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7" r:id="rId18"/>
    <p:sldId id="257" r:id="rId19"/>
    <p:sldId id="258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74" r:id="rId36"/>
    <p:sldId id="275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88663-D83F-403F-9964-F808DCAE3FAF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D76E3-AC9A-447C-A995-0E8A2730E0E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37632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D76E3-AC9A-447C-A995-0E8A2730E0EB}" type="slidenum">
              <a:rPr lang="es-AR" smtClean="0"/>
              <a:t>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2156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970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862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8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46350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6723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61024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44780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80916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5727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44905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5838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60003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52249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99209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49378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578654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 u="heavy">
                <a:solidFill>
                  <a:schemeClr val="accent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50504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998" y="0"/>
                </a:moveTo>
                <a:lnTo>
                  <a:pt x="0" y="0"/>
                </a:lnTo>
                <a:lnTo>
                  <a:pt x="0" y="6857998"/>
                </a:lnTo>
                <a:lnTo>
                  <a:pt x="9143998" y="6857998"/>
                </a:lnTo>
                <a:lnTo>
                  <a:pt x="9143998" y="0"/>
                </a:lnTo>
                <a:close/>
              </a:path>
            </a:pathLst>
          </a:custGeom>
          <a:solidFill>
            <a:srgbClr val="F1F0E7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63782"/>
            <a:ext cx="6278880" cy="497932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927" y="1196752"/>
            <a:ext cx="6068036" cy="4862064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201295" y="3254432"/>
            <a:ext cx="5990703" cy="360356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05532" y="3284985"/>
            <a:ext cx="5855840" cy="349374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700058" y="1313409"/>
            <a:ext cx="4455621" cy="1467196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6768074" y="1340769"/>
            <a:ext cx="4320540" cy="1368425"/>
          </a:xfrm>
          <a:custGeom>
            <a:avLst/>
            <a:gdLst/>
            <a:ahLst/>
            <a:cxnLst/>
            <a:rect l="l" t="t" r="r" b="b"/>
            <a:pathLst>
              <a:path w="3240404" h="1368425">
                <a:moveTo>
                  <a:pt x="1620179" y="0"/>
                </a:moveTo>
                <a:lnTo>
                  <a:pt x="1555016" y="543"/>
                </a:lnTo>
                <a:lnTo>
                  <a:pt x="1490507" y="2159"/>
                </a:lnTo>
                <a:lnTo>
                  <a:pt x="1426699" y="4827"/>
                </a:lnTo>
                <a:lnTo>
                  <a:pt x="1363640" y="8527"/>
                </a:lnTo>
                <a:lnTo>
                  <a:pt x="1301380" y="13238"/>
                </a:lnTo>
                <a:lnTo>
                  <a:pt x="1239967" y="18941"/>
                </a:lnTo>
                <a:lnTo>
                  <a:pt x="1179449" y="25614"/>
                </a:lnTo>
                <a:lnTo>
                  <a:pt x="1119875" y="33237"/>
                </a:lnTo>
                <a:lnTo>
                  <a:pt x="1061292" y="41790"/>
                </a:lnTo>
                <a:lnTo>
                  <a:pt x="1003750" y="51252"/>
                </a:lnTo>
                <a:lnTo>
                  <a:pt x="947296" y="61603"/>
                </a:lnTo>
                <a:lnTo>
                  <a:pt x="891979" y="72823"/>
                </a:lnTo>
                <a:lnTo>
                  <a:pt x="837848" y="84890"/>
                </a:lnTo>
                <a:lnTo>
                  <a:pt x="784951" y="97785"/>
                </a:lnTo>
                <a:lnTo>
                  <a:pt x="733337" y="111487"/>
                </a:lnTo>
                <a:lnTo>
                  <a:pt x="683052" y="125976"/>
                </a:lnTo>
                <a:lnTo>
                  <a:pt x="634147" y="141230"/>
                </a:lnTo>
                <a:lnTo>
                  <a:pt x="586670" y="157231"/>
                </a:lnTo>
                <a:lnTo>
                  <a:pt x="540668" y="173957"/>
                </a:lnTo>
                <a:lnTo>
                  <a:pt x="496191" y="191388"/>
                </a:lnTo>
                <a:lnTo>
                  <a:pt x="453287" y="209503"/>
                </a:lnTo>
                <a:lnTo>
                  <a:pt x="412003" y="228282"/>
                </a:lnTo>
                <a:lnTo>
                  <a:pt x="372389" y="247705"/>
                </a:lnTo>
                <a:lnTo>
                  <a:pt x="334493" y="267751"/>
                </a:lnTo>
                <a:lnTo>
                  <a:pt x="298363" y="288400"/>
                </a:lnTo>
                <a:lnTo>
                  <a:pt x="264048" y="309631"/>
                </a:lnTo>
                <a:lnTo>
                  <a:pt x="231597" y="331424"/>
                </a:lnTo>
                <a:lnTo>
                  <a:pt x="172476" y="376614"/>
                </a:lnTo>
                <a:lnTo>
                  <a:pt x="121388" y="423806"/>
                </a:lnTo>
                <a:lnTo>
                  <a:pt x="78721" y="472836"/>
                </a:lnTo>
                <a:lnTo>
                  <a:pt x="44861" y="523542"/>
                </a:lnTo>
                <a:lnTo>
                  <a:pt x="20196" y="575760"/>
                </a:lnTo>
                <a:lnTo>
                  <a:pt x="5113" y="629326"/>
                </a:lnTo>
                <a:lnTo>
                  <a:pt x="0" y="684076"/>
                </a:lnTo>
                <a:lnTo>
                  <a:pt x="1286" y="711589"/>
                </a:lnTo>
                <a:lnTo>
                  <a:pt x="11433" y="765768"/>
                </a:lnTo>
                <a:lnTo>
                  <a:pt x="31355" y="818680"/>
                </a:lnTo>
                <a:lnTo>
                  <a:pt x="60666" y="870162"/>
                </a:lnTo>
                <a:lnTo>
                  <a:pt x="98977" y="920051"/>
                </a:lnTo>
                <a:lnTo>
                  <a:pt x="145903" y="968182"/>
                </a:lnTo>
                <a:lnTo>
                  <a:pt x="201056" y="1014393"/>
                </a:lnTo>
                <a:lnTo>
                  <a:pt x="264048" y="1058521"/>
                </a:lnTo>
                <a:lnTo>
                  <a:pt x="298363" y="1079752"/>
                </a:lnTo>
                <a:lnTo>
                  <a:pt x="334493" y="1100400"/>
                </a:lnTo>
                <a:lnTo>
                  <a:pt x="372389" y="1120447"/>
                </a:lnTo>
                <a:lnTo>
                  <a:pt x="412003" y="1139869"/>
                </a:lnTo>
                <a:lnTo>
                  <a:pt x="453287" y="1158649"/>
                </a:lnTo>
                <a:lnTo>
                  <a:pt x="496191" y="1176764"/>
                </a:lnTo>
                <a:lnTo>
                  <a:pt x="540668" y="1194195"/>
                </a:lnTo>
                <a:lnTo>
                  <a:pt x="586670" y="1210921"/>
                </a:lnTo>
                <a:lnTo>
                  <a:pt x="634147" y="1226921"/>
                </a:lnTo>
                <a:lnTo>
                  <a:pt x="683052" y="1242176"/>
                </a:lnTo>
                <a:lnTo>
                  <a:pt x="733337" y="1256664"/>
                </a:lnTo>
                <a:lnTo>
                  <a:pt x="784951" y="1270366"/>
                </a:lnTo>
                <a:lnTo>
                  <a:pt x="837848" y="1283261"/>
                </a:lnTo>
                <a:lnTo>
                  <a:pt x="891979" y="1295328"/>
                </a:lnTo>
                <a:lnTo>
                  <a:pt x="947296" y="1306548"/>
                </a:lnTo>
                <a:lnTo>
                  <a:pt x="1003750" y="1316899"/>
                </a:lnTo>
                <a:lnTo>
                  <a:pt x="1061292" y="1326361"/>
                </a:lnTo>
                <a:lnTo>
                  <a:pt x="1119875" y="1334914"/>
                </a:lnTo>
                <a:lnTo>
                  <a:pt x="1179449" y="1342537"/>
                </a:lnTo>
                <a:lnTo>
                  <a:pt x="1239967" y="1349210"/>
                </a:lnTo>
                <a:lnTo>
                  <a:pt x="1301380" y="1354913"/>
                </a:lnTo>
                <a:lnTo>
                  <a:pt x="1363640" y="1359624"/>
                </a:lnTo>
                <a:lnTo>
                  <a:pt x="1426699" y="1363324"/>
                </a:lnTo>
                <a:lnTo>
                  <a:pt x="1490507" y="1365992"/>
                </a:lnTo>
                <a:lnTo>
                  <a:pt x="1555016" y="1367608"/>
                </a:lnTo>
                <a:lnTo>
                  <a:pt x="1620179" y="1368151"/>
                </a:lnTo>
                <a:lnTo>
                  <a:pt x="1685342" y="1367608"/>
                </a:lnTo>
                <a:lnTo>
                  <a:pt x="1749852" y="1365992"/>
                </a:lnTo>
                <a:lnTo>
                  <a:pt x="1813660" y="1363324"/>
                </a:lnTo>
                <a:lnTo>
                  <a:pt x="1876718" y="1359624"/>
                </a:lnTo>
                <a:lnTo>
                  <a:pt x="1938978" y="1354913"/>
                </a:lnTo>
                <a:lnTo>
                  <a:pt x="2000391" y="1349210"/>
                </a:lnTo>
                <a:lnTo>
                  <a:pt x="2060910" y="1342537"/>
                </a:lnTo>
                <a:lnTo>
                  <a:pt x="2120484" y="1334914"/>
                </a:lnTo>
                <a:lnTo>
                  <a:pt x="2179067" y="1326361"/>
                </a:lnTo>
                <a:lnTo>
                  <a:pt x="2236609" y="1316899"/>
                </a:lnTo>
                <a:lnTo>
                  <a:pt x="2293063" y="1306548"/>
                </a:lnTo>
                <a:lnTo>
                  <a:pt x="2348379" y="1295328"/>
                </a:lnTo>
                <a:lnTo>
                  <a:pt x="2402510" y="1283261"/>
                </a:lnTo>
                <a:lnTo>
                  <a:pt x="2455407" y="1270366"/>
                </a:lnTo>
                <a:lnTo>
                  <a:pt x="2507022" y="1256664"/>
                </a:lnTo>
                <a:lnTo>
                  <a:pt x="2557306" y="1242176"/>
                </a:lnTo>
                <a:lnTo>
                  <a:pt x="2606211" y="1226921"/>
                </a:lnTo>
                <a:lnTo>
                  <a:pt x="2653689" y="1210921"/>
                </a:lnTo>
                <a:lnTo>
                  <a:pt x="2699690" y="1194195"/>
                </a:lnTo>
                <a:lnTo>
                  <a:pt x="2744168" y="1176764"/>
                </a:lnTo>
                <a:lnTo>
                  <a:pt x="2787072" y="1158649"/>
                </a:lnTo>
                <a:lnTo>
                  <a:pt x="2828356" y="1139869"/>
                </a:lnTo>
                <a:lnTo>
                  <a:pt x="2867969" y="1120447"/>
                </a:lnTo>
                <a:lnTo>
                  <a:pt x="2905865" y="1100400"/>
                </a:lnTo>
                <a:lnTo>
                  <a:pt x="2941995" y="1079752"/>
                </a:lnTo>
                <a:lnTo>
                  <a:pt x="2976310" y="1058521"/>
                </a:lnTo>
                <a:lnTo>
                  <a:pt x="3008762" y="1036728"/>
                </a:lnTo>
                <a:lnTo>
                  <a:pt x="3067883" y="991538"/>
                </a:lnTo>
                <a:lnTo>
                  <a:pt x="3118971" y="944346"/>
                </a:lnTo>
                <a:lnTo>
                  <a:pt x="3161638" y="895316"/>
                </a:lnTo>
                <a:lnTo>
                  <a:pt x="3195497" y="844610"/>
                </a:lnTo>
                <a:lnTo>
                  <a:pt x="3220162" y="792392"/>
                </a:lnTo>
                <a:lnTo>
                  <a:pt x="3235245" y="738827"/>
                </a:lnTo>
                <a:lnTo>
                  <a:pt x="3240359" y="684076"/>
                </a:lnTo>
                <a:lnTo>
                  <a:pt x="3239072" y="656563"/>
                </a:lnTo>
                <a:lnTo>
                  <a:pt x="3228926" y="602384"/>
                </a:lnTo>
                <a:lnTo>
                  <a:pt x="3209003" y="549472"/>
                </a:lnTo>
                <a:lnTo>
                  <a:pt x="3179693" y="497990"/>
                </a:lnTo>
                <a:lnTo>
                  <a:pt x="3141381" y="448101"/>
                </a:lnTo>
                <a:lnTo>
                  <a:pt x="3094455" y="399970"/>
                </a:lnTo>
                <a:lnTo>
                  <a:pt x="3039302" y="353758"/>
                </a:lnTo>
                <a:lnTo>
                  <a:pt x="2976310" y="309631"/>
                </a:lnTo>
                <a:lnTo>
                  <a:pt x="2941995" y="288400"/>
                </a:lnTo>
                <a:lnTo>
                  <a:pt x="2905865" y="267751"/>
                </a:lnTo>
                <a:lnTo>
                  <a:pt x="2867969" y="247705"/>
                </a:lnTo>
                <a:lnTo>
                  <a:pt x="2828356" y="228282"/>
                </a:lnTo>
                <a:lnTo>
                  <a:pt x="2787072" y="209503"/>
                </a:lnTo>
                <a:lnTo>
                  <a:pt x="2744168" y="191388"/>
                </a:lnTo>
                <a:lnTo>
                  <a:pt x="2699690" y="173957"/>
                </a:lnTo>
                <a:lnTo>
                  <a:pt x="2653689" y="157231"/>
                </a:lnTo>
                <a:lnTo>
                  <a:pt x="2606211" y="141230"/>
                </a:lnTo>
                <a:lnTo>
                  <a:pt x="2557306" y="125976"/>
                </a:lnTo>
                <a:lnTo>
                  <a:pt x="2507022" y="111487"/>
                </a:lnTo>
                <a:lnTo>
                  <a:pt x="2455407" y="97785"/>
                </a:lnTo>
                <a:lnTo>
                  <a:pt x="2402510" y="84890"/>
                </a:lnTo>
                <a:lnTo>
                  <a:pt x="2348379" y="72823"/>
                </a:lnTo>
                <a:lnTo>
                  <a:pt x="2293063" y="61603"/>
                </a:lnTo>
                <a:lnTo>
                  <a:pt x="2236609" y="51252"/>
                </a:lnTo>
                <a:lnTo>
                  <a:pt x="2179067" y="41790"/>
                </a:lnTo>
                <a:lnTo>
                  <a:pt x="2120484" y="33237"/>
                </a:lnTo>
                <a:lnTo>
                  <a:pt x="2060910" y="25614"/>
                </a:lnTo>
                <a:lnTo>
                  <a:pt x="2000391" y="18941"/>
                </a:lnTo>
                <a:lnTo>
                  <a:pt x="1938978" y="13238"/>
                </a:lnTo>
                <a:lnTo>
                  <a:pt x="1876718" y="8527"/>
                </a:lnTo>
                <a:lnTo>
                  <a:pt x="1813660" y="4827"/>
                </a:lnTo>
                <a:lnTo>
                  <a:pt x="1749852" y="2159"/>
                </a:lnTo>
                <a:lnTo>
                  <a:pt x="1685342" y="543"/>
                </a:lnTo>
                <a:lnTo>
                  <a:pt x="1620179" y="0"/>
                </a:lnTo>
                <a:close/>
              </a:path>
            </a:pathLst>
          </a:custGeom>
          <a:solidFill>
            <a:srgbClr val="C5D7EA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3" name="bg object 23"/>
          <p:cNvSpPr/>
          <p:nvPr/>
        </p:nvSpPr>
        <p:spPr>
          <a:xfrm>
            <a:off x="6768074" y="1340769"/>
            <a:ext cx="4320540" cy="1368425"/>
          </a:xfrm>
          <a:custGeom>
            <a:avLst/>
            <a:gdLst/>
            <a:ahLst/>
            <a:cxnLst/>
            <a:rect l="l" t="t" r="r" b="b"/>
            <a:pathLst>
              <a:path w="3240404" h="1368425">
                <a:moveTo>
                  <a:pt x="0" y="684076"/>
                </a:moveTo>
                <a:lnTo>
                  <a:pt x="5113" y="629325"/>
                </a:lnTo>
                <a:lnTo>
                  <a:pt x="20196" y="575759"/>
                </a:lnTo>
                <a:lnTo>
                  <a:pt x="44861" y="523542"/>
                </a:lnTo>
                <a:lnTo>
                  <a:pt x="78721" y="472836"/>
                </a:lnTo>
                <a:lnTo>
                  <a:pt x="121388" y="423805"/>
                </a:lnTo>
                <a:lnTo>
                  <a:pt x="172476" y="376613"/>
                </a:lnTo>
                <a:lnTo>
                  <a:pt x="231596" y="331424"/>
                </a:lnTo>
                <a:lnTo>
                  <a:pt x="264048" y="309631"/>
                </a:lnTo>
                <a:lnTo>
                  <a:pt x="298363" y="288400"/>
                </a:lnTo>
                <a:lnTo>
                  <a:pt x="334493" y="267751"/>
                </a:lnTo>
                <a:lnTo>
                  <a:pt x="372389" y="247705"/>
                </a:lnTo>
                <a:lnTo>
                  <a:pt x="412003" y="228282"/>
                </a:lnTo>
                <a:lnTo>
                  <a:pt x="453287" y="209503"/>
                </a:lnTo>
                <a:lnTo>
                  <a:pt x="496191" y="191387"/>
                </a:lnTo>
                <a:lnTo>
                  <a:pt x="540668" y="173957"/>
                </a:lnTo>
                <a:lnTo>
                  <a:pt x="586670" y="157231"/>
                </a:lnTo>
                <a:lnTo>
                  <a:pt x="634147" y="141230"/>
                </a:lnTo>
                <a:lnTo>
                  <a:pt x="683052" y="125975"/>
                </a:lnTo>
                <a:lnTo>
                  <a:pt x="733336" y="111487"/>
                </a:lnTo>
                <a:lnTo>
                  <a:pt x="784951" y="97785"/>
                </a:lnTo>
                <a:lnTo>
                  <a:pt x="837848" y="84890"/>
                </a:lnTo>
                <a:lnTo>
                  <a:pt x="891979" y="72823"/>
                </a:lnTo>
                <a:lnTo>
                  <a:pt x="947296" y="61603"/>
                </a:lnTo>
                <a:lnTo>
                  <a:pt x="1003750" y="51252"/>
                </a:lnTo>
                <a:lnTo>
                  <a:pt x="1061292" y="41790"/>
                </a:lnTo>
                <a:lnTo>
                  <a:pt x="1119875" y="33237"/>
                </a:lnTo>
                <a:lnTo>
                  <a:pt x="1179449" y="25614"/>
                </a:lnTo>
                <a:lnTo>
                  <a:pt x="1239967" y="18941"/>
                </a:lnTo>
                <a:lnTo>
                  <a:pt x="1301380" y="13238"/>
                </a:lnTo>
                <a:lnTo>
                  <a:pt x="1363640" y="8527"/>
                </a:lnTo>
                <a:lnTo>
                  <a:pt x="1426698" y="4827"/>
                </a:lnTo>
                <a:lnTo>
                  <a:pt x="1490507" y="2159"/>
                </a:lnTo>
                <a:lnTo>
                  <a:pt x="1555016" y="543"/>
                </a:lnTo>
                <a:lnTo>
                  <a:pt x="1620179" y="0"/>
                </a:lnTo>
                <a:lnTo>
                  <a:pt x="1685342" y="543"/>
                </a:lnTo>
                <a:lnTo>
                  <a:pt x="1749851" y="2159"/>
                </a:lnTo>
                <a:lnTo>
                  <a:pt x="1813660" y="4827"/>
                </a:lnTo>
                <a:lnTo>
                  <a:pt x="1876718" y="8527"/>
                </a:lnTo>
                <a:lnTo>
                  <a:pt x="1938978" y="13238"/>
                </a:lnTo>
                <a:lnTo>
                  <a:pt x="2000391" y="18941"/>
                </a:lnTo>
                <a:lnTo>
                  <a:pt x="2060909" y="25614"/>
                </a:lnTo>
                <a:lnTo>
                  <a:pt x="2120484" y="33237"/>
                </a:lnTo>
                <a:lnTo>
                  <a:pt x="2179066" y="41790"/>
                </a:lnTo>
                <a:lnTo>
                  <a:pt x="2236609" y="51252"/>
                </a:lnTo>
                <a:lnTo>
                  <a:pt x="2293062" y="61603"/>
                </a:lnTo>
                <a:lnTo>
                  <a:pt x="2348379" y="72823"/>
                </a:lnTo>
                <a:lnTo>
                  <a:pt x="2402510" y="84890"/>
                </a:lnTo>
                <a:lnTo>
                  <a:pt x="2455407" y="97785"/>
                </a:lnTo>
                <a:lnTo>
                  <a:pt x="2507022" y="111487"/>
                </a:lnTo>
                <a:lnTo>
                  <a:pt x="2557306" y="125975"/>
                </a:lnTo>
                <a:lnTo>
                  <a:pt x="2606211" y="141230"/>
                </a:lnTo>
                <a:lnTo>
                  <a:pt x="2653688" y="157231"/>
                </a:lnTo>
                <a:lnTo>
                  <a:pt x="2699690" y="173957"/>
                </a:lnTo>
                <a:lnTo>
                  <a:pt x="2744167" y="191387"/>
                </a:lnTo>
                <a:lnTo>
                  <a:pt x="2787072" y="209503"/>
                </a:lnTo>
                <a:lnTo>
                  <a:pt x="2828355" y="228282"/>
                </a:lnTo>
                <a:lnTo>
                  <a:pt x="2867969" y="247705"/>
                </a:lnTo>
                <a:lnTo>
                  <a:pt x="2905865" y="267751"/>
                </a:lnTo>
                <a:lnTo>
                  <a:pt x="2941995" y="288400"/>
                </a:lnTo>
                <a:lnTo>
                  <a:pt x="2976310" y="309631"/>
                </a:lnTo>
                <a:lnTo>
                  <a:pt x="3008762" y="331424"/>
                </a:lnTo>
                <a:lnTo>
                  <a:pt x="3067883" y="376613"/>
                </a:lnTo>
                <a:lnTo>
                  <a:pt x="3118970" y="423805"/>
                </a:lnTo>
                <a:lnTo>
                  <a:pt x="3161638" y="472836"/>
                </a:lnTo>
                <a:lnTo>
                  <a:pt x="3195497" y="523542"/>
                </a:lnTo>
                <a:lnTo>
                  <a:pt x="3220162" y="575759"/>
                </a:lnTo>
                <a:lnTo>
                  <a:pt x="3235245" y="629325"/>
                </a:lnTo>
                <a:lnTo>
                  <a:pt x="3240359" y="684076"/>
                </a:lnTo>
                <a:lnTo>
                  <a:pt x="3239072" y="711589"/>
                </a:lnTo>
                <a:lnTo>
                  <a:pt x="3228925" y="765767"/>
                </a:lnTo>
                <a:lnTo>
                  <a:pt x="3209003" y="818679"/>
                </a:lnTo>
                <a:lnTo>
                  <a:pt x="3179693" y="870161"/>
                </a:lnTo>
                <a:lnTo>
                  <a:pt x="3141381" y="920050"/>
                </a:lnTo>
                <a:lnTo>
                  <a:pt x="3094455" y="968182"/>
                </a:lnTo>
                <a:lnTo>
                  <a:pt x="3039302" y="1014393"/>
                </a:lnTo>
                <a:lnTo>
                  <a:pt x="2976310" y="1058520"/>
                </a:lnTo>
                <a:lnTo>
                  <a:pt x="2941995" y="1079751"/>
                </a:lnTo>
                <a:lnTo>
                  <a:pt x="2905865" y="1100400"/>
                </a:lnTo>
                <a:lnTo>
                  <a:pt x="2867969" y="1120446"/>
                </a:lnTo>
                <a:lnTo>
                  <a:pt x="2828355" y="1139869"/>
                </a:lnTo>
                <a:lnTo>
                  <a:pt x="2787072" y="1158648"/>
                </a:lnTo>
                <a:lnTo>
                  <a:pt x="2744167" y="1176763"/>
                </a:lnTo>
                <a:lnTo>
                  <a:pt x="2699690" y="1194194"/>
                </a:lnTo>
                <a:lnTo>
                  <a:pt x="2653688" y="1210920"/>
                </a:lnTo>
                <a:lnTo>
                  <a:pt x="2606211" y="1226920"/>
                </a:lnTo>
                <a:lnTo>
                  <a:pt x="2557306" y="1242175"/>
                </a:lnTo>
                <a:lnTo>
                  <a:pt x="2507022" y="1256664"/>
                </a:lnTo>
                <a:lnTo>
                  <a:pt x="2455407" y="1270366"/>
                </a:lnTo>
                <a:lnTo>
                  <a:pt x="2402510" y="1283260"/>
                </a:lnTo>
                <a:lnTo>
                  <a:pt x="2348379" y="1295328"/>
                </a:lnTo>
                <a:lnTo>
                  <a:pt x="2293062" y="1306547"/>
                </a:lnTo>
                <a:lnTo>
                  <a:pt x="2236609" y="1316898"/>
                </a:lnTo>
                <a:lnTo>
                  <a:pt x="2179066" y="1326360"/>
                </a:lnTo>
                <a:lnTo>
                  <a:pt x="2120484" y="1334913"/>
                </a:lnTo>
                <a:lnTo>
                  <a:pt x="2060909" y="1342536"/>
                </a:lnTo>
                <a:lnTo>
                  <a:pt x="2000391" y="1349209"/>
                </a:lnTo>
                <a:lnTo>
                  <a:pt x="1938978" y="1354912"/>
                </a:lnTo>
                <a:lnTo>
                  <a:pt x="1876718" y="1359624"/>
                </a:lnTo>
                <a:lnTo>
                  <a:pt x="1813660" y="1363324"/>
                </a:lnTo>
                <a:lnTo>
                  <a:pt x="1749851" y="1365992"/>
                </a:lnTo>
                <a:lnTo>
                  <a:pt x="1685342" y="1367608"/>
                </a:lnTo>
                <a:lnTo>
                  <a:pt x="1620179" y="1368151"/>
                </a:lnTo>
                <a:lnTo>
                  <a:pt x="1555016" y="1367608"/>
                </a:lnTo>
                <a:lnTo>
                  <a:pt x="1490507" y="1365992"/>
                </a:lnTo>
                <a:lnTo>
                  <a:pt x="1426698" y="1363324"/>
                </a:lnTo>
                <a:lnTo>
                  <a:pt x="1363640" y="1359624"/>
                </a:lnTo>
                <a:lnTo>
                  <a:pt x="1301380" y="1354912"/>
                </a:lnTo>
                <a:lnTo>
                  <a:pt x="1239967" y="1349209"/>
                </a:lnTo>
                <a:lnTo>
                  <a:pt x="1179449" y="1342536"/>
                </a:lnTo>
                <a:lnTo>
                  <a:pt x="1119875" y="1334913"/>
                </a:lnTo>
                <a:lnTo>
                  <a:pt x="1061292" y="1326360"/>
                </a:lnTo>
                <a:lnTo>
                  <a:pt x="1003750" y="1316898"/>
                </a:lnTo>
                <a:lnTo>
                  <a:pt x="947296" y="1306547"/>
                </a:lnTo>
                <a:lnTo>
                  <a:pt x="891979" y="1295328"/>
                </a:lnTo>
                <a:lnTo>
                  <a:pt x="837848" y="1283260"/>
                </a:lnTo>
                <a:lnTo>
                  <a:pt x="784951" y="1270366"/>
                </a:lnTo>
                <a:lnTo>
                  <a:pt x="733336" y="1256664"/>
                </a:lnTo>
                <a:lnTo>
                  <a:pt x="683052" y="1242175"/>
                </a:lnTo>
                <a:lnTo>
                  <a:pt x="634147" y="1226920"/>
                </a:lnTo>
                <a:lnTo>
                  <a:pt x="586670" y="1210920"/>
                </a:lnTo>
                <a:lnTo>
                  <a:pt x="540668" y="1194194"/>
                </a:lnTo>
                <a:lnTo>
                  <a:pt x="496191" y="1176763"/>
                </a:lnTo>
                <a:lnTo>
                  <a:pt x="453287" y="1158648"/>
                </a:lnTo>
                <a:lnTo>
                  <a:pt x="412003" y="1139869"/>
                </a:lnTo>
                <a:lnTo>
                  <a:pt x="372389" y="1120446"/>
                </a:lnTo>
                <a:lnTo>
                  <a:pt x="334493" y="1100400"/>
                </a:lnTo>
                <a:lnTo>
                  <a:pt x="298363" y="1079751"/>
                </a:lnTo>
                <a:lnTo>
                  <a:pt x="264048" y="1058520"/>
                </a:lnTo>
                <a:lnTo>
                  <a:pt x="231596" y="1036727"/>
                </a:lnTo>
                <a:lnTo>
                  <a:pt x="172476" y="991538"/>
                </a:lnTo>
                <a:lnTo>
                  <a:pt x="121388" y="944346"/>
                </a:lnTo>
                <a:lnTo>
                  <a:pt x="78721" y="895315"/>
                </a:lnTo>
                <a:lnTo>
                  <a:pt x="44861" y="844609"/>
                </a:lnTo>
                <a:lnTo>
                  <a:pt x="20196" y="792392"/>
                </a:lnTo>
                <a:lnTo>
                  <a:pt x="5113" y="738826"/>
                </a:lnTo>
                <a:lnTo>
                  <a:pt x="0" y="684076"/>
                </a:lnTo>
                <a:close/>
              </a:path>
            </a:pathLst>
          </a:custGeom>
          <a:ln w="9524">
            <a:solidFill>
              <a:srgbClr val="021CA1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74453" y="207076"/>
            <a:ext cx="8643091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 u="heavy">
                <a:solidFill>
                  <a:schemeClr val="accent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2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183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7D871-F938-49CF-8EA6-833D71EFDC4B}" type="datetimeFigureOut">
              <a:rPr lang="es-AR" smtClean="0"/>
              <a:t>14/9/2026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F6DFF24-FE7D-4C9F-9AFE-9DFC02C43E15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411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0DEBF7-BCFF-B1C8-417A-5C7AE7F03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23558"/>
            <a:ext cx="7766936" cy="168812"/>
          </a:xfrm>
        </p:spPr>
        <p:txBody>
          <a:bodyPr/>
          <a:lstStyle/>
          <a:p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819277-9CA9-92F7-9E98-E58A1931D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8978" y="1111348"/>
            <a:ext cx="10339754" cy="5746651"/>
          </a:xfrm>
        </p:spPr>
        <p:txBody>
          <a:bodyPr>
            <a:normAutofit/>
          </a:bodyPr>
          <a:lstStyle/>
          <a:p>
            <a:pPr algn="l"/>
            <a:r>
              <a:rPr lang="es-AR" sz="4800" b="1" dirty="0">
                <a:latin typeface="Bookman Old Style" panose="02050604050505020204" pitchFamily="18" charset="0"/>
              </a:rPr>
              <a:t>        </a:t>
            </a:r>
          </a:p>
          <a:p>
            <a:pPr algn="l"/>
            <a:r>
              <a:rPr lang="es-AR" sz="4800" b="1" dirty="0">
                <a:latin typeface="Bookman Old Style" panose="02050604050505020204" pitchFamily="18" charset="0"/>
              </a:rPr>
              <a:t>        Shock</a:t>
            </a:r>
          </a:p>
          <a:p>
            <a:pPr algn="l"/>
            <a:r>
              <a:rPr lang="es-AR" sz="4800" b="1" dirty="0">
                <a:latin typeface="Bookman Old Style" panose="02050604050505020204" pitchFamily="18" charset="0"/>
              </a:rPr>
              <a:t>        Sincope</a:t>
            </a:r>
          </a:p>
          <a:p>
            <a:pPr algn="l"/>
            <a:r>
              <a:rPr lang="es-AR" sz="4800" b="1" dirty="0">
                <a:latin typeface="Bookman Old Style" panose="02050604050505020204" pitchFamily="18" charset="0"/>
              </a:rPr>
              <a:t>        Hipotensión Arterial</a:t>
            </a:r>
          </a:p>
          <a:p>
            <a:pPr algn="l"/>
            <a:endParaRPr lang="es-AR" sz="4800" b="1" dirty="0">
              <a:latin typeface="Bookman Old Style" panose="02050604050505020204" pitchFamily="18" charset="0"/>
            </a:endParaRPr>
          </a:p>
          <a:p>
            <a:pPr algn="l"/>
            <a:r>
              <a:rPr lang="es-AR" sz="2400" b="1" dirty="0">
                <a:latin typeface="Bookman Old Style" panose="02050604050505020204" pitchFamily="18" charset="0"/>
              </a:rPr>
              <a:t>                                                                    </a:t>
            </a:r>
          </a:p>
          <a:p>
            <a:pPr algn="l"/>
            <a:endParaRPr lang="es-AR" sz="2400" b="1" dirty="0">
              <a:latin typeface="Bookman Old Style" panose="02050604050505020204" pitchFamily="18" charset="0"/>
            </a:endParaRPr>
          </a:p>
          <a:p>
            <a:pPr algn="l"/>
            <a:r>
              <a:rPr lang="es-AR" sz="2400" b="1" dirty="0">
                <a:latin typeface="Bookman Old Style" panose="02050604050505020204" pitchFamily="18" charset="0"/>
              </a:rPr>
              <a:t>                                                          18 de septiembre de 2026</a:t>
            </a:r>
          </a:p>
        </p:txBody>
      </p:sp>
    </p:spTree>
    <p:extLst>
      <p:ext uri="{BB962C8B-B14F-4D97-AF65-F5344CB8AC3E}">
        <p14:creationId xmlns:p14="http://schemas.microsoft.com/office/powerpoint/2010/main" val="351118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D384D739-2169-990A-B34C-F9A136880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850" y="1052514"/>
            <a:ext cx="853440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Concepto de shock:</a:t>
            </a:r>
          </a:p>
          <a:p>
            <a:endParaRPr lang="es-ES" altLang="es-A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Estados fisiopatológicos que se caracterizan por una severa disminución de la perfusión tisular que potencialmente pueden producir lesiones estructurales irreversibles en diferentes órganos y sistemas.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4CD1F09E-4C53-77BB-D337-7373AFDB1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1"/>
            <a:ext cx="91440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CAUSAS DE SHOCK:</a:t>
            </a:r>
          </a:p>
          <a:p>
            <a:endParaRPr lang="es-ES" altLang="es-A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1- OLIGOHEMICO (HIPOVOLEMICO):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Hemorragias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Deshidratación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Secuestro interno de líquidos</a:t>
            </a:r>
          </a:p>
          <a:p>
            <a:endParaRPr lang="es-ES" altLang="es-AR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2- CARDIOGENICO: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IMA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Mecánico: Insuficiencia mitral, CIV,  </a:t>
            </a:r>
          </a:p>
          <a:p>
            <a:pPr>
              <a:buFont typeface="Wingdings" panose="05000000000000000000" pitchFamily="2" charset="2"/>
              <a:buNone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estenosis,  aórtica grave.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Arritmias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2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2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92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>
            <a:extLst>
              <a:ext uri="{FF2B5EF4-FFF2-40B4-BE49-F238E27FC236}">
                <a16:creationId xmlns:a16="http://schemas.microsoft.com/office/drawing/2014/main" id="{B0BB4A13-F127-3138-794C-DFC256CB0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7364" y="1"/>
            <a:ext cx="8910637" cy="649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3- OBSTRUCTIVO EXTRACARDIACO: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Taponamiento pericárdico.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Embolia pulmonar masiva.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Neumotórax a tensión.</a:t>
            </a:r>
          </a:p>
          <a:p>
            <a:endParaRPr lang="es-ES" altLang="es-AR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4- DISTRIBUTIVO: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Sepsis.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Sobredosis de sustancias tóxicas.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Anafilaxia.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Neurogénico (Lesión medular espinal, </a:t>
            </a:r>
          </a:p>
          <a:p>
            <a:pPr>
              <a:buFont typeface="Wingdings" panose="05000000000000000000" pitchFamily="2" charset="2"/>
              <a:buNone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AVE).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 causas endocrinas (</a:t>
            </a:r>
            <a:r>
              <a:rPr lang="es-ES" altLang="es-AR" sz="32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Enf</a:t>
            </a: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. de Addison, </a:t>
            </a:r>
          </a:p>
          <a:p>
            <a:pPr>
              <a:buFont typeface="Wingdings" panose="05000000000000000000" pitchFamily="2" charset="2"/>
              <a:buNone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Mixedema).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2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2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024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024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>
            <a:extLst>
              <a:ext uri="{FF2B5EF4-FFF2-40B4-BE49-F238E27FC236}">
                <a16:creationId xmlns:a16="http://schemas.microsoft.com/office/drawing/2014/main" id="{54A0BE9C-42B8-0780-FF29-3C2C87E6F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09601"/>
            <a:ext cx="9144000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s-ES" altLang="es-AR" sz="3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Manifestaciones de pacientes en estado de shock: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Tx/>
              <a:buAutoNum type="arabicPeriod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Hipotensión arterial (TA sistólica &lt;90).</a:t>
            </a:r>
          </a:p>
          <a:p>
            <a:pPr>
              <a:buFontTx/>
              <a:buAutoNum type="arabicPeriod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Taquicardia.</a:t>
            </a:r>
          </a:p>
          <a:p>
            <a:pPr>
              <a:buFontTx/>
              <a:buAutoNum type="arabicPeriod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Taquipnea.</a:t>
            </a:r>
          </a:p>
          <a:p>
            <a:pPr>
              <a:buFontTx/>
              <a:buAutoNum type="arabicPeriod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Palidez.</a:t>
            </a:r>
          </a:p>
          <a:p>
            <a:pPr>
              <a:buFontTx/>
              <a:buAutoNum type="arabicPeriod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Inquietud.</a:t>
            </a:r>
          </a:p>
          <a:p>
            <a:pPr>
              <a:buFontTx/>
              <a:buAutoNum type="arabicPeriod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Alteraciones del estado de conciencia.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2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>
            <a:extLst>
              <a:ext uri="{FF2B5EF4-FFF2-40B4-BE49-F238E27FC236}">
                <a16:creationId xmlns:a16="http://schemas.microsoft.com/office/drawing/2014/main" id="{AAB16C23-8340-2F4B-29ED-1021A4D7E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9" y="692151"/>
            <a:ext cx="8093075" cy="558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 startAt="7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Pulso débil.</a:t>
            </a:r>
          </a:p>
          <a:p>
            <a:pPr>
              <a:buFontTx/>
              <a:buAutoNum type="arabicPeriod" startAt="7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Signos de vasoconstricción. (En el tipo distributivo generalmente las extremidades están calientes).</a:t>
            </a:r>
          </a:p>
          <a:p>
            <a:pPr>
              <a:buFontTx/>
              <a:buAutoNum type="arabicPeriod" startAt="7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Oliguria (&lt;20 ml/h).</a:t>
            </a:r>
          </a:p>
          <a:p>
            <a:pPr>
              <a:buFontTx/>
              <a:buAutoNum type="arabicPeriod" startAt="7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Acidosis metabólica.</a:t>
            </a:r>
          </a:p>
          <a:p>
            <a:pPr>
              <a:buFontTx/>
              <a:buAutoNum type="arabicPeriod" startAt="7"/>
            </a:pPr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/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MANIFESTACIONES DE BAJO GASTO CARDIACO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2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2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2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85" decel="100000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85" decel="100000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385" fill="hold"/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>
            <a:extLst>
              <a:ext uri="{FF2B5EF4-FFF2-40B4-BE49-F238E27FC236}">
                <a16:creationId xmlns:a16="http://schemas.microsoft.com/office/drawing/2014/main" id="{787179CD-A731-674E-466E-342B07309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81001"/>
            <a:ext cx="8915400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DIAGNOSTICO: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Mediante el método clínico </a:t>
            </a:r>
            <a:r>
              <a:rPr lang="es-ES" altLang="es-AR" sz="40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</a:t>
            </a: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 debe precisar si es posible la causa</a:t>
            </a: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endParaRPr lang="es-ES" altLang="es-AR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ETIOLOGIOAS FRECUENTES:</a:t>
            </a:r>
          </a:p>
          <a:p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Cardiopatías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Infecciones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Uso de fármacos y sustancias tóxicas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Embolismos pulmonares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Hemorragias ocultas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3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3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85" decel="1000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85" decel="100000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385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385" fill="hold"/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85" decel="100000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385" decel="100000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385" fill="hold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385" fill="hold"/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85" decel="100000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85" decel="100000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385" fill="hold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385" fill="hold"/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85" decel="100000"/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385" decel="100000"/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5" dur="385" fill="hold"/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7" dur="385" fill="hold"/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85" decel="100000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385" decel="100000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385" fill="hold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385" fill="hold"/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33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>
            <a:extLst>
              <a:ext uri="{FF2B5EF4-FFF2-40B4-BE49-F238E27FC236}">
                <a16:creationId xmlns:a16="http://schemas.microsoft.com/office/drawing/2014/main" id="{2D4B4349-0722-ABB6-121E-038FBE8B2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714" y="946053"/>
            <a:ext cx="9144000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DATOS FISICOS (Evaluación práctica):</a:t>
            </a:r>
          </a:p>
          <a:p>
            <a:endParaRPr lang="es-ES" altLang="es-AR" sz="32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Venas periféricas y yugulares colapsadas:</a:t>
            </a: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          </a:t>
            </a: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HIPOVOLEMIA.</a:t>
            </a:r>
          </a:p>
          <a:p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Venas Yugulares distendidas. Signos de ICC:</a:t>
            </a: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  </a:t>
            </a: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SHOCK CARDIOGENICO.</a:t>
            </a:r>
          </a:p>
          <a:p>
            <a:endParaRPr lang="es-ES" altLang="es-AR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Venas Yugulares distendidas. Pulso </a:t>
            </a:r>
            <a:r>
              <a:rPr lang="es-ES" altLang="es-AR" sz="32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paradój</a:t>
            </a: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:</a:t>
            </a: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</a:t>
            </a: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TAPONAMIENTO CARDIACO.</a:t>
            </a:r>
            <a:endParaRPr lang="es-ES" altLang="es-AR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endParaRPr lang="es-ES" altLang="es-A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endParaRPr lang="es-ES" altLang="es-A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85" decel="100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385" decel="100000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385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385" fill="hold"/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3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85" decel="100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85" decel="100000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385" fill="hold"/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3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85" decel="100000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385" decel="100000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385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385" fill="hold"/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D353B8AB-F16C-EC56-F1DE-53CC55B0F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609600"/>
            <a:ext cx="8921750" cy="582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Pulsos y TA asimétricos:</a:t>
            </a: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  </a:t>
            </a: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DISECCION AORTICA</a:t>
            </a:r>
          </a:p>
          <a:p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Dolor abdominal con signo de rebote:</a:t>
            </a: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PERITONITIS, PANCREATITIS</a:t>
            </a:r>
          </a:p>
          <a:p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Aumento de ruidos intestinales hidroaéreos:</a:t>
            </a: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SINDROME OBSTRUCTIVO INTESTINAL</a:t>
            </a:r>
          </a:p>
          <a:p>
            <a:endParaRPr lang="es-ES" altLang="es-AR" sz="32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Fiebre y escalofríos:</a:t>
            </a: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               SHOCK SEPTICO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5" decel="100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385" decel="100000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385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385" fill="hold"/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85" decel="100000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385" decel="100000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385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385" fill="hold"/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85" decel="100000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385" decel="100000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385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385" fill="hold"/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36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6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85" decel="100000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385" decel="100000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385" fill="hold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385" fill="hold"/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1536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>
            <a:extLst>
              <a:ext uri="{FF2B5EF4-FFF2-40B4-BE49-F238E27FC236}">
                <a16:creationId xmlns:a16="http://schemas.microsoft.com/office/drawing/2014/main" id="{ED2D908D-D47A-1379-FF41-5111EBDEA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6326" y="1052513"/>
            <a:ext cx="7781925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INVESTIGACIONES: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Hemograma </a:t>
            </a:r>
          </a:p>
          <a:p>
            <a:pPr>
              <a:buFontTx/>
              <a:buChar char="•"/>
            </a:pPr>
            <a:r>
              <a:rPr lang="es-ES" altLang="es-AR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Coagulograma</a:t>
            </a:r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Ionograma</a:t>
            </a:r>
          </a:p>
          <a:p>
            <a:pPr>
              <a:buFontTx/>
              <a:buChar char="•"/>
            </a:pPr>
            <a:r>
              <a:rPr lang="es-ES" altLang="es-AR" sz="3600" b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Hemogasometría</a:t>
            </a:r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ECG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38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8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C603A9E8-8EB5-888E-1725-04CA65A80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676" y="1052513"/>
            <a:ext cx="7993063" cy="393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Ecocardiograma.</a:t>
            </a:r>
          </a:p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US Abdominal.</a:t>
            </a:r>
          </a:p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Mediciones de presiones (PVC,  </a:t>
            </a: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PWCP).</a:t>
            </a:r>
          </a:p>
          <a:p>
            <a:pPr>
              <a:buFontTx/>
              <a:buChar char="•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Determinaciones hemodinámicas.</a:t>
            </a:r>
          </a:p>
          <a:p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(GC,  resistencias vasculares).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5F080704-835B-9F86-057B-B8E8D3DAE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84188"/>
            <a:ext cx="81534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Parámetros hemodinámicos en estados de shock</a:t>
            </a:r>
          </a:p>
        </p:txBody>
      </p:sp>
      <p:graphicFrame>
        <p:nvGraphicFramePr>
          <p:cNvPr id="18541" name="Group 109">
            <a:extLst>
              <a:ext uri="{FF2B5EF4-FFF2-40B4-BE49-F238E27FC236}">
                <a16:creationId xmlns:a16="http://schemas.microsoft.com/office/drawing/2014/main" id="{A541A1F6-BF63-A476-F82A-B20DC5CCC6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129251"/>
              </p:ext>
            </p:extLst>
          </p:nvPr>
        </p:nvGraphicFramePr>
        <p:xfrm>
          <a:off x="1905000" y="2209800"/>
          <a:ext cx="8458200" cy="3738880"/>
        </p:xfrm>
        <a:graphic>
          <a:graphicData uri="http://schemas.openxmlformats.org/drawingml/2006/table">
            <a:tbl>
              <a:tblPr/>
              <a:tblGrid>
                <a:gridCol w="3429000">
                  <a:extLst>
                    <a:ext uri="{9D8B030D-6E8A-4147-A177-3AD203B41FA5}">
                      <a16:colId xmlns:a16="http://schemas.microsoft.com/office/drawing/2014/main" val="15388536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369252966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1948572433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160320393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Diagnóstico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PWPC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GC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Res. </a:t>
                      </a: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Vasc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58717"/>
                  </a:ext>
                </a:extLst>
              </a:tr>
              <a:tr h="2501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Cardiogénico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Tap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 Cardíaco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Embolia Pulmonar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Hipovolémico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Distributivo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 </a:t>
                      </a: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ó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 </a:t>
                      </a: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ó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 </a:t>
                      </a: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r>
                        <a:rPr kumimoji="0" lang="es-ES" altLang="es-A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.</a:t>
                      </a: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Aum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s-ES" altLang="es-AR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Dism</a:t>
                      </a:r>
                      <a:endParaRPr kumimoji="0" lang="es-ES" altLang="es-A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52017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5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>
            <a:extLst>
              <a:ext uri="{FF2B5EF4-FFF2-40B4-BE49-F238E27FC236}">
                <a16:creationId xmlns:a16="http://schemas.microsoft.com/office/drawing/2014/main" id="{35717E5A-27FD-507A-870D-C82B8DF9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88" y="333376"/>
            <a:ext cx="7796212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s-ES" altLang="es-AR" sz="3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Conducta a seguir: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Individualizar a cada paciente según sus necesidades.</a:t>
            </a:r>
          </a:p>
          <a:p>
            <a:pPr>
              <a:buFont typeface="Wingdings" panose="05000000000000000000" pitchFamily="2" charset="2"/>
              <a:buChar char="ü"/>
            </a:pPr>
            <a:endParaRPr lang="es-ES" altLang="es-AR" sz="3600" b="1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36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Tratamiento en dependencia a la causa que provocó el shock.</a:t>
            </a: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endParaRPr lang="es-ES" altLang="es-A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4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 Box 4">
            <a:extLst>
              <a:ext uri="{FF2B5EF4-FFF2-40B4-BE49-F238E27FC236}">
                <a16:creationId xmlns:a16="http://schemas.microsoft.com/office/drawing/2014/main" id="{0DC954D1-11C1-4600-9C59-67279897BE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339" y="546101"/>
            <a:ext cx="8569325" cy="576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Recomendaciones prácticas:</a:t>
            </a:r>
          </a:p>
          <a:p>
            <a:endParaRPr lang="es-ES" altLang="es-A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Tx/>
              <a:buAutoNum type="arabicPeriod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Mantenimiento de las funciones vitales.</a:t>
            </a:r>
          </a:p>
          <a:p>
            <a:pPr>
              <a:buFontTx/>
              <a:buAutoNum type="arabicPeriod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Hidratación según necesidades. A veces se ha presentado pacientes en fallo de bomba con hipovolemia. Se debe realizar medición de presiones.</a:t>
            </a:r>
          </a:p>
          <a:p>
            <a:pPr>
              <a:buFontTx/>
              <a:buAutoNum type="arabicPeriod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No administrar inotrópicos antes de reponer el volumen intravascular.</a:t>
            </a:r>
          </a:p>
          <a:p>
            <a:pPr>
              <a:buFontTx/>
              <a:buAutoNum type="arabicPeriod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Recordar que la acidosis disminuye el efecto de algunas drogas inotrópicas.</a:t>
            </a:r>
          </a:p>
          <a:p>
            <a:pPr>
              <a:buFontTx/>
              <a:buAutoNum type="arabicPeriod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En ocasiones es preciso realizar tratamiento quirúrgico de urgencia en pacientes en shock.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7D46F4BA-D9BB-B62E-33CC-2EBE37581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6" y="660400"/>
            <a:ext cx="8228013" cy="436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AutoNum type="arabicPeriod" startAt="6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Toda colección se debe drenar.</a:t>
            </a:r>
          </a:p>
          <a:p>
            <a:pPr>
              <a:buFontTx/>
              <a:buAutoNum type="arabicPeriod" startAt="6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Utilizar el tratamiento antibiótico de acorde a la infección.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Realizar cultivos y antibiograma.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 lo contrario administrar antimicrobianos de acuerdo al tipo de sepsis. </a:t>
            </a:r>
          </a:p>
          <a:p>
            <a:pPr>
              <a:buFontTx/>
              <a:buAutoNum type="arabicPeriod" startAt="8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Actuación siempre expedita.</a:t>
            </a:r>
          </a:p>
          <a:p>
            <a:pPr>
              <a:buFontTx/>
              <a:buAutoNum type="arabicPeriod" startAt="8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No demorarse pero no desesperarse. </a:t>
            </a:r>
          </a:p>
          <a:p>
            <a:pPr>
              <a:buFontTx/>
              <a:buAutoNum type="arabicPeriod" startAt="8"/>
            </a:pPr>
            <a:r>
              <a:rPr lang="es-ES" altLang="es-AR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El organismo tiene sus mecanismos de compensación que no debemos entorpecer.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>
            <a:extLst>
              <a:ext uri="{FF2B5EF4-FFF2-40B4-BE49-F238E27FC236}">
                <a16:creationId xmlns:a16="http://schemas.microsoft.com/office/drawing/2014/main" id="{0E524A11-8583-F1F8-8D68-B0D8DF6CA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588964"/>
            <a:ext cx="8301038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s-ES" altLang="es-AR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Conclusiones:</a:t>
            </a:r>
          </a:p>
          <a:p>
            <a:endParaRPr lang="es-ES" altLang="es-AR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>
              <a:buFontTx/>
              <a:buAutoNum type="arabicPeriod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El shock es un síndrome caracterizado por un complejo deterioro del aporte de energía a las células.</a:t>
            </a:r>
          </a:p>
          <a:p>
            <a:pPr>
              <a:buFontTx/>
              <a:buAutoNum type="arabicPeriod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Responde a varias causas.</a:t>
            </a:r>
          </a:p>
          <a:p>
            <a:pPr>
              <a:buFontTx/>
              <a:buAutoNum type="arabicPeriod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Debemos precisar con tiempo la posible prevención en pacientes con afecciones que pueden predisponer al shock.</a:t>
            </a:r>
          </a:p>
          <a:p>
            <a:pPr>
              <a:buFontTx/>
              <a:buAutoNum type="arabicPeriod"/>
            </a:pPr>
            <a:r>
              <a:rPr lang="es-ES" altLang="es-AR" sz="32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El tratamiento es dinámico, debe ser individualizado y casuístico.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97E21E-A294-C2CE-1402-39F18868C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083212"/>
          </a:xfrm>
        </p:spPr>
        <p:txBody>
          <a:bodyPr>
            <a:noAutofit/>
          </a:bodyPr>
          <a:lstStyle/>
          <a:p>
            <a:pPr algn="ctr"/>
            <a:r>
              <a:rPr lang="es-AR" sz="4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Arritmias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CB7A96-DD66-D04B-2865-A231A8B67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838201"/>
            <a:ext cx="9144000" cy="3139321"/>
          </a:xfrm>
        </p:spPr>
        <p:txBody>
          <a:bodyPr/>
          <a:lstStyle/>
          <a:p>
            <a:r>
              <a:rPr lang="es-AR" dirty="0"/>
              <a:t>      </a:t>
            </a:r>
          </a:p>
          <a:p>
            <a:endParaRPr lang="es-AR" dirty="0"/>
          </a:p>
          <a:p>
            <a:endParaRPr lang="es-AR" dirty="0"/>
          </a:p>
          <a:p>
            <a:r>
              <a:rPr lang="es-AR" dirty="0"/>
              <a:t> </a:t>
            </a:r>
            <a:r>
              <a:rPr lang="es-AR" sz="5400" dirty="0"/>
              <a:t>El Sincope una patología “Traicionera” </a:t>
            </a:r>
          </a:p>
        </p:txBody>
      </p:sp>
    </p:spTree>
    <p:extLst>
      <p:ext uri="{BB962C8B-B14F-4D97-AF65-F5344CB8AC3E}">
        <p14:creationId xmlns:p14="http://schemas.microsoft.com/office/powerpoint/2010/main" val="4165678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26915" y="70377"/>
            <a:ext cx="6578600" cy="69596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2112645" algn="l"/>
                <a:tab pos="6565265" algn="l"/>
              </a:tabLst>
            </a:pPr>
            <a:r>
              <a:rPr sz="4400" dirty="0">
                <a:latin typeface="Times New Roman"/>
                <a:cs typeface="Times New Roman"/>
              </a:rPr>
              <a:t>	</a:t>
            </a:r>
            <a:r>
              <a:rPr sz="4400" spc="-10" dirty="0"/>
              <a:t>DEFINICIÓN</a:t>
            </a:r>
            <a:r>
              <a:rPr sz="4400" dirty="0"/>
              <a:t>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26268" y="1301780"/>
            <a:ext cx="8381365" cy="4208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b="1" dirty="0">
                <a:latin typeface="Calibri"/>
                <a:cs typeface="Calibri"/>
              </a:rPr>
              <a:t>Pérdida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504D"/>
                </a:solidFill>
                <a:latin typeface="Calibri"/>
                <a:cs typeface="Calibri"/>
              </a:rPr>
              <a:t>transitoria</a:t>
            </a:r>
            <a:r>
              <a:rPr sz="3200" b="1" spc="-2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de</a:t>
            </a:r>
            <a:r>
              <a:rPr sz="3200" b="1" spc="-4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conciencia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1325"/>
              </a:spcBef>
              <a:buFont typeface="Arial MT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835660" lvl="1" indent="-365760">
              <a:buFont typeface="Arial MT"/>
              <a:buChar char="–"/>
              <a:tabLst>
                <a:tab pos="835660" algn="l"/>
              </a:tabLst>
            </a:pPr>
            <a:r>
              <a:rPr sz="2800" dirty="0">
                <a:latin typeface="Calibri"/>
                <a:cs typeface="Calibri"/>
              </a:rPr>
              <a:t>Autolimitada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(recuperación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espontánea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completa)</a:t>
            </a:r>
            <a:endParaRPr sz="2800" dirty="0">
              <a:latin typeface="Calibri"/>
              <a:cs typeface="Calibri"/>
            </a:endParaRPr>
          </a:p>
          <a:p>
            <a:pPr marL="754380" lvl="1" indent="-284480">
              <a:spcBef>
                <a:spcPts val="640"/>
              </a:spcBef>
              <a:buFont typeface="Arial MT"/>
              <a:buChar char="–"/>
              <a:tabLst>
                <a:tab pos="754380" algn="l"/>
              </a:tabLst>
            </a:pPr>
            <a:r>
              <a:rPr sz="2800" dirty="0">
                <a:latin typeface="Calibri"/>
                <a:cs typeface="Calibri"/>
              </a:rPr>
              <a:t>Rápida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instauración</a:t>
            </a:r>
            <a:endParaRPr sz="2800" dirty="0">
              <a:latin typeface="Calibri"/>
              <a:cs typeface="Calibri"/>
            </a:endParaRPr>
          </a:p>
          <a:p>
            <a:pPr marL="754380" lvl="1" indent="-284480">
              <a:spcBef>
                <a:spcPts val="740"/>
              </a:spcBef>
              <a:buFont typeface="Arial MT"/>
              <a:buChar char="–"/>
              <a:tabLst>
                <a:tab pos="754380" algn="l"/>
              </a:tabLst>
            </a:pPr>
            <a:r>
              <a:rPr sz="2800" dirty="0">
                <a:latin typeface="Calibri"/>
                <a:cs typeface="Calibri"/>
              </a:rPr>
              <a:t>Corta</a:t>
            </a:r>
            <a:r>
              <a:rPr sz="2800" spc="-10" dirty="0">
                <a:latin typeface="Calibri"/>
                <a:cs typeface="Calibri"/>
              </a:rPr>
              <a:t> duración</a:t>
            </a:r>
            <a:endParaRPr sz="2800" dirty="0">
              <a:latin typeface="Calibri"/>
              <a:cs typeface="Calibri"/>
            </a:endParaRPr>
          </a:p>
          <a:p>
            <a:pPr lvl="1">
              <a:spcBef>
                <a:spcPts val="1315"/>
              </a:spcBef>
              <a:buFont typeface="Arial MT"/>
              <a:buChar char="–"/>
            </a:pPr>
            <a:endParaRPr sz="2800" dirty="0">
              <a:latin typeface="Calibri"/>
              <a:cs typeface="Calibri"/>
            </a:endParaRPr>
          </a:p>
          <a:p>
            <a:pPr marL="355600" marR="960119" indent="-342900">
              <a:buFont typeface="Arial MT"/>
              <a:buChar char="•"/>
              <a:tabLst>
                <a:tab pos="355600" algn="l"/>
              </a:tabLst>
            </a:pPr>
            <a:r>
              <a:rPr sz="3200" b="1" dirty="0">
                <a:latin typeface="Calibri"/>
                <a:cs typeface="Calibri"/>
              </a:rPr>
              <a:t>Mecanismo:</a:t>
            </a:r>
            <a:r>
              <a:rPr sz="3200" b="1" spc="-10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Hipoperfusión</a:t>
            </a:r>
            <a:r>
              <a:rPr sz="3200" spc="-9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global</a:t>
            </a:r>
            <a:r>
              <a:rPr sz="3200" spc="-1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cerebral transitoria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2186" y="727362"/>
            <a:ext cx="6646025" cy="11637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18360" y="810490"/>
            <a:ext cx="2211705" cy="2211705"/>
            <a:chOff x="594359" y="810489"/>
            <a:chExt cx="2211705" cy="22117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59" y="810489"/>
              <a:ext cx="2211185" cy="221118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3922" y="836945"/>
              <a:ext cx="2112645" cy="2112645"/>
            </a:xfrm>
            <a:custGeom>
              <a:avLst/>
              <a:gdLst/>
              <a:ahLst/>
              <a:cxnLst/>
              <a:rect l="l" t="t" r="r" b="b"/>
              <a:pathLst>
                <a:path w="2112645" h="2112645">
                  <a:moveTo>
                    <a:pt x="1056199" y="0"/>
                  </a:moveTo>
                  <a:lnTo>
                    <a:pt x="1007852" y="1086"/>
                  </a:lnTo>
                  <a:lnTo>
                    <a:pt x="960063" y="4316"/>
                  </a:lnTo>
                  <a:lnTo>
                    <a:pt x="912879" y="9641"/>
                  </a:lnTo>
                  <a:lnTo>
                    <a:pt x="866346" y="17016"/>
                  </a:lnTo>
                  <a:lnTo>
                    <a:pt x="820510" y="26394"/>
                  </a:lnTo>
                  <a:lnTo>
                    <a:pt x="775419" y="37728"/>
                  </a:lnTo>
                  <a:lnTo>
                    <a:pt x="731119" y="50972"/>
                  </a:lnTo>
                  <a:lnTo>
                    <a:pt x="687657" y="66078"/>
                  </a:lnTo>
                  <a:lnTo>
                    <a:pt x="645078" y="83001"/>
                  </a:lnTo>
                  <a:lnTo>
                    <a:pt x="603431" y="101694"/>
                  </a:lnTo>
                  <a:lnTo>
                    <a:pt x="562761" y="122109"/>
                  </a:lnTo>
                  <a:lnTo>
                    <a:pt x="523115" y="144202"/>
                  </a:lnTo>
                  <a:lnTo>
                    <a:pt x="484539" y="167924"/>
                  </a:lnTo>
                  <a:lnTo>
                    <a:pt x="447081" y="193230"/>
                  </a:lnTo>
                  <a:lnTo>
                    <a:pt x="410787" y="220072"/>
                  </a:lnTo>
                  <a:lnTo>
                    <a:pt x="375703" y="248404"/>
                  </a:lnTo>
                  <a:lnTo>
                    <a:pt x="341876" y="278180"/>
                  </a:lnTo>
                  <a:lnTo>
                    <a:pt x="309353" y="309353"/>
                  </a:lnTo>
                  <a:lnTo>
                    <a:pt x="278180" y="341876"/>
                  </a:lnTo>
                  <a:lnTo>
                    <a:pt x="248404" y="375703"/>
                  </a:lnTo>
                  <a:lnTo>
                    <a:pt x="220072" y="410787"/>
                  </a:lnTo>
                  <a:lnTo>
                    <a:pt x="193230" y="447081"/>
                  </a:lnTo>
                  <a:lnTo>
                    <a:pt x="167924" y="484540"/>
                  </a:lnTo>
                  <a:lnTo>
                    <a:pt x="144202" y="523115"/>
                  </a:lnTo>
                  <a:lnTo>
                    <a:pt x="122109" y="562761"/>
                  </a:lnTo>
                  <a:lnTo>
                    <a:pt x="101693" y="603431"/>
                  </a:lnTo>
                  <a:lnTo>
                    <a:pt x="83001" y="645079"/>
                  </a:lnTo>
                  <a:lnTo>
                    <a:pt x="66078" y="687657"/>
                  </a:lnTo>
                  <a:lnTo>
                    <a:pt x="50971" y="731119"/>
                  </a:lnTo>
                  <a:lnTo>
                    <a:pt x="37728" y="775419"/>
                  </a:lnTo>
                  <a:lnTo>
                    <a:pt x="26394" y="820510"/>
                  </a:lnTo>
                  <a:lnTo>
                    <a:pt x="17016" y="866346"/>
                  </a:lnTo>
                  <a:lnTo>
                    <a:pt x="9641" y="912879"/>
                  </a:lnTo>
                  <a:lnTo>
                    <a:pt x="4316" y="960063"/>
                  </a:lnTo>
                  <a:lnTo>
                    <a:pt x="1086" y="1007852"/>
                  </a:lnTo>
                  <a:lnTo>
                    <a:pt x="0" y="1056199"/>
                  </a:lnTo>
                  <a:lnTo>
                    <a:pt x="1086" y="1104546"/>
                  </a:lnTo>
                  <a:lnTo>
                    <a:pt x="4316" y="1152334"/>
                  </a:lnTo>
                  <a:lnTo>
                    <a:pt x="9641" y="1199519"/>
                  </a:lnTo>
                  <a:lnTo>
                    <a:pt x="17016" y="1246052"/>
                  </a:lnTo>
                  <a:lnTo>
                    <a:pt x="26394" y="1291887"/>
                  </a:lnTo>
                  <a:lnTo>
                    <a:pt x="37728" y="1336978"/>
                  </a:lnTo>
                  <a:lnTo>
                    <a:pt x="50971" y="1381278"/>
                  </a:lnTo>
                  <a:lnTo>
                    <a:pt x="66078" y="1424741"/>
                  </a:lnTo>
                  <a:lnTo>
                    <a:pt x="83001" y="1467319"/>
                  </a:lnTo>
                  <a:lnTo>
                    <a:pt x="101693" y="1508967"/>
                  </a:lnTo>
                  <a:lnTo>
                    <a:pt x="122109" y="1549637"/>
                  </a:lnTo>
                  <a:lnTo>
                    <a:pt x="144202" y="1589283"/>
                  </a:lnTo>
                  <a:lnTo>
                    <a:pt x="167924" y="1627858"/>
                  </a:lnTo>
                  <a:lnTo>
                    <a:pt x="193230" y="1665316"/>
                  </a:lnTo>
                  <a:lnTo>
                    <a:pt x="220072" y="1701611"/>
                  </a:lnTo>
                  <a:lnTo>
                    <a:pt x="248404" y="1736694"/>
                  </a:lnTo>
                  <a:lnTo>
                    <a:pt x="278180" y="1770521"/>
                  </a:lnTo>
                  <a:lnTo>
                    <a:pt x="309353" y="1803044"/>
                  </a:lnTo>
                  <a:lnTo>
                    <a:pt x="341876" y="1834217"/>
                  </a:lnTo>
                  <a:lnTo>
                    <a:pt x="375703" y="1863993"/>
                  </a:lnTo>
                  <a:lnTo>
                    <a:pt x="410787" y="1892326"/>
                  </a:lnTo>
                  <a:lnTo>
                    <a:pt x="447081" y="1919168"/>
                  </a:lnTo>
                  <a:lnTo>
                    <a:pt x="484539" y="1944474"/>
                  </a:lnTo>
                  <a:lnTo>
                    <a:pt x="523115" y="1968196"/>
                  </a:lnTo>
                  <a:lnTo>
                    <a:pt x="562761" y="1990288"/>
                  </a:lnTo>
                  <a:lnTo>
                    <a:pt x="603431" y="2010704"/>
                  </a:lnTo>
                  <a:lnTo>
                    <a:pt x="645078" y="2029397"/>
                  </a:lnTo>
                  <a:lnTo>
                    <a:pt x="687657" y="2046320"/>
                  </a:lnTo>
                  <a:lnTo>
                    <a:pt x="731119" y="2061426"/>
                  </a:lnTo>
                  <a:lnTo>
                    <a:pt x="775419" y="2074670"/>
                  </a:lnTo>
                  <a:lnTo>
                    <a:pt x="820510" y="2086004"/>
                  </a:lnTo>
                  <a:lnTo>
                    <a:pt x="866346" y="2095381"/>
                  </a:lnTo>
                  <a:lnTo>
                    <a:pt x="912879" y="2102756"/>
                  </a:lnTo>
                  <a:lnTo>
                    <a:pt x="960063" y="2108082"/>
                  </a:lnTo>
                  <a:lnTo>
                    <a:pt x="1007852" y="2111311"/>
                  </a:lnTo>
                  <a:lnTo>
                    <a:pt x="1056199" y="2112398"/>
                  </a:lnTo>
                  <a:lnTo>
                    <a:pt x="1104546" y="2111311"/>
                  </a:lnTo>
                  <a:lnTo>
                    <a:pt x="1152335" y="2108082"/>
                  </a:lnTo>
                  <a:lnTo>
                    <a:pt x="1199519" y="2102756"/>
                  </a:lnTo>
                  <a:lnTo>
                    <a:pt x="1246052" y="2095381"/>
                  </a:lnTo>
                  <a:lnTo>
                    <a:pt x="1291887" y="2086004"/>
                  </a:lnTo>
                  <a:lnTo>
                    <a:pt x="1336978" y="2074670"/>
                  </a:lnTo>
                  <a:lnTo>
                    <a:pt x="1381278" y="2061426"/>
                  </a:lnTo>
                  <a:lnTo>
                    <a:pt x="1424741" y="2046320"/>
                  </a:lnTo>
                  <a:lnTo>
                    <a:pt x="1467319" y="2029397"/>
                  </a:lnTo>
                  <a:lnTo>
                    <a:pt x="1508966" y="2010704"/>
                  </a:lnTo>
                  <a:lnTo>
                    <a:pt x="1549636" y="1990288"/>
                  </a:lnTo>
                  <a:lnTo>
                    <a:pt x="1589282" y="1968196"/>
                  </a:lnTo>
                  <a:lnTo>
                    <a:pt x="1627858" y="1944474"/>
                  </a:lnTo>
                  <a:lnTo>
                    <a:pt x="1665316" y="1919168"/>
                  </a:lnTo>
                  <a:lnTo>
                    <a:pt x="1701610" y="1892326"/>
                  </a:lnTo>
                  <a:lnTo>
                    <a:pt x="1736694" y="1863993"/>
                  </a:lnTo>
                  <a:lnTo>
                    <a:pt x="1770521" y="1834217"/>
                  </a:lnTo>
                  <a:lnTo>
                    <a:pt x="1803044" y="1803044"/>
                  </a:lnTo>
                  <a:lnTo>
                    <a:pt x="1834217" y="1770521"/>
                  </a:lnTo>
                  <a:lnTo>
                    <a:pt x="1863993" y="1736694"/>
                  </a:lnTo>
                  <a:lnTo>
                    <a:pt x="1892325" y="1701611"/>
                  </a:lnTo>
                  <a:lnTo>
                    <a:pt x="1919167" y="1665316"/>
                  </a:lnTo>
                  <a:lnTo>
                    <a:pt x="1944473" y="1627858"/>
                  </a:lnTo>
                  <a:lnTo>
                    <a:pt x="1968195" y="1589283"/>
                  </a:lnTo>
                  <a:lnTo>
                    <a:pt x="1990287" y="1549637"/>
                  </a:lnTo>
                  <a:lnTo>
                    <a:pt x="2010703" y="1508967"/>
                  </a:lnTo>
                  <a:lnTo>
                    <a:pt x="2029396" y="1467319"/>
                  </a:lnTo>
                  <a:lnTo>
                    <a:pt x="2046319" y="1424741"/>
                  </a:lnTo>
                  <a:lnTo>
                    <a:pt x="2061425" y="1381278"/>
                  </a:lnTo>
                  <a:lnTo>
                    <a:pt x="2074669" y="1336978"/>
                  </a:lnTo>
                  <a:lnTo>
                    <a:pt x="2086003" y="1291887"/>
                  </a:lnTo>
                  <a:lnTo>
                    <a:pt x="2095380" y="1246052"/>
                  </a:lnTo>
                  <a:lnTo>
                    <a:pt x="2102755" y="1199519"/>
                  </a:lnTo>
                  <a:lnTo>
                    <a:pt x="2108081" y="1152334"/>
                  </a:lnTo>
                  <a:lnTo>
                    <a:pt x="2111310" y="1104546"/>
                  </a:lnTo>
                  <a:lnTo>
                    <a:pt x="2112397" y="1056199"/>
                  </a:lnTo>
                  <a:lnTo>
                    <a:pt x="2111310" y="1007852"/>
                  </a:lnTo>
                  <a:lnTo>
                    <a:pt x="2108081" y="960063"/>
                  </a:lnTo>
                  <a:lnTo>
                    <a:pt x="2102755" y="912879"/>
                  </a:lnTo>
                  <a:lnTo>
                    <a:pt x="2095380" y="866346"/>
                  </a:lnTo>
                  <a:lnTo>
                    <a:pt x="2086003" y="820510"/>
                  </a:lnTo>
                  <a:lnTo>
                    <a:pt x="2074669" y="775419"/>
                  </a:lnTo>
                  <a:lnTo>
                    <a:pt x="2061425" y="731119"/>
                  </a:lnTo>
                  <a:lnTo>
                    <a:pt x="2046319" y="687657"/>
                  </a:lnTo>
                  <a:lnTo>
                    <a:pt x="2029396" y="645079"/>
                  </a:lnTo>
                  <a:lnTo>
                    <a:pt x="2010703" y="603431"/>
                  </a:lnTo>
                  <a:lnTo>
                    <a:pt x="1990287" y="562761"/>
                  </a:lnTo>
                  <a:lnTo>
                    <a:pt x="1968195" y="523115"/>
                  </a:lnTo>
                  <a:lnTo>
                    <a:pt x="1944473" y="484540"/>
                  </a:lnTo>
                  <a:lnTo>
                    <a:pt x="1919167" y="447081"/>
                  </a:lnTo>
                  <a:lnTo>
                    <a:pt x="1892325" y="410787"/>
                  </a:lnTo>
                  <a:lnTo>
                    <a:pt x="1863993" y="375703"/>
                  </a:lnTo>
                  <a:lnTo>
                    <a:pt x="1834217" y="341876"/>
                  </a:lnTo>
                  <a:lnTo>
                    <a:pt x="1803044" y="309353"/>
                  </a:lnTo>
                  <a:lnTo>
                    <a:pt x="1770521" y="278180"/>
                  </a:lnTo>
                  <a:lnTo>
                    <a:pt x="1736694" y="248404"/>
                  </a:lnTo>
                  <a:lnTo>
                    <a:pt x="1701610" y="220072"/>
                  </a:lnTo>
                  <a:lnTo>
                    <a:pt x="1665316" y="193230"/>
                  </a:lnTo>
                  <a:lnTo>
                    <a:pt x="1627858" y="167924"/>
                  </a:lnTo>
                  <a:lnTo>
                    <a:pt x="1589282" y="144202"/>
                  </a:lnTo>
                  <a:lnTo>
                    <a:pt x="1549636" y="122109"/>
                  </a:lnTo>
                  <a:lnTo>
                    <a:pt x="1508966" y="101694"/>
                  </a:lnTo>
                  <a:lnTo>
                    <a:pt x="1467319" y="83001"/>
                  </a:lnTo>
                  <a:lnTo>
                    <a:pt x="1424741" y="66078"/>
                  </a:lnTo>
                  <a:lnTo>
                    <a:pt x="1381278" y="50972"/>
                  </a:lnTo>
                  <a:lnTo>
                    <a:pt x="1336978" y="37728"/>
                  </a:lnTo>
                  <a:lnTo>
                    <a:pt x="1291887" y="26394"/>
                  </a:lnTo>
                  <a:lnTo>
                    <a:pt x="1246052" y="17016"/>
                  </a:lnTo>
                  <a:lnTo>
                    <a:pt x="1199519" y="9641"/>
                  </a:lnTo>
                  <a:lnTo>
                    <a:pt x="1152335" y="4316"/>
                  </a:lnTo>
                  <a:lnTo>
                    <a:pt x="1104546" y="1086"/>
                  </a:lnTo>
                  <a:lnTo>
                    <a:pt x="1056199" y="0"/>
                  </a:lnTo>
                  <a:close/>
                </a:path>
              </a:pathLst>
            </a:custGeom>
            <a:solidFill>
              <a:srgbClr val="ECC6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43922" y="836945"/>
              <a:ext cx="2112645" cy="2112645"/>
            </a:xfrm>
            <a:custGeom>
              <a:avLst/>
              <a:gdLst/>
              <a:ahLst/>
              <a:cxnLst/>
              <a:rect l="l" t="t" r="r" b="b"/>
              <a:pathLst>
                <a:path w="2112645" h="2112645">
                  <a:moveTo>
                    <a:pt x="0" y="1056198"/>
                  </a:moveTo>
                  <a:lnTo>
                    <a:pt x="1086" y="1007852"/>
                  </a:lnTo>
                  <a:lnTo>
                    <a:pt x="4316" y="960063"/>
                  </a:lnTo>
                  <a:lnTo>
                    <a:pt x="9641" y="912878"/>
                  </a:lnTo>
                  <a:lnTo>
                    <a:pt x="17016" y="866345"/>
                  </a:lnTo>
                  <a:lnTo>
                    <a:pt x="26394" y="820510"/>
                  </a:lnTo>
                  <a:lnTo>
                    <a:pt x="37728" y="775419"/>
                  </a:lnTo>
                  <a:lnTo>
                    <a:pt x="50971" y="731119"/>
                  </a:lnTo>
                  <a:lnTo>
                    <a:pt x="66078" y="687656"/>
                  </a:lnTo>
                  <a:lnTo>
                    <a:pt x="83001" y="645078"/>
                  </a:lnTo>
                  <a:lnTo>
                    <a:pt x="101693" y="603431"/>
                  </a:lnTo>
                  <a:lnTo>
                    <a:pt x="122109" y="562760"/>
                  </a:lnTo>
                  <a:lnTo>
                    <a:pt x="144202" y="523114"/>
                  </a:lnTo>
                  <a:lnTo>
                    <a:pt x="167924" y="484539"/>
                  </a:lnTo>
                  <a:lnTo>
                    <a:pt x="193229" y="447081"/>
                  </a:lnTo>
                  <a:lnTo>
                    <a:pt x="220072" y="410787"/>
                  </a:lnTo>
                  <a:lnTo>
                    <a:pt x="248404" y="375703"/>
                  </a:lnTo>
                  <a:lnTo>
                    <a:pt x="278180" y="341876"/>
                  </a:lnTo>
                  <a:lnTo>
                    <a:pt x="309353" y="309353"/>
                  </a:lnTo>
                  <a:lnTo>
                    <a:pt x="341876" y="278180"/>
                  </a:lnTo>
                  <a:lnTo>
                    <a:pt x="375703" y="248404"/>
                  </a:lnTo>
                  <a:lnTo>
                    <a:pt x="410787" y="220072"/>
                  </a:lnTo>
                  <a:lnTo>
                    <a:pt x="447081" y="193229"/>
                  </a:lnTo>
                  <a:lnTo>
                    <a:pt x="484539" y="167924"/>
                  </a:lnTo>
                  <a:lnTo>
                    <a:pt x="523115" y="144202"/>
                  </a:lnTo>
                  <a:lnTo>
                    <a:pt x="562761" y="122109"/>
                  </a:lnTo>
                  <a:lnTo>
                    <a:pt x="603431" y="101693"/>
                  </a:lnTo>
                  <a:lnTo>
                    <a:pt x="645078" y="83001"/>
                  </a:lnTo>
                  <a:lnTo>
                    <a:pt x="687656" y="66078"/>
                  </a:lnTo>
                  <a:lnTo>
                    <a:pt x="731119" y="50971"/>
                  </a:lnTo>
                  <a:lnTo>
                    <a:pt x="775419" y="37728"/>
                  </a:lnTo>
                  <a:lnTo>
                    <a:pt x="820510" y="26394"/>
                  </a:lnTo>
                  <a:lnTo>
                    <a:pt x="866345" y="17016"/>
                  </a:lnTo>
                  <a:lnTo>
                    <a:pt x="912878" y="9641"/>
                  </a:lnTo>
                  <a:lnTo>
                    <a:pt x="960063" y="4316"/>
                  </a:lnTo>
                  <a:lnTo>
                    <a:pt x="1007851" y="1086"/>
                  </a:lnTo>
                  <a:lnTo>
                    <a:pt x="1056198" y="0"/>
                  </a:lnTo>
                  <a:lnTo>
                    <a:pt x="1104545" y="1086"/>
                  </a:lnTo>
                  <a:lnTo>
                    <a:pt x="1152334" y="4316"/>
                  </a:lnTo>
                  <a:lnTo>
                    <a:pt x="1199518" y="9641"/>
                  </a:lnTo>
                  <a:lnTo>
                    <a:pt x="1246051" y="17016"/>
                  </a:lnTo>
                  <a:lnTo>
                    <a:pt x="1291887" y="26394"/>
                  </a:lnTo>
                  <a:lnTo>
                    <a:pt x="1336978" y="37728"/>
                  </a:lnTo>
                  <a:lnTo>
                    <a:pt x="1381278" y="50971"/>
                  </a:lnTo>
                  <a:lnTo>
                    <a:pt x="1424740" y="66078"/>
                  </a:lnTo>
                  <a:lnTo>
                    <a:pt x="1467319" y="83001"/>
                  </a:lnTo>
                  <a:lnTo>
                    <a:pt x="1508966" y="101693"/>
                  </a:lnTo>
                  <a:lnTo>
                    <a:pt x="1549636" y="122109"/>
                  </a:lnTo>
                  <a:lnTo>
                    <a:pt x="1589282" y="144202"/>
                  </a:lnTo>
                  <a:lnTo>
                    <a:pt x="1627858" y="167924"/>
                  </a:lnTo>
                  <a:lnTo>
                    <a:pt x="1665316" y="193229"/>
                  </a:lnTo>
                  <a:lnTo>
                    <a:pt x="1701610" y="220072"/>
                  </a:lnTo>
                  <a:lnTo>
                    <a:pt x="1736694" y="248404"/>
                  </a:lnTo>
                  <a:lnTo>
                    <a:pt x="1770521" y="278180"/>
                  </a:lnTo>
                  <a:lnTo>
                    <a:pt x="1803044" y="309353"/>
                  </a:lnTo>
                  <a:lnTo>
                    <a:pt x="1834216" y="341876"/>
                  </a:lnTo>
                  <a:lnTo>
                    <a:pt x="1863992" y="375703"/>
                  </a:lnTo>
                  <a:lnTo>
                    <a:pt x="1892325" y="410787"/>
                  </a:lnTo>
                  <a:lnTo>
                    <a:pt x="1919167" y="447081"/>
                  </a:lnTo>
                  <a:lnTo>
                    <a:pt x="1944473" y="484539"/>
                  </a:lnTo>
                  <a:lnTo>
                    <a:pt x="1968195" y="523114"/>
                  </a:lnTo>
                  <a:lnTo>
                    <a:pt x="1990287" y="562760"/>
                  </a:lnTo>
                  <a:lnTo>
                    <a:pt x="2010703" y="603431"/>
                  </a:lnTo>
                  <a:lnTo>
                    <a:pt x="2029396" y="645078"/>
                  </a:lnTo>
                  <a:lnTo>
                    <a:pt x="2046319" y="687656"/>
                  </a:lnTo>
                  <a:lnTo>
                    <a:pt x="2061425" y="731119"/>
                  </a:lnTo>
                  <a:lnTo>
                    <a:pt x="2074669" y="775419"/>
                  </a:lnTo>
                  <a:lnTo>
                    <a:pt x="2086002" y="820510"/>
                  </a:lnTo>
                  <a:lnTo>
                    <a:pt x="2095380" y="866345"/>
                  </a:lnTo>
                  <a:lnTo>
                    <a:pt x="2102755" y="912878"/>
                  </a:lnTo>
                  <a:lnTo>
                    <a:pt x="2108081" y="960063"/>
                  </a:lnTo>
                  <a:lnTo>
                    <a:pt x="2111310" y="1007852"/>
                  </a:lnTo>
                  <a:lnTo>
                    <a:pt x="2112397" y="1056198"/>
                  </a:lnTo>
                  <a:lnTo>
                    <a:pt x="2111310" y="1104545"/>
                  </a:lnTo>
                  <a:lnTo>
                    <a:pt x="2108081" y="1152334"/>
                  </a:lnTo>
                  <a:lnTo>
                    <a:pt x="2102755" y="1199518"/>
                  </a:lnTo>
                  <a:lnTo>
                    <a:pt x="2095380" y="1246051"/>
                  </a:lnTo>
                  <a:lnTo>
                    <a:pt x="2086002" y="1291887"/>
                  </a:lnTo>
                  <a:lnTo>
                    <a:pt x="2074669" y="1336978"/>
                  </a:lnTo>
                  <a:lnTo>
                    <a:pt x="2061425" y="1381278"/>
                  </a:lnTo>
                  <a:lnTo>
                    <a:pt x="2046319" y="1424740"/>
                  </a:lnTo>
                  <a:lnTo>
                    <a:pt x="2029396" y="1467318"/>
                  </a:lnTo>
                  <a:lnTo>
                    <a:pt x="2010703" y="1508966"/>
                  </a:lnTo>
                  <a:lnTo>
                    <a:pt x="1990287" y="1549636"/>
                  </a:lnTo>
                  <a:lnTo>
                    <a:pt x="1968195" y="1589282"/>
                  </a:lnTo>
                  <a:lnTo>
                    <a:pt x="1944473" y="1627857"/>
                  </a:lnTo>
                  <a:lnTo>
                    <a:pt x="1919167" y="1665315"/>
                  </a:lnTo>
                  <a:lnTo>
                    <a:pt x="1892325" y="1701610"/>
                  </a:lnTo>
                  <a:lnTo>
                    <a:pt x="1863992" y="1736693"/>
                  </a:lnTo>
                  <a:lnTo>
                    <a:pt x="1834216" y="1770520"/>
                  </a:lnTo>
                  <a:lnTo>
                    <a:pt x="1803044" y="1803043"/>
                  </a:lnTo>
                  <a:lnTo>
                    <a:pt x="1770521" y="1834216"/>
                  </a:lnTo>
                  <a:lnTo>
                    <a:pt x="1736694" y="1863992"/>
                  </a:lnTo>
                  <a:lnTo>
                    <a:pt x="1701610" y="1892325"/>
                  </a:lnTo>
                  <a:lnTo>
                    <a:pt x="1665316" y="1919167"/>
                  </a:lnTo>
                  <a:lnTo>
                    <a:pt x="1627858" y="1944473"/>
                  </a:lnTo>
                  <a:lnTo>
                    <a:pt x="1589282" y="1968195"/>
                  </a:lnTo>
                  <a:lnTo>
                    <a:pt x="1549636" y="1990287"/>
                  </a:lnTo>
                  <a:lnTo>
                    <a:pt x="1508966" y="2010703"/>
                  </a:lnTo>
                  <a:lnTo>
                    <a:pt x="1467319" y="2029396"/>
                  </a:lnTo>
                  <a:lnTo>
                    <a:pt x="1424740" y="2046319"/>
                  </a:lnTo>
                  <a:lnTo>
                    <a:pt x="1381278" y="2061425"/>
                  </a:lnTo>
                  <a:lnTo>
                    <a:pt x="1336978" y="2074669"/>
                  </a:lnTo>
                  <a:lnTo>
                    <a:pt x="1291887" y="2086003"/>
                  </a:lnTo>
                  <a:lnTo>
                    <a:pt x="1246051" y="2095380"/>
                  </a:lnTo>
                  <a:lnTo>
                    <a:pt x="1199518" y="2102755"/>
                  </a:lnTo>
                  <a:lnTo>
                    <a:pt x="1152334" y="2108081"/>
                  </a:lnTo>
                  <a:lnTo>
                    <a:pt x="1104545" y="2111310"/>
                  </a:lnTo>
                  <a:lnTo>
                    <a:pt x="1056198" y="2112397"/>
                  </a:lnTo>
                  <a:lnTo>
                    <a:pt x="1007851" y="2111310"/>
                  </a:lnTo>
                  <a:lnTo>
                    <a:pt x="960063" y="2108081"/>
                  </a:lnTo>
                  <a:lnTo>
                    <a:pt x="912878" y="2102755"/>
                  </a:lnTo>
                  <a:lnTo>
                    <a:pt x="866345" y="2095380"/>
                  </a:lnTo>
                  <a:lnTo>
                    <a:pt x="820510" y="2086003"/>
                  </a:lnTo>
                  <a:lnTo>
                    <a:pt x="775419" y="2074669"/>
                  </a:lnTo>
                  <a:lnTo>
                    <a:pt x="731119" y="2061425"/>
                  </a:lnTo>
                  <a:lnTo>
                    <a:pt x="687656" y="2046319"/>
                  </a:lnTo>
                  <a:lnTo>
                    <a:pt x="645078" y="2029396"/>
                  </a:lnTo>
                  <a:lnTo>
                    <a:pt x="603431" y="2010703"/>
                  </a:lnTo>
                  <a:lnTo>
                    <a:pt x="562761" y="1990287"/>
                  </a:lnTo>
                  <a:lnTo>
                    <a:pt x="523115" y="1968195"/>
                  </a:lnTo>
                  <a:lnTo>
                    <a:pt x="484539" y="1944473"/>
                  </a:lnTo>
                  <a:lnTo>
                    <a:pt x="447081" y="1919167"/>
                  </a:lnTo>
                  <a:lnTo>
                    <a:pt x="410787" y="1892325"/>
                  </a:lnTo>
                  <a:lnTo>
                    <a:pt x="375703" y="1863992"/>
                  </a:lnTo>
                  <a:lnTo>
                    <a:pt x="341876" y="1834216"/>
                  </a:lnTo>
                  <a:lnTo>
                    <a:pt x="309353" y="1803043"/>
                  </a:lnTo>
                  <a:lnTo>
                    <a:pt x="278180" y="1770520"/>
                  </a:lnTo>
                  <a:lnTo>
                    <a:pt x="248404" y="1736693"/>
                  </a:lnTo>
                  <a:lnTo>
                    <a:pt x="220072" y="1701610"/>
                  </a:lnTo>
                  <a:lnTo>
                    <a:pt x="193229" y="1665315"/>
                  </a:lnTo>
                  <a:lnTo>
                    <a:pt x="167924" y="1627857"/>
                  </a:lnTo>
                  <a:lnTo>
                    <a:pt x="144202" y="1589282"/>
                  </a:lnTo>
                  <a:lnTo>
                    <a:pt x="122109" y="1549636"/>
                  </a:lnTo>
                  <a:lnTo>
                    <a:pt x="101693" y="1508966"/>
                  </a:lnTo>
                  <a:lnTo>
                    <a:pt x="83001" y="1467318"/>
                  </a:lnTo>
                  <a:lnTo>
                    <a:pt x="66078" y="1424740"/>
                  </a:lnTo>
                  <a:lnTo>
                    <a:pt x="50971" y="1381278"/>
                  </a:lnTo>
                  <a:lnTo>
                    <a:pt x="37728" y="1336978"/>
                  </a:lnTo>
                  <a:lnTo>
                    <a:pt x="26394" y="1291887"/>
                  </a:lnTo>
                  <a:lnTo>
                    <a:pt x="17016" y="1246051"/>
                  </a:lnTo>
                  <a:lnTo>
                    <a:pt x="9641" y="1199518"/>
                  </a:lnTo>
                  <a:lnTo>
                    <a:pt x="4316" y="1152334"/>
                  </a:lnTo>
                  <a:lnTo>
                    <a:pt x="1086" y="1104545"/>
                  </a:lnTo>
                  <a:lnTo>
                    <a:pt x="0" y="1056198"/>
                  </a:lnTo>
                  <a:close/>
                </a:path>
              </a:pathLst>
            </a:custGeom>
            <a:ln w="9524">
              <a:solidFill>
                <a:srgbClr val="A74A4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536294" y="1462995"/>
            <a:ext cx="1380490" cy="83566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12700" marR="5080" indent="1270" algn="ctr">
              <a:lnSpc>
                <a:spcPct val="89900"/>
              </a:lnSpc>
              <a:spcBef>
                <a:spcPts val="330"/>
              </a:spcBef>
            </a:pPr>
            <a:r>
              <a:rPr sz="1900" b="1" spc="-10" dirty="0">
                <a:solidFill>
                  <a:srgbClr val="953735"/>
                </a:solidFill>
                <a:latin typeface="Calibri"/>
                <a:cs typeface="Calibri"/>
              </a:rPr>
              <a:t>Pérdida transitoria</a:t>
            </a:r>
            <a:r>
              <a:rPr sz="1900" b="1" dirty="0">
                <a:solidFill>
                  <a:srgbClr val="953735"/>
                </a:solidFill>
                <a:latin typeface="Calibri"/>
                <a:cs typeface="Calibri"/>
              </a:rPr>
              <a:t> </a:t>
            </a:r>
            <a:r>
              <a:rPr sz="1900" b="1" spc="-25" dirty="0">
                <a:solidFill>
                  <a:srgbClr val="953735"/>
                </a:solidFill>
                <a:latin typeface="Calibri"/>
                <a:cs typeface="Calibri"/>
              </a:rPr>
              <a:t>de </a:t>
            </a:r>
            <a:r>
              <a:rPr sz="1900" b="1" spc="-10" dirty="0">
                <a:solidFill>
                  <a:srgbClr val="953735"/>
                </a:solidFill>
                <a:latin typeface="Calibri"/>
                <a:cs typeface="Calibri"/>
              </a:rPr>
              <a:t>conciencia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729345" y="3258590"/>
            <a:ext cx="989330" cy="993775"/>
            <a:chOff x="1205345" y="3258589"/>
            <a:chExt cx="989330" cy="99377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05345" y="3258589"/>
              <a:ext cx="989214" cy="99337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249921" y="3282949"/>
              <a:ext cx="900430" cy="900430"/>
            </a:xfrm>
            <a:custGeom>
              <a:avLst/>
              <a:gdLst/>
              <a:ahLst/>
              <a:cxnLst/>
              <a:rect l="l" t="t" r="r" b="b"/>
              <a:pathLst>
                <a:path w="900430" h="900429">
                  <a:moveTo>
                    <a:pt x="900391" y="306070"/>
                  </a:moveTo>
                  <a:lnTo>
                    <a:pt x="594271" y="306070"/>
                  </a:lnTo>
                  <a:lnTo>
                    <a:pt x="594271" y="0"/>
                  </a:lnTo>
                  <a:lnTo>
                    <a:pt x="306108" y="0"/>
                  </a:lnTo>
                  <a:lnTo>
                    <a:pt x="306108" y="306070"/>
                  </a:lnTo>
                  <a:lnTo>
                    <a:pt x="0" y="306070"/>
                  </a:lnTo>
                  <a:lnTo>
                    <a:pt x="0" y="594360"/>
                  </a:lnTo>
                  <a:lnTo>
                    <a:pt x="306108" y="594360"/>
                  </a:lnTo>
                  <a:lnTo>
                    <a:pt x="306108" y="900430"/>
                  </a:lnTo>
                  <a:lnTo>
                    <a:pt x="594271" y="900430"/>
                  </a:lnTo>
                  <a:lnTo>
                    <a:pt x="594271" y="594360"/>
                  </a:lnTo>
                  <a:lnTo>
                    <a:pt x="900391" y="594360"/>
                  </a:lnTo>
                  <a:lnTo>
                    <a:pt x="900391" y="306070"/>
                  </a:lnTo>
                  <a:close/>
                </a:path>
              </a:pathLst>
            </a:custGeom>
            <a:solidFill>
              <a:srgbClr val="9191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118360" y="4488873"/>
            <a:ext cx="2211705" cy="2215515"/>
            <a:chOff x="594359" y="4488872"/>
            <a:chExt cx="2211705" cy="221551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359" y="4488872"/>
              <a:ext cx="2211185" cy="221534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3922" y="4517586"/>
              <a:ext cx="2112645" cy="2112645"/>
            </a:xfrm>
            <a:custGeom>
              <a:avLst/>
              <a:gdLst/>
              <a:ahLst/>
              <a:cxnLst/>
              <a:rect l="l" t="t" r="r" b="b"/>
              <a:pathLst>
                <a:path w="2112645" h="2112645">
                  <a:moveTo>
                    <a:pt x="1056199" y="0"/>
                  </a:moveTo>
                  <a:lnTo>
                    <a:pt x="1007852" y="1086"/>
                  </a:lnTo>
                  <a:lnTo>
                    <a:pt x="960063" y="4316"/>
                  </a:lnTo>
                  <a:lnTo>
                    <a:pt x="912879" y="9641"/>
                  </a:lnTo>
                  <a:lnTo>
                    <a:pt x="866346" y="17016"/>
                  </a:lnTo>
                  <a:lnTo>
                    <a:pt x="820510" y="26394"/>
                  </a:lnTo>
                  <a:lnTo>
                    <a:pt x="775419" y="37728"/>
                  </a:lnTo>
                  <a:lnTo>
                    <a:pt x="731119" y="50972"/>
                  </a:lnTo>
                  <a:lnTo>
                    <a:pt x="687657" y="66078"/>
                  </a:lnTo>
                  <a:lnTo>
                    <a:pt x="645078" y="83001"/>
                  </a:lnTo>
                  <a:lnTo>
                    <a:pt x="603431" y="101694"/>
                  </a:lnTo>
                  <a:lnTo>
                    <a:pt x="562761" y="122109"/>
                  </a:lnTo>
                  <a:lnTo>
                    <a:pt x="523115" y="144202"/>
                  </a:lnTo>
                  <a:lnTo>
                    <a:pt x="484539" y="167924"/>
                  </a:lnTo>
                  <a:lnTo>
                    <a:pt x="447081" y="193230"/>
                  </a:lnTo>
                  <a:lnTo>
                    <a:pt x="410787" y="220072"/>
                  </a:lnTo>
                  <a:lnTo>
                    <a:pt x="375703" y="248404"/>
                  </a:lnTo>
                  <a:lnTo>
                    <a:pt x="341876" y="278180"/>
                  </a:lnTo>
                  <a:lnTo>
                    <a:pt x="309353" y="309353"/>
                  </a:lnTo>
                  <a:lnTo>
                    <a:pt x="278180" y="341876"/>
                  </a:lnTo>
                  <a:lnTo>
                    <a:pt x="248404" y="375703"/>
                  </a:lnTo>
                  <a:lnTo>
                    <a:pt x="220072" y="410787"/>
                  </a:lnTo>
                  <a:lnTo>
                    <a:pt x="193230" y="447081"/>
                  </a:lnTo>
                  <a:lnTo>
                    <a:pt x="167924" y="484540"/>
                  </a:lnTo>
                  <a:lnTo>
                    <a:pt x="144202" y="523115"/>
                  </a:lnTo>
                  <a:lnTo>
                    <a:pt x="122109" y="562761"/>
                  </a:lnTo>
                  <a:lnTo>
                    <a:pt x="101693" y="603431"/>
                  </a:lnTo>
                  <a:lnTo>
                    <a:pt x="83001" y="645079"/>
                  </a:lnTo>
                  <a:lnTo>
                    <a:pt x="66078" y="687657"/>
                  </a:lnTo>
                  <a:lnTo>
                    <a:pt x="50971" y="731119"/>
                  </a:lnTo>
                  <a:lnTo>
                    <a:pt x="37728" y="775419"/>
                  </a:lnTo>
                  <a:lnTo>
                    <a:pt x="26394" y="820510"/>
                  </a:lnTo>
                  <a:lnTo>
                    <a:pt x="17016" y="866346"/>
                  </a:lnTo>
                  <a:lnTo>
                    <a:pt x="9641" y="912879"/>
                  </a:lnTo>
                  <a:lnTo>
                    <a:pt x="4316" y="960063"/>
                  </a:lnTo>
                  <a:lnTo>
                    <a:pt x="1086" y="1007852"/>
                  </a:lnTo>
                  <a:lnTo>
                    <a:pt x="0" y="1056199"/>
                  </a:lnTo>
                  <a:lnTo>
                    <a:pt x="1086" y="1104546"/>
                  </a:lnTo>
                  <a:lnTo>
                    <a:pt x="4316" y="1152334"/>
                  </a:lnTo>
                  <a:lnTo>
                    <a:pt x="9641" y="1199519"/>
                  </a:lnTo>
                  <a:lnTo>
                    <a:pt x="17016" y="1246052"/>
                  </a:lnTo>
                  <a:lnTo>
                    <a:pt x="26394" y="1291887"/>
                  </a:lnTo>
                  <a:lnTo>
                    <a:pt x="37728" y="1336978"/>
                  </a:lnTo>
                  <a:lnTo>
                    <a:pt x="50971" y="1381278"/>
                  </a:lnTo>
                  <a:lnTo>
                    <a:pt x="66078" y="1424741"/>
                  </a:lnTo>
                  <a:lnTo>
                    <a:pt x="83001" y="1467319"/>
                  </a:lnTo>
                  <a:lnTo>
                    <a:pt x="101693" y="1508967"/>
                  </a:lnTo>
                  <a:lnTo>
                    <a:pt x="122109" y="1549637"/>
                  </a:lnTo>
                  <a:lnTo>
                    <a:pt x="144202" y="1589283"/>
                  </a:lnTo>
                  <a:lnTo>
                    <a:pt x="167924" y="1627858"/>
                  </a:lnTo>
                  <a:lnTo>
                    <a:pt x="193230" y="1665316"/>
                  </a:lnTo>
                  <a:lnTo>
                    <a:pt x="220072" y="1701610"/>
                  </a:lnTo>
                  <a:lnTo>
                    <a:pt x="248404" y="1736694"/>
                  </a:lnTo>
                  <a:lnTo>
                    <a:pt x="278180" y="1770521"/>
                  </a:lnTo>
                  <a:lnTo>
                    <a:pt x="309353" y="1803044"/>
                  </a:lnTo>
                  <a:lnTo>
                    <a:pt x="341876" y="1834217"/>
                  </a:lnTo>
                  <a:lnTo>
                    <a:pt x="375703" y="1863993"/>
                  </a:lnTo>
                  <a:lnTo>
                    <a:pt x="410787" y="1892325"/>
                  </a:lnTo>
                  <a:lnTo>
                    <a:pt x="447081" y="1919168"/>
                  </a:lnTo>
                  <a:lnTo>
                    <a:pt x="484539" y="1944473"/>
                  </a:lnTo>
                  <a:lnTo>
                    <a:pt x="523115" y="1968196"/>
                  </a:lnTo>
                  <a:lnTo>
                    <a:pt x="562761" y="1990288"/>
                  </a:lnTo>
                  <a:lnTo>
                    <a:pt x="603431" y="2010704"/>
                  </a:lnTo>
                  <a:lnTo>
                    <a:pt x="645078" y="2029396"/>
                  </a:lnTo>
                  <a:lnTo>
                    <a:pt x="687657" y="2046319"/>
                  </a:lnTo>
                  <a:lnTo>
                    <a:pt x="731119" y="2061426"/>
                  </a:lnTo>
                  <a:lnTo>
                    <a:pt x="775419" y="2074669"/>
                  </a:lnTo>
                  <a:lnTo>
                    <a:pt x="820510" y="2086003"/>
                  </a:lnTo>
                  <a:lnTo>
                    <a:pt x="866346" y="2095381"/>
                  </a:lnTo>
                  <a:lnTo>
                    <a:pt x="912879" y="2102756"/>
                  </a:lnTo>
                  <a:lnTo>
                    <a:pt x="960063" y="2108081"/>
                  </a:lnTo>
                  <a:lnTo>
                    <a:pt x="1007852" y="2111311"/>
                  </a:lnTo>
                  <a:lnTo>
                    <a:pt x="1056199" y="2112398"/>
                  </a:lnTo>
                  <a:lnTo>
                    <a:pt x="1104546" y="2111311"/>
                  </a:lnTo>
                  <a:lnTo>
                    <a:pt x="1152335" y="2108081"/>
                  </a:lnTo>
                  <a:lnTo>
                    <a:pt x="1199519" y="2102756"/>
                  </a:lnTo>
                  <a:lnTo>
                    <a:pt x="1246052" y="2095381"/>
                  </a:lnTo>
                  <a:lnTo>
                    <a:pt x="1291887" y="2086003"/>
                  </a:lnTo>
                  <a:lnTo>
                    <a:pt x="1336978" y="2074669"/>
                  </a:lnTo>
                  <a:lnTo>
                    <a:pt x="1381278" y="2061426"/>
                  </a:lnTo>
                  <a:lnTo>
                    <a:pt x="1424741" y="2046319"/>
                  </a:lnTo>
                  <a:lnTo>
                    <a:pt x="1467319" y="2029396"/>
                  </a:lnTo>
                  <a:lnTo>
                    <a:pt x="1508966" y="2010704"/>
                  </a:lnTo>
                  <a:lnTo>
                    <a:pt x="1549636" y="1990288"/>
                  </a:lnTo>
                  <a:lnTo>
                    <a:pt x="1589282" y="1968196"/>
                  </a:lnTo>
                  <a:lnTo>
                    <a:pt x="1627858" y="1944473"/>
                  </a:lnTo>
                  <a:lnTo>
                    <a:pt x="1665316" y="1919168"/>
                  </a:lnTo>
                  <a:lnTo>
                    <a:pt x="1701610" y="1892325"/>
                  </a:lnTo>
                  <a:lnTo>
                    <a:pt x="1736694" y="1863993"/>
                  </a:lnTo>
                  <a:lnTo>
                    <a:pt x="1770521" y="1834217"/>
                  </a:lnTo>
                  <a:lnTo>
                    <a:pt x="1803044" y="1803044"/>
                  </a:lnTo>
                  <a:lnTo>
                    <a:pt x="1834217" y="1770521"/>
                  </a:lnTo>
                  <a:lnTo>
                    <a:pt x="1863993" y="1736694"/>
                  </a:lnTo>
                  <a:lnTo>
                    <a:pt x="1892325" y="1701610"/>
                  </a:lnTo>
                  <a:lnTo>
                    <a:pt x="1919167" y="1665316"/>
                  </a:lnTo>
                  <a:lnTo>
                    <a:pt x="1944473" y="1627858"/>
                  </a:lnTo>
                  <a:lnTo>
                    <a:pt x="1968195" y="1589283"/>
                  </a:lnTo>
                  <a:lnTo>
                    <a:pt x="1990287" y="1549637"/>
                  </a:lnTo>
                  <a:lnTo>
                    <a:pt x="2010703" y="1508967"/>
                  </a:lnTo>
                  <a:lnTo>
                    <a:pt x="2029396" y="1467319"/>
                  </a:lnTo>
                  <a:lnTo>
                    <a:pt x="2046319" y="1424741"/>
                  </a:lnTo>
                  <a:lnTo>
                    <a:pt x="2061425" y="1381278"/>
                  </a:lnTo>
                  <a:lnTo>
                    <a:pt x="2074669" y="1336978"/>
                  </a:lnTo>
                  <a:lnTo>
                    <a:pt x="2086003" y="1291887"/>
                  </a:lnTo>
                  <a:lnTo>
                    <a:pt x="2095380" y="1246052"/>
                  </a:lnTo>
                  <a:lnTo>
                    <a:pt x="2102755" y="1199519"/>
                  </a:lnTo>
                  <a:lnTo>
                    <a:pt x="2108081" y="1152334"/>
                  </a:lnTo>
                  <a:lnTo>
                    <a:pt x="2111310" y="1104546"/>
                  </a:lnTo>
                  <a:lnTo>
                    <a:pt x="2112397" y="1056199"/>
                  </a:lnTo>
                  <a:lnTo>
                    <a:pt x="2111310" y="1007852"/>
                  </a:lnTo>
                  <a:lnTo>
                    <a:pt x="2108081" y="960063"/>
                  </a:lnTo>
                  <a:lnTo>
                    <a:pt x="2102755" y="912879"/>
                  </a:lnTo>
                  <a:lnTo>
                    <a:pt x="2095380" y="866346"/>
                  </a:lnTo>
                  <a:lnTo>
                    <a:pt x="2086003" y="820510"/>
                  </a:lnTo>
                  <a:lnTo>
                    <a:pt x="2074669" y="775419"/>
                  </a:lnTo>
                  <a:lnTo>
                    <a:pt x="2061425" y="731119"/>
                  </a:lnTo>
                  <a:lnTo>
                    <a:pt x="2046319" y="687657"/>
                  </a:lnTo>
                  <a:lnTo>
                    <a:pt x="2029396" y="645079"/>
                  </a:lnTo>
                  <a:lnTo>
                    <a:pt x="2010703" y="603431"/>
                  </a:lnTo>
                  <a:lnTo>
                    <a:pt x="1990287" y="562761"/>
                  </a:lnTo>
                  <a:lnTo>
                    <a:pt x="1968195" y="523115"/>
                  </a:lnTo>
                  <a:lnTo>
                    <a:pt x="1944473" y="484540"/>
                  </a:lnTo>
                  <a:lnTo>
                    <a:pt x="1919167" y="447081"/>
                  </a:lnTo>
                  <a:lnTo>
                    <a:pt x="1892325" y="410787"/>
                  </a:lnTo>
                  <a:lnTo>
                    <a:pt x="1863993" y="375703"/>
                  </a:lnTo>
                  <a:lnTo>
                    <a:pt x="1834217" y="341876"/>
                  </a:lnTo>
                  <a:lnTo>
                    <a:pt x="1803044" y="309353"/>
                  </a:lnTo>
                  <a:lnTo>
                    <a:pt x="1770521" y="278180"/>
                  </a:lnTo>
                  <a:lnTo>
                    <a:pt x="1736694" y="248404"/>
                  </a:lnTo>
                  <a:lnTo>
                    <a:pt x="1701610" y="220072"/>
                  </a:lnTo>
                  <a:lnTo>
                    <a:pt x="1665316" y="193230"/>
                  </a:lnTo>
                  <a:lnTo>
                    <a:pt x="1627858" y="167924"/>
                  </a:lnTo>
                  <a:lnTo>
                    <a:pt x="1589282" y="144202"/>
                  </a:lnTo>
                  <a:lnTo>
                    <a:pt x="1549636" y="122109"/>
                  </a:lnTo>
                  <a:lnTo>
                    <a:pt x="1508966" y="101694"/>
                  </a:lnTo>
                  <a:lnTo>
                    <a:pt x="1467319" y="83001"/>
                  </a:lnTo>
                  <a:lnTo>
                    <a:pt x="1424741" y="66078"/>
                  </a:lnTo>
                  <a:lnTo>
                    <a:pt x="1381278" y="50972"/>
                  </a:lnTo>
                  <a:lnTo>
                    <a:pt x="1336978" y="37728"/>
                  </a:lnTo>
                  <a:lnTo>
                    <a:pt x="1291887" y="26394"/>
                  </a:lnTo>
                  <a:lnTo>
                    <a:pt x="1246052" y="17016"/>
                  </a:lnTo>
                  <a:lnTo>
                    <a:pt x="1199519" y="9641"/>
                  </a:lnTo>
                  <a:lnTo>
                    <a:pt x="1152335" y="4316"/>
                  </a:lnTo>
                  <a:lnTo>
                    <a:pt x="1104546" y="1086"/>
                  </a:lnTo>
                  <a:lnTo>
                    <a:pt x="1056199" y="0"/>
                  </a:lnTo>
                  <a:close/>
                </a:path>
              </a:pathLst>
            </a:custGeom>
            <a:solidFill>
              <a:srgbClr val="CDDC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43922" y="4517586"/>
              <a:ext cx="2112645" cy="2112645"/>
            </a:xfrm>
            <a:custGeom>
              <a:avLst/>
              <a:gdLst/>
              <a:ahLst/>
              <a:cxnLst/>
              <a:rect l="l" t="t" r="r" b="b"/>
              <a:pathLst>
                <a:path w="2112645" h="2112645">
                  <a:moveTo>
                    <a:pt x="0" y="1056198"/>
                  </a:moveTo>
                  <a:lnTo>
                    <a:pt x="1086" y="1007851"/>
                  </a:lnTo>
                  <a:lnTo>
                    <a:pt x="4316" y="960063"/>
                  </a:lnTo>
                  <a:lnTo>
                    <a:pt x="9641" y="912878"/>
                  </a:lnTo>
                  <a:lnTo>
                    <a:pt x="17016" y="866345"/>
                  </a:lnTo>
                  <a:lnTo>
                    <a:pt x="26394" y="820510"/>
                  </a:lnTo>
                  <a:lnTo>
                    <a:pt x="37728" y="775419"/>
                  </a:lnTo>
                  <a:lnTo>
                    <a:pt x="50971" y="731119"/>
                  </a:lnTo>
                  <a:lnTo>
                    <a:pt x="66078" y="687656"/>
                  </a:lnTo>
                  <a:lnTo>
                    <a:pt x="83001" y="645078"/>
                  </a:lnTo>
                  <a:lnTo>
                    <a:pt x="101693" y="603431"/>
                  </a:lnTo>
                  <a:lnTo>
                    <a:pt x="122109" y="562761"/>
                  </a:lnTo>
                  <a:lnTo>
                    <a:pt x="144202" y="523114"/>
                  </a:lnTo>
                  <a:lnTo>
                    <a:pt x="167924" y="484539"/>
                  </a:lnTo>
                  <a:lnTo>
                    <a:pt x="193229" y="447081"/>
                  </a:lnTo>
                  <a:lnTo>
                    <a:pt x="220072" y="410787"/>
                  </a:lnTo>
                  <a:lnTo>
                    <a:pt x="248404" y="375703"/>
                  </a:lnTo>
                  <a:lnTo>
                    <a:pt x="278180" y="341876"/>
                  </a:lnTo>
                  <a:lnTo>
                    <a:pt x="309353" y="309353"/>
                  </a:lnTo>
                  <a:lnTo>
                    <a:pt x="341876" y="278180"/>
                  </a:lnTo>
                  <a:lnTo>
                    <a:pt x="375703" y="248404"/>
                  </a:lnTo>
                  <a:lnTo>
                    <a:pt x="410787" y="220072"/>
                  </a:lnTo>
                  <a:lnTo>
                    <a:pt x="447081" y="193229"/>
                  </a:lnTo>
                  <a:lnTo>
                    <a:pt x="484539" y="167924"/>
                  </a:lnTo>
                  <a:lnTo>
                    <a:pt x="523115" y="144202"/>
                  </a:lnTo>
                  <a:lnTo>
                    <a:pt x="562761" y="122109"/>
                  </a:lnTo>
                  <a:lnTo>
                    <a:pt x="603431" y="101693"/>
                  </a:lnTo>
                  <a:lnTo>
                    <a:pt x="645078" y="83001"/>
                  </a:lnTo>
                  <a:lnTo>
                    <a:pt x="687656" y="66078"/>
                  </a:lnTo>
                  <a:lnTo>
                    <a:pt x="731119" y="50971"/>
                  </a:lnTo>
                  <a:lnTo>
                    <a:pt x="775419" y="37728"/>
                  </a:lnTo>
                  <a:lnTo>
                    <a:pt x="820510" y="26394"/>
                  </a:lnTo>
                  <a:lnTo>
                    <a:pt x="866345" y="17016"/>
                  </a:lnTo>
                  <a:lnTo>
                    <a:pt x="912878" y="9641"/>
                  </a:lnTo>
                  <a:lnTo>
                    <a:pt x="960063" y="4316"/>
                  </a:lnTo>
                  <a:lnTo>
                    <a:pt x="1007851" y="1086"/>
                  </a:lnTo>
                  <a:lnTo>
                    <a:pt x="1056198" y="0"/>
                  </a:lnTo>
                  <a:lnTo>
                    <a:pt x="1104545" y="1086"/>
                  </a:lnTo>
                  <a:lnTo>
                    <a:pt x="1152334" y="4316"/>
                  </a:lnTo>
                  <a:lnTo>
                    <a:pt x="1199518" y="9641"/>
                  </a:lnTo>
                  <a:lnTo>
                    <a:pt x="1246051" y="17016"/>
                  </a:lnTo>
                  <a:lnTo>
                    <a:pt x="1291887" y="26394"/>
                  </a:lnTo>
                  <a:lnTo>
                    <a:pt x="1336978" y="37728"/>
                  </a:lnTo>
                  <a:lnTo>
                    <a:pt x="1381278" y="50971"/>
                  </a:lnTo>
                  <a:lnTo>
                    <a:pt x="1424740" y="66078"/>
                  </a:lnTo>
                  <a:lnTo>
                    <a:pt x="1467319" y="83001"/>
                  </a:lnTo>
                  <a:lnTo>
                    <a:pt x="1508966" y="101693"/>
                  </a:lnTo>
                  <a:lnTo>
                    <a:pt x="1549636" y="122109"/>
                  </a:lnTo>
                  <a:lnTo>
                    <a:pt x="1589282" y="144202"/>
                  </a:lnTo>
                  <a:lnTo>
                    <a:pt x="1627858" y="167924"/>
                  </a:lnTo>
                  <a:lnTo>
                    <a:pt x="1665316" y="193229"/>
                  </a:lnTo>
                  <a:lnTo>
                    <a:pt x="1701610" y="220072"/>
                  </a:lnTo>
                  <a:lnTo>
                    <a:pt x="1736694" y="248404"/>
                  </a:lnTo>
                  <a:lnTo>
                    <a:pt x="1770521" y="278180"/>
                  </a:lnTo>
                  <a:lnTo>
                    <a:pt x="1803044" y="309353"/>
                  </a:lnTo>
                  <a:lnTo>
                    <a:pt x="1834216" y="341876"/>
                  </a:lnTo>
                  <a:lnTo>
                    <a:pt x="1863992" y="375703"/>
                  </a:lnTo>
                  <a:lnTo>
                    <a:pt x="1892325" y="410787"/>
                  </a:lnTo>
                  <a:lnTo>
                    <a:pt x="1919167" y="447081"/>
                  </a:lnTo>
                  <a:lnTo>
                    <a:pt x="1944473" y="484539"/>
                  </a:lnTo>
                  <a:lnTo>
                    <a:pt x="1968195" y="523114"/>
                  </a:lnTo>
                  <a:lnTo>
                    <a:pt x="1990287" y="562761"/>
                  </a:lnTo>
                  <a:lnTo>
                    <a:pt x="2010703" y="603431"/>
                  </a:lnTo>
                  <a:lnTo>
                    <a:pt x="2029396" y="645078"/>
                  </a:lnTo>
                  <a:lnTo>
                    <a:pt x="2046319" y="687656"/>
                  </a:lnTo>
                  <a:lnTo>
                    <a:pt x="2061425" y="731119"/>
                  </a:lnTo>
                  <a:lnTo>
                    <a:pt x="2074669" y="775419"/>
                  </a:lnTo>
                  <a:lnTo>
                    <a:pt x="2086002" y="820510"/>
                  </a:lnTo>
                  <a:lnTo>
                    <a:pt x="2095380" y="866345"/>
                  </a:lnTo>
                  <a:lnTo>
                    <a:pt x="2102755" y="912878"/>
                  </a:lnTo>
                  <a:lnTo>
                    <a:pt x="2108081" y="960063"/>
                  </a:lnTo>
                  <a:lnTo>
                    <a:pt x="2111310" y="1007851"/>
                  </a:lnTo>
                  <a:lnTo>
                    <a:pt x="2112397" y="1056198"/>
                  </a:lnTo>
                  <a:lnTo>
                    <a:pt x="2111310" y="1104545"/>
                  </a:lnTo>
                  <a:lnTo>
                    <a:pt x="2108081" y="1152334"/>
                  </a:lnTo>
                  <a:lnTo>
                    <a:pt x="2102755" y="1199518"/>
                  </a:lnTo>
                  <a:lnTo>
                    <a:pt x="2095380" y="1246051"/>
                  </a:lnTo>
                  <a:lnTo>
                    <a:pt x="2086002" y="1291887"/>
                  </a:lnTo>
                  <a:lnTo>
                    <a:pt x="2074669" y="1336978"/>
                  </a:lnTo>
                  <a:lnTo>
                    <a:pt x="2061425" y="1381278"/>
                  </a:lnTo>
                  <a:lnTo>
                    <a:pt x="2046319" y="1424740"/>
                  </a:lnTo>
                  <a:lnTo>
                    <a:pt x="2029396" y="1467319"/>
                  </a:lnTo>
                  <a:lnTo>
                    <a:pt x="2010703" y="1508966"/>
                  </a:lnTo>
                  <a:lnTo>
                    <a:pt x="1990287" y="1549636"/>
                  </a:lnTo>
                  <a:lnTo>
                    <a:pt x="1968195" y="1589282"/>
                  </a:lnTo>
                  <a:lnTo>
                    <a:pt x="1944473" y="1627857"/>
                  </a:lnTo>
                  <a:lnTo>
                    <a:pt x="1919167" y="1665316"/>
                  </a:lnTo>
                  <a:lnTo>
                    <a:pt x="1892325" y="1701610"/>
                  </a:lnTo>
                  <a:lnTo>
                    <a:pt x="1863992" y="1736694"/>
                  </a:lnTo>
                  <a:lnTo>
                    <a:pt x="1834216" y="1770520"/>
                  </a:lnTo>
                  <a:lnTo>
                    <a:pt x="1803044" y="1803044"/>
                  </a:lnTo>
                  <a:lnTo>
                    <a:pt x="1770521" y="1834216"/>
                  </a:lnTo>
                  <a:lnTo>
                    <a:pt x="1736694" y="1863992"/>
                  </a:lnTo>
                  <a:lnTo>
                    <a:pt x="1701610" y="1892325"/>
                  </a:lnTo>
                  <a:lnTo>
                    <a:pt x="1665316" y="1919167"/>
                  </a:lnTo>
                  <a:lnTo>
                    <a:pt x="1627858" y="1944473"/>
                  </a:lnTo>
                  <a:lnTo>
                    <a:pt x="1589282" y="1968195"/>
                  </a:lnTo>
                  <a:lnTo>
                    <a:pt x="1549636" y="1990287"/>
                  </a:lnTo>
                  <a:lnTo>
                    <a:pt x="1508966" y="2010703"/>
                  </a:lnTo>
                  <a:lnTo>
                    <a:pt x="1467319" y="2029396"/>
                  </a:lnTo>
                  <a:lnTo>
                    <a:pt x="1424740" y="2046318"/>
                  </a:lnTo>
                  <a:lnTo>
                    <a:pt x="1381278" y="2061425"/>
                  </a:lnTo>
                  <a:lnTo>
                    <a:pt x="1336978" y="2074668"/>
                  </a:lnTo>
                  <a:lnTo>
                    <a:pt x="1291887" y="2086002"/>
                  </a:lnTo>
                  <a:lnTo>
                    <a:pt x="1246051" y="2095380"/>
                  </a:lnTo>
                  <a:lnTo>
                    <a:pt x="1199518" y="2102755"/>
                  </a:lnTo>
                  <a:lnTo>
                    <a:pt x="1152334" y="2108081"/>
                  </a:lnTo>
                  <a:lnTo>
                    <a:pt x="1104545" y="2111310"/>
                  </a:lnTo>
                  <a:lnTo>
                    <a:pt x="1056198" y="2112397"/>
                  </a:lnTo>
                  <a:lnTo>
                    <a:pt x="1007851" y="2111310"/>
                  </a:lnTo>
                  <a:lnTo>
                    <a:pt x="960063" y="2108081"/>
                  </a:lnTo>
                  <a:lnTo>
                    <a:pt x="912878" y="2102755"/>
                  </a:lnTo>
                  <a:lnTo>
                    <a:pt x="866345" y="2095380"/>
                  </a:lnTo>
                  <a:lnTo>
                    <a:pt x="820510" y="2086002"/>
                  </a:lnTo>
                  <a:lnTo>
                    <a:pt x="775419" y="2074668"/>
                  </a:lnTo>
                  <a:lnTo>
                    <a:pt x="731119" y="2061425"/>
                  </a:lnTo>
                  <a:lnTo>
                    <a:pt x="687656" y="2046318"/>
                  </a:lnTo>
                  <a:lnTo>
                    <a:pt x="645078" y="2029396"/>
                  </a:lnTo>
                  <a:lnTo>
                    <a:pt x="603431" y="2010703"/>
                  </a:lnTo>
                  <a:lnTo>
                    <a:pt x="562761" y="1990287"/>
                  </a:lnTo>
                  <a:lnTo>
                    <a:pt x="523115" y="1968195"/>
                  </a:lnTo>
                  <a:lnTo>
                    <a:pt x="484539" y="1944473"/>
                  </a:lnTo>
                  <a:lnTo>
                    <a:pt x="447081" y="1919167"/>
                  </a:lnTo>
                  <a:lnTo>
                    <a:pt x="410787" y="1892325"/>
                  </a:lnTo>
                  <a:lnTo>
                    <a:pt x="375703" y="1863992"/>
                  </a:lnTo>
                  <a:lnTo>
                    <a:pt x="341876" y="1834216"/>
                  </a:lnTo>
                  <a:lnTo>
                    <a:pt x="309353" y="1803044"/>
                  </a:lnTo>
                  <a:lnTo>
                    <a:pt x="278180" y="1770520"/>
                  </a:lnTo>
                  <a:lnTo>
                    <a:pt x="248404" y="1736694"/>
                  </a:lnTo>
                  <a:lnTo>
                    <a:pt x="220072" y="1701610"/>
                  </a:lnTo>
                  <a:lnTo>
                    <a:pt x="193229" y="1665316"/>
                  </a:lnTo>
                  <a:lnTo>
                    <a:pt x="167924" y="1627857"/>
                  </a:lnTo>
                  <a:lnTo>
                    <a:pt x="144202" y="1589282"/>
                  </a:lnTo>
                  <a:lnTo>
                    <a:pt x="122109" y="1549636"/>
                  </a:lnTo>
                  <a:lnTo>
                    <a:pt x="101693" y="1508966"/>
                  </a:lnTo>
                  <a:lnTo>
                    <a:pt x="83001" y="1467319"/>
                  </a:lnTo>
                  <a:lnTo>
                    <a:pt x="66078" y="1424740"/>
                  </a:lnTo>
                  <a:lnTo>
                    <a:pt x="50971" y="1381278"/>
                  </a:lnTo>
                  <a:lnTo>
                    <a:pt x="37728" y="1336978"/>
                  </a:lnTo>
                  <a:lnTo>
                    <a:pt x="26394" y="1291887"/>
                  </a:lnTo>
                  <a:lnTo>
                    <a:pt x="17016" y="1246051"/>
                  </a:lnTo>
                  <a:lnTo>
                    <a:pt x="9641" y="1199518"/>
                  </a:lnTo>
                  <a:lnTo>
                    <a:pt x="4316" y="1152334"/>
                  </a:lnTo>
                  <a:lnTo>
                    <a:pt x="1086" y="1104545"/>
                  </a:lnTo>
                  <a:lnTo>
                    <a:pt x="0" y="1056198"/>
                  </a:lnTo>
                  <a:close/>
                </a:path>
              </a:pathLst>
            </a:custGeom>
            <a:ln w="9524">
              <a:solidFill>
                <a:srgbClr val="89A24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00594" y="5157226"/>
            <a:ext cx="1453515" cy="7066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1625" marR="5080" indent="-289560">
              <a:lnSpc>
                <a:spcPct val="122800"/>
              </a:lnSpc>
              <a:spcBef>
                <a:spcPts val="100"/>
              </a:spcBef>
            </a:pPr>
            <a:r>
              <a:rPr sz="1900" b="1" spc="-10" dirty="0">
                <a:solidFill>
                  <a:srgbClr val="4F6228"/>
                </a:solidFill>
                <a:latin typeface="Calibri"/>
                <a:cs typeface="Calibri"/>
              </a:rPr>
              <a:t>Hipoperfusión Cerebral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537363" y="3320935"/>
            <a:ext cx="1446530" cy="877569"/>
            <a:chOff x="3013363" y="3320934"/>
            <a:chExt cx="1446530" cy="877569"/>
          </a:xfrm>
        </p:grpSpPr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13363" y="3320934"/>
              <a:ext cx="1446414" cy="87699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058632" y="3344096"/>
              <a:ext cx="1353820" cy="786130"/>
            </a:xfrm>
            <a:custGeom>
              <a:avLst/>
              <a:gdLst/>
              <a:ahLst/>
              <a:cxnLst/>
              <a:rect l="l" t="t" r="r" b="b"/>
              <a:pathLst>
                <a:path w="1353820" h="786129">
                  <a:moveTo>
                    <a:pt x="961231" y="0"/>
                  </a:moveTo>
                  <a:lnTo>
                    <a:pt x="960992" y="157161"/>
                  </a:lnTo>
                  <a:lnTo>
                    <a:pt x="718" y="155696"/>
                  </a:lnTo>
                  <a:lnTo>
                    <a:pt x="0" y="627184"/>
                  </a:lnTo>
                  <a:lnTo>
                    <a:pt x="960273" y="628648"/>
                  </a:lnTo>
                  <a:lnTo>
                    <a:pt x="960033" y="785809"/>
                  </a:lnTo>
                  <a:lnTo>
                    <a:pt x="1353538" y="393504"/>
                  </a:lnTo>
                  <a:lnTo>
                    <a:pt x="961231" y="0"/>
                  </a:lnTo>
                  <a:close/>
                </a:path>
              </a:pathLst>
            </a:custGeom>
            <a:solidFill>
              <a:srgbClr val="021CA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6129251" y="1600199"/>
            <a:ext cx="4326890" cy="4326890"/>
            <a:chOff x="4605251" y="1600199"/>
            <a:chExt cx="4326890" cy="4326890"/>
          </a:xfrm>
        </p:grpSpPr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605251" y="1600199"/>
              <a:ext cx="4326774" cy="432677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657796" y="1628799"/>
              <a:ext cx="4225290" cy="4225290"/>
            </a:xfrm>
            <a:custGeom>
              <a:avLst/>
              <a:gdLst/>
              <a:ahLst/>
              <a:cxnLst/>
              <a:rect l="l" t="t" r="r" b="b"/>
              <a:pathLst>
                <a:path w="4225290" h="4225290">
                  <a:moveTo>
                    <a:pt x="2112397" y="0"/>
                  </a:moveTo>
                  <a:lnTo>
                    <a:pt x="2063916" y="545"/>
                  </a:lnTo>
                  <a:lnTo>
                    <a:pt x="2015703" y="2173"/>
                  </a:lnTo>
                  <a:lnTo>
                    <a:pt x="1967769" y="4873"/>
                  </a:lnTo>
                  <a:lnTo>
                    <a:pt x="1920126" y="8632"/>
                  </a:lnTo>
                  <a:lnTo>
                    <a:pt x="1872784" y="13440"/>
                  </a:lnTo>
                  <a:lnTo>
                    <a:pt x="1825757" y="19283"/>
                  </a:lnTo>
                  <a:lnTo>
                    <a:pt x="1779055" y="26152"/>
                  </a:lnTo>
                  <a:lnTo>
                    <a:pt x="1732691" y="34033"/>
                  </a:lnTo>
                  <a:lnTo>
                    <a:pt x="1686675" y="42916"/>
                  </a:lnTo>
                  <a:lnTo>
                    <a:pt x="1641020" y="52789"/>
                  </a:lnTo>
                  <a:lnTo>
                    <a:pt x="1595737" y="63639"/>
                  </a:lnTo>
                  <a:lnTo>
                    <a:pt x="1550838" y="75456"/>
                  </a:lnTo>
                  <a:lnTo>
                    <a:pt x="1506334" y="88228"/>
                  </a:lnTo>
                  <a:lnTo>
                    <a:pt x="1462238" y="101943"/>
                  </a:lnTo>
                  <a:lnTo>
                    <a:pt x="1418560" y="116590"/>
                  </a:lnTo>
                  <a:lnTo>
                    <a:pt x="1375313" y="132156"/>
                  </a:lnTo>
                  <a:lnTo>
                    <a:pt x="1332508" y="148631"/>
                  </a:lnTo>
                  <a:lnTo>
                    <a:pt x="1290156" y="166002"/>
                  </a:lnTo>
                  <a:lnTo>
                    <a:pt x="1248270" y="184258"/>
                  </a:lnTo>
                  <a:lnTo>
                    <a:pt x="1206862" y="203387"/>
                  </a:lnTo>
                  <a:lnTo>
                    <a:pt x="1165941" y="223378"/>
                  </a:lnTo>
                  <a:lnTo>
                    <a:pt x="1125521" y="244219"/>
                  </a:lnTo>
                  <a:lnTo>
                    <a:pt x="1085614" y="265898"/>
                  </a:lnTo>
                  <a:lnTo>
                    <a:pt x="1046229" y="288404"/>
                  </a:lnTo>
                  <a:lnTo>
                    <a:pt x="1007381" y="311724"/>
                  </a:lnTo>
                  <a:lnTo>
                    <a:pt x="969079" y="335848"/>
                  </a:lnTo>
                  <a:lnTo>
                    <a:pt x="931335" y="360764"/>
                  </a:lnTo>
                  <a:lnTo>
                    <a:pt x="894162" y="386459"/>
                  </a:lnTo>
                  <a:lnTo>
                    <a:pt x="857571" y="412923"/>
                  </a:lnTo>
                  <a:lnTo>
                    <a:pt x="821574" y="440144"/>
                  </a:lnTo>
                  <a:lnTo>
                    <a:pt x="786182" y="468110"/>
                  </a:lnTo>
                  <a:lnTo>
                    <a:pt x="751406" y="496809"/>
                  </a:lnTo>
                  <a:lnTo>
                    <a:pt x="717259" y="526230"/>
                  </a:lnTo>
                  <a:lnTo>
                    <a:pt x="683753" y="556361"/>
                  </a:lnTo>
                  <a:lnTo>
                    <a:pt x="650898" y="587190"/>
                  </a:lnTo>
                  <a:lnTo>
                    <a:pt x="618706" y="618706"/>
                  </a:lnTo>
                  <a:lnTo>
                    <a:pt x="587190" y="650898"/>
                  </a:lnTo>
                  <a:lnTo>
                    <a:pt x="556361" y="683753"/>
                  </a:lnTo>
                  <a:lnTo>
                    <a:pt x="526230" y="717259"/>
                  </a:lnTo>
                  <a:lnTo>
                    <a:pt x="496809" y="751406"/>
                  </a:lnTo>
                  <a:lnTo>
                    <a:pt x="468110" y="786182"/>
                  </a:lnTo>
                  <a:lnTo>
                    <a:pt x="440144" y="821574"/>
                  </a:lnTo>
                  <a:lnTo>
                    <a:pt x="412923" y="857571"/>
                  </a:lnTo>
                  <a:lnTo>
                    <a:pt x="386459" y="894162"/>
                  </a:lnTo>
                  <a:lnTo>
                    <a:pt x="360764" y="931335"/>
                  </a:lnTo>
                  <a:lnTo>
                    <a:pt x="335848" y="969079"/>
                  </a:lnTo>
                  <a:lnTo>
                    <a:pt x="311724" y="1007381"/>
                  </a:lnTo>
                  <a:lnTo>
                    <a:pt x="288404" y="1046229"/>
                  </a:lnTo>
                  <a:lnTo>
                    <a:pt x="265898" y="1085614"/>
                  </a:lnTo>
                  <a:lnTo>
                    <a:pt x="244219" y="1125521"/>
                  </a:lnTo>
                  <a:lnTo>
                    <a:pt x="223378" y="1165941"/>
                  </a:lnTo>
                  <a:lnTo>
                    <a:pt x="203387" y="1206862"/>
                  </a:lnTo>
                  <a:lnTo>
                    <a:pt x="184258" y="1248270"/>
                  </a:lnTo>
                  <a:lnTo>
                    <a:pt x="166002" y="1290156"/>
                  </a:lnTo>
                  <a:lnTo>
                    <a:pt x="148631" y="1332508"/>
                  </a:lnTo>
                  <a:lnTo>
                    <a:pt x="132156" y="1375313"/>
                  </a:lnTo>
                  <a:lnTo>
                    <a:pt x="116590" y="1418560"/>
                  </a:lnTo>
                  <a:lnTo>
                    <a:pt x="101943" y="1462238"/>
                  </a:lnTo>
                  <a:lnTo>
                    <a:pt x="88228" y="1506334"/>
                  </a:lnTo>
                  <a:lnTo>
                    <a:pt x="75456" y="1550838"/>
                  </a:lnTo>
                  <a:lnTo>
                    <a:pt x="63639" y="1595737"/>
                  </a:lnTo>
                  <a:lnTo>
                    <a:pt x="52789" y="1641020"/>
                  </a:lnTo>
                  <a:lnTo>
                    <a:pt x="42916" y="1686675"/>
                  </a:lnTo>
                  <a:lnTo>
                    <a:pt x="34033" y="1732691"/>
                  </a:lnTo>
                  <a:lnTo>
                    <a:pt x="26152" y="1779055"/>
                  </a:lnTo>
                  <a:lnTo>
                    <a:pt x="19283" y="1825757"/>
                  </a:lnTo>
                  <a:lnTo>
                    <a:pt x="13440" y="1872784"/>
                  </a:lnTo>
                  <a:lnTo>
                    <a:pt x="8632" y="1920126"/>
                  </a:lnTo>
                  <a:lnTo>
                    <a:pt x="4873" y="1967769"/>
                  </a:lnTo>
                  <a:lnTo>
                    <a:pt x="2173" y="2015703"/>
                  </a:lnTo>
                  <a:lnTo>
                    <a:pt x="545" y="2063916"/>
                  </a:lnTo>
                  <a:lnTo>
                    <a:pt x="0" y="2112397"/>
                  </a:lnTo>
                  <a:lnTo>
                    <a:pt x="545" y="2160877"/>
                  </a:lnTo>
                  <a:lnTo>
                    <a:pt x="2173" y="2209090"/>
                  </a:lnTo>
                  <a:lnTo>
                    <a:pt x="4873" y="2257025"/>
                  </a:lnTo>
                  <a:lnTo>
                    <a:pt x="8632" y="2304668"/>
                  </a:lnTo>
                  <a:lnTo>
                    <a:pt x="13440" y="2352009"/>
                  </a:lnTo>
                  <a:lnTo>
                    <a:pt x="19283" y="2399037"/>
                  </a:lnTo>
                  <a:lnTo>
                    <a:pt x="26152" y="2445738"/>
                  </a:lnTo>
                  <a:lnTo>
                    <a:pt x="34033" y="2492103"/>
                  </a:lnTo>
                  <a:lnTo>
                    <a:pt x="42916" y="2538119"/>
                  </a:lnTo>
                  <a:lnTo>
                    <a:pt x="52789" y="2583774"/>
                  </a:lnTo>
                  <a:lnTo>
                    <a:pt x="63639" y="2629057"/>
                  </a:lnTo>
                  <a:lnTo>
                    <a:pt x="75456" y="2673956"/>
                  </a:lnTo>
                  <a:lnTo>
                    <a:pt x="88228" y="2718459"/>
                  </a:lnTo>
                  <a:lnTo>
                    <a:pt x="101943" y="2762556"/>
                  </a:lnTo>
                  <a:lnTo>
                    <a:pt x="116590" y="2806234"/>
                  </a:lnTo>
                  <a:lnTo>
                    <a:pt x="132156" y="2849481"/>
                  </a:lnTo>
                  <a:lnTo>
                    <a:pt x="148631" y="2892286"/>
                  </a:lnTo>
                  <a:lnTo>
                    <a:pt x="166002" y="2934637"/>
                  </a:lnTo>
                  <a:lnTo>
                    <a:pt x="184258" y="2976523"/>
                  </a:lnTo>
                  <a:lnTo>
                    <a:pt x="203387" y="3017932"/>
                  </a:lnTo>
                  <a:lnTo>
                    <a:pt x="223378" y="3058852"/>
                  </a:lnTo>
                  <a:lnTo>
                    <a:pt x="244219" y="3099272"/>
                  </a:lnTo>
                  <a:lnTo>
                    <a:pt x="265898" y="3139180"/>
                  </a:lnTo>
                  <a:lnTo>
                    <a:pt x="288404" y="3178564"/>
                  </a:lnTo>
                  <a:lnTo>
                    <a:pt x="311724" y="3217413"/>
                  </a:lnTo>
                  <a:lnTo>
                    <a:pt x="335848" y="3255715"/>
                  </a:lnTo>
                  <a:lnTo>
                    <a:pt x="360764" y="3293458"/>
                  </a:lnTo>
                  <a:lnTo>
                    <a:pt x="386459" y="3330631"/>
                  </a:lnTo>
                  <a:lnTo>
                    <a:pt x="412923" y="3367222"/>
                  </a:lnTo>
                  <a:lnTo>
                    <a:pt x="440144" y="3403220"/>
                  </a:lnTo>
                  <a:lnTo>
                    <a:pt x="468110" y="3438612"/>
                  </a:lnTo>
                  <a:lnTo>
                    <a:pt x="496809" y="3473388"/>
                  </a:lnTo>
                  <a:lnTo>
                    <a:pt x="526230" y="3507535"/>
                  </a:lnTo>
                  <a:lnTo>
                    <a:pt x="556361" y="3541041"/>
                  </a:lnTo>
                  <a:lnTo>
                    <a:pt x="587190" y="3573896"/>
                  </a:lnTo>
                  <a:lnTo>
                    <a:pt x="618706" y="3606087"/>
                  </a:lnTo>
                  <a:lnTo>
                    <a:pt x="650898" y="3637604"/>
                  </a:lnTo>
                  <a:lnTo>
                    <a:pt x="683753" y="3668433"/>
                  </a:lnTo>
                  <a:lnTo>
                    <a:pt x="717259" y="3698564"/>
                  </a:lnTo>
                  <a:lnTo>
                    <a:pt x="751406" y="3727985"/>
                  </a:lnTo>
                  <a:lnTo>
                    <a:pt x="786182" y="3756684"/>
                  </a:lnTo>
                  <a:lnTo>
                    <a:pt x="821574" y="3784650"/>
                  </a:lnTo>
                  <a:lnTo>
                    <a:pt x="857571" y="3811870"/>
                  </a:lnTo>
                  <a:lnTo>
                    <a:pt x="894162" y="3838334"/>
                  </a:lnTo>
                  <a:lnTo>
                    <a:pt x="931335" y="3864030"/>
                  </a:lnTo>
                  <a:lnTo>
                    <a:pt x="969079" y="3888946"/>
                  </a:lnTo>
                  <a:lnTo>
                    <a:pt x="1007381" y="3913070"/>
                  </a:lnTo>
                  <a:lnTo>
                    <a:pt x="1046229" y="3936390"/>
                  </a:lnTo>
                  <a:lnTo>
                    <a:pt x="1085614" y="3958896"/>
                  </a:lnTo>
                  <a:lnTo>
                    <a:pt x="1125521" y="3980575"/>
                  </a:lnTo>
                  <a:lnTo>
                    <a:pt x="1165941" y="4001416"/>
                  </a:lnTo>
                  <a:lnTo>
                    <a:pt x="1206862" y="4021406"/>
                  </a:lnTo>
                  <a:lnTo>
                    <a:pt x="1248270" y="4040536"/>
                  </a:lnTo>
                  <a:lnTo>
                    <a:pt x="1290156" y="4058792"/>
                  </a:lnTo>
                  <a:lnTo>
                    <a:pt x="1332508" y="4076163"/>
                  </a:lnTo>
                  <a:lnTo>
                    <a:pt x="1375313" y="4092637"/>
                  </a:lnTo>
                  <a:lnTo>
                    <a:pt x="1418560" y="4108204"/>
                  </a:lnTo>
                  <a:lnTo>
                    <a:pt x="1462238" y="4122850"/>
                  </a:lnTo>
                  <a:lnTo>
                    <a:pt x="1506334" y="4136565"/>
                  </a:lnTo>
                  <a:lnTo>
                    <a:pt x="1550838" y="4149337"/>
                  </a:lnTo>
                  <a:lnTo>
                    <a:pt x="1595737" y="4161155"/>
                  </a:lnTo>
                  <a:lnTo>
                    <a:pt x="1641020" y="4172005"/>
                  </a:lnTo>
                  <a:lnTo>
                    <a:pt x="1686675" y="4181878"/>
                  </a:lnTo>
                  <a:lnTo>
                    <a:pt x="1732691" y="4190761"/>
                  </a:lnTo>
                  <a:lnTo>
                    <a:pt x="1779055" y="4198642"/>
                  </a:lnTo>
                  <a:lnTo>
                    <a:pt x="1825757" y="4205511"/>
                  </a:lnTo>
                  <a:lnTo>
                    <a:pt x="1872784" y="4211354"/>
                  </a:lnTo>
                  <a:lnTo>
                    <a:pt x="1920126" y="4216162"/>
                  </a:lnTo>
                  <a:lnTo>
                    <a:pt x="1967769" y="4219921"/>
                  </a:lnTo>
                  <a:lnTo>
                    <a:pt x="2015703" y="4222621"/>
                  </a:lnTo>
                  <a:lnTo>
                    <a:pt x="2063916" y="4224249"/>
                  </a:lnTo>
                  <a:lnTo>
                    <a:pt x="2112397" y="4224794"/>
                  </a:lnTo>
                  <a:lnTo>
                    <a:pt x="2160877" y="4224249"/>
                  </a:lnTo>
                  <a:lnTo>
                    <a:pt x="2209090" y="4222621"/>
                  </a:lnTo>
                  <a:lnTo>
                    <a:pt x="2257025" y="4219921"/>
                  </a:lnTo>
                  <a:lnTo>
                    <a:pt x="2304668" y="4216162"/>
                  </a:lnTo>
                  <a:lnTo>
                    <a:pt x="2352009" y="4211354"/>
                  </a:lnTo>
                  <a:lnTo>
                    <a:pt x="2399037" y="4205511"/>
                  </a:lnTo>
                  <a:lnTo>
                    <a:pt x="2445738" y="4198642"/>
                  </a:lnTo>
                  <a:lnTo>
                    <a:pt x="2492103" y="4190761"/>
                  </a:lnTo>
                  <a:lnTo>
                    <a:pt x="2538119" y="4181878"/>
                  </a:lnTo>
                  <a:lnTo>
                    <a:pt x="2583774" y="4172005"/>
                  </a:lnTo>
                  <a:lnTo>
                    <a:pt x="2629057" y="4161155"/>
                  </a:lnTo>
                  <a:lnTo>
                    <a:pt x="2673956" y="4149337"/>
                  </a:lnTo>
                  <a:lnTo>
                    <a:pt x="2718459" y="4136565"/>
                  </a:lnTo>
                  <a:lnTo>
                    <a:pt x="2762556" y="4122850"/>
                  </a:lnTo>
                  <a:lnTo>
                    <a:pt x="2806233" y="4108204"/>
                  </a:lnTo>
                  <a:lnTo>
                    <a:pt x="2849481" y="4092637"/>
                  </a:lnTo>
                  <a:lnTo>
                    <a:pt x="2892286" y="4076163"/>
                  </a:lnTo>
                  <a:lnTo>
                    <a:pt x="2934637" y="4058792"/>
                  </a:lnTo>
                  <a:lnTo>
                    <a:pt x="2976523" y="4040536"/>
                  </a:lnTo>
                  <a:lnTo>
                    <a:pt x="3017932" y="4021406"/>
                  </a:lnTo>
                  <a:lnTo>
                    <a:pt x="3058852" y="4001416"/>
                  </a:lnTo>
                  <a:lnTo>
                    <a:pt x="3099272" y="3980575"/>
                  </a:lnTo>
                  <a:lnTo>
                    <a:pt x="3139180" y="3958896"/>
                  </a:lnTo>
                  <a:lnTo>
                    <a:pt x="3178564" y="3936390"/>
                  </a:lnTo>
                  <a:lnTo>
                    <a:pt x="3217413" y="3913070"/>
                  </a:lnTo>
                  <a:lnTo>
                    <a:pt x="3255715" y="3888946"/>
                  </a:lnTo>
                  <a:lnTo>
                    <a:pt x="3293458" y="3864030"/>
                  </a:lnTo>
                  <a:lnTo>
                    <a:pt x="3330631" y="3838334"/>
                  </a:lnTo>
                  <a:lnTo>
                    <a:pt x="3367222" y="3811870"/>
                  </a:lnTo>
                  <a:lnTo>
                    <a:pt x="3403220" y="3784650"/>
                  </a:lnTo>
                  <a:lnTo>
                    <a:pt x="3438612" y="3756684"/>
                  </a:lnTo>
                  <a:lnTo>
                    <a:pt x="3473388" y="3727985"/>
                  </a:lnTo>
                  <a:lnTo>
                    <a:pt x="3507534" y="3698564"/>
                  </a:lnTo>
                  <a:lnTo>
                    <a:pt x="3541041" y="3668433"/>
                  </a:lnTo>
                  <a:lnTo>
                    <a:pt x="3573896" y="3637604"/>
                  </a:lnTo>
                  <a:lnTo>
                    <a:pt x="3606087" y="3606087"/>
                  </a:lnTo>
                  <a:lnTo>
                    <a:pt x="3637604" y="3573896"/>
                  </a:lnTo>
                  <a:lnTo>
                    <a:pt x="3668433" y="3541041"/>
                  </a:lnTo>
                  <a:lnTo>
                    <a:pt x="3698564" y="3507535"/>
                  </a:lnTo>
                  <a:lnTo>
                    <a:pt x="3727985" y="3473388"/>
                  </a:lnTo>
                  <a:lnTo>
                    <a:pt x="3756684" y="3438612"/>
                  </a:lnTo>
                  <a:lnTo>
                    <a:pt x="3784650" y="3403220"/>
                  </a:lnTo>
                  <a:lnTo>
                    <a:pt x="3811870" y="3367222"/>
                  </a:lnTo>
                  <a:lnTo>
                    <a:pt x="3838334" y="3330631"/>
                  </a:lnTo>
                  <a:lnTo>
                    <a:pt x="3864030" y="3293458"/>
                  </a:lnTo>
                  <a:lnTo>
                    <a:pt x="3888946" y="3255715"/>
                  </a:lnTo>
                  <a:lnTo>
                    <a:pt x="3913069" y="3217413"/>
                  </a:lnTo>
                  <a:lnTo>
                    <a:pt x="3936390" y="3178564"/>
                  </a:lnTo>
                  <a:lnTo>
                    <a:pt x="3958896" y="3139180"/>
                  </a:lnTo>
                  <a:lnTo>
                    <a:pt x="3980575" y="3099272"/>
                  </a:lnTo>
                  <a:lnTo>
                    <a:pt x="4001415" y="3058852"/>
                  </a:lnTo>
                  <a:lnTo>
                    <a:pt x="4021406" y="3017932"/>
                  </a:lnTo>
                  <a:lnTo>
                    <a:pt x="4040536" y="2976523"/>
                  </a:lnTo>
                  <a:lnTo>
                    <a:pt x="4058792" y="2934637"/>
                  </a:lnTo>
                  <a:lnTo>
                    <a:pt x="4076163" y="2892286"/>
                  </a:lnTo>
                  <a:lnTo>
                    <a:pt x="4092637" y="2849481"/>
                  </a:lnTo>
                  <a:lnTo>
                    <a:pt x="4108204" y="2806234"/>
                  </a:lnTo>
                  <a:lnTo>
                    <a:pt x="4122850" y="2762556"/>
                  </a:lnTo>
                  <a:lnTo>
                    <a:pt x="4136565" y="2718459"/>
                  </a:lnTo>
                  <a:lnTo>
                    <a:pt x="4149337" y="2673956"/>
                  </a:lnTo>
                  <a:lnTo>
                    <a:pt x="4161154" y="2629057"/>
                  </a:lnTo>
                  <a:lnTo>
                    <a:pt x="4172005" y="2583774"/>
                  </a:lnTo>
                  <a:lnTo>
                    <a:pt x="4181878" y="2538119"/>
                  </a:lnTo>
                  <a:lnTo>
                    <a:pt x="4190761" y="2492103"/>
                  </a:lnTo>
                  <a:lnTo>
                    <a:pt x="4198642" y="2445738"/>
                  </a:lnTo>
                  <a:lnTo>
                    <a:pt x="4205511" y="2399037"/>
                  </a:lnTo>
                  <a:lnTo>
                    <a:pt x="4211354" y="2352009"/>
                  </a:lnTo>
                  <a:lnTo>
                    <a:pt x="4216162" y="2304668"/>
                  </a:lnTo>
                  <a:lnTo>
                    <a:pt x="4219921" y="2257025"/>
                  </a:lnTo>
                  <a:lnTo>
                    <a:pt x="4222620" y="2209090"/>
                  </a:lnTo>
                  <a:lnTo>
                    <a:pt x="4224249" y="2160877"/>
                  </a:lnTo>
                  <a:lnTo>
                    <a:pt x="4224794" y="2112397"/>
                  </a:lnTo>
                  <a:lnTo>
                    <a:pt x="4224249" y="2063916"/>
                  </a:lnTo>
                  <a:lnTo>
                    <a:pt x="4222620" y="2015703"/>
                  </a:lnTo>
                  <a:lnTo>
                    <a:pt x="4219921" y="1967769"/>
                  </a:lnTo>
                  <a:lnTo>
                    <a:pt x="4216162" y="1920126"/>
                  </a:lnTo>
                  <a:lnTo>
                    <a:pt x="4211354" y="1872784"/>
                  </a:lnTo>
                  <a:lnTo>
                    <a:pt x="4205511" y="1825757"/>
                  </a:lnTo>
                  <a:lnTo>
                    <a:pt x="4198642" y="1779055"/>
                  </a:lnTo>
                  <a:lnTo>
                    <a:pt x="4190761" y="1732691"/>
                  </a:lnTo>
                  <a:lnTo>
                    <a:pt x="4181878" y="1686675"/>
                  </a:lnTo>
                  <a:lnTo>
                    <a:pt x="4172005" y="1641020"/>
                  </a:lnTo>
                  <a:lnTo>
                    <a:pt x="4161154" y="1595737"/>
                  </a:lnTo>
                  <a:lnTo>
                    <a:pt x="4149337" y="1550838"/>
                  </a:lnTo>
                  <a:lnTo>
                    <a:pt x="4136565" y="1506334"/>
                  </a:lnTo>
                  <a:lnTo>
                    <a:pt x="4122850" y="1462238"/>
                  </a:lnTo>
                  <a:lnTo>
                    <a:pt x="4108204" y="1418560"/>
                  </a:lnTo>
                  <a:lnTo>
                    <a:pt x="4092637" y="1375313"/>
                  </a:lnTo>
                  <a:lnTo>
                    <a:pt x="4076163" y="1332508"/>
                  </a:lnTo>
                  <a:lnTo>
                    <a:pt x="4058792" y="1290156"/>
                  </a:lnTo>
                  <a:lnTo>
                    <a:pt x="4040536" y="1248270"/>
                  </a:lnTo>
                  <a:lnTo>
                    <a:pt x="4021406" y="1206862"/>
                  </a:lnTo>
                  <a:lnTo>
                    <a:pt x="4001415" y="1165941"/>
                  </a:lnTo>
                  <a:lnTo>
                    <a:pt x="3980575" y="1125521"/>
                  </a:lnTo>
                  <a:lnTo>
                    <a:pt x="3958896" y="1085614"/>
                  </a:lnTo>
                  <a:lnTo>
                    <a:pt x="3936390" y="1046229"/>
                  </a:lnTo>
                  <a:lnTo>
                    <a:pt x="3913069" y="1007381"/>
                  </a:lnTo>
                  <a:lnTo>
                    <a:pt x="3888946" y="969079"/>
                  </a:lnTo>
                  <a:lnTo>
                    <a:pt x="3864030" y="931335"/>
                  </a:lnTo>
                  <a:lnTo>
                    <a:pt x="3838334" y="894162"/>
                  </a:lnTo>
                  <a:lnTo>
                    <a:pt x="3811870" y="857571"/>
                  </a:lnTo>
                  <a:lnTo>
                    <a:pt x="3784650" y="821574"/>
                  </a:lnTo>
                  <a:lnTo>
                    <a:pt x="3756684" y="786182"/>
                  </a:lnTo>
                  <a:lnTo>
                    <a:pt x="3727985" y="751406"/>
                  </a:lnTo>
                  <a:lnTo>
                    <a:pt x="3698564" y="717259"/>
                  </a:lnTo>
                  <a:lnTo>
                    <a:pt x="3668433" y="683753"/>
                  </a:lnTo>
                  <a:lnTo>
                    <a:pt x="3637604" y="650898"/>
                  </a:lnTo>
                  <a:lnTo>
                    <a:pt x="3606087" y="618706"/>
                  </a:lnTo>
                  <a:lnTo>
                    <a:pt x="3573896" y="587190"/>
                  </a:lnTo>
                  <a:lnTo>
                    <a:pt x="3541041" y="556361"/>
                  </a:lnTo>
                  <a:lnTo>
                    <a:pt x="3507534" y="526230"/>
                  </a:lnTo>
                  <a:lnTo>
                    <a:pt x="3473388" y="496809"/>
                  </a:lnTo>
                  <a:lnTo>
                    <a:pt x="3438612" y="468110"/>
                  </a:lnTo>
                  <a:lnTo>
                    <a:pt x="3403220" y="440144"/>
                  </a:lnTo>
                  <a:lnTo>
                    <a:pt x="3367222" y="412923"/>
                  </a:lnTo>
                  <a:lnTo>
                    <a:pt x="3330631" y="386459"/>
                  </a:lnTo>
                  <a:lnTo>
                    <a:pt x="3293458" y="360764"/>
                  </a:lnTo>
                  <a:lnTo>
                    <a:pt x="3255715" y="335848"/>
                  </a:lnTo>
                  <a:lnTo>
                    <a:pt x="3217413" y="311724"/>
                  </a:lnTo>
                  <a:lnTo>
                    <a:pt x="3178564" y="288404"/>
                  </a:lnTo>
                  <a:lnTo>
                    <a:pt x="3139180" y="265898"/>
                  </a:lnTo>
                  <a:lnTo>
                    <a:pt x="3099272" y="244219"/>
                  </a:lnTo>
                  <a:lnTo>
                    <a:pt x="3058852" y="223378"/>
                  </a:lnTo>
                  <a:lnTo>
                    <a:pt x="3017932" y="203387"/>
                  </a:lnTo>
                  <a:lnTo>
                    <a:pt x="2976523" y="184258"/>
                  </a:lnTo>
                  <a:lnTo>
                    <a:pt x="2934637" y="166002"/>
                  </a:lnTo>
                  <a:lnTo>
                    <a:pt x="2892286" y="148631"/>
                  </a:lnTo>
                  <a:lnTo>
                    <a:pt x="2849481" y="132156"/>
                  </a:lnTo>
                  <a:lnTo>
                    <a:pt x="2806233" y="116590"/>
                  </a:lnTo>
                  <a:lnTo>
                    <a:pt x="2762556" y="101943"/>
                  </a:lnTo>
                  <a:lnTo>
                    <a:pt x="2718459" y="88228"/>
                  </a:lnTo>
                  <a:lnTo>
                    <a:pt x="2673956" y="75456"/>
                  </a:lnTo>
                  <a:lnTo>
                    <a:pt x="2629057" y="63639"/>
                  </a:lnTo>
                  <a:lnTo>
                    <a:pt x="2583774" y="52789"/>
                  </a:lnTo>
                  <a:lnTo>
                    <a:pt x="2538119" y="42916"/>
                  </a:lnTo>
                  <a:lnTo>
                    <a:pt x="2492103" y="34033"/>
                  </a:lnTo>
                  <a:lnTo>
                    <a:pt x="2445738" y="26152"/>
                  </a:lnTo>
                  <a:lnTo>
                    <a:pt x="2399037" y="19283"/>
                  </a:lnTo>
                  <a:lnTo>
                    <a:pt x="2352009" y="13440"/>
                  </a:lnTo>
                  <a:lnTo>
                    <a:pt x="2304668" y="8632"/>
                  </a:lnTo>
                  <a:lnTo>
                    <a:pt x="2257025" y="4873"/>
                  </a:lnTo>
                  <a:lnTo>
                    <a:pt x="2209090" y="2173"/>
                  </a:lnTo>
                  <a:lnTo>
                    <a:pt x="2160877" y="545"/>
                  </a:lnTo>
                  <a:lnTo>
                    <a:pt x="2112397" y="0"/>
                  </a:lnTo>
                  <a:close/>
                </a:path>
              </a:pathLst>
            </a:custGeom>
            <a:solidFill>
              <a:srgbClr val="D0E1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657795" y="1628798"/>
              <a:ext cx="4225290" cy="4225290"/>
            </a:xfrm>
            <a:custGeom>
              <a:avLst/>
              <a:gdLst/>
              <a:ahLst/>
              <a:cxnLst/>
              <a:rect l="l" t="t" r="r" b="b"/>
              <a:pathLst>
                <a:path w="4225290" h="4225290">
                  <a:moveTo>
                    <a:pt x="0" y="2112397"/>
                  </a:moveTo>
                  <a:lnTo>
                    <a:pt x="545" y="2063917"/>
                  </a:lnTo>
                  <a:lnTo>
                    <a:pt x="2173" y="2015704"/>
                  </a:lnTo>
                  <a:lnTo>
                    <a:pt x="4873" y="1967769"/>
                  </a:lnTo>
                  <a:lnTo>
                    <a:pt x="8632" y="1920126"/>
                  </a:lnTo>
                  <a:lnTo>
                    <a:pt x="13440" y="1872785"/>
                  </a:lnTo>
                  <a:lnTo>
                    <a:pt x="19283" y="1825757"/>
                  </a:lnTo>
                  <a:lnTo>
                    <a:pt x="26152" y="1779056"/>
                  </a:lnTo>
                  <a:lnTo>
                    <a:pt x="34033" y="1732691"/>
                  </a:lnTo>
                  <a:lnTo>
                    <a:pt x="42916" y="1686675"/>
                  </a:lnTo>
                  <a:lnTo>
                    <a:pt x="52789" y="1641020"/>
                  </a:lnTo>
                  <a:lnTo>
                    <a:pt x="63639" y="1595737"/>
                  </a:lnTo>
                  <a:lnTo>
                    <a:pt x="75456" y="1550838"/>
                  </a:lnTo>
                  <a:lnTo>
                    <a:pt x="88228" y="1506335"/>
                  </a:lnTo>
                  <a:lnTo>
                    <a:pt x="101943" y="1462238"/>
                  </a:lnTo>
                  <a:lnTo>
                    <a:pt x="116590" y="1418560"/>
                  </a:lnTo>
                  <a:lnTo>
                    <a:pt x="132156" y="1375313"/>
                  </a:lnTo>
                  <a:lnTo>
                    <a:pt x="148631" y="1332508"/>
                  </a:lnTo>
                  <a:lnTo>
                    <a:pt x="166002" y="1290157"/>
                  </a:lnTo>
                  <a:lnTo>
                    <a:pt x="184258" y="1248271"/>
                  </a:lnTo>
                  <a:lnTo>
                    <a:pt x="203387" y="1206862"/>
                  </a:lnTo>
                  <a:lnTo>
                    <a:pt x="223378" y="1165942"/>
                  </a:lnTo>
                  <a:lnTo>
                    <a:pt x="244219" y="1125522"/>
                  </a:lnTo>
                  <a:lnTo>
                    <a:pt x="265898" y="1085614"/>
                  </a:lnTo>
                  <a:lnTo>
                    <a:pt x="288404" y="1046230"/>
                  </a:lnTo>
                  <a:lnTo>
                    <a:pt x="311724" y="1007381"/>
                  </a:lnTo>
                  <a:lnTo>
                    <a:pt x="335848" y="969079"/>
                  </a:lnTo>
                  <a:lnTo>
                    <a:pt x="360764" y="931336"/>
                  </a:lnTo>
                  <a:lnTo>
                    <a:pt x="386459" y="894163"/>
                  </a:lnTo>
                  <a:lnTo>
                    <a:pt x="412923" y="857571"/>
                  </a:lnTo>
                  <a:lnTo>
                    <a:pt x="440144" y="821574"/>
                  </a:lnTo>
                  <a:lnTo>
                    <a:pt x="468110" y="786182"/>
                  </a:lnTo>
                  <a:lnTo>
                    <a:pt x="496809" y="751406"/>
                  </a:lnTo>
                  <a:lnTo>
                    <a:pt x="526230" y="717259"/>
                  </a:lnTo>
                  <a:lnTo>
                    <a:pt x="556361" y="683753"/>
                  </a:lnTo>
                  <a:lnTo>
                    <a:pt x="587190" y="650898"/>
                  </a:lnTo>
                  <a:lnTo>
                    <a:pt x="618706" y="618706"/>
                  </a:lnTo>
                  <a:lnTo>
                    <a:pt x="650898" y="587190"/>
                  </a:lnTo>
                  <a:lnTo>
                    <a:pt x="683753" y="556361"/>
                  </a:lnTo>
                  <a:lnTo>
                    <a:pt x="717259" y="526230"/>
                  </a:lnTo>
                  <a:lnTo>
                    <a:pt x="751406" y="496809"/>
                  </a:lnTo>
                  <a:lnTo>
                    <a:pt x="786182" y="468110"/>
                  </a:lnTo>
                  <a:lnTo>
                    <a:pt x="821574" y="440144"/>
                  </a:lnTo>
                  <a:lnTo>
                    <a:pt x="857571" y="412923"/>
                  </a:lnTo>
                  <a:lnTo>
                    <a:pt x="894163" y="386459"/>
                  </a:lnTo>
                  <a:lnTo>
                    <a:pt x="931336" y="360764"/>
                  </a:lnTo>
                  <a:lnTo>
                    <a:pt x="969079" y="335848"/>
                  </a:lnTo>
                  <a:lnTo>
                    <a:pt x="1007381" y="311724"/>
                  </a:lnTo>
                  <a:lnTo>
                    <a:pt x="1046230" y="288404"/>
                  </a:lnTo>
                  <a:lnTo>
                    <a:pt x="1085614" y="265898"/>
                  </a:lnTo>
                  <a:lnTo>
                    <a:pt x="1125522" y="244219"/>
                  </a:lnTo>
                  <a:lnTo>
                    <a:pt x="1165942" y="223378"/>
                  </a:lnTo>
                  <a:lnTo>
                    <a:pt x="1206862" y="203387"/>
                  </a:lnTo>
                  <a:lnTo>
                    <a:pt x="1248271" y="184258"/>
                  </a:lnTo>
                  <a:lnTo>
                    <a:pt x="1290157" y="166002"/>
                  </a:lnTo>
                  <a:lnTo>
                    <a:pt x="1332508" y="148631"/>
                  </a:lnTo>
                  <a:lnTo>
                    <a:pt x="1375313" y="132156"/>
                  </a:lnTo>
                  <a:lnTo>
                    <a:pt x="1418560" y="116590"/>
                  </a:lnTo>
                  <a:lnTo>
                    <a:pt x="1462238" y="101943"/>
                  </a:lnTo>
                  <a:lnTo>
                    <a:pt x="1506335" y="88228"/>
                  </a:lnTo>
                  <a:lnTo>
                    <a:pt x="1550838" y="75456"/>
                  </a:lnTo>
                  <a:lnTo>
                    <a:pt x="1595737" y="63639"/>
                  </a:lnTo>
                  <a:lnTo>
                    <a:pt x="1641020" y="52789"/>
                  </a:lnTo>
                  <a:lnTo>
                    <a:pt x="1686675" y="42916"/>
                  </a:lnTo>
                  <a:lnTo>
                    <a:pt x="1732691" y="34033"/>
                  </a:lnTo>
                  <a:lnTo>
                    <a:pt x="1779056" y="26152"/>
                  </a:lnTo>
                  <a:lnTo>
                    <a:pt x="1825757" y="19283"/>
                  </a:lnTo>
                  <a:lnTo>
                    <a:pt x="1872785" y="13440"/>
                  </a:lnTo>
                  <a:lnTo>
                    <a:pt x="1920126" y="8632"/>
                  </a:lnTo>
                  <a:lnTo>
                    <a:pt x="1967769" y="4873"/>
                  </a:lnTo>
                  <a:lnTo>
                    <a:pt x="2015704" y="2173"/>
                  </a:lnTo>
                  <a:lnTo>
                    <a:pt x="2063917" y="545"/>
                  </a:lnTo>
                  <a:lnTo>
                    <a:pt x="2112397" y="0"/>
                  </a:lnTo>
                  <a:lnTo>
                    <a:pt x="2160878" y="545"/>
                  </a:lnTo>
                  <a:lnTo>
                    <a:pt x="2209091" y="2173"/>
                  </a:lnTo>
                  <a:lnTo>
                    <a:pt x="2257025" y="4873"/>
                  </a:lnTo>
                  <a:lnTo>
                    <a:pt x="2304668" y="8632"/>
                  </a:lnTo>
                  <a:lnTo>
                    <a:pt x="2352010" y="13440"/>
                  </a:lnTo>
                  <a:lnTo>
                    <a:pt x="2399037" y="19283"/>
                  </a:lnTo>
                  <a:lnTo>
                    <a:pt x="2445739" y="26152"/>
                  </a:lnTo>
                  <a:lnTo>
                    <a:pt x="2492103" y="34033"/>
                  </a:lnTo>
                  <a:lnTo>
                    <a:pt x="2538119" y="42916"/>
                  </a:lnTo>
                  <a:lnTo>
                    <a:pt x="2583774" y="52789"/>
                  </a:lnTo>
                  <a:lnTo>
                    <a:pt x="2629057" y="63639"/>
                  </a:lnTo>
                  <a:lnTo>
                    <a:pt x="2673956" y="75456"/>
                  </a:lnTo>
                  <a:lnTo>
                    <a:pt x="2718460" y="88228"/>
                  </a:lnTo>
                  <a:lnTo>
                    <a:pt x="2762556" y="101943"/>
                  </a:lnTo>
                  <a:lnTo>
                    <a:pt x="2806234" y="116590"/>
                  </a:lnTo>
                  <a:lnTo>
                    <a:pt x="2849481" y="132156"/>
                  </a:lnTo>
                  <a:lnTo>
                    <a:pt x="2892286" y="148631"/>
                  </a:lnTo>
                  <a:lnTo>
                    <a:pt x="2934638" y="166002"/>
                  </a:lnTo>
                  <a:lnTo>
                    <a:pt x="2976524" y="184258"/>
                  </a:lnTo>
                  <a:lnTo>
                    <a:pt x="3017932" y="203387"/>
                  </a:lnTo>
                  <a:lnTo>
                    <a:pt x="3058853" y="223378"/>
                  </a:lnTo>
                  <a:lnTo>
                    <a:pt x="3099273" y="244219"/>
                  </a:lnTo>
                  <a:lnTo>
                    <a:pt x="3139180" y="265898"/>
                  </a:lnTo>
                  <a:lnTo>
                    <a:pt x="3178565" y="288404"/>
                  </a:lnTo>
                  <a:lnTo>
                    <a:pt x="3217413" y="311724"/>
                  </a:lnTo>
                  <a:lnTo>
                    <a:pt x="3255715" y="335848"/>
                  </a:lnTo>
                  <a:lnTo>
                    <a:pt x="3293459" y="360764"/>
                  </a:lnTo>
                  <a:lnTo>
                    <a:pt x="3330632" y="386459"/>
                  </a:lnTo>
                  <a:lnTo>
                    <a:pt x="3367223" y="412923"/>
                  </a:lnTo>
                  <a:lnTo>
                    <a:pt x="3403220" y="440144"/>
                  </a:lnTo>
                  <a:lnTo>
                    <a:pt x="3438613" y="468110"/>
                  </a:lnTo>
                  <a:lnTo>
                    <a:pt x="3473388" y="496809"/>
                  </a:lnTo>
                  <a:lnTo>
                    <a:pt x="3507535" y="526230"/>
                  </a:lnTo>
                  <a:lnTo>
                    <a:pt x="3541041" y="556361"/>
                  </a:lnTo>
                  <a:lnTo>
                    <a:pt x="3573896" y="587190"/>
                  </a:lnTo>
                  <a:lnTo>
                    <a:pt x="3606088" y="618706"/>
                  </a:lnTo>
                  <a:lnTo>
                    <a:pt x="3637604" y="650898"/>
                  </a:lnTo>
                  <a:lnTo>
                    <a:pt x="3668433" y="683753"/>
                  </a:lnTo>
                  <a:lnTo>
                    <a:pt x="3698564" y="717259"/>
                  </a:lnTo>
                  <a:lnTo>
                    <a:pt x="3727985" y="751406"/>
                  </a:lnTo>
                  <a:lnTo>
                    <a:pt x="3756684" y="786182"/>
                  </a:lnTo>
                  <a:lnTo>
                    <a:pt x="3784650" y="821574"/>
                  </a:lnTo>
                  <a:lnTo>
                    <a:pt x="3811871" y="857571"/>
                  </a:lnTo>
                  <a:lnTo>
                    <a:pt x="3838335" y="894163"/>
                  </a:lnTo>
                  <a:lnTo>
                    <a:pt x="3864030" y="931336"/>
                  </a:lnTo>
                  <a:lnTo>
                    <a:pt x="3888946" y="969079"/>
                  </a:lnTo>
                  <a:lnTo>
                    <a:pt x="3913070" y="1007381"/>
                  </a:lnTo>
                  <a:lnTo>
                    <a:pt x="3936390" y="1046230"/>
                  </a:lnTo>
                  <a:lnTo>
                    <a:pt x="3958896" y="1085614"/>
                  </a:lnTo>
                  <a:lnTo>
                    <a:pt x="3980575" y="1125522"/>
                  </a:lnTo>
                  <a:lnTo>
                    <a:pt x="4001416" y="1165942"/>
                  </a:lnTo>
                  <a:lnTo>
                    <a:pt x="4021407" y="1206862"/>
                  </a:lnTo>
                  <a:lnTo>
                    <a:pt x="4040536" y="1248271"/>
                  </a:lnTo>
                  <a:lnTo>
                    <a:pt x="4058792" y="1290157"/>
                  </a:lnTo>
                  <a:lnTo>
                    <a:pt x="4076163" y="1332508"/>
                  </a:lnTo>
                  <a:lnTo>
                    <a:pt x="4092638" y="1375313"/>
                  </a:lnTo>
                  <a:lnTo>
                    <a:pt x="4108204" y="1418560"/>
                  </a:lnTo>
                  <a:lnTo>
                    <a:pt x="4122851" y="1462238"/>
                  </a:lnTo>
                  <a:lnTo>
                    <a:pt x="4136566" y="1506335"/>
                  </a:lnTo>
                  <a:lnTo>
                    <a:pt x="4149338" y="1550838"/>
                  </a:lnTo>
                  <a:lnTo>
                    <a:pt x="4161155" y="1595737"/>
                  </a:lnTo>
                  <a:lnTo>
                    <a:pt x="4172006" y="1641020"/>
                  </a:lnTo>
                  <a:lnTo>
                    <a:pt x="4181878" y="1686675"/>
                  </a:lnTo>
                  <a:lnTo>
                    <a:pt x="4190761" y="1732691"/>
                  </a:lnTo>
                  <a:lnTo>
                    <a:pt x="4198643" y="1779056"/>
                  </a:lnTo>
                  <a:lnTo>
                    <a:pt x="4205511" y="1825757"/>
                  </a:lnTo>
                  <a:lnTo>
                    <a:pt x="4211355" y="1872785"/>
                  </a:lnTo>
                  <a:lnTo>
                    <a:pt x="4216162" y="1920126"/>
                  </a:lnTo>
                  <a:lnTo>
                    <a:pt x="4219921" y="1967769"/>
                  </a:lnTo>
                  <a:lnTo>
                    <a:pt x="4222621" y="2015704"/>
                  </a:lnTo>
                  <a:lnTo>
                    <a:pt x="4224249" y="2063917"/>
                  </a:lnTo>
                  <a:lnTo>
                    <a:pt x="4224795" y="2112397"/>
                  </a:lnTo>
                  <a:lnTo>
                    <a:pt x="4224249" y="2160878"/>
                  </a:lnTo>
                  <a:lnTo>
                    <a:pt x="4222621" y="2209091"/>
                  </a:lnTo>
                  <a:lnTo>
                    <a:pt x="4219921" y="2257025"/>
                  </a:lnTo>
                  <a:lnTo>
                    <a:pt x="4216162" y="2304668"/>
                  </a:lnTo>
                  <a:lnTo>
                    <a:pt x="4211355" y="2352010"/>
                  </a:lnTo>
                  <a:lnTo>
                    <a:pt x="4205511" y="2399037"/>
                  </a:lnTo>
                  <a:lnTo>
                    <a:pt x="4198643" y="2445739"/>
                  </a:lnTo>
                  <a:lnTo>
                    <a:pt x="4190761" y="2492103"/>
                  </a:lnTo>
                  <a:lnTo>
                    <a:pt x="4181878" y="2538119"/>
                  </a:lnTo>
                  <a:lnTo>
                    <a:pt x="4172006" y="2583774"/>
                  </a:lnTo>
                  <a:lnTo>
                    <a:pt x="4161155" y="2629057"/>
                  </a:lnTo>
                  <a:lnTo>
                    <a:pt x="4149338" y="2673956"/>
                  </a:lnTo>
                  <a:lnTo>
                    <a:pt x="4136566" y="2718460"/>
                  </a:lnTo>
                  <a:lnTo>
                    <a:pt x="4122851" y="2762556"/>
                  </a:lnTo>
                  <a:lnTo>
                    <a:pt x="4108204" y="2806234"/>
                  </a:lnTo>
                  <a:lnTo>
                    <a:pt x="4092638" y="2849481"/>
                  </a:lnTo>
                  <a:lnTo>
                    <a:pt x="4076163" y="2892286"/>
                  </a:lnTo>
                  <a:lnTo>
                    <a:pt x="4058792" y="2934637"/>
                  </a:lnTo>
                  <a:lnTo>
                    <a:pt x="4040536" y="2976523"/>
                  </a:lnTo>
                  <a:lnTo>
                    <a:pt x="4021407" y="3017932"/>
                  </a:lnTo>
                  <a:lnTo>
                    <a:pt x="4001416" y="3058853"/>
                  </a:lnTo>
                  <a:lnTo>
                    <a:pt x="3980575" y="3099272"/>
                  </a:lnTo>
                  <a:lnTo>
                    <a:pt x="3958896" y="3139180"/>
                  </a:lnTo>
                  <a:lnTo>
                    <a:pt x="3936390" y="3178564"/>
                  </a:lnTo>
                  <a:lnTo>
                    <a:pt x="3913070" y="3217413"/>
                  </a:lnTo>
                  <a:lnTo>
                    <a:pt x="3888946" y="3255715"/>
                  </a:lnTo>
                  <a:lnTo>
                    <a:pt x="3864030" y="3293459"/>
                  </a:lnTo>
                  <a:lnTo>
                    <a:pt x="3838335" y="3330632"/>
                  </a:lnTo>
                  <a:lnTo>
                    <a:pt x="3811871" y="3367223"/>
                  </a:lnTo>
                  <a:lnTo>
                    <a:pt x="3784650" y="3403220"/>
                  </a:lnTo>
                  <a:lnTo>
                    <a:pt x="3756684" y="3438612"/>
                  </a:lnTo>
                  <a:lnTo>
                    <a:pt x="3727985" y="3473388"/>
                  </a:lnTo>
                  <a:lnTo>
                    <a:pt x="3698564" y="3507535"/>
                  </a:lnTo>
                  <a:lnTo>
                    <a:pt x="3668433" y="3541041"/>
                  </a:lnTo>
                  <a:lnTo>
                    <a:pt x="3637604" y="3573896"/>
                  </a:lnTo>
                  <a:lnTo>
                    <a:pt x="3606088" y="3606088"/>
                  </a:lnTo>
                  <a:lnTo>
                    <a:pt x="3573896" y="3637604"/>
                  </a:lnTo>
                  <a:lnTo>
                    <a:pt x="3541041" y="3668433"/>
                  </a:lnTo>
                  <a:lnTo>
                    <a:pt x="3507535" y="3698564"/>
                  </a:lnTo>
                  <a:lnTo>
                    <a:pt x="3473388" y="3727985"/>
                  </a:lnTo>
                  <a:lnTo>
                    <a:pt x="3438613" y="3756684"/>
                  </a:lnTo>
                  <a:lnTo>
                    <a:pt x="3403220" y="3784650"/>
                  </a:lnTo>
                  <a:lnTo>
                    <a:pt x="3367223" y="3811871"/>
                  </a:lnTo>
                  <a:lnTo>
                    <a:pt x="3330632" y="3838335"/>
                  </a:lnTo>
                  <a:lnTo>
                    <a:pt x="3293459" y="3864030"/>
                  </a:lnTo>
                  <a:lnTo>
                    <a:pt x="3255715" y="3888946"/>
                  </a:lnTo>
                  <a:lnTo>
                    <a:pt x="3217413" y="3913070"/>
                  </a:lnTo>
                  <a:lnTo>
                    <a:pt x="3178565" y="3936390"/>
                  </a:lnTo>
                  <a:lnTo>
                    <a:pt x="3139180" y="3958896"/>
                  </a:lnTo>
                  <a:lnTo>
                    <a:pt x="3099273" y="3980575"/>
                  </a:lnTo>
                  <a:lnTo>
                    <a:pt x="3058853" y="4001416"/>
                  </a:lnTo>
                  <a:lnTo>
                    <a:pt x="3017932" y="4021407"/>
                  </a:lnTo>
                  <a:lnTo>
                    <a:pt x="2976524" y="4040536"/>
                  </a:lnTo>
                  <a:lnTo>
                    <a:pt x="2934638" y="4058792"/>
                  </a:lnTo>
                  <a:lnTo>
                    <a:pt x="2892286" y="4076163"/>
                  </a:lnTo>
                  <a:lnTo>
                    <a:pt x="2849481" y="4092638"/>
                  </a:lnTo>
                  <a:lnTo>
                    <a:pt x="2806234" y="4108204"/>
                  </a:lnTo>
                  <a:lnTo>
                    <a:pt x="2762556" y="4122851"/>
                  </a:lnTo>
                  <a:lnTo>
                    <a:pt x="2718460" y="4136566"/>
                  </a:lnTo>
                  <a:lnTo>
                    <a:pt x="2673956" y="4149338"/>
                  </a:lnTo>
                  <a:lnTo>
                    <a:pt x="2629057" y="4161155"/>
                  </a:lnTo>
                  <a:lnTo>
                    <a:pt x="2583774" y="4172006"/>
                  </a:lnTo>
                  <a:lnTo>
                    <a:pt x="2538119" y="4181878"/>
                  </a:lnTo>
                  <a:lnTo>
                    <a:pt x="2492103" y="4190761"/>
                  </a:lnTo>
                  <a:lnTo>
                    <a:pt x="2445739" y="4198642"/>
                  </a:lnTo>
                  <a:lnTo>
                    <a:pt x="2399037" y="4205511"/>
                  </a:lnTo>
                  <a:lnTo>
                    <a:pt x="2352010" y="4211355"/>
                  </a:lnTo>
                  <a:lnTo>
                    <a:pt x="2304668" y="4216162"/>
                  </a:lnTo>
                  <a:lnTo>
                    <a:pt x="2257025" y="4219921"/>
                  </a:lnTo>
                  <a:lnTo>
                    <a:pt x="2209091" y="4222621"/>
                  </a:lnTo>
                  <a:lnTo>
                    <a:pt x="2160878" y="4224249"/>
                  </a:lnTo>
                  <a:lnTo>
                    <a:pt x="2112397" y="4224795"/>
                  </a:lnTo>
                  <a:lnTo>
                    <a:pt x="2063917" y="4224249"/>
                  </a:lnTo>
                  <a:lnTo>
                    <a:pt x="2015704" y="4222621"/>
                  </a:lnTo>
                  <a:lnTo>
                    <a:pt x="1967769" y="4219921"/>
                  </a:lnTo>
                  <a:lnTo>
                    <a:pt x="1920126" y="4216162"/>
                  </a:lnTo>
                  <a:lnTo>
                    <a:pt x="1872785" y="4211355"/>
                  </a:lnTo>
                  <a:lnTo>
                    <a:pt x="1825757" y="4205511"/>
                  </a:lnTo>
                  <a:lnTo>
                    <a:pt x="1779056" y="4198642"/>
                  </a:lnTo>
                  <a:lnTo>
                    <a:pt x="1732691" y="4190761"/>
                  </a:lnTo>
                  <a:lnTo>
                    <a:pt x="1686675" y="4181878"/>
                  </a:lnTo>
                  <a:lnTo>
                    <a:pt x="1641020" y="4172006"/>
                  </a:lnTo>
                  <a:lnTo>
                    <a:pt x="1595737" y="4161155"/>
                  </a:lnTo>
                  <a:lnTo>
                    <a:pt x="1550838" y="4149338"/>
                  </a:lnTo>
                  <a:lnTo>
                    <a:pt x="1506335" y="4136566"/>
                  </a:lnTo>
                  <a:lnTo>
                    <a:pt x="1462238" y="4122851"/>
                  </a:lnTo>
                  <a:lnTo>
                    <a:pt x="1418560" y="4108204"/>
                  </a:lnTo>
                  <a:lnTo>
                    <a:pt x="1375313" y="4092638"/>
                  </a:lnTo>
                  <a:lnTo>
                    <a:pt x="1332508" y="4076163"/>
                  </a:lnTo>
                  <a:lnTo>
                    <a:pt x="1290157" y="4058792"/>
                  </a:lnTo>
                  <a:lnTo>
                    <a:pt x="1248271" y="4040536"/>
                  </a:lnTo>
                  <a:lnTo>
                    <a:pt x="1206862" y="4021407"/>
                  </a:lnTo>
                  <a:lnTo>
                    <a:pt x="1165942" y="4001416"/>
                  </a:lnTo>
                  <a:lnTo>
                    <a:pt x="1125522" y="3980575"/>
                  </a:lnTo>
                  <a:lnTo>
                    <a:pt x="1085614" y="3958896"/>
                  </a:lnTo>
                  <a:lnTo>
                    <a:pt x="1046230" y="3936390"/>
                  </a:lnTo>
                  <a:lnTo>
                    <a:pt x="1007381" y="3913070"/>
                  </a:lnTo>
                  <a:lnTo>
                    <a:pt x="969079" y="3888946"/>
                  </a:lnTo>
                  <a:lnTo>
                    <a:pt x="931336" y="3864030"/>
                  </a:lnTo>
                  <a:lnTo>
                    <a:pt x="894163" y="3838335"/>
                  </a:lnTo>
                  <a:lnTo>
                    <a:pt x="857571" y="3811871"/>
                  </a:lnTo>
                  <a:lnTo>
                    <a:pt x="821574" y="3784650"/>
                  </a:lnTo>
                  <a:lnTo>
                    <a:pt x="786182" y="3756684"/>
                  </a:lnTo>
                  <a:lnTo>
                    <a:pt x="751406" y="3727985"/>
                  </a:lnTo>
                  <a:lnTo>
                    <a:pt x="717259" y="3698564"/>
                  </a:lnTo>
                  <a:lnTo>
                    <a:pt x="683753" y="3668433"/>
                  </a:lnTo>
                  <a:lnTo>
                    <a:pt x="650898" y="3637604"/>
                  </a:lnTo>
                  <a:lnTo>
                    <a:pt x="618706" y="3606088"/>
                  </a:lnTo>
                  <a:lnTo>
                    <a:pt x="587190" y="3573896"/>
                  </a:lnTo>
                  <a:lnTo>
                    <a:pt x="556361" y="3541041"/>
                  </a:lnTo>
                  <a:lnTo>
                    <a:pt x="526230" y="3507535"/>
                  </a:lnTo>
                  <a:lnTo>
                    <a:pt x="496809" y="3473388"/>
                  </a:lnTo>
                  <a:lnTo>
                    <a:pt x="468110" y="3438612"/>
                  </a:lnTo>
                  <a:lnTo>
                    <a:pt x="440144" y="3403220"/>
                  </a:lnTo>
                  <a:lnTo>
                    <a:pt x="412923" y="3367223"/>
                  </a:lnTo>
                  <a:lnTo>
                    <a:pt x="386459" y="3330632"/>
                  </a:lnTo>
                  <a:lnTo>
                    <a:pt x="360764" y="3293459"/>
                  </a:lnTo>
                  <a:lnTo>
                    <a:pt x="335848" y="3255715"/>
                  </a:lnTo>
                  <a:lnTo>
                    <a:pt x="311724" y="3217413"/>
                  </a:lnTo>
                  <a:lnTo>
                    <a:pt x="288404" y="3178564"/>
                  </a:lnTo>
                  <a:lnTo>
                    <a:pt x="265898" y="3139180"/>
                  </a:lnTo>
                  <a:lnTo>
                    <a:pt x="244219" y="3099272"/>
                  </a:lnTo>
                  <a:lnTo>
                    <a:pt x="223378" y="3058853"/>
                  </a:lnTo>
                  <a:lnTo>
                    <a:pt x="203387" y="3017932"/>
                  </a:lnTo>
                  <a:lnTo>
                    <a:pt x="184258" y="2976523"/>
                  </a:lnTo>
                  <a:lnTo>
                    <a:pt x="166002" y="2934637"/>
                  </a:lnTo>
                  <a:lnTo>
                    <a:pt x="148631" y="2892286"/>
                  </a:lnTo>
                  <a:lnTo>
                    <a:pt x="132156" y="2849481"/>
                  </a:lnTo>
                  <a:lnTo>
                    <a:pt x="116590" y="2806234"/>
                  </a:lnTo>
                  <a:lnTo>
                    <a:pt x="101943" y="2762556"/>
                  </a:lnTo>
                  <a:lnTo>
                    <a:pt x="88228" y="2718460"/>
                  </a:lnTo>
                  <a:lnTo>
                    <a:pt x="75456" y="2673956"/>
                  </a:lnTo>
                  <a:lnTo>
                    <a:pt x="63639" y="2629057"/>
                  </a:lnTo>
                  <a:lnTo>
                    <a:pt x="52789" y="2583774"/>
                  </a:lnTo>
                  <a:lnTo>
                    <a:pt x="42916" y="2538119"/>
                  </a:lnTo>
                  <a:lnTo>
                    <a:pt x="34033" y="2492103"/>
                  </a:lnTo>
                  <a:lnTo>
                    <a:pt x="26152" y="2445739"/>
                  </a:lnTo>
                  <a:lnTo>
                    <a:pt x="19283" y="2399037"/>
                  </a:lnTo>
                  <a:lnTo>
                    <a:pt x="13440" y="2352010"/>
                  </a:lnTo>
                  <a:lnTo>
                    <a:pt x="8632" y="2304668"/>
                  </a:lnTo>
                  <a:lnTo>
                    <a:pt x="4873" y="2257025"/>
                  </a:lnTo>
                  <a:lnTo>
                    <a:pt x="2173" y="2209091"/>
                  </a:lnTo>
                  <a:lnTo>
                    <a:pt x="545" y="2160878"/>
                  </a:lnTo>
                  <a:lnTo>
                    <a:pt x="0" y="2112397"/>
                  </a:lnTo>
                  <a:close/>
                </a:path>
              </a:pathLst>
            </a:custGeom>
            <a:ln w="9524">
              <a:solidFill>
                <a:srgbClr val="021C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969027" y="3191921"/>
            <a:ext cx="2660650" cy="1016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6500" spc="-10" dirty="0">
                <a:solidFill>
                  <a:srgbClr val="000090"/>
                </a:solidFill>
                <a:latin typeface="Calibri"/>
                <a:cs typeface="Calibri"/>
              </a:rPr>
              <a:t>Síncope</a:t>
            </a:r>
            <a:endParaRPr sz="6500">
              <a:latin typeface="Calibri"/>
              <a:cs typeface="Calibri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2770931" y="28848"/>
            <a:ext cx="657860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2092960" algn="l"/>
                <a:tab pos="6565265" algn="l"/>
              </a:tabLst>
            </a:pPr>
            <a:r>
              <a:rPr b="0" dirty="0">
                <a:latin typeface="Times New Roman"/>
                <a:cs typeface="Times New Roman"/>
              </a:rPr>
              <a:t>	</a:t>
            </a:r>
            <a:r>
              <a:rPr spc="-10" dirty="0"/>
              <a:t>DEFINICIÓN</a:t>
            </a:r>
            <a:r>
              <a:rPr dirty="0"/>
              <a:t>	</a:t>
            </a:r>
          </a:p>
        </p:txBody>
      </p:sp>
      <p:pic>
        <p:nvPicPr>
          <p:cNvPr id="24" name="object 2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737659" y="652548"/>
            <a:ext cx="6646025" cy="12053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1334" y="609600"/>
            <a:ext cx="8596668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615950" algn="l"/>
                <a:tab pos="6565265" algn="l"/>
              </a:tabLst>
            </a:pPr>
            <a:r>
              <a:rPr dirty="0">
                <a:latin typeface="Times New Roman"/>
                <a:cs typeface="Times New Roman"/>
              </a:rPr>
              <a:t>	</a:t>
            </a:r>
            <a:r>
              <a:rPr dirty="0"/>
              <a:t>CLASIFICACIÓN</a:t>
            </a:r>
            <a:r>
              <a:rPr spc="-120" dirty="0"/>
              <a:t> </a:t>
            </a:r>
            <a:r>
              <a:rPr dirty="0"/>
              <a:t>DEL</a:t>
            </a:r>
            <a:r>
              <a:rPr spc="-114" dirty="0"/>
              <a:t> </a:t>
            </a:r>
            <a:r>
              <a:rPr spc="-10" dirty="0"/>
              <a:t>SÍNCOPE</a:t>
            </a:r>
            <a:r>
              <a:rPr dirty="0"/>
              <a:t>	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345233" y="1118393"/>
          <a:ext cx="7560308" cy="51841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80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0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2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07950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SÍNCOPE</a:t>
                      </a:r>
                      <a:r>
                        <a:rPr sz="1800" b="1" spc="-15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REFLEJO</a:t>
                      </a:r>
                      <a:r>
                        <a:rPr sz="1800" b="1" spc="-15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800" b="1" spc="-10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 NEUROMEDIADO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08940" indent="-318135">
                        <a:lnSpc>
                          <a:spcPct val="100000"/>
                        </a:lnSpc>
                        <a:spcBef>
                          <a:spcPts val="1939"/>
                        </a:spcBef>
                        <a:buAutoNum type="arabicPeriod"/>
                        <a:tabLst>
                          <a:tab pos="408940" algn="l"/>
                        </a:tabLst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Vasovagal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  <a:buFont typeface="Calibri"/>
                        <a:buAutoNum type="arabicPeriod"/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8940" indent="-318135">
                        <a:lnSpc>
                          <a:spcPct val="100000"/>
                        </a:lnSpc>
                        <a:buAutoNum type="arabicPeriod"/>
                        <a:tabLst>
                          <a:tab pos="408940" algn="l"/>
                        </a:tabLst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Situacional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Calibri"/>
                        <a:buAutoNum type="arabicPeriod"/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8940" indent="-318135">
                        <a:lnSpc>
                          <a:spcPct val="100000"/>
                        </a:lnSpc>
                        <a:buAutoNum type="arabicPeriod"/>
                        <a:tabLst>
                          <a:tab pos="408940" algn="l"/>
                        </a:tabLst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Hipersensibilidad</a:t>
                      </a:r>
                      <a:r>
                        <a:rPr sz="14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seno</a:t>
                      </a:r>
                      <a:r>
                        <a:rPr sz="1400" b="1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carotídeo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3EBF5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4932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SÍNCOPE</a:t>
                      </a:r>
                      <a:r>
                        <a:rPr sz="1800" b="1" spc="-20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CARDIACO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0065" indent="-429259">
                        <a:lnSpc>
                          <a:spcPct val="100000"/>
                        </a:lnSpc>
                        <a:spcBef>
                          <a:spcPts val="1939"/>
                        </a:spcBef>
                        <a:buAutoNum type="arabicPeriod"/>
                        <a:tabLst>
                          <a:tab pos="520065" algn="l"/>
                        </a:tabLst>
                      </a:pPr>
                      <a:r>
                        <a:rPr sz="1600" b="1" spc="-10" dirty="0">
                          <a:latin typeface="Calibri"/>
                          <a:cs typeface="Calibri"/>
                        </a:rPr>
                        <a:t>Arrítmico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40"/>
                        </a:spcBef>
                        <a:buFont typeface="Calibri"/>
                        <a:buAutoNum type="arabicPeriod"/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Bradiarritmias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spcBef>
                          <a:spcPts val="980"/>
                        </a:spcBef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Taquiarritmias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buFont typeface="Calibri"/>
                        <a:buAutoNum type="arabicPeriod"/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lvl="1">
                        <a:lnSpc>
                          <a:spcPct val="100000"/>
                        </a:lnSpc>
                        <a:spcBef>
                          <a:spcPts val="300"/>
                        </a:spcBef>
                        <a:buFont typeface="Calibri"/>
                        <a:buAutoNum type="arabicPeriod"/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520065" indent="-429259">
                        <a:lnSpc>
                          <a:spcPct val="100000"/>
                        </a:lnSpc>
                        <a:buAutoNum type="arabicPeriod"/>
                        <a:tabLst>
                          <a:tab pos="520065" algn="l"/>
                        </a:tabLst>
                      </a:pPr>
                      <a:r>
                        <a:rPr sz="1600" b="1" dirty="0">
                          <a:latin typeface="Calibri"/>
                          <a:cs typeface="Calibri"/>
                        </a:rPr>
                        <a:t>Cardiopatía</a:t>
                      </a:r>
                      <a:r>
                        <a:rPr sz="1600" b="1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10" dirty="0">
                          <a:latin typeface="Calibri"/>
                          <a:cs typeface="Calibri"/>
                        </a:rPr>
                        <a:t>estructural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40"/>
                        </a:spcBef>
                        <a:buFont typeface="Calibri"/>
                        <a:buAutoNum type="arabicPeriod"/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Valvulopatías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spcBef>
                          <a:spcPts val="880"/>
                        </a:spcBef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MH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spcBef>
                          <a:spcPts val="980"/>
                        </a:spcBef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SAA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spcBef>
                          <a:spcPts val="980"/>
                        </a:spcBef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10" dirty="0">
                          <a:latin typeface="Calibri"/>
                          <a:cs typeface="Calibri"/>
                        </a:rPr>
                        <a:t>Taponamiento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1005205" lvl="1" indent="-457200">
                        <a:lnSpc>
                          <a:spcPct val="100000"/>
                        </a:lnSpc>
                        <a:spcBef>
                          <a:spcPts val="980"/>
                        </a:spcBef>
                        <a:buAutoNum type="arabicPeriod"/>
                        <a:tabLst>
                          <a:tab pos="1005205" algn="l"/>
                        </a:tabLst>
                      </a:pPr>
                      <a:r>
                        <a:rPr sz="1600" spc="-25" dirty="0">
                          <a:latin typeface="Calibri"/>
                          <a:cs typeface="Calibri"/>
                        </a:rPr>
                        <a:t>TEP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3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17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77279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SÍNCOPE</a:t>
                      </a:r>
                      <a:r>
                        <a:rPr sz="1800" b="1" spc="-20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953735"/>
                          </a:solidFill>
                          <a:latin typeface="Calibri"/>
                          <a:cs typeface="Calibri"/>
                        </a:rPr>
                        <a:t>ORTOSTÁTICO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08940" indent="-318135">
                        <a:lnSpc>
                          <a:spcPct val="100000"/>
                        </a:lnSpc>
                        <a:spcBef>
                          <a:spcPts val="1939"/>
                        </a:spcBef>
                        <a:buAutoNum type="arabicPeriod"/>
                        <a:tabLst>
                          <a:tab pos="408940" algn="l"/>
                        </a:tabLst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Disfunción</a:t>
                      </a:r>
                      <a:r>
                        <a:rPr sz="14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autonómica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  <a:buFont typeface="Calibri"/>
                        <a:buAutoNum type="arabicPeriod"/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8940" indent="-318135">
                        <a:lnSpc>
                          <a:spcPct val="100000"/>
                        </a:lnSpc>
                        <a:buAutoNum type="arabicPeriod"/>
                        <a:tabLst>
                          <a:tab pos="408940" algn="l"/>
                        </a:tabLst>
                      </a:pPr>
                      <a:r>
                        <a:rPr sz="1400" b="1" spc="-10" dirty="0">
                          <a:latin typeface="Calibri"/>
                          <a:cs typeface="Calibri"/>
                        </a:rPr>
                        <a:t>Farmacológico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  <a:buFont typeface="Calibri"/>
                        <a:buAutoNum type="arabicPeriod"/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408940" indent="-318135">
                        <a:lnSpc>
                          <a:spcPct val="100000"/>
                        </a:lnSpc>
                        <a:buAutoNum type="arabicPeriod"/>
                        <a:tabLst>
                          <a:tab pos="408940" algn="l"/>
                        </a:tabLst>
                      </a:pPr>
                      <a:r>
                        <a:rPr sz="1400" b="1" dirty="0">
                          <a:latin typeface="Calibri"/>
                          <a:cs typeface="Calibri"/>
                        </a:rPr>
                        <a:t>Depleción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latin typeface="Calibri"/>
                          <a:cs typeface="Calibri"/>
                        </a:rPr>
                        <a:t>volumen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3EBF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4F81BD"/>
                      </a:solidFill>
                      <a:prstDash val="solid"/>
                    </a:lnL>
                    <a:lnR w="12700">
                      <a:solidFill>
                        <a:srgbClr val="4F81BD"/>
                      </a:solidFill>
                      <a:prstDash val="solid"/>
                    </a:lnR>
                    <a:lnT w="12700">
                      <a:solidFill>
                        <a:srgbClr val="4F81BD"/>
                      </a:solidFill>
                      <a:prstDash val="solid"/>
                    </a:lnT>
                    <a:lnB w="12700">
                      <a:solidFill>
                        <a:srgbClr val="4F81BD"/>
                      </a:solidFill>
                      <a:prstDash val="solid"/>
                    </a:lnB>
                    <a:solidFill>
                      <a:srgbClr val="E3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7659" y="727362"/>
            <a:ext cx="6646025" cy="11637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4947" y="202171"/>
            <a:ext cx="657860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1390015" algn="l"/>
                <a:tab pos="6565265" algn="l"/>
              </a:tabLst>
            </a:pPr>
            <a:r>
              <a:rPr b="0" dirty="0">
                <a:latin typeface="Times New Roman"/>
                <a:cs typeface="Times New Roman"/>
              </a:rPr>
              <a:t>	</a:t>
            </a:r>
            <a:r>
              <a:rPr spc="-10" dirty="0"/>
              <a:t>FISIOPATOLOGÍA</a:t>
            </a:r>
            <a:r>
              <a:rPr dirty="0"/>
              <a:t>	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250575" y="3241962"/>
            <a:ext cx="3815715" cy="789940"/>
            <a:chOff x="2726574" y="3241962"/>
            <a:chExt cx="3815715" cy="7899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26574" y="3241962"/>
              <a:ext cx="3815541" cy="78970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50276" y="3370811"/>
              <a:ext cx="2772294" cy="5486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771800" y="3284984"/>
              <a:ext cx="3672840" cy="648335"/>
            </a:xfrm>
            <a:custGeom>
              <a:avLst/>
              <a:gdLst/>
              <a:ahLst/>
              <a:cxnLst/>
              <a:rect l="l" t="t" r="r" b="b"/>
              <a:pathLst>
                <a:path w="3672840" h="648335">
                  <a:moveTo>
                    <a:pt x="3672406" y="0"/>
                  </a:moveTo>
                  <a:lnTo>
                    <a:pt x="0" y="0"/>
                  </a:lnTo>
                  <a:lnTo>
                    <a:pt x="0" y="648072"/>
                  </a:lnTo>
                  <a:lnTo>
                    <a:pt x="3672406" y="648072"/>
                  </a:lnTo>
                  <a:lnTo>
                    <a:pt x="3672406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71800" y="3284984"/>
              <a:ext cx="3672840" cy="648335"/>
            </a:xfrm>
            <a:custGeom>
              <a:avLst/>
              <a:gdLst/>
              <a:ahLst/>
              <a:cxnLst/>
              <a:rect l="l" t="t" r="r" b="b"/>
              <a:pathLst>
                <a:path w="3672840" h="648335">
                  <a:moveTo>
                    <a:pt x="0" y="0"/>
                  </a:moveTo>
                  <a:lnTo>
                    <a:pt x="3672407" y="0"/>
                  </a:lnTo>
                  <a:lnTo>
                    <a:pt x="3672407" y="648071"/>
                  </a:lnTo>
                  <a:lnTo>
                    <a:pt x="0" y="648071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021C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75068" y="3413439"/>
            <a:ext cx="25723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000090"/>
                </a:solidFill>
                <a:latin typeface="Calibri"/>
                <a:cs typeface="Calibri"/>
              </a:rPr>
              <a:t>PRESIÓN</a:t>
            </a:r>
            <a:r>
              <a:rPr sz="2400" b="1" spc="-60" dirty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0090"/>
                </a:solidFill>
                <a:latin typeface="Calibri"/>
                <a:cs typeface="Calibri"/>
              </a:rPr>
              <a:t>SISTÉMICA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380210" y="4754880"/>
            <a:ext cx="7556500" cy="1363345"/>
            <a:chOff x="856210" y="4754879"/>
            <a:chExt cx="7556500" cy="13633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6210" y="4754879"/>
              <a:ext cx="7556268" cy="136328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99591" y="4797151"/>
              <a:ext cx="7417434" cy="1224280"/>
            </a:xfrm>
            <a:custGeom>
              <a:avLst/>
              <a:gdLst/>
              <a:ahLst/>
              <a:cxnLst/>
              <a:rect l="l" t="t" r="r" b="b"/>
              <a:pathLst>
                <a:path w="7417434" h="1224279">
                  <a:moveTo>
                    <a:pt x="7416822" y="0"/>
                  </a:moveTo>
                  <a:lnTo>
                    <a:pt x="0" y="0"/>
                  </a:lnTo>
                  <a:lnTo>
                    <a:pt x="0" y="1224135"/>
                  </a:lnTo>
                  <a:lnTo>
                    <a:pt x="7416822" y="1224135"/>
                  </a:lnTo>
                  <a:lnTo>
                    <a:pt x="7416822" y="0"/>
                  </a:lnTo>
                  <a:close/>
                </a:path>
              </a:pathLst>
            </a:custGeom>
            <a:solidFill>
              <a:srgbClr val="ECC6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99591" y="4797152"/>
              <a:ext cx="7417434" cy="1224280"/>
            </a:xfrm>
            <a:custGeom>
              <a:avLst/>
              <a:gdLst/>
              <a:ahLst/>
              <a:cxnLst/>
              <a:rect l="l" t="t" r="r" b="b"/>
              <a:pathLst>
                <a:path w="7417434" h="1224279">
                  <a:moveTo>
                    <a:pt x="0" y="0"/>
                  </a:moveTo>
                  <a:lnTo>
                    <a:pt x="7416822" y="0"/>
                  </a:lnTo>
                  <a:lnTo>
                    <a:pt x="7416822" y="1224135"/>
                  </a:lnTo>
                  <a:lnTo>
                    <a:pt x="0" y="1224135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CD6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805246" y="5152679"/>
            <a:ext cx="66598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dirty="0">
                <a:solidFill>
                  <a:srgbClr val="C0504D"/>
                </a:solidFill>
                <a:latin typeface="Calibri"/>
                <a:cs typeface="Calibri"/>
              </a:rPr>
              <a:t>HIPOPERFUSIÓN</a:t>
            </a:r>
            <a:r>
              <a:rPr sz="3200" b="1" spc="-7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C0504D"/>
                </a:solidFill>
                <a:latin typeface="Calibri"/>
                <a:cs typeface="Calibri"/>
              </a:rPr>
              <a:t>GLOBAL</a:t>
            </a:r>
            <a:r>
              <a:rPr sz="3200" b="1" spc="-7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C0504D"/>
                </a:solidFill>
                <a:latin typeface="Calibri"/>
                <a:cs typeface="Calibri"/>
              </a:rPr>
              <a:t>TRANSITORIA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87887" y="1772817"/>
            <a:ext cx="97868" cy="64807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431703" y="1772818"/>
            <a:ext cx="1656714" cy="542455"/>
          </a:xfrm>
          <a:prstGeom prst="rect">
            <a:avLst/>
          </a:prstGeom>
          <a:solidFill>
            <a:srgbClr val="DEE8C9"/>
          </a:solidFill>
          <a:ln w="25399">
            <a:solidFill>
              <a:srgbClr val="89A24C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5715" algn="ctr">
              <a:spcBef>
                <a:spcPts val="869"/>
              </a:spcBef>
            </a:pPr>
            <a:r>
              <a:rPr sz="2800" b="1" spc="-25" dirty="0">
                <a:solidFill>
                  <a:srgbClr val="77933C"/>
                </a:solidFill>
                <a:latin typeface="Calibri"/>
                <a:cs typeface="Calibri"/>
              </a:rPr>
              <a:t>GC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914804" y="1729047"/>
            <a:ext cx="1800225" cy="789940"/>
            <a:chOff x="5390803" y="1729047"/>
            <a:chExt cx="1800225" cy="78994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90803" y="1729047"/>
              <a:ext cx="1799705" cy="78970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902036" y="1828799"/>
              <a:ext cx="764770" cy="62345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436095" y="1772817"/>
              <a:ext cx="1656714" cy="648335"/>
            </a:xfrm>
            <a:custGeom>
              <a:avLst/>
              <a:gdLst/>
              <a:ahLst/>
              <a:cxnLst/>
              <a:rect l="l" t="t" r="r" b="b"/>
              <a:pathLst>
                <a:path w="1656715" h="648335">
                  <a:moveTo>
                    <a:pt x="1656182" y="0"/>
                  </a:moveTo>
                  <a:lnTo>
                    <a:pt x="0" y="0"/>
                  </a:lnTo>
                  <a:lnTo>
                    <a:pt x="0" y="648072"/>
                  </a:lnTo>
                  <a:lnTo>
                    <a:pt x="1656182" y="648072"/>
                  </a:lnTo>
                  <a:lnTo>
                    <a:pt x="1656182" y="0"/>
                  </a:lnTo>
                  <a:close/>
                </a:path>
              </a:pathLst>
            </a:custGeom>
            <a:solidFill>
              <a:srgbClr val="DEE8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960095" y="1772818"/>
            <a:ext cx="1656714" cy="542455"/>
          </a:xfrm>
          <a:prstGeom prst="rect">
            <a:avLst/>
          </a:prstGeom>
          <a:ln w="25399">
            <a:solidFill>
              <a:srgbClr val="89A24C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 marL="530860">
              <a:spcBef>
                <a:spcPts val="869"/>
              </a:spcBef>
            </a:pPr>
            <a:r>
              <a:rPr sz="2800" b="1" spc="-25" dirty="0">
                <a:solidFill>
                  <a:srgbClr val="77933C"/>
                </a:solidFill>
                <a:latin typeface="Calibri"/>
                <a:cs typeface="Calibri"/>
              </a:rPr>
              <a:t>RVP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27116" y="2527068"/>
            <a:ext cx="3323590" cy="1275080"/>
            <a:chOff x="2903116" y="2527068"/>
            <a:chExt cx="3323590" cy="1275080"/>
          </a:xfrm>
        </p:grpSpPr>
        <p:sp>
          <p:nvSpPr>
            <p:cNvPr id="22" name="object 22"/>
            <p:cNvSpPr/>
            <p:nvPr/>
          </p:nvSpPr>
          <p:spPr>
            <a:xfrm>
              <a:off x="2915815" y="3429000"/>
              <a:ext cx="288290" cy="360045"/>
            </a:xfrm>
            <a:custGeom>
              <a:avLst/>
              <a:gdLst/>
              <a:ahLst/>
              <a:cxnLst/>
              <a:rect l="l" t="t" r="r" b="b"/>
              <a:pathLst>
                <a:path w="288289" h="360045">
                  <a:moveTo>
                    <a:pt x="216023" y="0"/>
                  </a:moveTo>
                  <a:lnTo>
                    <a:pt x="72007" y="0"/>
                  </a:lnTo>
                  <a:lnTo>
                    <a:pt x="72007" y="216024"/>
                  </a:lnTo>
                  <a:lnTo>
                    <a:pt x="0" y="216024"/>
                  </a:lnTo>
                  <a:lnTo>
                    <a:pt x="144015" y="360039"/>
                  </a:lnTo>
                  <a:lnTo>
                    <a:pt x="288032" y="216024"/>
                  </a:lnTo>
                  <a:lnTo>
                    <a:pt x="216023" y="216024"/>
                  </a:lnTo>
                  <a:lnTo>
                    <a:pt x="216023" y="0"/>
                  </a:lnTo>
                  <a:close/>
                </a:path>
              </a:pathLst>
            </a:custGeom>
            <a:solidFill>
              <a:srgbClr val="E3EB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915816" y="3429000"/>
              <a:ext cx="288290" cy="360045"/>
            </a:xfrm>
            <a:custGeom>
              <a:avLst/>
              <a:gdLst/>
              <a:ahLst/>
              <a:cxnLst/>
              <a:rect l="l" t="t" r="r" b="b"/>
              <a:pathLst>
                <a:path w="288289" h="360045">
                  <a:moveTo>
                    <a:pt x="0" y="216024"/>
                  </a:moveTo>
                  <a:lnTo>
                    <a:pt x="72007" y="216024"/>
                  </a:lnTo>
                  <a:lnTo>
                    <a:pt x="72007" y="0"/>
                  </a:lnTo>
                  <a:lnTo>
                    <a:pt x="216023" y="0"/>
                  </a:lnTo>
                  <a:lnTo>
                    <a:pt x="216023" y="216024"/>
                  </a:lnTo>
                  <a:lnTo>
                    <a:pt x="288032" y="216024"/>
                  </a:lnTo>
                  <a:lnTo>
                    <a:pt x="144015" y="360039"/>
                  </a:lnTo>
                  <a:lnTo>
                    <a:pt x="0" y="216024"/>
                  </a:lnTo>
                  <a:close/>
                </a:path>
              </a:pathLst>
            </a:custGeom>
            <a:ln w="25399">
              <a:solidFill>
                <a:srgbClr val="021C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17767" y="2527068"/>
              <a:ext cx="773083" cy="910243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987823" y="2564904"/>
              <a:ext cx="398145" cy="531495"/>
            </a:xfrm>
            <a:custGeom>
              <a:avLst/>
              <a:gdLst/>
              <a:ahLst/>
              <a:cxnLst/>
              <a:rect l="l" t="t" r="r" b="b"/>
              <a:pathLst>
                <a:path w="398145" h="531494">
                  <a:moveTo>
                    <a:pt x="0" y="0"/>
                  </a:moveTo>
                  <a:lnTo>
                    <a:pt x="397793" y="530878"/>
                  </a:lnTo>
                </a:path>
              </a:pathLst>
            </a:custGeom>
            <a:ln w="5714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74188" y="2870220"/>
              <a:ext cx="245745" cy="271145"/>
            </a:xfrm>
            <a:custGeom>
              <a:avLst/>
              <a:gdLst/>
              <a:ahLst/>
              <a:cxnLst/>
              <a:rect l="l" t="t" r="r" b="b"/>
              <a:pathLst>
                <a:path w="245745" h="271144">
                  <a:moveTo>
                    <a:pt x="28581" y="119747"/>
                  </a:moveTo>
                  <a:lnTo>
                    <a:pt x="17831" y="121854"/>
                  </a:lnTo>
                  <a:lnTo>
                    <a:pt x="8655" y="127838"/>
                  </a:lnTo>
                  <a:lnTo>
                    <a:pt x="2259" y="137210"/>
                  </a:lnTo>
                  <a:lnTo>
                    <a:pt x="0" y="148330"/>
                  </a:lnTo>
                  <a:lnTo>
                    <a:pt x="2107" y="159080"/>
                  </a:lnTo>
                  <a:lnTo>
                    <a:pt x="8091" y="168256"/>
                  </a:lnTo>
                  <a:lnTo>
                    <a:pt x="17463" y="174652"/>
                  </a:lnTo>
                  <a:lnTo>
                    <a:pt x="245434" y="270946"/>
                  </a:lnTo>
                  <a:lnTo>
                    <a:pt x="234951" y="180179"/>
                  </a:lnTo>
                  <a:lnTo>
                    <a:pt x="177421" y="180179"/>
                  </a:lnTo>
                  <a:lnTo>
                    <a:pt x="39701" y="122007"/>
                  </a:lnTo>
                  <a:lnTo>
                    <a:pt x="28581" y="119747"/>
                  </a:lnTo>
                  <a:close/>
                </a:path>
                <a:path w="245745" h="271144">
                  <a:moveTo>
                    <a:pt x="185376" y="0"/>
                  </a:moveTo>
                  <a:lnTo>
                    <a:pt x="174585" y="3506"/>
                  </a:lnTo>
                  <a:lnTo>
                    <a:pt x="166264" y="10631"/>
                  </a:lnTo>
                  <a:lnTo>
                    <a:pt x="161223" y="20357"/>
                  </a:lnTo>
                  <a:lnTo>
                    <a:pt x="160268" y="31663"/>
                  </a:lnTo>
                  <a:lnTo>
                    <a:pt x="177421" y="180179"/>
                  </a:lnTo>
                  <a:lnTo>
                    <a:pt x="234951" y="180179"/>
                  </a:lnTo>
                  <a:lnTo>
                    <a:pt x="217041" y="25106"/>
                  </a:lnTo>
                  <a:lnTo>
                    <a:pt x="213534" y="14315"/>
                  </a:lnTo>
                  <a:lnTo>
                    <a:pt x="206409" y="5995"/>
                  </a:lnTo>
                  <a:lnTo>
                    <a:pt x="196683" y="954"/>
                  </a:lnTo>
                  <a:lnTo>
                    <a:pt x="185376" y="0"/>
                  </a:lnTo>
                  <a:close/>
                </a:path>
              </a:pathLst>
            </a:custGeom>
            <a:solidFill>
              <a:srgbClr val="AAC4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23806" y="2527068"/>
              <a:ext cx="702425" cy="910243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826191" y="2564904"/>
              <a:ext cx="330200" cy="528320"/>
            </a:xfrm>
            <a:custGeom>
              <a:avLst/>
              <a:gdLst/>
              <a:ahLst/>
              <a:cxnLst/>
              <a:rect l="l" t="t" r="r" b="b"/>
              <a:pathLst>
                <a:path w="330200" h="528319">
                  <a:moveTo>
                    <a:pt x="329983" y="0"/>
                  </a:moveTo>
                  <a:lnTo>
                    <a:pt x="0" y="527973"/>
                  </a:lnTo>
                </a:path>
              </a:pathLst>
            </a:custGeom>
            <a:ln w="57149">
              <a:solidFill>
                <a:srgbClr val="AAC46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96135" y="2865920"/>
              <a:ext cx="234315" cy="275590"/>
            </a:xfrm>
            <a:custGeom>
              <a:avLst/>
              <a:gdLst/>
              <a:ahLst/>
              <a:cxnLst/>
              <a:rect l="l" t="t" r="r" b="b"/>
              <a:pathLst>
                <a:path w="234314" h="275589">
                  <a:moveTo>
                    <a:pt x="36986" y="0"/>
                  </a:moveTo>
                  <a:lnTo>
                    <a:pt x="7552" y="27689"/>
                  </a:lnTo>
                  <a:lnTo>
                    <a:pt x="0" y="275048"/>
                  </a:lnTo>
                  <a:lnTo>
                    <a:pt x="182902" y="178866"/>
                  </a:lnTo>
                  <a:lnTo>
                    <a:pt x="60112" y="178866"/>
                  </a:lnTo>
                  <a:lnTo>
                    <a:pt x="64676" y="29434"/>
                  </a:lnTo>
                  <a:lnTo>
                    <a:pt x="62770" y="18248"/>
                  </a:lnTo>
                  <a:lnTo>
                    <a:pt x="56927" y="8982"/>
                  </a:lnTo>
                  <a:lnTo>
                    <a:pt x="48035" y="2584"/>
                  </a:lnTo>
                  <a:lnTo>
                    <a:pt x="36986" y="0"/>
                  </a:lnTo>
                  <a:close/>
                </a:path>
                <a:path w="234314" h="275589">
                  <a:moveTo>
                    <a:pt x="203324" y="106094"/>
                  </a:moveTo>
                  <a:lnTo>
                    <a:pt x="192435" y="109283"/>
                  </a:lnTo>
                  <a:lnTo>
                    <a:pt x="60112" y="178866"/>
                  </a:lnTo>
                  <a:lnTo>
                    <a:pt x="182902" y="178866"/>
                  </a:lnTo>
                  <a:lnTo>
                    <a:pt x="219034" y="159866"/>
                  </a:lnTo>
                  <a:lnTo>
                    <a:pt x="227834" y="152701"/>
                  </a:lnTo>
                  <a:lnTo>
                    <a:pt x="233023" y="143054"/>
                  </a:lnTo>
                  <a:lnTo>
                    <a:pt x="234215" y="132164"/>
                  </a:lnTo>
                  <a:lnTo>
                    <a:pt x="231026" y="121274"/>
                  </a:lnTo>
                  <a:lnTo>
                    <a:pt x="223862" y="112475"/>
                  </a:lnTo>
                  <a:lnTo>
                    <a:pt x="214214" y="107287"/>
                  </a:lnTo>
                  <a:lnTo>
                    <a:pt x="203324" y="106094"/>
                  </a:lnTo>
                  <a:close/>
                </a:path>
              </a:pathLst>
            </a:custGeom>
            <a:solidFill>
              <a:srgbClr val="AAC46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5821679" y="4127270"/>
            <a:ext cx="548640" cy="748665"/>
            <a:chOff x="4297679" y="4127269"/>
            <a:chExt cx="548640" cy="748665"/>
          </a:xfrm>
        </p:grpSpPr>
        <p:pic>
          <p:nvPicPr>
            <p:cNvPr id="31" name="object 3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97679" y="4127269"/>
              <a:ext cx="548639" cy="74814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571998" y="4149079"/>
              <a:ext cx="0" cy="375285"/>
            </a:xfrm>
            <a:custGeom>
              <a:avLst/>
              <a:gdLst/>
              <a:ahLst/>
              <a:cxnLst/>
              <a:rect l="l" t="t" r="r" b="b"/>
              <a:pathLst>
                <a:path h="375285">
                  <a:moveTo>
                    <a:pt x="0" y="0"/>
                  </a:moveTo>
                  <a:lnTo>
                    <a:pt x="0" y="375089"/>
                  </a:lnTo>
                </a:path>
              </a:pathLst>
            </a:custGeom>
            <a:ln w="57149">
              <a:solidFill>
                <a:srgbClr val="CD6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43639" y="4324372"/>
              <a:ext cx="257175" cy="256540"/>
            </a:xfrm>
            <a:custGeom>
              <a:avLst/>
              <a:gdLst/>
              <a:ahLst/>
              <a:cxnLst/>
              <a:rect l="l" t="t" r="r" b="b"/>
              <a:pathLst>
                <a:path w="257175" h="256539">
                  <a:moveTo>
                    <a:pt x="24688" y="0"/>
                  </a:moveTo>
                  <a:lnTo>
                    <a:pt x="13948" y="3664"/>
                  </a:lnTo>
                  <a:lnTo>
                    <a:pt x="5473" y="11208"/>
                  </a:lnTo>
                  <a:lnTo>
                    <a:pt x="713" y="21075"/>
                  </a:lnTo>
                  <a:lnTo>
                    <a:pt x="0" y="32006"/>
                  </a:lnTo>
                  <a:lnTo>
                    <a:pt x="3664" y="42745"/>
                  </a:lnTo>
                  <a:lnTo>
                    <a:pt x="128359" y="256507"/>
                  </a:lnTo>
                  <a:lnTo>
                    <a:pt x="194522" y="143086"/>
                  </a:lnTo>
                  <a:lnTo>
                    <a:pt x="128359" y="143086"/>
                  </a:lnTo>
                  <a:lnTo>
                    <a:pt x="53030" y="13949"/>
                  </a:lnTo>
                  <a:lnTo>
                    <a:pt x="45486" y="5472"/>
                  </a:lnTo>
                  <a:lnTo>
                    <a:pt x="35619" y="712"/>
                  </a:lnTo>
                  <a:lnTo>
                    <a:pt x="24688" y="0"/>
                  </a:lnTo>
                  <a:close/>
                </a:path>
                <a:path w="257175" h="256539">
                  <a:moveTo>
                    <a:pt x="232031" y="0"/>
                  </a:moveTo>
                  <a:lnTo>
                    <a:pt x="221100" y="712"/>
                  </a:lnTo>
                  <a:lnTo>
                    <a:pt x="211233" y="5472"/>
                  </a:lnTo>
                  <a:lnTo>
                    <a:pt x="203689" y="13949"/>
                  </a:lnTo>
                  <a:lnTo>
                    <a:pt x="128359" y="143086"/>
                  </a:lnTo>
                  <a:lnTo>
                    <a:pt x="194522" y="143086"/>
                  </a:lnTo>
                  <a:lnTo>
                    <a:pt x="253055" y="42745"/>
                  </a:lnTo>
                  <a:lnTo>
                    <a:pt x="256720" y="32006"/>
                  </a:lnTo>
                  <a:lnTo>
                    <a:pt x="256006" y="21075"/>
                  </a:lnTo>
                  <a:lnTo>
                    <a:pt x="251246" y="11208"/>
                  </a:lnTo>
                  <a:lnTo>
                    <a:pt x="242769" y="3664"/>
                  </a:lnTo>
                  <a:lnTo>
                    <a:pt x="232031" y="0"/>
                  </a:lnTo>
                  <a:close/>
                </a:path>
              </a:pathLst>
            </a:custGeom>
            <a:solidFill>
              <a:srgbClr val="CD66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4" name="object 3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883131" y="868679"/>
            <a:ext cx="6641868" cy="12053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70047" y="1374676"/>
            <a:ext cx="6723380" cy="5157470"/>
            <a:chOff x="1306239" y="1387376"/>
            <a:chExt cx="6723380" cy="51574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1639" y="1412775"/>
              <a:ext cx="6672361" cy="51060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318939" y="1400076"/>
              <a:ext cx="6697980" cy="5132070"/>
            </a:xfrm>
            <a:custGeom>
              <a:avLst/>
              <a:gdLst/>
              <a:ahLst/>
              <a:cxnLst/>
              <a:rect l="l" t="t" r="r" b="b"/>
              <a:pathLst>
                <a:path w="6697980" h="5132070">
                  <a:moveTo>
                    <a:pt x="0" y="0"/>
                  </a:moveTo>
                  <a:lnTo>
                    <a:pt x="6697660" y="0"/>
                  </a:lnTo>
                  <a:lnTo>
                    <a:pt x="6697660" y="5131592"/>
                  </a:lnTo>
                  <a:lnTo>
                    <a:pt x="0" y="5131592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203085" y="325854"/>
            <a:ext cx="6790342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1641475" algn="l"/>
                <a:tab pos="6565265" algn="l"/>
              </a:tabLst>
            </a:pPr>
            <a:r>
              <a:rPr sz="3600" b="0" dirty="0">
                <a:latin typeface="Times New Roman"/>
                <a:cs typeface="Times New Roman"/>
              </a:rPr>
              <a:t>	</a:t>
            </a:r>
            <a:r>
              <a:rPr sz="3600" spc="-10" dirty="0"/>
              <a:t>FISIOPATOLOGÍA</a:t>
            </a:r>
            <a:r>
              <a:rPr sz="3600" dirty="0"/>
              <a:t>	</a:t>
            </a: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97612" y="381027"/>
            <a:ext cx="880039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143000">
              <a:spcBef>
                <a:spcPts val="100"/>
              </a:spcBef>
            </a:pPr>
            <a:r>
              <a:rPr dirty="0"/>
              <a:t>SOSPECHA</a:t>
            </a:r>
            <a:r>
              <a:rPr spc="-50" dirty="0"/>
              <a:t> </a:t>
            </a:r>
            <a:r>
              <a:rPr dirty="0"/>
              <a:t>DE</a:t>
            </a:r>
            <a:r>
              <a:rPr spc="-50" dirty="0"/>
              <a:t> </a:t>
            </a:r>
            <a:r>
              <a:rPr spc="-10" dirty="0"/>
              <a:t>SÍNCOPE</a:t>
            </a:r>
            <a:endParaRPr dirty="0"/>
          </a:p>
        </p:txBody>
      </p:sp>
      <p:sp>
        <p:nvSpPr>
          <p:cNvPr id="3" name="object 3"/>
          <p:cNvSpPr txBox="1"/>
          <p:nvPr/>
        </p:nvSpPr>
        <p:spPr>
          <a:xfrm>
            <a:off x="2214299" y="1373788"/>
            <a:ext cx="6845934" cy="285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265">
              <a:spcBef>
                <a:spcPts val="100"/>
              </a:spcBef>
              <a:buFont typeface="Arial MT"/>
              <a:buChar char="•"/>
              <a:tabLst>
                <a:tab pos="354965" algn="l"/>
              </a:tabLst>
            </a:pPr>
            <a:r>
              <a:rPr sz="2800" dirty="0">
                <a:latin typeface="Calibri"/>
                <a:cs typeface="Calibri"/>
              </a:rPr>
              <a:t>¿Es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un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síncope?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spc="-114" dirty="0"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DIAGNÓSTICO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DIFERENCIAL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170"/>
              </a:spcBef>
              <a:buFont typeface="Arial MT"/>
              <a:buChar char="•"/>
            </a:pPr>
            <a:endParaRPr sz="2000">
              <a:latin typeface="Calibri"/>
              <a:cs typeface="Calibri"/>
            </a:endParaRPr>
          </a:p>
          <a:p>
            <a:pPr marL="354965" indent="-342265">
              <a:buFont typeface="Arial MT"/>
              <a:buChar char="•"/>
              <a:tabLst>
                <a:tab pos="354965" algn="l"/>
                <a:tab pos="3997960" algn="l"/>
              </a:tabLst>
            </a:pPr>
            <a:r>
              <a:rPr sz="2800" dirty="0">
                <a:latin typeface="Calibri"/>
                <a:cs typeface="Calibri"/>
              </a:rPr>
              <a:t>Es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evidente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causa?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0" dirty="0">
                <a:latin typeface="Wingdings"/>
                <a:cs typeface="Wingdings"/>
              </a:rPr>
              <a:t>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TRATAMIENTO</a:t>
            </a:r>
            <a:r>
              <a:rPr sz="2000" b="1" spc="-5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ESPECÍFICO</a:t>
            </a:r>
            <a:endParaRPr sz="2000">
              <a:latin typeface="Calibri"/>
              <a:cs typeface="Calibri"/>
            </a:endParaRPr>
          </a:p>
          <a:p>
            <a:pPr>
              <a:spcBef>
                <a:spcPts val="2295"/>
              </a:spcBef>
              <a:buFont typeface="Arial MT"/>
              <a:buChar char="•"/>
            </a:pPr>
            <a:endParaRPr sz="2000">
              <a:latin typeface="Calibri"/>
              <a:cs typeface="Calibri"/>
            </a:endParaRPr>
          </a:p>
          <a:p>
            <a:pPr marL="354965" indent="-342265"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800" dirty="0">
                <a:latin typeface="Calibri"/>
                <a:cs typeface="Calibri"/>
              </a:rPr>
              <a:t>No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sé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causa…¿hay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que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hacer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algo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más?</a:t>
            </a:r>
            <a:endParaRPr sz="2800">
              <a:latin typeface="Calibri"/>
              <a:cs typeface="Calibri"/>
            </a:endParaRPr>
          </a:p>
          <a:p>
            <a:pPr marL="1155065" lvl="1" indent="-228600">
              <a:spcBef>
                <a:spcPts val="445"/>
              </a:spcBef>
              <a:buFont typeface="Arial MT"/>
              <a:buChar char="•"/>
              <a:tabLst>
                <a:tab pos="1155065" algn="l"/>
              </a:tabLst>
            </a:pP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BUSCAR</a:t>
            </a:r>
            <a:r>
              <a:rPr sz="2000" b="1" spc="-3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EN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LA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HISTORIA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CLÍNICA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DATOS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DE</a:t>
            </a:r>
            <a:r>
              <a:rPr sz="20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C0504D"/>
                </a:solidFill>
                <a:latin typeface="Calibri"/>
                <a:cs typeface="Calibri"/>
              </a:rPr>
              <a:t>RIESGO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35029" y="4640436"/>
            <a:ext cx="4778375" cy="1969770"/>
            <a:chOff x="2111028" y="4640436"/>
            <a:chExt cx="4778375" cy="1969770"/>
          </a:xfrm>
        </p:grpSpPr>
        <p:sp>
          <p:nvSpPr>
            <p:cNvPr id="5" name="object 5"/>
            <p:cNvSpPr/>
            <p:nvPr/>
          </p:nvSpPr>
          <p:spPr>
            <a:xfrm>
              <a:off x="2123728" y="4653136"/>
              <a:ext cx="4752975" cy="1944370"/>
            </a:xfrm>
            <a:custGeom>
              <a:avLst/>
              <a:gdLst/>
              <a:ahLst/>
              <a:cxnLst/>
              <a:rect l="l" t="t" r="r" b="b"/>
              <a:pathLst>
                <a:path w="4752975" h="1944370">
                  <a:moveTo>
                    <a:pt x="2376262" y="0"/>
                  </a:moveTo>
                  <a:lnTo>
                    <a:pt x="2309749" y="373"/>
                  </a:lnTo>
                  <a:lnTo>
                    <a:pt x="2243689" y="1487"/>
                  </a:lnTo>
                  <a:lnTo>
                    <a:pt x="2178104" y="3331"/>
                  </a:lnTo>
                  <a:lnTo>
                    <a:pt x="2113019" y="5897"/>
                  </a:lnTo>
                  <a:lnTo>
                    <a:pt x="2048458" y="9174"/>
                  </a:lnTo>
                  <a:lnTo>
                    <a:pt x="1984444" y="13152"/>
                  </a:lnTo>
                  <a:lnTo>
                    <a:pt x="1921001" y="17822"/>
                  </a:lnTo>
                  <a:lnTo>
                    <a:pt x="1858154" y="23174"/>
                  </a:lnTo>
                  <a:lnTo>
                    <a:pt x="1795925" y="29198"/>
                  </a:lnTo>
                  <a:lnTo>
                    <a:pt x="1734339" y="35884"/>
                  </a:lnTo>
                  <a:lnTo>
                    <a:pt x="1673419" y="43223"/>
                  </a:lnTo>
                  <a:lnTo>
                    <a:pt x="1613190" y="51206"/>
                  </a:lnTo>
                  <a:lnTo>
                    <a:pt x="1553675" y="59821"/>
                  </a:lnTo>
                  <a:lnTo>
                    <a:pt x="1494898" y="69060"/>
                  </a:lnTo>
                  <a:lnTo>
                    <a:pt x="1436882" y="78913"/>
                  </a:lnTo>
                  <a:lnTo>
                    <a:pt x="1379653" y="89369"/>
                  </a:lnTo>
                  <a:lnTo>
                    <a:pt x="1323233" y="100420"/>
                  </a:lnTo>
                  <a:lnTo>
                    <a:pt x="1267646" y="112056"/>
                  </a:lnTo>
                  <a:lnTo>
                    <a:pt x="1212916" y="124266"/>
                  </a:lnTo>
                  <a:lnTo>
                    <a:pt x="1159067" y="137041"/>
                  </a:lnTo>
                  <a:lnTo>
                    <a:pt x="1106122" y="150372"/>
                  </a:lnTo>
                  <a:lnTo>
                    <a:pt x="1054107" y="164248"/>
                  </a:lnTo>
                  <a:lnTo>
                    <a:pt x="1003043" y="178659"/>
                  </a:lnTo>
                  <a:lnTo>
                    <a:pt x="952956" y="193597"/>
                  </a:lnTo>
                  <a:lnTo>
                    <a:pt x="903869" y="209051"/>
                  </a:lnTo>
                  <a:lnTo>
                    <a:pt x="855806" y="225012"/>
                  </a:lnTo>
                  <a:lnTo>
                    <a:pt x="808790" y="241470"/>
                  </a:lnTo>
                  <a:lnTo>
                    <a:pt x="762846" y="258414"/>
                  </a:lnTo>
                  <a:lnTo>
                    <a:pt x="717997" y="275836"/>
                  </a:lnTo>
                  <a:lnTo>
                    <a:pt x="674267" y="293725"/>
                  </a:lnTo>
                  <a:lnTo>
                    <a:pt x="631680" y="312073"/>
                  </a:lnTo>
                  <a:lnTo>
                    <a:pt x="590260" y="330868"/>
                  </a:lnTo>
                  <a:lnTo>
                    <a:pt x="550031" y="350102"/>
                  </a:lnTo>
                  <a:lnTo>
                    <a:pt x="511016" y="369764"/>
                  </a:lnTo>
                  <a:lnTo>
                    <a:pt x="473239" y="389845"/>
                  </a:lnTo>
                  <a:lnTo>
                    <a:pt x="436724" y="410335"/>
                  </a:lnTo>
                  <a:lnTo>
                    <a:pt x="401495" y="431225"/>
                  </a:lnTo>
                  <a:lnTo>
                    <a:pt x="367576" y="452504"/>
                  </a:lnTo>
                  <a:lnTo>
                    <a:pt x="334990" y="474163"/>
                  </a:lnTo>
                  <a:lnTo>
                    <a:pt x="303762" y="496192"/>
                  </a:lnTo>
                  <a:lnTo>
                    <a:pt x="245473" y="541322"/>
                  </a:lnTo>
                  <a:lnTo>
                    <a:pt x="192898" y="587815"/>
                  </a:lnTo>
                  <a:lnTo>
                    <a:pt x="146230" y="635594"/>
                  </a:lnTo>
                  <a:lnTo>
                    <a:pt x="105658" y="684580"/>
                  </a:lnTo>
                  <a:lnTo>
                    <a:pt x="71373" y="734696"/>
                  </a:lnTo>
                  <a:lnTo>
                    <a:pt x="43565" y="785863"/>
                  </a:lnTo>
                  <a:lnTo>
                    <a:pt x="22425" y="838005"/>
                  </a:lnTo>
                  <a:lnTo>
                    <a:pt x="8144" y="891042"/>
                  </a:lnTo>
                  <a:lnTo>
                    <a:pt x="912" y="944897"/>
                  </a:lnTo>
                  <a:lnTo>
                    <a:pt x="0" y="972107"/>
                  </a:lnTo>
                  <a:lnTo>
                    <a:pt x="912" y="999317"/>
                  </a:lnTo>
                  <a:lnTo>
                    <a:pt x="8144" y="1053171"/>
                  </a:lnTo>
                  <a:lnTo>
                    <a:pt x="22425" y="1106209"/>
                  </a:lnTo>
                  <a:lnTo>
                    <a:pt x="43565" y="1158350"/>
                  </a:lnTo>
                  <a:lnTo>
                    <a:pt x="71373" y="1209518"/>
                  </a:lnTo>
                  <a:lnTo>
                    <a:pt x="105658" y="1259634"/>
                  </a:lnTo>
                  <a:lnTo>
                    <a:pt x="146230" y="1308620"/>
                  </a:lnTo>
                  <a:lnTo>
                    <a:pt x="192898" y="1356399"/>
                  </a:lnTo>
                  <a:lnTo>
                    <a:pt x="245473" y="1402892"/>
                  </a:lnTo>
                  <a:lnTo>
                    <a:pt x="303762" y="1448021"/>
                  </a:lnTo>
                  <a:lnTo>
                    <a:pt x="334990" y="1470051"/>
                  </a:lnTo>
                  <a:lnTo>
                    <a:pt x="367576" y="1491710"/>
                  </a:lnTo>
                  <a:lnTo>
                    <a:pt x="401495" y="1512989"/>
                  </a:lnTo>
                  <a:lnTo>
                    <a:pt x="436724" y="1533878"/>
                  </a:lnTo>
                  <a:lnTo>
                    <a:pt x="473239" y="1554369"/>
                  </a:lnTo>
                  <a:lnTo>
                    <a:pt x="511016" y="1574450"/>
                  </a:lnTo>
                  <a:lnTo>
                    <a:pt x="550031" y="1594112"/>
                  </a:lnTo>
                  <a:lnTo>
                    <a:pt x="590260" y="1613346"/>
                  </a:lnTo>
                  <a:lnTo>
                    <a:pt x="631680" y="1632141"/>
                  </a:lnTo>
                  <a:lnTo>
                    <a:pt x="674267" y="1650488"/>
                  </a:lnTo>
                  <a:lnTo>
                    <a:pt x="717997" y="1668378"/>
                  </a:lnTo>
                  <a:lnTo>
                    <a:pt x="762846" y="1685800"/>
                  </a:lnTo>
                  <a:lnTo>
                    <a:pt x="808790" y="1702744"/>
                  </a:lnTo>
                  <a:lnTo>
                    <a:pt x="855806" y="1719202"/>
                  </a:lnTo>
                  <a:lnTo>
                    <a:pt x="903869" y="1735162"/>
                  </a:lnTo>
                  <a:lnTo>
                    <a:pt x="952956" y="1750617"/>
                  </a:lnTo>
                  <a:lnTo>
                    <a:pt x="1003043" y="1765554"/>
                  </a:lnTo>
                  <a:lnTo>
                    <a:pt x="1054107" y="1779966"/>
                  </a:lnTo>
                  <a:lnTo>
                    <a:pt x="1106122" y="1793842"/>
                  </a:lnTo>
                  <a:lnTo>
                    <a:pt x="1159067" y="1807173"/>
                  </a:lnTo>
                  <a:lnTo>
                    <a:pt x="1212916" y="1819948"/>
                  </a:lnTo>
                  <a:lnTo>
                    <a:pt x="1267646" y="1832158"/>
                  </a:lnTo>
                  <a:lnTo>
                    <a:pt x="1323233" y="1843794"/>
                  </a:lnTo>
                  <a:lnTo>
                    <a:pt x="1379653" y="1854845"/>
                  </a:lnTo>
                  <a:lnTo>
                    <a:pt x="1436882" y="1865301"/>
                  </a:lnTo>
                  <a:lnTo>
                    <a:pt x="1494898" y="1875154"/>
                  </a:lnTo>
                  <a:lnTo>
                    <a:pt x="1553675" y="1884393"/>
                  </a:lnTo>
                  <a:lnTo>
                    <a:pt x="1613190" y="1893009"/>
                  </a:lnTo>
                  <a:lnTo>
                    <a:pt x="1673419" y="1900991"/>
                  </a:lnTo>
                  <a:lnTo>
                    <a:pt x="1734339" y="1908330"/>
                  </a:lnTo>
                  <a:lnTo>
                    <a:pt x="1795925" y="1915017"/>
                  </a:lnTo>
                  <a:lnTo>
                    <a:pt x="1858154" y="1921041"/>
                  </a:lnTo>
                  <a:lnTo>
                    <a:pt x="1921001" y="1926392"/>
                  </a:lnTo>
                  <a:lnTo>
                    <a:pt x="1984444" y="1931062"/>
                  </a:lnTo>
                  <a:lnTo>
                    <a:pt x="2048458" y="1935041"/>
                  </a:lnTo>
                  <a:lnTo>
                    <a:pt x="2113019" y="1938317"/>
                  </a:lnTo>
                  <a:lnTo>
                    <a:pt x="2178104" y="1940883"/>
                  </a:lnTo>
                  <a:lnTo>
                    <a:pt x="2243689" y="1942727"/>
                  </a:lnTo>
                  <a:lnTo>
                    <a:pt x="2309749" y="1943841"/>
                  </a:lnTo>
                  <a:lnTo>
                    <a:pt x="2376262" y="1944215"/>
                  </a:lnTo>
                  <a:lnTo>
                    <a:pt x="2442775" y="1943841"/>
                  </a:lnTo>
                  <a:lnTo>
                    <a:pt x="2508836" y="1942727"/>
                  </a:lnTo>
                  <a:lnTo>
                    <a:pt x="2574420" y="1940883"/>
                  </a:lnTo>
                  <a:lnTo>
                    <a:pt x="2639505" y="1938317"/>
                  </a:lnTo>
                  <a:lnTo>
                    <a:pt x="2704067" y="1935041"/>
                  </a:lnTo>
                  <a:lnTo>
                    <a:pt x="2768081" y="1931062"/>
                  </a:lnTo>
                  <a:lnTo>
                    <a:pt x="2831524" y="1926392"/>
                  </a:lnTo>
                  <a:lnTo>
                    <a:pt x="2894371" y="1921041"/>
                  </a:lnTo>
                  <a:lnTo>
                    <a:pt x="2956600" y="1915017"/>
                  </a:lnTo>
                  <a:lnTo>
                    <a:pt x="3018186" y="1908330"/>
                  </a:lnTo>
                  <a:lnTo>
                    <a:pt x="3079106" y="1900991"/>
                  </a:lnTo>
                  <a:lnTo>
                    <a:pt x="3139335" y="1893009"/>
                  </a:lnTo>
                  <a:lnTo>
                    <a:pt x="3198850" y="1884393"/>
                  </a:lnTo>
                  <a:lnTo>
                    <a:pt x="3257627" y="1875154"/>
                  </a:lnTo>
                  <a:lnTo>
                    <a:pt x="3315643" y="1865301"/>
                  </a:lnTo>
                  <a:lnTo>
                    <a:pt x="3372872" y="1854845"/>
                  </a:lnTo>
                  <a:lnTo>
                    <a:pt x="3429293" y="1843794"/>
                  </a:lnTo>
                  <a:lnTo>
                    <a:pt x="3484880" y="1832158"/>
                  </a:lnTo>
                  <a:lnTo>
                    <a:pt x="3539610" y="1819948"/>
                  </a:lnTo>
                  <a:lnTo>
                    <a:pt x="3593459" y="1807173"/>
                  </a:lnTo>
                  <a:lnTo>
                    <a:pt x="3646403" y="1793842"/>
                  </a:lnTo>
                  <a:lnTo>
                    <a:pt x="3698419" y="1779966"/>
                  </a:lnTo>
                  <a:lnTo>
                    <a:pt x="3749482" y="1765554"/>
                  </a:lnTo>
                  <a:lnTo>
                    <a:pt x="3799569" y="1750617"/>
                  </a:lnTo>
                  <a:lnTo>
                    <a:pt x="3848656" y="1735162"/>
                  </a:lnTo>
                  <a:lnTo>
                    <a:pt x="3896720" y="1719202"/>
                  </a:lnTo>
                  <a:lnTo>
                    <a:pt x="3943735" y="1702744"/>
                  </a:lnTo>
                  <a:lnTo>
                    <a:pt x="3989680" y="1685800"/>
                  </a:lnTo>
                  <a:lnTo>
                    <a:pt x="4034528" y="1668378"/>
                  </a:lnTo>
                  <a:lnTo>
                    <a:pt x="4078258" y="1650488"/>
                  </a:lnTo>
                  <a:lnTo>
                    <a:pt x="4120845" y="1632141"/>
                  </a:lnTo>
                  <a:lnTo>
                    <a:pt x="4162265" y="1613346"/>
                  </a:lnTo>
                  <a:lnTo>
                    <a:pt x="4202495" y="1594112"/>
                  </a:lnTo>
                  <a:lnTo>
                    <a:pt x="4241510" y="1574450"/>
                  </a:lnTo>
                  <a:lnTo>
                    <a:pt x="4279287" y="1554369"/>
                  </a:lnTo>
                  <a:lnTo>
                    <a:pt x="4315801" y="1533878"/>
                  </a:lnTo>
                  <a:lnTo>
                    <a:pt x="4351030" y="1512989"/>
                  </a:lnTo>
                  <a:lnTo>
                    <a:pt x="4384949" y="1491710"/>
                  </a:lnTo>
                  <a:lnTo>
                    <a:pt x="4417535" y="1470051"/>
                  </a:lnTo>
                  <a:lnTo>
                    <a:pt x="4448764" y="1448021"/>
                  </a:lnTo>
                  <a:lnTo>
                    <a:pt x="4507053" y="1402892"/>
                  </a:lnTo>
                  <a:lnTo>
                    <a:pt x="4559627" y="1356399"/>
                  </a:lnTo>
                  <a:lnTo>
                    <a:pt x="4606296" y="1308620"/>
                  </a:lnTo>
                  <a:lnTo>
                    <a:pt x="4646868" y="1259634"/>
                  </a:lnTo>
                  <a:lnTo>
                    <a:pt x="4681153" y="1209518"/>
                  </a:lnTo>
                  <a:lnTo>
                    <a:pt x="4708961" y="1158350"/>
                  </a:lnTo>
                  <a:lnTo>
                    <a:pt x="4730100" y="1106209"/>
                  </a:lnTo>
                  <a:lnTo>
                    <a:pt x="4744381" y="1053171"/>
                  </a:lnTo>
                  <a:lnTo>
                    <a:pt x="4751613" y="999317"/>
                  </a:lnTo>
                  <a:lnTo>
                    <a:pt x="4752526" y="972107"/>
                  </a:lnTo>
                  <a:lnTo>
                    <a:pt x="4751613" y="944897"/>
                  </a:lnTo>
                  <a:lnTo>
                    <a:pt x="4744381" y="891042"/>
                  </a:lnTo>
                  <a:lnTo>
                    <a:pt x="4730100" y="838005"/>
                  </a:lnTo>
                  <a:lnTo>
                    <a:pt x="4708961" y="785863"/>
                  </a:lnTo>
                  <a:lnTo>
                    <a:pt x="4681153" y="734696"/>
                  </a:lnTo>
                  <a:lnTo>
                    <a:pt x="4646868" y="684580"/>
                  </a:lnTo>
                  <a:lnTo>
                    <a:pt x="4606296" y="635594"/>
                  </a:lnTo>
                  <a:lnTo>
                    <a:pt x="4559627" y="587815"/>
                  </a:lnTo>
                  <a:lnTo>
                    <a:pt x="4507053" y="541322"/>
                  </a:lnTo>
                  <a:lnTo>
                    <a:pt x="4448764" y="496192"/>
                  </a:lnTo>
                  <a:lnTo>
                    <a:pt x="4417535" y="474163"/>
                  </a:lnTo>
                  <a:lnTo>
                    <a:pt x="4384949" y="452504"/>
                  </a:lnTo>
                  <a:lnTo>
                    <a:pt x="4351030" y="431225"/>
                  </a:lnTo>
                  <a:lnTo>
                    <a:pt x="4315801" y="410335"/>
                  </a:lnTo>
                  <a:lnTo>
                    <a:pt x="4279287" y="389845"/>
                  </a:lnTo>
                  <a:lnTo>
                    <a:pt x="4241510" y="369764"/>
                  </a:lnTo>
                  <a:lnTo>
                    <a:pt x="4202495" y="350102"/>
                  </a:lnTo>
                  <a:lnTo>
                    <a:pt x="4162265" y="330868"/>
                  </a:lnTo>
                  <a:lnTo>
                    <a:pt x="4120845" y="312073"/>
                  </a:lnTo>
                  <a:lnTo>
                    <a:pt x="4078258" y="293725"/>
                  </a:lnTo>
                  <a:lnTo>
                    <a:pt x="4034528" y="275836"/>
                  </a:lnTo>
                  <a:lnTo>
                    <a:pt x="3989680" y="258414"/>
                  </a:lnTo>
                  <a:lnTo>
                    <a:pt x="3943735" y="241470"/>
                  </a:lnTo>
                  <a:lnTo>
                    <a:pt x="3896720" y="225012"/>
                  </a:lnTo>
                  <a:lnTo>
                    <a:pt x="3848656" y="209051"/>
                  </a:lnTo>
                  <a:lnTo>
                    <a:pt x="3799569" y="193597"/>
                  </a:lnTo>
                  <a:lnTo>
                    <a:pt x="3749482" y="178659"/>
                  </a:lnTo>
                  <a:lnTo>
                    <a:pt x="3698419" y="164248"/>
                  </a:lnTo>
                  <a:lnTo>
                    <a:pt x="3646403" y="150372"/>
                  </a:lnTo>
                  <a:lnTo>
                    <a:pt x="3593459" y="137041"/>
                  </a:lnTo>
                  <a:lnTo>
                    <a:pt x="3539610" y="124266"/>
                  </a:lnTo>
                  <a:lnTo>
                    <a:pt x="3484880" y="112056"/>
                  </a:lnTo>
                  <a:lnTo>
                    <a:pt x="3429293" y="100420"/>
                  </a:lnTo>
                  <a:lnTo>
                    <a:pt x="3372872" y="89369"/>
                  </a:lnTo>
                  <a:lnTo>
                    <a:pt x="3315643" y="78913"/>
                  </a:lnTo>
                  <a:lnTo>
                    <a:pt x="3257627" y="69060"/>
                  </a:lnTo>
                  <a:lnTo>
                    <a:pt x="3198850" y="59821"/>
                  </a:lnTo>
                  <a:lnTo>
                    <a:pt x="3139335" y="51206"/>
                  </a:lnTo>
                  <a:lnTo>
                    <a:pt x="3079106" y="43223"/>
                  </a:lnTo>
                  <a:lnTo>
                    <a:pt x="3018186" y="35884"/>
                  </a:lnTo>
                  <a:lnTo>
                    <a:pt x="2956600" y="29198"/>
                  </a:lnTo>
                  <a:lnTo>
                    <a:pt x="2894371" y="23174"/>
                  </a:lnTo>
                  <a:lnTo>
                    <a:pt x="2831524" y="17822"/>
                  </a:lnTo>
                  <a:lnTo>
                    <a:pt x="2768081" y="13152"/>
                  </a:lnTo>
                  <a:lnTo>
                    <a:pt x="2704067" y="9174"/>
                  </a:lnTo>
                  <a:lnTo>
                    <a:pt x="2639505" y="5897"/>
                  </a:lnTo>
                  <a:lnTo>
                    <a:pt x="2574420" y="3331"/>
                  </a:lnTo>
                  <a:lnTo>
                    <a:pt x="2508836" y="1487"/>
                  </a:lnTo>
                  <a:lnTo>
                    <a:pt x="2442775" y="373"/>
                  </a:lnTo>
                  <a:lnTo>
                    <a:pt x="2376262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23728" y="4653136"/>
              <a:ext cx="4752975" cy="1944370"/>
            </a:xfrm>
            <a:custGeom>
              <a:avLst/>
              <a:gdLst/>
              <a:ahLst/>
              <a:cxnLst/>
              <a:rect l="l" t="t" r="r" b="b"/>
              <a:pathLst>
                <a:path w="4752975" h="1944370">
                  <a:moveTo>
                    <a:pt x="0" y="972107"/>
                  </a:moveTo>
                  <a:lnTo>
                    <a:pt x="3635" y="917873"/>
                  </a:lnTo>
                  <a:lnTo>
                    <a:pt x="14416" y="864417"/>
                  </a:lnTo>
                  <a:lnTo>
                    <a:pt x="32150" y="811818"/>
                  </a:lnTo>
                  <a:lnTo>
                    <a:pt x="56647" y="760154"/>
                  </a:lnTo>
                  <a:lnTo>
                    <a:pt x="87718" y="709502"/>
                  </a:lnTo>
                  <a:lnTo>
                    <a:pt x="125170" y="659941"/>
                  </a:lnTo>
                  <a:lnTo>
                    <a:pt x="168814" y="611549"/>
                  </a:lnTo>
                  <a:lnTo>
                    <a:pt x="218459" y="564403"/>
                  </a:lnTo>
                  <a:lnTo>
                    <a:pt x="273915" y="518582"/>
                  </a:lnTo>
                  <a:lnTo>
                    <a:pt x="334991" y="474163"/>
                  </a:lnTo>
                  <a:lnTo>
                    <a:pt x="367576" y="452504"/>
                  </a:lnTo>
                  <a:lnTo>
                    <a:pt x="401496" y="431225"/>
                  </a:lnTo>
                  <a:lnTo>
                    <a:pt x="436724" y="410336"/>
                  </a:lnTo>
                  <a:lnTo>
                    <a:pt x="473239" y="389846"/>
                  </a:lnTo>
                  <a:lnTo>
                    <a:pt x="511016" y="369764"/>
                  </a:lnTo>
                  <a:lnTo>
                    <a:pt x="550031" y="350102"/>
                  </a:lnTo>
                  <a:lnTo>
                    <a:pt x="590261" y="330868"/>
                  </a:lnTo>
                  <a:lnTo>
                    <a:pt x="631681" y="312073"/>
                  </a:lnTo>
                  <a:lnTo>
                    <a:pt x="674268" y="293726"/>
                  </a:lnTo>
                  <a:lnTo>
                    <a:pt x="717997" y="275836"/>
                  </a:lnTo>
                  <a:lnTo>
                    <a:pt x="762846" y="258415"/>
                  </a:lnTo>
                  <a:lnTo>
                    <a:pt x="808790" y="241470"/>
                  </a:lnTo>
                  <a:lnTo>
                    <a:pt x="855806" y="225012"/>
                  </a:lnTo>
                  <a:lnTo>
                    <a:pt x="903869" y="209052"/>
                  </a:lnTo>
                  <a:lnTo>
                    <a:pt x="952957" y="193598"/>
                  </a:lnTo>
                  <a:lnTo>
                    <a:pt x="1003044" y="178660"/>
                  </a:lnTo>
                  <a:lnTo>
                    <a:pt x="1054107" y="164248"/>
                  </a:lnTo>
                  <a:lnTo>
                    <a:pt x="1106123" y="150372"/>
                  </a:lnTo>
                  <a:lnTo>
                    <a:pt x="1159067" y="137041"/>
                  </a:lnTo>
                  <a:lnTo>
                    <a:pt x="1212916" y="124266"/>
                  </a:lnTo>
                  <a:lnTo>
                    <a:pt x="1267646" y="112056"/>
                  </a:lnTo>
                  <a:lnTo>
                    <a:pt x="1323233" y="100420"/>
                  </a:lnTo>
                  <a:lnTo>
                    <a:pt x="1379653" y="89369"/>
                  </a:lnTo>
                  <a:lnTo>
                    <a:pt x="1436883" y="78913"/>
                  </a:lnTo>
                  <a:lnTo>
                    <a:pt x="1494898" y="69060"/>
                  </a:lnTo>
                  <a:lnTo>
                    <a:pt x="1553675" y="59821"/>
                  </a:lnTo>
                  <a:lnTo>
                    <a:pt x="1613190" y="51206"/>
                  </a:lnTo>
                  <a:lnTo>
                    <a:pt x="1673420" y="43223"/>
                  </a:lnTo>
                  <a:lnTo>
                    <a:pt x="1734339" y="35884"/>
                  </a:lnTo>
                  <a:lnTo>
                    <a:pt x="1795925" y="29198"/>
                  </a:lnTo>
                  <a:lnTo>
                    <a:pt x="1858154" y="23174"/>
                  </a:lnTo>
                  <a:lnTo>
                    <a:pt x="1921002" y="17822"/>
                  </a:lnTo>
                  <a:lnTo>
                    <a:pt x="1984445" y="13152"/>
                  </a:lnTo>
                  <a:lnTo>
                    <a:pt x="2048458" y="9174"/>
                  </a:lnTo>
                  <a:lnTo>
                    <a:pt x="2113020" y="5897"/>
                  </a:lnTo>
                  <a:lnTo>
                    <a:pt x="2178105" y="3331"/>
                  </a:lnTo>
                  <a:lnTo>
                    <a:pt x="2243689" y="1487"/>
                  </a:lnTo>
                  <a:lnTo>
                    <a:pt x="2309750" y="373"/>
                  </a:lnTo>
                  <a:lnTo>
                    <a:pt x="2376263" y="0"/>
                  </a:lnTo>
                  <a:lnTo>
                    <a:pt x="2442776" y="373"/>
                  </a:lnTo>
                  <a:lnTo>
                    <a:pt x="2508836" y="1487"/>
                  </a:lnTo>
                  <a:lnTo>
                    <a:pt x="2574421" y="3331"/>
                  </a:lnTo>
                  <a:lnTo>
                    <a:pt x="2639506" y="5897"/>
                  </a:lnTo>
                  <a:lnTo>
                    <a:pt x="2704067" y="9174"/>
                  </a:lnTo>
                  <a:lnTo>
                    <a:pt x="2768081" y="13152"/>
                  </a:lnTo>
                  <a:lnTo>
                    <a:pt x="2831524" y="17822"/>
                  </a:lnTo>
                  <a:lnTo>
                    <a:pt x="2894371" y="23174"/>
                  </a:lnTo>
                  <a:lnTo>
                    <a:pt x="2956600" y="29198"/>
                  </a:lnTo>
                  <a:lnTo>
                    <a:pt x="3018186" y="35884"/>
                  </a:lnTo>
                  <a:lnTo>
                    <a:pt x="3079106" y="43223"/>
                  </a:lnTo>
                  <a:lnTo>
                    <a:pt x="3139335" y="51206"/>
                  </a:lnTo>
                  <a:lnTo>
                    <a:pt x="3198850" y="59821"/>
                  </a:lnTo>
                  <a:lnTo>
                    <a:pt x="3257627" y="69060"/>
                  </a:lnTo>
                  <a:lnTo>
                    <a:pt x="3315643" y="78913"/>
                  </a:lnTo>
                  <a:lnTo>
                    <a:pt x="3372872" y="89369"/>
                  </a:lnTo>
                  <a:lnTo>
                    <a:pt x="3429293" y="100420"/>
                  </a:lnTo>
                  <a:lnTo>
                    <a:pt x="3484880" y="112056"/>
                  </a:lnTo>
                  <a:lnTo>
                    <a:pt x="3539610" y="124266"/>
                  </a:lnTo>
                  <a:lnTo>
                    <a:pt x="3593459" y="137041"/>
                  </a:lnTo>
                  <a:lnTo>
                    <a:pt x="3646403" y="150372"/>
                  </a:lnTo>
                  <a:lnTo>
                    <a:pt x="3698419" y="164248"/>
                  </a:lnTo>
                  <a:lnTo>
                    <a:pt x="3749482" y="178660"/>
                  </a:lnTo>
                  <a:lnTo>
                    <a:pt x="3799569" y="193598"/>
                  </a:lnTo>
                  <a:lnTo>
                    <a:pt x="3848656" y="209052"/>
                  </a:lnTo>
                  <a:lnTo>
                    <a:pt x="3896720" y="225012"/>
                  </a:lnTo>
                  <a:lnTo>
                    <a:pt x="3943735" y="241470"/>
                  </a:lnTo>
                  <a:lnTo>
                    <a:pt x="3989679" y="258415"/>
                  </a:lnTo>
                  <a:lnTo>
                    <a:pt x="4034528" y="275836"/>
                  </a:lnTo>
                  <a:lnTo>
                    <a:pt x="4078258" y="293726"/>
                  </a:lnTo>
                  <a:lnTo>
                    <a:pt x="4120845" y="312073"/>
                  </a:lnTo>
                  <a:lnTo>
                    <a:pt x="4162265" y="330868"/>
                  </a:lnTo>
                  <a:lnTo>
                    <a:pt x="4202494" y="350102"/>
                  </a:lnTo>
                  <a:lnTo>
                    <a:pt x="4241510" y="369764"/>
                  </a:lnTo>
                  <a:lnTo>
                    <a:pt x="4279286" y="389846"/>
                  </a:lnTo>
                  <a:lnTo>
                    <a:pt x="4315801" y="410336"/>
                  </a:lnTo>
                  <a:lnTo>
                    <a:pt x="4351030" y="431225"/>
                  </a:lnTo>
                  <a:lnTo>
                    <a:pt x="4384949" y="452504"/>
                  </a:lnTo>
                  <a:lnTo>
                    <a:pt x="4417535" y="474163"/>
                  </a:lnTo>
                  <a:lnTo>
                    <a:pt x="4448763" y="496193"/>
                  </a:lnTo>
                  <a:lnTo>
                    <a:pt x="4507053" y="541322"/>
                  </a:lnTo>
                  <a:lnTo>
                    <a:pt x="4559627" y="587815"/>
                  </a:lnTo>
                  <a:lnTo>
                    <a:pt x="4606296" y="635594"/>
                  </a:lnTo>
                  <a:lnTo>
                    <a:pt x="4646868" y="684580"/>
                  </a:lnTo>
                  <a:lnTo>
                    <a:pt x="4681153" y="734696"/>
                  </a:lnTo>
                  <a:lnTo>
                    <a:pt x="4708961" y="785864"/>
                  </a:lnTo>
                  <a:lnTo>
                    <a:pt x="4730100" y="838005"/>
                  </a:lnTo>
                  <a:lnTo>
                    <a:pt x="4744381" y="891043"/>
                  </a:lnTo>
                  <a:lnTo>
                    <a:pt x="4751613" y="944897"/>
                  </a:lnTo>
                  <a:lnTo>
                    <a:pt x="4752526" y="972107"/>
                  </a:lnTo>
                  <a:lnTo>
                    <a:pt x="4751613" y="999317"/>
                  </a:lnTo>
                  <a:lnTo>
                    <a:pt x="4744381" y="1053172"/>
                  </a:lnTo>
                  <a:lnTo>
                    <a:pt x="4730100" y="1106209"/>
                  </a:lnTo>
                  <a:lnTo>
                    <a:pt x="4708961" y="1158350"/>
                  </a:lnTo>
                  <a:lnTo>
                    <a:pt x="4681153" y="1209518"/>
                  </a:lnTo>
                  <a:lnTo>
                    <a:pt x="4646868" y="1259634"/>
                  </a:lnTo>
                  <a:lnTo>
                    <a:pt x="4606296" y="1308620"/>
                  </a:lnTo>
                  <a:lnTo>
                    <a:pt x="4559627" y="1356399"/>
                  </a:lnTo>
                  <a:lnTo>
                    <a:pt x="4507053" y="1402892"/>
                  </a:lnTo>
                  <a:lnTo>
                    <a:pt x="4448763" y="1448022"/>
                  </a:lnTo>
                  <a:lnTo>
                    <a:pt x="4417535" y="1470051"/>
                  </a:lnTo>
                  <a:lnTo>
                    <a:pt x="4384949" y="1491710"/>
                  </a:lnTo>
                  <a:lnTo>
                    <a:pt x="4351030" y="1512989"/>
                  </a:lnTo>
                  <a:lnTo>
                    <a:pt x="4315801" y="1533879"/>
                  </a:lnTo>
                  <a:lnTo>
                    <a:pt x="4279286" y="1554369"/>
                  </a:lnTo>
                  <a:lnTo>
                    <a:pt x="4241510" y="1574450"/>
                  </a:lnTo>
                  <a:lnTo>
                    <a:pt x="4202494" y="1594112"/>
                  </a:lnTo>
                  <a:lnTo>
                    <a:pt x="4162265" y="1613346"/>
                  </a:lnTo>
                  <a:lnTo>
                    <a:pt x="4120845" y="1632141"/>
                  </a:lnTo>
                  <a:lnTo>
                    <a:pt x="4078258" y="1650488"/>
                  </a:lnTo>
                  <a:lnTo>
                    <a:pt x="4034528" y="1668378"/>
                  </a:lnTo>
                  <a:lnTo>
                    <a:pt x="3989679" y="1685800"/>
                  </a:lnTo>
                  <a:lnTo>
                    <a:pt x="3943735" y="1702744"/>
                  </a:lnTo>
                  <a:lnTo>
                    <a:pt x="3896720" y="1719202"/>
                  </a:lnTo>
                  <a:lnTo>
                    <a:pt x="3848656" y="1735163"/>
                  </a:lnTo>
                  <a:lnTo>
                    <a:pt x="3799569" y="1750617"/>
                  </a:lnTo>
                  <a:lnTo>
                    <a:pt x="3749482" y="1765555"/>
                  </a:lnTo>
                  <a:lnTo>
                    <a:pt x="3698419" y="1779966"/>
                  </a:lnTo>
                  <a:lnTo>
                    <a:pt x="3646403" y="1793842"/>
                  </a:lnTo>
                  <a:lnTo>
                    <a:pt x="3593459" y="1807173"/>
                  </a:lnTo>
                  <a:lnTo>
                    <a:pt x="3539610" y="1819948"/>
                  </a:lnTo>
                  <a:lnTo>
                    <a:pt x="3484880" y="1832158"/>
                  </a:lnTo>
                  <a:lnTo>
                    <a:pt x="3429293" y="1843794"/>
                  </a:lnTo>
                  <a:lnTo>
                    <a:pt x="3372872" y="1854845"/>
                  </a:lnTo>
                  <a:lnTo>
                    <a:pt x="3315643" y="1865302"/>
                  </a:lnTo>
                  <a:lnTo>
                    <a:pt x="3257627" y="1875154"/>
                  </a:lnTo>
                  <a:lnTo>
                    <a:pt x="3198850" y="1884393"/>
                  </a:lnTo>
                  <a:lnTo>
                    <a:pt x="3139335" y="1893009"/>
                  </a:lnTo>
                  <a:lnTo>
                    <a:pt x="3079106" y="1900991"/>
                  </a:lnTo>
                  <a:lnTo>
                    <a:pt x="3018186" y="1908330"/>
                  </a:lnTo>
                  <a:lnTo>
                    <a:pt x="2956600" y="1915017"/>
                  </a:lnTo>
                  <a:lnTo>
                    <a:pt x="2894371" y="1921041"/>
                  </a:lnTo>
                  <a:lnTo>
                    <a:pt x="2831524" y="1926393"/>
                  </a:lnTo>
                  <a:lnTo>
                    <a:pt x="2768081" y="1931063"/>
                  </a:lnTo>
                  <a:lnTo>
                    <a:pt x="2704067" y="1935041"/>
                  </a:lnTo>
                  <a:lnTo>
                    <a:pt x="2639506" y="1938317"/>
                  </a:lnTo>
                  <a:lnTo>
                    <a:pt x="2574421" y="1940883"/>
                  </a:lnTo>
                  <a:lnTo>
                    <a:pt x="2508836" y="1942728"/>
                  </a:lnTo>
                  <a:lnTo>
                    <a:pt x="2442776" y="1943841"/>
                  </a:lnTo>
                  <a:lnTo>
                    <a:pt x="2376263" y="1944215"/>
                  </a:lnTo>
                  <a:lnTo>
                    <a:pt x="2309750" y="1943841"/>
                  </a:lnTo>
                  <a:lnTo>
                    <a:pt x="2243689" y="1942728"/>
                  </a:lnTo>
                  <a:lnTo>
                    <a:pt x="2178105" y="1940883"/>
                  </a:lnTo>
                  <a:lnTo>
                    <a:pt x="2113020" y="1938317"/>
                  </a:lnTo>
                  <a:lnTo>
                    <a:pt x="2048458" y="1935041"/>
                  </a:lnTo>
                  <a:lnTo>
                    <a:pt x="1984445" y="1931063"/>
                  </a:lnTo>
                  <a:lnTo>
                    <a:pt x="1921002" y="1926393"/>
                  </a:lnTo>
                  <a:lnTo>
                    <a:pt x="1858154" y="1921041"/>
                  </a:lnTo>
                  <a:lnTo>
                    <a:pt x="1795925" y="1915017"/>
                  </a:lnTo>
                  <a:lnTo>
                    <a:pt x="1734339" y="1908330"/>
                  </a:lnTo>
                  <a:lnTo>
                    <a:pt x="1673420" y="1900991"/>
                  </a:lnTo>
                  <a:lnTo>
                    <a:pt x="1613190" y="1893009"/>
                  </a:lnTo>
                  <a:lnTo>
                    <a:pt x="1553675" y="1884393"/>
                  </a:lnTo>
                  <a:lnTo>
                    <a:pt x="1494898" y="1875154"/>
                  </a:lnTo>
                  <a:lnTo>
                    <a:pt x="1436883" y="1865302"/>
                  </a:lnTo>
                  <a:lnTo>
                    <a:pt x="1379653" y="1854845"/>
                  </a:lnTo>
                  <a:lnTo>
                    <a:pt x="1323233" y="1843794"/>
                  </a:lnTo>
                  <a:lnTo>
                    <a:pt x="1267646" y="1832158"/>
                  </a:lnTo>
                  <a:lnTo>
                    <a:pt x="1212916" y="1819948"/>
                  </a:lnTo>
                  <a:lnTo>
                    <a:pt x="1159067" y="1807173"/>
                  </a:lnTo>
                  <a:lnTo>
                    <a:pt x="1106123" y="1793842"/>
                  </a:lnTo>
                  <a:lnTo>
                    <a:pt x="1054107" y="1779966"/>
                  </a:lnTo>
                  <a:lnTo>
                    <a:pt x="1003044" y="1765555"/>
                  </a:lnTo>
                  <a:lnTo>
                    <a:pt x="952957" y="1750617"/>
                  </a:lnTo>
                  <a:lnTo>
                    <a:pt x="903869" y="1735163"/>
                  </a:lnTo>
                  <a:lnTo>
                    <a:pt x="855806" y="1719202"/>
                  </a:lnTo>
                  <a:lnTo>
                    <a:pt x="808790" y="1702744"/>
                  </a:lnTo>
                  <a:lnTo>
                    <a:pt x="762846" y="1685800"/>
                  </a:lnTo>
                  <a:lnTo>
                    <a:pt x="717997" y="1668378"/>
                  </a:lnTo>
                  <a:lnTo>
                    <a:pt x="674268" y="1650488"/>
                  </a:lnTo>
                  <a:lnTo>
                    <a:pt x="631681" y="1632141"/>
                  </a:lnTo>
                  <a:lnTo>
                    <a:pt x="590261" y="1613346"/>
                  </a:lnTo>
                  <a:lnTo>
                    <a:pt x="550031" y="1594112"/>
                  </a:lnTo>
                  <a:lnTo>
                    <a:pt x="511016" y="1574450"/>
                  </a:lnTo>
                  <a:lnTo>
                    <a:pt x="473239" y="1554369"/>
                  </a:lnTo>
                  <a:lnTo>
                    <a:pt x="436724" y="1533879"/>
                  </a:lnTo>
                  <a:lnTo>
                    <a:pt x="401496" y="1512989"/>
                  </a:lnTo>
                  <a:lnTo>
                    <a:pt x="367576" y="1491710"/>
                  </a:lnTo>
                  <a:lnTo>
                    <a:pt x="334991" y="1470051"/>
                  </a:lnTo>
                  <a:lnTo>
                    <a:pt x="303762" y="1448022"/>
                  </a:lnTo>
                  <a:lnTo>
                    <a:pt x="245473" y="1402892"/>
                  </a:lnTo>
                  <a:lnTo>
                    <a:pt x="192899" y="1356399"/>
                  </a:lnTo>
                  <a:lnTo>
                    <a:pt x="146230" y="1308620"/>
                  </a:lnTo>
                  <a:lnTo>
                    <a:pt x="105658" y="1259634"/>
                  </a:lnTo>
                  <a:lnTo>
                    <a:pt x="71373" y="1209518"/>
                  </a:lnTo>
                  <a:lnTo>
                    <a:pt x="43565" y="1158350"/>
                  </a:lnTo>
                  <a:lnTo>
                    <a:pt x="22425" y="1106209"/>
                  </a:lnTo>
                  <a:lnTo>
                    <a:pt x="8144" y="1053172"/>
                  </a:lnTo>
                  <a:lnTo>
                    <a:pt x="912" y="999317"/>
                  </a:lnTo>
                  <a:lnTo>
                    <a:pt x="0" y="972107"/>
                  </a:lnTo>
                  <a:close/>
                </a:path>
              </a:pathLst>
            </a:custGeom>
            <a:ln w="25399">
              <a:solidFill>
                <a:srgbClr val="4771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020575" y="5399184"/>
            <a:ext cx="2012314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b="1" dirty="0">
                <a:solidFill>
                  <a:srgbClr val="376092"/>
                </a:solidFill>
                <a:latin typeface="Calibri"/>
                <a:cs typeface="Calibri"/>
              </a:rPr>
              <a:t>HªC,</a:t>
            </a:r>
            <a:r>
              <a:rPr sz="2800" b="1" spc="-2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376092"/>
                </a:solidFill>
                <a:latin typeface="Calibri"/>
                <a:cs typeface="Calibri"/>
              </a:rPr>
              <a:t>EF</a:t>
            </a:r>
            <a:r>
              <a:rPr sz="2800" b="1" spc="-1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376092"/>
                </a:solidFill>
                <a:latin typeface="Calibri"/>
                <a:cs typeface="Calibri"/>
              </a:rPr>
              <a:t>y</a:t>
            </a:r>
            <a:r>
              <a:rPr sz="2800" b="1" spc="-2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800" b="1" spc="-25" dirty="0">
                <a:solidFill>
                  <a:srgbClr val="376092"/>
                </a:solidFill>
                <a:latin typeface="Calibri"/>
                <a:cs typeface="Calibri"/>
              </a:rPr>
              <a:t>ECG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592186" y="868679"/>
            <a:ext cx="6646545" cy="120650"/>
            <a:chOff x="1068185" y="868679"/>
            <a:chExt cx="6646545" cy="120650"/>
          </a:xfrm>
        </p:grpSpPr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8185" y="868679"/>
              <a:ext cx="6646025" cy="12053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15615" y="908720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2726" y="1"/>
                  </a:lnTo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4300" y="2499438"/>
            <a:ext cx="7059295" cy="124460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u="none" dirty="0"/>
              <a:t>¿ES</a:t>
            </a:r>
            <a:r>
              <a:rPr u="none" spc="-30" dirty="0"/>
              <a:t> </a:t>
            </a:r>
            <a:r>
              <a:rPr u="none" dirty="0"/>
              <a:t>UN</a:t>
            </a:r>
            <a:r>
              <a:rPr u="none" spc="-30" dirty="0"/>
              <a:t> </a:t>
            </a:r>
            <a:r>
              <a:rPr u="none" dirty="0"/>
              <a:t>SÍNCOPE</a:t>
            </a:r>
            <a:r>
              <a:rPr u="none" spc="-30" dirty="0"/>
              <a:t> </a:t>
            </a:r>
            <a:r>
              <a:rPr u="none" dirty="0"/>
              <a:t>LO</a:t>
            </a:r>
            <a:r>
              <a:rPr u="none" spc="-30" dirty="0"/>
              <a:t> </a:t>
            </a:r>
            <a:r>
              <a:rPr u="none" dirty="0"/>
              <a:t>QUE</a:t>
            </a:r>
            <a:r>
              <a:rPr u="none" spc="-30" dirty="0"/>
              <a:t> </a:t>
            </a:r>
            <a:r>
              <a:rPr u="none" spc="-10" dirty="0"/>
              <a:t>CUENTA </a:t>
            </a:r>
            <a:r>
              <a:rPr u="none" dirty="0"/>
              <a:t>EL </a:t>
            </a:r>
            <a:r>
              <a:rPr u="none" spc="-10" dirty="0"/>
              <a:t>PACIENTE?...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42354" y="397508"/>
            <a:ext cx="587756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u="none" dirty="0"/>
              <a:t>DIAGNÓSTICO</a:t>
            </a:r>
            <a:r>
              <a:rPr spc="-114" dirty="0"/>
              <a:t> </a:t>
            </a:r>
            <a:r>
              <a:rPr spc="-10" dirty="0"/>
              <a:t>DIFERENCIAL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70284" y="1353341"/>
            <a:ext cx="6707505" cy="2354580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354965" indent="-342265">
              <a:spcBef>
                <a:spcPts val="825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Epilepsia</a:t>
            </a:r>
            <a:endParaRPr sz="3200">
              <a:latin typeface="Calibri"/>
              <a:cs typeface="Calibri"/>
            </a:endParaRPr>
          </a:p>
          <a:p>
            <a:pPr marL="354965" indent="-342265">
              <a:spcBef>
                <a:spcPts val="73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Pérdidas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de</a:t>
            </a:r>
            <a:r>
              <a:rPr sz="3200" spc="-7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conocimiento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traumáticas</a:t>
            </a:r>
            <a:endParaRPr sz="3200">
              <a:latin typeface="Calibri"/>
              <a:cs typeface="Calibri"/>
            </a:endParaRPr>
          </a:p>
          <a:p>
            <a:pPr marL="354965" indent="-342265">
              <a:spcBef>
                <a:spcPts val="76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dirty="0">
                <a:latin typeface="Calibri"/>
                <a:cs typeface="Calibri"/>
              </a:rPr>
              <a:t>Enfermedad</a:t>
            </a:r>
            <a:r>
              <a:rPr sz="3200" spc="-1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cerebrovascular</a:t>
            </a:r>
            <a:r>
              <a:rPr sz="3200" spc="-1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(ictus)</a:t>
            </a:r>
            <a:endParaRPr sz="3200">
              <a:latin typeface="Calibri"/>
              <a:cs typeface="Calibri"/>
            </a:endParaRPr>
          </a:p>
          <a:p>
            <a:pPr marL="354965" indent="-342265">
              <a:spcBef>
                <a:spcPts val="760"/>
              </a:spcBef>
              <a:buFont typeface="Arial MT"/>
              <a:buChar char="•"/>
              <a:tabLst>
                <a:tab pos="354965" algn="l"/>
              </a:tabLst>
            </a:pPr>
            <a:r>
              <a:rPr sz="3200" spc="-10" dirty="0">
                <a:latin typeface="Calibri"/>
                <a:cs typeface="Calibri"/>
              </a:rPr>
              <a:t>Caídas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99656" y="4077073"/>
            <a:ext cx="6049010" cy="2296141"/>
          </a:xfrm>
          <a:prstGeom prst="rect">
            <a:avLst/>
          </a:prstGeom>
          <a:solidFill>
            <a:srgbClr val="E3EBF5"/>
          </a:solidFill>
          <a:ln w="25399">
            <a:solidFill>
              <a:srgbClr val="47719C"/>
            </a:solidFill>
          </a:ln>
        </p:spPr>
        <p:txBody>
          <a:bodyPr vert="horz" wrap="square" lIns="0" tIns="149860" rIns="0" bIns="0" rtlCol="0">
            <a:spAutoFit/>
          </a:bodyPr>
          <a:lstStyle/>
          <a:p>
            <a:pPr marL="1005840" marR="731520">
              <a:lnSpc>
                <a:spcPct val="149300"/>
              </a:lnSpc>
              <a:spcBef>
                <a:spcPts val="1180"/>
              </a:spcBef>
            </a:pP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Pérdida</a:t>
            </a:r>
            <a:r>
              <a:rPr sz="2400" b="1" spc="-3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de</a:t>
            </a:r>
            <a:r>
              <a:rPr sz="2400" b="1" spc="-2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76092"/>
                </a:solidFill>
                <a:latin typeface="Calibri"/>
                <a:cs typeface="Calibri"/>
              </a:rPr>
              <a:t>conocimiento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Autolimitada</a:t>
            </a:r>
            <a:r>
              <a:rPr sz="2400" b="1" spc="-4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y</a:t>
            </a:r>
            <a:r>
              <a:rPr sz="2400" b="1" spc="-3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76092"/>
                </a:solidFill>
                <a:latin typeface="Calibri"/>
                <a:cs typeface="Calibri"/>
              </a:rPr>
              <a:t>breve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Recuperación</a:t>
            </a:r>
            <a:r>
              <a:rPr sz="2400" b="1" spc="-5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completa</a:t>
            </a:r>
            <a:r>
              <a:rPr sz="2400" b="1" spc="-5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76092"/>
                </a:solidFill>
                <a:latin typeface="Calibri"/>
                <a:cs typeface="Calibri"/>
              </a:rPr>
              <a:t>(secuelas)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Pérdida</a:t>
            </a:r>
            <a:r>
              <a:rPr sz="2400" b="1" spc="-3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del</a:t>
            </a:r>
            <a:r>
              <a:rPr sz="2400" b="1" spc="-3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376092"/>
                </a:solidFill>
                <a:latin typeface="Calibri"/>
                <a:cs typeface="Calibri"/>
              </a:rPr>
              <a:t>tono</a:t>
            </a:r>
            <a:r>
              <a:rPr sz="2400" b="1" spc="-3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376092"/>
                </a:solidFill>
                <a:latin typeface="Calibri"/>
                <a:cs typeface="Calibri"/>
              </a:rPr>
              <a:t>postural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67000" y="1084811"/>
            <a:ext cx="6642100" cy="116839"/>
            <a:chOff x="1143000" y="1084810"/>
            <a:chExt cx="6642100" cy="116839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0" y="1084810"/>
              <a:ext cx="6641868" cy="11637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87623" y="1124745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2726" y="1"/>
                  </a:lnTo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4299" y="2499438"/>
            <a:ext cx="6818630" cy="124460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u="none" dirty="0"/>
              <a:t>EVALUAR</a:t>
            </a:r>
            <a:r>
              <a:rPr u="none" spc="-20" dirty="0"/>
              <a:t> </a:t>
            </a:r>
            <a:r>
              <a:rPr u="none" dirty="0"/>
              <a:t>LAS</a:t>
            </a:r>
            <a:r>
              <a:rPr u="none" spc="-15" dirty="0"/>
              <a:t> </a:t>
            </a:r>
            <a:r>
              <a:rPr u="none" spc="-10" dirty="0"/>
              <a:t>CARACTERÍSTICAS </a:t>
            </a:r>
            <a:r>
              <a:rPr u="none" dirty="0"/>
              <a:t>DEL</a:t>
            </a:r>
            <a:r>
              <a:rPr u="none" spc="-55" dirty="0"/>
              <a:t> </a:t>
            </a:r>
            <a:r>
              <a:rPr u="none" spc="-10" dirty="0"/>
              <a:t>SÍNCOPE...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298454" y="207077"/>
            <a:ext cx="8643091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050">
              <a:spcBef>
                <a:spcPts val="100"/>
              </a:spcBef>
            </a:pPr>
            <a:r>
              <a:rPr sz="2800" u="none" dirty="0"/>
              <a:t>HISTORIA</a:t>
            </a:r>
            <a:r>
              <a:rPr sz="2800" u="none" spc="-55" dirty="0"/>
              <a:t> </a:t>
            </a:r>
            <a:r>
              <a:rPr sz="2800" u="none" dirty="0"/>
              <a:t>CLÍNICA…</a:t>
            </a:r>
            <a:r>
              <a:rPr sz="2800" u="none" spc="-55" dirty="0"/>
              <a:t> </a:t>
            </a:r>
            <a:r>
              <a:rPr sz="2400" b="0" u="none" dirty="0"/>
              <a:t>al</a:t>
            </a:r>
            <a:r>
              <a:rPr sz="2400" b="0" u="none" spc="-40" dirty="0"/>
              <a:t> </a:t>
            </a:r>
            <a:r>
              <a:rPr sz="2400" b="0" u="none" dirty="0"/>
              <a:t>paciente</a:t>
            </a:r>
            <a:r>
              <a:rPr sz="2400" b="0" u="none" spc="-50" dirty="0"/>
              <a:t> </a:t>
            </a:r>
            <a:r>
              <a:rPr sz="2400" b="0" u="none" dirty="0"/>
              <a:t>y</a:t>
            </a:r>
            <a:r>
              <a:rPr sz="2400" b="0" u="none" spc="-45" dirty="0"/>
              <a:t> </a:t>
            </a:r>
            <a:r>
              <a:rPr sz="2400" b="0" u="none" spc="-10" dirty="0"/>
              <a:t>acompañantes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668577" y="1829264"/>
            <a:ext cx="11099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1F497D"/>
                </a:solidFill>
                <a:latin typeface="Calibri"/>
                <a:cs typeface="Calibri"/>
              </a:rPr>
              <a:t>PISTAS…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37659" y="727363"/>
            <a:ext cx="6646545" cy="116839"/>
            <a:chOff x="1213658" y="727362"/>
            <a:chExt cx="6646545" cy="11683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658" y="727362"/>
              <a:ext cx="6646025" cy="11637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59631" y="764705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2726" y="1"/>
                  </a:lnTo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6999" y="1321724"/>
            <a:ext cx="6762750" cy="3005455"/>
            <a:chOff x="1142999" y="1321723"/>
            <a:chExt cx="6762750" cy="30054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2999" y="1321723"/>
              <a:ext cx="6762403" cy="300505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3532" y="1355045"/>
              <a:ext cx="6646706" cy="2886473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039815" y="27961"/>
            <a:ext cx="8758187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15390">
              <a:spcBef>
                <a:spcPts val="100"/>
              </a:spcBef>
            </a:pPr>
            <a:r>
              <a:rPr sz="2800" dirty="0"/>
              <a:t>PERFILES</a:t>
            </a:r>
            <a:r>
              <a:rPr sz="2800" spc="-70" dirty="0"/>
              <a:t> </a:t>
            </a:r>
            <a:r>
              <a:rPr sz="2800" spc="-10" dirty="0"/>
              <a:t>CARACTERÍSTICOS</a:t>
            </a:r>
            <a:endParaRPr sz="2800" dirty="0"/>
          </a:p>
        </p:txBody>
      </p:sp>
      <p:grpSp>
        <p:nvGrpSpPr>
          <p:cNvPr id="6" name="object 6"/>
          <p:cNvGrpSpPr/>
          <p:nvPr/>
        </p:nvGrpSpPr>
        <p:grpSpPr>
          <a:xfrm>
            <a:off x="2737658" y="4688378"/>
            <a:ext cx="6762750" cy="2145030"/>
            <a:chOff x="1213658" y="4688378"/>
            <a:chExt cx="6762750" cy="214503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3658" y="4688378"/>
              <a:ext cx="6762403" cy="214468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5540" y="4718373"/>
              <a:ext cx="6646706" cy="202846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926267" y="865334"/>
            <a:ext cx="45872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solidFill>
                  <a:srgbClr val="376092"/>
                </a:solidFill>
                <a:latin typeface="Calibri"/>
                <a:cs typeface="Calibri"/>
              </a:rPr>
              <a:t>Síncope</a:t>
            </a:r>
            <a:r>
              <a:rPr sz="2400" spc="-6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76092"/>
                </a:solidFill>
                <a:latin typeface="Calibri"/>
                <a:cs typeface="Calibri"/>
              </a:rPr>
              <a:t>neuromediado</a:t>
            </a:r>
            <a:r>
              <a:rPr sz="2400" spc="-5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376092"/>
                </a:solidFill>
                <a:latin typeface="Calibri"/>
                <a:cs typeface="Calibri"/>
              </a:rPr>
              <a:t>(o</a:t>
            </a:r>
            <a:r>
              <a:rPr sz="2400" spc="-5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76092"/>
                </a:solidFill>
                <a:latin typeface="Calibri"/>
                <a:cs typeface="Calibri"/>
              </a:rPr>
              <a:t>vasovagal)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86708" y="1592486"/>
            <a:ext cx="20256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spc="-50" dirty="0">
                <a:solidFill>
                  <a:srgbClr val="C0504D"/>
                </a:solidFill>
                <a:latin typeface="Calibri"/>
                <a:cs typeface="Calibri"/>
              </a:rPr>
              <a:t>*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8785166" y="1808019"/>
            <a:ext cx="394970" cy="981075"/>
            <a:chOff x="7261166" y="1808018"/>
            <a:chExt cx="394970" cy="98107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61166" y="1808018"/>
              <a:ext cx="394854" cy="98090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7308302" y="1844824"/>
              <a:ext cx="288290" cy="864235"/>
            </a:xfrm>
            <a:custGeom>
              <a:avLst/>
              <a:gdLst/>
              <a:ahLst/>
              <a:cxnLst/>
              <a:rect l="l" t="t" r="r" b="b"/>
              <a:pathLst>
                <a:path w="288290" h="864235">
                  <a:moveTo>
                    <a:pt x="0" y="0"/>
                  </a:moveTo>
                  <a:lnTo>
                    <a:pt x="56057" y="1886"/>
                  </a:lnTo>
                  <a:lnTo>
                    <a:pt x="101834" y="7030"/>
                  </a:lnTo>
                  <a:lnTo>
                    <a:pt x="132698" y="14659"/>
                  </a:lnTo>
                  <a:lnTo>
                    <a:pt x="144015" y="24002"/>
                  </a:lnTo>
                  <a:lnTo>
                    <a:pt x="144015" y="408045"/>
                  </a:lnTo>
                  <a:lnTo>
                    <a:pt x="155333" y="417388"/>
                  </a:lnTo>
                  <a:lnTo>
                    <a:pt x="186197" y="425017"/>
                  </a:lnTo>
                  <a:lnTo>
                    <a:pt x="231974" y="430161"/>
                  </a:lnTo>
                  <a:lnTo>
                    <a:pt x="288031" y="432047"/>
                  </a:lnTo>
                  <a:lnTo>
                    <a:pt x="231974" y="433934"/>
                  </a:lnTo>
                  <a:lnTo>
                    <a:pt x="186197" y="439077"/>
                  </a:lnTo>
                  <a:lnTo>
                    <a:pt x="155333" y="446707"/>
                  </a:lnTo>
                  <a:lnTo>
                    <a:pt x="144015" y="456050"/>
                  </a:lnTo>
                  <a:lnTo>
                    <a:pt x="144015" y="840093"/>
                  </a:lnTo>
                  <a:lnTo>
                    <a:pt x="132698" y="849436"/>
                  </a:lnTo>
                  <a:lnTo>
                    <a:pt x="101834" y="857065"/>
                  </a:lnTo>
                  <a:lnTo>
                    <a:pt x="56057" y="862209"/>
                  </a:lnTo>
                  <a:lnTo>
                    <a:pt x="0" y="864095"/>
                  </a:lnTo>
                </a:path>
              </a:pathLst>
            </a:custGeom>
            <a:ln w="25399">
              <a:solidFill>
                <a:srgbClr val="CD66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7830923" y="1085756"/>
            <a:ext cx="1831339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2100"/>
              </a:lnSpc>
              <a:spcBef>
                <a:spcPts val="219"/>
              </a:spcBef>
            </a:pPr>
            <a:r>
              <a:rPr dirty="0">
                <a:solidFill>
                  <a:srgbClr val="C0504D"/>
                </a:solidFill>
                <a:latin typeface="Calibri"/>
                <a:cs typeface="Calibri"/>
              </a:rPr>
              <a:t>Astenia</a:t>
            </a:r>
            <a:r>
              <a:rPr spc="-4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C0504D"/>
                </a:solidFill>
                <a:latin typeface="Calibri"/>
                <a:cs typeface="Calibri"/>
              </a:rPr>
              <a:t>prolongada Repetitivo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926267" y="2093867"/>
            <a:ext cx="7436484" cy="358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spcBef>
                <a:spcPts val="100"/>
              </a:spcBef>
            </a:pPr>
            <a:r>
              <a:rPr sz="2800" spc="-50" dirty="0">
                <a:solidFill>
                  <a:srgbClr val="C0504D"/>
                </a:solidFill>
                <a:latin typeface="Calibri"/>
                <a:cs typeface="Calibri"/>
              </a:rPr>
              <a:t>*</a:t>
            </a:r>
            <a:endParaRPr sz="2800">
              <a:latin typeface="Calibri"/>
              <a:cs typeface="Calibri"/>
            </a:endParaRPr>
          </a:p>
          <a:p>
            <a:pPr>
              <a:spcBef>
                <a:spcPts val="165"/>
              </a:spcBef>
            </a:pPr>
            <a:endParaRPr sz="2800">
              <a:latin typeface="Calibri"/>
              <a:cs typeface="Calibri"/>
            </a:endParaRPr>
          </a:p>
          <a:p>
            <a:pPr marR="1791335" algn="r"/>
            <a:r>
              <a:rPr sz="2800" spc="-50" dirty="0">
                <a:solidFill>
                  <a:srgbClr val="C0504D"/>
                </a:solidFill>
                <a:latin typeface="Calibri"/>
                <a:cs typeface="Calibri"/>
              </a:rPr>
              <a:t>*</a:t>
            </a:r>
            <a:endParaRPr sz="2800">
              <a:latin typeface="Calibri"/>
              <a:cs typeface="Calibri"/>
            </a:endParaRPr>
          </a:p>
          <a:p>
            <a:pPr>
              <a:spcBef>
                <a:spcPts val="190"/>
              </a:spcBef>
            </a:pPr>
            <a:endParaRPr sz="2800">
              <a:latin typeface="Calibri"/>
              <a:cs typeface="Calibri"/>
            </a:endParaRPr>
          </a:p>
          <a:p>
            <a:pPr marR="456565" algn="ctr">
              <a:lnSpc>
                <a:spcPts val="3110"/>
              </a:lnSpc>
            </a:pPr>
            <a:r>
              <a:rPr sz="2800" spc="-50" dirty="0">
                <a:solidFill>
                  <a:srgbClr val="C0504D"/>
                </a:solidFill>
                <a:latin typeface="Calibri"/>
                <a:cs typeface="Calibri"/>
              </a:rPr>
              <a:t>*</a:t>
            </a:r>
            <a:endParaRPr sz="2800">
              <a:latin typeface="Calibri"/>
              <a:cs typeface="Calibri"/>
            </a:endParaRPr>
          </a:p>
          <a:p>
            <a:pPr marR="5005705" algn="ctr">
              <a:lnSpc>
                <a:spcPts val="2630"/>
              </a:lnSpc>
            </a:pPr>
            <a:r>
              <a:rPr sz="2400" dirty="0">
                <a:solidFill>
                  <a:srgbClr val="376092"/>
                </a:solidFill>
                <a:latin typeface="Calibri"/>
                <a:cs typeface="Calibri"/>
              </a:rPr>
              <a:t>Síncope</a:t>
            </a:r>
            <a:r>
              <a:rPr sz="2400" spc="-55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376092"/>
                </a:solidFill>
                <a:latin typeface="Calibri"/>
                <a:cs typeface="Calibri"/>
              </a:rPr>
              <a:t>ortostático</a:t>
            </a:r>
            <a:endParaRPr sz="2400">
              <a:latin typeface="Calibri"/>
              <a:cs typeface="Calibri"/>
            </a:endParaRPr>
          </a:p>
          <a:p>
            <a:pPr marR="1464945" algn="ctr">
              <a:spcBef>
                <a:spcPts val="755"/>
              </a:spcBef>
            </a:pPr>
            <a:r>
              <a:rPr sz="2800" spc="-50" dirty="0">
                <a:solidFill>
                  <a:srgbClr val="C0504D"/>
                </a:solidFill>
                <a:latin typeface="Calibri"/>
                <a:cs typeface="Calibri"/>
              </a:rPr>
              <a:t>*</a:t>
            </a:r>
            <a:endParaRPr sz="2800">
              <a:latin typeface="Calibri"/>
              <a:cs typeface="Calibri"/>
            </a:endParaRPr>
          </a:p>
          <a:p>
            <a:pPr marL="2185035" algn="ctr">
              <a:spcBef>
                <a:spcPts val="920"/>
              </a:spcBef>
            </a:pPr>
            <a:r>
              <a:rPr sz="2800" spc="-50" dirty="0">
                <a:solidFill>
                  <a:srgbClr val="C0504D"/>
                </a:solidFill>
                <a:latin typeface="Calibri"/>
                <a:cs typeface="Calibri"/>
              </a:rPr>
              <a:t>*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737659" y="727363"/>
            <a:ext cx="6646545" cy="116839"/>
            <a:chOff x="1213658" y="727362"/>
            <a:chExt cx="6646545" cy="116839"/>
          </a:xfrm>
        </p:grpSpPr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13658" y="727362"/>
              <a:ext cx="6646025" cy="11637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259631" y="764705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2726" y="1"/>
                  </a:lnTo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76550" y="806335"/>
            <a:ext cx="7943215" cy="2348865"/>
            <a:chOff x="652549" y="806334"/>
            <a:chExt cx="7943215" cy="23488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549" y="806334"/>
              <a:ext cx="7942811" cy="234834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3567" y="836712"/>
              <a:ext cx="7828228" cy="2232247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914947" y="149652"/>
            <a:ext cx="6578600" cy="4521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1215390" algn="l"/>
                <a:tab pos="6565265" algn="l"/>
              </a:tabLst>
            </a:pP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/>
              <a:t>DATOS</a:t>
            </a:r>
            <a:r>
              <a:rPr sz="2800" spc="-50" dirty="0"/>
              <a:t> </a:t>
            </a:r>
            <a:r>
              <a:rPr sz="2800" spc="-10" dirty="0"/>
              <a:t>CARACTERÍSTICOS</a:t>
            </a:r>
            <a:r>
              <a:rPr sz="2800" dirty="0"/>
              <a:t>	</a:t>
            </a:r>
            <a:endParaRPr sz="280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155768" y="3682538"/>
            <a:ext cx="7806055" cy="3075940"/>
            <a:chOff x="631767" y="3682538"/>
            <a:chExt cx="7806055" cy="30759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1767" y="3690850"/>
              <a:ext cx="7805651" cy="305077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7898" y="3682538"/>
              <a:ext cx="6417425" cy="30757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83567" y="3717032"/>
              <a:ext cx="7705090" cy="2952750"/>
            </a:xfrm>
            <a:custGeom>
              <a:avLst/>
              <a:gdLst/>
              <a:ahLst/>
              <a:cxnLst/>
              <a:rect l="l" t="t" r="r" b="b"/>
              <a:pathLst>
                <a:path w="7705090" h="2952750">
                  <a:moveTo>
                    <a:pt x="7212789" y="0"/>
                  </a:moveTo>
                  <a:lnTo>
                    <a:pt x="492064" y="0"/>
                  </a:lnTo>
                  <a:lnTo>
                    <a:pt x="444675" y="2252"/>
                  </a:lnTo>
                  <a:lnTo>
                    <a:pt x="398561" y="8872"/>
                  </a:lnTo>
                  <a:lnTo>
                    <a:pt x="353927" y="19654"/>
                  </a:lnTo>
                  <a:lnTo>
                    <a:pt x="310979" y="34390"/>
                  </a:lnTo>
                  <a:lnTo>
                    <a:pt x="269926" y="52876"/>
                  </a:lnTo>
                  <a:lnTo>
                    <a:pt x="230971" y="74905"/>
                  </a:lnTo>
                  <a:lnTo>
                    <a:pt x="194322" y="100270"/>
                  </a:lnTo>
                  <a:lnTo>
                    <a:pt x="160184" y="128765"/>
                  </a:lnTo>
                  <a:lnTo>
                    <a:pt x="128765" y="160185"/>
                  </a:lnTo>
                  <a:lnTo>
                    <a:pt x="100269" y="194322"/>
                  </a:lnTo>
                  <a:lnTo>
                    <a:pt x="74904" y="230971"/>
                  </a:lnTo>
                  <a:lnTo>
                    <a:pt x="52876" y="269926"/>
                  </a:lnTo>
                  <a:lnTo>
                    <a:pt x="34390" y="310980"/>
                  </a:lnTo>
                  <a:lnTo>
                    <a:pt x="19654" y="353927"/>
                  </a:lnTo>
                  <a:lnTo>
                    <a:pt x="8872" y="398561"/>
                  </a:lnTo>
                  <a:lnTo>
                    <a:pt x="2252" y="444676"/>
                  </a:lnTo>
                  <a:lnTo>
                    <a:pt x="0" y="492065"/>
                  </a:lnTo>
                  <a:lnTo>
                    <a:pt x="0" y="2460262"/>
                  </a:lnTo>
                  <a:lnTo>
                    <a:pt x="2252" y="2507651"/>
                  </a:lnTo>
                  <a:lnTo>
                    <a:pt x="8872" y="2553766"/>
                  </a:lnTo>
                  <a:lnTo>
                    <a:pt x="19654" y="2598400"/>
                  </a:lnTo>
                  <a:lnTo>
                    <a:pt x="34390" y="2641347"/>
                  </a:lnTo>
                  <a:lnTo>
                    <a:pt x="52876" y="2682401"/>
                  </a:lnTo>
                  <a:lnTo>
                    <a:pt x="74904" y="2721356"/>
                  </a:lnTo>
                  <a:lnTo>
                    <a:pt x="100269" y="2758005"/>
                  </a:lnTo>
                  <a:lnTo>
                    <a:pt x="128765" y="2792142"/>
                  </a:lnTo>
                  <a:lnTo>
                    <a:pt x="160184" y="2823562"/>
                  </a:lnTo>
                  <a:lnTo>
                    <a:pt x="194322" y="2852057"/>
                  </a:lnTo>
                  <a:lnTo>
                    <a:pt x="230971" y="2877422"/>
                  </a:lnTo>
                  <a:lnTo>
                    <a:pt x="269926" y="2899450"/>
                  </a:lnTo>
                  <a:lnTo>
                    <a:pt x="310979" y="2917936"/>
                  </a:lnTo>
                  <a:lnTo>
                    <a:pt x="353927" y="2932673"/>
                  </a:lnTo>
                  <a:lnTo>
                    <a:pt x="398561" y="2943454"/>
                  </a:lnTo>
                  <a:lnTo>
                    <a:pt x="444675" y="2950074"/>
                  </a:lnTo>
                  <a:lnTo>
                    <a:pt x="492064" y="2952327"/>
                  </a:lnTo>
                  <a:lnTo>
                    <a:pt x="7212789" y="2952327"/>
                  </a:lnTo>
                  <a:lnTo>
                    <a:pt x="7260178" y="2950074"/>
                  </a:lnTo>
                  <a:lnTo>
                    <a:pt x="7306293" y="2943454"/>
                  </a:lnTo>
                  <a:lnTo>
                    <a:pt x="7350927" y="2932673"/>
                  </a:lnTo>
                  <a:lnTo>
                    <a:pt x="7393874" y="2917936"/>
                  </a:lnTo>
                  <a:lnTo>
                    <a:pt x="7434928" y="2899450"/>
                  </a:lnTo>
                  <a:lnTo>
                    <a:pt x="7473883" y="2877422"/>
                  </a:lnTo>
                  <a:lnTo>
                    <a:pt x="7510532" y="2852057"/>
                  </a:lnTo>
                  <a:lnTo>
                    <a:pt x="7544669" y="2823562"/>
                  </a:lnTo>
                  <a:lnTo>
                    <a:pt x="7576089" y="2792142"/>
                  </a:lnTo>
                  <a:lnTo>
                    <a:pt x="7604584" y="2758005"/>
                  </a:lnTo>
                  <a:lnTo>
                    <a:pt x="7629949" y="2721356"/>
                  </a:lnTo>
                  <a:lnTo>
                    <a:pt x="7651977" y="2682401"/>
                  </a:lnTo>
                  <a:lnTo>
                    <a:pt x="7670463" y="2641347"/>
                  </a:lnTo>
                  <a:lnTo>
                    <a:pt x="7685200" y="2598400"/>
                  </a:lnTo>
                  <a:lnTo>
                    <a:pt x="7695981" y="2553766"/>
                  </a:lnTo>
                  <a:lnTo>
                    <a:pt x="7702601" y="2507651"/>
                  </a:lnTo>
                  <a:lnTo>
                    <a:pt x="7704854" y="2460262"/>
                  </a:lnTo>
                  <a:lnTo>
                    <a:pt x="7704854" y="492065"/>
                  </a:lnTo>
                  <a:lnTo>
                    <a:pt x="7702601" y="444676"/>
                  </a:lnTo>
                  <a:lnTo>
                    <a:pt x="7695981" y="398561"/>
                  </a:lnTo>
                  <a:lnTo>
                    <a:pt x="7685200" y="353927"/>
                  </a:lnTo>
                  <a:lnTo>
                    <a:pt x="7670463" y="310980"/>
                  </a:lnTo>
                  <a:lnTo>
                    <a:pt x="7651977" y="269926"/>
                  </a:lnTo>
                  <a:lnTo>
                    <a:pt x="7629949" y="230971"/>
                  </a:lnTo>
                  <a:lnTo>
                    <a:pt x="7604584" y="194322"/>
                  </a:lnTo>
                  <a:lnTo>
                    <a:pt x="7576089" y="160185"/>
                  </a:lnTo>
                  <a:lnTo>
                    <a:pt x="7544669" y="128765"/>
                  </a:lnTo>
                  <a:lnTo>
                    <a:pt x="7510532" y="100270"/>
                  </a:lnTo>
                  <a:lnTo>
                    <a:pt x="7473883" y="74905"/>
                  </a:lnTo>
                  <a:lnTo>
                    <a:pt x="7434928" y="52876"/>
                  </a:lnTo>
                  <a:lnTo>
                    <a:pt x="7393874" y="34390"/>
                  </a:lnTo>
                  <a:lnTo>
                    <a:pt x="7350927" y="19654"/>
                  </a:lnTo>
                  <a:lnTo>
                    <a:pt x="7306293" y="8872"/>
                  </a:lnTo>
                  <a:lnTo>
                    <a:pt x="7260178" y="2252"/>
                  </a:lnTo>
                  <a:lnTo>
                    <a:pt x="7212789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83567" y="3717032"/>
              <a:ext cx="7705090" cy="2952750"/>
            </a:xfrm>
            <a:custGeom>
              <a:avLst/>
              <a:gdLst/>
              <a:ahLst/>
              <a:cxnLst/>
              <a:rect l="l" t="t" r="r" b="b"/>
              <a:pathLst>
                <a:path w="7705090" h="2952750">
                  <a:moveTo>
                    <a:pt x="0" y="492064"/>
                  </a:moveTo>
                  <a:lnTo>
                    <a:pt x="2252" y="444675"/>
                  </a:lnTo>
                  <a:lnTo>
                    <a:pt x="8872" y="398561"/>
                  </a:lnTo>
                  <a:lnTo>
                    <a:pt x="19654" y="353927"/>
                  </a:lnTo>
                  <a:lnTo>
                    <a:pt x="34390" y="310980"/>
                  </a:lnTo>
                  <a:lnTo>
                    <a:pt x="52876" y="269926"/>
                  </a:lnTo>
                  <a:lnTo>
                    <a:pt x="74904" y="230971"/>
                  </a:lnTo>
                  <a:lnTo>
                    <a:pt x="100269" y="194322"/>
                  </a:lnTo>
                  <a:lnTo>
                    <a:pt x="128765" y="160184"/>
                  </a:lnTo>
                  <a:lnTo>
                    <a:pt x="160184" y="128765"/>
                  </a:lnTo>
                  <a:lnTo>
                    <a:pt x="194322" y="100270"/>
                  </a:lnTo>
                  <a:lnTo>
                    <a:pt x="230971" y="74905"/>
                  </a:lnTo>
                  <a:lnTo>
                    <a:pt x="269926" y="52876"/>
                  </a:lnTo>
                  <a:lnTo>
                    <a:pt x="310979" y="34390"/>
                  </a:lnTo>
                  <a:lnTo>
                    <a:pt x="353927" y="19654"/>
                  </a:lnTo>
                  <a:lnTo>
                    <a:pt x="398561" y="8872"/>
                  </a:lnTo>
                  <a:lnTo>
                    <a:pt x="444675" y="2252"/>
                  </a:lnTo>
                  <a:lnTo>
                    <a:pt x="492064" y="0"/>
                  </a:lnTo>
                  <a:lnTo>
                    <a:pt x="7212788" y="0"/>
                  </a:lnTo>
                  <a:lnTo>
                    <a:pt x="7260177" y="2252"/>
                  </a:lnTo>
                  <a:lnTo>
                    <a:pt x="7306292" y="8872"/>
                  </a:lnTo>
                  <a:lnTo>
                    <a:pt x="7350926" y="19654"/>
                  </a:lnTo>
                  <a:lnTo>
                    <a:pt x="7393873" y="34390"/>
                  </a:lnTo>
                  <a:lnTo>
                    <a:pt x="7434927" y="52876"/>
                  </a:lnTo>
                  <a:lnTo>
                    <a:pt x="7473882" y="74905"/>
                  </a:lnTo>
                  <a:lnTo>
                    <a:pt x="7510531" y="100270"/>
                  </a:lnTo>
                  <a:lnTo>
                    <a:pt x="7544669" y="128765"/>
                  </a:lnTo>
                  <a:lnTo>
                    <a:pt x="7576088" y="160184"/>
                  </a:lnTo>
                  <a:lnTo>
                    <a:pt x="7604583" y="194322"/>
                  </a:lnTo>
                  <a:lnTo>
                    <a:pt x="7629948" y="230971"/>
                  </a:lnTo>
                  <a:lnTo>
                    <a:pt x="7651977" y="269926"/>
                  </a:lnTo>
                  <a:lnTo>
                    <a:pt x="7670463" y="310980"/>
                  </a:lnTo>
                  <a:lnTo>
                    <a:pt x="7685199" y="353927"/>
                  </a:lnTo>
                  <a:lnTo>
                    <a:pt x="7695981" y="398561"/>
                  </a:lnTo>
                  <a:lnTo>
                    <a:pt x="7702601" y="444675"/>
                  </a:lnTo>
                  <a:lnTo>
                    <a:pt x="7704854" y="492064"/>
                  </a:lnTo>
                  <a:lnTo>
                    <a:pt x="7704854" y="2460262"/>
                  </a:lnTo>
                  <a:lnTo>
                    <a:pt x="7702601" y="2507651"/>
                  </a:lnTo>
                  <a:lnTo>
                    <a:pt x="7695981" y="2553766"/>
                  </a:lnTo>
                  <a:lnTo>
                    <a:pt x="7685199" y="2598400"/>
                  </a:lnTo>
                  <a:lnTo>
                    <a:pt x="7670463" y="2641347"/>
                  </a:lnTo>
                  <a:lnTo>
                    <a:pt x="7651977" y="2682401"/>
                  </a:lnTo>
                  <a:lnTo>
                    <a:pt x="7629948" y="2721355"/>
                  </a:lnTo>
                  <a:lnTo>
                    <a:pt x="7604583" y="2758004"/>
                  </a:lnTo>
                  <a:lnTo>
                    <a:pt x="7576088" y="2792142"/>
                  </a:lnTo>
                  <a:lnTo>
                    <a:pt x="7544669" y="2823561"/>
                  </a:lnTo>
                  <a:lnTo>
                    <a:pt x="7510531" y="2852057"/>
                  </a:lnTo>
                  <a:lnTo>
                    <a:pt x="7473882" y="2877422"/>
                  </a:lnTo>
                  <a:lnTo>
                    <a:pt x="7434927" y="2899450"/>
                  </a:lnTo>
                  <a:lnTo>
                    <a:pt x="7393873" y="2917936"/>
                  </a:lnTo>
                  <a:lnTo>
                    <a:pt x="7350926" y="2932673"/>
                  </a:lnTo>
                  <a:lnTo>
                    <a:pt x="7306292" y="2943454"/>
                  </a:lnTo>
                  <a:lnTo>
                    <a:pt x="7260177" y="2950074"/>
                  </a:lnTo>
                  <a:lnTo>
                    <a:pt x="7212788" y="2952327"/>
                  </a:lnTo>
                  <a:lnTo>
                    <a:pt x="492064" y="2952327"/>
                  </a:lnTo>
                  <a:lnTo>
                    <a:pt x="444675" y="2950074"/>
                  </a:lnTo>
                  <a:lnTo>
                    <a:pt x="398561" y="2943454"/>
                  </a:lnTo>
                  <a:lnTo>
                    <a:pt x="353927" y="2932673"/>
                  </a:lnTo>
                  <a:lnTo>
                    <a:pt x="310979" y="2917936"/>
                  </a:lnTo>
                  <a:lnTo>
                    <a:pt x="269926" y="2899450"/>
                  </a:lnTo>
                  <a:lnTo>
                    <a:pt x="230971" y="2877422"/>
                  </a:lnTo>
                  <a:lnTo>
                    <a:pt x="194322" y="2852057"/>
                  </a:lnTo>
                  <a:lnTo>
                    <a:pt x="160184" y="2823561"/>
                  </a:lnTo>
                  <a:lnTo>
                    <a:pt x="128765" y="2792142"/>
                  </a:lnTo>
                  <a:lnTo>
                    <a:pt x="100269" y="2758004"/>
                  </a:lnTo>
                  <a:lnTo>
                    <a:pt x="74904" y="2721355"/>
                  </a:lnTo>
                  <a:lnTo>
                    <a:pt x="52876" y="2682401"/>
                  </a:lnTo>
                  <a:lnTo>
                    <a:pt x="34390" y="2641347"/>
                  </a:lnTo>
                  <a:lnTo>
                    <a:pt x="19654" y="2598400"/>
                  </a:lnTo>
                  <a:lnTo>
                    <a:pt x="8872" y="2553766"/>
                  </a:lnTo>
                  <a:lnTo>
                    <a:pt x="2252" y="2507651"/>
                  </a:lnTo>
                  <a:lnTo>
                    <a:pt x="0" y="2460262"/>
                  </a:lnTo>
                  <a:lnTo>
                    <a:pt x="0" y="492064"/>
                  </a:lnTo>
                  <a:close/>
                </a:path>
              </a:pathLst>
            </a:custGeom>
            <a:ln w="9524">
              <a:solidFill>
                <a:srgbClr val="021CA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430429" y="2996261"/>
            <a:ext cx="6304915" cy="3665220"/>
          </a:xfrm>
          <a:prstGeom prst="rect">
            <a:avLst/>
          </a:prstGeom>
        </p:spPr>
        <p:txBody>
          <a:bodyPr vert="horz" wrap="square" lIns="0" tIns="170815" rIns="0" bIns="0" rtlCol="0">
            <a:spAutoFit/>
          </a:bodyPr>
          <a:lstStyle/>
          <a:p>
            <a:pPr marL="2875915">
              <a:spcBef>
                <a:spcPts val="1345"/>
              </a:spcBef>
            </a:pPr>
            <a:r>
              <a:rPr sz="2800" b="1" dirty="0">
                <a:solidFill>
                  <a:srgbClr val="376092"/>
                </a:solidFill>
                <a:latin typeface="Calibri"/>
                <a:cs typeface="Calibri"/>
              </a:rPr>
              <a:t>ECG</a:t>
            </a:r>
            <a:r>
              <a:rPr sz="2800" b="1" spc="-60" dirty="0">
                <a:solidFill>
                  <a:srgbClr val="376092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376092"/>
                </a:solidFill>
                <a:latin typeface="Calibri"/>
                <a:cs typeface="Calibri"/>
              </a:rPr>
              <a:t>basal</a:t>
            </a:r>
            <a:endParaRPr sz="2800">
              <a:latin typeface="Calibri"/>
              <a:cs typeface="Calibri"/>
            </a:endParaRPr>
          </a:p>
          <a:p>
            <a:pPr marL="12700" marR="233045">
              <a:lnSpc>
                <a:spcPts val="2800"/>
              </a:lnSpc>
              <a:spcBef>
                <a:spcPts val="1230"/>
              </a:spcBef>
            </a:pP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Bloqueos</a:t>
            </a:r>
            <a:r>
              <a:rPr sz="24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4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rama</a:t>
            </a:r>
            <a:r>
              <a:rPr sz="24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(BRI,</a:t>
            </a:r>
            <a:r>
              <a:rPr sz="24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bloqueo</a:t>
            </a:r>
            <a:r>
              <a:rPr sz="24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alternante,</a:t>
            </a:r>
            <a:r>
              <a:rPr sz="24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20" dirty="0">
                <a:solidFill>
                  <a:srgbClr val="1F497D"/>
                </a:solidFill>
                <a:latin typeface="Calibri"/>
                <a:cs typeface="Calibri"/>
              </a:rPr>
              <a:t>BBF)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Bloqueo</a:t>
            </a:r>
            <a:r>
              <a:rPr sz="24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AV</a:t>
            </a:r>
            <a:r>
              <a:rPr sz="2400" spc="-3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(2º</a:t>
            </a:r>
            <a:r>
              <a:rPr sz="24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grado</a:t>
            </a:r>
            <a:r>
              <a:rPr sz="24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400" spc="-3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superior)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900"/>
              </a:lnSpc>
              <a:spcBef>
                <a:spcPts val="20"/>
              </a:spcBef>
            </a:pP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Bradicardia</a:t>
            </a:r>
            <a:r>
              <a:rPr sz="24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sinusal</a:t>
            </a:r>
            <a:r>
              <a:rPr sz="2400" spc="-4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inapropiada</a:t>
            </a:r>
            <a:r>
              <a:rPr sz="24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(&lt;40</a:t>
            </a:r>
            <a:r>
              <a:rPr sz="24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lpm)</a:t>
            </a:r>
            <a:r>
              <a:rPr sz="2400" spc="-4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4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pausas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Taquicardias</a:t>
            </a:r>
            <a:r>
              <a:rPr sz="24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mal</a:t>
            </a:r>
            <a:r>
              <a:rPr sz="24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controladas/preexcitación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00"/>
              </a:lnSpc>
            </a:pP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TVNS</a:t>
            </a:r>
            <a:r>
              <a:rPr sz="2400" spc="-3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4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TV</a:t>
            </a:r>
            <a:r>
              <a:rPr sz="2400" spc="-3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sostenida</a:t>
            </a:r>
            <a:endParaRPr sz="2400">
              <a:latin typeface="Calibri"/>
              <a:cs typeface="Calibri"/>
            </a:endParaRPr>
          </a:p>
          <a:p>
            <a:pPr marL="12700" marR="451484">
              <a:lnSpc>
                <a:spcPts val="2800"/>
              </a:lnSpc>
              <a:spcBef>
                <a:spcPts val="180"/>
              </a:spcBef>
            </a:pP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Alteraciones</a:t>
            </a:r>
            <a:r>
              <a:rPr sz="24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400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la</a:t>
            </a:r>
            <a:r>
              <a:rPr sz="24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repolarización</a:t>
            </a:r>
            <a:r>
              <a:rPr sz="24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(SBR</a:t>
            </a:r>
            <a:r>
              <a:rPr sz="2400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y</a:t>
            </a:r>
            <a:r>
              <a:rPr sz="2400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MAVD)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QTc</a:t>
            </a:r>
            <a:r>
              <a:rPr sz="24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anormal</a:t>
            </a:r>
            <a:r>
              <a:rPr sz="2400" spc="-4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(TV</a:t>
            </a:r>
            <a:r>
              <a:rPr sz="2400" spc="-4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polimórfica)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820"/>
              </a:lnSpc>
            </a:pP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Ondas</a:t>
            </a:r>
            <a:r>
              <a:rPr sz="2400" spc="-3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Q</a:t>
            </a:r>
            <a:r>
              <a:rPr sz="2400" spc="-3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1F497D"/>
                </a:solidFill>
                <a:latin typeface="Calibri"/>
                <a:cs typeface="Calibri"/>
              </a:rPr>
              <a:t>(infarto</a:t>
            </a:r>
            <a:r>
              <a:rPr sz="2400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1F497D"/>
                </a:solidFill>
                <a:latin typeface="Calibri"/>
                <a:cs typeface="Calibri"/>
              </a:rPr>
              <a:t>antiguo)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83131" y="581890"/>
            <a:ext cx="6641868" cy="1163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" y="1"/>
            <a:ext cx="9959926" cy="658577"/>
          </a:xfrm>
          <a:prstGeom prst="rect">
            <a:avLst/>
          </a:prstGeom>
        </p:spPr>
        <p:txBody>
          <a:bodyPr vert="horz" wrap="square" lIns="0" tIns="164528" rIns="0" bIns="0" rtlCol="0" anchor="t">
            <a:spAutoFit/>
          </a:bodyPr>
          <a:lstStyle/>
          <a:p>
            <a:pPr marL="445134" algn="ctr">
              <a:spcBef>
                <a:spcPts val="100"/>
              </a:spcBef>
            </a:pPr>
            <a:r>
              <a:rPr sz="3200" dirty="0"/>
              <a:t>La</a:t>
            </a:r>
            <a:r>
              <a:rPr sz="3200" spc="-50" dirty="0"/>
              <a:t> </a:t>
            </a:r>
            <a:r>
              <a:rPr sz="3200" dirty="0"/>
              <a:t>epidemiología</a:t>
            </a:r>
            <a:r>
              <a:rPr sz="3200" spc="-45" dirty="0"/>
              <a:t> </a:t>
            </a:r>
            <a:r>
              <a:rPr sz="3200" dirty="0"/>
              <a:t>también</a:t>
            </a:r>
            <a:r>
              <a:rPr sz="3200" spc="-50" dirty="0"/>
              <a:t> </a:t>
            </a:r>
            <a:r>
              <a:rPr sz="3200" spc="-10" dirty="0"/>
              <a:t>ayuda…</a:t>
            </a:r>
            <a:endParaRPr sz="3200" dirty="0"/>
          </a:p>
        </p:txBody>
      </p:sp>
      <p:grpSp>
        <p:nvGrpSpPr>
          <p:cNvPr id="3" name="object 3"/>
          <p:cNvGrpSpPr/>
          <p:nvPr/>
        </p:nvGrpSpPr>
        <p:grpSpPr>
          <a:xfrm>
            <a:off x="3111732" y="1670858"/>
            <a:ext cx="6372225" cy="4580890"/>
            <a:chOff x="1587731" y="1670858"/>
            <a:chExt cx="6372225" cy="45808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7731" y="1670858"/>
              <a:ext cx="6371705" cy="45803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9671" y="1700808"/>
              <a:ext cx="6253767" cy="446449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223791" y="5805263"/>
            <a:ext cx="1656714" cy="487954"/>
          </a:xfrm>
          <a:prstGeom prst="rect">
            <a:avLst/>
          </a:prstGeom>
          <a:solidFill>
            <a:srgbClr val="D0E1F4"/>
          </a:solidFill>
          <a:ln w="25399">
            <a:solidFill>
              <a:srgbClr val="47719C"/>
            </a:solidFill>
          </a:ln>
        </p:spPr>
        <p:txBody>
          <a:bodyPr vert="horz" wrap="square" lIns="0" tIns="208915" rIns="0" bIns="0" rtlCol="0">
            <a:spAutoFit/>
          </a:bodyPr>
          <a:lstStyle/>
          <a:p>
            <a:pPr marL="387350">
              <a:spcBef>
                <a:spcPts val="1645"/>
              </a:spcBef>
            </a:pPr>
            <a:r>
              <a:rPr b="1" dirty="0">
                <a:solidFill>
                  <a:srgbClr val="1F497D"/>
                </a:solidFill>
                <a:latin typeface="Calibri"/>
                <a:cs typeface="Calibri"/>
              </a:rPr>
              <a:t>S. </a:t>
            </a:r>
            <a:r>
              <a:rPr b="1" spc="-10" dirty="0">
                <a:solidFill>
                  <a:srgbClr val="1F497D"/>
                </a:solidFill>
                <a:latin typeface="Calibri"/>
                <a:cs typeface="Calibri"/>
              </a:rPr>
              <a:t>Reflejo</a:t>
            </a:r>
            <a:endParaRPr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6206" y="941740"/>
            <a:ext cx="5161280" cy="56642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627380" marR="5080" indent="-615315">
              <a:lnSpc>
                <a:spcPts val="2100"/>
              </a:lnSpc>
              <a:spcBef>
                <a:spcPts val="219"/>
              </a:spcBef>
            </a:pPr>
            <a:r>
              <a:rPr b="1" dirty="0">
                <a:latin typeface="Calibri"/>
                <a:cs typeface="Calibri"/>
              </a:rPr>
              <a:t>El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síncope</a:t>
            </a:r>
            <a:r>
              <a:rPr b="1" spc="-1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reflejo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es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el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más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frecuente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a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cualquier</a:t>
            </a:r>
            <a:r>
              <a:rPr b="1" spc="-15" dirty="0">
                <a:latin typeface="Calibri"/>
                <a:cs typeface="Calibri"/>
              </a:rPr>
              <a:t> </a:t>
            </a:r>
            <a:r>
              <a:rPr b="1" spc="-20" dirty="0">
                <a:latin typeface="Calibri"/>
                <a:cs typeface="Calibri"/>
              </a:rPr>
              <a:t>edad </a:t>
            </a:r>
            <a:r>
              <a:rPr b="1" dirty="0">
                <a:latin typeface="Calibri"/>
                <a:cs typeface="Calibri"/>
              </a:rPr>
              <a:t>2º: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síncope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de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origen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cardiaco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10" dirty="0">
                <a:latin typeface="Calibri"/>
                <a:cs typeface="Calibri"/>
              </a:rPr>
              <a:t>(arritmias)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79775" y="1916832"/>
            <a:ext cx="2088514" cy="288290"/>
          </a:xfrm>
          <a:custGeom>
            <a:avLst/>
            <a:gdLst/>
            <a:ahLst/>
            <a:cxnLst/>
            <a:rect l="l" t="t" r="r" b="b"/>
            <a:pathLst>
              <a:path w="2088514" h="288289">
                <a:moveTo>
                  <a:pt x="2088231" y="0"/>
                </a:moveTo>
                <a:lnTo>
                  <a:pt x="0" y="0"/>
                </a:lnTo>
                <a:lnTo>
                  <a:pt x="0" y="288032"/>
                </a:lnTo>
                <a:lnTo>
                  <a:pt x="2088231" y="288032"/>
                </a:lnTo>
                <a:lnTo>
                  <a:pt x="20882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752182" y="5733256"/>
            <a:ext cx="1728470" cy="908582"/>
          </a:xfrm>
          <a:prstGeom prst="rect">
            <a:avLst/>
          </a:prstGeom>
          <a:solidFill>
            <a:srgbClr val="D0E1F4"/>
          </a:solidFill>
          <a:ln w="25399">
            <a:solidFill>
              <a:srgbClr val="47719C"/>
            </a:solidFill>
          </a:ln>
        </p:spPr>
        <p:txBody>
          <a:bodyPr vert="horz" wrap="square" lIns="0" tIns="92075" rIns="0" bIns="0" rtlCol="0">
            <a:spAutoFit/>
          </a:bodyPr>
          <a:lstStyle/>
          <a:p>
            <a:pPr marL="422909">
              <a:lnSpc>
                <a:spcPts val="2130"/>
              </a:lnSpc>
              <a:spcBef>
                <a:spcPts val="725"/>
              </a:spcBef>
            </a:pPr>
            <a:r>
              <a:rPr b="1" dirty="0">
                <a:solidFill>
                  <a:srgbClr val="1F497D"/>
                </a:solidFill>
                <a:latin typeface="Calibri"/>
                <a:cs typeface="Calibri"/>
              </a:rPr>
              <a:t>S. </a:t>
            </a:r>
            <a:r>
              <a:rPr b="1" spc="-10" dirty="0">
                <a:solidFill>
                  <a:srgbClr val="1F497D"/>
                </a:solidFill>
                <a:latin typeface="Calibri"/>
                <a:cs typeface="Calibri"/>
              </a:rPr>
              <a:t>Reflejo</a:t>
            </a:r>
            <a:endParaRPr>
              <a:latin typeface="Calibri"/>
              <a:cs typeface="Calibri"/>
            </a:endParaRPr>
          </a:p>
          <a:p>
            <a:pPr marL="219075">
              <a:lnSpc>
                <a:spcPts val="2130"/>
              </a:lnSpc>
            </a:pPr>
            <a:r>
              <a:rPr b="1" dirty="0">
                <a:solidFill>
                  <a:srgbClr val="1F497D"/>
                </a:solidFill>
                <a:latin typeface="Calibri"/>
                <a:cs typeface="Calibri"/>
              </a:rPr>
              <a:t>S.</a:t>
            </a:r>
            <a:r>
              <a:rPr b="1" spc="-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1F497D"/>
                </a:solidFill>
                <a:latin typeface="Calibri"/>
                <a:cs typeface="Calibri"/>
              </a:rPr>
              <a:t>Ortostático</a:t>
            </a:r>
            <a:endParaRPr>
              <a:latin typeface="Calibri"/>
              <a:cs typeface="Calibri"/>
            </a:endParaRPr>
          </a:p>
          <a:p>
            <a:pPr marL="343535">
              <a:spcBef>
                <a:spcPts val="40"/>
              </a:spcBef>
            </a:pPr>
            <a:r>
              <a:rPr b="1" dirty="0">
                <a:solidFill>
                  <a:srgbClr val="1F497D"/>
                </a:solidFill>
                <a:latin typeface="Calibri"/>
                <a:cs typeface="Calibri"/>
              </a:rPr>
              <a:t>S.</a:t>
            </a:r>
            <a:r>
              <a:rPr b="1" spc="-10" dirty="0">
                <a:solidFill>
                  <a:srgbClr val="1F497D"/>
                </a:solidFill>
                <a:latin typeface="Calibri"/>
                <a:cs typeface="Calibri"/>
              </a:rPr>
              <a:t> Cardiaco</a:t>
            </a:r>
            <a:endParaRPr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14299" y="2039575"/>
            <a:ext cx="6389370" cy="1488440"/>
          </a:xfrm>
          <a:prstGeom prst="rect">
            <a:avLst/>
          </a:prstGeom>
        </p:spPr>
        <p:txBody>
          <a:bodyPr vert="horz" wrap="square" lIns="0" tIns="134620" rIns="0" bIns="0" rtlCol="0" anchor="t">
            <a:spAutoFit/>
          </a:bodyPr>
          <a:lstStyle/>
          <a:p>
            <a:pPr marL="12700">
              <a:spcBef>
                <a:spcPts val="1060"/>
              </a:spcBef>
            </a:pPr>
            <a:r>
              <a:rPr u="none" dirty="0"/>
              <a:t>No</a:t>
            </a:r>
            <a:r>
              <a:rPr u="none" spc="-50" dirty="0"/>
              <a:t> </a:t>
            </a:r>
            <a:r>
              <a:rPr u="none" dirty="0"/>
              <a:t>sé</a:t>
            </a:r>
            <a:r>
              <a:rPr u="none" spc="-40" dirty="0"/>
              <a:t> </a:t>
            </a:r>
            <a:r>
              <a:rPr u="none" dirty="0"/>
              <a:t>la</a:t>
            </a:r>
            <a:r>
              <a:rPr u="none" spc="-40" dirty="0"/>
              <a:t> </a:t>
            </a:r>
            <a:r>
              <a:rPr u="none" spc="-10" dirty="0"/>
              <a:t>causa…</a:t>
            </a:r>
          </a:p>
          <a:p>
            <a:pPr marL="12700">
              <a:spcBef>
                <a:spcPts val="960"/>
              </a:spcBef>
            </a:pPr>
            <a:r>
              <a:rPr u="none" dirty="0"/>
              <a:t>¿HAY</a:t>
            </a:r>
            <a:r>
              <a:rPr u="none" spc="-35" dirty="0"/>
              <a:t> </a:t>
            </a:r>
            <a:r>
              <a:rPr u="none" dirty="0"/>
              <a:t>QUE</a:t>
            </a:r>
            <a:r>
              <a:rPr u="none" spc="-35" dirty="0"/>
              <a:t> </a:t>
            </a:r>
            <a:r>
              <a:rPr u="none" dirty="0"/>
              <a:t>HACER</a:t>
            </a:r>
            <a:r>
              <a:rPr u="none" spc="-35" dirty="0"/>
              <a:t> </a:t>
            </a:r>
            <a:r>
              <a:rPr u="none" dirty="0"/>
              <a:t>ALGO</a:t>
            </a:r>
            <a:r>
              <a:rPr u="none" spc="-35" dirty="0"/>
              <a:t> </a:t>
            </a:r>
            <a:r>
              <a:rPr u="none" spc="-20" dirty="0"/>
              <a:t>MÁS?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68979" y="1026622"/>
            <a:ext cx="8599805" cy="1184910"/>
            <a:chOff x="344978" y="1026622"/>
            <a:chExt cx="8599805" cy="11849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978" y="1026622"/>
              <a:ext cx="8599516" cy="1184563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95535" y="1052736"/>
              <a:ext cx="8497570" cy="1086485"/>
            </a:xfrm>
            <a:custGeom>
              <a:avLst/>
              <a:gdLst/>
              <a:ahLst/>
              <a:cxnLst/>
              <a:rect l="l" t="t" r="r" b="b"/>
              <a:pathLst>
                <a:path w="8497570" h="1086485">
                  <a:moveTo>
                    <a:pt x="8315872" y="0"/>
                  </a:moveTo>
                  <a:lnTo>
                    <a:pt x="181068" y="0"/>
                  </a:lnTo>
                  <a:lnTo>
                    <a:pt x="132933" y="6467"/>
                  </a:lnTo>
                  <a:lnTo>
                    <a:pt x="89680" y="24721"/>
                  </a:lnTo>
                  <a:lnTo>
                    <a:pt x="53033" y="53034"/>
                  </a:lnTo>
                  <a:lnTo>
                    <a:pt x="24721" y="89680"/>
                  </a:lnTo>
                  <a:lnTo>
                    <a:pt x="6467" y="132933"/>
                  </a:lnTo>
                  <a:lnTo>
                    <a:pt x="0" y="181068"/>
                  </a:lnTo>
                  <a:lnTo>
                    <a:pt x="0" y="905320"/>
                  </a:lnTo>
                  <a:lnTo>
                    <a:pt x="6467" y="953456"/>
                  </a:lnTo>
                  <a:lnTo>
                    <a:pt x="24721" y="996710"/>
                  </a:lnTo>
                  <a:lnTo>
                    <a:pt x="53033" y="1033356"/>
                  </a:lnTo>
                  <a:lnTo>
                    <a:pt x="89680" y="1061669"/>
                  </a:lnTo>
                  <a:lnTo>
                    <a:pt x="132933" y="1079923"/>
                  </a:lnTo>
                  <a:lnTo>
                    <a:pt x="181068" y="1086391"/>
                  </a:lnTo>
                  <a:lnTo>
                    <a:pt x="8315872" y="1086391"/>
                  </a:lnTo>
                  <a:lnTo>
                    <a:pt x="8364008" y="1079923"/>
                  </a:lnTo>
                  <a:lnTo>
                    <a:pt x="8407262" y="1061669"/>
                  </a:lnTo>
                  <a:lnTo>
                    <a:pt x="8443908" y="1033356"/>
                  </a:lnTo>
                  <a:lnTo>
                    <a:pt x="8472221" y="996710"/>
                  </a:lnTo>
                  <a:lnTo>
                    <a:pt x="8490474" y="953456"/>
                  </a:lnTo>
                  <a:lnTo>
                    <a:pt x="8496941" y="905320"/>
                  </a:lnTo>
                  <a:lnTo>
                    <a:pt x="8496941" y="181068"/>
                  </a:lnTo>
                  <a:lnTo>
                    <a:pt x="8490474" y="132933"/>
                  </a:lnTo>
                  <a:lnTo>
                    <a:pt x="8472221" y="89680"/>
                  </a:lnTo>
                  <a:lnTo>
                    <a:pt x="8443908" y="53034"/>
                  </a:lnTo>
                  <a:lnTo>
                    <a:pt x="8407262" y="24721"/>
                  </a:lnTo>
                  <a:lnTo>
                    <a:pt x="8364008" y="6467"/>
                  </a:lnTo>
                  <a:lnTo>
                    <a:pt x="8315872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5535" y="1052736"/>
              <a:ext cx="8496935" cy="1086485"/>
            </a:xfrm>
            <a:custGeom>
              <a:avLst/>
              <a:gdLst/>
              <a:ahLst/>
              <a:cxnLst/>
              <a:rect l="l" t="t" r="r" b="b"/>
              <a:pathLst>
                <a:path w="8496935" h="1086485">
                  <a:moveTo>
                    <a:pt x="0" y="181068"/>
                  </a:moveTo>
                  <a:lnTo>
                    <a:pt x="6467" y="132933"/>
                  </a:lnTo>
                  <a:lnTo>
                    <a:pt x="24721" y="89679"/>
                  </a:lnTo>
                  <a:lnTo>
                    <a:pt x="53033" y="53033"/>
                  </a:lnTo>
                  <a:lnTo>
                    <a:pt x="89679" y="24721"/>
                  </a:lnTo>
                  <a:lnTo>
                    <a:pt x="132933" y="6467"/>
                  </a:lnTo>
                  <a:lnTo>
                    <a:pt x="181068" y="0"/>
                  </a:lnTo>
                  <a:lnTo>
                    <a:pt x="8315871" y="0"/>
                  </a:lnTo>
                  <a:lnTo>
                    <a:pt x="8364007" y="6467"/>
                  </a:lnTo>
                  <a:lnTo>
                    <a:pt x="8407261" y="24721"/>
                  </a:lnTo>
                  <a:lnTo>
                    <a:pt x="8443907" y="53033"/>
                  </a:lnTo>
                  <a:lnTo>
                    <a:pt x="8472219" y="89679"/>
                  </a:lnTo>
                  <a:lnTo>
                    <a:pt x="8490472" y="132933"/>
                  </a:lnTo>
                  <a:lnTo>
                    <a:pt x="8496940" y="181068"/>
                  </a:lnTo>
                  <a:lnTo>
                    <a:pt x="8496940" y="905320"/>
                  </a:lnTo>
                  <a:lnTo>
                    <a:pt x="8490472" y="953456"/>
                  </a:lnTo>
                  <a:lnTo>
                    <a:pt x="8472219" y="996709"/>
                  </a:lnTo>
                  <a:lnTo>
                    <a:pt x="8443907" y="1033355"/>
                  </a:lnTo>
                  <a:lnTo>
                    <a:pt x="8407261" y="1061668"/>
                  </a:lnTo>
                  <a:lnTo>
                    <a:pt x="8364007" y="1079921"/>
                  </a:lnTo>
                  <a:lnTo>
                    <a:pt x="8315871" y="1086389"/>
                  </a:lnTo>
                  <a:lnTo>
                    <a:pt x="181068" y="1086389"/>
                  </a:lnTo>
                  <a:lnTo>
                    <a:pt x="132933" y="1079921"/>
                  </a:lnTo>
                  <a:lnTo>
                    <a:pt x="89679" y="1061668"/>
                  </a:lnTo>
                  <a:lnTo>
                    <a:pt x="53033" y="1033355"/>
                  </a:lnTo>
                  <a:lnTo>
                    <a:pt x="24721" y="996709"/>
                  </a:lnTo>
                  <a:lnTo>
                    <a:pt x="6467" y="953456"/>
                  </a:lnTo>
                  <a:lnTo>
                    <a:pt x="0" y="905320"/>
                  </a:lnTo>
                  <a:lnTo>
                    <a:pt x="0" y="181068"/>
                  </a:lnTo>
                  <a:close/>
                </a:path>
              </a:pathLst>
            </a:custGeom>
            <a:ln w="9524">
              <a:solidFill>
                <a:srgbClr val="5B9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86956" y="32996"/>
            <a:ext cx="657860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683895" algn="l"/>
                <a:tab pos="6565265" algn="l"/>
              </a:tabLst>
            </a:pP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/>
              <a:t>Derivar</a:t>
            </a:r>
            <a:r>
              <a:rPr sz="2800" spc="-65" dirty="0"/>
              <a:t> </a:t>
            </a:r>
            <a:r>
              <a:rPr sz="2800" dirty="0"/>
              <a:t>a</a:t>
            </a:r>
            <a:r>
              <a:rPr sz="2800" spc="-60" dirty="0"/>
              <a:t> </a:t>
            </a:r>
            <a:r>
              <a:rPr spc="-10" dirty="0"/>
              <a:t>URGENCIAS/AR</a:t>
            </a:r>
            <a:r>
              <a:rPr dirty="0"/>
              <a:t>	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75542" y="1117124"/>
            <a:ext cx="7811134" cy="944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620"/>
              </a:lnSpc>
              <a:spcBef>
                <a:spcPts val="100"/>
              </a:spcBef>
            </a:pP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TODO</a:t>
            </a:r>
            <a:r>
              <a:rPr sz="3200" b="1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3200" b="1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CON</a:t>
            </a:r>
            <a:r>
              <a:rPr sz="3200" b="1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SOSPECHA</a:t>
            </a:r>
            <a:r>
              <a:rPr sz="3200" b="1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3200" b="1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497D"/>
                </a:solidFill>
                <a:latin typeface="Calibri"/>
                <a:cs typeface="Calibri"/>
              </a:rPr>
              <a:t>ETIOLOGÍA</a:t>
            </a:r>
            <a:endParaRPr sz="3200">
              <a:latin typeface="Calibri"/>
              <a:cs typeface="Calibri"/>
            </a:endParaRPr>
          </a:p>
          <a:p>
            <a:pPr marL="341630" algn="ctr">
              <a:lnSpc>
                <a:spcPts val="3620"/>
              </a:lnSpc>
            </a:pPr>
            <a:r>
              <a:rPr sz="3200" b="1" spc="-10" dirty="0">
                <a:solidFill>
                  <a:srgbClr val="1F497D"/>
                </a:solidFill>
                <a:latin typeface="Calibri"/>
                <a:cs typeface="Calibri"/>
              </a:rPr>
              <a:t>CARDIACA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4339" y="2669932"/>
            <a:ext cx="6346190" cy="331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Por</a:t>
            </a:r>
            <a:r>
              <a:rPr sz="2400"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las</a:t>
            </a:r>
            <a:r>
              <a:rPr sz="2400" b="1" spc="-4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características</a:t>
            </a:r>
            <a:r>
              <a:rPr sz="2400" b="1" spc="-5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504D"/>
                </a:solidFill>
                <a:latin typeface="Calibri"/>
                <a:cs typeface="Calibri"/>
              </a:rPr>
              <a:t>clínicas…</a:t>
            </a:r>
            <a:endParaRPr sz="2400">
              <a:latin typeface="Calibri"/>
              <a:cs typeface="Calibri"/>
            </a:endParaRPr>
          </a:p>
          <a:p>
            <a:pPr marL="2015489" indent="-174625">
              <a:spcBef>
                <a:spcPts val="320"/>
              </a:spcBef>
              <a:buSzPct val="120000"/>
              <a:buFont typeface="Arial MT"/>
              <a:buChar char="•"/>
              <a:tabLst>
                <a:tab pos="2015489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2000" spc="-7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brusco</a:t>
            </a:r>
            <a:r>
              <a:rPr sz="2000" spc="-6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(sin</a:t>
            </a:r>
            <a:r>
              <a:rPr sz="2000" spc="-6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pródromos)</a:t>
            </a:r>
            <a:endParaRPr sz="2000">
              <a:latin typeface="Calibri"/>
              <a:cs typeface="Calibri"/>
            </a:endParaRPr>
          </a:p>
          <a:p>
            <a:pPr marL="1986280" indent="-145415">
              <a:spcBef>
                <a:spcPts val="100"/>
              </a:spcBef>
              <a:buFont typeface="Arial MT"/>
              <a:buChar char="•"/>
              <a:tabLst>
                <a:tab pos="19862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precedido</a:t>
            </a:r>
            <a:r>
              <a:rPr sz="20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0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DT</a:t>
            </a:r>
            <a:r>
              <a:rPr sz="2000" spc="-2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palpitaciones</a:t>
            </a:r>
            <a:endParaRPr sz="2000">
              <a:latin typeface="Calibri"/>
              <a:cs typeface="Calibri"/>
            </a:endParaRPr>
          </a:p>
          <a:p>
            <a:pPr marL="1986280" indent="-145415">
              <a:buFont typeface="Arial MT"/>
              <a:buChar char="•"/>
              <a:tabLst>
                <a:tab pos="19862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esfuerzo</a:t>
            </a:r>
            <a:endParaRPr sz="2000">
              <a:latin typeface="Calibri"/>
              <a:cs typeface="Calibri"/>
            </a:endParaRPr>
          </a:p>
          <a:p>
            <a:pPr marL="1986280" indent="-145415">
              <a:buFont typeface="Arial MT"/>
              <a:buChar char="•"/>
              <a:tabLst>
                <a:tab pos="19862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en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decúbito</a:t>
            </a:r>
            <a:endParaRPr sz="2000">
              <a:latin typeface="Calibri"/>
              <a:cs typeface="Calibri"/>
            </a:endParaRPr>
          </a:p>
          <a:p>
            <a:pPr marL="12700"/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Por</a:t>
            </a:r>
            <a:r>
              <a:rPr sz="2400" b="1" spc="-3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la</a:t>
            </a:r>
            <a:r>
              <a:rPr sz="24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historia</a:t>
            </a:r>
            <a:r>
              <a:rPr sz="24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C0504D"/>
                </a:solidFill>
                <a:latin typeface="Calibri"/>
                <a:cs typeface="Calibri"/>
              </a:rPr>
              <a:t>previa:</a:t>
            </a:r>
            <a:endParaRPr sz="2400">
              <a:latin typeface="Calibri"/>
              <a:cs typeface="Calibri"/>
            </a:endParaRPr>
          </a:p>
          <a:p>
            <a:pPr marL="2015489" indent="-174625">
              <a:spcBef>
                <a:spcPts val="420"/>
              </a:spcBef>
              <a:buSzPct val="120000"/>
              <a:buFont typeface="Arial MT"/>
              <a:buChar char="•"/>
              <a:tabLst>
                <a:tab pos="2015489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infarto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antiguo</a:t>
            </a:r>
            <a:endParaRPr sz="2000">
              <a:latin typeface="Calibri"/>
              <a:cs typeface="Calibri"/>
            </a:endParaRPr>
          </a:p>
          <a:p>
            <a:pPr marL="1986280" indent="-145415">
              <a:spcBef>
                <a:spcPts val="100"/>
              </a:spcBef>
              <a:buFont typeface="Arial MT"/>
              <a:buChar char="•"/>
              <a:tabLst>
                <a:tab pos="19862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disfunción</a:t>
            </a:r>
            <a:r>
              <a:rPr sz="20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ventricular</a:t>
            </a:r>
            <a:endParaRPr sz="2000">
              <a:latin typeface="Calibri"/>
              <a:cs typeface="Calibri"/>
            </a:endParaRPr>
          </a:p>
          <a:p>
            <a:pPr marL="1986280" indent="-145415">
              <a:buFont typeface="Arial MT"/>
              <a:buChar char="•"/>
              <a:tabLst>
                <a:tab pos="19862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AF</a:t>
            </a:r>
            <a:r>
              <a:rPr sz="20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0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muerte</a:t>
            </a:r>
            <a:r>
              <a:rPr sz="2000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súbita</a:t>
            </a:r>
            <a:r>
              <a:rPr sz="20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000" spc="-3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cardiopatía</a:t>
            </a:r>
            <a:r>
              <a:rPr sz="2000" spc="-4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familiar</a:t>
            </a:r>
            <a:endParaRPr sz="2000">
              <a:latin typeface="Calibri"/>
              <a:cs typeface="Calibri"/>
            </a:endParaRPr>
          </a:p>
          <a:p>
            <a:pPr marL="1986280" indent="-145415">
              <a:buFont typeface="Arial MT"/>
              <a:buChar char="•"/>
              <a:tabLst>
                <a:tab pos="19862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soplos</a:t>
            </a:r>
            <a:r>
              <a:rPr sz="2000" spc="-6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(estenosis</a:t>
            </a:r>
            <a:r>
              <a:rPr sz="20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aórtica,</a:t>
            </a:r>
            <a:r>
              <a:rPr sz="20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1F497D"/>
                </a:solidFill>
                <a:latin typeface="Calibri"/>
                <a:cs typeface="Calibri"/>
              </a:rPr>
              <a:t>MH)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53789" y="652548"/>
            <a:ext cx="6646025" cy="12053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083" y="182880"/>
            <a:ext cx="10572919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899794" algn="l"/>
                <a:tab pos="6565265" algn="l"/>
              </a:tabLst>
            </a:pP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dirty="0"/>
              <a:t>Derivar</a:t>
            </a:r>
            <a:r>
              <a:rPr sz="2800" spc="-65" dirty="0"/>
              <a:t> </a:t>
            </a:r>
            <a:r>
              <a:rPr sz="2800" dirty="0"/>
              <a:t>a</a:t>
            </a:r>
            <a:r>
              <a:rPr sz="2800" spc="-60" dirty="0"/>
              <a:t> </a:t>
            </a:r>
            <a:r>
              <a:rPr spc="-10" dirty="0"/>
              <a:t>URGENCIAS/AR</a:t>
            </a:r>
            <a:r>
              <a:rPr dirty="0"/>
              <a:t>	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31336" y="1310285"/>
            <a:ext cx="7954009" cy="34290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>
              <a:spcBef>
                <a:spcPts val="500"/>
              </a:spcBef>
            </a:pP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Por</a:t>
            </a:r>
            <a:r>
              <a:rPr sz="2400" b="1" spc="-3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los</a:t>
            </a:r>
            <a:r>
              <a:rPr sz="2400" b="1" spc="-30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hallazgos</a:t>
            </a:r>
            <a:r>
              <a:rPr sz="2400" b="1" spc="-2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C0504D"/>
                </a:solidFill>
                <a:latin typeface="Calibri"/>
                <a:cs typeface="Calibri"/>
              </a:rPr>
              <a:t>del</a:t>
            </a:r>
            <a:r>
              <a:rPr sz="2400" b="1" spc="-35" dirty="0">
                <a:solidFill>
                  <a:srgbClr val="C0504D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C0504D"/>
                </a:solidFill>
                <a:latin typeface="Calibri"/>
                <a:cs typeface="Calibri"/>
              </a:rPr>
              <a:t>ECG:</a:t>
            </a:r>
            <a:endParaRPr sz="2400" dirty="0">
              <a:latin typeface="Calibri"/>
              <a:cs typeface="Calibri"/>
            </a:endParaRPr>
          </a:p>
          <a:p>
            <a:pPr marL="1101090" indent="-174625">
              <a:spcBef>
                <a:spcPts val="800"/>
              </a:spcBef>
              <a:buSzPct val="120000"/>
              <a:buFont typeface="Arial MT"/>
              <a:buChar char="•"/>
              <a:tabLst>
                <a:tab pos="110109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Bloqueos</a:t>
            </a:r>
            <a:r>
              <a:rPr sz="20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rama</a:t>
            </a:r>
            <a:r>
              <a:rPr sz="2000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(izquierda,</a:t>
            </a:r>
            <a:r>
              <a:rPr sz="2000" b="1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bloqueo</a:t>
            </a:r>
            <a:r>
              <a:rPr sz="2000" b="1" spc="-4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bifascicular)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62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BAV</a:t>
            </a:r>
            <a:r>
              <a:rPr sz="2000" b="1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2º</a:t>
            </a:r>
            <a:r>
              <a:rPr sz="2000" b="1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grado</a:t>
            </a:r>
            <a:r>
              <a:rPr sz="2000" b="1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000" b="1" spc="-2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superior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50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Datos</a:t>
            </a:r>
            <a:r>
              <a:rPr sz="2000" b="1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000" b="1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disfunción</a:t>
            </a:r>
            <a:r>
              <a:rPr sz="2000" b="1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sinusal:</a:t>
            </a:r>
            <a:r>
              <a:rPr sz="2000" b="1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bradicardia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sinusal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o</a:t>
            </a:r>
            <a:r>
              <a:rPr sz="20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pausas</a:t>
            </a:r>
            <a:r>
              <a:rPr sz="20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sinusales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40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TSV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mal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controladas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1F497D"/>
                </a:solidFill>
                <a:latin typeface="Calibri"/>
                <a:cs typeface="Calibri"/>
              </a:rPr>
              <a:t>(FA,FLA)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50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Arritmias</a:t>
            </a:r>
            <a:r>
              <a:rPr sz="2000" spc="-9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ventriculares</a:t>
            </a:r>
            <a:r>
              <a:rPr sz="2000" spc="-9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(TVNS/TV)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50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Alteraciones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de</a:t>
            </a:r>
            <a:r>
              <a:rPr sz="2000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la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1F497D"/>
                </a:solidFill>
                <a:latin typeface="Calibri"/>
                <a:cs typeface="Calibri"/>
              </a:rPr>
              <a:t>repolarización</a:t>
            </a:r>
            <a:r>
              <a:rPr sz="2000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(SBR,</a:t>
            </a:r>
            <a:r>
              <a:rPr sz="2000" b="1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MAVD,</a:t>
            </a:r>
            <a:r>
              <a:rPr sz="2000" b="1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isquemia)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50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Preexcitación</a:t>
            </a:r>
            <a:endParaRPr sz="2000" dirty="0">
              <a:latin typeface="Calibri"/>
              <a:cs typeface="Calibri"/>
            </a:endParaRPr>
          </a:p>
          <a:p>
            <a:pPr marL="1071880" indent="-145415">
              <a:spcBef>
                <a:spcPts val="500"/>
              </a:spcBef>
              <a:buFont typeface="Arial MT"/>
              <a:buChar char="•"/>
              <a:tabLst>
                <a:tab pos="1071880" algn="l"/>
              </a:tabLst>
            </a:pP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QT</a:t>
            </a:r>
            <a:r>
              <a:rPr sz="2000" b="1" spc="-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prolongado</a:t>
            </a:r>
            <a:endParaRPr sz="20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0321" y="844988"/>
            <a:ext cx="6589279" cy="18500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8320" y="1816331"/>
            <a:ext cx="8595360" cy="1188720"/>
            <a:chOff x="274320" y="1816331"/>
            <a:chExt cx="8595360" cy="11887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" y="1816331"/>
              <a:ext cx="8595360" cy="11887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23527" y="1844824"/>
              <a:ext cx="8497570" cy="1086485"/>
            </a:xfrm>
            <a:custGeom>
              <a:avLst/>
              <a:gdLst/>
              <a:ahLst/>
              <a:cxnLst/>
              <a:rect l="l" t="t" r="r" b="b"/>
              <a:pathLst>
                <a:path w="8497570" h="1086485">
                  <a:moveTo>
                    <a:pt x="8315873" y="0"/>
                  </a:moveTo>
                  <a:lnTo>
                    <a:pt x="181068" y="0"/>
                  </a:lnTo>
                  <a:lnTo>
                    <a:pt x="132933" y="6467"/>
                  </a:lnTo>
                  <a:lnTo>
                    <a:pt x="89680" y="24721"/>
                  </a:lnTo>
                  <a:lnTo>
                    <a:pt x="53033" y="53033"/>
                  </a:lnTo>
                  <a:lnTo>
                    <a:pt x="24721" y="89679"/>
                  </a:lnTo>
                  <a:lnTo>
                    <a:pt x="6467" y="132933"/>
                  </a:lnTo>
                  <a:lnTo>
                    <a:pt x="0" y="181068"/>
                  </a:lnTo>
                  <a:lnTo>
                    <a:pt x="0" y="905320"/>
                  </a:lnTo>
                  <a:lnTo>
                    <a:pt x="6467" y="953455"/>
                  </a:lnTo>
                  <a:lnTo>
                    <a:pt x="24721" y="996709"/>
                  </a:lnTo>
                  <a:lnTo>
                    <a:pt x="53033" y="1033355"/>
                  </a:lnTo>
                  <a:lnTo>
                    <a:pt x="89680" y="1061668"/>
                  </a:lnTo>
                  <a:lnTo>
                    <a:pt x="132933" y="1079921"/>
                  </a:lnTo>
                  <a:lnTo>
                    <a:pt x="181068" y="1086389"/>
                  </a:lnTo>
                  <a:lnTo>
                    <a:pt x="8315873" y="1086389"/>
                  </a:lnTo>
                  <a:lnTo>
                    <a:pt x="8364008" y="1079921"/>
                  </a:lnTo>
                  <a:lnTo>
                    <a:pt x="8407262" y="1061668"/>
                  </a:lnTo>
                  <a:lnTo>
                    <a:pt x="8443908" y="1033355"/>
                  </a:lnTo>
                  <a:lnTo>
                    <a:pt x="8472221" y="996709"/>
                  </a:lnTo>
                  <a:lnTo>
                    <a:pt x="8490474" y="953455"/>
                  </a:lnTo>
                  <a:lnTo>
                    <a:pt x="8496942" y="905320"/>
                  </a:lnTo>
                  <a:lnTo>
                    <a:pt x="8496942" y="181068"/>
                  </a:lnTo>
                  <a:lnTo>
                    <a:pt x="8490474" y="132933"/>
                  </a:lnTo>
                  <a:lnTo>
                    <a:pt x="8472221" y="89679"/>
                  </a:lnTo>
                  <a:lnTo>
                    <a:pt x="8443908" y="53033"/>
                  </a:lnTo>
                  <a:lnTo>
                    <a:pt x="8407262" y="24721"/>
                  </a:lnTo>
                  <a:lnTo>
                    <a:pt x="8364008" y="6467"/>
                  </a:lnTo>
                  <a:lnTo>
                    <a:pt x="8315873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3527" y="1844824"/>
              <a:ext cx="8496935" cy="1086485"/>
            </a:xfrm>
            <a:custGeom>
              <a:avLst/>
              <a:gdLst/>
              <a:ahLst/>
              <a:cxnLst/>
              <a:rect l="l" t="t" r="r" b="b"/>
              <a:pathLst>
                <a:path w="8496935" h="1086485">
                  <a:moveTo>
                    <a:pt x="0" y="181068"/>
                  </a:moveTo>
                  <a:lnTo>
                    <a:pt x="6467" y="132933"/>
                  </a:lnTo>
                  <a:lnTo>
                    <a:pt x="24721" y="89679"/>
                  </a:lnTo>
                  <a:lnTo>
                    <a:pt x="53033" y="53033"/>
                  </a:lnTo>
                  <a:lnTo>
                    <a:pt x="89679" y="24721"/>
                  </a:lnTo>
                  <a:lnTo>
                    <a:pt x="132933" y="6467"/>
                  </a:lnTo>
                  <a:lnTo>
                    <a:pt x="181068" y="0"/>
                  </a:lnTo>
                  <a:lnTo>
                    <a:pt x="8315871" y="0"/>
                  </a:lnTo>
                  <a:lnTo>
                    <a:pt x="8364007" y="6467"/>
                  </a:lnTo>
                  <a:lnTo>
                    <a:pt x="8407261" y="24721"/>
                  </a:lnTo>
                  <a:lnTo>
                    <a:pt x="8443907" y="53033"/>
                  </a:lnTo>
                  <a:lnTo>
                    <a:pt x="8472219" y="89679"/>
                  </a:lnTo>
                  <a:lnTo>
                    <a:pt x="8490472" y="132933"/>
                  </a:lnTo>
                  <a:lnTo>
                    <a:pt x="8496940" y="181068"/>
                  </a:lnTo>
                  <a:lnTo>
                    <a:pt x="8496940" y="905320"/>
                  </a:lnTo>
                  <a:lnTo>
                    <a:pt x="8490472" y="953455"/>
                  </a:lnTo>
                  <a:lnTo>
                    <a:pt x="8472219" y="996709"/>
                  </a:lnTo>
                  <a:lnTo>
                    <a:pt x="8443907" y="1033355"/>
                  </a:lnTo>
                  <a:lnTo>
                    <a:pt x="8407261" y="1061668"/>
                  </a:lnTo>
                  <a:lnTo>
                    <a:pt x="8364007" y="1079921"/>
                  </a:lnTo>
                  <a:lnTo>
                    <a:pt x="8315871" y="1086389"/>
                  </a:lnTo>
                  <a:lnTo>
                    <a:pt x="181068" y="1086389"/>
                  </a:lnTo>
                  <a:lnTo>
                    <a:pt x="132933" y="1079921"/>
                  </a:lnTo>
                  <a:lnTo>
                    <a:pt x="89679" y="1061668"/>
                  </a:lnTo>
                  <a:lnTo>
                    <a:pt x="53033" y="1033355"/>
                  </a:lnTo>
                  <a:lnTo>
                    <a:pt x="24721" y="996709"/>
                  </a:lnTo>
                  <a:lnTo>
                    <a:pt x="6467" y="953455"/>
                  </a:lnTo>
                  <a:lnTo>
                    <a:pt x="0" y="905320"/>
                  </a:lnTo>
                  <a:lnTo>
                    <a:pt x="0" y="181068"/>
                  </a:lnTo>
                  <a:close/>
                </a:path>
              </a:pathLst>
            </a:custGeom>
            <a:ln w="9524">
              <a:solidFill>
                <a:srgbClr val="5B9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658651" y="437685"/>
            <a:ext cx="473710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800" dirty="0"/>
              <a:t>Derivar</a:t>
            </a:r>
            <a:r>
              <a:rPr sz="2800" spc="-65" dirty="0"/>
              <a:t> </a:t>
            </a:r>
            <a:r>
              <a:rPr sz="2800" dirty="0"/>
              <a:t>a</a:t>
            </a:r>
            <a:r>
              <a:rPr sz="2800" spc="-60" dirty="0"/>
              <a:t> </a:t>
            </a:r>
            <a:r>
              <a:rPr spc="-10" dirty="0"/>
              <a:t>URGENCIAS/AR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2312501" y="2165877"/>
            <a:ext cx="7449184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3200" b="1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E</a:t>
            </a:r>
            <a:r>
              <a:rPr sz="3200" b="1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INESTABILIDAD</a:t>
            </a:r>
            <a:r>
              <a:rPr sz="3200" b="1" spc="-6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497D"/>
                </a:solidFill>
                <a:latin typeface="Calibri"/>
                <a:cs typeface="Calibri"/>
              </a:rPr>
              <a:t>HEMODINÁMICA</a:t>
            </a:r>
            <a:endParaRPr sz="3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868979" y="4048297"/>
            <a:ext cx="8599805" cy="1188720"/>
            <a:chOff x="344978" y="4048297"/>
            <a:chExt cx="8599805" cy="118872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4978" y="4048297"/>
              <a:ext cx="8599516" cy="118872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395535" y="4077072"/>
              <a:ext cx="8497570" cy="1086485"/>
            </a:xfrm>
            <a:custGeom>
              <a:avLst/>
              <a:gdLst/>
              <a:ahLst/>
              <a:cxnLst/>
              <a:rect l="l" t="t" r="r" b="b"/>
              <a:pathLst>
                <a:path w="8497570" h="1086485">
                  <a:moveTo>
                    <a:pt x="8315872" y="0"/>
                  </a:moveTo>
                  <a:lnTo>
                    <a:pt x="181068" y="0"/>
                  </a:lnTo>
                  <a:lnTo>
                    <a:pt x="132933" y="6467"/>
                  </a:lnTo>
                  <a:lnTo>
                    <a:pt x="89680" y="24721"/>
                  </a:lnTo>
                  <a:lnTo>
                    <a:pt x="53033" y="53034"/>
                  </a:lnTo>
                  <a:lnTo>
                    <a:pt x="24721" y="89680"/>
                  </a:lnTo>
                  <a:lnTo>
                    <a:pt x="6467" y="132933"/>
                  </a:lnTo>
                  <a:lnTo>
                    <a:pt x="0" y="181068"/>
                  </a:lnTo>
                  <a:lnTo>
                    <a:pt x="0" y="905320"/>
                  </a:lnTo>
                  <a:lnTo>
                    <a:pt x="6467" y="953456"/>
                  </a:lnTo>
                  <a:lnTo>
                    <a:pt x="24721" y="996710"/>
                  </a:lnTo>
                  <a:lnTo>
                    <a:pt x="53033" y="1033356"/>
                  </a:lnTo>
                  <a:lnTo>
                    <a:pt x="89680" y="1061668"/>
                  </a:lnTo>
                  <a:lnTo>
                    <a:pt x="132933" y="1079921"/>
                  </a:lnTo>
                  <a:lnTo>
                    <a:pt x="181068" y="1086389"/>
                  </a:lnTo>
                  <a:lnTo>
                    <a:pt x="8315872" y="1086389"/>
                  </a:lnTo>
                  <a:lnTo>
                    <a:pt x="8364008" y="1079921"/>
                  </a:lnTo>
                  <a:lnTo>
                    <a:pt x="8407262" y="1061668"/>
                  </a:lnTo>
                  <a:lnTo>
                    <a:pt x="8443908" y="1033356"/>
                  </a:lnTo>
                  <a:lnTo>
                    <a:pt x="8472221" y="996710"/>
                  </a:lnTo>
                  <a:lnTo>
                    <a:pt x="8490474" y="953456"/>
                  </a:lnTo>
                  <a:lnTo>
                    <a:pt x="8496941" y="905320"/>
                  </a:lnTo>
                  <a:lnTo>
                    <a:pt x="8496941" y="181068"/>
                  </a:lnTo>
                  <a:lnTo>
                    <a:pt x="8490474" y="132933"/>
                  </a:lnTo>
                  <a:lnTo>
                    <a:pt x="8472221" y="89680"/>
                  </a:lnTo>
                  <a:lnTo>
                    <a:pt x="8443908" y="53034"/>
                  </a:lnTo>
                  <a:lnTo>
                    <a:pt x="8407262" y="24721"/>
                  </a:lnTo>
                  <a:lnTo>
                    <a:pt x="8364008" y="6467"/>
                  </a:lnTo>
                  <a:lnTo>
                    <a:pt x="8315872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5535" y="4077072"/>
              <a:ext cx="8496935" cy="1086485"/>
            </a:xfrm>
            <a:custGeom>
              <a:avLst/>
              <a:gdLst/>
              <a:ahLst/>
              <a:cxnLst/>
              <a:rect l="l" t="t" r="r" b="b"/>
              <a:pathLst>
                <a:path w="8496935" h="1086485">
                  <a:moveTo>
                    <a:pt x="0" y="181068"/>
                  </a:moveTo>
                  <a:lnTo>
                    <a:pt x="6467" y="132933"/>
                  </a:lnTo>
                  <a:lnTo>
                    <a:pt x="24721" y="89679"/>
                  </a:lnTo>
                  <a:lnTo>
                    <a:pt x="53033" y="53033"/>
                  </a:lnTo>
                  <a:lnTo>
                    <a:pt x="89679" y="24721"/>
                  </a:lnTo>
                  <a:lnTo>
                    <a:pt x="132933" y="6467"/>
                  </a:lnTo>
                  <a:lnTo>
                    <a:pt x="181068" y="0"/>
                  </a:lnTo>
                  <a:lnTo>
                    <a:pt x="8315871" y="0"/>
                  </a:lnTo>
                  <a:lnTo>
                    <a:pt x="8364007" y="6467"/>
                  </a:lnTo>
                  <a:lnTo>
                    <a:pt x="8407261" y="24721"/>
                  </a:lnTo>
                  <a:lnTo>
                    <a:pt x="8443907" y="53033"/>
                  </a:lnTo>
                  <a:lnTo>
                    <a:pt x="8472219" y="89679"/>
                  </a:lnTo>
                  <a:lnTo>
                    <a:pt x="8490472" y="132933"/>
                  </a:lnTo>
                  <a:lnTo>
                    <a:pt x="8496940" y="181068"/>
                  </a:lnTo>
                  <a:lnTo>
                    <a:pt x="8496940" y="905320"/>
                  </a:lnTo>
                  <a:lnTo>
                    <a:pt x="8490472" y="953456"/>
                  </a:lnTo>
                  <a:lnTo>
                    <a:pt x="8472219" y="996709"/>
                  </a:lnTo>
                  <a:lnTo>
                    <a:pt x="8443907" y="1033355"/>
                  </a:lnTo>
                  <a:lnTo>
                    <a:pt x="8407261" y="1061668"/>
                  </a:lnTo>
                  <a:lnTo>
                    <a:pt x="8364007" y="1079921"/>
                  </a:lnTo>
                  <a:lnTo>
                    <a:pt x="8315871" y="1086389"/>
                  </a:lnTo>
                  <a:lnTo>
                    <a:pt x="181068" y="1086389"/>
                  </a:lnTo>
                  <a:lnTo>
                    <a:pt x="132933" y="1079921"/>
                  </a:lnTo>
                  <a:lnTo>
                    <a:pt x="89679" y="1061668"/>
                  </a:lnTo>
                  <a:lnTo>
                    <a:pt x="53033" y="1033355"/>
                  </a:lnTo>
                  <a:lnTo>
                    <a:pt x="24721" y="996709"/>
                  </a:lnTo>
                  <a:lnTo>
                    <a:pt x="6467" y="953456"/>
                  </a:lnTo>
                  <a:lnTo>
                    <a:pt x="0" y="905320"/>
                  </a:lnTo>
                  <a:lnTo>
                    <a:pt x="0" y="181068"/>
                  </a:lnTo>
                  <a:close/>
                </a:path>
              </a:pathLst>
            </a:custGeom>
            <a:ln w="9524">
              <a:solidFill>
                <a:srgbClr val="5B9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062348" y="4211327"/>
            <a:ext cx="6217920" cy="812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820"/>
              </a:lnSpc>
              <a:spcBef>
                <a:spcPts val="100"/>
              </a:spcBef>
            </a:pP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SÍNCOPE</a:t>
            </a:r>
            <a:r>
              <a:rPr sz="3200" b="1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Y</a:t>
            </a:r>
            <a:r>
              <a:rPr sz="3200" b="1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1F497D"/>
                </a:solidFill>
                <a:latin typeface="Calibri"/>
                <a:cs typeface="Calibri"/>
              </a:rPr>
              <a:t>SÍNTOMAS</a:t>
            </a:r>
            <a:r>
              <a:rPr sz="3200" b="1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1F497D"/>
                </a:solidFill>
                <a:latin typeface="Calibri"/>
                <a:cs typeface="Calibri"/>
              </a:rPr>
              <a:t>PERSISTENTES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ts val="2380"/>
              </a:lnSpc>
            </a:pP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(DT,</a:t>
            </a:r>
            <a:r>
              <a:rPr sz="2000" b="1" spc="-55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1F497D"/>
                </a:solidFill>
                <a:latin typeface="Calibri"/>
                <a:cs typeface="Calibri"/>
              </a:rPr>
              <a:t>palpitaciones,</a:t>
            </a:r>
            <a:r>
              <a:rPr sz="2000" b="1" spc="-50" dirty="0">
                <a:solidFill>
                  <a:srgbClr val="1F497D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1F497D"/>
                </a:solidFill>
                <a:latin typeface="Calibri"/>
                <a:cs typeface="Calibri"/>
              </a:rPr>
              <a:t>disnea)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883131" y="1159626"/>
            <a:ext cx="6642100" cy="116839"/>
            <a:chOff x="1359131" y="1159625"/>
            <a:chExt cx="6642100" cy="116839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9131" y="1159625"/>
              <a:ext cx="6641868" cy="11637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403647" y="1196752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2726" y="1"/>
                  </a:lnTo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3373" y="133844"/>
            <a:ext cx="7015480" cy="112082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Derivar</a:t>
            </a:r>
            <a:r>
              <a:rPr spc="-80" dirty="0"/>
              <a:t> </a:t>
            </a:r>
            <a:r>
              <a:rPr dirty="0"/>
              <a:t>a</a:t>
            </a:r>
            <a:r>
              <a:rPr spc="-75" dirty="0"/>
              <a:t> </a:t>
            </a:r>
            <a:r>
              <a:rPr dirty="0"/>
              <a:t>consultas</a:t>
            </a:r>
            <a:r>
              <a:rPr spc="-65" dirty="0"/>
              <a:t> </a:t>
            </a:r>
            <a:r>
              <a:rPr dirty="0"/>
              <a:t>de</a:t>
            </a:r>
            <a:r>
              <a:rPr spc="-70" dirty="0"/>
              <a:t> </a:t>
            </a:r>
            <a:r>
              <a:rPr spc="-10" dirty="0"/>
              <a:t>CARDIOLOGÍA</a:t>
            </a:r>
            <a:endParaRPr dirty="0"/>
          </a:p>
        </p:txBody>
      </p:sp>
      <p:grpSp>
        <p:nvGrpSpPr>
          <p:cNvPr id="3" name="object 3"/>
          <p:cNvGrpSpPr/>
          <p:nvPr/>
        </p:nvGrpSpPr>
        <p:grpSpPr>
          <a:xfrm>
            <a:off x="958733" y="1940485"/>
            <a:ext cx="8595360" cy="1184910"/>
            <a:chOff x="274320" y="1675014"/>
            <a:chExt cx="8595360" cy="11849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320" y="1675014"/>
              <a:ext cx="8595360" cy="11845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84316" y="1708266"/>
              <a:ext cx="6583680" cy="11471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3527" y="1700808"/>
              <a:ext cx="8497570" cy="1086485"/>
            </a:xfrm>
            <a:custGeom>
              <a:avLst/>
              <a:gdLst/>
              <a:ahLst/>
              <a:cxnLst/>
              <a:rect l="l" t="t" r="r" b="b"/>
              <a:pathLst>
                <a:path w="8497570" h="1086485">
                  <a:moveTo>
                    <a:pt x="8315873" y="0"/>
                  </a:moveTo>
                  <a:lnTo>
                    <a:pt x="181068" y="0"/>
                  </a:lnTo>
                  <a:lnTo>
                    <a:pt x="132933" y="6467"/>
                  </a:lnTo>
                  <a:lnTo>
                    <a:pt x="89680" y="24721"/>
                  </a:lnTo>
                  <a:lnTo>
                    <a:pt x="53033" y="53034"/>
                  </a:lnTo>
                  <a:lnTo>
                    <a:pt x="24721" y="89680"/>
                  </a:lnTo>
                  <a:lnTo>
                    <a:pt x="6467" y="132933"/>
                  </a:lnTo>
                  <a:lnTo>
                    <a:pt x="0" y="181068"/>
                  </a:lnTo>
                  <a:lnTo>
                    <a:pt x="0" y="905320"/>
                  </a:lnTo>
                  <a:lnTo>
                    <a:pt x="6467" y="953456"/>
                  </a:lnTo>
                  <a:lnTo>
                    <a:pt x="24721" y="996710"/>
                  </a:lnTo>
                  <a:lnTo>
                    <a:pt x="53033" y="1033356"/>
                  </a:lnTo>
                  <a:lnTo>
                    <a:pt x="89680" y="1061668"/>
                  </a:lnTo>
                  <a:lnTo>
                    <a:pt x="132933" y="1079921"/>
                  </a:lnTo>
                  <a:lnTo>
                    <a:pt x="181068" y="1086389"/>
                  </a:lnTo>
                  <a:lnTo>
                    <a:pt x="8315873" y="1086389"/>
                  </a:lnTo>
                  <a:lnTo>
                    <a:pt x="8364008" y="1079921"/>
                  </a:lnTo>
                  <a:lnTo>
                    <a:pt x="8407262" y="1061668"/>
                  </a:lnTo>
                  <a:lnTo>
                    <a:pt x="8443908" y="1033356"/>
                  </a:lnTo>
                  <a:lnTo>
                    <a:pt x="8472221" y="996710"/>
                  </a:lnTo>
                  <a:lnTo>
                    <a:pt x="8490474" y="953456"/>
                  </a:lnTo>
                  <a:lnTo>
                    <a:pt x="8496942" y="905320"/>
                  </a:lnTo>
                  <a:lnTo>
                    <a:pt x="8496942" y="181068"/>
                  </a:lnTo>
                  <a:lnTo>
                    <a:pt x="8490474" y="132933"/>
                  </a:lnTo>
                  <a:lnTo>
                    <a:pt x="8472221" y="89680"/>
                  </a:lnTo>
                  <a:lnTo>
                    <a:pt x="8443908" y="53034"/>
                  </a:lnTo>
                  <a:lnTo>
                    <a:pt x="8407262" y="24721"/>
                  </a:lnTo>
                  <a:lnTo>
                    <a:pt x="8364008" y="6467"/>
                  </a:lnTo>
                  <a:lnTo>
                    <a:pt x="8315873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3527" y="1700808"/>
              <a:ext cx="8496935" cy="1086485"/>
            </a:xfrm>
            <a:custGeom>
              <a:avLst/>
              <a:gdLst/>
              <a:ahLst/>
              <a:cxnLst/>
              <a:rect l="l" t="t" r="r" b="b"/>
              <a:pathLst>
                <a:path w="8496935" h="1086485">
                  <a:moveTo>
                    <a:pt x="0" y="181068"/>
                  </a:moveTo>
                  <a:lnTo>
                    <a:pt x="6467" y="132933"/>
                  </a:lnTo>
                  <a:lnTo>
                    <a:pt x="24721" y="89679"/>
                  </a:lnTo>
                  <a:lnTo>
                    <a:pt x="53033" y="53033"/>
                  </a:lnTo>
                  <a:lnTo>
                    <a:pt x="89679" y="24721"/>
                  </a:lnTo>
                  <a:lnTo>
                    <a:pt x="132933" y="6467"/>
                  </a:lnTo>
                  <a:lnTo>
                    <a:pt x="181068" y="0"/>
                  </a:lnTo>
                  <a:lnTo>
                    <a:pt x="8315871" y="0"/>
                  </a:lnTo>
                  <a:lnTo>
                    <a:pt x="8364007" y="6467"/>
                  </a:lnTo>
                  <a:lnTo>
                    <a:pt x="8407261" y="24721"/>
                  </a:lnTo>
                  <a:lnTo>
                    <a:pt x="8443907" y="53033"/>
                  </a:lnTo>
                  <a:lnTo>
                    <a:pt x="8472219" y="89679"/>
                  </a:lnTo>
                  <a:lnTo>
                    <a:pt x="8490472" y="132933"/>
                  </a:lnTo>
                  <a:lnTo>
                    <a:pt x="8496940" y="181068"/>
                  </a:lnTo>
                  <a:lnTo>
                    <a:pt x="8496940" y="905320"/>
                  </a:lnTo>
                  <a:lnTo>
                    <a:pt x="8490472" y="953455"/>
                  </a:lnTo>
                  <a:lnTo>
                    <a:pt x="8472219" y="996709"/>
                  </a:lnTo>
                  <a:lnTo>
                    <a:pt x="8443907" y="1033355"/>
                  </a:lnTo>
                  <a:lnTo>
                    <a:pt x="8407261" y="1061668"/>
                  </a:lnTo>
                  <a:lnTo>
                    <a:pt x="8364007" y="1079921"/>
                  </a:lnTo>
                  <a:lnTo>
                    <a:pt x="8315871" y="1086389"/>
                  </a:lnTo>
                  <a:lnTo>
                    <a:pt x="181068" y="1086389"/>
                  </a:lnTo>
                  <a:lnTo>
                    <a:pt x="132933" y="1079921"/>
                  </a:lnTo>
                  <a:lnTo>
                    <a:pt x="89679" y="1061668"/>
                  </a:lnTo>
                  <a:lnTo>
                    <a:pt x="53033" y="1033355"/>
                  </a:lnTo>
                  <a:lnTo>
                    <a:pt x="24721" y="996709"/>
                  </a:lnTo>
                  <a:lnTo>
                    <a:pt x="6467" y="953455"/>
                  </a:lnTo>
                  <a:lnTo>
                    <a:pt x="0" y="905320"/>
                  </a:lnTo>
                  <a:lnTo>
                    <a:pt x="0" y="181068"/>
                  </a:lnTo>
                  <a:close/>
                </a:path>
              </a:pathLst>
            </a:custGeom>
            <a:ln w="9524">
              <a:solidFill>
                <a:srgbClr val="5B9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58733" y="3239990"/>
            <a:ext cx="8595360" cy="1188720"/>
            <a:chOff x="274320" y="3665912"/>
            <a:chExt cx="8595360" cy="118872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" y="3665912"/>
              <a:ext cx="8595360" cy="118872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9748" y="3699163"/>
              <a:ext cx="6920345" cy="11471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3527" y="3692909"/>
              <a:ext cx="8497570" cy="1086485"/>
            </a:xfrm>
            <a:custGeom>
              <a:avLst/>
              <a:gdLst/>
              <a:ahLst/>
              <a:cxnLst/>
              <a:rect l="l" t="t" r="r" b="b"/>
              <a:pathLst>
                <a:path w="8497570" h="1086485">
                  <a:moveTo>
                    <a:pt x="8315873" y="0"/>
                  </a:moveTo>
                  <a:lnTo>
                    <a:pt x="181068" y="0"/>
                  </a:lnTo>
                  <a:lnTo>
                    <a:pt x="132933" y="6467"/>
                  </a:lnTo>
                  <a:lnTo>
                    <a:pt x="89680" y="24721"/>
                  </a:lnTo>
                  <a:lnTo>
                    <a:pt x="53033" y="53033"/>
                  </a:lnTo>
                  <a:lnTo>
                    <a:pt x="24721" y="89679"/>
                  </a:lnTo>
                  <a:lnTo>
                    <a:pt x="6467" y="132933"/>
                  </a:lnTo>
                  <a:lnTo>
                    <a:pt x="0" y="181068"/>
                  </a:lnTo>
                  <a:lnTo>
                    <a:pt x="0" y="905320"/>
                  </a:lnTo>
                  <a:lnTo>
                    <a:pt x="6467" y="953455"/>
                  </a:lnTo>
                  <a:lnTo>
                    <a:pt x="24721" y="996709"/>
                  </a:lnTo>
                  <a:lnTo>
                    <a:pt x="53033" y="1033355"/>
                  </a:lnTo>
                  <a:lnTo>
                    <a:pt x="89680" y="1061668"/>
                  </a:lnTo>
                  <a:lnTo>
                    <a:pt x="132933" y="1079921"/>
                  </a:lnTo>
                  <a:lnTo>
                    <a:pt x="181068" y="1086389"/>
                  </a:lnTo>
                  <a:lnTo>
                    <a:pt x="8315873" y="1086389"/>
                  </a:lnTo>
                  <a:lnTo>
                    <a:pt x="8364008" y="1079921"/>
                  </a:lnTo>
                  <a:lnTo>
                    <a:pt x="8407262" y="1061668"/>
                  </a:lnTo>
                  <a:lnTo>
                    <a:pt x="8443908" y="1033355"/>
                  </a:lnTo>
                  <a:lnTo>
                    <a:pt x="8472221" y="996709"/>
                  </a:lnTo>
                  <a:lnTo>
                    <a:pt x="8490474" y="953455"/>
                  </a:lnTo>
                  <a:lnTo>
                    <a:pt x="8496942" y="905320"/>
                  </a:lnTo>
                  <a:lnTo>
                    <a:pt x="8496942" y="181068"/>
                  </a:lnTo>
                  <a:lnTo>
                    <a:pt x="8490474" y="132933"/>
                  </a:lnTo>
                  <a:lnTo>
                    <a:pt x="8472221" y="89679"/>
                  </a:lnTo>
                  <a:lnTo>
                    <a:pt x="8443908" y="53033"/>
                  </a:lnTo>
                  <a:lnTo>
                    <a:pt x="8407262" y="24721"/>
                  </a:lnTo>
                  <a:lnTo>
                    <a:pt x="8364008" y="6467"/>
                  </a:lnTo>
                  <a:lnTo>
                    <a:pt x="8315873" y="0"/>
                  </a:lnTo>
                  <a:close/>
                </a:path>
              </a:pathLst>
            </a:custGeom>
            <a:solidFill>
              <a:srgbClr val="C5D7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23527" y="3692909"/>
              <a:ext cx="8496935" cy="1086485"/>
            </a:xfrm>
            <a:custGeom>
              <a:avLst/>
              <a:gdLst/>
              <a:ahLst/>
              <a:cxnLst/>
              <a:rect l="l" t="t" r="r" b="b"/>
              <a:pathLst>
                <a:path w="8496935" h="1086485">
                  <a:moveTo>
                    <a:pt x="0" y="181069"/>
                  </a:moveTo>
                  <a:lnTo>
                    <a:pt x="6467" y="132933"/>
                  </a:lnTo>
                  <a:lnTo>
                    <a:pt x="24721" y="89680"/>
                  </a:lnTo>
                  <a:lnTo>
                    <a:pt x="53033" y="53033"/>
                  </a:lnTo>
                  <a:lnTo>
                    <a:pt x="89679" y="24721"/>
                  </a:lnTo>
                  <a:lnTo>
                    <a:pt x="132933" y="6467"/>
                  </a:lnTo>
                  <a:lnTo>
                    <a:pt x="181068" y="0"/>
                  </a:lnTo>
                  <a:lnTo>
                    <a:pt x="8315871" y="0"/>
                  </a:lnTo>
                  <a:lnTo>
                    <a:pt x="8364007" y="6467"/>
                  </a:lnTo>
                  <a:lnTo>
                    <a:pt x="8407261" y="24721"/>
                  </a:lnTo>
                  <a:lnTo>
                    <a:pt x="8443907" y="53033"/>
                  </a:lnTo>
                  <a:lnTo>
                    <a:pt x="8472219" y="89680"/>
                  </a:lnTo>
                  <a:lnTo>
                    <a:pt x="8490472" y="132933"/>
                  </a:lnTo>
                  <a:lnTo>
                    <a:pt x="8496940" y="181069"/>
                  </a:lnTo>
                  <a:lnTo>
                    <a:pt x="8496940" y="905320"/>
                  </a:lnTo>
                  <a:lnTo>
                    <a:pt x="8490472" y="953456"/>
                  </a:lnTo>
                  <a:lnTo>
                    <a:pt x="8472219" y="996709"/>
                  </a:lnTo>
                  <a:lnTo>
                    <a:pt x="8443907" y="1033355"/>
                  </a:lnTo>
                  <a:lnTo>
                    <a:pt x="8407261" y="1061668"/>
                  </a:lnTo>
                  <a:lnTo>
                    <a:pt x="8364007" y="1079921"/>
                  </a:lnTo>
                  <a:lnTo>
                    <a:pt x="8315871" y="1086389"/>
                  </a:lnTo>
                  <a:lnTo>
                    <a:pt x="181068" y="1086389"/>
                  </a:lnTo>
                  <a:lnTo>
                    <a:pt x="132933" y="1079921"/>
                  </a:lnTo>
                  <a:lnTo>
                    <a:pt x="89679" y="1061668"/>
                  </a:lnTo>
                  <a:lnTo>
                    <a:pt x="53033" y="1033355"/>
                  </a:lnTo>
                  <a:lnTo>
                    <a:pt x="24721" y="996709"/>
                  </a:lnTo>
                  <a:lnTo>
                    <a:pt x="6467" y="953456"/>
                  </a:lnTo>
                  <a:lnTo>
                    <a:pt x="0" y="905320"/>
                  </a:lnTo>
                  <a:lnTo>
                    <a:pt x="0" y="181069"/>
                  </a:lnTo>
                  <a:close/>
                </a:path>
              </a:pathLst>
            </a:custGeom>
            <a:ln w="9524">
              <a:solidFill>
                <a:srgbClr val="5B92C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-44259" y="2216987"/>
            <a:ext cx="8596668" cy="1788118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89865" marR="176530" algn="ctr">
              <a:lnSpc>
                <a:spcPts val="3800"/>
              </a:lnSpc>
              <a:spcBef>
                <a:spcPts val="260"/>
              </a:spcBef>
            </a:pPr>
            <a:r>
              <a:rPr dirty="0"/>
              <a:t>SÍNCOPE</a:t>
            </a:r>
            <a:r>
              <a:rPr spc="-35" dirty="0"/>
              <a:t> </a:t>
            </a:r>
            <a:r>
              <a:rPr dirty="0"/>
              <a:t>VASOVAGAL</a:t>
            </a:r>
            <a:r>
              <a:rPr spc="-35" dirty="0"/>
              <a:t> </a:t>
            </a:r>
            <a:r>
              <a:rPr dirty="0"/>
              <a:t>ATÍPICO</a:t>
            </a:r>
            <a:r>
              <a:rPr spc="-30" dirty="0"/>
              <a:t> </a:t>
            </a:r>
            <a:r>
              <a:rPr dirty="0"/>
              <a:t>O</a:t>
            </a:r>
            <a:r>
              <a:rPr spc="-35" dirty="0"/>
              <a:t> </a:t>
            </a:r>
            <a:r>
              <a:rPr spc="-25" dirty="0"/>
              <a:t>MUY </a:t>
            </a:r>
            <a:r>
              <a:rPr spc="-10" dirty="0"/>
              <a:t>AGRESIVO</a:t>
            </a:r>
          </a:p>
          <a:p>
            <a:pPr marL="6350"/>
            <a:endParaRPr spc="-10" dirty="0"/>
          </a:p>
          <a:p>
            <a:pPr marL="6350">
              <a:spcBef>
                <a:spcPts val="250"/>
              </a:spcBef>
            </a:pPr>
            <a:endParaRPr spc="-10" dirty="0"/>
          </a:p>
          <a:p>
            <a:pPr marL="819150" marR="5080" lvl="2" indent="-635" algn="ctr">
              <a:lnSpc>
                <a:spcPts val="3800"/>
              </a:lnSpc>
            </a:pPr>
            <a:r>
              <a:rPr lang="es-AR" dirty="0"/>
              <a:t>   </a:t>
            </a:r>
            <a:r>
              <a:rPr dirty="0"/>
              <a:t>SÍNCOPE</a:t>
            </a:r>
            <a:r>
              <a:rPr spc="-40" dirty="0"/>
              <a:t> </a:t>
            </a:r>
            <a:r>
              <a:rPr dirty="0"/>
              <a:t>REPETIDO</a:t>
            </a:r>
            <a:r>
              <a:rPr spc="-40" dirty="0"/>
              <a:t> </a:t>
            </a:r>
            <a:r>
              <a:rPr dirty="0"/>
              <a:t>DE</a:t>
            </a:r>
            <a:r>
              <a:rPr spc="-40" dirty="0"/>
              <a:t> </a:t>
            </a:r>
            <a:r>
              <a:rPr spc="-10" dirty="0"/>
              <a:t>ORIGEN </a:t>
            </a:r>
            <a:r>
              <a:rPr dirty="0"/>
              <a:t>INDETERMINADO</a:t>
            </a:r>
            <a:r>
              <a:rPr spc="-75" dirty="0"/>
              <a:t> </a:t>
            </a:r>
            <a:r>
              <a:rPr dirty="0"/>
              <a:t>CON</a:t>
            </a:r>
            <a:r>
              <a:rPr spc="-70" dirty="0"/>
              <a:t> </a:t>
            </a:r>
            <a:r>
              <a:rPr dirty="0"/>
              <a:t>EF/ECG</a:t>
            </a:r>
            <a:r>
              <a:rPr spc="-70" dirty="0"/>
              <a:t> </a:t>
            </a:r>
            <a:r>
              <a:rPr spc="-10" dirty="0"/>
              <a:t>NORMAL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2201334" y="1014153"/>
            <a:ext cx="7182350" cy="460614"/>
            <a:chOff x="677333" y="1014152"/>
            <a:chExt cx="7182350" cy="460614"/>
          </a:xfrm>
        </p:grpSpPr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13658" y="1014152"/>
              <a:ext cx="6646025" cy="11637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7333" y="1474766"/>
              <a:ext cx="6553200" cy="0"/>
            </a:xfrm>
            <a:custGeom>
              <a:avLst/>
              <a:gdLst/>
              <a:ahLst/>
              <a:cxnLst/>
              <a:rect l="l" t="t" r="r" b="b"/>
              <a:pathLst>
                <a:path w="6553200">
                  <a:moveTo>
                    <a:pt x="0" y="0"/>
                  </a:moveTo>
                  <a:lnTo>
                    <a:pt x="6552726" y="1"/>
                  </a:lnTo>
                </a:path>
              </a:pathLst>
            </a:custGeom>
            <a:ln w="25399">
              <a:solidFill>
                <a:srgbClr val="6095C9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0931" y="315707"/>
            <a:ext cx="6578600" cy="69596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  <a:tabLst>
                <a:tab pos="775335" algn="l"/>
                <a:tab pos="6565265" algn="l"/>
              </a:tabLst>
            </a:pPr>
            <a:r>
              <a:rPr sz="4400" dirty="0">
                <a:latin typeface="Times New Roman"/>
                <a:cs typeface="Times New Roman"/>
              </a:rPr>
              <a:t>	</a:t>
            </a:r>
            <a:r>
              <a:rPr sz="4400" dirty="0"/>
              <a:t>REFLEXIONES</a:t>
            </a:r>
            <a:r>
              <a:rPr sz="4400" spc="-195" dirty="0"/>
              <a:t> </a:t>
            </a:r>
            <a:r>
              <a:rPr sz="4400" spc="-10" dirty="0"/>
              <a:t>FINALES</a:t>
            </a:r>
            <a:r>
              <a:rPr sz="4400" dirty="0"/>
              <a:t>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059940" y="1569720"/>
            <a:ext cx="7921625" cy="4241800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355600" marR="5080" indent="-342900">
              <a:lnSpc>
                <a:spcPts val="2400"/>
              </a:lnSpc>
              <a:spcBef>
                <a:spcPts val="680"/>
              </a:spcBef>
              <a:buFont typeface="Arial MT"/>
              <a:buChar char="•"/>
              <a:tabLst>
                <a:tab pos="355600" algn="l"/>
              </a:tabLst>
            </a:pPr>
            <a:r>
              <a:rPr sz="2500" dirty="0">
                <a:latin typeface="Calibri"/>
                <a:cs typeface="Calibri"/>
              </a:rPr>
              <a:t>Se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determina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causa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en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la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1ª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valoración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en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spc="-180" dirty="0">
                <a:latin typeface="Calibri"/>
                <a:cs typeface="Calibri"/>
              </a:rPr>
              <a:t>25-</a:t>
            </a:r>
            <a:r>
              <a:rPr sz="2500" spc="-515" dirty="0">
                <a:latin typeface="Calibri"/>
                <a:cs typeface="Calibri"/>
              </a:rPr>
              <a:t>­</a:t>
            </a:r>
            <a:r>
              <a:rPr sz="2500" spc="-140" dirty="0">
                <a:latin typeface="Calibri"/>
                <a:cs typeface="Calibri"/>
              </a:rPr>
              <a:t>‐30%</a:t>
            </a:r>
            <a:r>
              <a:rPr sz="2500" dirty="0">
                <a:latin typeface="Calibri"/>
                <a:cs typeface="Calibri"/>
              </a:rPr>
              <a:t> de</a:t>
            </a:r>
            <a:r>
              <a:rPr sz="2500" spc="-25" dirty="0">
                <a:latin typeface="Calibri"/>
                <a:cs typeface="Calibri"/>
              </a:rPr>
              <a:t> los </a:t>
            </a:r>
            <a:r>
              <a:rPr sz="2500" spc="-10" dirty="0">
                <a:latin typeface="Calibri"/>
                <a:cs typeface="Calibri"/>
              </a:rPr>
              <a:t>pacientes</a:t>
            </a:r>
            <a:endParaRPr sz="2500">
              <a:latin typeface="Calibri"/>
              <a:cs typeface="Calibri"/>
            </a:endParaRPr>
          </a:p>
          <a:p>
            <a:pPr marL="354965" indent="-342265">
              <a:spcBef>
                <a:spcPts val="3020"/>
              </a:spcBef>
              <a:buFont typeface="Arial MT"/>
              <a:buChar char="•"/>
              <a:tabLst>
                <a:tab pos="354965" algn="l"/>
              </a:tabLst>
            </a:pPr>
            <a:r>
              <a:rPr sz="2500" dirty="0">
                <a:latin typeface="Calibri"/>
                <a:cs typeface="Calibri"/>
              </a:rPr>
              <a:t>Síncopes</a:t>
            </a:r>
            <a:r>
              <a:rPr sz="2500" spc="-6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mecanismo</a:t>
            </a:r>
            <a:r>
              <a:rPr sz="2500" spc="-5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múltiple</a:t>
            </a:r>
            <a:endParaRPr sz="2500">
              <a:latin typeface="Calibri"/>
              <a:cs typeface="Calibri"/>
            </a:endParaRPr>
          </a:p>
          <a:p>
            <a:pPr marL="354965" indent="-342265">
              <a:lnSpc>
                <a:spcPts val="2990"/>
              </a:lnSpc>
              <a:spcBef>
                <a:spcPts val="3000"/>
              </a:spcBef>
              <a:buFont typeface="Arial MT"/>
              <a:buChar char="•"/>
              <a:tabLst>
                <a:tab pos="354965" algn="l"/>
              </a:tabLst>
            </a:pPr>
            <a:r>
              <a:rPr sz="2500" spc="-10" dirty="0">
                <a:latin typeface="Calibri"/>
                <a:cs typeface="Calibri"/>
              </a:rPr>
              <a:t>Estratificación </a:t>
            </a:r>
            <a:r>
              <a:rPr sz="2500" dirty="0">
                <a:latin typeface="Calibri"/>
                <a:cs typeface="Calibri"/>
              </a:rPr>
              <a:t>del</a:t>
            </a:r>
            <a:r>
              <a:rPr sz="2500" spc="-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riesgo:</a:t>
            </a:r>
            <a:endParaRPr sz="2500">
              <a:latin typeface="Calibri"/>
              <a:cs typeface="Calibri"/>
            </a:endParaRPr>
          </a:p>
          <a:p>
            <a:pPr marL="1155065" lvl="1" indent="-227965">
              <a:lnSpc>
                <a:spcPts val="2230"/>
              </a:lnSpc>
              <a:buFont typeface="Arial MT"/>
              <a:buChar char="•"/>
              <a:tabLst>
                <a:tab pos="1155065" algn="l"/>
              </a:tabLst>
            </a:pPr>
            <a:r>
              <a:rPr sz="1900" dirty="0">
                <a:latin typeface="Calibri"/>
                <a:cs typeface="Calibri"/>
              </a:rPr>
              <a:t>Recurrencia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del</a:t>
            </a:r>
            <a:r>
              <a:rPr sz="1900" spc="-5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síncope</a:t>
            </a:r>
            <a:endParaRPr sz="1900">
              <a:latin typeface="Calibri"/>
              <a:cs typeface="Calibri"/>
            </a:endParaRPr>
          </a:p>
          <a:p>
            <a:pPr marL="1155065" lvl="1" indent="-227965">
              <a:lnSpc>
                <a:spcPts val="2240"/>
              </a:lnSpc>
              <a:buFont typeface="Arial MT"/>
              <a:buChar char="•"/>
              <a:tabLst>
                <a:tab pos="1155065" algn="l"/>
              </a:tabLst>
            </a:pPr>
            <a:r>
              <a:rPr sz="1900" dirty="0">
                <a:latin typeface="Calibri"/>
                <a:cs typeface="Calibri"/>
              </a:rPr>
              <a:t>Evento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cardiaco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mayor</a:t>
            </a:r>
            <a:r>
              <a:rPr sz="1900" spc="-2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(ej.</a:t>
            </a:r>
            <a:r>
              <a:rPr sz="1900" spc="-30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MS)</a:t>
            </a:r>
            <a:endParaRPr sz="1900">
              <a:latin typeface="Calibri"/>
              <a:cs typeface="Calibri"/>
            </a:endParaRPr>
          </a:p>
          <a:p>
            <a:pPr lvl="1">
              <a:spcBef>
                <a:spcPts val="20"/>
              </a:spcBef>
              <a:buFont typeface="Arial MT"/>
              <a:buChar char="•"/>
            </a:pPr>
            <a:endParaRPr sz="1900">
              <a:latin typeface="Calibri"/>
              <a:cs typeface="Calibri"/>
            </a:endParaRPr>
          </a:p>
          <a:p>
            <a:pPr marL="354965" indent="-342265">
              <a:spcBef>
                <a:spcPts val="5"/>
              </a:spcBef>
              <a:buFont typeface="Arial MT"/>
              <a:buChar char="•"/>
              <a:tabLst>
                <a:tab pos="354965" algn="l"/>
              </a:tabLst>
            </a:pPr>
            <a:r>
              <a:rPr sz="2500" dirty="0">
                <a:latin typeface="Calibri"/>
                <a:cs typeface="Calibri"/>
              </a:rPr>
              <a:t>Importancia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de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Hª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clínica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y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ECG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(cardiopatía</a:t>
            </a:r>
            <a:r>
              <a:rPr sz="2500" spc="-45" dirty="0">
                <a:latin typeface="Calibri"/>
                <a:cs typeface="Calibri"/>
              </a:rPr>
              <a:t> </a:t>
            </a:r>
            <a:r>
              <a:rPr sz="2500" spc="-10" dirty="0">
                <a:latin typeface="Calibri"/>
                <a:cs typeface="Calibri"/>
              </a:rPr>
              <a:t>estructural)</a:t>
            </a:r>
            <a:endParaRPr sz="2500">
              <a:latin typeface="Calibri"/>
              <a:cs typeface="Calibri"/>
            </a:endParaRPr>
          </a:p>
          <a:p>
            <a:pPr marL="354965" indent="-342265">
              <a:spcBef>
                <a:spcPts val="3000"/>
              </a:spcBef>
              <a:buFont typeface="Arial MT"/>
              <a:buChar char="•"/>
              <a:tabLst>
                <a:tab pos="354965" algn="l"/>
              </a:tabLst>
            </a:pPr>
            <a:r>
              <a:rPr sz="2500" dirty="0">
                <a:latin typeface="Calibri"/>
                <a:cs typeface="Calibri"/>
              </a:rPr>
              <a:t>Lo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más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frecuente</a:t>
            </a:r>
            <a:r>
              <a:rPr sz="2500" spc="-25" dirty="0">
                <a:latin typeface="Calibri"/>
                <a:cs typeface="Calibri"/>
              </a:rPr>
              <a:t> </a:t>
            </a:r>
            <a:r>
              <a:rPr sz="2500" dirty="0">
                <a:latin typeface="Calibri"/>
                <a:cs typeface="Calibri"/>
              </a:rPr>
              <a:t>es</a:t>
            </a:r>
            <a:r>
              <a:rPr sz="2500" spc="-30" dirty="0">
                <a:latin typeface="Calibri"/>
                <a:cs typeface="Calibri"/>
              </a:rPr>
              <a:t> </a:t>
            </a:r>
            <a:r>
              <a:rPr sz="2500" spc="-25" dirty="0">
                <a:latin typeface="Calibri"/>
                <a:cs typeface="Calibri"/>
              </a:rPr>
              <a:t>SVV</a:t>
            </a:r>
            <a:endParaRPr sz="2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37659" y="1014152"/>
            <a:ext cx="6646025" cy="1163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228</TotalTime>
  <Words>1111</Words>
  <Application>Microsoft Office PowerPoint</Application>
  <PresentationFormat>Panorámica</PresentationFormat>
  <Paragraphs>285</Paragraphs>
  <Slides>36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36</vt:i4>
      </vt:variant>
    </vt:vector>
  </HeadingPairs>
  <TitlesOfParts>
    <vt:vector size="45" baseType="lpstr">
      <vt:lpstr>Arial</vt:lpstr>
      <vt:lpstr>Arial MT</vt:lpstr>
      <vt:lpstr>Bookman Old Style</vt:lpstr>
      <vt:lpstr>Calibri</vt:lpstr>
      <vt:lpstr>Times New Roman</vt:lpstr>
      <vt:lpstr>Trebuchet MS</vt:lpstr>
      <vt:lpstr>Wingdings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Arritmias</vt:lpstr>
      <vt:lpstr> DEFINICIÓN </vt:lpstr>
      <vt:lpstr> DEFINICIÓN </vt:lpstr>
      <vt:lpstr> CLASIFICACIÓN DEL SÍNCOPE </vt:lpstr>
      <vt:lpstr> FISIOPATOLOGÍA </vt:lpstr>
      <vt:lpstr> FISIOPATOLOGÍA </vt:lpstr>
      <vt:lpstr>SOSPECHA DE SÍNCOPE</vt:lpstr>
      <vt:lpstr>¿ES UN SÍNCOPE LO QUE CUENTA EL PACIENTE?...</vt:lpstr>
      <vt:lpstr>DIAGNÓSTICO DIFERENCIAL</vt:lpstr>
      <vt:lpstr>EVALUAR LAS CARACTERÍSTICAS DEL SÍNCOPE...</vt:lpstr>
      <vt:lpstr>HISTORIA CLÍNICA… al paciente y acompañantes</vt:lpstr>
      <vt:lpstr>PERFILES CARACTERÍSTICOS</vt:lpstr>
      <vt:lpstr> DATOS CARACTERÍSTICOS </vt:lpstr>
      <vt:lpstr>La epidemiología también ayuda…</vt:lpstr>
      <vt:lpstr>No sé la causa… ¿HAY QUE HACER ALGO MÁS?</vt:lpstr>
      <vt:lpstr> Derivar a URGENCIAS/AR </vt:lpstr>
      <vt:lpstr> Derivar a URGENCIAS/AR </vt:lpstr>
      <vt:lpstr>Derivar a URGENCIAS/AR</vt:lpstr>
      <vt:lpstr>Derivar a consultas de CARDIOLOGÍA</vt:lpstr>
      <vt:lpstr> REFLEXIONES FINALES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12</cp:revision>
  <dcterms:created xsi:type="dcterms:W3CDTF">2024-04-17T15:57:51Z</dcterms:created>
  <dcterms:modified xsi:type="dcterms:W3CDTF">2026-09-14T07:36:53Z</dcterms:modified>
</cp:coreProperties>
</file>