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8" r:id="rId3"/>
    <p:sldId id="261" r:id="rId4"/>
    <p:sldId id="295" r:id="rId5"/>
    <p:sldId id="259" r:id="rId6"/>
    <p:sldId id="260" r:id="rId7"/>
    <p:sldId id="296" r:id="rId8"/>
    <p:sldId id="297" r:id="rId9"/>
    <p:sldId id="298" r:id="rId10"/>
    <p:sldId id="299" r:id="rId11"/>
    <p:sldId id="262" r:id="rId12"/>
    <p:sldId id="267" r:id="rId13"/>
    <p:sldId id="263" r:id="rId14"/>
    <p:sldId id="277" r:id="rId15"/>
    <p:sldId id="268" r:id="rId16"/>
    <p:sldId id="276" r:id="rId17"/>
    <p:sldId id="288" r:id="rId18"/>
    <p:sldId id="289" r:id="rId19"/>
    <p:sldId id="290" r:id="rId20"/>
    <p:sldId id="294" r:id="rId21"/>
    <p:sldId id="264" r:id="rId22"/>
    <p:sldId id="291" r:id="rId23"/>
    <p:sldId id="292" r:id="rId24"/>
    <p:sldId id="265" r:id="rId25"/>
    <p:sldId id="270" r:id="rId26"/>
    <p:sldId id="293" r:id="rId27"/>
    <p:sldId id="28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F6EBEE-F4EA-4D6C-BDF4-329FC41A9B91}" type="datetimeFigureOut">
              <a:rPr lang="es-AR" smtClean="0"/>
              <a:t>9/9/2026</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26600-83C3-495F-977E-785684DFE325}" type="slidenum">
              <a:rPr lang="es-AR" smtClean="0"/>
              <a:t>‹Nº›</a:t>
            </a:fld>
            <a:endParaRPr lang="es-AR"/>
          </a:p>
        </p:txBody>
      </p:sp>
    </p:spTree>
    <p:extLst>
      <p:ext uri="{BB962C8B-B14F-4D97-AF65-F5344CB8AC3E}">
        <p14:creationId xmlns:p14="http://schemas.microsoft.com/office/powerpoint/2010/main" val="1664112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sz="1800" b="1" i="0" u="none" strike="noStrike" baseline="0" dirty="0">
                <a:latin typeface="AlegreyaSans-Bold"/>
              </a:rPr>
              <a:t>Ilustración central. </a:t>
            </a:r>
            <a:r>
              <a:rPr lang="es-ES" sz="1800" b="0" i="0" u="none" strike="noStrike" baseline="0" dirty="0">
                <a:latin typeface="AlegreyaSans-Regular"/>
              </a:rPr>
              <a:t>Aspectos clave en la evaluación y manejo de las miocardiopatías. ACM, asistencia circulatoria mecánica; DAI,</a:t>
            </a:r>
          </a:p>
          <a:p>
            <a:pPr algn="l"/>
            <a:r>
              <a:rPr lang="es-AR" sz="1800" b="0" i="0" u="none" strike="noStrike" baseline="0" dirty="0" err="1">
                <a:latin typeface="AlegreyaSans-Regular"/>
              </a:rPr>
              <a:t>desfribrilador</a:t>
            </a:r>
            <a:r>
              <a:rPr lang="es-AR" sz="1800" b="0" i="0" u="none" strike="noStrike" baseline="0" dirty="0">
                <a:latin typeface="AlegreyaSans-Regular"/>
              </a:rPr>
              <a:t> automático implantable; IC, insuficiencia cardiaca; MAVD, miocardiopatía </a:t>
            </a:r>
            <a:r>
              <a:rPr lang="es-AR" sz="1800" b="0" i="0" u="none" strike="noStrike" baseline="0" dirty="0" err="1">
                <a:latin typeface="AlegreyaSans-Regular"/>
              </a:rPr>
              <a:t>arritmogénica</a:t>
            </a:r>
            <a:r>
              <a:rPr lang="es-AR" sz="1800" b="0" i="0" u="none" strike="noStrike" baseline="0" dirty="0">
                <a:latin typeface="AlegreyaSans-Regular"/>
              </a:rPr>
              <a:t> del ventrículo derecho; MCD,</a:t>
            </a:r>
          </a:p>
          <a:p>
            <a:pPr algn="l"/>
            <a:r>
              <a:rPr lang="es-AR" sz="1800" b="0" i="0" u="none" strike="noStrike" baseline="0" dirty="0">
                <a:latin typeface="AlegreyaSans-Regular"/>
              </a:rPr>
              <a:t>miocardiopatía dilatada; MCH, miocardiopatía hipertrófica; MCNDVI, miocardiopatía no dilatada del ventrículo izquierdo; MCR, miocardiopatía</a:t>
            </a:r>
          </a:p>
          <a:p>
            <a:pPr algn="l"/>
            <a:r>
              <a:rPr lang="es-ES" sz="1800" b="0" i="0" u="none" strike="noStrike" baseline="0" dirty="0">
                <a:latin typeface="AlegreyaSans-Regular"/>
              </a:rPr>
              <a:t>restrictiva; MSC, muerte súbita cardiaca; OTSVI, obstrucción del tracto de salida del ventrículo izquierdo; RMC, resonancia magnética cardiaca;</a:t>
            </a:r>
          </a:p>
          <a:p>
            <a:pPr algn="l"/>
            <a:r>
              <a:rPr lang="es-ES" sz="1800" b="0" i="0" u="none" strike="noStrike" baseline="0" dirty="0">
                <a:latin typeface="AlegreyaSans-Regular"/>
              </a:rPr>
              <a:t>RVP, resistencia vascular pulmonar; TMBG, tratamiento médico basado en las guías de práctica clínica.</a:t>
            </a:r>
            <a:endParaRPr lang="es-AR" dirty="0"/>
          </a:p>
        </p:txBody>
      </p:sp>
      <p:sp>
        <p:nvSpPr>
          <p:cNvPr id="4" name="Marcador de número de diapositiva 3"/>
          <p:cNvSpPr>
            <a:spLocks noGrp="1"/>
          </p:cNvSpPr>
          <p:nvPr>
            <p:ph type="sldNum" sz="quarter" idx="5"/>
          </p:nvPr>
        </p:nvSpPr>
        <p:spPr/>
        <p:txBody>
          <a:bodyPr/>
          <a:lstStyle/>
          <a:p>
            <a:fld id="{62C26600-83C3-495F-977E-785684DFE325}" type="slidenum">
              <a:rPr lang="es-AR" smtClean="0"/>
              <a:t>5</a:t>
            </a:fld>
            <a:endParaRPr lang="es-AR"/>
          </a:p>
        </p:txBody>
      </p:sp>
    </p:spTree>
    <p:extLst>
      <p:ext uri="{BB962C8B-B14F-4D97-AF65-F5344CB8AC3E}">
        <p14:creationId xmlns:p14="http://schemas.microsoft.com/office/powerpoint/2010/main" val="2475479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2414581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4137718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2439480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F8FF31B-AA4A-4968-9831-C6B1CE3898E3}" type="datetimeFigureOut">
              <a:rPr lang="es-AR" smtClean="0"/>
              <a:t>9/9/2026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782019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F8FF31B-AA4A-4968-9831-C6B1CE3898E3}" type="datetimeFigureOut">
              <a:rPr lang="es-AR" smtClean="0"/>
              <a:t>9/9/2026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812198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F8FF31B-AA4A-4968-9831-C6B1CE3898E3}" type="datetimeFigureOut">
              <a:rPr lang="es-AR" smtClean="0"/>
              <a:t>9/9/2026</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2198246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FF31B-AA4A-4968-9831-C6B1CE3898E3}" type="datetimeFigureOut">
              <a:rPr lang="es-AR" smtClean="0"/>
              <a:t>9/9/2026</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282445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F8FF31B-AA4A-4968-9831-C6B1CE3898E3}" type="datetimeFigureOut">
              <a:rPr lang="es-AR" smtClean="0"/>
              <a:t>9/9/2026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1934615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F8FF31B-AA4A-4968-9831-C6B1CE3898E3}" type="datetimeFigureOut">
              <a:rPr lang="es-AR" smtClean="0"/>
              <a:t>9/9/2026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2171710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1164514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65503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3382283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69211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3138392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4117256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F8FF31B-AA4A-4968-9831-C6B1CE3898E3}" type="datetimeFigureOut">
              <a:rPr lang="es-AR" smtClean="0"/>
              <a:t>9/9/2026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C60A788B-E12D-4DCD-9491-CA319892E900}" type="slidenum">
              <a:rPr lang="es-AR" smtClean="0"/>
              <a:t>‹Nº›</a:t>
            </a:fld>
            <a:endParaRPr lang="es-AR"/>
          </a:p>
        </p:txBody>
      </p:sp>
    </p:spTree>
    <p:extLst>
      <p:ext uri="{BB962C8B-B14F-4D97-AF65-F5344CB8AC3E}">
        <p14:creationId xmlns:p14="http://schemas.microsoft.com/office/powerpoint/2010/main" val="725164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54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8FF31B-AA4A-4968-9831-C6B1CE3898E3}" type="datetimeFigureOut">
              <a:rPr lang="es-AR" smtClean="0"/>
              <a:t>9/9/2026</a:t>
            </a:fld>
            <a:endParaRPr lang="es-A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0A788B-E12D-4DCD-9491-CA319892E900}" type="slidenum">
              <a:rPr lang="es-AR" smtClean="0"/>
              <a:t>‹Nº›</a:t>
            </a:fld>
            <a:endParaRPr lang="es-AR"/>
          </a:p>
        </p:txBody>
      </p:sp>
    </p:spTree>
    <p:extLst>
      <p:ext uri="{BB962C8B-B14F-4D97-AF65-F5344CB8AC3E}">
        <p14:creationId xmlns:p14="http://schemas.microsoft.com/office/powerpoint/2010/main" val="480343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ocardiopatía hipertrófica, dilatada y restrictiva">
            <a:extLst>
              <a:ext uri="{FF2B5EF4-FFF2-40B4-BE49-F238E27FC236}">
                <a16:creationId xmlns:a16="http://schemas.microsoft.com/office/drawing/2014/main" id="{33ABFB42-2A4F-B6A1-8902-5344F353E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756"/>
            <a:ext cx="12186250" cy="6886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370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1EC302-4DBA-2992-6BDC-01CAE47C341E}"/>
              </a:ext>
            </a:extLst>
          </p:cNvPr>
          <p:cNvSpPr txBox="1"/>
          <p:nvPr/>
        </p:nvSpPr>
        <p:spPr>
          <a:xfrm>
            <a:off x="726948" y="2155519"/>
            <a:ext cx="8353044" cy="1703480"/>
          </a:xfrm>
          <a:prstGeom prst="rect">
            <a:avLst/>
          </a:prstGeom>
          <a:noFill/>
        </p:spPr>
        <p:txBody>
          <a:bodyPr wrap="square">
            <a:spAutoFit/>
          </a:bodyPr>
          <a:lstStyle/>
          <a:p>
            <a:pPr>
              <a:lnSpc>
                <a:spcPct val="150000"/>
              </a:lnSpc>
            </a:pPr>
            <a:r>
              <a:rPr lang="es-AR" dirty="0"/>
              <a:t>“Un trastorno del miocardio en el cual el músculo cardiaco es estructural y funcionalmente anormal en ausencia de enfermedad de las arterias coronarias (EAC), hipertensión, valvulopatía o cardiopatía congénita (CPC) suficientes para causar la anomalía cardiaca”.</a:t>
            </a:r>
          </a:p>
        </p:txBody>
      </p:sp>
    </p:spTree>
    <p:extLst>
      <p:ext uri="{BB962C8B-B14F-4D97-AF65-F5344CB8AC3E}">
        <p14:creationId xmlns:p14="http://schemas.microsoft.com/office/powerpoint/2010/main" val="4219539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AB7FD75-432A-84FC-4B55-D048762B1246}"/>
              </a:ext>
            </a:extLst>
          </p:cNvPr>
          <p:cNvSpPr txBox="1"/>
          <p:nvPr/>
        </p:nvSpPr>
        <p:spPr>
          <a:xfrm>
            <a:off x="555627" y="1323663"/>
            <a:ext cx="3086100" cy="369332"/>
          </a:xfrm>
          <a:prstGeom prst="rect">
            <a:avLst/>
          </a:prstGeom>
          <a:noFill/>
        </p:spPr>
        <p:txBody>
          <a:bodyPr wrap="square">
            <a:spAutoFit/>
          </a:bodyPr>
          <a:lstStyle/>
          <a:p>
            <a:r>
              <a:rPr lang="es-AR" dirty="0"/>
              <a:t>Miocardiopatía hipertrófica </a:t>
            </a:r>
          </a:p>
        </p:txBody>
      </p:sp>
      <p:sp>
        <p:nvSpPr>
          <p:cNvPr id="5" name="CuadroTexto 4">
            <a:extLst>
              <a:ext uri="{FF2B5EF4-FFF2-40B4-BE49-F238E27FC236}">
                <a16:creationId xmlns:a16="http://schemas.microsoft.com/office/drawing/2014/main" id="{DDECC660-A6A4-338F-1630-EB806EAB2A02}"/>
              </a:ext>
            </a:extLst>
          </p:cNvPr>
          <p:cNvSpPr txBox="1"/>
          <p:nvPr/>
        </p:nvSpPr>
        <p:spPr>
          <a:xfrm>
            <a:off x="555627" y="1799151"/>
            <a:ext cx="2619756" cy="369332"/>
          </a:xfrm>
          <a:prstGeom prst="rect">
            <a:avLst/>
          </a:prstGeom>
          <a:noFill/>
        </p:spPr>
        <p:txBody>
          <a:bodyPr wrap="square">
            <a:spAutoFit/>
          </a:bodyPr>
          <a:lstStyle/>
          <a:p>
            <a:r>
              <a:rPr lang="es-AR" dirty="0"/>
              <a:t>Miocardiopatía dilatada</a:t>
            </a:r>
          </a:p>
        </p:txBody>
      </p:sp>
      <p:sp>
        <p:nvSpPr>
          <p:cNvPr id="9" name="CuadroTexto 8">
            <a:extLst>
              <a:ext uri="{FF2B5EF4-FFF2-40B4-BE49-F238E27FC236}">
                <a16:creationId xmlns:a16="http://schemas.microsoft.com/office/drawing/2014/main" id="{02DF2F65-11C4-BE07-959E-26BCAF4B5110}"/>
              </a:ext>
            </a:extLst>
          </p:cNvPr>
          <p:cNvSpPr txBox="1"/>
          <p:nvPr/>
        </p:nvSpPr>
        <p:spPr>
          <a:xfrm>
            <a:off x="555627" y="2253565"/>
            <a:ext cx="3046476" cy="369332"/>
          </a:xfrm>
          <a:prstGeom prst="rect">
            <a:avLst/>
          </a:prstGeom>
          <a:noFill/>
        </p:spPr>
        <p:txBody>
          <a:bodyPr wrap="square">
            <a:spAutoFit/>
          </a:bodyPr>
          <a:lstStyle/>
          <a:p>
            <a:r>
              <a:rPr lang="es-AR" dirty="0"/>
              <a:t>Miocardiopatía restrictiva</a:t>
            </a:r>
          </a:p>
        </p:txBody>
      </p:sp>
      <p:sp>
        <p:nvSpPr>
          <p:cNvPr id="11" name="CuadroTexto 10">
            <a:extLst>
              <a:ext uri="{FF2B5EF4-FFF2-40B4-BE49-F238E27FC236}">
                <a16:creationId xmlns:a16="http://schemas.microsoft.com/office/drawing/2014/main" id="{A7AAA2DB-C53B-4D0F-B23B-7C4FDF77D8A3}"/>
              </a:ext>
            </a:extLst>
          </p:cNvPr>
          <p:cNvSpPr txBox="1"/>
          <p:nvPr/>
        </p:nvSpPr>
        <p:spPr>
          <a:xfrm>
            <a:off x="552579" y="2729053"/>
            <a:ext cx="6099048" cy="369332"/>
          </a:xfrm>
          <a:prstGeom prst="rect">
            <a:avLst/>
          </a:prstGeom>
          <a:noFill/>
        </p:spPr>
        <p:txBody>
          <a:bodyPr wrap="square">
            <a:spAutoFit/>
          </a:bodyPr>
          <a:lstStyle/>
          <a:p>
            <a:r>
              <a:rPr lang="es-AR" dirty="0"/>
              <a:t>Miocardiopatía </a:t>
            </a:r>
            <a:r>
              <a:rPr lang="es-AR" dirty="0" err="1"/>
              <a:t>arritmogénica</a:t>
            </a:r>
            <a:r>
              <a:rPr lang="es-AR" dirty="0"/>
              <a:t> del ventrículo derecho</a:t>
            </a:r>
          </a:p>
        </p:txBody>
      </p:sp>
      <p:sp>
        <p:nvSpPr>
          <p:cNvPr id="13" name="CuadroTexto 12">
            <a:extLst>
              <a:ext uri="{FF2B5EF4-FFF2-40B4-BE49-F238E27FC236}">
                <a16:creationId xmlns:a16="http://schemas.microsoft.com/office/drawing/2014/main" id="{701E359F-13F0-6699-1E3E-356B1B1E8F98}"/>
              </a:ext>
            </a:extLst>
          </p:cNvPr>
          <p:cNvSpPr txBox="1"/>
          <p:nvPr/>
        </p:nvSpPr>
        <p:spPr>
          <a:xfrm>
            <a:off x="552579" y="3204541"/>
            <a:ext cx="6099048" cy="369332"/>
          </a:xfrm>
          <a:prstGeom prst="rect">
            <a:avLst/>
          </a:prstGeom>
          <a:noFill/>
        </p:spPr>
        <p:txBody>
          <a:bodyPr wrap="square">
            <a:spAutoFit/>
          </a:bodyPr>
          <a:lstStyle/>
          <a:p>
            <a:r>
              <a:rPr lang="en-US" sz="1800" dirty="0">
                <a:solidFill>
                  <a:srgbClr val="212121"/>
                </a:solidFill>
                <a:latin typeface="Calibri" pitchFamily="34" charset="0"/>
                <a:ea typeface="Calibri" pitchFamily="34" charset="-122"/>
                <a:cs typeface="Calibri" pitchFamily="34" charset="-120"/>
              </a:rPr>
              <a:t>MCNDVI — No </a:t>
            </a:r>
            <a:r>
              <a:rPr lang="en-US" sz="1800" dirty="0" err="1">
                <a:solidFill>
                  <a:srgbClr val="212121"/>
                </a:solidFill>
                <a:latin typeface="Calibri" pitchFamily="34" charset="0"/>
                <a:ea typeface="Calibri" pitchFamily="34" charset="-122"/>
                <a:cs typeface="Calibri" pitchFamily="34" charset="-120"/>
              </a:rPr>
              <a:t>Dilatada</a:t>
            </a:r>
            <a:r>
              <a:rPr lang="en-US" sz="1800" dirty="0">
                <a:solidFill>
                  <a:srgbClr val="212121"/>
                </a:solidFill>
                <a:latin typeface="Calibri" pitchFamily="34" charset="0"/>
                <a:ea typeface="Calibri" pitchFamily="34" charset="-122"/>
                <a:cs typeface="Calibri" pitchFamily="34" charset="-120"/>
              </a:rPr>
              <a:t> del VI (NUEVO 2023)</a:t>
            </a:r>
            <a:endParaRPr lang="es-AR" dirty="0"/>
          </a:p>
        </p:txBody>
      </p:sp>
      <p:sp>
        <p:nvSpPr>
          <p:cNvPr id="17" name="CuadroTexto 16">
            <a:extLst>
              <a:ext uri="{FF2B5EF4-FFF2-40B4-BE49-F238E27FC236}">
                <a16:creationId xmlns:a16="http://schemas.microsoft.com/office/drawing/2014/main" id="{032C085E-E0D5-7EB5-30C4-CBAC9872BF20}"/>
              </a:ext>
            </a:extLst>
          </p:cNvPr>
          <p:cNvSpPr txBox="1"/>
          <p:nvPr/>
        </p:nvSpPr>
        <p:spPr>
          <a:xfrm>
            <a:off x="269748" y="171950"/>
            <a:ext cx="6099048" cy="369332"/>
          </a:xfrm>
          <a:prstGeom prst="rect">
            <a:avLst/>
          </a:prstGeom>
          <a:noFill/>
        </p:spPr>
        <p:txBody>
          <a:bodyPr wrap="square">
            <a:spAutoFit/>
          </a:bodyPr>
          <a:lstStyle/>
          <a:p>
            <a:r>
              <a:rPr lang="es-AR" dirty="0">
                <a:solidFill>
                  <a:schemeClr val="accent2"/>
                </a:solidFill>
              </a:rPr>
              <a:t>Clasificación Etiológica</a:t>
            </a:r>
          </a:p>
        </p:txBody>
      </p:sp>
    </p:spTree>
    <p:extLst>
      <p:ext uri="{BB962C8B-B14F-4D97-AF65-F5344CB8AC3E}">
        <p14:creationId xmlns:p14="http://schemas.microsoft.com/office/powerpoint/2010/main" val="283252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755904"/>
          </a:xfrm>
          <a:prstGeom prst="rect">
            <a:avLst/>
          </a:prstGeom>
          <a:solidFill>
            <a:srgbClr val="1B5E20"/>
          </a:solidFill>
          <a:ln w="12700">
            <a:solidFill>
              <a:srgbClr val="1B5E20"/>
            </a:solidFill>
            <a:prstDash val="solid"/>
          </a:ln>
        </p:spPr>
      </p:sp>
      <p:sp>
        <p:nvSpPr>
          <p:cNvPr id="3" name="Text 1"/>
          <p:cNvSpPr/>
          <p:nvPr/>
        </p:nvSpPr>
        <p:spPr>
          <a:xfrm>
            <a:off x="365760" y="73152"/>
            <a:ext cx="11460480" cy="633984"/>
          </a:xfrm>
          <a:prstGeom prst="rect">
            <a:avLst/>
          </a:prstGeom>
          <a:noFill/>
          <a:ln/>
        </p:spPr>
        <p:txBody>
          <a:bodyPr wrap="square" lIns="0" tIns="0" rIns="0" bIns="0" rtlCol="0" anchor="ctr"/>
          <a:lstStyle/>
          <a:p>
            <a:r>
              <a:rPr lang="en-US" sz="2933" b="1" dirty="0" err="1">
                <a:solidFill>
                  <a:srgbClr val="FFFFFF"/>
                </a:solidFill>
                <a:latin typeface="Calibri" pitchFamily="34" charset="0"/>
                <a:ea typeface="Calibri" pitchFamily="34" charset="-122"/>
                <a:cs typeface="Calibri" pitchFamily="34" charset="-120"/>
              </a:rPr>
              <a:t>Guía</a:t>
            </a:r>
            <a:r>
              <a:rPr lang="en-US" sz="2933" b="1" dirty="0">
                <a:solidFill>
                  <a:srgbClr val="FFFFFF"/>
                </a:solidFill>
                <a:latin typeface="Calibri" pitchFamily="34" charset="0"/>
                <a:ea typeface="Calibri" pitchFamily="34" charset="-122"/>
                <a:cs typeface="Calibri" pitchFamily="34" charset="-120"/>
              </a:rPr>
              <a:t> ESC 2023</a:t>
            </a:r>
            <a:endParaRPr lang="en-US" sz="2933" dirty="0"/>
          </a:p>
        </p:txBody>
      </p:sp>
      <p:sp>
        <p:nvSpPr>
          <p:cNvPr id="6" name="Shape 4"/>
          <p:cNvSpPr/>
          <p:nvPr/>
        </p:nvSpPr>
        <p:spPr>
          <a:xfrm>
            <a:off x="137160" y="1999488"/>
            <a:ext cx="5486400" cy="414528"/>
          </a:xfrm>
          <a:prstGeom prst="rect">
            <a:avLst/>
          </a:prstGeom>
          <a:solidFill>
            <a:srgbClr val="2E7D32"/>
          </a:solidFill>
          <a:ln w="12700">
            <a:solidFill>
              <a:srgbClr val="2E7D32"/>
            </a:solidFill>
            <a:prstDash val="solid"/>
          </a:ln>
        </p:spPr>
      </p:sp>
      <p:sp>
        <p:nvSpPr>
          <p:cNvPr id="7" name="Text 5"/>
          <p:cNvSpPr/>
          <p:nvPr/>
        </p:nvSpPr>
        <p:spPr>
          <a:xfrm>
            <a:off x="137160" y="1999488"/>
            <a:ext cx="5486400" cy="41452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SÍ es miocardiopatía (ESC 2023)</a:t>
            </a:r>
            <a:endParaRPr lang="en-US" sz="1600" dirty="0"/>
          </a:p>
        </p:txBody>
      </p:sp>
      <p:sp>
        <p:nvSpPr>
          <p:cNvPr id="8" name="Text 6"/>
          <p:cNvSpPr/>
          <p:nvPr/>
        </p:nvSpPr>
        <p:spPr>
          <a:xfrm>
            <a:off x="259080" y="2487168"/>
            <a:ext cx="512064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MCH — Miocardiopatia Hipertrofica</a:t>
            </a:r>
            <a:endParaRPr lang="en-US" sz="1467" dirty="0"/>
          </a:p>
        </p:txBody>
      </p:sp>
      <p:sp>
        <p:nvSpPr>
          <p:cNvPr id="9" name="Text 7"/>
          <p:cNvSpPr/>
          <p:nvPr/>
        </p:nvSpPr>
        <p:spPr>
          <a:xfrm>
            <a:off x="259080" y="2840736"/>
            <a:ext cx="512064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MCD — Miocardiopatia Dilatada</a:t>
            </a:r>
            <a:endParaRPr lang="en-US" sz="1467" dirty="0"/>
          </a:p>
        </p:txBody>
      </p:sp>
      <p:sp>
        <p:nvSpPr>
          <p:cNvPr id="10" name="Text 8"/>
          <p:cNvSpPr/>
          <p:nvPr/>
        </p:nvSpPr>
        <p:spPr>
          <a:xfrm>
            <a:off x="259080" y="3194304"/>
            <a:ext cx="512064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MCNDVI — No Dilatada del VI (NUEVO 2023)</a:t>
            </a:r>
            <a:endParaRPr lang="en-US" sz="1467" dirty="0"/>
          </a:p>
        </p:txBody>
      </p:sp>
      <p:sp>
        <p:nvSpPr>
          <p:cNvPr id="11" name="Text 9"/>
          <p:cNvSpPr/>
          <p:nvPr/>
        </p:nvSpPr>
        <p:spPr>
          <a:xfrm>
            <a:off x="259080" y="3547872"/>
            <a:ext cx="512064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MAVD — Arritmogenica del VD</a:t>
            </a:r>
            <a:endParaRPr lang="en-US" sz="1467" dirty="0"/>
          </a:p>
        </p:txBody>
      </p:sp>
      <p:sp>
        <p:nvSpPr>
          <p:cNvPr id="12" name="Text 10"/>
          <p:cNvSpPr/>
          <p:nvPr/>
        </p:nvSpPr>
        <p:spPr>
          <a:xfrm>
            <a:off x="259080" y="3901440"/>
            <a:ext cx="512064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MCR — Miocardiopatia Restrictiva</a:t>
            </a:r>
            <a:endParaRPr lang="en-US" sz="1467" dirty="0"/>
          </a:p>
        </p:txBody>
      </p:sp>
      <p:sp>
        <p:nvSpPr>
          <p:cNvPr id="13" name="Shape 11"/>
          <p:cNvSpPr/>
          <p:nvPr/>
        </p:nvSpPr>
        <p:spPr>
          <a:xfrm>
            <a:off x="6111240" y="1999488"/>
            <a:ext cx="5486400" cy="414528"/>
          </a:xfrm>
          <a:prstGeom prst="rect">
            <a:avLst/>
          </a:prstGeom>
          <a:solidFill>
            <a:srgbClr val="B71C1C"/>
          </a:solidFill>
          <a:ln w="12700">
            <a:solidFill>
              <a:srgbClr val="B71C1C"/>
            </a:solidFill>
            <a:prstDash val="solid"/>
          </a:ln>
        </p:spPr>
      </p:sp>
      <p:sp>
        <p:nvSpPr>
          <p:cNvPr id="14" name="Text 12"/>
          <p:cNvSpPr/>
          <p:nvPr/>
        </p:nvSpPr>
        <p:spPr>
          <a:xfrm>
            <a:off x="6111240" y="1999488"/>
            <a:ext cx="5486400" cy="41452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NO es miocardiopatía (exclusiones)</a:t>
            </a:r>
            <a:endParaRPr lang="en-US" sz="1600" dirty="0"/>
          </a:p>
        </p:txBody>
      </p:sp>
      <p:sp>
        <p:nvSpPr>
          <p:cNvPr id="15" name="Text 13"/>
          <p:cNvSpPr/>
          <p:nvPr/>
        </p:nvSpPr>
        <p:spPr>
          <a:xfrm>
            <a:off x="6233160" y="2487168"/>
            <a:ext cx="524256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Sindrome de tako-tsubo (disfuncion transitoria)</a:t>
            </a:r>
            <a:endParaRPr lang="en-US" sz="1467" dirty="0"/>
          </a:p>
        </p:txBody>
      </p:sp>
      <p:sp>
        <p:nvSpPr>
          <p:cNvPr id="16" name="Text 14"/>
          <p:cNvSpPr/>
          <p:nvPr/>
        </p:nvSpPr>
        <p:spPr>
          <a:xfrm>
            <a:off x="6233160" y="2840736"/>
            <a:ext cx="524256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VINC / Hipertrabeculacion (rasgo fenotipico)</a:t>
            </a:r>
            <a:endParaRPr lang="en-US" sz="1467" dirty="0"/>
          </a:p>
        </p:txBody>
      </p:sp>
      <p:sp>
        <p:nvSpPr>
          <p:cNvPr id="17" name="Text 15"/>
          <p:cNvSpPr/>
          <p:nvPr/>
        </p:nvSpPr>
        <p:spPr>
          <a:xfrm>
            <a:off x="6233160" y="3194304"/>
            <a:ext cx="524256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Canalopativas (Brugada, QT largo, CPVT)</a:t>
            </a:r>
            <a:endParaRPr lang="en-US" sz="1467" dirty="0"/>
          </a:p>
        </p:txBody>
      </p:sp>
      <p:sp>
        <p:nvSpPr>
          <p:cNvPr id="18" name="Text 16"/>
          <p:cNvSpPr/>
          <p:nvPr/>
        </p:nvSpPr>
        <p:spPr>
          <a:xfrm>
            <a:off x="6233160" y="3547872"/>
            <a:ext cx="524256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Cardiopatia hipertensiva pura</a:t>
            </a:r>
            <a:endParaRPr lang="en-US" sz="1467" dirty="0"/>
          </a:p>
        </p:txBody>
      </p:sp>
      <p:sp>
        <p:nvSpPr>
          <p:cNvPr id="19" name="Text 17"/>
          <p:cNvSpPr/>
          <p:nvPr/>
        </p:nvSpPr>
        <p:spPr>
          <a:xfrm>
            <a:off x="6233160" y="3901440"/>
            <a:ext cx="5242560" cy="316992"/>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Valvulopatias como causa principal</a:t>
            </a:r>
            <a:endParaRPr lang="en-US" sz="1467" dirty="0"/>
          </a:p>
        </p:txBody>
      </p:sp>
      <p:sp>
        <p:nvSpPr>
          <p:cNvPr id="20" name="Text 18"/>
          <p:cNvSpPr/>
          <p:nvPr/>
        </p:nvSpPr>
        <p:spPr>
          <a:xfrm>
            <a:off x="365760" y="6486144"/>
            <a:ext cx="11460480" cy="268224"/>
          </a:xfrm>
          <a:prstGeom prst="rect">
            <a:avLst/>
          </a:prstGeom>
          <a:noFill/>
          <a:ln/>
        </p:spPr>
        <p:txBody>
          <a:bodyPr wrap="square" rtlCol="0" anchor="ctr"/>
          <a:lstStyle/>
          <a:p>
            <a:r>
              <a:rPr lang="en-US" sz="1000" i="1" dirty="0">
                <a:solidFill>
                  <a:srgbClr val="757575"/>
                </a:solidFill>
                <a:latin typeface="Calibri" pitchFamily="34" charset="0"/>
                <a:ea typeface="Calibri" pitchFamily="34" charset="-122"/>
                <a:cs typeface="Calibri" pitchFamily="34" charset="-120"/>
              </a:rPr>
              <a:t>Fuente: ESC 2023 Guidelines for Cardiomyopathies · Arbelo E, Kaski JP et al. · Eur Heart J 2023;44:3503–3626 · doi:10.1093/eurheartj/ehad194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9B0BE0-717D-7E31-E65F-A4B642483293}"/>
              </a:ext>
            </a:extLst>
          </p:cNvPr>
          <p:cNvPicPr>
            <a:picLocks noChangeAspect="1"/>
          </p:cNvPicPr>
          <p:nvPr/>
        </p:nvPicPr>
        <p:blipFill>
          <a:blip r:embed="rId3"/>
          <a:stretch>
            <a:fillRect/>
          </a:stretch>
        </p:blipFill>
        <p:spPr>
          <a:xfrm>
            <a:off x="475489" y="0"/>
            <a:ext cx="8165592" cy="6858000"/>
          </a:xfrm>
          <a:prstGeom prst="rect">
            <a:avLst/>
          </a:prstGeom>
        </p:spPr>
      </p:pic>
    </p:spTree>
    <p:extLst>
      <p:ext uri="{BB962C8B-B14F-4D97-AF65-F5344CB8AC3E}">
        <p14:creationId xmlns:p14="http://schemas.microsoft.com/office/powerpoint/2010/main" val="1055978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A18660C-EF0F-BA2F-36E9-8CD3F736C36E}"/>
              </a:ext>
            </a:extLst>
          </p:cNvPr>
          <p:cNvPicPr>
            <a:picLocks noChangeAspect="1"/>
          </p:cNvPicPr>
          <p:nvPr/>
        </p:nvPicPr>
        <p:blipFill>
          <a:blip r:embed="rId2"/>
          <a:stretch>
            <a:fillRect/>
          </a:stretch>
        </p:blipFill>
        <p:spPr>
          <a:xfrm>
            <a:off x="665226" y="98488"/>
            <a:ext cx="7171182" cy="6559270"/>
          </a:xfrm>
          <a:prstGeom prst="rect">
            <a:avLst/>
          </a:prstGeom>
        </p:spPr>
      </p:pic>
    </p:spTree>
    <p:extLst>
      <p:ext uri="{BB962C8B-B14F-4D97-AF65-F5344CB8AC3E}">
        <p14:creationId xmlns:p14="http://schemas.microsoft.com/office/powerpoint/2010/main" val="226437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99744"/>
          </a:xfrm>
          <a:prstGeom prst="rect">
            <a:avLst/>
          </a:prstGeom>
          <a:solidFill>
            <a:srgbClr val="1B5E20"/>
          </a:solidFill>
          <a:ln w="12700">
            <a:solidFill>
              <a:srgbClr val="1B5E20"/>
            </a:solidFill>
            <a:prstDash val="solid"/>
          </a:ln>
        </p:spPr>
      </p:sp>
      <p:sp>
        <p:nvSpPr>
          <p:cNvPr id="3" name="Text 1"/>
          <p:cNvSpPr/>
          <p:nvPr/>
        </p:nvSpPr>
        <p:spPr>
          <a:xfrm>
            <a:off x="365760" y="73152"/>
            <a:ext cx="11460480" cy="512064"/>
          </a:xfrm>
          <a:prstGeom prst="rect">
            <a:avLst/>
          </a:prstGeom>
          <a:noFill/>
          <a:ln/>
        </p:spPr>
        <p:txBody>
          <a:bodyPr wrap="square" lIns="0" tIns="0" rIns="0" bIns="0" rtlCol="0" anchor="ctr"/>
          <a:lstStyle/>
          <a:p>
            <a:r>
              <a:rPr lang="en-US" sz="2533" b="1" dirty="0">
                <a:solidFill>
                  <a:srgbClr val="FFFFFF"/>
                </a:solidFill>
                <a:latin typeface="Calibri" pitchFamily="34" charset="0"/>
                <a:ea typeface="Calibri" pitchFamily="34" charset="-122"/>
                <a:cs typeface="Calibri" pitchFamily="34" charset="-120"/>
              </a:rPr>
              <a:t>Ruta del Paciente con Miocardiopatia</a:t>
            </a:r>
            <a:endParaRPr lang="en-US" sz="2533" dirty="0"/>
          </a:p>
        </p:txBody>
      </p:sp>
      <p:sp>
        <p:nvSpPr>
          <p:cNvPr id="4" name="Text 2"/>
          <p:cNvSpPr/>
          <p:nvPr/>
        </p:nvSpPr>
        <p:spPr>
          <a:xfrm>
            <a:off x="365760" y="609600"/>
            <a:ext cx="11460480" cy="341376"/>
          </a:xfrm>
          <a:prstGeom prst="rect">
            <a:avLst/>
          </a:prstGeom>
          <a:noFill/>
          <a:ln/>
        </p:spPr>
        <p:txBody>
          <a:bodyPr wrap="square" lIns="0" tIns="0" rIns="0" bIns="0" rtlCol="0" anchor="t"/>
          <a:lstStyle/>
          <a:p>
            <a:r>
              <a:rPr lang="en-US" sz="1467" dirty="0">
                <a:solidFill>
                  <a:srgbClr val="A5D6A7"/>
                </a:solidFill>
                <a:latin typeface="Calibri" pitchFamily="34" charset="0"/>
                <a:ea typeface="Calibri" pitchFamily="34" charset="-122"/>
                <a:cs typeface="Calibri" pitchFamily="34" charset="-120"/>
              </a:rPr>
              <a:t>Tres formas de presentacion inicial — el diagnostico comienza aca</a:t>
            </a:r>
            <a:endParaRPr lang="en-US" sz="1467" dirty="0"/>
          </a:p>
        </p:txBody>
      </p:sp>
      <p:sp>
        <p:nvSpPr>
          <p:cNvPr id="5" name="Shape 3"/>
          <p:cNvSpPr/>
          <p:nvPr/>
        </p:nvSpPr>
        <p:spPr>
          <a:xfrm>
            <a:off x="365760" y="877824"/>
            <a:ext cx="3779520" cy="536448"/>
          </a:xfrm>
          <a:prstGeom prst="rect">
            <a:avLst/>
          </a:prstGeom>
          <a:solidFill>
            <a:srgbClr val="B71C1C"/>
          </a:solidFill>
          <a:ln w="12700">
            <a:solidFill>
              <a:srgbClr val="B71C1C"/>
            </a:solidFill>
            <a:prstDash val="solid"/>
          </a:ln>
        </p:spPr>
      </p:sp>
      <p:sp>
        <p:nvSpPr>
          <p:cNvPr id="6" name="Text 4"/>
          <p:cNvSpPr/>
          <p:nvPr/>
        </p:nvSpPr>
        <p:spPr>
          <a:xfrm>
            <a:off x="365760" y="877824"/>
            <a:ext cx="3779520" cy="53644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SINTOMAS</a:t>
            </a:r>
            <a:endParaRPr lang="en-US" sz="1600" dirty="0"/>
          </a:p>
        </p:txBody>
      </p:sp>
      <p:sp>
        <p:nvSpPr>
          <p:cNvPr id="7" name="Shape 5"/>
          <p:cNvSpPr/>
          <p:nvPr/>
        </p:nvSpPr>
        <p:spPr>
          <a:xfrm>
            <a:off x="365760" y="1438656"/>
            <a:ext cx="3779520" cy="3657600"/>
          </a:xfrm>
          <a:prstGeom prst="rect">
            <a:avLst/>
          </a:prstGeom>
          <a:solidFill>
            <a:srgbClr val="FFEBEE"/>
          </a:solidFill>
          <a:ln w="12700">
            <a:solidFill>
              <a:srgbClr val="B71C1C"/>
            </a:solidFill>
            <a:prstDash val="solid"/>
          </a:ln>
        </p:spPr>
      </p:sp>
      <p:sp>
        <p:nvSpPr>
          <p:cNvPr id="8" name="Text 6"/>
          <p:cNvSpPr/>
          <p:nvPr/>
        </p:nvSpPr>
        <p:spPr>
          <a:xfrm>
            <a:off x="487680" y="151180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Disnea de esfuerzo o reposo</a:t>
            </a:r>
            <a:endParaRPr lang="en-US" sz="1467" dirty="0"/>
          </a:p>
        </p:txBody>
      </p:sp>
      <p:sp>
        <p:nvSpPr>
          <p:cNvPr id="9" name="Text 7"/>
          <p:cNvSpPr/>
          <p:nvPr/>
        </p:nvSpPr>
        <p:spPr>
          <a:xfrm>
            <a:off x="487680" y="2072640"/>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Palpitaciones / arritmias</a:t>
            </a:r>
            <a:endParaRPr lang="en-US" sz="1467" dirty="0"/>
          </a:p>
        </p:txBody>
      </p:sp>
      <p:sp>
        <p:nvSpPr>
          <p:cNvPr id="10" name="Text 8"/>
          <p:cNvSpPr/>
          <p:nvPr/>
        </p:nvSpPr>
        <p:spPr>
          <a:xfrm>
            <a:off x="487680" y="2633472"/>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Sincope o presincope</a:t>
            </a:r>
            <a:endParaRPr lang="en-US" sz="1467" dirty="0"/>
          </a:p>
        </p:txBody>
      </p:sp>
      <p:sp>
        <p:nvSpPr>
          <p:cNvPr id="11" name="Text 9"/>
          <p:cNvSpPr/>
          <p:nvPr/>
        </p:nvSpPr>
        <p:spPr>
          <a:xfrm>
            <a:off x="487680" y="3194304"/>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Dolor toracico de esfuerzo</a:t>
            </a:r>
            <a:endParaRPr lang="en-US" sz="1467" dirty="0"/>
          </a:p>
        </p:txBody>
      </p:sp>
      <p:sp>
        <p:nvSpPr>
          <p:cNvPr id="12" name="Text 10"/>
          <p:cNvSpPr/>
          <p:nvPr/>
        </p:nvSpPr>
        <p:spPr>
          <a:xfrm>
            <a:off x="487680" y="3755136"/>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Edemas en miembros inferiores</a:t>
            </a:r>
            <a:endParaRPr lang="en-US" sz="1467" dirty="0"/>
          </a:p>
        </p:txBody>
      </p:sp>
      <p:sp>
        <p:nvSpPr>
          <p:cNvPr id="13" name="Text 11"/>
          <p:cNvSpPr/>
          <p:nvPr/>
        </p:nvSpPr>
        <p:spPr>
          <a:xfrm>
            <a:off x="487680" y="431596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Paro cardiorrespiratorio</a:t>
            </a:r>
            <a:endParaRPr lang="en-US" sz="1467" dirty="0"/>
          </a:p>
        </p:txBody>
      </p:sp>
      <p:sp>
        <p:nvSpPr>
          <p:cNvPr id="14" name="Shape 12"/>
          <p:cNvSpPr/>
          <p:nvPr/>
        </p:nvSpPr>
        <p:spPr>
          <a:xfrm>
            <a:off x="4267200" y="877824"/>
            <a:ext cx="3779520" cy="536448"/>
          </a:xfrm>
          <a:prstGeom prst="rect">
            <a:avLst/>
          </a:prstGeom>
          <a:solidFill>
            <a:srgbClr val="E65100"/>
          </a:solidFill>
          <a:ln w="12700">
            <a:solidFill>
              <a:srgbClr val="E65100"/>
            </a:solidFill>
            <a:prstDash val="solid"/>
          </a:ln>
        </p:spPr>
      </p:sp>
      <p:sp>
        <p:nvSpPr>
          <p:cNvPr id="15" name="Text 13"/>
          <p:cNvSpPr/>
          <p:nvPr/>
        </p:nvSpPr>
        <p:spPr>
          <a:xfrm>
            <a:off x="4267200" y="877824"/>
            <a:ext cx="3779520" cy="53644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HALLAZGO INCIDENTAL</a:t>
            </a:r>
            <a:endParaRPr lang="en-US" sz="1600" dirty="0"/>
          </a:p>
        </p:txBody>
      </p:sp>
      <p:sp>
        <p:nvSpPr>
          <p:cNvPr id="16" name="Shape 14"/>
          <p:cNvSpPr/>
          <p:nvPr/>
        </p:nvSpPr>
        <p:spPr>
          <a:xfrm>
            <a:off x="4267200" y="1438656"/>
            <a:ext cx="3779520" cy="3657600"/>
          </a:xfrm>
          <a:prstGeom prst="rect">
            <a:avLst/>
          </a:prstGeom>
          <a:solidFill>
            <a:srgbClr val="FFF3E0"/>
          </a:solidFill>
          <a:ln w="12700">
            <a:solidFill>
              <a:srgbClr val="E65100"/>
            </a:solidFill>
            <a:prstDash val="solid"/>
          </a:ln>
        </p:spPr>
      </p:sp>
      <p:sp>
        <p:nvSpPr>
          <p:cNvPr id="17" name="Text 15"/>
          <p:cNvSpPr/>
          <p:nvPr/>
        </p:nvSpPr>
        <p:spPr>
          <a:xfrm>
            <a:off x="4389120" y="151180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Soplo cardiaco en examen fisico</a:t>
            </a:r>
            <a:endParaRPr lang="en-US" sz="1467" dirty="0"/>
          </a:p>
        </p:txBody>
      </p:sp>
      <p:sp>
        <p:nvSpPr>
          <p:cNvPr id="18" name="Text 16"/>
          <p:cNvSpPr/>
          <p:nvPr/>
        </p:nvSpPr>
        <p:spPr>
          <a:xfrm>
            <a:off x="4389120" y="2072640"/>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ECG anormal en chequeo rutinario</a:t>
            </a:r>
            <a:endParaRPr lang="en-US" sz="1467" dirty="0"/>
          </a:p>
        </p:txBody>
      </p:sp>
      <p:sp>
        <p:nvSpPr>
          <p:cNvPr id="19" name="Text 17"/>
          <p:cNvSpPr/>
          <p:nvPr/>
        </p:nvSpPr>
        <p:spPr>
          <a:xfrm>
            <a:off x="4389120" y="2633472"/>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Arritmia detectada casualmente</a:t>
            </a:r>
            <a:endParaRPr lang="en-US" sz="1467" dirty="0"/>
          </a:p>
        </p:txBody>
      </p:sp>
      <p:sp>
        <p:nvSpPr>
          <p:cNvPr id="20" name="Text 18"/>
          <p:cNvSpPr/>
          <p:nvPr/>
        </p:nvSpPr>
        <p:spPr>
          <a:xfrm>
            <a:off x="4389120" y="3194304"/>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Dilatacion cardiaca en Rx de torax</a:t>
            </a:r>
            <a:endParaRPr lang="en-US" sz="1467" dirty="0"/>
          </a:p>
        </p:txBody>
      </p:sp>
      <p:sp>
        <p:nvSpPr>
          <p:cNvPr id="21" name="Text 19"/>
          <p:cNvSpPr/>
          <p:nvPr/>
        </p:nvSpPr>
        <p:spPr>
          <a:xfrm>
            <a:off x="4389120" y="3755136"/>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Hallazgo ecocardiografico fortuito</a:t>
            </a:r>
            <a:endParaRPr lang="en-US" sz="1467" dirty="0"/>
          </a:p>
        </p:txBody>
      </p:sp>
      <p:sp>
        <p:nvSpPr>
          <p:cNvPr id="22" name="Text 20"/>
          <p:cNvSpPr/>
          <p:nvPr/>
        </p:nvSpPr>
        <p:spPr>
          <a:xfrm>
            <a:off x="4389120" y="431596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Laboratorio con BNP elevado</a:t>
            </a:r>
            <a:endParaRPr lang="en-US" sz="1467" dirty="0"/>
          </a:p>
        </p:txBody>
      </p:sp>
      <p:sp>
        <p:nvSpPr>
          <p:cNvPr id="23" name="Shape 21"/>
          <p:cNvSpPr/>
          <p:nvPr/>
        </p:nvSpPr>
        <p:spPr>
          <a:xfrm>
            <a:off x="8168640" y="877824"/>
            <a:ext cx="3779520" cy="536448"/>
          </a:xfrm>
          <a:prstGeom prst="rect">
            <a:avLst/>
          </a:prstGeom>
          <a:solidFill>
            <a:srgbClr val="2E7D32"/>
          </a:solidFill>
          <a:ln w="12700">
            <a:solidFill>
              <a:srgbClr val="2E7D32"/>
            </a:solidFill>
            <a:prstDash val="solid"/>
          </a:ln>
        </p:spPr>
      </p:sp>
      <p:sp>
        <p:nvSpPr>
          <p:cNvPr id="24" name="Text 22"/>
          <p:cNvSpPr/>
          <p:nvPr/>
        </p:nvSpPr>
        <p:spPr>
          <a:xfrm>
            <a:off x="8168640" y="877824"/>
            <a:ext cx="3779520" cy="53644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CRIBADO FAMILIAR</a:t>
            </a:r>
            <a:endParaRPr lang="en-US" sz="1600" dirty="0"/>
          </a:p>
        </p:txBody>
      </p:sp>
      <p:sp>
        <p:nvSpPr>
          <p:cNvPr id="25" name="Shape 23"/>
          <p:cNvSpPr/>
          <p:nvPr/>
        </p:nvSpPr>
        <p:spPr>
          <a:xfrm>
            <a:off x="8168640" y="1438656"/>
            <a:ext cx="3779520" cy="3657600"/>
          </a:xfrm>
          <a:prstGeom prst="rect">
            <a:avLst/>
          </a:prstGeom>
          <a:solidFill>
            <a:srgbClr val="E8F5E9"/>
          </a:solidFill>
          <a:ln w="12700">
            <a:solidFill>
              <a:srgbClr val="2E7D32"/>
            </a:solidFill>
            <a:prstDash val="solid"/>
          </a:ln>
        </p:spPr>
      </p:sp>
      <p:sp>
        <p:nvSpPr>
          <p:cNvPr id="26" name="Text 24"/>
          <p:cNvSpPr/>
          <p:nvPr/>
        </p:nvSpPr>
        <p:spPr>
          <a:xfrm>
            <a:off x="8290560" y="151180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Familiar de 1er grado con miocardiopatia</a:t>
            </a:r>
            <a:endParaRPr lang="en-US" sz="1467" dirty="0"/>
          </a:p>
        </p:txBody>
      </p:sp>
      <p:sp>
        <p:nvSpPr>
          <p:cNvPr id="27" name="Text 25"/>
          <p:cNvSpPr/>
          <p:nvPr/>
        </p:nvSpPr>
        <p:spPr>
          <a:xfrm>
            <a:off x="8290560" y="2072640"/>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Familiar con muerte subita &lt; 50 anos</a:t>
            </a:r>
            <a:endParaRPr lang="en-US" sz="1467" dirty="0"/>
          </a:p>
        </p:txBody>
      </p:sp>
      <p:sp>
        <p:nvSpPr>
          <p:cNvPr id="28" name="Text 26"/>
          <p:cNvSpPr/>
          <p:nvPr/>
        </p:nvSpPr>
        <p:spPr>
          <a:xfrm>
            <a:off x="8290560" y="2633472"/>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Resultado genetico positivo en familiar</a:t>
            </a:r>
            <a:endParaRPr lang="en-US" sz="1467" dirty="0"/>
          </a:p>
        </p:txBody>
      </p:sp>
      <p:sp>
        <p:nvSpPr>
          <p:cNvPr id="29" name="Text 27"/>
          <p:cNvSpPr/>
          <p:nvPr/>
        </p:nvSpPr>
        <p:spPr>
          <a:xfrm>
            <a:off x="8290560" y="3194304"/>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Solicitud de certificado deportivo</a:t>
            </a:r>
            <a:endParaRPr lang="en-US" sz="1467" dirty="0"/>
          </a:p>
        </p:txBody>
      </p:sp>
      <p:sp>
        <p:nvSpPr>
          <p:cNvPr id="30" name="Text 28"/>
          <p:cNvSpPr/>
          <p:nvPr/>
        </p:nvSpPr>
        <p:spPr>
          <a:xfrm>
            <a:off x="8290560" y="3755136"/>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Evaluacion preconcepcional</a:t>
            </a:r>
            <a:endParaRPr lang="en-US" sz="1467" dirty="0"/>
          </a:p>
        </p:txBody>
      </p:sp>
      <p:sp>
        <p:nvSpPr>
          <p:cNvPr id="31" name="Text 29"/>
          <p:cNvSpPr/>
          <p:nvPr/>
        </p:nvSpPr>
        <p:spPr>
          <a:xfrm>
            <a:off x="8290560" y="4315968"/>
            <a:ext cx="3535680" cy="512064"/>
          </a:xfrm>
          <a:prstGeom prst="rect">
            <a:avLst/>
          </a:prstGeom>
          <a:noFill/>
          <a:ln/>
        </p:spPr>
        <p:txBody>
          <a:bodyPr wrap="square" lIns="0" tIns="0" rIns="0" bIns="0" rtlCol="0" anchor="ctr"/>
          <a:lstStyle/>
          <a:p>
            <a:r>
              <a:rPr lang="en-US" sz="1467" dirty="0">
                <a:solidFill>
                  <a:srgbClr val="212121"/>
                </a:solidFill>
                <a:latin typeface="Calibri" pitchFamily="34" charset="0"/>
                <a:ea typeface="Calibri" pitchFamily="34" charset="-122"/>
                <a:cs typeface="Calibri" pitchFamily="34" charset="-120"/>
              </a:rPr>
              <a:t>• Screening laboral o deportivo</a:t>
            </a:r>
            <a:endParaRPr lang="en-US" sz="1467" dirty="0"/>
          </a:p>
        </p:txBody>
      </p:sp>
      <p:sp>
        <p:nvSpPr>
          <p:cNvPr id="32" name="Shape 30"/>
          <p:cNvSpPr/>
          <p:nvPr/>
        </p:nvSpPr>
        <p:spPr>
          <a:xfrm>
            <a:off x="365760" y="5242560"/>
            <a:ext cx="11460480" cy="512064"/>
          </a:xfrm>
          <a:prstGeom prst="rect">
            <a:avLst/>
          </a:prstGeom>
          <a:solidFill>
            <a:srgbClr val="1B5E20"/>
          </a:solidFill>
          <a:ln w="12700">
            <a:solidFill>
              <a:srgbClr val="1B5E20"/>
            </a:solidFill>
            <a:prstDash val="solid"/>
          </a:ln>
        </p:spPr>
      </p:sp>
      <p:sp>
        <p:nvSpPr>
          <p:cNvPr id="33" name="Text 31"/>
          <p:cNvSpPr/>
          <p:nvPr/>
        </p:nvSpPr>
        <p:spPr>
          <a:xfrm>
            <a:off x="487680" y="5242560"/>
            <a:ext cx="11216640" cy="512064"/>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Todos conducen a: Caracterizacion morfologica/funcional (ECG + Ecocardiograma) → Fenotipo → Etiologia → Tratamiento individualizado</a:t>
            </a:r>
            <a:endParaRPr lang="en-US" sz="1467" dirty="0"/>
          </a:p>
        </p:txBody>
      </p:sp>
      <p:sp>
        <p:nvSpPr>
          <p:cNvPr id="34" name="Text 32"/>
          <p:cNvSpPr/>
          <p:nvPr/>
        </p:nvSpPr>
        <p:spPr>
          <a:xfrm>
            <a:off x="365760" y="6486144"/>
            <a:ext cx="11460480" cy="268224"/>
          </a:xfrm>
          <a:prstGeom prst="rect">
            <a:avLst/>
          </a:prstGeom>
          <a:noFill/>
          <a:ln/>
        </p:spPr>
        <p:txBody>
          <a:bodyPr wrap="square" rtlCol="0" anchor="ctr"/>
          <a:lstStyle/>
          <a:p>
            <a:r>
              <a:rPr lang="en-US" sz="1000" i="1" dirty="0">
                <a:solidFill>
                  <a:srgbClr val="757575"/>
                </a:solidFill>
                <a:latin typeface="Calibri" pitchFamily="34" charset="0"/>
                <a:ea typeface="Calibri" pitchFamily="34" charset="-122"/>
                <a:cs typeface="Calibri" pitchFamily="34" charset="-120"/>
              </a:rPr>
              <a:t>Fuente: ESC 2023 Guidelines for Cardiomyopathies · Arbelo E, Kaski JP et al. · Eur Heart J 2023;44:3503–3626 · doi:10.1093/eurheartj/ehad194</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99744"/>
          </a:xfrm>
          <a:prstGeom prst="rect">
            <a:avLst/>
          </a:prstGeom>
          <a:solidFill>
            <a:srgbClr val="1B5E20"/>
          </a:solidFill>
          <a:ln w="12700">
            <a:solidFill>
              <a:srgbClr val="1B5E20"/>
            </a:solidFill>
            <a:prstDash val="solid"/>
          </a:ln>
        </p:spPr>
      </p:sp>
      <p:sp>
        <p:nvSpPr>
          <p:cNvPr id="3" name="Text 1"/>
          <p:cNvSpPr/>
          <p:nvPr/>
        </p:nvSpPr>
        <p:spPr>
          <a:xfrm>
            <a:off x="365760" y="73152"/>
            <a:ext cx="11460480" cy="512064"/>
          </a:xfrm>
          <a:prstGeom prst="rect">
            <a:avLst/>
          </a:prstGeom>
          <a:noFill/>
          <a:ln/>
        </p:spPr>
        <p:txBody>
          <a:bodyPr wrap="square" lIns="0" tIns="0" rIns="0" bIns="0" rtlCol="0" anchor="ctr"/>
          <a:lstStyle/>
          <a:p>
            <a:r>
              <a:rPr lang="en-US" sz="2533" b="1" dirty="0">
                <a:solidFill>
                  <a:srgbClr val="FFFFFF"/>
                </a:solidFill>
                <a:latin typeface="Calibri" pitchFamily="34" charset="0"/>
                <a:ea typeface="Calibri" pitchFamily="34" charset="-122"/>
                <a:cs typeface="Calibri" pitchFamily="34" charset="-120"/>
              </a:rPr>
              <a:t>Diagnostico: ECG y Laboratorio</a:t>
            </a:r>
            <a:endParaRPr lang="en-US" sz="2533" dirty="0"/>
          </a:p>
        </p:txBody>
      </p:sp>
      <p:sp>
        <p:nvSpPr>
          <p:cNvPr id="4" name="Text 2"/>
          <p:cNvSpPr/>
          <p:nvPr/>
        </p:nvSpPr>
        <p:spPr>
          <a:xfrm>
            <a:off x="365760" y="609600"/>
            <a:ext cx="11460480" cy="341376"/>
          </a:xfrm>
          <a:prstGeom prst="rect">
            <a:avLst/>
          </a:prstGeom>
          <a:noFill/>
          <a:ln/>
        </p:spPr>
        <p:txBody>
          <a:bodyPr wrap="square" lIns="0" tIns="0" rIns="0" bIns="0" rtlCol="0" anchor="t"/>
          <a:lstStyle/>
          <a:p>
            <a:r>
              <a:rPr lang="en-US" sz="1467" dirty="0">
                <a:solidFill>
                  <a:srgbClr val="A5D6A7"/>
                </a:solidFill>
                <a:latin typeface="Calibri" pitchFamily="34" charset="0"/>
                <a:ea typeface="Calibri" pitchFamily="34" charset="-122"/>
                <a:cs typeface="Calibri" pitchFamily="34" charset="-120"/>
              </a:rPr>
              <a:t>El ECG es el primer escalon — puede orientar directamente la etiologia</a:t>
            </a:r>
            <a:endParaRPr lang="en-US" sz="1467" dirty="0"/>
          </a:p>
        </p:txBody>
      </p:sp>
      <p:sp>
        <p:nvSpPr>
          <p:cNvPr id="5" name="Text 3"/>
          <p:cNvSpPr/>
          <p:nvPr/>
        </p:nvSpPr>
        <p:spPr>
          <a:xfrm>
            <a:off x="365760" y="1005840"/>
            <a:ext cx="7315200" cy="341376"/>
          </a:xfrm>
          <a:prstGeom prst="rect">
            <a:avLst/>
          </a:prstGeom>
          <a:noFill/>
          <a:ln/>
        </p:spPr>
        <p:txBody>
          <a:bodyPr wrap="square" lIns="0" tIns="0" rIns="0" bIns="0" rtlCol="0" anchor="ctr"/>
          <a:lstStyle/>
          <a:p>
            <a:r>
              <a:rPr lang="en-US" sz="1733" b="1" dirty="0">
                <a:solidFill>
                  <a:srgbClr val="1B5E20"/>
                </a:solidFill>
                <a:latin typeface="Calibri" pitchFamily="34" charset="0"/>
                <a:ea typeface="Calibri" pitchFamily="34" charset="-122"/>
                <a:cs typeface="Calibri" pitchFamily="34" charset="-120"/>
              </a:rPr>
              <a:t>ECG: hallazgos y su significado</a:t>
            </a:r>
            <a:endParaRPr lang="en-US" sz="1733" dirty="0"/>
          </a:p>
        </p:txBody>
      </p:sp>
      <p:graphicFrame>
        <p:nvGraphicFramePr>
          <p:cNvPr id="8" name="Table 0"/>
          <p:cNvGraphicFramePr>
            <a:graphicFrameLocks noGrp="1"/>
          </p:cNvGraphicFramePr>
          <p:nvPr>
            <p:extLst>
              <p:ext uri="{D42A27DB-BD31-4B8C-83A1-F6EECF244321}">
                <p14:modId xmlns:p14="http://schemas.microsoft.com/office/powerpoint/2010/main" val="4213607332"/>
              </p:ext>
            </p:extLst>
          </p:nvPr>
        </p:nvGraphicFramePr>
        <p:xfrm>
          <a:off x="365760" y="1371600"/>
          <a:ext cx="7315200" cy="3877056"/>
        </p:xfrm>
        <a:graphic>
          <a:graphicData uri="http://schemas.openxmlformats.org/drawingml/2006/table">
            <a:tbl>
              <a:tblPr/>
              <a:tblGrid>
                <a:gridCol w="3169920">
                  <a:extLst>
                    <a:ext uri="{9D8B030D-6E8A-4147-A177-3AD203B41FA5}">
                      <a16:colId xmlns:a16="http://schemas.microsoft.com/office/drawing/2014/main" val="20000"/>
                    </a:ext>
                  </a:extLst>
                </a:gridCol>
                <a:gridCol w="4145280">
                  <a:extLst>
                    <a:ext uri="{9D8B030D-6E8A-4147-A177-3AD203B41FA5}">
                      <a16:colId xmlns:a16="http://schemas.microsoft.com/office/drawing/2014/main" val="20001"/>
                    </a:ext>
                  </a:extLst>
                </a:gridCol>
              </a:tblGrid>
              <a:tr h="438912">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Hallazgo en el ECG</a:t>
                      </a:r>
                      <a:endParaRPr lang="en-US" sz="1300" dirty="0">
                        <a:latin typeface="Calibri" charset="0"/>
                        <a:ea typeface="Calibri" charset="0"/>
                        <a:cs typeface="Calibri" charset="0"/>
                      </a:endParaRPr>
                    </a:p>
                  </a:txBody>
                  <a:tcPr marL="121920" marR="121920" marT="60960" marB="60960"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1B5E20"/>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Sospecha diagnostica</a:t>
                      </a:r>
                      <a:endParaRPr lang="en-US" sz="1300" dirty="0">
                        <a:latin typeface="Calibri" charset="0"/>
                        <a:ea typeface="Calibri" charset="0"/>
                        <a:cs typeface="Calibri" charset="0"/>
                      </a:endParaRPr>
                    </a:p>
                  </a:txBody>
                  <a:tcPr marL="121920" marR="121920" marT="60960" marB="60960"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1B5E20"/>
                    </a:solidFill>
                  </a:tcPr>
                </a:tc>
                <a:extLst>
                  <a:ext uri="{0D108BD9-81ED-4DB2-BD59-A6C34878D82A}">
                    <a16:rowId xmlns:a16="http://schemas.microsoft.com/office/drawing/2014/main" val="10000"/>
                  </a:ext>
                </a:extLst>
              </a:tr>
              <a:tr h="63398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HVI + Q profundas laterales</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 T negativas</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MCH (patron de pseudo-infarto septal)</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206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BCRI de nueva aparicion</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MCD — especialmente LMNA</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extLst>
                  <a:ext uri="{0D108BD9-81ED-4DB2-BD59-A6C34878D82A}">
                    <a16:rowId xmlns:a16="http://schemas.microsoft.com/office/drawing/2014/main" val="10002"/>
                  </a:ext>
                </a:extLst>
              </a:tr>
              <a:tr h="63398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Onda epsilon V1-V3</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 T(-) V1-V3</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MAVD (patognomonico)</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3398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Bajo voltaje QRS</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 imagen de HVI en eco</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Amiloidosis cardiaca (disociacion voltaje-masa)</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extLst>
                  <a:ext uri="{0D108BD9-81ED-4DB2-BD59-A6C34878D82A}">
                    <a16:rowId xmlns:a16="http://schemas.microsoft.com/office/drawing/2014/main" val="10004"/>
                  </a:ext>
                </a:extLst>
              </a:tr>
              <a:tr h="51206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PR corto + HVI (delta)</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Fabry / deposito de glucogeno (WPW)</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12064">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Bloqueo AV + BCRI</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LMNA (laminopatia) — alto riesgo MSC</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extLst>
                  <a:ext uri="{0D108BD9-81ED-4DB2-BD59-A6C34878D82A}">
                    <a16:rowId xmlns:a16="http://schemas.microsoft.com/office/drawing/2014/main" val="10006"/>
                  </a:ext>
                </a:extLst>
              </a:tr>
            </a:tbl>
          </a:graphicData>
        </a:graphic>
      </p:graphicFrame>
      <p:sp>
        <p:nvSpPr>
          <p:cNvPr id="7" name="Text 4"/>
          <p:cNvSpPr/>
          <p:nvPr/>
        </p:nvSpPr>
        <p:spPr>
          <a:xfrm>
            <a:off x="7985760" y="1005840"/>
            <a:ext cx="3779520" cy="341376"/>
          </a:xfrm>
          <a:prstGeom prst="rect">
            <a:avLst/>
          </a:prstGeom>
          <a:noFill/>
          <a:ln/>
        </p:spPr>
        <p:txBody>
          <a:bodyPr wrap="square" lIns="0" tIns="0" rIns="0" bIns="0" rtlCol="0" anchor="ctr"/>
          <a:lstStyle/>
          <a:p>
            <a:r>
              <a:rPr lang="en-US" sz="1733" b="1" dirty="0">
                <a:solidFill>
                  <a:srgbClr val="1B5E20"/>
                </a:solidFill>
                <a:latin typeface="Calibri" pitchFamily="34" charset="0"/>
                <a:ea typeface="Calibri" pitchFamily="34" charset="-122"/>
                <a:cs typeface="Calibri" pitchFamily="34" charset="-120"/>
              </a:rPr>
              <a:t>Laboratorio</a:t>
            </a:r>
            <a:endParaRPr lang="en-US" sz="1733" dirty="0"/>
          </a:p>
        </p:txBody>
      </p:sp>
      <p:sp>
        <p:nvSpPr>
          <p:cNvPr id="6" name="Shape 5"/>
          <p:cNvSpPr/>
          <p:nvPr/>
        </p:nvSpPr>
        <p:spPr>
          <a:xfrm>
            <a:off x="7985760" y="1371600"/>
            <a:ext cx="3779520" cy="390144"/>
          </a:xfrm>
          <a:prstGeom prst="rect">
            <a:avLst/>
          </a:prstGeom>
          <a:solidFill>
            <a:srgbClr val="2E7D32"/>
          </a:solidFill>
          <a:ln w="12700">
            <a:solidFill>
              <a:srgbClr val="2E7D32"/>
            </a:solidFill>
            <a:prstDash val="solid"/>
          </a:ln>
        </p:spPr>
      </p:sp>
      <p:sp>
        <p:nvSpPr>
          <p:cNvPr id="9" name="Text 6"/>
          <p:cNvSpPr/>
          <p:nvPr/>
        </p:nvSpPr>
        <p:spPr>
          <a:xfrm>
            <a:off x="7985760" y="1371600"/>
            <a:ext cx="3779520" cy="390144"/>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1er nivel — todos los pacientes</a:t>
            </a:r>
            <a:endParaRPr lang="en-US" sz="1400" dirty="0"/>
          </a:p>
        </p:txBody>
      </p:sp>
      <p:sp>
        <p:nvSpPr>
          <p:cNvPr id="10" name="Text 7"/>
          <p:cNvSpPr/>
          <p:nvPr/>
        </p:nvSpPr>
        <p:spPr>
          <a:xfrm>
            <a:off x="8107680" y="1786128"/>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BNP / NT-proBNP</a:t>
            </a:r>
            <a:endParaRPr lang="en-US" sz="1333" dirty="0"/>
          </a:p>
        </p:txBody>
      </p:sp>
      <p:sp>
        <p:nvSpPr>
          <p:cNvPr id="11" name="Text 8"/>
          <p:cNvSpPr/>
          <p:nvPr/>
        </p:nvSpPr>
        <p:spPr>
          <a:xfrm>
            <a:off x="8107680" y="2103120"/>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Troponina (T o I)</a:t>
            </a:r>
            <a:endParaRPr lang="en-US" sz="1333" dirty="0"/>
          </a:p>
        </p:txBody>
      </p:sp>
      <p:sp>
        <p:nvSpPr>
          <p:cNvPr id="12" name="Text 9"/>
          <p:cNvSpPr/>
          <p:nvPr/>
        </p:nvSpPr>
        <p:spPr>
          <a:xfrm>
            <a:off x="8107680" y="2420112"/>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Hemograma completo</a:t>
            </a:r>
            <a:endParaRPr lang="en-US" sz="1333" dirty="0"/>
          </a:p>
        </p:txBody>
      </p:sp>
      <p:sp>
        <p:nvSpPr>
          <p:cNvPr id="13" name="Text 10"/>
          <p:cNvSpPr/>
          <p:nvPr/>
        </p:nvSpPr>
        <p:spPr>
          <a:xfrm>
            <a:off x="8107680" y="2737104"/>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Creatinina y filtrado</a:t>
            </a:r>
            <a:endParaRPr lang="en-US" sz="1333" dirty="0"/>
          </a:p>
        </p:txBody>
      </p:sp>
      <p:sp>
        <p:nvSpPr>
          <p:cNvPr id="14" name="Text 11"/>
          <p:cNvSpPr/>
          <p:nvPr/>
        </p:nvSpPr>
        <p:spPr>
          <a:xfrm>
            <a:off x="8107680" y="3054096"/>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Perfil hepatico</a:t>
            </a:r>
            <a:endParaRPr lang="en-US" sz="1333" dirty="0"/>
          </a:p>
        </p:txBody>
      </p:sp>
      <p:sp>
        <p:nvSpPr>
          <p:cNvPr id="15" name="Text 12"/>
          <p:cNvSpPr/>
          <p:nvPr/>
        </p:nvSpPr>
        <p:spPr>
          <a:xfrm>
            <a:off x="8107680" y="3371088"/>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Glucemia basal y HbA1c</a:t>
            </a:r>
            <a:endParaRPr lang="en-US" sz="1333" dirty="0"/>
          </a:p>
        </p:txBody>
      </p:sp>
      <p:sp>
        <p:nvSpPr>
          <p:cNvPr id="16" name="Text 13"/>
          <p:cNvSpPr/>
          <p:nvPr/>
        </p:nvSpPr>
        <p:spPr>
          <a:xfrm>
            <a:off x="8107680" y="3688080"/>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TSH</a:t>
            </a:r>
            <a:endParaRPr lang="en-US" sz="1333" dirty="0"/>
          </a:p>
        </p:txBody>
      </p:sp>
      <p:sp>
        <p:nvSpPr>
          <p:cNvPr id="17" name="Text 14"/>
          <p:cNvSpPr/>
          <p:nvPr/>
        </p:nvSpPr>
        <p:spPr>
          <a:xfrm>
            <a:off x="8107680" y="4005072"/>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Sodio, potasio</a:t>
            </a:r>
            <a:endParaRPr lang="en-US" sz="1333" dirty="0"/>
          </a:p>
        </p:txBody>
      </p:sp>
      <p:sp>
        <p:nvSpPr>
          <p:cNvPr id="18" name="Text 15"/>
          <p:cNvSpPr/>
          <p:nvPr/>
        </p:nvSpPr>
        <p:spPr>
          <a:xfrm>
            <a:off x="8107680" y="4322064"/>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Ferritina + sat. transferrina</a:t>
            </a:r>
            <a:endParaRPr lang="en-US" sz="1333" dirty="0"/>
          </a:p>
        </p:txBody>
      </p:sp>
      <p:sp>
        <p:nvSpPr>
          <p:cNvPr id="19" name="Shape 16"/>
          <p:cNvSpPr/>
          <p:nvPr/>
        </p:nvSpPr>
        <p:spPr>
          <a:xfrm>
            <a:off x="7985760" y="4639056"/>
            <a:ext cx="3779520" cy="390144"/>
          </a:xfrm>
          <a:prstGeom prst="rect">
            <a:avLst/>
          </a:prstGeom>
          <a:solidFill>
            <a:srgbClr val="43A047"/>
          </a:solidFill>
          <a:ln w="12700">
            <a:solidFill>
              <a:srgbClr val="43A047"/>
            </a:solidFill>
            <a:prstDash val="solid"/>
          </a:ln>
        </p:spPr>
      </p:sp>
      <p:sp>
        <p:nvSpPr>
          <p:cNvPr id="20" name="Text 17"/>
          <p:cNvSpPr/>
          <p:nvPr/>
        </p:nvSpPr>
        <p:spPr>
          <a:xfrm>
            <a:off x="7985760" y="4639056"/>
            <a:ext cx="3779520" cy="390144"/>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2do nivel — segun sospecha</a:t>
            </a:r>
            <a:endParaRPr lang="en-US" sz="1400" dirty="0"/>
          </a:p>
        </p:txBody>
      </p:sp>
      <p:sp>
        <p:nvSpPr>
          <p:cNvPr id="21" name="Text 18"/>
          <p:cNvSpPr/>
          <p:nvPr/>
        </p:nvSpPr>
        <p:spPr>
          <a:xfrm>
            <a:off x="8107680" y="5053584"/>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Alfa-galactosidasa A (Fabry)</a:t>
            </a:r>
            <a:endParaRPr lang="en-US" sz="1333" dirty="0"/>
          </a:p>
        </p:txBody>
      </p:sp>
      <p:sp>
        <p:nvSpPr>
          <p:cNvPr id="22" name="Text 19"/>
          <p:cNvSpPr/>
          <p:nvPr/>
        </p:nvSpPr>
        <p:spPr>
          <a:xfrm>
            <a:off x="8107680" y="5370576"/>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Cadenas ligeras libres suero/orina (amiloidosis AL)</a:t>
            </a:r>
            <a:endParaRPr lang="en-US" sz="1333" dirty="0"/>
          </a:p>
        </p:txBody>
      </p:sp>
      <p:sp>
        <p:nvSpPr>
          <p:cNvPr id="23" name="Text 20"/>
          <p:cNvSpPr/>
          <p:nvPr/>
        </p:nvSpPr>
        <p:spPr>
          <a:xfrm>
            <a:off x="8107680" y="5687568"/>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CK serica (miopatias)</a:t>
            </a:r>
            <a:endParaRPr lang="en-US" sz="1333" dirty="0"/>
          </a:p>
        </p:txBody>
      </p:sp>
      <p:sp>
        <p:nvSpPr>
          <p:cNvPr id="24" name="Text 21"/>
          <p:cNvSpPr/>
          <p:nvPr/>
        </p:nvSpPr>
        <p:spPr>
          <a:xfrm>
            <a:off x="8107680" y="6004560"/>
            <a:ext cx="3535680" cy="292608"/>
          </a:xfrm>
          <a:prstGeom prst="rect">
            <a:avLst/>
          </a:prstGeom>
          <a:noFill/>
          <a:ln/>
        </p:spPr>
        <p:txBody>
          <a:bodyPr wrap="square" lIns="0" tIns="0" rIns="0" bIns="0" rtlCol="0" anchor="ctr"/>
          <a:lstStyle/>
          <a:p>
            <a:r>
              <a:rPr lang="en-US" sz="1333" dirty="0">
                <a:solidFill>
                  <a:srgbClr val="212121"/>
                </a:solidFill>
                <a:latin typeface="Calibri" pitchFamily="34" charset="0"/>
                <a:ea typeface="Calibri" pitchFamily="34" charset="-122"/>
                <a:cs typeface="Calibri" pitchFamily="34" charset="-120"/>
              </a:rPr>
              <a:t>• Inmunofijacion serica y urinaria</a:t>
            </a:r>
            <a:endParaRPr lang="en-US" sz="1333" dirty="0"/>
          </a:p>
        </p:txBody>
      </p:sp>
      <p:sp>
        <p:nvSpPr>
          <p:cNvPr id="25" name="Text 22"/>
          <p:cNvSpPr/>
          <p:nvPr/>
        </p:nvSpPr>
        <p:spPr>
          <a:xfrm>
            <a:off x="365760" y="6486144"/>
            <a:ext cx="11460480" cy="268224"/>
          </a:xfrm>
          <a:prstGeom prst="rect">
            <a:avLst/>
          </a:prstGeom>
          <a:noFill/>
          <a:ln/>
        </p:spPr>
        <p:txBody>
          <a:bodyPr wrap="square" rtlCol="0" anchor="ctr"/>
          <a:lstStyle/>
          <a:p>
            <a:r>
              <a:rPr lang="en-US" sz="1000" i="1" dirty="0">
                <a:solidFill>
                  <a:srgbClr val="757575"/>
                </a:solidFill>
                <a:latin typeface="Calibri" pitchFamily="34" charset="0"/>
                <a:ea typeface="Calibri" pitchFamily="34" charset="-122"/>
                <a:cs typeface="Calibri" pitchFamily="34" charset="-120"/>
              </a:rPr>
              <a:t>Fuente: ESC 2023 Guidelines for Cardiomyopathies · Arbelo E, Kaski JP et al. · Eur Heart J 2023;44:3503–3626 · doi:10.1093/eurheartj/ehad194</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99744"/>
          </a:xfrm>
          <a:prstGeom prst="rect">
            <a:avLst/>
          </a:prstGeom>
          <a:solidFill>
            <a:srgbClr val="1B5E20"/>
          </a:solidFill>
          <a:ln w="12700">
            <a:solidFill>
              <a:srgbClr val="1B5E20"/>
            </a:solidFill>
            <a:prstDash val="solid"/>
          </a:ln>
        </p:spPr>
      </p:sp>
      <p:sp>
        <p:nvSpPr>
          <p:cNvPr id="3" name="Text 1"/>
          <p:cNvSpPr/>
          <p:nvPr/>
        </p:nvSpPr>
        <p:spPr>
          <a:xfrm>
            <a:off x="365760" y="73152"/>
            <a:ext cx="11460480" cy="512064"/>
          </a:xfrm>
          <a:prstGeom prst="rect">
            <a:avLst/>
          </a:prstGeom>
          <a:noFill/>
          <a:ln/>
        </p:spPr>
        <p:txBody>
          <a:bodyPr wrap="square" lIns="0" tIns="0" rIns="0" bIns="0" rtlCol="0" anchor="ctr"/>
          <a:lstStyle/>
          <a:p>
            <a:r>
              <a:rPr lang="en-US" sz="2533" b="1" dirty="0">
                <a:solidFill>
                  <a:srgbClr val="FFFFFF"/>
                </a:solidFill>
                <a:latin typeface="Calibri" pitchFamily="34" charset="0"/>
                <a:ea typeface="Calibri" pitchFamily="34" charset="-122"/>
                <a:cs typeface="Calibri" pitchFamily="34" charset="-120"/>
              </a:rPr>
              <a:t>Diagnostico: Imagen Multimodal</a:t>
            </a:r>
            <a:endParaRPr lang="en-US" sz="2533" dirty="0"/>
          </a:p>
        </p:txBody>
      </p:sp>
      <p:sp>
        <p:nvSpPr>
          <p:cNvPr id="4" name="Text 2"/>
          <p:cNvSpPr/>
          <p:nvPr/>
        </p:nvSpPr>
        <p:spPr>
          <a:xfrm>
            <a:off x="365760" y="609600"/>
            <a:ext cx="11460480" cy="341376"/>
          </a:xfrm>
          <a:prstGeom prst="rect">
            <a:avLst/>
          </a:prstGeom>
          <a:noFill/>
          <a:ln/>
        </p:spPr>
        <p:txBody>
          <a:bodyPr wrap="square" lIns="0" tIns="0" rIns="0" bIns="0" rtlCol="0" anchor="t"/>
          <a:lstStyle/>
          <a:p>
            <a:r>
              <a:rPr lang="en-US" sz="1467" dirty="0">
                <a:solidFill>
                  <a:srgbClr val="A5D6A7"/>
                </a:solidFill>
                <a:latin typeface="Calibri" pitchFamily="34" charset="0"/>
                <a:ea typeface="Calibri" pitchFamily="34" charset="-122"/>
                <a:cs typeface="Calibri" pitchFamily="34" charset="-120"/>
              </a:rPr>
              <a:t>Cada tecnica aporta informacion unica — se complementan, no se sustituyen</a:t>
            </a:r>
            <a:endParaRPr lang="en-US" sz="1467" dirty="0"/>
          </a:p>
        </p:txBody>
      </p:sp>
      <p:sp>
        <p:nvSpPr>
          <p:cNvPr id="5" name="Shape 3"/>
          <p:cNvSpPr/>
          <p:nvPr/>
        </p:nvSpPr>
        <p:spPr>
          <a:xfrm>
            <a:off x="365760" y="877824"/>
            <a:ext cx="3779520" cy="707136"/>
          </a:xfrm>
          <a:prstGeom prst="rect">
            <a:avLst/>
          </a:prstGeom>
          <a:solidFill>
            <a:srgbClr val="1565C0"/>
          </a:solidFill>
          <a:ln w="12700">
            <a:solidFill>
              <a:srgbClr val="1565C0"/>
            </a:solidFill>
            <a:prstDash val="solid"/>
          </a:ln>
        </p:spPr>
      </p:sp>
      <p:sp>
        <p:nvSpPr>
          <p:cNvPr id="6" name="Text 4"/>
          <p:cNvSpPr/>
          <p:nvPr/>
        </p:nvSpPr>
        <p:spPr>
          <a:xfrm>
            <a:off x="365760" y="877824"/>
            <a:ext cx="3779520" cy="42672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Ecocardiografia</a:t>
            </a:r>
            <a:endParaRPr lang="en-US" sz="1600" dirty="0"/>
          </a:p>
          <a:p>
            <a:pPr algn="ctr"/>
            <a:r>
              <a:rPr lang="en-US" sz="1600" b="1" dirty="0">
                <a:solidFill>
                  <a:srgbClr val="FFFFFF"/>
                </a:solidFill>
                <a:latin typeface="Calibri" pitchFamily="34" charset="0"/>
                <a:ea typeface="Calibri" pitchFamily="34" charset="-122"/>
                <a:cs typeface="Calibri" pitchFamily="34" charset="-120"/>
              </a:rPr>
              <a:t>Transtoracica (ETT)</a:t>
            </a:r>
            <a:endParaRPr lang="en-US" sz="1600" dirty="0"/>
          </a:p>
        </p:txBody>
      </p:sp>
      <p:sp>
        <p:nvSpPr>
          <p:cNvPr id="7" name="Text 5"/>
          <p:cNvSpPr/>
          <p:nvPr/>
        </p:nvSpPr>
        <p:spPr>
          <a:xfrm>
            <a:off x="365760" y="1304544"/>
            <a:ext cx="3779520" cy="243840"/>
          </a:xfrm>
          <a:prstGeom prst="rect">
            <a:avLst/>
          </a:prstGeom>
          <a:noFill/>
          <a:ln/>
        </p:spPr>
        <p:txBody>
          <a:bodyPr wrap="square" lIns="0" tIns="0" rIns="0" bIns="0" rtlCol="0" anchor="ctr"/>
          <a:lstStyle/>
          <a:p>
            <a:pPr algn="ctr"/>
            <a:r>
              <a:rPr lang="en-US" sz="1267" dirty="0">
                <a:solidFill>
                  <a:srgbClr val="A5D6A7"/>
                </a:solidFill>
                <a:latin typeface="Calibri" pitchFamily="34" charset="0"/>
                <a:ea typeface="Calibri" pitchFamily="34" charset="-122"/>
                <a:cs typeface="Calibri" pitchFamily="34" charset="-120"/>
              </a:rPr>
              <a:t>1ra linea — todos los pacientes</a:t>
            </a:r>
            <a:endParaRPr lang="en-US" sz="1267" dirty="0"/>
          </a:p>
        </p:txBody>
      </p:sp>
      <p:sp>
        <p:nvSpPr>
          <p:cNvPr id="8" name="Shape 6"/>
          <p:cNvSpPr/>
          <p:nvPr/>
        </p:nvSpPr>
        <p:spPr>
          <a:xfrm>
            <a:off x="365760" y="1609344"/>
            <a:ext cx="3779520" cy="3657600"/>
          </a:xfrm>
          <a:prstGeom prst="rect">
            <a:avLst/>
          </a:prstGeom>
          <a:solidFill>
            <a:srgbClr val="E3F2FD"/>
          </a:solidFill>
          <a:ln w="12700">
            <a:solidFill>
              <a:srgbClr val="1565C0"/>
            </a:solidFill>
            <a:prstDash val="solid"/>
          </a:ln>
        </p:spPr>
      </p:sp>
      <p:sp>
        <p:nvSpPr>
          <p:cNvPr id="9" name="Text 7"/>
          <p:cNvSpPr/>
          <p:nvPr/>
        </p:nvSpPr>
        <p:spPr>
          <a:xfrm>
            <a:off x="487680" y="168249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Morfologia: grosor parietal, dilatacion</a:t>
            </a:r>
            <a:endParaRPr lang="en-US" sz="1400" dirty="0"/>
          </a:p>
        </p:txBody>
      </p:sp>
      <p:sp>
        <p:nvSpPr>
          <p:cNvPr id="10" name="Text 8"/>
          <p:cNvSpPr/>
          <p:nvPr/>
        </p:nvSpPr>
        <p:spPr>
          <a:xfrm>
            <a:off x="487680" y="235305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Funcion sistolica (FEVI) y diastolica</a:t>
            </a:r>
            <a:endParaRPr lang="en-US" sz="1400" dirty="0"/>
          </a:p>
        </p:txBody>
      </p:sp>
      <p:sp>
        <p:nvSpPr>
          <p:cNvPr id="11" name="Text 9"/>
          <p:cNvSpPr/>
          <p:nvPr/>
        </p:nvSpPr>
        <p:spPr>
          <a:xfrm>
            <a:off x="487680" y="302361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Obstruccion TSVI (con Valsalva)</a:t>
            </a:r>
            <a:endParaRPr lang="en-US" sz="1400" dirty="0"/>
          </a:p>
        </p:txBody>
      </p:sp>
      <p:sp>
        <p:nvSpPr>
          <p:cNvPr id="12" name="Text 10"/>
          <p:cNvSpPr/>
          <p:nvPr/>
        </p:nvSpPr>
        <p:spPr>
          <a:xfrm>
            <a:off x="487680" y="369417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Funcion VD y valvular</a:t>
            </a:r>
            <a:endParaRPr lang="en-US" sz="1400" dirty="0"/>
          </a:p>
        </p:txBody>
      </p:sp>
      <p:sp>
        <p:nvSpPr>
          <p:cNvPr id="13" name="Text 11"/>
          <p:cNvSpPr/>
          <p:nvPr/>
        </p:nvSpPr>
        <p:spPr>
          <a:xfrm>
            <a:off x="487680" y="436473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Doppler tisular (e', E/e')</a:t>
            </a:r>
            <a:endParaRPr lang="en-US" sz="1400" dirty="0"/>
          </a:p>
        </p:txBody>
      </p:sp>
      <p:sp>
        <p:nvSpPr>
          <p:cNvPr id="14" name="Shape 12"/>
          <p:cNvSpPr/>
          <p:nvPr/>
        </p:nvSpPr>
        <p:spPr>
          <a:xfrm>
            <a:off x="4267200" y="877824"/>
            <a:ext cx="3779520" cy="707136"/>
          </a:xfrm>
          <a:prstGeom prst="rect">
            <a:avLst/>
          </a:prstGeom>
          <a:solidFill>
            <a:srgbClr val="6A1B9A"/>
          </a:solidFill>
          <a:ln w="12700">
            <a:solidFill>
              <a:srgbClr val="6A1B9A"/>
            </a:solidFill>
            <a:prstDash val="solid"/>
          </a:ln>
        </p:spPr>
      </p:sp>
      <p:sp>
        <p:nvSpPr>
          <p:cNvPr id="15" name="Text 13"/>
          <p:cNvSpPr/>
          <p:nvPr/>
        </p:nvSpPr>
        <p:spPr>
          <a:xfrm>
            <a:off x="4267200" y="877824"/>
            <a:ext cx="3779520" cy="42672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Resonancia</a:t>
            </a:r>
            <a:endParaRPr lang="en-US" sz="1600" dirty="0"/>
          </a:p>
          <a:p>
            <a:pPr algn="ctr"/>
            <a:r>
              <a:rPr lang="en-US" sz="1600" b="1" dirty="0">
                <a:solidFill>
                  <a:srgbClr val="FFFFFF"/>
                </a:solidFill>
                <a:latin typeface="Calibri" pitchFamily="34" charset="0"/>
                <a:ea typeface="Calibri" pitchFamily="34" charset="-122"/>
                <a:cs typeface="Calibri" pitchFamily="34" charset="-120"/>
              </a:rPr>
              <a:t>Magnetica Cardiaca</a:t>
            </a:r>
            <a:endParaRPr lang="en-US" sz="1600" dirty="0"/>
          </a:p>
        </p:txBody>
      </p:sp>
      <p:sp>
        <p:nvSpPr>
          <p:cNvPr id="16" name="Text 14"/>
          <p:cNvSpPr/>
          <p:nvPr/>
        </p:nvSpPr>
        <p:spPr>
          <a:xfrm>
            <a:off x="4267200" y="1304544"/>
            <a:ext cx="3779520" cy="243840"/>
          </a:xfrm>
          <a:prstGeom prst="rect">
            <a:avLst/>
          </a:prstGeom>
          <a:noFill/>
          <a:ln/>
        </p:spPr>
        <p:txBody>
          <a:bodyPr wrap="square" lIns="0" tIns="0" rIns="0" bIns="0" rtlCol="0" anchor="ctr"/>
          <a:lstStyle/>
          <a:p>
            <a:pPr algn="ctr"/>
            <a:r>
              <a:rPr lang="en-US" sz="1267" dirty="0">
                <a:solidFill>
                  <a:srgbClr val="A5D6A7"/>
                </a:solidFill>
                <a:latin typeface="Calibri" pitchFamily="34" charset="0"/>
                <a:ea typeface="Calibri" pitchFamily="34" charset="-122"/>
                <a:cs typeface="Calibri" pitchFamily="34" charset="-120"/>
              </a:rPr>
              <a:t>Clave para caracterizacion tisular</a:t>
            </a:r>
            <a:endParaRPr lang="en-US" sz="1267" dirty="0"/>
          </a:p>
        </p:txBody>
      </p:sp>
      <p:sp>
        <p:nvSpPr>
          <p:cNvPr id="17" name="Shape 15"/>
          <p:cNvSpPr/>
          <p:nvPr/>
        </p:nvSpPr>
        <p:spPr>
          <a:xfrm>
            <a:off x="4267200" y="1609344"/>
            <a:ext cx="3779520" cy="3657600"/>
          </a:xfrm>
          <a:prstGeom prst="rect">
            <a:avLst/>
          </a:prstGeom>
          <a:solidFill>
            <a:srgbClr val="F3E5F5"/>
          </a:solidFill>
          <a:ln w="12700">
            <a:solidFill>
              <a:srgbClr val="6A1B9A"/>
            </a:solidFill>
            <a:prstDash val="solid"/>
          </a:ln>
        </p:spPr>
      </p:sp>
      <p:sp>
        <p:nvSpPr>
          <p:cNvPr id="18" name="Text 16"/>
          <p:cNvSpPr/>
          <p:nvPr/>
        </p:nvSpPr>
        <p:spPr>
          <a:xfrm>
            <a:off x="4389120" y="168249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Volumen y funcion biventricular</a:t>
            </a:r>
            <a:endParaRPr lang="en-US" sz="1400" dirty="0"/>
          </a:p>
        </p:txBody>
      </p:sp>
      <p:sp>
        <p:nvSpPr>
          <p:cNvPr id="19" name="Text 17"/>
          <p:cNvSpPr/>
          <p:nvPr/>
        </p:nvSpPr>
        <p:spPr>
          <a:xfrm>
            <a:off x="4389120" y="235305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RTG (realce tardio gadolinio): cicatriz</a:t>
            </a:r>
            <a:endParaRPr lang="en-US" sz="1400" dirty="0"/>
          </a:p>
        </p:txBody>
      </p:sp>
      <p:sp>
        <p:nvSpPr>
          <p:cNvPr id="20" name="Text 18"/>
          <p:cNvSpPr/>
          <p:nvPr/>
        </p:nvSpPr>
        <p:spPr>
          <a:xfrm>
            <a:off x="4389120" y="302361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T1 mapping / VEC: fibrosis difusa</a:t>
            </a:r>
            <a:endParaRPr lang="en-US" sz="1400" dirty="0"/>
          </a:p>
        </p:txBody>
      </p:sp>
      <p:sp>
        <p:nvSpPr>
          <p:cNvPr id="21" name="Text 19"/>
          <p:cNvSpPr/>
          <p:nvPr/>
        </p:nvSpPr>
        <p:spPr>
          <a:xfrm>
            <a:off x="4389120" y="369417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T2: edema (miocarditis activa)</a:t>
            </a:r>
            <a:endParaRPr lang="en-US" sz="1400" dirty="0"/>
          </a:p>
        </p:txBody>
      </p:sp>
      <p:sp>
        <p:nvSpPr>
          <p:cNvPr id="22" name="Text 20"/>
          <p:cNvSpPr/>
          <p:nvPr/>
        </p:nvSpPr>
        <p:spPr>
          <a:xfrm>
            <a:off x="4389120" y="436473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Diagnostico de MCNDVI (solo RMC)</a:t>
            </a:r>
            <a:endParaRPr lang="en-US" sz="1400" dirty="0"/>
          </a:p>
        </p:txBody>
      </p:sp>
      <p:sp>
        <p:nvSpPr>
          <p:cNvPr id="23" name="Shape 21"/>
          <p:cNvSpPr/>
          <p:nvPr/>
        </p:nvSpPr>
        <p:spPr>
          <a:xfrm>
            <a:off x="8168640" y="877824"/>
            <a:ext cx="3779520" cy="707136"/>
          </a:xfrm>
          <a:prstGeom prst="rect">
            <a:avLst/>
          </a:prstGeom>
          <a:solidFill>
            <a:srgbClr val="1B5E20"/>
          </a:solidFill>
          <a:ln w="12700">
            <a:solidFill>
              <a:srgbClr val="1B5E20"/>
            </a:solidFill>
            <a:prstDash val="solid"/>
          </a:ln>
        </p:spPr>
      </p:sp>
      <p:sp>
        <p:nvSpPr>
          <p:cNvPr id="24" name="Text 22"/>
          <p:cNvSpPr/>
          <p:nvPr/>
        </p:nvSpPr>
        <p:spPr>
          <a:xfrm>
            <a:off x="8168640" y="877824"/>
            <a:ext cx="3779520" cy="42672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Gammagrafia osea</a:t>
            </a:r>
            <a:endParaRPr lang="en-US" sz="1600" dirty="0"/>
          </a:p>
          <a:p>
            <a:pPr algn="ctr"/>
            <a:r>
              <a:rPr lang="en-US" sz="1600" b="1" dirty="0">
                <a:solidFill>
                  <a:srgbClr val="FFFFFF"/>
                </a:solidFill>
                <a:latin typeface="Calibri" pitchFamily="34" charset="0"/>
                <a:ea typeface="Calibri" pitchFamily="34" charset="-122"/>
                <a:cs typeface="Calibri" pitchFamily="34" charset="-120"/>
              </a:rPr>
              <a:t>(DPD/PYP/HMDP)</a:t>
            </a:r>
            <a:endParaRPr lang="en-US" sz="1600" dirty="0"/>
          </a:p>
        </p:txBody>
      </p:sp>
      <p:sp>
        <p:nvSpPr>
          <p:cNvPr id="25" name="Text 23"/>
          <p:cNvSpPr/>
          <p:nvPr/>
        </p:nvSpPr>
        <p:spPr>
          <a:xfrm>
            <a:off x="8168640" y="1304544"/>
            <a:ext cx="3779520" cy="243840"/>
          </a:xfrm>
          <a:prstGeom prst="rect">
            <a:avLst/>
          </a:prstGeom>
          <a:noFill/>
          <a:ln/>
        </p:spPr>
        <p:txBody>
          <a:bodyPr wrap="square" lIns="0" tIns="0" rIns="0" bIns="0" rtlCol="0" anchor="ctr"/>
          <a:lstStyle/>
          <a:p>
            <a:pPr algn="ctr"/>
            <a:r>
              <a:rPr lang="en-US" sz="1267" dirty="0">
                <a:solidFill>
                  <a:srgbClr val="A5D6A7"/>
                </a:solidFill>
                <a:latin typeface="Calibri" pitchFamily="34" charset="0"/>
                <a:ea typeface="Calibri" pitchFamily="34" charset="-122"/>
                <a:cs typeface="Calibri" pitchFamily="34" charset="-120"/>
              </a:rPr>
              <a:t>Referencia para amiloidosis ATTR</a:t>
            </a:r>
            <a:endParaRPr lang="en-US" sz="1267" dirty="0"/>
          </a:p>
        </p:txBody>
      </p:sp>
      <p:sp>
        <p:nvSpPr>
          <p:cNvPr id="26" name="Shape 24"/>
          <p:cNvSpPr/>
          <p:nvPr/>
        </p:nvSpPr>
        <p:spPr>
          <a:xfrm>
            <a:off x="8168640" y="1609344"/>
            <a:ext cx="3779520" cy="3657600"/>
          </a:xfrm>
          <a:prstGeom prst="rect">
            <a:avLst/>
          </a:prstGeom>
          <a:solidFill>
            <a:srgbClr val="E8F5E9"/>
          </a:solidFill>
          <a:ln w="12700">
            <a:solidFill>
              <a:srgbClr val="1B5E20"/>
            </a:solidFill>
            <a:prstDash val="solid"/>
          </a:ln>
        </p:spPr>
      </p:sp>
      <p:sp>
        <p:nvSpPr>
          <p:cNvPr id="27" name="Text 25"/>
          <p:cNvSpPr/>
          <p:nvPr/>
        </p:nvSpPr>
        <p:spPr>
          <a:xfrm>
            <a:off x="8290560" y="168249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Captacion grado 2-3 en corazon</a:t>
            </a:r>
            <a:endParaRPr lang="en-US" sz="1400" dirty="0"/>
          </a:p>
        </p:txBody>
      </p:sp>
      <p:sp>
        <p:nvSpPr>
          <p:cNvPr id="28" name="Text 26"/>
          <p:cNvSpPr/>
          <p:nvPr/>
        </p:nvSpPr>
        <p:spPr>
          <a:xfrm>
            <a:off x="8290560" y="235305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Inmunofijacion negativa = ATTR confirmada</a:t>
            </a:r>
            <a:endParaRPr lang="en-US" sz="1400" dirty="0"/>
          </a:p>
        </p:txBody>
      </p:sp>
      <p:sp>
        <p:nvSpPr>
          <p:cNvPr id="29" name="Text 27"/>
          <p:cNvSpPr/>
          <p:nvPr/>
        </p:nvSpPr>
        <p:spPr>
          <a:xfrm>
            <a:off x="8290560" y="302361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No requiere biopsia endomiocardica</a:t>
            </a:r>
            <a:endParaRPr lang="en-US" sz="1400" dirty="0"/>
          </a:p>
        </p:txBody>
      </p:sp>
      <p:sp>
        <p:nvSpPr>
          <p:cNvPr id="30" name="Text 28"/>
          <p:cNvSpPr/>
          <p:nvPr/>
        </p:nvSpPr>
        <p:spPr>
          <a:xfrm>
            <a:off x="8290560" y="369417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Distingue ATTR de AL</a:t>
            </a:r>
            <a:endParaRPr lang="en-US" sz="1400" dirty="0"/>
          </a:p>
        </p:txBody>
      </p:sp>
      <p:sp>
        <p:nvSpPr>
          <p:cNvPr id="31" name="Text 29"/>
          <p:cNvSpPr/>
          <p:nvPr/>
        </p:nvSpPr>
        <p:spPr>
          <a:xfrm>
            <a:off x="8290560" y="4364736"/>
            <a:ext cx="3535680" cy="609600"/>
          </a:xfrm>
          <a:prstGeom prst="rect">
            <a:avLst/>
          </a:prstGeom>
          <a:noFill/>
          <a:ln/>
        </p:spPr>
        <p:txBody>
          <a:bodyPr wrap="square" lIns="0" tIns="0" rIns="0" bIns="0" rtlCol="0" anchor="ctr"/>
          <a:lstStyle/>
          <a:p>
            <a:r>
              <a:rPr lang="en-US" sz="1400" dirty="0">
                <a:solidFill>
                  <a:srgbClr val="212121"/>
                </a:solidFill>
                <a:latin typeface="Calibri" pitchFamily="34" charset="0"/>
                <a:ea typeface="Calibri" pitchFamily="34" charset="-122"/>
                <a:cs typeface="Calibri" pitchFamily="34" charset="-120"/>
              </a:rPr>
              <a:t>• SPECT: cuantificacion captacion</a:t>
            </a:r>
            <a:endParaRPr lang="en-US" sz="1400" dirty="0"/>
          </a:p>
        </p:txBody>
      </p:sp>
      <p:sp>
        <p:nvSpPr>
          <p:cNvPr id="32" name="Text 30"/>
          <p:cNvSpPr/>
          <p:nvPr/>
        </p:nvSpPr>
        <p:spPr>
          <a:xfrm>
            <a:off x="365760" y="5388864"/>
            <a:ext cx="11460480" cy="292608"/>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Hallazgos clave en RMC segun fenotipo:</a:t>
            </a:r>
            <a:endParaRPr lang="en-US" sz="1467" dirty="0"/>
          </a:p>
        </p:txBody>
      </p:sp>
      <p:sp>
        <p:nvSpPr>
          <p:cNvPr id="33" name="Text 31"/>
          <p:cNvSpPr/>
          <p:nvPr/>
        </p:nvSpPr>
        <p:spPr>
          <a:xfrm>
            <a:off x="365760" y="5693664"/>
            <a:ext cx="11460480" cy="548640"/>
          </a:xfrm>
          <a:prstGeom prst="rect">
            <a:avLst/>
          </a:prstGeom>
          <a:noFill/>
          <a:ln/>
        </p:spPr>
        <p:txBody>
          <a:bodyPr wrap="square" lIns="0" tIns="0" rIns="0" bIns="0" rtlCol="0" anchor="ctr"/>
          <a:lstStyle/>
          <a:p>
            <a:r>
              <a:rPr lang="en-US" sz="1267" dirty="0">
                <a:solidFill>
                  <a:srgbClr val="757575"/>
                </a:solidFill>
                <a:latin typeface="Calibri" pitchFamily="34" charset="0"/>
                <a:ea typeface="Calibri" pitchFamily="34" charset="-122"/>
                <a:cs typeface="Calibri" pitchFamily="34" charset="-120"/>
              </a:rPr>
              <a:t>MCH: RTG mesocardico parcheado / puntos insercion VD-VI  |  MCD: RTG subepicardico (DSP) o mesocardico (LMNA)  |  MCNDVI: RTG subepicardico en anillo (DSP, PLN)  |  MAVD: reemplazo adiposo VD  |  Amiloidosis: RTG difuso subendocardico</a:t>
            </a:r>
            <a:endParaRPr lang="en-US" sz="1267" dirty="0"/>
          </a:p>
        </p:txBody>
      </p:sp>
      <p:sp>
        <p:nvSpPr>
          <p:cNvPr id="34" name="Text 32"/>
          <p:cNvSpPr/>
          <p:nvPr/>
        </p:nvSpPr>
        <p:spPr>
          <a:xfrm>
            <a:off x="365760" y="6486144"/>
            <a:ext cx="11460480" cy="268224"/>
          </a:xfrm>
          <a:prstGeom prst="rect">
            <a:avLst/>
          </a:prstGeom>
          <a:noFill/>
          <a:ln/>
        </p:spPr>
        <p:txBody>
          <a:bodyPr wrap="square" rtlCol="0" anchor="ctr"/>
          <a:lstStyle/>
          <a:p>
            <a:r>
              <a:rPr lang="en-US" sz="1000" i="1" dirty="0">
                <a:solidFill>
                  <a:srgbClr val="757575"/>
                </a:solidFill>
                <a:latin typeface="Calibri" pitchFamily="34" charset="0"/>
                <a:ea typeface="Calibri" pitchFamily="34" charset="-122"/>
                <a:cs typeface="Calibri" pitchFamily="34" charset="-120"/>
              </a:rPr>
              <a:t>Fuente: ESC 2023 Guidelines for Cardiomyopathies · Arbelo E, Kaski JP et al. · Eur Heart J 2023;44:3503–3626 · doi:10.1093/eurheartj/ehad194</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99744"/>
          </a:xfrm>
          <a:prstGeom prst="rect">
            <a:avLst/>
          </a:prstGeom>
          <a:solidFill>
            <a:srgbClr val="1B5E20"/>
          </a:solidFill>
          <a:ln w="12700">
            <a:solidFill>
              <a:srgbClr val="1B5E20"/>
            </a:solidFill>
            <a:prstDash val="solid"/>
          </a:ln>
        </p:spPr>
      </p:sp>
      <p:sp>
        <p:nvSpPr>
          <p:cNvPr id="3" name="Text 1"/>
          <p:cNvSpPr/>
          <p:nvPr/>
        </p:nvSpPr>
        <p:spPr>
          <a:xfrm>
            <a:off x="365760" y="73152"/>
            <a:ext cx="11460480" cy="512064"/>
          </a:xfrm>
          <a:prstGeom prst="rect">
            <a:avLst/>
          </a:prstGeom>
          <a:noFill/>
          <a:ln/>
        </p:spPr>
        <p:txBody>
          <a:bodyPr wrap="square" lIns="0" tIns="0" rIns="0" bIns="0" rtlCol="0" anchor="ctr"/>
          <a:lstStyle/>
          <a:p>
            <a:r>
              <a:rPr lang="en-US" sz="2533" b="1" dirty="0">
                <a:solidFill>
                  <a:srgbClr val="FFFFFF"/>
                </a:solidFill>
                <a:latin typeface="Calibri" pitchFamily="34" charset="0"/>
                <a:ea typeface="Calibri" pitchFamily="34" charset="-122"/>
                <a:cs typeface="Calibri" pitchFamily="34" charset="-120"/>
              </a:rPr>
              <a:t>Genetica en Miocardiopatias</a:t>
            </a:r>
            <a:endParaRPr lang="en-US" sz="2533" dirty="0"/>
          </a:p>
        </p:txBody>
      </p:sp>
      <p:sp>
        <p:nvSpPr>
          <p:cNvPr id="4" name="Text 2"/>
          <p:cNvSpPr/>
          <p:nvPr/>
        </p:nvSpPr>
        <p:spPr>
          <a:xfrm>
            <a:off x="365760" y="609600"/>
            <a:ext cx="11460480" cy="341376"/>
          </a:xfrm>
          <a:prstGeom prst="rect">
            <a:avLst/>
          </a:prstGeom>
          <a:noFill/>
          <a:ln/>
        </p:spPr>
        <p:txBody>
          <a:bodyPr wrap="square" lIns="0" tIns="0" rIns="0" bIns="0" rtlCol="0" anchor="t"/>
          <a:lstStyle/>
          <a:p>
            <a:r>
              <a:rPr lang="en-US" sz="1467" dirty="0">
                <a:solidFill>
                  <a:srgbClr val="A5D6A7"/>
                </a:solidFill>
                <a:latin typeface="Calibri" pitchFamily="34" charset="0"/>
                <a:ea typeface="Calibri" pitchFamily="34" charset="-122"/>
                <a:cs typeface="Calibri" pitchFamily="34" charset="-120"/>
              </a:rPr>
              <a:t>Test genetico recomendado (Clase I) en todos los pacientes con miocardiopatia confirmada</a:t>
            </a:r>
            <a:endParaRPr lang="en-US" sz="1467" dirty="0"/>
          </a:p>
        </p:txBody>
      </p:sp>
      <p:graphicFrame>
        <p:nvGraphicFramePr>
          <p:cNvPr id="10" name="Table 0"/>
          <p:cNvGraphicFramePr>
            <a:graphicFrameLocks noGrp="1"/>
          </p:cNvGraphicFramePr>
          <p:nvPr/>
        </p:nvGraphicFramePr>
        <p:xfrm>
          <a:off x="365760" y="877824"/>
          <a:ext cx="7071360" cy="4340352"/>
        </p:xfrm>
        <a:graphic>
          <a:graphicData uri="http://schemas.openxmlformats.org/drawingml/2006/table">
            <a:tbl>
              <a:tblPr/>
              <a:tblGrid>
                <a:gridCol w="134112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438912">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Fenotipo</a:t>
                      </a:r>
                      <a:endParaRPr lang="en-US" sz="1300" dirty="0">
                        <a:latin typeface="Calibri" charset="0"/>
                        <a:ea typeface="Calibri" charset="0"/>
                        <a:cs typeface="Calibri" charset="0"/>
                      </a:endParaRPr>
                    </a:p>
                  </a:txBody>
                  <a:tcPr marL="121920" marR="121920" marT="60960" marB="60960"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1B5E20"/>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Genes principales</a:t>
                      </a:r>
                      <a:endParaRPr lang="en-US" sz="1300" dirty="0">
                        <a:latin typeface="Calibri" charset="0"/>
                        <a:ea typeface="Calibri" charset="0"/>
                        <a:cs typeface="Calibri" charset="0"/>
                      </a:endParaRPr>
                    </a:p>
                  </a:txBody>
                  <a:tcPr marL="121920" marR="121920" marT="60960" marB="60960"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1B5E20"/>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 con variante</a:t>
                      </a:r>
                      <a:endParaRPr lang="en-US" sz="1300" dirty="0">
                        <a:latin typeface="Calibri" charset="0"/>
                        <a:ea typeface="Calibri" charset="0"/>
                        <a:cs typeface="Calibri" charset="0"/>
                      </a:endParaRPr>
                    </a:p>
                  </a:txBody>
                  <a:tcPr marL="121920" marR="121920" marT="60960" marB="60960"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1B5E20"/>
                    </a:solidFill>
                  </a:tcPr>
                </a:tc>
                <a:extLst>
                  <a:ext uri="{0D108BD9-81ED-4DB2-BD59-A6C34878D82A}">
                    <a16:rowId xmlns:a16="http://schemas.microsoft.com/office/drawing/2014/main" val="10000"/>
                  </a:ext>
                </a:extLst>
              </a:tr>
              <a:tr h="780288">
                <a:tc>
                  <a:txBody>
                    <a:bodyPr/>
                    <a:lstStyle/>
                    <a:p>
                      <a:pPr marL="0" indent="0">
                        <a:buNone/>
                      </a:pPr>
                      <a:r>
                        <a:rPr lang="en-US" sz="1300" b="1" dirty="0">
                          <a:solidFill>
                            <a:srgbClr val="1565C0"/>
                          </a:solidFill>
                          <a:latin typeface="Calibri" pitchFamily="34" charset="0"/>
                          <a:ea typeface="Calibri" pitchFamily="34" charset="-122"/>
                          <a:cs typeface="Calibri" pitchFamily="34" charset="-120"/>
                        </a:rPr>
                        <a:t>MCH</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E3F2FD"/>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MYH7 (~35%), MYBPC3 (~35%)</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otros genes sarcomericos</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000000"/>
                          </a:solidFill>
                          <a:latin typeface="Calibri" pitchFamily="34" charset="0"/>
                          <a:ea typeface="Calibri" pitchFamily="34" charset="-122"/>
                          <a:cs typeface="Calibri" pitchFamily="34" charset="-120"/>
                        </a:rPr>
                        <a:t>~60%</a:t>
                      </a:r>
                      <a:endParaRPr lang="en-US" sz="1300" dirty="0">
                        <a:latin typeface="Calibri" charset="0"/>
                        <a:ea typeface="Calibri" charset="0"/>
                        <a:cs typeface="Calibri" charset="0"/>
                      </a:endParaRPr>
                    </a:p>
                  </a:txBody>
                  <a:tcPr marL="50800" marR="50800" marT="33867" marB="33867"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80288">
                <a:tc>
                  <a:txBody>
                    <a:bodyPr/>
                    <a:lstStyle/>
                    <a:p>
                      <a:pPr marL="0" indent="0">
                        <a:buNone/>
                      </a:pPr>
                      <a:r>
                        <a:rPr lang="en-US" sz="1300" b="1" dirty="0">
                          <a:solidFill>
                            <a:srgbClr val="6A1B9A"/>
                          </a:solidFill>
                          <a:latin typeface="Calibri" pitchFamily="34" charset="0"/>
                          <a:ea typeface="Calibri" pitchFamily="34" charset="-122"/>
                          <a:cs typeface="Calibri" pitchFamily="34" charset="-120"/>
                        </a:rPr>
                        <a:t>MCD</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3E5F5"/>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TTN (~20%), LMNA (~5%)</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SCN5A, RBM20, FLNC, PLN, BAG3</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tc>
                  <a:txBody>
                    <a:bodyPr/>
                    <a:lstStyle/>
                    <a:p>
                      <a:pPr marL="0" indent="0" algn="ctr">
                        <a:buNone/>
                      </a:pPr>
                      <a:r>
                        <a:rPr lang="en-US" sz="1300" dirty="0">
                          <a:solidFill>
                            <a:srgbClr val="000000"/>
                          </a:solidFill>
                          <a:latin typeface="Calibri" pitchFamily="34" charset="0"/>
                          <a:ea typeface="Calibri" pitchFamily="34" charset="-122"/>
                          <a:cs typeface="Calibri" pitchFamily="34" charset="-120"/>
                        </a:rPr>
                        <a:t>~40%</a:t>
                      </a:r>
                      <a:endParaRPr lang="en-US" sz="1300" dirty="0">
                        <a:latin typeface="Calibri" charset="0"/>
                        <a:ea typeface="Calibri" charset="0"/>
                        <a:cs typeface="Calibri" charset="0"/>
                      </a:endParaRPr>
                    </a:p>
                  </a:txBody>
                  <a:tcPr marL="50800" marR="50800" marT="33867" marB="33867"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extLst>
                  <a:ext uri="{0D108BD9-81ED-4DB2-BD59-A6C34878D82A}">
                    <a16:rowId xmlns:a16="http://schemas.microsoft.com/office/drawing/2014/main" val="10002"/>
                  </a:ext>
                </a:extLst>
              </a:tr>
              <a:tr h="780288">
                <a:tc>
                  <a:txBody>
                    <a:bodyPr/>
                    <a:lstStyle/>
                    <a:p>
                      <a:pPr marL="0" indent="0">
                        <a:buNone/>
                      </a:pPr>
                      <a:r>
                        <a:rPr lang="en-US" sz="1300" b="1" dirty="0">
                          <a:solidFill>
                            <a:srgbClr val="BF360C"/>
                          </a:solidFill>
                          <a:latin typeface="Calibri" pitchFamily="34" charset="0"/>
                          <a:ea typeface="Calibri" pitchFamily="34" charset="-122"/>
                          <a:cs typeface="Calibri" pitchFamily="34" charset="-120"/>
                        </a:rPr>
                        <a:t>MCNDVI</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BE9E7"/>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DSP (~15%), LMNA, PLN</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FLNC, RBM20, TTN, BAG3</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000000"/>
                          </a:solidFill>
                          <a:latin typeface="Calibri" pitchFamily="34" charset="0"/>
                          <a:ea typeface="Calibri" pitchFamily="34" charset="-122"/>
                          <a:cs typeface="Calibri" pitchFamily="34" charset="-120"/>
                        </a:rPr>
                        <a:t>~50%</a:t>
                      </a:r>
                      <a:endParaRPr lang="en-US" sz="1300" dirty="0">
                        <a:latin typeface="Calibri" charset="0"/>
                        <a:ea typeface="Calibri" charset="0"/>
                        <a:cs typeface="Calibri" charset="0"/>
                      </a:endParaRPr>
                    </a:p>
                  </a:txBody>
                  <a:tcPr marL="50800" marR="50800" marT="33867" marB="33867"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80288">
                <a:tc>
                  <a:txBody>
                    <a:bodyPr/>
                    <a:lstStyle/>
                    <a:p>
                      <a:pPr marL="0" indent="0">
                        <a:buNone/>
                      </a:pPr>
                      <a:r>
                        <a:rPr lang="en-US" sz="1300" b="1" dirty="0">
                          <a:solidFill>
                            <a:srgbClr val="2E7D32"/>
                          </a:solidFill>
                          <a:latin typeface="Calibri" pitchFamily="34" charset="0"/>
                          <a:ea typeface="Calibri" pitchFamily="34" charset="-122"/>
                          <a:cs typeface="Calibri" pitchFamily="34" charset="-120"/>
                        </a:rPr>
                        <a:t>MAVD</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E8F5E9"/>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PKP2 (~40%), DSG2, DSC2</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DSP, JUP (proteinas desmosomicas)</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tc>
                  <a:txBody>
                    <a:bodyPr/>
                    <a:lstStyle/>
                    <a:p>
                      <a:pPr marL="0" indent="0" algn="ctr">
                        <a:buNone/>
                      </a:pPr>
                      <a:r>
                        <a:rPr lang="en-US" sz="1300" dirty="0">
                          <a:solidFill>
                            <a:srgbClr val="000000"/>
                          </a:solidFill>
                          <a:latin typeface="Calibri" pitchFamily="34" charset="0"/>
                          <a:ea typeface="Calibri" pitchFamily="34" charset="-122"/>
                          <a:cs typeface="Calibri" pitchFamily="34" charset="-120"/>
                        </a:rPr>
                        <a:t>~60%</a:t>
                      </a:r>
                      <a:endParaRPr lang="en-US" sz="1300" dirty="0">
                        <a:latin typeface="Calibri" charset="0"/>
                        <a:ea typeface="Calibri" charset="0"/>
                        <a:cs typeface="Calibri" charset="0"/>
                      </a:endParaRPr>
                    </a:p>
                  </a:txBody>
                  <a:tcPr marL="50800" marR="50800" marT="33867" marB="33867"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1F8E9"/>
                    </a:solidFill>
                  </a:tcPr>
                </a:tc>
                <a:extLst>
                  <a:ext uri="{0D108BD9-81ED-4DB2-BD59-A6C34878D82A}">
                    <a16:rowId xmlns:a16="http://schemas.microsoft.com/office/drawing/2014/main" val="10004"/>
                  </a:ext>
                </a:extLst>
              </a:tr>
              <a:tr h="780288">
                <a:tc>
                  <a:txBody>
                    <a:bodyPr/>
                    <a:lstStyle/>
                    <a:p>
                      <a:pPr marL="0" indent="0">
                        <a:buNone/>
                      </a:pPr>
                      <a:r>
                        <a:rPr lang="en-US" sz="1300" b="1" dirty="0">
                          <a:solidFill>
                            <a:srgbClr val="37474F"/>
                          </a:solidFill>
                          <a:latin typeface="Calibri" pitchFamily="34" charset="0"/>
                          <a:ea typeface="Calibri" pitchFamily="34" charset="-122"/>
                          <a:cs typeface="Calibri" pitchFamily="34" charset="-120"/>
                        </a:rPr>
                        <a:t>MCR</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ECEFF1"/>
                    </a:solidFill>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TNNI3, TNNT2 (sarcomericos)</a:t>
                      </a:r>
                      <a:endParaRPr lang="en-US" sz="1300" dirty="0">
                        <a:latin typeface="Calibri" charset="0"/>
                        <a:ea typeface="Calibri" charset="0"/>
                        <a:cs typeface="Calibri" charset="0"/>
                      </a:endParaRPr>
                    </a:p>
                    <a:p>
                      <a:pPr marL="0" indent="0">
                        <a:buNone/>
                      </a:pPr>
                      <a:r>
                        <a:rPr lang="en-US" sz="1300" dirty="0">
                          <a:solidFill>
                            <a:srgbClr val="000000"/>
                          </a:solidFill>
                          <a:latin typeface="Calibri" pitchFamily="34" charset="0"/>
                          <a:ea typeface="Calibri" pitchFamily="34" charset="-122"/>
                          <a:cs typeface="Calibri" pitchFamily="34" charset="-120"/>
                        </a:rPr>
                        <a:t>TTR (amiloidosis ATTR), PRKAG2, LAMP2</a:t>
                      </a:r>
                      <a:endParaRPr lang="en-US" sz="1300" dirty="0">
                        <a:latin typeface="Calibri" charset="0"/>
                        <a:ea typeface="Calibri" charset="0"/>
                        <a:cs typeface="Calibri" charset="0"/>
                      </a:endParaRPr>
                    </a:p>
                  </a:txBody>
                  <a:tcPr marL="50800" marR="50800" marT="33867" marB="33867">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000000"/>
                          </a:solidFill>
                          <a:latin typeface="Calibri" pitchFamily="34" charset="0"/>
                          <a:ea typeface="Calibri" pitchFamily="34" charset="-122"/>
                          <a:cs typeface="Calibri" pitchFamily="34" charset="-120"/>
                        </a:rPr>
                        <a:t>~20-30%</a:t>
                      </a:r>
                      <a:endParaRPr lang="en-US" sz="1300" dirty="0">
                        <a:latin typeface="Calibri" charset="0"/>
                        <a:ea typeface="Calibri" charset="0"/>
                        <a:cs typeface="Calibri" charset="0"/>
                      </a:endParaRPr>
                    </a:p>
                    <a:p>
                      <a:pPr marL="0" indent="0" algn="ctr">
                        <a:buNone/>
                      </a:pPr>
                      <a:r>
                        <a:rPr lang="en-US" sz="1300" dirty="0">
                          <a:solidFill>
                            <a:srgbClr val="000000"/>
                          </a:solidFill>
                          <a:latin typeface="Calibri" pitchFamily="34" charset="0"/>
                          <a:ea typeface="Calibri" pitchFamily="34" charset="-122"/>
                          <a:cs typeface="Calibri" pitchFamily="34" charset="-120"/>
                        </a:rPr>
                        <a:t>(variable)</a:t>
                      </a:r>
                      <a:endParaRPr lang="en-US" sz="1300" dirty="0">
                        <a:latin typeface="Calibri" charset="0"/>
                        <a:ea typeface="Calibri" charset="0"/>
                        <a:cs typeface="Calibri" charset="0"/>
                      </a:endParaRPr>
                    </a:p>
                  </a:txBody>
                  <a:tcPr marL="50800" marR="50800" marT="33867" marB="33867" anchor="ctr">
                    <a:lnL w="6350" cap="flat" cmpd="sng" algn="ctr">
                      <a:solidFill>
                        <a:srgbClr val="BDBDBD"/>
                      </a:solidFill>
                      <a:prstDash val="solid"/>
                      <a:round/>
                      <a:headEnd type="none" w="med" len="med"/>
                      <a:tailEnd type="none" w="med" len="med"/>
                    </a:lnL>
                    <a:lnR w="6350" cap="flat" cmpd="sng" algn="ctr">
                      <a:solidFill>
                        <a:srgbClr val="BDBDBD"/>
                      </a:solidFill>
                      <a:prstDash val="solid"/>
                      <a:round/>
                      <a:headEnd type="none" w="med" len="med"/>
                      <a:tailEnd type="none" w="med" len="med"/>
                    </a:lnR>
                    <a:lnT w="6350" cap="flat" cmpd="sng" algn="ctr">
                      <a:solidFill>
                        <a:srgbClr val="BDBDBD"/>
                      </a:solidFill>
                      <a:prstDash val="solid"/>
                      <a:round/>
                      <a:headEnd type="none" w="med" len="med"/>
                      <a:tailEnd type="none" w="med" len="med"/>
                    </a:lnT>
                    <a:lnB w="6350" cap="flat" cmpd="sng" algn="ctr">
                      <a:solidFill>
                        <a:srgbClr val="BDBDB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Shape 4"/>
          <p:cNvSpPr/>
          <p:nvPr/>
        </p:nvSpPr>
        <p:spPr>
          <a:xfrm>
            <a:off x="7741920" y="1386840"/>
            <a:ext cx="4023360" cy="512064"/>
          </a:xfrm>
          <a:prstGeom prst="rect">
            <a:avLst/>
          </a:prstGeom>
          <a:solidFill>
            <a:srgbClr val="E8F5E9"/>
          </a:solidFill>
          <a:ln w="12700">
            <a:solidFill>
              <a:srgbClr val="C8E6C9"/>
            </a:solidFill>
            <a:prstDash val="solid"/>
          </a:ln>
        </p:spPr>
      </p:sp>
      <p:sp>
        <p:nvSpPr>
          <p:cNvPr id="8" name="Text 5"/>
          <p:cNvSpPr/>
          <p:nvPr/>
        </p:nvSpPr>
        <p:spPr>
          <a:xfrm>
            <a:off x="7802880" y="1362456"/>
            <a:ext cx="3901440" cy="268224"/>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Probando</a:t>
            </a:r>
            <a:endParaRPr lang="en-US" sz="1467" dirty="0"/>
          </a:p>
        </p:txBody>
      </p:sp>
      <p:sp>
        <p:nvSpPr>
          <p:cNvPr id="9" name="Text 6"/>
          <p:cNvSpPr/>
          <p:nvPr/>
        </p:nvSpPr>
        <p:spPr>
          <a:xfrm>
            <a:off x="7802880" y="1438656"/>
            <a:ext cx="3901440" cy="487680"/>
          </a:xfrm>
          <a:prstGeom prst="rect">
            <a:avLst/>
          </a:prstGeom>
          <a:noFill/>
          <a:ln/>
        </p:spPr>
        <p:txBody>
          <a:bodyPr wrap="square" lIns="0" tIns="0" rIns="0" bIns="0" rtlCol="0" anchor="ctr"/>
          <a:lstStyle/>
          <a:p>
            <a:r>
              <a:rPr lang="en-US" sz="1267" dirty="0">
                <a:solidFill>
                  <a:srgbClr val="212121"/>
                </a:solidFill>
                <a:latin typeface="Calibri" pitchFamily="34" charset="0"/>
                <a:ea typeface="Calibri" pitchFamily="34" charset="-122"/>
                <a:cs typeface="Calibri" pitchFamily="34" charset="-120"/>
              </a:rPr>
              <a:t>Primer caso identificado en la familia</a:t>
            </a:r>
            <a:endParaRPr lang="en-US" sz="1267" dirty="0"/>
          </a:p>
        </p:txBody>
      </p:sp>
      <p:sp>
        <p:nvSpPr>
          <p:cNvPr id="5" name="Shape 7"/>
          <p:cNvSpPr/>
          <p:nvPr/>
        </p:nvSpPr>
        <p:spPr>
          <a:xfrm>
            <a:off x="7741920" y="2093976"/>
            <a:ext cx="4023360" cy="707136"/>
          </a:xfrm>
          <a:prstGeom prst="rect">
            <a:avLst/>
          </a:prstGeom>
          <a:solidFill>
            <a:srgbClr val="E8F5E9"/>
          </a:solidFill>
          <a:ln w="12700">
            <a:solidFill>
              <a:srgbClr val="C8E6C9"/>
            </a:solidFill>
            <a:prstDash val="solid"/>
          </a:ln>
        </p:spPr>
      </p:sp>
      <p:sp>
        <p:nvSpPr>
          <p:cNvPr id="11" name="Text 8"/>
          <p:cNvSpPr/>
          <p:nvPr/>
        </p:nvSpPr>
        <p:spPr>
          <a:xfrm>
            <a:off x="7741920" y="2136648"/>
            <a:ext cx="3901440" cy="268224"/>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Genotipo +</a:t>
            </a:r>
            <a:endParaRPr lang="en-US" sz="1467" dirty="0"/>
          </a:p>
          <a:p>
            <a:r>
              <a:rPr lang="en-US" sz="1467" b="1" dirty="0">
                <a:solidFill>
                  <a:srgbClr val="1B5E20"/>
                </a:solidFill>
                <a:latin typeface="Calibri" pitchFamily="34" charset="0"/>
                <a:ea typeface="Calibri" pitchFamily="34" charset="-122"/>
                <a:cs typeface="Calibri" pitchFamily="34" charset="-120"/>
              </a:rPr>
              <a:t>fenotipo -</a:t>
            </a:r>
            <a:endParaRPr lang="en-US" sz="1467" dirty="0"/>
          </a:p>
        </p:txBody>
      </p:sp>
      <p:sp>
        <p:nvSpPr>
          <p:cNvPr id="12" name="Text 9"/>
          <p:cNvSpPr/>
          <p:nvPr/>
        </p:nvSpPr>
        <p:spPr>
          <a:xfrm>
            <a:off x="8708136" y="2045208"/>
            <a:ext cx="2703576" cy="487680"/>
          </a:xfrm>
          <a:prstGeom prst="rect">
            <a:avLst/>
          </a:prstGeom>
          <a:noFill/>
          <a:ln/>
        </p:spPr>
        <p:txBody>
          <a:bodyPr wrap="square" lIns="0" tIns="0" rIns="0" bIns="0" rtlCol="0" anchor="ctr"/>
          <a:lstStyle/>
          <a:p>
            <a:r>
              <a:rPr lang="en-US" sz="1267" dirty="0">
                <a:solidFill>
                  <a:srgbClr val="212121"/>
                </a:solidFill>
                <a:latin typeface="Calibri" pitchFamily="34" charset="0"/>
                <a:ea typeface="Calibri" pitchFamily="34" charset="-122"/>
                <a:cs typeface="Calibri" pitchFamily="34" charset="-120"/>
              </a:rPr>
              <a:t>Portador sin manifestaciones clinicas → seguimiento con ECG + eco periodico</a:t>
            </a:r>
            <a:endParaRPr lang="en-US" sz="1267" dirty="0"/>
          </a:p>
        </p:txBody>
      </p:sp>
      <p:sp>
        <p:nvSpPr>
          <p:cNvPr id="13" name="Shape 10"/>
          <p:cNvSpPr/>
          <p:nvPr/>
        </p:nvSpPr>
        <p:spPr>
          <a:xfrm>
            <a:off x="7741920" y="3191256"/>
            <a:ext cx="4023360" cy="512064"/>
          </a:xfrm>
          <a:prstGeom prst="rect">
            <a:avLst/>
          </a:prstGeom>
          <a:solidFill>
            <a:srgbClr val="E8F5E9"/>
          </a:solidFill>
          <a:ln w="12700">
            <a:solidFill>
              <a:srgbClr val="C8E6C9"/>
            </a:solidFill>
            <a:prstDash val="solid"/>
          </a:ln>
        </p:spPr>
      </p:sp>
      <p:sp>
        <p:nvSpPr>
          <p:cNvPr id="14" name="Text 11"/>
          <p:cNvSpPr/>
          <p:nvPr/>
        </p:nvSpPr>
        <p:spPr>
          <a:xfrm>
            <a:off x="7802880" y="3166872"/>
            <a:ext cx="3901440" cy="268224"/>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VUS</a:t>
            </a:r>
            <a:endParaRPr lang="en-US" sz="1467" dirty="0"/>
          </a:p>
        </p:txBody>
      </p:sp>
      <p:sp>
        <p:nvSpPr>
          <p:cNvPr id="15" name="Text 12"/>
          <p:cNvSpPr/>
          <p:nvPr/>
        </p:nvSpPr>
        <p:spPr>
          <a:xfrm>
            <a:off x="7863840" y="3304032"/>
            <a:ext cx="3901440" cy="487680"/>
          </a:xfrm>
          <a:prstGeom prst="rect">
            <a:avLst/>
          </a:prstGeom>
          <a:noFill/>
          <a:ln/>
        </p:spPr>
        <p:txBody>
          <a:bodyPr wrap="square" lIns="0" tIns="0" rIns="0" bIns="0" rtlCol="0" anchor="ctr"/>
          <a:lstStyle/>
          <a:p>
            <a:r>
              <a:rPr lang="en-US" sz="1267" dirty="0">
                <a:solidFill>
                  <a:srgbClr val="212121"/>
                </a:solidFill>
                <a:latin typeface="Calibri" pitchFamily="34" charset="0"/>
                <a:ea typeface="Calibri" pitchFamily="34" charset="-122"/>
                <a:cs typeface="Calibri" pitchFamily="34" charset="-120"/>
              </a:rPr>
              <a:t>Variante de significado incierto — no permite decision clinica por si sola</a:t>
            </a:r>
            <a:endParaRPr lang="en-US" sz="1267" dirty="0"/>
          </a:p>
        </p:txBody>
      </p:sp>
      <p:sp>
        <p:nvSpPr>
          <p:cNvPr id="16" name="Shape 13"/>
          <p:cNvSpPr/>
          <p:nvPr/>
        </p:nvSpPr>
        <p:spPr>
          <a:xfrm>
            <a:off x="7741920" y="4093464"/>
            <a:ext cx="4023360" cy="512064"/>
          </a:xfrm>
          <a:prstGeom prst="rect">
            <a:avLst/>
          </a:prstGeom>
          <a:solidFill>
            <a:srgbClr val="E8F5E9"/>
          </a:solidFill>
          <a:ln w="12700">
            <a:solidFill>
              <a:srgbClr val="C8E6C9"/>
            </a:solidFill>
            <a:prstDash val="solid"/>
          </a:ln>
        </p:spPr>
      </p:sp>
      <p:sp>
        <p:nvSpPr>
          <p:cNvPr id="17" name="Text 14"/>
          <p:cNvSpPr/>
          <p:nvPr/>
        </p:nvSpPr>
        <p:spPr>
          <a:xfrm>
            <a:off x="7802880" y="4069080"/>
            <a:ext cx="3901440" cy="268224"/>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Penetrancia</a:t>
            </a:r>
            <a:endParaRPr lang="en-US" sz="1467" dirty="0"/>
          </a:p>
        </p:txBody>
      </p:sp>
      <p:sp>
        <p:nvSpPr>
          <p:cNvPr id="18" name="Text 15"/>
          <p:cNvSpPr/>
          <p:nvPr/>
        </p:nvSpPr>
        <p:spPr>
          <a:xfrm>
            <a:off x="7863840" y="4175760"/>
            <a:ext cx="3901440" cy="487680"/>
          </a:xfrm>
          <a:prstGeom prst="rect">
            <a:avLst/>
          </a:prstGeom>
          <a:noFill/>
          <a:ln/>
        </p:spPr>
        <p:txBody>
          <a:bodyPr wrap="square" lIns="0" tIns="0" rIns="0" bIns="0" rtlCol="0" anchor="ctr"/>
          <a:lstStyle/>
          <a:p>
            <a:r>
              <a:rPr lang="en-US" sz="1267" dirty="0">
                <a:solidFill>
                  <a:srgbClr val="212121"/>
                </a:solidFill>
                <a:latin typeface="Calibri" pitchFamily="34" charset="0"/>
                <a:ea typeface="Calibri" pitchFamily="34" charset="-122"/>
                <a:cs typeface="Calibri" pitchFamily="34" charset="-120"/>
              </a:rPr>
              <a:t>No todos los portadores desarrollan la enfermedad (variable entre genes)</a:t>
            </a:r>
            <a:endParaRPr lang="en-US" sz="1267" dirty="0"/>
          </a:p>
        </p:txBody>
      </p:sp>
      <p:sp>
        <p:nvSpPr>
          <p:cNvPr id="19" name="Shape 16"/>
          <p:cNvSpPr/>
          <p:nvPr/>
        </p:nvSpPr>
        <p:spPr>
          <a:xfrm>
            <a:off x="7741920" y="4995672"/>
            <a:ext cx="4023360" cy="512064"/>
          </a:xfrm>
          <a:prstGeom prst="rect">
            <a:avLst/>
          </a:prstGeom>
          <a:solidFill>
            <a:srgbClr val="E8F5E9"/>
          </a:solidFill>
          <a:ln w="12700">
            <a:solidFill>
              <a:srgbClr val="C8E6C9"/>
            </a:solidFill>
            <a:prstDash val="solid"/>
          </a:ln>
        </p:spPr>
      </p:sp>
      <p:sp>
        <p:nvSpPr>
          <p:cNvPr id="20" name="Text 17"/>
          <p:cNvSpPr/>
          <p:nvPr/>
        </p:nvSpPr>
        <p:spPr>
          <a:xfrm>
            <a:off x="7802880" y="4971288"/>
            <a:ext cx="3901440" cy="268224"/>
          </a:xfrm>
          <a:prstGeom prst="rect">
            <a:avLst/>
          </a:prstGeom>
          <a:noFill/>
          <a:ln/>
        </p:spPr>
        <p:txBody>
          <a:bodyPr wrap="square" lIns="0" tIns="0" rIns="0" bIns="0" rtlCol="0" anchor="ctr"/>
          <a:lstStyle/>
          <a:p>
            <a:r>
              <a:rPr lang="en-US" sz="1467" b="1" dirty="0">
                <a:solidFill>
                  <a:srgbClr val="1B5E20"/>
                </a:solidFill>
                <a:latin typeface="Calibri" pitchFamily="34" charset="0"/>
                <a:ea typeface="Calibri" pitchFamily="34" charset="-122"/>
                <a:cs typeface="Calibri" pitchFamily="34" charset="-120"/>
              </a:rPr>
              <a:t>Cribado en cascada</a:t>
            </a:r>
            <a:endParaRPr lang="en-US" sz="1467" dirty="0"/>
          </a:p>
        </p:txBody>
      </p:sp>
      <p:sp>
        <p:nvSpPr>
          <p:cNvPr id="21" name="Text 18"/>
          <p:cNvSpPr/>
          <p:nvPr/>
        </p:nvSpPr>
        <p:spPr>
          <a:xfrm>
            <a:off x="7863840" y="5102352"/>
            <a:ext cx="3901440" cy="487680"/>
          </a:xfrm>
          <a:prstGeom prst="rect">
            <a:avLst/>
          </a:prstGeom>
          <a:noFill/>
          <a:ln/>
        </p:spPr>
        <p:txBody>
          <a:bodyPr wrap="square" lIns="0" tIns="0" rIns="0" bIns="0" rtlCol="0" anchor="ctr"/>
          <a:lstStyle/>
          <a:p>
            <a:r>
              <a:rPr lang="en-US" sz="1267" dirty="0">
                <a:solidFill>
                  <a:srgbClr val="212121"/>
                </a:solidFill>
                <a:latin typeface="Calibri" pitchFamily="34" charset="0"/>
                <a:ea typeface="Calibri" pitchFamily="34" charset="-122"/>
                <a:cs typeface="Calibri" pitchFamily="34" charset="-120"/>
              </a:rPr>
              <a:t>Si se identifica variante patogenica → test genetico a familiares de 1er grado</a:t>
            </a:r>
            <a:endParaRPr lang="en-US" sz="1267" dirty="0"/>
          </a:p>
        </p:txBody>
      </p:sp>
      <p:sp>
        <p:nvSpPr>
          <p:cNvPr id="22" name="Shape 19"/>
          <p:cNvSpPr/>
          <p:nvPr/>
        </p:nvSpPr>
        <p:spPr>
          <a:xfrm>
            <a:off x="365760" y="5852160"/>
            <a:ext cx="7071360" cy="438912"/>
          </a:xfrm>
          <a:prstGeom prst="rect">
            <a:avLst/>
          </a:prstGeom>
          <a:solidFill>
            <a:srgbClr val="2E7D32"/>
          </a:solidFill>
          <a:ln w="12700">
            <a:solidFill>
              <a:srgbClr val="2E7D32"/>
            </a:solidFill>
            <a:prstDash val="solid"/>
          </a:ln>
        </p:spPr>
      </p:sp>
      <p:sp>
        <p:nvSpPr>
          <p:cNvPr id="23" name="Text 20"/>
          <p:cNvSpPr/>
          <p:nvPr/>
        </p:nvSpPr>
        <p:spPr>
          <a:xfrm>
            <a:off x="487680" y="5852160"/>
            <a:ext cx="6827520" cy="43891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Cribado familiar: test genetico a 1er grado → si positivo: ECG + eco anual + seguimiento de por vida</a:t>
            </a:r>
            <a:endParaRPr lang="en-US" sz="1333" dirty="0"/>
          </a:p>
        </p:txBody>
      </p:sp>
      <p:sp>
        <p:nvSpPr>
          <p:cNvPr id="24" name="Text 21"/>
          <p:cNvSpPr/>
          <p:nvPr/>
        </p:nvSpPr>
        <p:spPr>
          <a:xfrm>
            <a:off x="365760" y="6486144"/>
            <a:ext cx="11460480" cy="268224"/>
          </a:xfrm>
          <a:prstGeom prst="rect">
            <a:avLst/>
          </a:prstGeom>
          <a:noFill/>
          <a:ln/>
        </p:spPr>
        <p:txBody>
          <a:bodyPr wrap="square" rtlCol="0" anchor="ctr"/>
          <a:lstStyle/>
          <a:p>
            <a:r>
              <a:rPr lang="en-US" sz="1000" i="1" dirty="0">
                <a:solidFill>
                  <a:srgbClr val="757575"/>
                </a:solidFill>
                <a:latin typeface="Calibri" pitchFamily="34" charset="0"/>
                <a:ea typeface="Calibri" pitchFamily="34" charset="-122"/>
                <a:cs typeface="Calibri" pitchFamily="34" charset="-120"/>
              </a:rPr>
              <a:t>Fuente: ESC 2023 Guidelines for Cardiomyopathies · Arbelo E, Kaski JP et al. · Eur Heart J 2023;44:3503–3626 · doi:10.1093/eurheartj/ehad194</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2BA63BB-6B8B-47E7-E01A-35B64309FC5F}"/>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sp>
        <p:nvSpPr>
          <p:cNvPr id="4" name="CuadroTexto 3">
            <a:extLst>
              <a:ext uri="{FF2B5EF4-FFF2-40B4-BE49-F238E27FC236}">
                <a16:creationId xmlns:a16="http://schemas.microsoft.com/office/drawing/2014/main" id="{810FAEEC-0321-8CA2-1EB8-80E953C3DFC7}"/>
              </a:ext>
            </a:extLst>
          </p:cNvPr>
          <p:cNvSpPr txBox="1"/>
          <p:nvPr/>
        </p:nvSpPr>
        <p:spPr>
          <a:xfrm>
            <a:off x="446416" y="490990"/>
            <a:ext cx="6103188" cy="923330"/>
          </a:xfrm>
          <a:prstGeom prst="rect">
            <a:avLst/>
          </a:prstGeom>
          <a:noFill/>
        </p:spPr>
        <p:txBody>
          <a:bodyPr wrap="square">
            <a:spAutoFit/>
          </a:bodyPr>
          <a:lstStyle/>
          <a:p>
            <a:r>
              <a:rPr lang="es-AR" dirty="0"/>
              <a:t>…definida por la presencia de un aumento en del grosor de la pared de ventricular, en ausencia de circunstancias anormales de trabajo...</a:t>
            </a:r>
          </a:p>
        </p:txBody>
      </p:sp>
      <p:sp>
        <p:nvSpPr>
          <p:cNvPr id="10" name="CuadroTexto 9">
            <a:extLst>
              <a:ext uri="{FF2B5EF4-FFF2-40B4-BE49-F238E27FC236}">
                <a16:creationId xmlns:a16="http://schemas.microsoft.com/office/drawing/2014/main" id="{C677FE69-154F-8CDC-426E-F583B3E032A9}"/>
              </a:ext>
            </a:extLst>
          </p:cNvPr>
          <p:cNvSpPr txBox="1"/>
          <p:nvPr/>
        </p:nvSpPr>
        <p:spPr>
          <a:xfrm>
            <a:off x="217818" y="1989110"/>
            <a:ext cx="6103188" cy="2031325"/>
          </a:xfrm>
          <a:prstGeom prst="rect">
            <a:avLst/>
          </a:prstGeom>
          <a:noFill/>
        </p:spPr>
        <p:txBody>
          <a:bodyPr wrap="square">
            <a:spAutoFit/>
          </a:bodyPr>
          <a:lstStyle/>
          <a:p>
            <a:r>
              <a:rPr lang="es-AR" dirty="0"/>
              <a:t>Clasificación etiológica</a:t>
            </a:r>
          </a:p>
          <a:p>
            <a:endParaRPr lang="es-AR" dirty="0"/>
          </a:p>
          <a:p>
            <a:pPr marL="285750" indent="-285750">
              <a:buFont typeface="Arial" panose="020B0604020202020204" pitchFamily="34" charset="0"/>
              <a:buChar char="•"/>
            </a:pPr>
            <a:r>
              <a:rPr lang="es-AR" b="1" dirty="0"/>
              <a:t>Familiar/</a:t>
            </a:r>
            <a:r>
              <a:rPr lang="es-AR" b="1" dirty="0" err="1"/>
              <a:t>Genetica</a:t>
            </a:r>
            <a:r>
              <a:rPr lang="es-AR" b="1" dirty="0"/>
              <a:t>:  </a:t>
            </a:r>
            <a:r>
              <a:rPr lang="es-AR" dirty="0" err="1"/>
              <a:t>Mutacion</a:t>
            </a:r>
            <a:r>
              <a:rPr lang="es-AR" dirty="0"/>
              <a:t> de genes que afecta a proteínas </a:t>
            </a:r>
            <a:r>
              <a:rPr lang="es-AR" dirty="0" err="1"/>
              <a:t>sarcomericas</a:t>
            </a:r>
            <a:r>
              <a:rPr lang="es-AR" dirty="0"/>
              <a:t>, </a:t>
            </a:r>
            <a:r>
              <a:rPr lang="es-AR" dirty="0" err="1"/>
              <a:t>Enefermedades</a:t>
            </a:r>
            <a:r>
              <a:rPr lang="es-AR" dirty="0"/>
              <a:t> de deposito</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b="1" dirty="0"/>
              <a:t>Adquiridas:</a:t>
            </a:r>
            <a:r>
              <a:rPr lang="es-AR" dirty="0"/>
              <a:t> </a:t>
            </a:r>
            <a:r>
              <a:rPr lang="es-AR" dirty="0" err="1"/>
              <a:t>asoc</a:t>
            </a:r>
            <a:r>
              <a:rPr lang="es-AR" dirty="0"/>
              <a:t> a Obesidad, </a:t>
            </a:r>
            <a:r>
              <a:rPr lang="es-AR" dirty="0" err="1"/>
              <a:t>Sobre-entrenamiento</a:t>
            </a:r>
            <a:r>
              <a:rPr lang="es-AR" dirty="0"/>
              <a:t>, Hijos de madres diabéticas.</a:t>
            </a:r>
          </a:p>
        </p:txBody>
      </p:sp>
      <p:pic>
        <p:nvPicPr>
          <p:cNvPr id="12" name="Imagen 11">
            <a:extLst>
              <a:ext uri="{FF2B5EF4-FFF2-40B4-BE49-F238E27FC236}">
                <a16:creationId xmlns:a16="http://schemas.microsoft.com/office/drawing/2014/main" id="{74CAB7EC-0D59-7C7E-0140-6D9262482EA6}"/>
              </a:ext>
            </a:extLst>
          </p:cNvPr>
          <p:cNvPicPr>
            <a:picLocks noChangeAspect="1"/>
          </p:cNvPicPr>
          <p:nvPr/>
        </p:nvPicPr>
        <p:blipFill>
          <a:blip r:embed="rId2"/>
          <a:stretch>
            <a:fillRect/>
          </a:stretch>
        </p:blipFill>
        <p:spPr>
          <a:xfrm>
            <a:off x="6987392" y="0"/>
            <a:ext cx="4866280" cy="6858000"/>
          </a:xfrm>
          <a:prstGeom prst="rect">
            <a:avLst/>
          </a:prstGeom>
        </p:spPr>
      </p:pic>
    </p:spTree>
    <p:extLst>
      <p:ext uri="{BB962C8B-B14F-4D97-AF65-F5344CB8AC3E}">
        <p14:creationId xmlns:p14="http://schemas.microsoft.com/office/powerpoint/2010/main" val="2573199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C013A7D-1A86-AF09-1083-C63FC173E059}"/>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sp>
        <p:nvSpPr>
          <p:cNvPr id="3" name="CuadroTexto 2">
            <a:extLst>
              <a:ext uri="{FF2B5EF4-FFF2-40B4-BE49-F238E27FC236}">
                <a16:creationId xmlns:a16="http://schemas.microsoft.com/office/drawing/2014/main" id="{1A14EF86-2F33-89BA-592D-838D3B028577}"/>
              </a:ext>
            </a:extLst>
          </p:cNvPr>
          <p:cNvSpPr txBox="1"/>
          <p:nvPr/>
        </p:nvSpPr>
        <p:spPr>
          <a:xfrm>
            <a:off x="524054" y="1034455"/>
            <a:ext cx="8645825" cy="4247317"/>
          </a:xfrm>
          <a:prstGeom prst="rect">
            <a:avLst/>
          </a:prstGeom>
          <a:noFill/>
        </p:spPr>
        <p:txBody>
          <a:bodyPr wrap="square">
            <a:spAutoFit/>
          </a:bodyPr>
          <a:lstStyle/>
          <a:p>
            <a:pPr marL="285750" indent="-285750">
              <a:buFont typeface="Arial" panose="020B0604020202020204" pitchFamily="34" charset="0"/>
              <a:buChar char="•"/>
            </a:pPr>
            <a:r>
              <a:rPr lang="es-AR" dirty="0"/>
              <a:t>Disnea es el síntoma característico al cual suele acompañar el ángor.</a:t>
            </a:r>
          </a:p>
          <a:p>
            <a:endParaRPr lang="es-AR" dirty="0"/>
          </a:p>
          <a:p>
            <a:pPr marL="285750" indent="-285750">
              <a:buFont typeface="Arial" panose="020B0604020202020204" pitchFamily="34" charset="0"/>
              <a:buChar char="•"/>
            </a:pPr>
            <a:r>
              <a:rPr lang="es-AR" dirty="0"/>
              <a:t>No obstante esto, puede comportarse como una enfermedad que puede cursar de forma asintomática, que debuta con muerte súbita.</a:t>
            </a:r>
          </a:p>
          <a:p>
            <a:endParaRPr lang="es-AR" dirty="0"/>
          </a:p>
          <a:p>
            <a:pPr marL="285750" indent="-285750">
              <a:buFont typeface="Arial" panose="020B0604020202020204" pitchFamily="34" charset="0"/>
              <a:buChar char="•"/>
            </a:pPr>
            <a:r>
              <a:rPr lang="es-AR" dirty="0"/>
              <a:t>Fatiga, situaciones de sincope o </a:t>
            </a:r>
            <a:r>
              <a:rPr lang="es-AR" dirty="0" err="1"/>
              <a:t>presincope</a:t>
            </a:r>
            <a:r>
              <a:rPr lang="es-AR" dirty="0"/>
              <a:t> son frecuentes asociadas a una característica estructural, “Obstrucción dinámica del tracto de salida de VI” –mas característico de edades avanzadas</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dirty="0"/>
              <a:t>Distingue la presencia de arritmias, Fibrilación auricular, arritmia ventriculares.</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dirty="0"/>
              <a:t>Destaca al examen Choque de la punta intenso, y SS </a:t>
            </a:r>
            <a:r>
              <a:rPr lang="es-AR" dirty="0" err="1"/>
              <a:t>Fco</a:t>
            </a:r>
            <a:r>
              <a:rPr lang="es-AR" dirty="0"/>
              <a:t> </a:t>
            </a:r>
            <a:r>
              <a:rPr lang="es-AR" dirty="0" err="1"/>
              <a:t>aortico</a:t>
            </a:r>
            <a:r>
              <a:rPr lang="es-AR" dirty="0"/>
              <a:t> de intensidad variable en relación al aumento o reducción de precarga ( esta ultima situación lo aumenta).</a:t>
            </a:r>
          </a:p>
        </p:txBody>
      </p:sp>
    </p:spTree>
    <p:extLst>
      <p:ext uri="{BB962C8B-B14F-4D97-AF65-F5344CB8AC3E}">
        <p14:creationId xmlns:p14="http://schemas.microsoft.com/office/powerpoint/2010/main" val="99226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C431D3F-40A0-B3B1-97EB-7AE809366112}"/>
              </a:ext>
            </a:extLst>
          </p:cNvPr>
          <p:cNvPicPr>
            <a:picLocks noChangeAspect="1"/>
          </p:cNvPicPr>
          <p:nvPr/>
        </p:nvPicPr>
        <p:blipFill>
          <a:blip r:embed="rId2"/>
          <a:stretch>
            <a:fillRect/>
          </a:stretch>
        </p:blipFill>
        <p:spPr>
          <a:xfrm>
            <a:off x="6382512" y="2446561"/>
            <a:ext cx="2380488" cy="1456483"/>
          </a:xfrm>
          <a:prstGeom prst="rect">
            <a:avLst/>
          </a:prstGeom>
        </p:spPr>
      </p:pic>
      <p:pic>
        <p:nvPicPr>
          <p:cNvPr id="8" name="Imagen 7">
            <a:extLst>
              <a:ext uri="{FF2B5EF4-FFF2-40B4-BE49-F238E27FC236}">
                <a16:creationId xmlns:a16="http://schemas.microsoft.com/office/drawing/2014/main" id="{D7E2BB5C-26E0-E133-1A08-7B9F3F1A84A2}"/>
              </a:ext>
            </a:extLst>
          </p:cNvPr>
          <p:cNvPicPr>
            <a:picLocks noChangeAspect="1"/>
          </p:cNvPicPr>
          <p:nvPr/>
        </p:nvPicPr>
        <p:blipFill>
          <a:blip r:embed="rId3"/>
          <a:stretch>
            <a:fillRect/>
          </a:stretch>
        </p:blipFill>
        <p:spPr>
          <a:xfrm>
            <a:off x="9144000" y="2446561"/>
            <a:ext cx="2380488" cy="1492528"/>
          </a:xfrm>
          <a:prstGeom prst="rect">
            <a:avLst/>
          </a:prstGeom>
        </p:spPr>
      </p:pic>
      <p:sp>
        <p:nvSpPr>
          <p:cNvPr id="9" name="CuadroTexto 8">
            <a:extLst>
              <a:ext uri="{FF2B5EF4-FFF2-40B4-BE49-F238E27FC236}">
                <a16:creationId xmlns:a16="http://schemas.microsoft.com/office/drawing/2014/main" id="{8A101C4F-8C2E-6E65-2A1F-D8B2A49C8F3B}"/>
              </a:ext>
            </a:extLst>
          </p:cNvPr>
          <p:cNvSpPr txBox="1"/>
          <p:nvPr/>
        </p:nvSpPr>
        <p:spPr>
          <a:xfrm>
            <a:off x="0" y="472702"/>
            <a:ext cx="8645825" cy="5262979"/>
          </a:xfrm>
          <a:prstGeom prst="rect">
            <a:avLst/>
          </a:prstGeom>
          <a:noFill/>
        </p:spPr>
        <p:txBody>
          <a:bodyPr wrap="square">
            <a:spAutoFit/>
          </a:bodyPr>
          <a:lstStyle/>
          <a:p>
            <a:pPr marL="285750" indent="-285750">
              <a:buFont typeface="Arial" panose="020B0604020202020204" pitchFamily="34" charset="0"/>
              <a:buChar char="•"/>
            </a:pPr>
            <a:r>
              <a:rPr lang="es-AR" dirty="0"/>
              <a:t>ECG: </a:t>
            </a:r>
          </a:p>
          <a:p>
            <a:pPr marL="2114550" lvl="4" indent="-285750">
              <a:buFont typeface="Arial" panose="020B0604020202020204" pitchFamily="34" charset="0"/>
              <a:buChar char="•"/>
            </a:pPr>
            <a:r>
              <a:rPr lang="es-AR" sz="1200" dirty="0"/>
              <a:t>Q patológicas en precordiales izquierdas.</a:t>
            </a:r>
          </a:p>
          <a:p>
            <a:pPr marL="2114550" lvl="4" indent="-285750">
              <a:buFont typeface="Arial" panose="020B0604020202020204" pitchFamily="34" charset="0"/>
              <a:buChar char="•"/>
            </a:pPr>
            <a:r>
              <a:rPr lang="es-AR" sz="1200" dirty="0"/>
              <a:t>T (-) en precordiales.</a:t>
            </a:r>
          </a:p>
          <a:p>
            <a:pPr marL="2114550" lvl="4" indent="-285750">
              <a:buFont typeface="Arial" panose="020B0604020202020204" pitchFamily="34" charset="0"/>
              <a:buChar char="•"/>
            </a:pPr>
            <a:r>
              <a:rPr lang="es-AR" sz="1200" dirty="0"/>
              <a:t>Fibrilación Auricular</a:t>
            </a:r>
          </a:p>
          <a:p>
            <a:pPr marL="2114550" lvl="4" indent="-285750">
              <a:buFont typeface="Arial" panose="020B0604020202020204" pitchFamily="34" charset="0"/>
              <a:buChar char="•"/>
            </a:pPr>
            <a:r>
              <a:rPr lang="es-AR" sz="1200" dirty="0"/>
              <a:t>Extrasístoles ventriculares/TVMNS</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endParaRPr lang="es-AR" dirty="0"/>
          </a:p>
          <a:p>
            <a:pPr marL="285750" indent="-285750">
              <a:buFont typeface="Arial" panose="020B0604020202020204" pitchFamily="34" charset="0"/>
              <a:buChar char="•"/>
            </a:pPr>
            <a:r>
              <a:rPr lang="es-AR" dirty="0"/>
              <a:t>Ecocardiograma: </a:t>
            </a:r>
          </a:p>
          <a:p>
            <a:pPr marL="2114550" lvl="4" indent="-285750">
              <a:buFont typeface="Arial" panose="020B0604020202020204" pitchFamily="34" charset="0"/>
              <a:buChar char="•"/>
            </a:pPr>
            <a:r>
              <a:rPr lang="es-AR" sz="1200" dirty="0"/>
              <a:t>Estudios dinámico, permite evaluar el grosor parietal.</a:t>
            </a:r>
          </a:p>
          <a:p>
            <a:pPr marL="2114550" lvl="4" indent="-285750">
              <a:buFont typeface="Arial" panose="020B0604020202020204" pitchFamily="34" charset="0"/>
              <a:buChar char="•"/>
            </a:pPr>
            <a:r>
              <a:rPr lang="es-AR" sz="1200" dirty="0"/>
              <a:t>Volumen cavitario</a:t>
            </a:r>
          </a:p>
          <a:p>
            <a:pPr marL="2114550" lvl="4" indent="-285750">
              <a:buFont typeface="Arial" panose="020B0604020202020204" pitchFamily="34" charset="0"/>
              <a:buChar char="•"/>
            </a:pPr>
            <a:r>
              <a:rPr lang="es-AR" sz="1200" dirty="0" err="1"/>
              <a:t>Fx</a:t>
            </a:r>
            <a:r>
              <a:rPr lang="es-AR" sz="1200" dirty="0"/>
              <a:t> </a:t>
            </a:r>
            <a:r>
              <a:rPr lang="es-AR" sz="1200" dirty="0" err="1"/>
              <a:t>sistolica</a:t>
            </a:r>
            <a:r>
              <a:rPr lang="es-AR" sz="1200" dirty="0"/>
              <a:t> y Diastólica de VI.</a:t>
            </a:r>
          </a:p>
          <a:p>
            <a:pPr marL="2114550" lvl="4" indent="-285750">
              <a:buFont typeface="Arial" panose="020B0604020202020204" pitchFamily="34" charset="0"/>
              <a:buChar char="•"/>
            </a:pPr>
            <a:r>
              <a:rPr lang="es-AR" sz="1200" dirty="0"/>
              <a:t>Signos de Obstrucción dinámica del tracto de salida de VI.</a:t>
            </a:r>
          </a:p>
          <a:p>
            <a:pPr marL="2114550" lvl="4" indent="-285750">
              <a:buFont typeface="Arial" panose="020B0604020202020204" pitchFamily="34" charset="0"/>
              <a:buChar char="•"/>
            </a:pPr>
            <a:r>
              <a:rPr lang="es-AR" sz="1200" dirty="0"/>
              <a:t>Movimiento Anterior septal de Valva anterior mitral.</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lvl="4"/>
            <a:endParaRPr lang="es-AR" sz="1200" dirty="0"/>
          </a:p>
          <a:p>
            <a:pPr marL="2114550" lvl="4" indent="-285750">
              <a:buFont typeface="Arial" panose="020B0604020202020204" pitchFamily="34" charset="0"/>
              <a:buChar char="•"/>
            </a:pPr>
            <a:endParaRPr lang="es-AR" sz="1200" dirty="0"/>
          </a:p>
          <a:p>
            <a:pPr marL="285750" indent="-285750">
              <a:buFont typeface="Arial" panose="020B0604020202020204" pitchFamily="34" charset="0"/>
              <a:buChar char="•"/>
            </a:pPr>
            <a:r>
              <a:rPr lang="es-AR" dirty="0" err="1"/>
              <a:t>Cardioresonancia</a:t>
            </a:r>
            <a:r>
              <a:rPr lang="es-AR" dirty="0"/>
              <a:t>: </a:t>
            </a:r>
          </a:p>
          <a:p>
            <a:pPr marL="2114550" lvl="4" indent="-285750">
              <a:buFont typeface="Arial" panose="020B0604020202020204" pitchFamily="34" charset="0"/>
              <a:buChar char="•"/>
            </a:pPr>
            <a:r>
              <a:rPr lang="es-AR" sz="1200" dirty="0"/>
              <a:t>Estudio </a:t>
            </a:r>
            <a:r>
              <a:rPr lang="es-AR" sz="1200" dirty="0" err="1"/>
              <a:t>dinamico</a:t>
            </a:r>
            <a:r>
              <a:rPr lang="es-AR" sz="1200" dirty="0"/>
              <a:t>.</a:t>
            </a:r>
          </a:p>
          <a:p>
            <a:pPr marL="2114550" lvl="4" indent="-285750">
              <a:buFont typeface="Arial" panose="020B0604020202020204" pitchFamily="34" charset="0"/>
              <a:buChar char="•"/>
            </a:pPr>
            <a:r>
              <a:rPr lang="es-AR" sz="1200" dirty="0"/>
              <a:t>Áreas de realce tardío ( RNM c/Gadolinio).</a:t>
            </a:r>
          </a:p>
          <a:p>
            <a:pPr marL="2114550" lvl="4" indent="-285750">
              <a:buFont typeface="Arial" panose="020B0604020202020204" pitchFamily="34" charset="0"/>
              <a:buChar char="•"/>
            </a:pPr>
            <a:r>
              <a:rPr lang="es-AR" sz="1200" dirty="0"/>
              <a:t>Áreas de fibrosis</a:t>
            </a:r>
          </a:p>
          <a:p>
            <a:pPr marL="2114550" lvl="4" indent="-285750">
              <a:buFont typeface="Arial" panose="020B0604020202020204" pitchFamily="34" charset="0"/>
              <a:buChar char="•"/>
            </a:pPr>
            <a:r>
              <a:rPr lang="es-AR" sz="1200" dirty="0"/>
              <a:t>Extrasístoles ventriculares/TVMNS</a:t>
            </a:r>
          </a:p>
          <a:p>
            <a:pPr lvl="4"/>
            <a:endParaRPr lang="es-AR" sz="1200" dirty="0"/>
          </a:p>
          <a:p>
            <a:pPr marL="2114550" lvl="4" indent="-285750">
              <a:buFont typeface="Arial" panose="020B0604020202020204" pitchFamily="34" charset="0"/>
              <a:buChar char="•"/>
            </a:pPr>
            <a:endParaRPr lang="es-AR" sz="1200" dirty="0"/>
          </a:p>
        </p:txBody>
      </p:sp>
      <p:pic>
        <p:nvPicPr>
          <p:cNvPr id="10" name="Imagen 9">
            <a:extLst>
              <a:ext uri="{FF2B5EF4-FFF2-40B4-BE49-F238E27FC236}">
                <a16:creationId xmlns:a16="http://schemas.microsoft.com/office/drawing/2014/main" id="{871DB2A2-6C28-F814-D16C-4B923B023E77}"/>
              </a:ext>
            </a:extLst>
          </p:cNvPr>
          <p:cNvPicPr>
            <a:picLocks noChangeAspect="1"/>
          </p:cNvPicPr>
          <p:nvPr/>
        </p:nvPicPr>
        <p:blipFill>
          <a:blip r:embed="rId4"/>
          <a:stretch>
            <a:fillRect/>
          </a:stretch>
        </p:blipFill>
        <p:spPr>
          <a:xfrm>
            <a:off x="6391292" y="395796"/>
            <a:ext cx="3758548" cy="2008203"/>
          </a:xfrm>
          <a:prstGeom prst="rect">
            <a:avLst/>
          </a:prstGeom>
        </p:spPr>
      </p:pic>
      <p:pic>
        <p:nvPicPr>
          <p:cNvPr id="12" name="Imagen 11">
            <a:extLst>
              <a:ext uri="{FF2B5EF4-FFF2-40B4-BE49-F238E27FC236}">
                <a16:creationId xmlns:a16="http://schemas.microsoft.com/office/drawing/2014/main" id="{53DC60D3-4BF6-24CB-EAE6-E2A9073AC8B2}"/>
              </a:ext>
            </a:extLst>
          </p:cNvPr>
          <p:cNvPicPr>
            <a:picLocks noChangeAspect="1"/>
          </p:cNvPicPr>
          <p:nvPr/>
        </p:nvPicPr>
        <p:blipFill>
          <a:blip r:embed="rId5"/>
          <a:stretch>
            <a:fillRect/>
          </a:stretch>
        </p:blipFill>
        <p:spPr>
          <a:xfrm>
            <a:off x="6382512" y="3981651"/>
            <a:ext cx="5133196" cy="2507596"/>
          </a:xfrm>
          <a:prstGeom prst="rect">
            <a:avLst/>
          </a:prstGeom>
        </p:spPr>
      </p:pic>
      <p:sp>
        <p:nvSpPr>
          <p:cNvPr id="13" name="CuadroTexto 12">
            <a:extLst>
              <a:ext uri="{FF2B5EF4-FFF2-40B4-BE49-F238E27FC236}">
                <a16:creationId xmlns:a16="http://schemas.microsoft.com/office/drawing/2014/main" id="{D20D9C67-0908-8142-CFC9-937E8C29969F}"/>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spTree>
    <p:extLst>
      <p:ext uri="{BB962C8B-B14F-4D97-AF65-F5344CB8AC3E}">
        <p14:creationId xmlns:p14="http://schemas.microsoft.com/office/powerpoint/2010/main" val="2920636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B037CDA-ADA3-A7CE-7DF3-645821304AD0}"/>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pic>
        <p:nvPicPr>
          <p:cNvPr id="4" name="Imagen 3">
            <a:extLst>
              <a:ext uri="{FF2B5EF4-FFF2-40B4-BE49-F238E27FC236}">
                <a16:creationId xmlns:a16="http://schemas.microsoft.com/office/drawing/2014/main" id="{36482E44-8D38-EE5D-4A66-18940EA09789}"/>
              </a:ext>
            </a:extLst>
          </p:cNvPr>
          <p:cNvPicPr>
            <a:picLocks noChangeAspect="1"/>
          </p:cNvPicPr>
          <p:nvPr/>
        </p:nvPicPr>
        <p:blipFill>
          <a:blip r:embed="rId2"/>
          <a:stretch>
            <a:fillRect/>
          </a:stretch>
        </p:blipFill>
        <p:spPr>
          <a:xfrm>
            <a:off x="855726" y="987552"/>
            <a:ext cx="7567168" cy="4096512"/>
          </a:xfrm>
          <a:prstGeom prst="rect">
            <a:avLst/>
          </a:prstGeom>
        </p:spPr>
      </p:pic>
    </p:spTree>
    <p:extLst>
      <p:ext uri="{BB962C8B-B14F-4D97-AF65-F5344CB8AC3E}">
        <p14:creationId xmlns:p14="http://schemas.microsoft.com/office/powerpoint/2010/main" val="3547022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89A0646-B1A6-878C-D366-5B9604DEBFB1}"/>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pic>
        <p:nvPicPr>
          <p:cNvPr id="4" name="Imagen 3">
            <a:extLst>
              <a:ext uri="{FF2B5EF4-FFF2-40B4-BE49-F238E27FC236}">
                <a16:creationId xmlns:a16="http://schemas.microsoft.com/office/drawing/2014/main" id="{3F31B4B7-375B-8A98-AEAB-CC59E2891082}"/>
              </a:ext>
            </a:extLst>
          </p:cNvPr>
          <p:cNvPicPr>
            <a:picLocks noChangeAspect="1"/>
          </p:cNvPicPr>
          <p:nvPr/>
        </p:nvPicPr>
        <p:blipFill>
          <a:blip r:embed="rId2"/>
          <a:stretch>
            <a:fillRect/>
          </a:stretch>
        </p:blipFill>
        <p:spPr>
          <a:xfrm rot="16200000">
            <a:off x="1654753" y="-346234"/>
            <a:ext cx="5690668" cy="7550467"/>
          </a:xfrm>
          <a:prstGeom prst="rect">
            <a:avLst/>
          </a:prstGeom>
        </p:spPr>
      </p:pic>
    </p:spTree>
    <p:extLst>
      <p:ext uri="{BB962C8B-B14F-4D97-AF65-F5344CB8AC3E}">
        <p14:creationId xmlns:p14="http://schemas.microsoft.com/office/powerpoint/2010/main" val="2963494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365D780-6E35-D91D-0582-99E7D3F015DA}"/>
              </a:ext>
            </a:extLst>
          </p:cNvPr>
          <p:cNvSpPr txBox="1"/>
          <p:nvPr/>
        </p:nvSpPr>
        <p:spPr>
          <a:xfrm>
            <a:off x="114300" y="121658"/>
            <a:ext cx="3086100" cy="369332"/>
          </a:xfrm>
          <a:prstGeom prst="rect">
            <a:avLst/>
          </a:prstGeom>
          <a:noFill/>
        </p:spPr>
        <p:txBody>
          <a:bodyPr wrap="square">
            <a:spAutoFit/>
          </a:bodyPr>
          <a:lstStyle/>
          <a:p>
            <a:r>
              <a:rPr lang="es-AR" dirty="0">
                <a:solidFill>
                  <a:schemeClr val="accent2"/>
                </a:solidFill>
              </a:rPr>
              <a:t>Miocardiopatía hipertrófica</a:t>
            </a:r>
          </a:p>
        </p:txBody>
      </p:sp>
      <p:sp>
        <p:nvSpPr>
          <p:cNvPr id="4" name="CuadroTexto 3">
            <a:extLst>
              <a:ext uri="{FF2B5EF4-FFF2-40B4-BE49-F238E27FC236}">
                <a16:creationId xmlns:a16="http://schemas.microsoft.com/office/drawing/2014/main" id="{895E6E11-993D-773A-3A7F-51726A0F6036}"/>
              </a:ext>
            </a:extLst>
          </p:cNvPr>
          <p:cNvSpPr txBox="1"/>
          <p:nvPr/>
        </p:nvSpPr>
        <p:spPr>
          <a:xfrm>
            <a:off x="224028" y="986766"/>
            <a:ext cx="7767828" cy="3659400"/>
          </a:xfrm>
          <a:prstGeom prst="rect">
            <a:avLst/>
          </a:prstGeom>
          <a:noFill/>
        </p:spPr>
        <p:txBody>
          <a:bodyPr wrap="square">
            <a:spAutoFit/>
          </a:bodyPr>
          <a:lstStyle/>
          <a:p>
            <a:pPr marL="285750" indent="-285750">
              <a:buFont typeface="Arial" panose="020B0604020202020204" pitchFamily="34" charset="0"/>
              <a:buChar char="•"/>
            </a:pPr>
            <a:r>
              <a:rPr lang="es-AR" dirty="0"/>
              <a:t>Tratamiento: </a:t>
            </a:r>
          </a:p>
          <a:p>
            <a:pPr marL="1200150" lvl="2" indent="-285750">
              <a:lnSpc>
                <a:spcPct val="150000"/>
              </a:lnSpc>
              <a:buFont typeface="Arial" panose="020B0604020202020204" pitchFamily="34" charset="0"/>
              <a:buChar char="•"/>
            </a:pPr>
            <a:r>
              <a:rPr lang="es-AR" dirty="0" err="1"/>
              <a:t>Medicos</a:t>
            </a:r>
            <a:endParaRPr lang="es-AR" dirty="0"/>
          </a:p>
          <a:p>
            <a:pPr marL="3028950" lvl="6" indent="-285750">
              <a:lnSpc>
                <a:spcPct val="150000"/>
              </a:lnSpc>
              <a:buFont typeface="Arial" panose="020B0604020202020204" pitchFamily="34" charset="0"/>
              <a:buChar char="•"/>
            </a:pPr>
            <a:r>
              <a:rPr lang="es-AR" sz="1200" dirty="0"/>
              <a:t>Medico BB ( disminuyen el consumo miocárdico de O2, mejoran el llenado ventricular, mejora los síntomas, pero no modifican el riesgo de MS.</a:t>
            </a:r>
          </a:p>
          <a:p>
            <a:pPr marL="3028950" lvl="6" indent="-285750">
              <a:lnSpc>
                <a:spcPct val="150000"/>
              </a:lnSpc>
              <a:buFont typeface="Arial" panose="020B0604020202020204" pitchFamily="34" charset="0"/>
              <a:buChar char="•"/>
            </a:pPr>
            <a:r>
              <a:rPr lang="es-AR" sz="1200" dirty="0" err="1"/>
              <a:t>Calcioantagonistas</a:t>
            </a:r>
            <a:r>
              <a:rPr lang="es-AR" sz="1200" dirty="0"/>
              <a:t> ( verapamilo </a:t>
            </a:r>
            <a:r>
              <a:rPr lang="es-AR" sz="1200" dirty="0" err="1"/>
              <a:t>diltiazem</a:t>
            </a:r>
            <a:r>
              <a:rPr lang="es-AR" sz="1200" dirty="0"/>
              <a:t>)</a:t>
            </a:r>
          </a:p>
          <a:p>
            <a:pPr marL="3028950" lvl="6" indent="-285750">
              <a:lnSpc>
                <a:spcPct val="150000"/>
              </a:lnSpc>
              <a:buFont typeface="Arial" panose="020B0604020202020204" pitchFamily="34" charset="0"/>
              <a:buChar char="•"/>
            </a:pPr>
            <a:r>
              <a:rPr lang="es-AR" sz="1200" dirty="0"/>
              <a:t>Amiodarona como </a:t>
            </a:r>
            <a:r>
              <a:rPr lang="es-AR" sz="1200" dirty="0" err="1"/>
              <a:t>antiarritmico</a:t>
            </a:r>
            <a:endParaRPr lang="es-AR" sz="1200" dirty="0"/>
          </a:p>
          <a:p>
            <a:pPr marL="3028950" lvl="6" indent="-285750">
              <a:lnSpc>
                <a:spcPct val="150000"/>
              </a:lnSpc>
              <a:buFont typeface="Arial" panose="020B0604020202020204" pitchFamily="34" charset="0"/>
              <a:buChar char="•"/>
            </a:pPr>
            <a:r>
              <a:rPr lang="es-AR" sz="1200" dirty="0"/>
              <a:t> </a:t>
            </a:r>
            <a:r>
              <a:rPr lang="es-AR" sz="1200" dirty="0" err="1"/>
              <a:t>Initropicos</a:t>
            </a:r>
            <a:r>
              <a:rPr lang="es-AR" sz="1200" dirty="0"/>
              <a:t> (+) como digoxina esta contraindicada.</a:t>
            </a:r>
          </a:p>
          <a:p>
            <a:pPr marL="1200150" lvl="2" indent="-285750">
              <a:lnSpc>
                <a:spcPct val="150000"/>
              </a:lnSpc>
              <a:buFont typeface="Arial" panose="020B0604020202020204" pitchFamily="34" charset="0"/>
              <a:buChar char="•"/>
            </a:pPr>
            <a:r>
              <a:rPr lang="es-AR" dirty="0" err="1"/>
              <a:t>Quirugico</a:t>
            </a:r>
            <a:r>
              <a:rPr lang="es-AR" dirty="0"/>
              <a:t>/Implantes</a:t>
            </a:r>
          </a:p>
          <a:p>
            <a:pPr marL="3028950" lvl="6" indent="-285750">
              <a:lnSpc>
                <a:spcPct val="150000"/>
              </a:lnSpc>
              <a:buFont typeface="Arial" panose="020B0604020202020204" pitchFamily="34" charset="0"/>
              <a:buChar char="•"/>
            </a:pPr>
            <a:r>
              <a:rPr lang="es-AR" sz="1200" dirty="0"/>
              <a:t>Desfibrilador </a:t>
            </a:r>
            <a:r>
              <a:rPr lang="es-AR" sz="1200" dirty="0" err="1"/>
              <a:t>automatico</a:t>
            </a:r>
            <a:r>
              <a:rPr lang="es-AR" sz="1200" dirty="0"/>
              <a:t> ( en presencia de factores de riesgo)</a:t>
            </a:r>
          </a:p>
          <a:p>
            <a:pPr marL="3028950" lvl="6" indent="-285750">
              <a:lnSpc>
                <a:spcPct val="150000"/>
              </a:lnSpc>
              <a:buFont typeface="Arial" panose="020B0604020202020204" pitchFamily="34" charset="0"/>
              <a:buChar char="•"/>
            </a:pPr>
            <a:r>
              <a:rPr lang="es-AR" sz="1200" dirty="0" err="1"/>
              <a:t>Reseccion</a:t>
            </a:r>
            <a:r>
              <a:rPr lang="es-AR" sz="1200" dirty="0"/>
              <a:t> de segmento septal (</a:t>
            </a:r>
            <a:r>
              <a:rPr lang="es-AR" sz="1200" dirty="0" err="1"/>
              <a:t>qx</a:t>
            </a:r>
            <a:r>
              <a:rPr lang="es-AR" sz="1200" dirty="0"/>
              <a:t> </a:t>
            </a:r>
            <a:r>
              <a:rPr lang="es-AR" sz="1200" dirty="0" err="1"/>
              <a:t>Morrow</a:t>
            </a:r>
            <a:r>
              <a:rPr lang="es-AR" sz="1200" dirty="0"/>
              <a:t>)</a:t>
            </a:r>
          </a:p>
          <a:p>
            <a:pPr marL="3028950" lvl="6" indent="-285750">
              <a:lnSpc>
                <a:spcPct val="150000"/>
              </a:lnSpc>
              <a:buFont typeface="Arial" panose="020B0604020202020204" pitchFamily="34" charset="0"/>
              <a:buChar char="•"/>
            </a:pPr>
            <a:r>
              <a:rPr lang="es-AR" sz="1200" dirty="0" err="1"/>
              <a:t>Reduccion</a:t>
            </a:r>
            <a:r>
              <a:rPr lang="es-AR" sz="1200" dirty="0"/>
              <a:t> septal no </a:t>
            </a:r>
            <a:r>
              <a:rPr lang="es-AR" sz="1200" dirty="0" err="1"/>
              <a:t>qx</a:t>
            </a:r>
            <a:r>
              <a:rPr lang="es-AR" sz="1200" dirty="0"/>
              <a:t> ( </a:t>
            </a:r>
            <a:r>
              <a:rPr lang="es-AR" sz="1200" dirty="0" err="1"/>
              <a:t>via</a:t>
            </a:r>
            <a:r>
              <a:rPr lang="es-AR" sz="1200" dirty="0"/>
              <a:t> endovascular)</a:t>
            </a:r>
          </a:p>
        </p:txBody>
      </p:sp>
    </p:spTree>
    <p:extLst>
      <p:ext uri="{BB962C8B-B14F-4D97-AF65-F5344CB8AC3E}">
        <p14:creationId xmlns:p14="http://schemas.microsoft.com/office/powerpoint/2010/main" val="333703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66395D0-F6FF-0B0A-1388-2F5218C969D2}"/>
              </a:ext>
            </a:extLst>
          </p:cNvPr>
          <p:cNvSpPr txBox="1"/>
          <p:nvPr/>
        </p:nvSpPr>
        <p:spPr>
          <a:xfrm>
            <a:off x="0" y="103370"/>
            <a:ext cx="2683764" cy="369332"/>
          </a:xfrm>
          <a:prstGeom prst="rect">
            <a:avLst/>
          </a:prstGeom>
          <a:noFill/>
        </p:spPr>
        <p:txBody>
          <a:bodyPr wrap="square">
            <a:spAutoFit/>
          </a:bodyPr>
          <a:lstStyle/>
          <a:p>
            <a:r>
              <a:rPr lang="es-AR" dirty="0">
                <a:solidFill>
                  <a:schemeClr val="accent2"/>
                </a:solidFill>
              </a:rPr>
              <a:t>Miocardiopatía dilatada</a:t>
            </a:r>
          </a:p>
        </p:txBody>
      </p:sp>
      <p:sp>
        <p:nvSpPr>
          <p:cNvPr id="4" name="CuadroTexto 3">
            <a:extLst>
              <a:ext uri="{FF2B5EF4-FFF2-40B4-BE49-F238E27FC236}">
                <a16:creationId xmlns:a16="http://schemas.microsoft.com/office/drawing/2014/main" id="{209C0340-2481-9297-D60C-3BAF9D3B2AFE}"/>
              </a:ext>
            </a:extLst>
          </p:cNvPr>
          <p:cNvSpPr txBox="1"/>
          <p:nvPr/>
        </p:nvSpPr>
        <p:spPr>
          <a:xfrm>
            <a:off x="180594" y="472702"/>
            <a:ext cx="6549390" cy="646331"/>
          </a:xfrm>
          <a:prstGeom prst="rect">
            <a:avLst/>
          </a:prstGeom>
          <a:noFill/>
        </p:spPr>
        <p:txBody>
          <a:bodyPr wrap="square">
            <a:spAutoFit/>
          </a:bodyPr>
          <a:lstStyle/>
          <a:p>
            <a:r>
              <a:rPr lang="es-AR" dirty="0"/>
              <a:t>…se define por la evidencia de dilatación y disfunción del ventrículo izquierdo, en ausencia de situaciones anormales… </a:t>
            </a:r>
          </a:p>
        </p:txBody>
      </p:sp>
      <p:sp>
        <p:nvSpPr>
          <p:cNvPr id="10" name="CuadroTexto 9">
            <a:extLst>
              <a:ext uri="{FF2B5EF4-FFF2-40B4-BE49-F238E27FC236}">
                <a16:creationId xmlns:a16="http://schemas.microsoft.com/office/drawing/2014/main" id="{3D4E40C4-48D5-E38E-CF31-C5B1648F5056}"/>
              </a:ext>
            </a:extLst>
          </p:cNvPr>
          <p:cNvSpPr txBox="1"/>
          <p:nvPr/>
        </p:nvSpPr>
        <p:spPr>
          <a:xfrm>
            <a:off x="418338" y="1783187"/>
            <a:ext cx="9694926" cy="2308324"/>
          </a:xfrm>
          <a:prstGeom prst="rect">
            <a:avLst/>
          </a:prstGeom>
          <a:noFill/>
        </p:spPr>
        <p:txBody>
          <a:bodyPr wrap="square">
            <a:spAutoFit/>
          </a:bodyPr>
          <a:lstStyle/>
          <a:p>
            <a:r>
              <a:rPr lang="es-AR" dirty="0"/>
              <a:t>Clasificación etiológica</a:t>
            </a:r>
          </a:p>
          <a:p>
            <a:endParaRPr lang="es-AR" dirty="0"/>
          </a:p>
          <a:p>
            <a:pPr marL="285750" indent="-285750">
              <a:buFont typeface="Arial" panose="020B0604020202020204" pitchFamily="34" charset="0"/>
              <a:buChar char="•"/>
            </a:pPr>
            <a:r>
              <a:rPr lang="es-AR" b="1" dirty="0"/>
              <a:t>Familiar/</a:t>
            </a:r>
            <a:r>
              <a:rPr lang="es-AR" b="1" dirty="0" err="1"/>
              <a:t>Genetica</a:t>
            </a:r>
            <a:r>
              <a:rPr lang="es-AR" b="1" dirty="0"/>
              <a:t>:</a:t>
            </a:r>
            <a:r>
              <a:rPr lang="es-AR" dirty="0"/>
              <a:t> Conforma alrededor de 25% de los caso, asociados a</a:t>
            </a:r>
            <a:r>
              <a:rPr lang="es-AR" b="1" dirty="0"/>
              <a:t> </a:t>
            </a:r>
            <a:r>
              <a:rPr lang="es-AR" dirty="0" err="1"/>
              <a:t>Mutacion</a:t>
            </a:r>
            <a:r>
              <a:rPr lang="es-AR" dirty="0"/>
              <a:t> de genes que afecta a proteínas de citoesqueleto, cardiomiocito, </a:t>
            </a:r>
            <a:r>
              <a:rPr lang="es-AR" dirty="0" err="1"/>
              <a:t>Sarcomero</a:t>
            </a:r>
            <a:r>
              <a:rPr lang="es-AR" dirty="0"/>
              <a:t> etc.</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b="1" dirty="0"/>
              <a:t>Adquiridas:</a:t>
            </a:r>
            <a:r>
              <a:rPr lang="es-AR" dirty="0"/>
              <a:t> Miocarditis  (Virus, Chagas, autoinmunitarias) Periparto, , endocrinopatías Toxicidad. (</a:t>
            </a:r>
            <a:r>
              <a:rPr lang="es-AR" dirty="0" err="1"/>
              <a:t>Enolica</a:t>
            </a:r>
            <a:r>
              <a:rPr lang="es-AR" dirty="0"/>
              <a:t>, medicamentosa, cocaína.) </a:t>
            </a:r>
            <a:r>
              <a:rPr lang="es-AR" dirty="0" err="1"/>
              <a:t>Taquimiocardiopatias</a:t>
            </a:r>
            <a:r>
              <a:rPr lang="es-AR" dirty="0"/>
              <a:t>, estimulación permanente MPD</a:t>
            </a:r>
          </a:p>
        </p:txBody>
      </p:sp>
      <p:sp>
        <p:nvSpPr>
          <p:cNvPr id="12" name="CuadroTexto 11">
            <a:extLst>
              <a:ext uri="{FF2B5EF4-FFF2-40B4-BE49-F238E27FC236}">
                <a16:creationId xmlns:a16="http://schemas.microsoft.com/office/drawing/2014/main" id="{7C85EF4F-74C6-C0FC-9425-3E5C783140E8}"/>
              </a:ext>
            </a:extLst>
          </p:cNvPr>
          <p:cNvSpPr txBox="1"/>
          <p:nvPr/>
        </p:nvSpPr>
        <p:spPr>
          <a:xfrm>
            <a:off x="870154" y="4091511"/>
            <a:ext cx="8037872" cy="2308324"/>
          </a:xfrm>
          <a:prstGeom prst="rect">
            <a:avLst/>
          </a:prstGeom>
          <a:noFill/>
        </p:spPr>
        <p:txBody>
          <a:bodyPr wrap="square">
            <a:spAutoFit/>
          </a:bodyPr>
          <a:lstStyle/>
          <a:p>
            <a:r>
              <a:rPr lang="es-AR" b="1" dirty="0" err="1"/>
              <a:t>Clinica</a:t>
            </a:r>
            <a:endParaRPr lang="es-AR" b="1" dirty="0"/>
          </a:p>
          <a:p>
            <a:endParaRPr lang="es-AR" dirty="0"/>
          </a:p>
          <a:p>
            <a:pPr marL="285750" indent="-285750">
              <a:buFont typeface="Arial" panose="020B0604020202020204" pitchFamily="34" charset="0"/>
              <a:buChar char="•"/>
            </a:pPr>
            <a:r>
              <a:rPr lang="es-AR" b="1" dirty="0"/>
              <a:t>Insuficiencia cardiaca:  </a:t>
            </a:r>
          </a:p>
          <a:p>
            <a:pPr marL="742950" lvl="1" indent="-285750">
              <a:buFont typeface="Arial" panose="020B0604020202020204" pitchFamily="34" charset="0"/>
              <a:buChar char="•"/>
            </a:pPr>
            <a:r>
              <a:rPr lang="es-AR" dirty="0"/>
              <a:t>Síntomas, disnea en reposo y ejercicio, fatiga, cansancio, hinchazón de tobillos. </a:t>
            </a:r>
          </a:p>
          <a:p>
            <a:pPr marL="742950" lvl="1" indent="-285750">
              <a:buFont typeface="Arial" panose="020B0604020202020204" pitchFamily="34" charset="0"/>
              <a:buChar char="•"/>
            </a:pPr>
            <a:r>
              <a:rPr lang="es-AR" dirty="0"/>
              <a:t>Taquicardia, taquipnea, Estores pulmonares, derrame pleural, ingurgitación yugular, edema, periférico, hepatomegalia</a:t>
            </a:r>
          </a:p>
          <a:p>
            <a:pPr marL="742950" lvl="1" indent="-285750">
              <a:buFont typeface="Arial" panose="020B0604020202020204" pitchFamily="34" charset="0"/>
              <a:buChar char="•"/>
            </a:pPr>
            <a:r>
              <a:rPr lang="es-AR" dirty="0"/>
              <a:t>Alteración cardiaca estructural, cardiomegalia, ruido, soplo,</a:t>
            </a:r>
          </a:p>
        </p:txBody>
      </p:sp>
    </p:spTree>
    <p:extLst>
      <p:ext uri="{BB962C8B-B14F-4D97-AF65-F5344CB8AC3E}">
        <p14:creationId xmlns:p14="http://schemas.microsoft.com/office/powerpoint/2010/main" val="1288815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11E849A-43E3-FBBA-BF4C-967BAC3ABE46}"/>
              </a:ext>
            </a:extLst>
          </p:cNvPr>
          <p:cNvPicPr>
            <a:picLocks noChangeAspect="1"/>
          </p:cNvPicPr>
          <p:nvPr/>
        </p:nvPicPr>
        <p:blipFill>
          <a:blip r:embed="rId2"/>
          <a:stretch>
            <a:fillRect/>
          </a:stretch>
        </p:blipFill>
        <p:spPr>
          <a:xfrm>
            <a:off x="8668512" y="1381748"/>
            <a:ext cx="3523488" cy="3065982"/>
          </a:xfrm>
          <a:prstGeom prst="rect">
            <a:avLst/>
          </a:prstGeom>
        </p:spPr>
      </p:pic>
      <p:sp>
        <p:nvSpPr>
          <p:cNvPr id="4" name="CuadroTexto 3">
            <a:extLst>
              <a:ext uri="{FF2B5EF4-FFF2-40B4-BE49-F238E27FC236}">
                <a16:creationId xmlns:a16="http://schemas.microsoft.com/office/drawing/2014/main" id="{BD27B69B-1237-2577-8C65-A231AE35CA4C}"/>
              </a:ext>
            </a:extLst>
          </p:cNvPr>
          <p:cNvSpPr txBox="1"/>
          <p:nvPr/>
        </p:nvSpPr>
        <p:spPr>
          <a:xfrm>
            <a:off x="0" y="103370"/>
            <a:ext cx="2683764" cy="369332"/>
          </a:xfrm>
          <a:prstGeom prst="rect">
            <a:avLst/>
          </a:prstGeom>
          <a:noFill/>
        </p:spPr>
        <p:txBody>
          <a:bodyPr wrap="square">
            <a:spAutoFit/>
          </a:bodyPr>
          <a:lstStyle/>
          <a:p>
            <a:r>
              <a:rPr lang="es-AR" dirty="0">
                <a:solidFill>
                  <a:schemeClr val="accent2"/>
                </a:solidFill>
              </a:rPr>
              <a:t>Miocardiopatía dilatada</a:t>
            </a:r>
          </a:p>
        </p:txBody>
      </p:sp>
      <p:sp>
        <p:nvSpPr>
          <p:cNvPr id="6" name="CuadroTexto 5">
            <a:extLst>
              <a:ext uri="{FF2B5EF4-FFF2-40B4-BE49-F238E27FC236}">
                <a16:creationId xmlns:a16="http://schemas.microsoft.com/office/drawing/2014/main" id="{F0DA570A-8224-DCB9-B425-A3A4503EA393}"/>
              </a:ext>
            </a:extLst>
          </p:cNvPr>
          <p:cNvSpPr txBox="1"/>
          <p:nvPr/>
        </p:nvSpPr>
        <p:spPr>
          <a:xfrm>
            <a:off x="-378984" y="944800"/>
            <a:ext cx="6125496" cy="738664"/>
          </a:xfrm>
          <a:prstGeom prst="rect">
            <a:avLst/>
          </a:prstGeom>
          <a:noFill/>
        </p:spPr>
        <p:txBody>
          <a:bodyPr wrap="square">
            <a:spAutoFit/>
          </a:bodyPr>
          <a:lstStyle/>
          <a:p>
            <a:pPr marL="1200150" lvl="2" indent="-285750">
              <a:buFont typeface="Arial" panose="020B0604020202020204" pitchFamily="34" charset="0"/>
              <a:buChar char="•"/>
            </a:pPr>
            <a:r>
              <a:rPr lang="es-AR" dirty="0"/>
              <a:t>ECG</a:t>
            </a:r>
          </a:p>
          <a:p>
            <a:pPr marL="3028950" lvl="6" indent="-285750">
              <a:buFont typeface="Arial" panose="020B0604020202020204" pitchFamily="34" charset="0"/>
              <a:buChar char="•"/>
            </a:pPr>
            <a:r>
              <a:rPr lang="es-AR" sz="1200" dirty="0"/>
              <a:t>Taquicardia SNS/FA</a:t>
            </a:r>
          </a:p>
          <a:p>
            <a:pPr marL="3028950" lvl="6" indent="-285750">
              <a:buFont typeface="Arial" panose="020B0604020202020204" pitchFamily="34" charset="0"/>
              <a:buChar char="•"/>
            </a:pPr>
            <a:r>
              <a:rPr lang="es-AR" sz="1200" dirty="0"/>
              <a:t>BCRI</a:t>
            </a:r>
          </a:p>
        </p:txBody>
      </p:sp>
      <p:sp>
        <p:nvSpPr>
          <p:cNvPr id="7" name="CuadroTexto 6">
            <a:extLst>
              <a:ext uri="{FF2B5EF4-FFF2-40B4-BE49-F238E27FC236}">
                <a16:creationId xmlns:a16="http://schemas.microsoft.com/office/drawing/2014/main" id="{6A694704-0276-1E2D-83DD-31E4C8F0AD60}"/>
              </a:ext>
            </a:extLst>
          </p:cNvPr>
          <p:cNvSpPr txBox="1"/>
          <p:nvPr/>
        </p:nvSpPr>
        <p:spPr>
          <a:xfrm>
            <a:off x="-767358" y="472702"/>
            <a:ext cx="6125496" cy="369332"/>
          </a:xfrm>
          <a:prstGeom prst="rect">
            <a:avLst/>
          </a:prstGeom>
          <a:noFill/>
        </p:spPr>
        <p:txBody>
          <a:bodyPr wrap="square">
            <a:spAutoFit/>
          </a:bodyPr>
          <a:lstStyle/>
          <a:p>
            <a:pPr marL="1200150" lvl="2" indent="-285750">
              <a:buFont typeface="Arial" panose="020B0604020202020204" pitchFamily="34" charset="0"/>
              <a:buChar char="•"/>
            </a:pPr>
            <a:r>
              <a:rPr lang="es-AR" dirty="0"/>
              <a:t>Diagnostico</a:t>
            </a:r>
            <a:endParaRPr lang="es-AR" sz="1200" dirty="0"/>
          </a:p>
        </p:txBody>
      </p:sp>
      <p:sp>
        <p:nvSpPr>
          <p:cNvPr id="9" name="CuadroTexto 8">
            <a:extLst>
              <a:ext uri="{FF2B5EF4-FFF2-40B4-BE49-F238E27FC236}">
                <a16:creationId xmlns:a16="http://schemas.microsoft.com/office/drawing/2014/main" id="{D9F713E7-BBF6-CA0C-5843-9172E872569E}"/>
              </a:ext>
            </a:extLst>
          </p:cNvPr>
          <p:cNvSpPr txBox="1"/>
          <p:nvPr/>
        </p:nvSpPr>
        <p:spPr>
          <a:xfrm>
            <a:off x="-378984" y="1776527"/>
            <a:ext cx="6125496" cy="1107996"/>
          </a:xfrm>
          <a:prstGeom prst="rect">
            <a:avLst/>
          </a:prstGeom>
          <a:noFill/>
        </p:spPr>
        <p:txBody>
          <a:bodyPr wrap="square">
            <a:spAutoFit/>
          </a:bodyPr>
          <a:lstStyle/>
          <a:p>
            <a:pPr marL="1200150" lvl="2" indent="-285750">
              <a:buFont typeface="Arial" panose="020B0604020202020204" pitchFamily="34" charset="0"/>
              <a:buChar char="•"/>
            </a:pPr>
            <a:r>
              <a:rPr lang="es-AR" dirty="0"/>
              <a:t>Ecocardiograma</a:t>
            </a:r>
          </a:p>
          <a:p>
            <a:pPr marL="3028950" lvl="6" indent="-285750">
              <a:buFont typeface="Arial" panose="020B0604020202020204" pitchFamily="34" charset="0"/>
              <a:buChar char="•"/>
            </a:pPr>
            <a:r>
              <a:rPr lang="es-AR" sz="1200" dirty="0"/>
              <a:t>Permite objetivar dilatación.</a:t>
            </a:r>
          </a:p>
          <a:p>
            <a:pPr marL="3028950" lvl="6" indent="-285750">
              <a:buFont typeface="Arial" panose="020B0604020202020204" pitchFamily="34" charset="0"/>
              <a:buChar char="•"/>
            </a:pPr>
            <a:r>
              <a:rPr lang="es-AR" sz="1200" dirty="0"/>
              <a:t>Caída de Función sistólica</a:t>
            </a:r>
          </a:p>
          <a:p>
            <a:pPr marL="3028950" lvl="6" indent="-285750">
              <a:buFont typeface="Arial" panose="020B0604020202020204" pitchFamily="34" charset="0"/>
              <a:buChar char="•"/>
            </a:pPr>
            <a:r>
              <a:rPr lang="es-AR" sz="1200" dirty="0"/>
              <a:t>Insuficiencia mitral por dilatación anular.</a:t>
            </a:r>
          </a:p>
          <a:p>
            <a:pPr marL="3028950" lvl="6" indent="-285750">
              <a:buFont typeface="Arial" panose="020B0604020202020204" pitchFamily="34" charset="0"/>
              <a:buChar char="•"/>
            </a:pPr>
            <a:r>
              <a:rPr lang="es-AR" sz="1200" dirty="0"/>
              <a:t>Trombosis cavitaria</a:t>
            </a:r>
          </a:p>
        </p:txBody>
      </p:sp>
      <p:sp>
        <p:nvSpPr>
          <p:cNvPr id="10" name="CuadroTexto 9">
            <a:extLst>
              <a:ext uri="{FF2B5EF4-FFF2-40B4-BE49-F238E27FC236}">
                <a16:creationId xmlns:a16="http://schemas.microsoft.com/office/drawing/2014/main" id="{EB772670-91D1-7111-B604-E9E5247BBEE0}"/>
              </a:ext>
            </a:extLst>
          </p:cNvPr>
          <p:cNvSpPr txBox="1"/>
          <p:nvPr/>
        </p:nvSpPr>
        <p:spPr>
          <a:xfrm>
            <a:off x="-374070" y="3089135"/>
            <a:ext cx="6125496" cy="738664"/>
          </a:xfrm>
          <a:prstGeom prst="rect">
            <a:avLst/>
          </a:prstGeom>
          <a:noFill/>
        </p:spPr>
        <p:txBody>
          <a:bodyPr wrap="square">
            <a:spAutoFit/>
          </a:bodyPr>
          <a:lstStyle/>
          <a:p>
            <a:pPr marL="1200150" lvl="2" indent="-285750">
              <a:buFont typeface="Arial" panose="020B0604020202020204" pitchFamily="34" charset="0"/>
              <a:buChar char="•"/>
            </a:pPr>
            <a:r>
              <a:rPr lang="es-AR" dirty="0" err="1"/>
              <a:t>Cardioresoancia</a:t>
            </a:r>
            <a:endParaRPr lang="es-AR" dirty="0"/>
          </a:p>
          <a:p>
            <a:pPr marL="3028950" lvl="6" indent="-285750">
              <a:buFont typeface="Arial" panose="020B0604020202020204" pitchFamily="34" charset="0"/>
              <a:buChar char="•"/>
            </a:pPr>
            <a:r>
              <a:rPr lang="es-AR" sz="1200" dirty="0"/>
              <a:t>Permite objetivar áreas de fibrosis.</a:t>
            </a:r>
          </a:p>
          <a:p>
            <a:pPr marL="3028950" lvl="6" indent="-285750">
              <a:buFont typeface="Arial" panose="020B0604020202020204" pitchFamily="34" charset="0"/>
              <a:buChar char="•"/>
            </a:pPr>
            <a:r>
              <a:rPr lang="es-AR" sz="1200" dirty="0"/>
              <a:t>Potenciales zonas </a:t>
            </a:r>
            <a:r>
              <a:rPr lang="es-AR" sz="1200" dirty="0" err="1"/>
              <a:t>arritmogenicas</a:t>
            </a:r>
            <a:r>
              <a:rPr lang="es-AR" sz="1200" dirty="0"/>
              <a:t>.</a:t>
            </a:r>
          </a:p>
        </p:txBody>
      </p:sp>
      <p:sp>
        <p:nvSpPr>
          <p:cNvPr id="11" name="CuadroTexto 10">
            <a:extLst>
              <a:ext uri="{FF2B5EF4-FFF2-40B4-BE49-F238E27FC236}">
                <a16:creationId xmlns:a16="http://schemas.microsoft.com/office/drawing/2014/main" id="{80DD78AE-C2ED-B7E8-852C-50E6C81D9528}"/>
              </a:ext>
            </a:extLst>
          </p:cNvPr>
          <p:cNvSpPr txBox="1"/>
          <p:nvPr/>
        </p:nvSpPr>
        <p:spPr>
          <a:xfrm>
            <a:off x="-378984" y="4096938"/>
            <a:ext cx="6125496" cy="1107996"/>
          </a:xfrm>
          <a:prstGeom prst="rect">
            <a:avLst/>
          </a:prstGeom>
          <a:noFill/>
        </p:spPr>
        <p:txBody>
          <a:bodyPr wrap="square">
            <a:spAutoFit/>
          </a:bodyPr>
          <a:lstStyle/>
          <a:p>
            <a:pPr marL="1200150" lvl="2" indent="-285750">
              <a:buFont typeface="Arial" panose="020B0604020202020204" pitchFamily="34" charset="0"/>
              <a:buChar char="•"/>
            </a:pPr>
            <a:r>
              <a:rPr lang="es-AR" dirty="0" err="1"/>
              <a:t>Cinecoronariografia</a:t>
            </a:r>
            <a:r>
              <a:rPr lang="es-AR" dirty="0"/>
              <a:t>/</a:t>
            </a:r>
            <a:r>
              <a:rPr lang="es-AR" dirty="0" err="1"/>
              <a:t>Ventriculografia</a:t>
            </a:r>
            <a:endParaRPr lang="es-AR" dirty="0"/>
          </a:p>
          <a:p>
            <a:pPr marL="3028950" lvl="6" indent="-285750">
              <a:buFont typeface="Arial" panose="020B0604020202020204" pitchFamily="34" charset="0"/>
              <a:buChar char="•"/>
            </a:pPr>
            <a:r>
              <a:rPr lang="es-AR" sz="1200" dirty="0"/>
              <a:t>Permite objetivar dilatación ventricular.</a:t>
            </a:r>
          </a:p>
          <a:p>
            <a:pPr marL="3028950" lvl="6" indent="-285750">
              <a:buFont typeface="Arial" panose="020B0604020202020204" pitchFamily="34" charset="0"/>
              <a:buChar char="•"/>
            </a:pPr>
            <a:r>
              <a:rPr lang="es-AR" sz="1200" dirty="0"/>
              <a:t>Caída de Función sistólica</a:t>
            </a:r>
          </a:p>
          <a:p>
            <a:pPr marL="3028950" lvl="6" indent="-285750">
              <a:buFont typeface="Arial" panose="020B0604020202020204" pitchFamily="34" charset="0"/>
              <a:buChar char="•"/>
            </a:pPr>
            <a:r>
              <a:rPr lang="es-AR" sz="1200" dirty="0"/>
              <a:t>Descartar la presencia en enfermedad coronaria como causa del estado.</a:t>
            </a:r>
          </a:p>
        </p:txBody>
      </p:sp>
    </p:spTree>
    <p:extLst>
      <p:ext uri="{BB962C8B-B14F-4D97-AF65-F5344CB8AC3E}">
        <p14:creationId xmlns:p14="http://schemas.microsoft.com/office/powerpoint/2010/main" val="176540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bicación del marcapasos y cómo está conectado al corazón">
            <a:extLst>
              <a:ext uri="{FF2B5EF4-FFF2-40B4-BE49-F238E27FC236}">
                <a16:creationId xmlns:a16="http://schemas.microsoft.com/office/drawing/2014/main" id="{D9F09013-194B-D6DE-1B5B-54DC101DC7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3429000"/>
            <a:ext cx="52578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B6A5E507-144C-02F7-C4B3-1B6031402D29}"/>
              </a:ext>
            </a:extLst>
          </p:cNvPr>
          <p:cNvSpPr txBox="1"/>
          <p:nvPr/>
        </p:nvSpPr>
        <p:spPr>
          <a:xfrm>
            <a:off x="499331" y="1045759"/>
            <a:ext cx="7767828" cy="3382401"/>
          </a:xfrm>
          <a:prstGeom prst="rect">
            <a:avLst/>
          </a:prstGeom>
          <a:noFill/>
        </p:spPr>
        <p:txBody>
          <a:bodyPr wrap="square">
            <a:spAutoFit/>
          </a:bodyPr>
          <a:lstStyle/>
          <a:p>
            <a:pPr marL="285750" indent="-285750">
              <a:buFont typeface="Arial" panose="020B0604020202020204" pitchFamily="34" charset="0"/>
              <a:buChar char="•"/>
            </a:pPr>
            <a:r>
              <a:rPr lang="es-AR" dirty="0"/>
              <a:t>Tratamiento: </a:t>
            </a:r>
          </a:p>
          <a:p>
            <a:pPr marL="1200150" lvl="2" indent="-285750">
              <a:lnSpc>
                <a:spcPct val="150000"/>
              </a:lnSpc>
              <a:buFont typeface="Arial" panose="020B0604020202020204" pitchFamily="34" charset="0"/>
              <a:buChar char="•"/>
            </a:pPr>
            <a:r>
              <a:rPr lang="es-AR" dirty="0" err="1"/>
              <a:t>Medicos</a:t>
            </a:r>
            <a:endParaRPr lang="es-AR" dirty="0"/>
          </a:p>
          <a:p>
            <a:pPr marL="3028950" lvl="6" indent="-285750">
              <a:lnSpc>
                <a:spcPct val="150000"/>
              </a:lnSpc>
              <a:buFont typeface="Arial" panose="020B0604020202020204" pitchFamily="34" charset="0"/>
              <a:buChar char="•"/>
            </a:pPr>
            <a:r>
              <a:rPr lang="es-AR" sz="1200" dirty="0"/>
              <a:t>Medico BB, IECA, Espironolactona </a:t>
            </a:r>
            <a:r>
              <a:rPr lang="es-AR" sz="1200" dirty="0" err="1"/>
              <a:t>Diureticos</a:t>
            </a:r>
            <a:r>
              <a:rPr lang="es-AR" sz="1200" dirty="0"/>
              <a:t> de ASA.</a:t>
            </a:r>
          </a:p>
          <a:p>
            <a:pPr marL="3028950" lvl="6" indent="-285750">
              <a:lnSpc>
                <a:spcPct val="150000"/>
              </a:lnSpc>
              <a:buFont typeface="Arial" panose="020B0604020202020204" pitchFamily="34" charset="0"/>
              <a:buChar char="•"/>
            </a:pPr>
            <a:r>
              <a:rPr lang="es-AR" sz="1200" dirty="0" err="1"/>
              <a:t>Digitalicos</a:t>
            </a:r>
            <a:endParaRPr lang="es-AR" sz="1200" dirty="0"/>
          </a:p>
          <a:p>
            <a:pPr marL="3028950" lvl="6" indent="-285750">
              <a:lnSpc>
                <a:spcPct val="150000"/>
              </a:lnSpc>
              <a:buFont typeface="Arial" panose="020B0604020202020204" pitchFamily="34" charset="0"/>
              <a:buChar char="•"/>
            </a:pPr>
            <a:r>
              <a:rPr lang="es-AR" sz="1200" dirty="0"/>
              <a:t>Amiodarona como antiarrítmico.</a:t>
            </a:r>
          </a:p>
          <a:p>
            <a:pPr marL="3028950" lvl="6" indent="-285750">
              <a:lnSpc>
                <a:spcPct val="150000"/>
              </a:lnSpc>
              <a:buFont typeface="Arial" panose="020B0604020202020204" pitchFamily="34" charset="0"/>
              <a:buChar char="•"/>
            </a:pPr>
            <a:r>
              <a:rPr lang="es-AR" sz="1200" dirty="0"/>
              <a:t>Anticoagulantes ( FA/</a:t>
            </a:r>
            <a:r>
              <a:rPr lang="es-AR" sz="1200" dirty="0" err="1"/>
              <a:t>Flutter</a:t>
            </a:r>
            <a:r>
              <a:rPr lang="es-AR" sz="1200" dirty="0"/>
              <a:t>)</a:t>
            </a:r>
          </a:p>
          <a:p>
            <a:pPr lvl="6">
              <a:lnSpc>
                <a:spcPct val="150000"/>
              </a:lnSpc>
            </a:pPr>
            <a:endParaRPr lang="es-AR" sz="1200" dirty="0"/>
          </a:p>
          <a:p>
            <a:pPr marL="1200150" lvl="2" indent="-285750">
              <a:lnSpc>
                <a:spcPct val="150000"/>
              </a:lnSpc>
              <a:buFont typeface="Arial" panose="020B0604020202020204" pitchFamily="34" charset="0"/>
              <a:buChar char="•"/>
            </a:pPr>
            <a:r>
              <a:rPr lang="es-AR" dirty="0" err="1"/>
              <a:t>Quirugico</a:t>
            </a:r>
            <a:r>
              <a:rPr lang="es-AR" dirty="0"/>
              <a:t>/Implantes</a:t>
            </a:r>
          </a:p>
          <a:p>
            <a:pPr marL="3028950" lvl="6" indent="-285750">
              <a:lnSpc>
                <a:spcPct val="150000"/>
              </a:lnSpc>
              <a:buFont typeface="Arial" panose="020B0604020202020204" pitchFamily="34" charset="0"/>
              <a:buChar char="•"/>
            </a:pPr>
            <a:r>
              <a:rPr lang="es-AR" sz="1200" dirty="0"/>
              <a:t>Resincronización (BCRI-QRS &gt;120ms, </a:t>
            </a:r>
            <a:r>
              <a:rPr lang="es-AR" sz="1200" dirty="0" err="1"/>
              <a:t>Fey</a:t>
            </a:r>
            <a:r>
              <a:rPr lang="es-AR" sz="1200" dirty="0"/>
              <a:t> &lt; 35%)</a:t>
            </a:r>
          </a:p>
          <a:p>
            <a:pPr marL="3028950" lvl="6" indent="-285750">
              <a:lnSpc>
                <a:spcPct val="150000"/>
              </a:lnSpc>
              <a:buFont typeface="Arial" panose="020B0604020202020204" pitchFamily="34" charset="0"/>
              <a:buChar char="•"/>
            </a:pPr>
            <a:r>
              <a:rPr lang="es-AR" sz="1200" dirty="0"/>
              <a:t>Ablación de arritmia ventricular por radiofrecuencia</a:t>
            </a:r>
          </a:p>
          <a:p>
            <a:pPr marL="3028950" lvl="6" indent="-285750">
              <a:lnSpc>
                <a:spcPct val="150000"/>
              </a:lnSpc>
              <a:buFont typeface="Arial" panose="020B0604020202020204" pitchFamily="34" charset="0"/>
              <a:buChar char="•"/>
            </a:pPr>
            <a:r>
              <a:rPr lang="es-AR" sz="1200" dirty="0"/>
              <a:t>Trasplante Cardiaco.</a:t>
            </a:r>
          </a:p>
        </p:txBody>
      </p:sp>
      <p:sp>
        <p:nvSpPr>
          <p:cNvPr id="3" name="CuadroTexto 2">
            <a:extLst>
              <a:ext uri="{FF2B5EF4-FFF2-40B4-BE49-F238E27FC236}">
                <a16:creationId xmlns:a16="http://schemas.microsoft.com/office/drawing/2014/main" id="{E2B629F1-FE2E-CA8B-B9D4-3B99AAC95A25}"/>
              </a:ext>
            </a:extLst>
          </p:cNvPr>
          <p:cNvSpPr txBox="1"/>
          <p:nvPr/>
        </p:nvSpPr>
        <p:spPr>
          <a:xfrm>
            <a:off x="0" y="103370"/>
            <a:ext cx="2683764" cy="369332"/>
          </a:xfrm>
          <a:prstGeom prst="rect">
            <a:avLst/>
          </a:prstGeom>
          <a:noFill/>
        </p:spPr>
        <p:txBody>
          <a:bodyPr wrap="square">
            <a:spAutoFit/>
          </a:bodyPr>
          <a:lstStyle/>
          <a:p>
            <a:r>
              <a:rPr lang="es-AR" dirty="0">
                <a:solidFill>
                  <a:schemeClr val="accent2"/>
                </a:solidFill>
              </a:rPr>
              <a:t>Miocardiopatía dilatada</a:t>
            </a:r>
          </a:p>
        </p:txBody>
      </p:sp>
    </p:spTree>
    <p:extLst>
      <p:ext uri="{BB962C8B-B14F-4D97-AF65-F5344CB8AC3E}">
        <p14:creationId xmlns:p14="http://schemas.microsoft.com/office/powerpoint/2010/main" val="4060733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vances en Resincronización Cardíaca">
            <a:extLst>
              <a:ext uri="{FF2B5EF4-FFF2-40B4-BE49-F238E27FC236}">
                <a16:creationId xmlns:a16="http://schemas.microsoft.com/office/drawing/2014/main" id="{55618B41-5ADE-3505-420D-C6911810B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5667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800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9993952-CE6C-E41C-D727-FE7A65276417}"/>
              </a:ext>
            </a:extLst>
          </p:cNvPr>
          <p:cNvSpPr txBox="1"/>
          <p:nvPr/>
        </p:nvSpPr>
        <p:spPr>
          <a:xfrm>
            <a:off x="0" y="0"/>
            <a:ext cx="2839212" cy="369332"/>
          </a:xfrm>
          <a:prstGeom prst="rect">
            <a:avLst/>
          </a:prstGeom>
          <a:noFill/>
        </p:spPr>
        <p:txBody>
          <a:bodyPr wrap="square">
            <a:spAutoFit/>
          </a:bodyPr>
          <a:lstStyle/>
          <a:p>
            <a:r>
              <a:rPr lang="es-AR" dirty="0">
                <a:solidFill>
                  <a:schemeClr val="accent2"/>
                </a:solidFill>
              </a:rPr>
              <a:t>Miocardiopatía restrictiva</a:t>
            </a:r>
          </a:p>
        </p:txBody>
      </p:sp>
      <p:sp>
        <p:nvSpPr>
          <p:cNvPr id="4" name="CuadroTexto 3">
            <a:extLst>
              <a:ext uri="{FF2B5EF4-FFF2-40B4-BE49-F238E27FC236}">
                <a16:creationId xmlns:a16="http://schemas.microsoft.com/office/drawing/2014/main" id="{69055125-141C-FDDE-B76B-15E31AA864C1}"/>
              </a:ext>
            </a:extLst>
          </p:cNvPr>
          <p:cNvSpPr txBox="1"/>
          <p:nvPr/>
        </p:nvSpPr>
        <p:spPr>
          <a:xfrm>
            <a:off x="73741" y="489520"/>
            <a:ext cx="9620866" cy="1200329"/>
          </a:xfrm>
          <a:prstGeom prst="rect">
            <a:avLst/>
          </a:prstGeom>
          <a:noFill/>
        </p:spPr>
        <p:txBody>
          <a:bodyPr wrap="square">
            <a:spAutoFit/>
          </a:bodyPr>
          <a:lstStyle/>
          <a:p>
            <a:r>
              <a:rPr lang="es-AR" dirty="0"/>
              <a:t>…Se caracteriza por la presencia de una fisiología restrictiva en el llenado ventricular, con pequeños aumentos de volumen, se producen grandes aumento de presión ventricular, por un incremento en la rigidez de la pared ventricular, y una ausencia de dilatación o engrosamiento de sus paredes…</a:t>
            </a:r>
          </a:p>
        </p:txBody>
      </p:sp>
      <p:sp>
        <p:nvSpPr>
          <p:cNvPr id="6" name="CuadroTexto 5">
            <a:extLst>
              <a:ext uri="{FF2B5EF4-FFF2-40B4-BE49-F238E27FC236}">
                <a16:creationId xmlns:a16="http://schemas.microsoft.com/office/drawing/2014/main" id="{502FE8D0-B65E-370F-D525-6BD7E0A60B92}"/>
              </a:ext>
            </a:extLst>
          </p:cNvPr>
          <p:cNvSpPr txBox="1"/>
          <p:nvPr/>
        </p:nvSpPr>
        <p:spPr>
          <a:xfrm>
            <a:off x="633025" y="2189653"/>
            <a:ext cx="7045968" cy="2031325"/>
          </a:xfrm>
          <a:prstGeom prst="rect">
            <a:avLst/>
          </a:prstGeom>
          <a:noFill/>
        </p:spPr>
        <p:txBody>
          <a:bodyPr wrap="square">
            <a:spAutoFit/>
          </a:bodyPr>
          <a:lstStyle/>
          <a:p>
            <a:r>
              <a:rPr lang="es-AR" dirty="0"/>
              <a:t>Clasificación etiológica</a:t>
            </a:r>
          </a:p>
          <a:p>
            <a:endParaRPr lang="es-AR" dirty="0"/>
          </a:p>
          <a:p>
            <a:pPr marL="285750" indent="-285750">
              <a:buFont typeface="Arial" panose="020B0604020202020204" pitchFamily="34" charset="0"/>
              <a:buChar char="•"/>
            </a:pPr>
            <a:r>
              <a:rPr lang="es-AR" b="1" dirty="0"/>
              <a:t>Familiar/</a:t>
            </a:r>
            <a:r>
              <a:rPr lang="es-AR" b="1" dirty="0" err="1"/>
              <a:t>Genetica</a:t>
            </a:r>
            <a:r>
              <a:rPr lang="es-AR" b="1" dirty="0"/>
              <a:t>:  </a:t>
            </a:r>
            <a:r>
              <a:rPr lang="es-AR" dirty="0"/>
              <a:t>Amiloidosis familiar, </a:t>
            </a:r>
            <a:r>
              <a:rPr lang="es-AR" dirty="0" err="1"/>
              <a:t>mutacion</a:t>
            </a:r>
            <a:r>
              <a:rPr lang="es-AR" dirty="0"/>
              <a:t> de genes que afecta a proteínas del sarcómero.</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b="1" dirty="0"/>
              <a:t>Adquiridas:</a:t>
            </a:r>
            <a:r>
              <a:rPr lang="es-AR" dirty="0"/>
              <a:t> Amiloidosis tipo AL, esclerodermia, </a:t>
            </a:r>
            <a:r>
              <a:rPr lang="es-AR" dirty="0" err="1"/>
              <a:t>sme</a:t>
            </a:r>
            <a:r>
              <a:rPr lang="es-AR" dirty="0"/>
              <a:t> carcinoide, fibrosis </a:t>
            </a:r>
            <a:r>
              <a:rPr lang="es-AR" dirty="0" err="1"/>
              <a:t>endomiocardica</a:t>
            </a:r>
            <a:r>
              <a:rPr lang="es-AR" dirty="0"/>
              <a:t>.</a:t>
            </a:r>
          </a:p>
        </p:txBody>
      </p:sp>
      <p:sp>
        <p:nvSpPr>
          <p:cNvPr id="8" name="CuadroTexto 7">
            <a:extLst>
              <a:ext uri="{FF2B5EF4-FFF2-40B4-BE49-F238E27FC236}">
                <a16:creationId xmlns:a16="http://schemas.microsoft.com/office/drawing/2014/main" id="{066A655A-E8A2-DEB1-07E4-DC3E58BF72D0}"/>
              </a:ext>
            </a:extLst>
          </p:cNvPr>
          <p:cNvSpPr txBox="1"/>
          <p:nvPr/>
        </p:nvSpPr>
        <p:spPr>
          <a:xfrm>
            <a:off x="1224116" y="4632123"/>
            <a:ext cx="6125496" cy="1200329"/>
          </a:xfrm>
          <a:prstGeom prst="rect">
            <a:avLst/>
          </a:prstGeom>
          <a:noFill/>
        </p:spPr>
        <p:txBody>
          <a:bodyPr wrap="square">
            <a:spAutoFit/>
          </a:bodyPr>
          <a:lstStyle/>
          <a:p>
            <a:r>
              <a:rPr lang="es-AR" dirty="0" err="1"/>
              <a:t>Clinica</a:t>
            </a:r>
            <a:r>
              <a:rPr lang="es-AR" dirty="0"/>
              <a:t>.</a:t>
            </a:r>
          </a:p>
          <a:p>
            <a:endParaRPr lang="es-AR" dirty="0"/>
          </a:p>
          <a:p>
            <a:pPr marL="285750" indent="-285750">
              <a:buFont typeface="Arial" panose="020B0604020202020204" pitchFamily="34" charset="0"/>
              <a:buChar char="•"/>
            </a:pPr>
            <a:r>
              <a:rPr lang="es-AR" b="1" dirty="0"/>
              <a:t>Disnea de esfuerzo, fatiga, congestión venosa, riesgo trombótico.</a:t>
            </a:r>
            <a:endParaRPr lang="es-AR" dirty="0"/>
          </a:p>
        </p:txBody>
      </p:sp>
    </p:spTree>
    <p:extLst>
      <p:ext uri="{BB962C8B-B14F-4D97-AF65-F5344CB8AC3E}">
        <p14:creationId xmlns:p14="http://schemas.microsoft.com/office/powerpoint/2010/main" val="3498288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0A197B7-0C5F-AEEE-04CC-D81E746CE2EF}"/>
              </a:ext>
            </a:extLst>
          </p:cNvPr>
          <p:cNvSpPr txBox="1"/>
          <p:nvPr/>
        </p:nvSpPr>
        <p:spPr>
          <a:xfrm>
            <a:off x="0" y="0"/>
            <a:ext cx="2839212" cy="369332"/>
          </a:xfrm>
          <a:prstGeom prst="rect">
            <a:avLst/>
          </a:prstGeom>
          <a:noFill/>
        </p:spPr>
        <p:txBody>
          <a:bodyPr wrap="square">
            <a:spAutoFit/>
          </a:bodyPr>
          <a:lstStyle/>
          <a:p>
            <a:r>
              <a:rPr lang="es-AR" dirty="0">
                <a:solidFill>
                  <a:schemeClr val="accent2"/>
                </a:solidFill>
              </a:rPr>
              <a:t>Miocardiopatía restrictiva</a:t>
            </a:r>
          </a:p>
        </p:txBody>
      </p:sp>
      <p:sp>
        <p:nvSpPr>
          <p:cNvPr id="4" name="CuadroTexto 3">
            <a:extLst>
              <a:ext uri="{FF2B5EF4-FFF2-40B4-BE49-F238E27FC236}">
                <a16:creationId xmlns:a16="http://schemas.microsoft.com/office/drawing/2014/main" id="{99C7BBE4-C74C-2285-9C99-FBD64826CBC2}"/>
              </a:ext>
            </a:extLst>
          </p:cNvPr>
          <p:cNvSpPr txBox="1"/>
          <p:nvPr/>
        </p:nvSpPr>
        <p:spPr>
          <a:xfrm>
            <a:off x="329381" y="528848"/>
            <a:ext cx="6125496" cy="369332"/>
          </a:xfrm>
          <a:prstGeom prst="rect">
            <a:avLst/>
          </a:prstGeom>
          <a:noFill/>
        </p:spPr>
        <p:txBody>
          <a:bodyPr wrap="square">
            <a:spAutoFit/>
          </a:bodyPr>
          <a:lstStyle/>
          <a:p>
            <a:r>
              <a:rPr lang="es-AR" dirty="0"/>
              <a:t>Diagnóstico</a:t>
            </a:r>
          </a:p>
        </p:txBody>
      </p:sp>
      <p:sp>
        <p:nvSpPr>
          <p:cNvPr id="7" name="CuadroTexto 6">
            <a:extLst>
              <a:ext uri="{FF2B5EF4-FFF2-40B4-BE49-F238E27FC236}">
                <a16:creationId xmlns:a16="http://schemas.microsoft.com/office/drawing/2014/main" id="{82D1FC52-5538-76E7-1964-3AA50C0B4536}"/>
              </a:ext>
            </a:extLst>
          </p:cNvPr>
          <p:cNvSpPr txBox="1"/>
          <p:nvPr/>
        </p:nvSpPr>
        <p:spPr>
          <a:xfrm>
            <a:off x="1686231" y="1481279"/>
            <a:ext cx="6504039" cy="3508653"/>
          </a:xfrm>
          <a:prstGeom prst="rect">
            <a:avLst/>
          </a:prstGeom>
          <a:noFill/>
        </p:spPr>
        <p:txBody>
          <a:bodyPr wrap="square">
            <a:spAutoFit/>
          </a:bodyPr>
          <a:lstStyle/>
          <a:p>
            <a:pPr marL="285750" indent="-285750">
              <a:buFont typeface="Arial" panose="020B0604020202020204" pitchFamily="34" charset="0"/>
              <a:buChar char="•"/>
            </a:pPr>
            <a:r>
              <a:rPr lang="es-AR" dirty="0"/>
              <a:t>ECG: </a:t>
            </a:r>
          </a:p>
          <a:p>
            <a:pPr marL="2114550" lvl="4" indent="-285750">
              <a:buFont typeface="Arial" panose="020B0604020202020204" pitchFamily="34" charset="0"/>
              <a:buChar char="•"/>
            </a:pPr>
            <a:r>
              <a:rPr lang="es-AR" sz="1200" dirty="0"/>
              <a:t>Complejos de bajo voltaje</a:t>
            </a:r>
          </a:p>
          <a:p>
            <a:pPr marL="2114550" lvl="4" indent="-285750">
              <a:buFont typeface="Arial" panose="020B0604020202020204" pitchFamily="34" charset="0"/>
              <a:buChar char="•"/>
            </a:pPr>
            <a:r>
              <a:rPr lang="es-AR" sz="1200" dirty="0"/>
              <a:t>Trastornos de </a:t>
            </a:r>
            <a:r>
              <a:rPr lang="es-AR" sz="1200" dirty="0" err="1"/>
              <a:t>condcucion</a:t>
            </a:r>
            <a:endParaRPr lang="es-AR" sz="1200" dirty="0"/>
          </a:p>
          <a:p>
            <a:pPr marL="2114550" lvl="4" indent="-285750">
              <a:buFont typeface="Arial" panose="020B0604020202020204" pitchFamily="34" charset="0"/>
              <a:buChar char="•"/>
            </a:pPr>
            <a:r>
              <a:rPr lang="es-AR" sz="1200" dirty="0"/>
              <a:t>Crecimiento auricular.</a:t>
            </a:r>
          </a:p>
          <a:p>
            <a:pPr marL="2114550" lvl="4" indent="-285750">
              <a:buFont typeface="Arial" panose="020B0604020202020204" pitchFamily="34" charset="0"/>
              <a:buChar char="•"/>
            </a:pPr>
            <a:r>
              <a:rPr lang="es-AR" sz="1200" dirty="0"/>
              <a:t>Arritmias.</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marL="285750" indent="-285750">
              <a:buFont typeface="Arial" panose="020B0604020202020204" pitchFamily="34" charset="0"/>
              <a:buChar char="•"/>
            </a:pPr>
            <a:r>
              <a:rPr lang="es-AR" dirty="0" err="1"/>
              <a:t>Ecocardiografia</a:t>
            </a:r>
            <a:r>
              <a:rPr lang="es-AR" dirty="0"/>
              <a:t> </a:t>
            </a:r>
          </a:p>
          <a:p>
            <a:pPr marL="2114550" lvl="4" indent="-285750">
              <a:buFont typeface="Arial" panose="020B0604020202020204" pitchFamily="34" charset="0"/>
              <a:buChar char="•"/>
            </a:pPr>
            <a:r>
              <a:rPr lang="es-AR" sz="1200" dirty="0"/>
              <a:t>Presenta cavidad Ventricular normal o disminuida.</a:t>
            </a:r>
          </a:p>
          <a:p>
            <a:pPr marL="2114550" lvl="4" indent="-285750">
              <a:buFont typeface="Arial" panose="020B0604020202020204" pitchFamily="34" charset="0"/>
              <a:buChar char="•"/>
            </a:pPr>
            <a:r>
              <a:rPr lang="es-AR" sz="1200" dirty="0"/>
              <a:t>Dilatación Auricular.</a:t>
            </a:r>
          </a:p>
          <a:p>
            <a:pPr marL="2114550" lvl="4" indent="-285750">
              <a:buFont typeface="Arial" panose="020B0604020202020204" pitchFamily="34" charset="0"/>
              <a:buChar char="•"/>
            </a:pPr>
            <a:r>
              <a:rPr lang="es-AR" sz="1200" dirty="0"/>
              <a:t>Deterioro de función diastólica.</a:t>
            </a:r>
          </a:p>
          <a:p>
            <a:pPr marL="2114550" lvl="4" indent="-285750">
              <a:buFont typeface="Arial" panose="020B0604020202020204" pitchFamily="34" charset="0"/>
              <a:buChar char="•"/>
            </a:pPr>
            <a:r>
              <a:rPr lang="es-AR" sz="1200" dirty="0"/>
              <a:t>Escaso o nulo compromiso sistólico de VI.</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marL="285750" indent="-285750">
              <a:buFont typeface="Arial" panose="020B0604020202020204" pitchFamily="34" charset="0"/>
              <a:buChar char="•"/>
            </a:pPr>
            <a:r>
              <a:rPr lang="es-AR" dirty="0" err="1"/>
              <a:t>Cinecororonagrafia</a:t>
            </a:r>
            <a:r>
              <a:rPr lang="es-AR" dirty="0"/>
              <a:t>/</a:t>
            </a:r>
            <a:r>
              <a:rPr lang="es-AR" dirty="0" err="1"/>
              <a:t>Ventriculografia</a:t>
            </a:r>
            <a:r>
              <a:rPr lang="es-AR" dirty="0"/>
              <a:t>: </a:t>
            </a:r>
          </a:p>
          <a:p>
            <a:pPr marL="2114550" lvl="4" indent="-285750">
              <a:buFont typeface="Arial" panose="020B0604020202020204" pitchFamily="34" charset="0"/>
              <a:buChar char="•"/>
            </a:pPr>
            <a:r>
              <a:rPr lang="es-AR" sz="1200" dirty="0"/>
              <a:t>Descenso y aumento brusco en presión diastólica</a:t>
            </a:r>
          </a:p>
          <a:p>
            <a:pPr marL="2114550" lvl="4" indent="-285750">
              <a:buFont typeface="Arial" panose="020B0604020202020204" pitchFamily="34" charset="0"/>
              <a:buChar char="•"/>
            </a:pPr>
            <a:r>
              <a:rPr lang="es-AR" sz="1200" dirty="0"/>
              <a:t>Caída del gasto cardiaco.</a:t>
            </a:r>
          </a:p>
        </p:txBody>
      </p:sp>
    </p:spTree>
    <p:extLst>
      <p:ext uri="{BB962C8B-B14F-4D97-AF65-F5344CB8AC3E}">
        <p14:creationId xmlns:p14="http://schemas.microsoft.com/office/powerpoint/2010/main" val="3420240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9019706-6D90-4D84-8FCF-C00ABBEC9C75}"/>
              </a:ext>
            </a:extLst>
          </p:cNvPr>
          <p:cNvSpPr txBox="1"/>
          <p:nvPr/>
        </p:nvSpPr>
        <p:spPr>
          <a:xfrm>
            <a:off x="0" y="0"/>
            <a:ext cx="2839212" cy="369332"/>
          </a:xfrm>
          <a:prstGeom prst="rect">
            <a:avLst/>
          </a:prstGeom>
          <a:noFill/>
        </p:spPr>
        <p:txBody>
          <a:bodyPr wrap="square">
            <a:spAutoFit/>
          </a:bodyPr>
          <a:lstStyle/>
          <a:p>
            <a:r>
              <a:rPr lang="es-AR" dirty="0">
                <a:solidFill>
                  <a:schemeClr val="accent2"/>
                </a:solidFill>
              </a:rPr>
              <a:t>Miocardiopatía restrictiva</a:t>
            </a:r>
          </a:p>
        </p:txBody>
      </p:sp>
      <p:sp>
        <p:nvSpPr>
          <p:cNvPr id="7" name="CuadroTexto 6">
            <a:extLst>
              <a:ext uri="{FF2B5EF4-FFF2-40B4-BE49-F238E27FC236}">
                <a16:creationId xmlns:a16="http://schemas.microsoft.com/office/drawing/2014/main" id="{1A24D29A-C553-6A90-3C6A-6FBD1E1D5AC5}"/>
              </a:ext>
            </a:extLst>
          </p:cNvPr>
          <p:cNvSpPr txBox="1"/>
          <p:nvPr/>
        </p:nvSpPr>
        <p:spPr>
          <a:xfrm>
            <a:off x="715640" y="1153914"/>
            <a:ext cx="7767828" cy="2135906"/>
          </a:xfrm>
          <a:prstGeom prst="rect">
            <a:avLst/>
          </a:prstGeom>
          <a:noFill/>
        </p:spPr>
        <p:txBody>
          <a:bodyPr wrap="square">
            <a:spAutoFit/>
          </a:bodyPr>
          <a:lstStyle/>
          <a:p>
            <a:pPr marL="285750" indent="-285750">
              <a:buFont typeface="Arial" panose="020B0604020202020204" pitchFamily="34" charset="0"/>
              <a:buChar char="•"/>
            </a:pPr>
            <a:r>
              <a:rPr lang="es-AR" dirty="0"/>
              <a:t>Tratamiento: </a:t>
            </a:r>
          </a:p>
          <a:p>
            <a:pPr marL="1200150" lvl="2" indent="-285750">
              <a:lnSpc>
                <a:spcPct val="150000"/>
              </a:lnSpc>
              <a:buFont typeface="Arial" panose="020B0604020202020204" pitchFamily="34" charset="0"/>
              <a:buChar char="•"/>
            </a:pPr>
            <a:r>
              <a:rPr lang="es-AR" dirty="0" err="1"/>
              <a:t>Medicos</a:t>
            </a:r>
            <a:endParaRPr lang="es-AR" dirty="0"/>
          </a:p>
          <a:p>
            <a:pPr marL="3028950" lvl="6" indent="-285750">
              <a:lnSpc>
                <a:spcPct val="150000"/>
              </a:lnSpc>
              <a:buFont typeface="Arial" panose="020B0604020202020204" pitchFamily="34" charset="0"/>
              <a:buChar char="•"/>
            </a:pPr>
            <a:r>
              <a:rPr lang="es-AR" sz="1200" dirty="0"/>
              <a:t>Medico BB (disminuyen el consumo miocárdico de O2, mejoran el llenado ventricular, mejora los síntomas, pero no modifican el riesgo de MS).</a:t>
            </a:r>
          </a:p>
          <a:p>
            <a:pPr marL="3028950" lvl="6" indent="-285750">
              <a:lnSpc>
                <a:spcPct val="150000"/>
              </a:lnSpc>
              <a:buFont typeface="Arial" panose="020B0604020202020204" pitchFamily="34" charset="0"/>
              <a:buChar char="•"/>
            </a:pPr>
            <a:r>
              <a:rPr lang="es-AR" sz="1200" dirty="0"/>
              <a:t>Amiodarona como antiarrítmico</a:t>
            </a:r>
          </a:p>
          <a:p>
            <a:pPr marL="3028950" lvl="6" indent="-285750">
              <a:lnSpc>
                <a:spcPct val="150000"/>
              </a:lnSpc>
              <a:buFont typeface="Arial" panose="020B0604020202020204" pitchFamily="34" charset="0"/>
              <a:buChar char="•"/>
            </a:pPr>
            <a:r>
              <a:rPr lang="es-AR" sz="1200" dirty="0"/>
              <a:t> Anticoagulantes ( FA, </a:t>
            </a:r>
            <a:r>
              <a:rPr lang="es-AR" sz="1200" dirty="0" err="1"/>
              <a:t>Flutter</a:t>
            </a:r>
            <a:r>
              <a:rPr lang="es-AR" sz="1200" dirty="0"/>
              <a:t>).</a:t>
            </a:r>
          </a:p>
        </p:txBody>
      </p:sp>
    </p:spTree>
    <p:extLst>
      <p:ext uri="{BB962C8B-B14F-4D97-AF65-F5344CB8AC3E}">
        <p14:creationId xmlns:p14="http://schemas.microsoft.com/office/powerpoint/2010/main" val="3299320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2FE32AB-78B9-C14A-89E2-69DF5050FF1A}"/>
              </a:ext>
            </a:extLst>
          </p:cNvPr>
          <p:cNvSpPr txBox="1"/>
          <p:nvPr/>
        </p:nvSpPr>
        <p:spPr>
          <a:xfrm>
            <a:off x="-3048" y="0"/>
            <a:ext cx="6099048" cy="369332"/>
          </a:xfrm>
          <a:prstGeom prst="rect">
            <a:avLst/>
          </a:prstGeom>
          <a:noFill/>
        </p:spPr>
        <p:txBody>
          <a:bodyPr wrap="square">
            <a:spAutoFit/>
          </a:bodyPr>
          <a:lstStyle/>
          <a:p>
            <a:r>
              <a:rPr lang="es-AR" dirty="0">
                <a:solidFill>
                  <a:schemeClr val="accent2"/>
                </a:solidFill>
              </a:rPr>
              <a:t>Miocardiopatía </a:t>
            </a:r>
            <a:r>
              <a:rPr lang="es-AR" dirty="0" err="1">
                <a:solidFill>
                  <a:schemeClr val="accent2"/>
                </a:solidFill>
              </a:rPr>
              <a:t>arritmogénica</a:t>
            </a:r>
            <a:r>
              <a:rPr lang="es-AR" dirty="0">
                <a:solidFill>
                  <a:schemeClr val="accent2"/>
                </a:solidFill>
              </a:rPr>
              <a:t> del ventrículo derecho</a:t>
            </a:r>
          </a:p>
        </p:txBody>
      </p:sp>
      <p:sp>
        <p:nvSpPr>
          <p:cNvPr id="4" name="CuadroTexto 3">
            <a:extLst>
              <a:ext uri="{FF2B5EF4-FFF2-40B4-BE49-F238E27FC236}">
                <a16:creationId xmlns:a16="http://schemas.microsoft.com/office/drawing/2014/main" id="{B904A7AD-C1A9-8B68-2533-4F5338592104}"/>
              </a:ext>
            </a:extLst>
          </p:cNvPr>
          <p:cNvSpPr txBox="1"/>
          <p:nvPr/>
        </p:nvSpPr>
        <p:spPr>
          <a:xfrm>
            <a:off x="292510" y="831449"/>
            <a:ext cx="9687232" cy="4524315"/>
          </a:xfrm>
          <a:prstGeom prst="rect">
            <a:avLst/>
          </a:prstGeom>
          <a:noFill/>
        </p:spPr>
        <p:txBody>
          <a:bodyPr wrap="square">
            <a:spAutoFit/>
          </a:bodyPr>
          <a:lstStyle/>
          <a:p>
            <a:r>
              <a:rPr lang="es-AR" dirty="0"/>
              <a:t>…Se caracteriza por la sustitución progresiva del tejido miocárdico normal, por tejido </a:t>
            </a:r>
            <a:r>
              <a:rPr lang="es-AR" dirty="0" err="1"/>
              <a:t>fibroadiposo</a:t>
            </a:r>
            <a:r>
              <a:rPr lang="es-AR" dirty="0"/>
              <a:t>, comprendida por la región conocida como el triángulo de la displasia, conformado por tracto de entrada, ápex y tracto de salida del ventrículo derecho…</a:t>
            </a:r>
          </a:p>
          <a:p>
            <a:endParaRPr lang="es-AR" dirty="0"/>
          </a:p>
          <a:p>
            <a:endParaRPr lang="es-AR" dirty="0"/>
          </a:p>
          <a:p>
            <a:pPr marL="285750" indent="-285750">
              <a:buFont typeface="Arial" panose="020B0604020202020204" pitchFamily="34" charset="0"/>
              <a:buChar char="•"/>
            </a:pPr>
            <a:r>
              <a:rPr lang="es-AR" dirty="0"/>
              <a:t>Es causa de muerte súbita en deportistas en regiones europeas</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dirty="0"/>
              <a:t>Circuito de reentrada intra miocárdica en la zona de sustitución, </a:t>
            </a:r>
            <a:r>
              <a:rPr lang="es-AR" dirty="0" err="1"/>
              <a:t>fibrograsa</a:t>
            </a:r>
            <a:r>
              <a:rPr lang="es-AR" dirty="0"/>
              <a:t> que facilita el desarrollo de taquicardia ventricular.</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dirty="0"/>
              <a:t>Típicamente durante el ejercicio, incluso antes de desarrollar anomalías morfológica, detectables en la enfermedad. </a:t>
            </a:r>
          </a:p>
          <a:p>
            <a:r>
              <a:rPr lang="es-AR" dirty="0"/>
              <a:t> </a:t>
            </a:r>
          </a:p>
          <a:p>
            <a:pPr marL="285750" indent="-285750">
              <a:buFont typeface="Arial" panose="020B0604020202020204" pitchFamily="34" charset="0"/>
              <a:buChar char="•"/>
            </a:pPr>
            <a:r>
              <a:rPr lang="es-AR" dirty="0"/>
              <a:t>Su causa es genética, se describen proteínas que forman los desmosomas . </a:t>
            </a:r>
          </a:p>
          <a:p>
            <a:pPr marL="285750" indent="-285750">
              <a:buFont typeface="Arial" panose="020B0604020202020204" pitchFamily="34" charset="0"/>
              <a:buChar char="•"/>
            </a:pPr>
            <a:endParaRPr lang="es-AR" dirty="0"/>
          </a:p>
          <a:p>
            <a:pPr marL="285750" indent="-285750">
              <a:buFont typeface="Arial" panose="020B0604020202020204" pitchFamily="34" charset="0"/>
              <a:buChar char="•"/>
            </a:pPr>
            <a:r>
              <a:rPr lang="es-AR" dirty="0"/>
              <a:t>La resonancia magnética, detecta áreas de aneurisma, áreas </a:t>
            </a:r>
            <a:r>
              <a:rPr lang="es-AR" dirty="0" err="1"/>
              <a:t>diquineticas</a:t>
            </a:r>
            <a:r>
              <a:rPr lang="es-AR" dirty="0"/>
              <a:t> y </a:t>
            </a:r>
            <a:r>
              <a:rPr lang="es-AR" dirty="0" err="1"/>
              <a:t>aquineticas</a:t>
            </a:r>
            <a:r>
              <a:rPr lang="es-AR" dirty="0"/>
              <a:t>.</a:t>
            </a:r>
          </a:p>
        </p:txBody>
      </p:sp>
    </p:spTree>
    <p:extLst>
      <p:ext uri="{BB962C8B-B14F-4D97-AF65-F5344CB8AC3E}">
        <p14:creationId xmlns:p14="http://schemas.microsoft.com/office/powerpoint/2010/main" val="193309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F4D269-936D-1DC3-8EA0-0838E784A026}"/>
              </a:ext>
            </a:extLst>
          </p:cNvPr>
          <p:cNvSpPr txBox="1"/>
          <p:nvPr/>
        </p:nvSpPr>
        <p:spPr>
          <a:xfrm>
            <a:off x="-3048" y="0"/>
            <a:ext cx="6099048" cy="369332"/>
          </a:xfrm>
          <a:prstGeom prst="rect">
            <a:avLst/>
          </a:prstGeom>
          <a:noFill/>
        </p:spPr>
        <p:txBody>
          <a:bodyPr wrap="square">
            <a:spAutoFit/>
          </a:bodyPr>
          <a:lstStyle/>
          <a:p>
            <a:r>
              <a:rPr lang="es-AR" dirty="0">
                <a:solidFill>
                  <a:schemeClr val="accent2"/>
                </a:solidFill>
              </a:rPr>
              <a:t>Miocardiopatía </a:t>
            </a:r>
            <a:r>
              <a:rPr lang="es-AR" dirty="0" err="1">
                <a:solidFill>
                  <a:schemeClr val="accent2"/>
                </a:solidFill>
              </a:rPr>
              <a:t>arritmogénica</a:t>
            </a:r>
            <a:r>
              <a:rPr lang="es-AR" dirty="0">
                <a:solidFill>
                  <a:schemeClr val="accent2"/>
                </a:solidFill>
              </a:rPr>
              <a:t> del ventrículo derecho</a:t>
            </a:r>
          </a:p>
        </p:txBody>
      </p:sp>
      <p:sp>
        <p:nvSpPr>
          <p:cNvPr id="6" name="CuadroTexto 5">
            <a:extLst>
              <a:ext uri="{FF2B5EF4-FFF2-40B4-BE49-F238E27FC236}">
                <a16:creationId xmlns:a16="http://schemas.microsoft.com/office/drawing/2014/main" id="{24E658D8-FD1A-B32C-7A82-054030A60520}"/>
              </a:ext>
            </a:extLst>
          </p:cNvPr>
          <p:cNvSpPr txBox="1"/>
          <p:nvPr/>
        </p:nvSpPr>
        <p:spPr>
          <a:xfrm>
            <a:off x="329381" y="528848"/>
            <a:ext cx="6125496" cy="369332"/>
          </a:xfrm>
          <a:prstGeom prst="rect">
            <a:avLst/>
          </a:prstGeom>
          <a:noFill/>
        </p:spPr>
        <p:txBody>
          <a:bodyPr wrap="square">
            <a:spAutoFit/>
          </a:bodyPr>
          <a:lstStyle/>
          <a:p>
            <a:r>
              <a:rPr lang="es-AR" dirty="0"/>
              <a:t>Diagnóstico</a:t>
            </a:r>
          </a:p>
        </p:txBody>
      </p:sp>
      <p:sp>
        <p:nvSpPr>
          <p:cNvPr id="7" name="CuadroTexto 6">
            <a:extLst>
              <a:ext uri="{FF2B5EF4-FFF2-40B4-BE49-F238E27FC236}">
                <a16:creationId xmlns:a16="http://schemas.microsoft.com/office/drawing/2014/main" id="{0B7608B8-6EA2-8594-C5B8-13D45C85A50B}"/>
              </a:ext>
            </a:extLst>
          </p:cNvPr>
          <p:cNvSpPr txBox="1"/>
          <p:nvPr/>
        </p:nvSpPr>
        <p:spPr>
          <a:xfrm>
            <a:off x="1686231" y="1481279"/>
            <a:ext cx="6504039" cy="4801314"/>
          </a:xfrm>
          <a:prstGeom prst="rect">
            <a:avLst/>
          </a:prstGeom>
          <a:noFill/>
        </p:spPr>
        <p:txBody>
          <a:bodyPr wrap="square">
            <a:spAutoFit/>
          </a:bodyPr>
          <a:lstStyle/>
          <a:p>
            <a:pPr marL="285750" indent="-285750">
              <a:buFont typeface="Arial" panose="020B0604020202020204" pitchFamily="34" charset="0"/>
              <a:buChar char="•"/>
            </a:pPr>
            <a:r>
              <a:rPr lang="es-AR" dirty="0"/>
              <a:t>Antecedentes </a:t>
            </a:r>
          </a:p>
          <a:p>
            <a:pPr marL="2114550" lvl="4" indent="-285750">
              <a:buFont typeface="Arial" panose="020B0604020202020204" pitchFamily="34" charset="0"/>
              <a:buChar char="•"/>
            </a:pPr>
            <a:r>
              <a:rPr lang="es-AR" sz="1200" dirty="0"/>
              <a:t>Antecedente de MS.</a:t>
            </a:r>
          </a:p>
          <a:p>
            <a:pPr marL="2114550" lvl="4" indent="-285750">
              <a:buFont typeface="Arial" panose="020B0604020202020204" pitchFamily="34" charset="0"/>
              <a:buChar char="•"/>
            </a:pPr>
            <a:r>
              <a:rPr lang="es-AR" sz="1200" dirty="0"/>
              <a:t>Familiar de 1er grado con enfermedad confirmada</a:t>
            </a:r>
          </a:p>
          <a:p>
            <a:pPr marL="2114550" lvl="4" indent="-285750">
              <a:buFont typeface="Arial" panose="020B0604020202020204" pitchFamily="34" charset="0"/>
              <a:buChar char="•"/>
            </a:pPr>
            <a:r>
              <a:rPr lang="es-AR" sz="1200" dirty="0"/>
              <a:t>Taquicardia ventricular + BCRI confirmada.</a:t>
            </a:r>
          </a:p>
          <a:p>
            <a:endParaRPr lang="es-AR" dirty="0"/>
          </a:p>
          <a:p>
            <a:pPr marL="285750" indent="-285750">
              <a:buFont typeface="Arial" panose="020B0604020202020204" pitchFamily="34" charset="0"/>
              <a:buChar char="•"/>
            </a:pPr>
            <a:r>
              <a:rPr lang="es-AR" dirty="0"/>
              <a:t>ECG: </a:t>
            </a:r>
          </a:p>
          <a:p>
            <a:pPr marL="2114550" lvl="4" indent="-285750">
              <a:buFont typeface="Arial" panose="020B0604020202020204" pitchFamily="34" charset="0"/>
              <a:buChar char="•"/>
            </a:pPr>
            <a:r>
              <a:rPr lang="es-AR" sz="1200" dirty="0"/>
              <a:t>T (-) precordiales V-V3</a:t>
            </a:r>
          </a:p>
          <a:p>
            <a:pPr marL="2114550" lvl="4" indent="-285750">
              <a:buFont typeface="Arial" panose="020B0604020202020204" pitchFamily="34" charset="0"/>
              <a:buChar char="•"/>
            </a:pPr>
            <a:r>
              <a:rPr lang="es-AR" sz="1200" dirty="0"/>
              <a:t>Ondas épsilon V1-V3</a:t>
            </a:r>
          </a:p>
          <a:p>
            <a:pPr marL="2114550" lvl="4" indent="-285750">
              <a:buFont typeface="Arial" panose="020B0604020202020204" pitchFamily="34" charset="0"/>
              <a:buChar char="•"/>
            </a:pPr>
            <a:r>
              <a:rPr lang="es-AR" sz="1200" dirty="0"/>
              <a:t>Complejos de bajo voltaje.</a:t>
            </a:r>
          </a:p>
          <a:p>
            <a:pPr marL="2114550" lvl="4" indent="-285750">
              <a:buFont typeface="Arial" panose="020B0604020202020204" pitchFamily="34" charset="0"/>
              <a:buChar char="•"/>
            </a:pPr>
            <a:r>
              <a:rPr lang="es-AR" sz="1200" dirty="0"/>
              <a:t>Arritmias.</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marL="285750" indent="-285750">
              <a:buFont typeface="Arial" panose="020B0604020202020204" pitchFamily="34" charset="0"/>
              <a:buChar char="•"/>
            </a:pPr>
            <a:r>
              <a:rPr lang="es-AR" dirty="0"/>
              <a:t>Resonancia </a:t>
            </a:r>
          </a:p>
          <a:p>
            <a:pPr marL="2114550" lvl="4" indent="-285750">
              <a:buFont typeface="Arial" panose="020B0604020202020204" pitchFamily="34" charset="0"/>
              <a:buChar char="•"/>
            </a:pPr>
            <a:r>
              <a:rPr lang="es-AR" sz="1200" dirty="0"/>
              <a:t>Trastornos de motilidad (Aquinesia/Disquinesia).</a:t>
            </a:r>
          </a:p>
          <a:p>
            <a:pPr marL="2114550" lvl="4" indent="-285750">
              <a:buFont typeface="Arial" panose="020B0604020202020204" pitchFamily="34" charset="0"/>
              <a:buChar char="•"/>
            </a:pPr>
            <a:r>
              <a:rPr lang="es-AR" sz="1200" dirty="0"/>
              <a:t>Fibrosis </a:t>
            </a:r>
            <a:r>
              <a:rPr lang="es-AR" sz="1200" dirty="0" err="1"/>
              <a:t>intramiocardica</a:t>
            </a:r>
            <a:endParaRPr lang="es-AR" sz="1200" dirty="0"/>
          </a:p>
          <a:p>
            <a:pPr marL="2114550" lvl="4" indent="-285750">
              <a:buFont typeface="Arial" panose="020B0604020202020204" pitchFamily="34" charset="0"/>
              <a:buChar char="•"/>
            </a:pPr>
            <a:r>
              <a:rPr lang="es-AR" sz="1200" dirty="0"/>
              <a:t>Áreas aneurismáticas.</a:t>
            </a:r>
          </a:p>
          <a:p>
            <a:pPr marL="2114550" lvl="4" indent="-285750">
              <a:buFont typeface="Arial" panose="020B0604020202020204" pitchFamily="34" charset="0"/>
              <a:buChar char="•"/>
            </a:pPr>
            <a:r>
              <a:rPr lang="es-AR" sz="1200" dirty="0"/>
              <a:t>Escaso o nulo compromiso sistólico de VI.</a:t>
            </a:r>
          </a:p>
          <a:p>
            <a:pPr marL="2114550" lvl="4" indent="-285750">
              <a:buFont typeface="Arial" panose="020B0604020202020204" pitchFamily="34" charset="0"/>
              <a:buChar char="•"/>
            </a:pPr>
            <a:endParaRPr lang="es-AR" sz="1200" dirty="0"/>
          </a:p>
          <a:p>
            <a:pPr marL="2114550" lvl="4" indent="-285750">
              <a:buFont typeface="Arial" panose="020B0604020202020204" pitchFamily="34" charset="0"/>
              <a:buChar char="•"/>
            </a:pPr>
            <a:endParaRPr lang="es-AR" sz="1200" dirty="0"/>
          </a:p>
          <a:p>
            <a:pPr marL="285750" indent="-285750">
              <a:buFont typeface="Arial" panose="020B0604020202020204" pitchFamily="34" charset="0"/>
              <a:buChar char="•"/>
            </a:pPr>
            <a:r>
              <a:rPr lang="es-AR" dirty="0"/>
              <a:t>Biopsia: </a:t>
            </a:r>
          </a:p>
          <a:p>
            <a:pPr marL="2114550" lvl="4" indent="-285750">
              <a:buFont typeface="Arial" panose="020B0604020202020204" pitchFamily="34" charset="0"/>
              <a:buChar char="•"/>
            </a:pPr>
            <a:r>
              <a:rPr lang="es-AR" sz="1200" dirty="0"/>
              <a:t>Estudio confirmatorio</a:t>
            </a:r>
          </a:p>
          <a:p>
            <a:pPr marL="2114550" lvl="4" indent="-285750">
              <a:buFont typeface="Arial" panose="020B0604020202020204" pitchFamily="34" charset="0"/>
              <a:buChar char="•"/>
            </a:pPr>
            <a:r>
              <a:rPr lang="es-AR" sz="1200" dirty="0"/>
              <a:t>Dificultades técnicas relacionadas a sitios donde se toma muestra biopsia.</a:t>
            </a:r>
          </a:p>
        </p:txBody>
      </p:sp>
      <p:pic>
        <p:nvPicPr>
          <p:cNvPr id="9" name="Imagen 8">
            <a:extLst>
              <a:ext uri="{FF2B5EF4-FFF2-40B4-BE49-F238E27FC236}">
                <a16:creationId xmlns:a16="http://schemas.microsoft.com/office/drawing/2014/main" id="{0229EB4A-A3E4-79B3-94C6-019D7CDBFB60}"/>
              </a:ext>
            </a:extLst>
          </p:cNvPr>
          <p:cNvPicPr>
            <a:picLocks noChangeAspect="1"/>
          </p:cNvPicPr>
          <p:nvPr/>
        </p:nvPicPr>
        <p:blipFill>
          <a:blip r:embed="rId2"/>
          <a:stretch>
            <a:fillRect/>
          </a:stretch>
        </p:blipFill>
        <p:spPr>
          <a:xfrm>
            <a:off x="8332886" y="940819"/>
            <a:ext cx="3746043" cy="4976361"/>
          </a:xfrm>
          <a:prstGeom prst="rect">
            <a:avLst/>
          </a:prstGeom>
        </p:spPr>
      </p:pic>
    </p:spTree>
    <p:extLst>
      <p:ext uri="{BB962C8B-B14F-4D97-AF65-F5344CB8AC3E}">
        <p14:creationId xmlns:p14="http://schemas.microsoft.com/office/powerpoint/2010/main" val="3410422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1389ADB-82AA-88F3-0A13-96106878ADFD}"/>
              </a:ext>
            </a:extLst>
          </p:cNvPr>
          <p:cNvSpPr txBox="1"/>
          <p:nvPr/>
        </p:nvSpPr>
        <p:spPr>
          <a:xfrm>
            <a:off x="-3048" y="0"/>
            <a:ext cx="6099048" cy="369332"/>
          </a:xfrm>
          <a:prstGeom prst="rect">
            <a:avLst/>
          </a:prstGeom>
          <a:noFill/>
        </p:spPr>
        <p:txBody>
          <a:bodyPr wrap="square">
            <a:spAutoFit/>
          </a:bodyPr>
          <a:lstStyle/>
          <a:p>
            <a:r>
              <a:rPr lang="es-AR" dirty="0">
                <a:solidFill>
                  <a:schemeClr val="accent2"/>
                </a:solidFill>
              </a:rPr>
              <a:t>Miocardiopatía </a:t>
            </a:r>
            <a:r>
              <a:rPr lang="es-AR" dirty="0" err="1">
                <a:solidFill>
                  <a:schemeClr val="accent2"/>
                </a:solidFill>
              </a:rPr>
              <a:t>arritmogénica</a:t>
            </a:r>
            <a:r>
              <a:rPr lang="es-AR" dirty="0">
                <a:solidFill>
                  <a:schemeClr val="accent2"/>
                </a:solidFill>
              </a:rPr>
              <a:t> del ventrículo derecho</a:t>
            </a:r>
          </a:p>
        </p:txBody>
      </p:sp>
      <p:sp>
        <p:nvSpPr>
          <p:cNvPr id="3" name="CuadroTexto 2">
            <a:extLst>
              <a:ext uri="{FF2B5EF4-FFF2-40B4-BE49-F238E27FC236}">
                <a16:creationId xmlns:a16="http://schemas.microsoft.com/office/drawing/2014/main" id="{349D3C51-F160-EF58-9EB7-FDBB71866F1C}"/>
              </a:ext>
            </a:extLst>
          </p:cNvPr>
          <p:cNvSpPr txBox="1"/>
          <p:nvPr/>
        </p:nvSpPr>
        <p:spPr>
          <a:xfrm>
            <a:off x="224028" y="986766"/>
            <a:ext cx="7767828" cy="3382401"/>
          </a:xfrm>
          <a:prstGeom prst="rect">
            <a:avLst/>
          </a:prstGeom>
          <a:noFill/>
        </p:spPr>
        <p:txBody>
          <a:bodyPr wrap="square">
            <a:spAutoFit/>
          </a:bodyPr>
          <a:lstStyle/>
          <a:p>
            <a:pPr marL="285750" indent="-285750">
              <a:buFont typeface="Arial" panose="020B0604020202020204" pitchFamily="34" charset="0"/>
              <a:buChar char="•"/>
            </a:pPr>
            <a:r>
              <a:rPr lang="es-AR" dirty="0"/>
              <a:t>Tratamiento: </a:t>
            </a:r>
          </a:p>
          <a:p>
            <a:pPr marL="1200150" lvl="2" indent="-285750">
              <a:lnSpc>
                <a:spcPct val="150000"/>
              </a:lnSpc>
              <a:buFont typeface="Arial" panose="020B0604020202020204" pitchFamily="34" charset="0"/>
              <a:buChar char="•"/>
            </a:pPr>
            <a:r>
              <a:rPr lang="es-AR" dirty="0"/>
              <a:t>Médicos</a:t>
            </a:r>
          </a:p>
          <a:p>
            <a:pPr marL="3028950" lvl="6" indent="-285750">
              <a:lnSpc>
                <a:spcPct val="150000"/>
              </a:lnSpc>
              <a:buFont typeface="Arial" panose="020B0604020202020204" pitchFamily="34" charset="0"/>
              <a:buChar char="•"/>
            </a:pPr>
            <a:r>
              <a:rPr lang="es-AR" sz="1200" dirty="0"/>
              <a:t>BB y amiodarona con fines preventivos. </a:t>
            </a:r>
          </a:p>
          <a:p>
            <a:pPr marL="3028950" lvl="6" indent="-285750">
              <a:lnSpc>
                <a:spcPct val="150000"/>
              </a:lnSpc>
              <a:buFont typeface="Arial" panose="020B0604020202020204" pitchFamily="34" charset="0"/>
              <a:buChar char="•"/>
            </a:pPr>
            <a:r>
              <a:rPr lang="es-AR" sz="1200" dirty="0"/>
              <a:t>Mejora los síntomas, pero no modifican el riesgo de MS.</a:t>
            </a:r>
          </a:p>
          <a:p>
            <a:pPr marL="3028950" lvl="6" indent="-285750">
              <a:lnSpc>
                <a:spcPct val="150000"/>
              </a:lnSpc>
              <a:buFont typeface="Arial" panose="020B0604020202020204" pitchFamily="34" charset="0"/>
              <a:buChar char="•"/>
            </a:pPr>
            <a:r>
              <a:rPr lang="es-AR" sz="1200" dirty="0"/>
              <a:t>Tratamiento general de insuficiencia cardiaca.</a:t>
            </a:r>
          </a:p>
          <a:p>
            <a:pPr marL="3028950" lvl="6" indent="-285750">
              <a:lnSpc>
                <a:spcPct val="150000"/>
              </a:lnSpc>
              <a:buFont typeface="Arial" panose="020B0604020202020204" pitchFamily="34" charset="0"/>
              <a:buChar char="•"/>
            </a:pPr>
            <a:endParaRPr lang="es-AR" sz="1200" dirty="0"/>
          </a:p>
          <a:p>
            <a:pPr marL="1200150" lvl="2" indent="-285750">
              <a:lnSpc>
                <a:spcPct val="150000"/>
              </a:lnSpc>
              <a:buFont typeface="Arial" panose="020B0604020202020204" pitchFamily="34" charset="0"/>
              <a:buChar char="•"/>
            </a:pPr>
            <a:r>
              <a:rPr lang="es-AR" dirty="0" err="1"/>
              <a:t>Quirugico</a:t>
            </a:r>
            <a:r>
              <a:rPr lang="es-AR" dirty="0"/>
              <a:t>/Implantes</a:t>
            </a:r>
          </a:p>
          <a:p>
            <a:pPr marL="3028950" lvl="6" indent="-285750">
              <a:lnSpc>
                <a:spcPct val="150000"/>
              </a:lnSpc>
              <a:buFont typeface="Arial" panose="020B0604020202020204" pitchFamily="34" charset="0"/>
              <a:buChar char="•"/>
            </a:pPr>
            <a:r>
              <a:rPr lang="es-AR" sz="1200" dirty="0" err="1"/>
              <a:t>Ablacion</a:t>
            </a:r>
            <a:r>
              <a:rPr lang="es-AR" sz="1200" dirty="0"/>
              <a:t> de </a:t>
            </a:r>
            <a:r>
              <a:rPr lang="es-AR" sz="1200" dirty="0" err="1"/>
              <a:t>cicuitos</a:t>
            </a:r>
            <a:r>
              <a:rPr lang="es-AR" sz="1200" dirty="0"/>
              <a:t> de reentrada, (limitados por cantidad de circuitos- puede tener recurrencia)</a:t>
            </a:r>
          </a:p>
          <a:p>
            <a:pPr marL="3028950" lvl="6" indent="-285750">
              <a:lnSpc>
                <a:spcPct val="150000"/>
              </a:lnSpc>
              <a:buFont typeface="Arial" panose="020B0604020202020204" pitchFamily="34" charset="0"/>
              <a:buChar char="•"/>
            </a:pPr>
            <a:r>
              <a:rPr lang="es-AR" sz="1200" dirty="0"/>
              <a:t>Cardio Desfibrilador Implantable(en pacientes sobrevivientes de episodio de MS)</a:t>
            </a:r>
          </a:p>
        </p:txBody>
      </p:sp>
    </p:spTree>
    <p:extLst>
      <p:ext uri="{BB962C8B-B14F-4D97-AF65-F5344CB8AC3E}">
        <p14:creationId xmlns:p14="http://schemas.microsoft.com/office/powerpoint/2010/main" val="1343932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CF9F875-9FD9-DD5F-3DAA-C4E30EB3C62D}"/>
              </a:ext>
            </a:extLst>
          </p:cNvPr>
          <p:cNvSpPr txBox="1"/>
          <p:nvPr/>
        </p:nvSpPr>
        <p:spPr>
          <a:xfrm>
            <a:off x="2130551" y="2595717"/>
            <a:ext cx="6099048" cy="1107996"/>
          </a:xfrm>
          <a:prstGeom prst="rect">
            <a:avLst/>
          </a:prstGeom>
          <a:noFill/>
        </p:spPr>
        <p:txBody>
          <a:bodyPr wrap="square">
            <a:spAutoFit/>
          </a:bodyPr>
          <a:lstStyle/>
          <a:p>
            <a:pPr algn="ctr"/>
            <a:r>
              <a:rPr lang="es-AR" sz="6600" dirty="0">
                <a:solidFill>
                  <a:schemeClr val="accent2"/>
                </a:solidFill>
                <a:latin typeface="Tahoma" panose="020B0604030504040204" pitchFamily="34" charset="0"/>
                <a:ea typeface="Tahoma" panose="020B0604030504040204" pitchFamily="34" charset="0"/>
                <a:cs typeface="Tahoma" panose="020B0604030504040204" pitchFamily="34" charset="0"/>
              </a:rPr>
              <a:t>Gracias</a:t>
            </a:r>
          </a:p>
        </p:txBody>
      </p:sp>
    </p:spTree>
    <p:extLst>
      <p:ext uri="{BB962C8B-B14F-4D97-AF65-F5344CB8AC3E}">
        <p14:creationId xmlns:p14="http://schemas.microsoft.com/office/powerpoint/2010/main" val="2997221438"/>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1834</TotalTime>
  <Words>2155</Words>
  <Application>Microsoft Office PowerPoint</Application>
  <PresentationFormat>Panorámica</PresentationFormat>
  <Paragraphs>342</Paragraphs>
  <Slides>27</Slides>
  <Notes>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27</vt:i4>
      </vt:variant>
    </vt:vector>
  </HeadingPairs>
  <TitlesOfParts>
    <vt:vector size="36" baseType="lpstr">
      <vt:lpstr>AlegreyaSans-Bold</vt:lpstr>
      <vt:lpstr>AlegreyaSans-Regular</vt:lpstr>
      <vt:lpstr>Aptos</vt:lpstr>
      <vt:lpstr>Arial</vt:lpstr>
      <vt:lpstr>Calibri</vt:lpstr>
      <vt:lpstr>Tahoma</vt:lpstr>
      <vt:lpstr>Trebuchet MS</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E. Bazan-De La Vega.</dc:creator>
  <cp:lastModifiedBy>Carlos E. Bazan-De La Vega.</cp:lastModifiedBy>
  <cp:revision>7</cp:revision>
  <dcterms:created xsi:type="dcterms:W3CDTF">2026-05-13T21:09:40Z</dcterms:created>
  <dcterms:modified xsi:type="dcterms:W3CDTF">2026-09-09T15:55:51Z</dcterms:modified>
</cp:coreProperties>
</file>