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53"/>
  </p:notesMasterIdLst>
  <p:sldIdLst>
    <p:sldId id="256" r:id="rId3"/>
    <p:sldId id="257" r:id="rId4"/>
    <p:sldId id="267" r:id="rId5"/>
    <p:sldId id="266" r:id="rId6"/>
    <p:sldId id="265" r:id="rId7"/>
    <p:sldId id="264" r:id="rId8"/>
    <p:sldId id="263" r:id="rId9"/>
    <p:sldId id="262" r:id="rId10"/>
    <p:sldId id="261" r:id="rId11"/>
    <p:sldId id="260" r:id="rId12"/>
    <p:sldId id="259"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2" r:id="rId26"/>
    <p:sldId id="283" r:id="rId27"/>
    <p:sldId id="284" r:id="rId28"/>
    <p:sldId id="285" r:id="rId29"/>
    <p:sldId id="286" r:id="rId30"/>
    <p:sldId id="287" r:id="rId31"/>
    <p:sldId id="288"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3" r:id="rId45"/>
    <p:sldId id="304" r:id="rId46"/>
    <p:sldId id="305" r:id="rId47"/>
    <p:sldId id="306" r:id="rId48"/>
    <p:sldId id="307" r:id="rId49"/>
    <p:sldId id="308" r:id="rId50"/>
    <p:sldId id="309" r:id="rId51"/>
    <p:sldId id="310" r:id="rId52"/>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20"/>
    <p:restoredTop sz="94660"/>
  </p:normalViewPr>
  <p:slideViewPr>
    <p:cSldViewPr>
      <p:cViewPr varScale="1">
        <p:scale>
          <a:sx n="72" d="100"/>
          <a:sy n="72" d="100"/>
        </p:scale>
        <p:origin x="1704" y="6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100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23BD12-E418-4638-9A97-A6D7BDDFFD91}" type="datetimeFigureOut">
              <a:rPr lang="es-AR" smtClean="0"/>
              <a:pPr/>
              <a:t>26/6/2026</a:t>
            </a:fld>
            <a:endParaRPr lang="es-A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55E620-32BB-4CF5-805B-9BF953A3974B}" type="slidenum">
              <a:rPr lang="es-AR" smtClean="0"/>
              <a:pPr/>
              <a:t>‹Nº›</a:t>
            </a:fld>
            <a:endParaRPr lang="es-AR"/>
          </a:p>
        </p:txBody>
      </p:sp>
    </p:spTree>
    <p:extLst>
      <p:ext uri="{BB962C8B-B14F-4D97-AF65-F5344CB8AC3E}">
        <p14:creationId xmlns:p14="http://schemas.microsoft.com/office/powerpoint/2010/main" val="2978913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64BEAB70-EF88-4195-9014-567018FE2807}" type="slidenum">
              <a:rPr kumimoji="0" lang="es-ES" altLang="es-AR">
                <a:solidFill>
                  <a:prstClr val="black"/>
                </a:solidFill>
              </a:rPr>
              <a:pPr eaLnBrk="1" hangingPunct="1">
                <a:spcBef>
                  <a:spcPct val="0"/>
                </a:spcBef>
              </a:pPr>
              <a:t>31</a:t>
            </a:fld>
            <a:endParaRPr kumimoji="0" lang="es-ES" altLang="es-AR" dirty="0">
              <a:solidFill>
                <a:prstClr val="black"/>
              </a:solidFill>
            </a:endParaRPr>
          </a:p>
        </p:txBody>
      </p:sp>
      <p:sp>
        <p:nvSpPr>
          <p:cNvPr id="25603" name="Rectangle 2"/>
          <p:cNvSpPr>
            <a:spLocks noGrp="1" noRot="1" noChangeAspect="1" noChangeArrowheads="1" noTextEdit="1"/>
          </p:cNvSpPr>
          <p:nvPr>
            <p:ph type="sldImg"/>
          </p:nvPr>
        </p:nvSpPr>
        <p:spPr>
          <a:ln/>
        </p:spPr>
      </p:sp>
      <p:sp>
        <p:nvSpPr>
          <p:cNvPr id="25604"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s-A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C1795593-34EF-48EA-B45A-5E36577D212F}" type="slidenum">
              <a:rPr kumimoji="0" lang="es-ES" altLang="es-AR">
                <a:solidFill>
                  <a:prstClr val="black"/>
                </a:solidFill>
              </a:rPr>
              <a:pPr eaLnBrk="1" hangingPunct="1">
                <a:spcBef>
                  <a:spcPct val="0"/>
                </a:spcBef>
              </a:pPr>
              <a:t>40</a:t>
            </a:fld>
            <a:endParaRPr kumimoji="0" lang="es-ES" altLang="es-AR">
              <a:solidFill>
                <a:prstClr val="black"/>
              </a:solidFill>
            </a:endParaRPr>
          </a:p>
        </p:txBody>
      </p:sp>
      <p:sp>
        <p:nvSpPr>
          <p:cNvPr id="34819" name="Rectangle 2"/>
          <p:cNvSpPr>
            <a:spLocks noGrp="1" noRot="1" noChangeAspect="1" noChangeArrowheads="1" noTextEdit="1"/>
          </p:cNvSpPr>
          <p:nvPr>
            <p:ph type="sldImg"/>
          </p:nvPr>
        </p:nvSpPr>
        <p:spPr>
          <a:ln/>
        </p:spPr>
      </p:sp>
      <p:sp>
        <p:nvSpPr>
          <p:cNvPr id="34820"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s-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BC18AB7F-D271-4CC4-9F6F-3466E71AAE7C}" type="slidenum">
              <a:rPr kumimoji="0" lang="es-ES" altLang="es-AR">
                <a:solidFill>
                  <a:prstClr val="black"/>
                </a:solidFill>
              </a:rPr>
              <a:pPr eaLnBrk="1" hangingPunct="1">
                <a:spcBef>
                  <a:spcPct val="0"/>
                </a:spcBef>
              </a:pPr>
              <a:t>41</a:t>
            </a:fld>
            <a:endParaRPr kumimoji="0" lang="es-ES" altLang="es-AR">
              <a:solidFill>
                <a:prstClr val="black"/>
              </a:solidFill>
            </a:endParaRPr>
          </a:p>
        </p:txBody>
      </p:sp>
      <p:sp>
        <p:nvSpPr>
          <p:cNvPr id="35843" name="Rectangle 2"/>
          <p:cNvSpPr>
            <a:spLocks noGrp="1" noRot="1" noChangeAspect="1" noChangeArrowheads="1" noTextEdit="1"/>
          </p:cNvSpPr>
          <p:nvPr>
            <p:ph type="sldImg"/>
          </p:nvPr>
        </p:nvSpPr>
        <p:spPr>
          <a:ln/>
        </p:spPr>
      </p:sp>
      <p:sp>
        <p:nvSpPr>
          <p:cNvPr id="35844"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s-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F629442A-90F2-4BE2-93FB-1EBA84A6B5CF}" type="slidenum">
              <a:rPr kumimoji="0" lang="es-ES" altLang="es-AR">
                <a:solidFill>
                  <a:prstClr val="black"/>
                </a:solidFill>
              </a:rPr>
              <a:pPr eaLnBrk="1" hangingPunct="1">
                <a:spcBef>
                  <a:spcPct val="0"/>
                </a:spcBef>
              </a:pPr>
              <a:t>42</a:t>
            </a:fld>
            <a:endParaRPr kumimoji="0" lang="es-ES" altLang="es-AR">
              <a:solidFill>
                <a:prstClr val="black"/>
              </a:solidFill>
            </a:endParaRPr>
          </a:p>
        </p:txBody>
      </p:sp>
      <p:sp>
        <p:nvSpPr>
          <p:cNvPr id="36867" name="Rectangle 2"/>
          <p:cNvSpPr>
            <a:spLocks noGrp="1" noRot="1" noChangeAspect="1" noChangeArrowheads="1" noTextEdit="1"/>
          </p:cNvSpPr>
          <p:nvPr>
            <p:ph type="sldImg"/>
          </p:nvPr>
        </p:nvSpPr>
        <p:spPr>
          <a:ln/>
        </p:spPr>
      </p:sp>
      <p:sp>
        <p:nvSpPr>
          <p:cNvPr id="36868"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s-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3C3195CD-2692-40AC-A160-85D5ABDFEFE5}" type="slidenum">
              <a:rPr kumimoji="0" lang="es-ES" altLang="es-AR">
                <a:solidFill>
                  <a:prstClr val="black"/>
                </a:solidFill>
              </a:rPr>
              <a:pPr eaLnBrk="1" hangingPunct="1">
                <a:spcBef>
                  <a:spcPct val="0"/>
                </a:spcBef>
              </a:pPr>
              <a:t>43</a:t>
            </a:fld>
            <a:endParaRPr kumimoji="0" lang="es-ES" altLang="es-AR">
              <a:solidFill>
                <a:prstClr val="black"/>
              </a:solidFill>
            </a:endParaRPr>
          </a:p>
        </p:txBody>
      </p:sp>
      <p:sp>
        <p:nvSpPr>
          <p:cNvPr id="38915" name="Rectangle 2"/>
          <p:cNvSpPr>
            <a:spLocks noGrp="1" noRot="1" noChangeAspect="1" noChangeArrowheads="1" noTextEdit="1"/>
          </p:cNvSpPr>
          <p:nvPr>
            <p:ph type="sldImg"/>
          </p:nvPr>
        </p:nvSpPr>
        <p:spPr>
          <a:xfrm>
            <a:off x="1522413" y="685800"/>
            <a:ext cx="3429000" cy="2573338"/>
          </a:xfrm>
          <a:ln/>
        </p:spPr>
      </p:sp>
      <p:sp>
        <p:nvSpPr>
          <p:cNvPr id="38916"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s-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EEBA3E43-544A-47F1-8DE6-C15CB4B5AF86}" type="slidenum">
              <a:rPr kumimoji="0" lang="es-ES" altLang="es-AR">
                <a:solidFill>
                  <a:prstClr val="black"/>
                </a:solidFill>
              </a:rPr>
              <a:pPr eaLnBrk="1" hangingPunct="1">
                <a:spcBef>
                  <a:spcPct val="0"/>
                </a:spcBef>
              </a:pPr>
              <a:t>44</a:t>
            </a:fld>
            <a:endParaRPr kumimoji="0" lang="es-ES" altLang="es-AR">
              <a:solidFill>
                <a:prstClr val="black"/>
              </a:solidFill>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0975" indent="-180975" algn="just" eaLnBrk="1" hangingPunct="1"/>
            <a:endParaRPr lang="es-ES" altLang="es-AR" sz="700">
              <a:latin typeface="Tahoma"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EF88350F-840C-4871-9E19-51DAAB68CA74}" type="slidenum">
              <a:rPr kumimoji="0" lang="es-ES" altLang="es-AR">
                <a:solidFill>
                  <a:prstClr val="black"/>
                </a:solidFill>
              </a:rPr>
              <a:pPr eaLnBrk="1" hangingPunct="1">
                <a:spcBef>
                  <a:spcPct val="0"/>
                </a:spcBef>
              </a:pPr>
              <a:t>45</a:t>
            </a:fld>
            <a:endParaRPr kumimoji="0" lang="es-ES" altLang="es-AR">
              <a:solidFill>
                <a:prstClr val="black"/>
              </a:solidFill>
            </a:endParaRPr>
          </a:p>
        </p:txBody>
      </p:sp>
      <p:sp>
        <p:nvSpPr>
          <p:cNvPr id="40963" name="Rectangle 2"/>
          <p:cNvSpPr>
            <a:spLocks noGrp="1" noRot="1" noChangeAspect="1" noChangeArrowheads="1" noTextEdit="1"/>
          </p:cNvSpPr>
          <p:nvPr>
            <p:ph type="sldImg"/>
          </p:nvPr>
        </p:nvSpPr>
        <p:spPr>
          <a:ln/>
        </p:spPr>
      </p:sp>
      <p:sp>
        <p:nvSpPr>
          <p:cNvPr id="40964"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s-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57B17EF7-CB36-47E8-B0FD-2526D242EF16}" type="slidenum">
              <a:rPr kumimoji="0" lang="es-ES" altLang="es-AR">
                <a:solidFill>
                  <a:prstClr val="black"/>
                </a:solidFill>
              </a:rPr>
              <a:pPr eaLnBrk="1" hangingPunct="1">
                <a:spcBef>
                  <a:spcPct val="0"/>
                </a:spcBef>
              </a:pPr>
              <a:t>46</a:t>
            </a:fld>
            <a:endParaRPr kumimoji="0" lang="es-ES" altLang="es-AR">
              <a:solidFill>
                <a:prstClr val="black"/>
              </a:solidFill>
            </a:endParaRPr>
          </a:p>
        </p:txBody>
      </p:sp>
      <p:sp>
        <p:nvSpPr>
          <p:cNvPr id="41987" name="Rectangle 2"/>
          <p:cNvSpPr>
            <a:spLocks noGrp="1" noRot="1" noChangeAspect="1" noChangeArrowheads="1" noTextEdit="1"/>
          </p:cNvSpPr>
          <p:nvPr>
            <p:ph type="sldImg"/>
          </p:nvPr>
        </p:nvSpPr>
        <p:spPr>
          <a:ln/>
        </p:spPr>
      </p:sp>
      <p:sp>
        <p:nvSpPr>
          <p:cNvPr id="41988"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s-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F7702F38-73B0-4885-B8B4-68411EE4645E}" type="slidenum">
              <a:rPr kumimoji="0" lang="es-ES" altLang="es-AR">
                <a:solidFill>
                  <a:prstClr val="black"/>
                </a:solidFill>
              </a:rPr>
              <a:pPr eaLnBrk="1" hangingPunct="1">
                <a:spcBef>
                  <a:spcPct val="0"/>
                </a:spcBef>
              </a:pPr>
              <a:t>47</a:t>
            </a:fld>
            <a:endParaRPr kumimoji="0" lang="es-ES" altLang="es-AR">
              <a:solidFill>
                <a:prstClr val="black"/>
              </a:solidFill>
            </a:endParaRPr>
          </a:p>
        </p:txBody>
      </p:sp>
      <p:sp>
        <p:nvSpPr>
          <p:cNvPr id="43011" name="Rectangle 2"/>
          <p:cNvSpPr>
            <a:spLocks noGrp="1" noRot="1" noChangeAspect="1" noChangeArrowheads="1" noTextEdit="1"/>
          </p:cNvSpPr>
          <p:nvPr>
            <p:ph type="sldImg"/>
          </p:nvPr>
        </p:nvSpPr>
        <p:spPr>
          <a:ln/>
        </p:spPr>
      </p:sp>
      <p:sp>
        <p:nvSpPr>
          <p:cNvPr id="43012"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s-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4EF0DED9-7706-41DF-8167-29089F7B6DB0}" type="slidenum">
              <a:rPr kumimoji="0" lang="es-ES" altLang="es-AR">
                <a:solidFill>
                  <a:prstClr val="black"/>
                </a:solidFill>
              </a:rPr>
              <a:pPr eaLnBrk="1" hangingPunct="1">
                <a:spcBef>
                  <a:spcPct val="0"/>
                </a:spcBef>
              </a:pPr>
              <a:t>48</a:t>
            </a:fld>
            <a:endParaRPr kumimoji="0" lang="es-ES" altLang="es-AR">
              <a:solidFill>
                <a:prstClr val="black"/>
              </a:solidFill>
            </a:endParaRPr>
          </a:p>
        </p:txBody>
      </p:sp>
      <p:sp>
        <p:nvSpPr>
          <p:cNvPr id="44035" name="Rectangle 2"/>
          <p:cNvSpPr>
            <a:spLocks noGrp="1" noRot="1" noChangeAspect="1" noChangeArrowheads="1" noTextEdit="1"/>
          </p:cNvSpPr>
          <p:nvPr>
            <p:ph type="sldImg"/>
          </p:nvPr>
        </p:nvSpPr>
        <p:spPr>
          <a:ln/>
        </p:spPr>
      </p:sp>
      <p:sp>
        <p:nvSpPr>
          <p:cNvPr id="44036"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s-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D527F981-4B3D-46C0-9C7E-3DB9766B3D59}" type="slidenum">
              <a:rPr kumimoji="0" lang="es-ES" altLang="es-AR">
                <a:solidFill>
                  <a:prstClr val="black"/>
                </a:solidFill>
              </a:rPr>
              <a:pPr eaLnBrk="1" hangingPunct="1">
                <a:spcBef>
                  <a:spcPct val="0"/>
                </a:spcBef>
              </a:pPr>
              <a:t>49</a:t>
            </a:fld>
            <a:endParaRPr kumimoji="0" lang="es-ES" altLang="es-AR">
              <a:solidFill>
                <a:prstClr val="black"/>
              </a:solidFill>
            </a:endParaRPr>
          </a:p>
        </p:txBody>
      </p:sp>
      <p:sp>
        <p:nvSpPr>
          <p:cNvPr id="45059" name="Rectangle 2"/>
          <p:cNvSpPr>
            <a:spLocks noGrp="1" noRot="1" noChangeAspect="1" noChangeArrowheads="1" noTextEdit="1"/>
          </p:cNvSpPr>
          <p:nvPr>
            <p:ph type="sldImg"/>
          </p:nvPr>
        </p:nvSpPr>
        <p:spPr>
          <a:ln/>
        </p:spPr>
      </p:sp>
      <p:sp>
        <p:nvSpPr>
          <p:cNvPr id="45060"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s-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1185FB29-2B38-4295-BAB0-64D7D8F27A22}" type="slidenum">
              <a:rPr kumimoji="0" lang="es-ES" altLang="es-AR">
                <a:solidFill>
                  <a:prstClr val="black"/>
                </a:solidFill>
              </a:rPr>
              <a:pPr eaLnBrk="1" hangingPunct="1">
                <a:spcBef>
                  <a:spcPct val="0"/>
                </a:spcBef>
              </a:pPr>
              <a:t>32</a:t>
            </a:fld>
            <a:endParaRPr kumimoji="0" lang="es-ES" altLang="es-AR">
              <a:solidFill>
                <a:prstClr val="black"/>
              </a:solidFill>
            </a:endParaRPr>
          </a:p>
        </p:txBody>
      </p:sp>
      <p:sp>
        <p:nvSpPr>
          <p:cNvPr id="26627" name="Rectangle 2"/>
          <p:cNvSpPr>
            <a:spLocks noGrp="1" noRot="1" noChangeAspect="1" noChangeArrowheads="1" noTextEdit="1"/>
          </p:cNvSpPr>
          <p:nvPr>
            <p:ph type="sldImg"/>
          </p:nvPr>
        </p:nvSpPr>
        <p:spPr>
          <a:ln/>
        </p:spPr>
      </p:sp>
      <p:sp>
        <p:nvSpPr>
          <p:cNvPr id="26628"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s-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674E46C8-8E64-4811-9DC2-2CA1D34D227C}" type="slidenum">
              <a:rPr kumimoji="0" lang="es-ES" altLang="es-AR">
                <a:solidFill>
                  <a:prstClr val="black"/>
                </a:solidFill>
              </a:rPr>
              <a:pPr eaLnBrk="1" hangingPunct="1">
                <a:spcBef>
                  <a:spcPct val="0"/>
                </a:spcBef>
              </a:pPr>
              <a:t>50</a:t>
            </a:fld>
            <a:endParaRPr kumimoji="0" lang="es-ES" altLang="es-AR">
              <a:solidFill>
                <a:prstClr val="black"/>
              </a:solidFill>
            </a:endParaRPr>
          </a:p>
        </p:txBody>
      </p:sp>
      <p:sp>
        <p:nvSpPr>
          <p:cNvPr id="46083" name="Rectangle 2"/>
          <p:cNvSpPr>
            <a:spLocks noGrp="1" noRot="1" noChangeAspect="1" noChangeArrowheads="1" noTextEdit="1"/>
          </p:cNvSpPr>
          <p:nvPr>
            <p:ph type="sldImg"/>
          </p:nvPr>
        </p:nvSpPr>
        <p:spPr>
          <a:ln/>
        </p:spPr>
      </p:sp>
      <p:sp>
        <p:nvSpPr>
          <p:cNvPr id="46084"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s-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64B8682B-1FA2-4DA2-BA7B-49275B4396D1}" type="slidenum">
              <a:rPr kumimoji="0" lang="es-ES" altLang="es-AR">
                <a:solidFill>
                  <a:prstClr val="black"/>
                </a:solidFill>
              </a:rPr>
              <a:pPr eaLnBrk="1" hangingPunct="1">
                <a:spcBef>
                  <a:spcPct val="0"/>
                </a:spcBef>
              </a:pPr>
              <a:t>33</a:t>
            </a:fld>
            <a:endParaRPr kumimoji="0" lang="es-ES" altLang="es-AR">
              <a:solidFill>
                <a:prstClr val="black"/>
              </a:solidFill>
            </a:endParaRPr>
          </a:p>
        </p:txBody>
      </p:sp>
      <p:sp>
        <p:nvSpPr>
          <p:cNvPr id="27651" name="Rectangle 2"/>
          <p:cNvSpPr>
            <a:spLocks noGrp="1" noRot="1" noChangeAspect="1" noChangeArrowheads="1" noTextEdit="1"/>
          </p:cNvSpPr>
          <p:nvPr>
            <p:ph type="sldImg"/>
          </p:nvPr>
        </p:nvSpPr>
        <p:spPr>
          <a:ln/>
        </p:spPr>
      </p:sp>
      <p:sp>
        <p:nvSpPr>
          <p:cNvPr id="27652"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s-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FD720696-97B2-4A13-95A1-3EA2DF0297E6}" type="slidenum">
              <a:rPr kumimoji="0" lang="es-ES" altLang="es-AR">
                <a:solidFill>
                  <a:prstClr val="black"/>
                </a:solidFill>
              </a:rPr>
              <a:pPr eaLnBrk="1" hangingPunct="1">
                <a:spcBef>
                  <a:spcPct val="0"/>
                </a:spcBef>
              </a:pPr>
              <a:t>34</a:t>
            </a:fld>
            <a:endParaRPr kumimoji="0" lang="es-ES" altLang="es-AR">
              <a:solidFill>
                <a:prstClr val="black"/>
              </a:solidFill>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61950" indent="-180975" algn="just" eaLnBrk="1" hangingPunct="1">
              <a:buFontTx/>
              <a:buChar char="•"/>
            </a:pPr>
            <a:endParaRPr lang="es-ES" altLang="es-AR" sz="700">
              <a:latin typeface="Tahoma"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1EE3D906-6FA5-4139-886C-B81ECF9F8162}" type="slidenum">
              <a:rPr kumimoji="0" lang="es-ES" altLang="es-AR">
                <a:solidFill>
                  <a:prstClr val="black"/>
                </a:solidFill>
              </a:rPr>
              <a:pPr eaLnBrk="1" hangingPunct="1">
                <a:spcBef>
                  <a:spcPct val="0"/>
                </a:spcBef>
              </a:pPr>
              <a:t>35</a:t>
            </a:fld>
            <a:endParaRPr kumimoji="0" lang="es-ES" altLang="es-AR">
              <a:solidFill>
                <a:prstClr val="black"/>
              </a:solidFill>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buFontTx/>
              <a:buChar char="•"/>
            </a:pPr>
            <a:endParaRPr lang="es-ES" altLang="es-AR" sz="800">
              <a:latin typeface="Tahoma"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D84BDC04-DE3F-4FAE-9952-11596E9859F3}" type="slidenum">
              <a:rPr kumimoji="0" lang="es-ES" altLang="es-AR">
                <a:solidFill>
                  <a:prstClr val="black"/>
                </a:solidFill>
              </a:rPr>
              <a:pPr eaLnBrk="1" hangingPunct="1">
                <a:spcBef>
                  <a:spcPct val="0"/>
                </a:spcBef>
              </a:pPr>
              <a:t>36</a:t>
            </a:fld>
            <a:endParaRPr kumimoji="0" lang="es-ES" altLang="es-AR">
              <a:solidFill>
                <a:prstClr val="black"/>
              </a:solidFill>
            </a:endParaRPr>
          </a:p>
        </p:txBody>
      </p:sp>
      <p:sp>
        <p:nvSpPr>
          <p:cNvPr id="30723" name="Rectangle 2"/>
          <p:cNvSpPr>
            <a:spLocks noGrp="1" noRot="1" noChangeAspect="1" noChangeArrowheads="1" noTextEdit="1"/>
          </p:cNvSpPr>
          <p:nvPr>
            <p:ph type="sldImg"/>
          </p:nvPr>
        </p:nvSpPr>
        <p:spPr>
          <a:ln/>
        </p:spPr>
      </p:sp>
      <p:sp>
        <p:nvSpPr>
          <p:cNvPr id="30724"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s-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BBC81C1C-63B9-4465-A601-9E0D0B376AC6}" type="slidenum">
              <a:rPr kumimoji="0" lang="es-ES" altLang="es-AR">
                <a:solidFill>
                  <a:prstClr val="black"/>
                </a:solidFill>
              </a:rPr>
              <a:pPr eaLnBrk="1" hangingPunct="1">
                <a:spcBef>
                  <a:spcPct val="0"/>
                </a:spcBef>
              </a:pPr>
              <a:t>37</a:t>
            </a:fld>
            <a:endParaRPr kumimoji="0" lang="es-ES" altLang="es-AR">
              <a:solidFill>
                <a:prstClr val="black"/>
              </a:solidFill>
            </a:endParaRPr>
          </a:p>
        </p:txBody>
      </p:sp>
      <p:sp>
        <p:nvSpPr>
          <p:cNvPr id="31747" name="Rectangle 2"/>
          <p:cNvSpPr>
            <a:spLocks noGrp="1" noRot="1" noChangeAspect="1" noChangeArrowheads="1" noTextEdit="1"/>
          </p:cNvSpPr>
          <p:nvPr>
            <p:ph type="sldImg"/>
          </p:nvPr>
        </p:nvSpPr>
        <p:spPr>
          <a:ln/>
        </p:spPr>
      </p:sp>
      <p:sp>
        <p:nvSpPr>
          <p:cNvPr id="31748"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s-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697640DE-3FF1-4D07-8DCE-61EC0F28DD9A}" type="slidenum">
              <a:rPr kumimoji="0" lang="es-ES" altLang="es-AR">
                <a:solidFill>
                  <a:prstClr val="black"/>
                </a:solidFill>
              </a:rPr>
              <a:pPr eaLnBrk="1" hangingPunct="1">
                <a:spcBef>
                  <a:spcPct val="0"/>
                </a:spcBef>
              </a:pPr>
              <a:t>38</a:t>
            </a:fld>
            <a:endParaRPr kumimoji="0" lang="es-ES" altLang="es-AR">
              <a:solidFill>
                <a:prstClr val="black"/>
              </a:solidFill>
            </a:endParaRPr>
          </a:p>
        </p:txBody>
      </p:sp>
      <p:sp>
        <p:nvSpPr>
          <p:cNvPr id="32771" name="Rectangle 2"/>
          <p:cNvSpPr>
            <a:spLocks noGrp="1" noRot="1" noChangeAspect="1" noChangeArrowheads="1" noTextEdit="1"/>
          </p:cNvSpPr>
          <p:nvPr>
            <p:ph type="sldImg"/>
          </p:nvPr>
        </p:nvSpPr>
        <p:spPr>
          <a:ln/>
        </p:spPr>
      </p:sp>
      <p:sp>
        <p:nvSpPr>
          <p:cNvPr id="32772"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s-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E81E6386-37A0-4FF7-B163-85847883BC18}" type="slidenum">
              <a:rPr kumimoji="0" lang="es-ES" altLang="es-AR">
                <a:solidFill>
                  <a:prstClr val="black"/>
                </a:solidFill>
              </a:rPr>
              <a:pPr eaLnBrk="1" hangingPunct="1">
                <a:spcBef>
                  <a:spcPct val="0"/>
                </a:spcBef>
              </a:pPr>
              <a:t>39</a:t>
            </a:fld>
            <a:endParaRPr kumimoji="0" lang="es-ES" altLang="es-AR">
              <a:solidFill>
                <a:prstClr val="black"/>
              </a:solidFill>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6/26/2026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‹Nº›</a:t>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6/26/2026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‹Nº›</a:t>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6/26/2026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‹Nº›</a:t>
            </a:fld>
            <a:endParaRPr 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gradFill rotWithShape="0">
          <a:gsLst>
            <a:gs pos="0">
              <a:schemeClr val="bg2"/>
            </a:gs>
            <a:gs pos="5000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4" name="Group 15"/>
          <p:cNvGrpSpPr>
            <a:grpSpLocks/>
          </p:cNvGrpSpPr>
          <p:nvPr/>
        </p:nvGrpSpPr>
        <p:grpSpPr bwMode="auto">
          <a:xfrm>
            <a:off x="0" y="0"/>
            <a:ext cx="9144000" cy="6918325"/>
            <a:chOff x="0" y="0"/>
            <a:chExt cx="5760" cy="4358"/>
          </a:xfrm>
        </p:grpSpPr>
        <p:sp>
          <p:nvSpPr>
            <p:cNvPr id="5" name="Rectangle 2"/>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w="9525">
              <a:noFill/>
              <a:miter lim="800000"/>
              <a:headEnd/>
              <a:tailEnd/>
            </a:ln>
          </p:spPr>
          <p:txBody>
            <a:bodyPr wrap="none" anchor="ctr"/>
            <a:lstStyle/>
            <a:p>
              <a:pPr fontAlgn="base">
                <a:spcBef>
                  <a:spcPct val="0"/>
                </a:spcBef>
                <a:spcAft>
                  <a:spcPct val="0"/>
                </a:spcAft>
                <a:defRPr/>
              </a:pPr>
              <a:endParaRPr lang="es-AR" sz="2800">
                <a:solidFill>
                  <a:srgbClr val="FFFFCC"/>
                </a:solidFill>
              </a:endParaRPr>
            </a:p>
          </p:txBody>
        </p:sp>
        <p:sp>
          <p:nvSpPr>
            <p:cNvPr id="6" name="Freeform 3"/>
            <p:cNvSpPr>
              <a:spLocks/>
            </p:cNvSpPr>
            <p:nvPr/>
          </p:nvSpPr>
          <p:spPr bwMode="invGray">
            <a:xfrm>
              <a:off x="0" y="0"/>
              <a:ext cx="5760" cy="1344"/>
            </a:xfrm>
            <a:custGeom>
              <a:avLst/>
              <a:gdLst/>
              <a:ahLst/>
              <a:cxnLst>
                <a:cxn ang="0">
                  <a:pos x="0" y="0"/>
                </a:cxn>
                <a:cxn ang="0">
                  <a:pos x="5760" y="0"/>
                </a:cxn>
                <a:cxn ang="0">
                  <a:pos x="5760" y="720"/>
                </a:cxn>
                <a:cxn ang="0">
                  <a:pos x="3600" y="624"/>
                </a:cxn>
                <a:cxn ang="0">
                  <a:pos x="0" y="1000"/>
                </a:cxn>
                <a:cxn ang="0">
                  <a:pos x="0" y="0"/>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w="9525">
              <a:noFill/>
              <a:round/>
              <a:headEnd/>
              <a:tailEnd/>
            </a:ln>
          </p:spPr>
          <p:txBody>
            <a:bodyPr wrap="none" anchor="ctr"/>
            <a:lstStyle/>
            <a:p>
              <a:pPr fontAlgn="base">
                <a:spcBef>
                  <a:spcPct val="0"/>
                </a:spcBef>
                <a:spcAft>
                  <a:spcPct val="0"/>
                </a:spcAft>
                <a:defRPr/>
              </a:pPr>
              <a:endParaRPr lang="es-AR" sz="2800">
                <a:solidFill>
                  <a:srgbClr val="FFFFCC"/>
                </a:solidFill>
              </a:endParaRPr>
            </a:p>
          </p:txBody>
        </p:sp>
        <p:sp>
          <p:nvSpPr>
            <p:cNvPr id="7" name="Freeform 4"/>
            <p:cNvSpPr>
              <a:spLocks/>
            </p:cNvSpPr>
            <p:nvPr/>
          </p:nvSpPr>
          <p:spPr bwMode="invGray">
            <a:xfrm>
              <a:off x="0" y="733"/>
              <a:ext cx="5760" cy="3587"/>
            </a:xfrm>
            <a:custGeom>
              <a:avLst/>
              <a:gdLst/>
              <a:ahLst/>
              <a:cxnLst>
                <a:cxn ang="0">
                  <a:pos x="0" y="582"/>
                </a:cxn>
                <a:cxn ang="0">
                  <a:pos x="2640" y="267"/>
                </a:cxn>
                <a:cxn ang="0">
                  <a:pos x="3373" y="160"/>
                </a:cxn>
                <a:cxn ang="0">
                  <a:pos x="5760" y="358"/>
                </a:cxn>
                <a:cxn ang="0">
                  <a:pos x="5760" y="3587"/>
                </a:cxn>
                <a:cxn ang="0">
                  <a:pos x="0" y="3587"/>
                </a:cxn>
                <a:cxn ang="0">
                  <a:pos x="0" y="582"/>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w="9525" cap="flat">
              <a:noFill/>
              <a:prstDash val="solid"/>
              <a:round/>
              <a:headEnd type="none" w="med" len="med"/>
              <a:tailEnd type="none" w="med" len="med"/>
            </a:ln>
            <a:effectLst/>
          </p:spPr>
          <p:txBody>
            <a:bodyPr wrap="none" anchor="ctr"/>
            <a:lstStyle/>
            <a:p>
              <a:pPr fontAlgn="base">
                <a:spcBef>
                  <a:spcPct val="0"/>
                </a:spcBef>
                <a:spcAft>
                  <a:spcPct val="0"/>
                </a:spcAft>
                <a:defRPr/>
              </a:pPr>
              <a:endParaRPr lang="es-AR" sz="2800">
                <a:solidFill>
                  <a:srgbClr val="FFFFCC"/>
                </a:solidFill>
              </a:endParaRPr>
            </a:p>
          </p:txBody>
        </p:sp>
        <p:sp>
          <p:nvSpPr>
            <p:cNvPr id="8" name="Freeform 5"/>
            <p:cNvSpPr>
              <a:spLocks/>
            </p:cNvSpPr>
            <p:nvPr/>
          </p:nvSpPr>
          <p:spPr bwMode="invGray">
            <a:xfrm>
              <a:off x="0" y="184"/>
              <a:ext cx="5760" cy="538"/>
            </a:xfrm>
            <a:custGeom>
              <a:avLst/>
              <a:gdLst/>
              <a:ahLst/>
              <a:cxnLst>
                <a:cxn ang="0">
                  <a:pos x="0" y="163"/>
                </a:cxn>
                <a:cxn ang="0">
                  <a:pos x="0" y="403"/>
                </a:cxn>
                <a:cxn ang="0">
                  <a:pos x="1773" y="443"/>
                </a:cxn>
                <a:cxn ang="0">
                  <a:pos x="4573" y="176"/>
                </a:cxn>
                <a:cxn ang="0">
                  <a:pos x="5760" y="536"/>
                </a:cxn>
                <a:cxn ang="0">
                  <a:pos x="5760" y="163"/>
                </a:cxn>
                <a:cxn ang="0">
                  <a:pos x="4560" y="29"/>
                </a:cxn>
                <a:cxn ang="0">
                  <a:pos x="1987" y="336"/>
                </a:cxn>
                <a:cxn ang="0">
                  <a:pos x="0" y="163"/>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w="9525">
              <a:noFill/>
              <a:round/>
              <a:headEnd/>
              <a:tailEnd/>
            </a:ln>
          </p:spPr>
          <p:txBody>
            <a:bodyPr wrap="none" anchor="ctr"/>
            <a:lstStyle/>
            <a:p>
              <a:pPr fontAlgn="base">
                <a:spcBef>
                  <a:spcPct val="0"/>
                </a:spcBef>
                <a:spcAft>
                  <a:spcPct val="0"/>
                </a:spcAft>
                <a:defRPr/>
              </a:pPr>
              <a:endParaRPr lang="es-AR" sz="2800">
                <a:solidFill>
                  <a:srgbClr val="FFFFCC"/>
                </a:solidFill>
              </a:endParaRPr>
            </a:p>
          </p:txBody>
        </p:sp>
        <p:sp>
          <p:nvSpPr>
            <p:cNvPr id="9" name="Freeform 6"/>
            <p:cNvSpPr>
              <a:spLocks/>
            </p:cNvSpPr>
            <p:nvPr/>
          </p:nvSpPr>
          <p:spPr bwMode="hidden">
            <a:xfrm>
              <a:off x="0" y="1515"/>
              <a:ext cx="5760" cy="674"/>
            </a:xfrm>
            <a:custGeom>
              <a:avLst/>
              <a:gdLst/>
              <a:ahLst/>
              <a:cxnLst>
                <a:cxn ang="0">
                  <a:pos x="0" y="246"/>
                </a:cxn>
                <a:cxn ang="0">
                  <a:pos x="0" y="406"/>
                </a:cxn>
                <a:cxn ang="0">
                  <a:pos x="1280" y="645"/>
                </a:cxn>
                <a:cxn ang="0">
                  <a:pos x="1627" y="580"/>
                </a:cxn>
                <a:cxn ang="0">
                  <a:pos x="4493" y="113"/>
                </a:cxn>
                <a:cxn ang="0">
                  <a:pos x="5760" y="606"/>
                </a:cxn>
                <a:cxn ang="0">
                  <a:pos x="5760" y="233"/>
                </a:cxn>
                <a:cxn ang="0">
                  <a:pos x="4040" y="33"/>
                </a:cxn>
                <a:cxn ang="0">
                  <a:pos x="1093" y="433"/>
                </a:cxn>
                <a:cxn ang="0">
                  <a:pos x="0" y="246"/>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fontAlgn="base">
                <a:spcBef>
                  <a:spcPct val="0"/>
                </a:spcBef>
                <a:spcAft>
                  <a:spcPct val="0"/>
                </a:spcAft>
                <a:defRPr/>
              </a:pPr>
              <a:endParaRPr lang="es-AR" sz="2800">
                <a:solidFill>
                  <a:srgbClr val="FFFFCC"/>
                </a:solidFill>
              </a:endParaRPr>
            </a:p>
          </p:txBody>
        </p:sp>
        <p:sp>
          <p:nvSpPr>
            <p:cNvPr id="10" name="Freeform 7"/>
            <p:cNvSpPr>
              <a:spLocks/>
            </p:cNvSpPr>
            <p:nvPr/>
          </p:nvSpPr>
          <p:spPr bwMode="white">
            <a:xfrm>
              <a:off x="1560" y="959"/>
              <a:ext cx="4200" cy="3361"/>
            </a:xfrm>
            <a:custGeom>
              <a:avLst/>
              <a:gdLst/>
              <a:ahLst/>
              <a:cxnLst>
                <a:cxn ang="0">
                  <a:pos x="0" y="3361"/>
                </a:cxn>
                <a:cxn ang="0">
                  <a:pos x="1054" y="295"/>
                </a:cxn>
                <a:cxn ang="0">
                  <a:pos x="4200" y="1588"/>
                </a:cxn>
                <a:cxn ang="0">
                  <a:pos x="4200" y="2028"/>
                </a:cxn>
                <a:cxn ang="0">
                  <a:pos x="1200" y="442"/>
                </a:cxn>
                <a:cxn ang="0">
                  <a:pos x="347" y="3361"/>
                </a:cxn>
                <a:cxn ang="0">
                  <a:pos x="0" y="3361"/>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w="9525">
              <a:noFill/>
              <a:round/>
              <a:headEnd/>
              <a:tailEnd/>
            </a:ln>
          </p:spPr>
          <p:txBody>
            <a:bodyPr wrap="none" anchor="ctr"/>
            <a:lstStyle/>
            <a:p>
              <a:pPr fontAlgn="base">
                <a:spcBef>
                  <a:spcPct val="0"/>
                </a:spcBef>
                <a:spcAft>
                  <a:spcPct val="0"/>
                </a:spcAft>
                <a:defRPr/>
              </a:pPr>
              <a:endParaRPr lang="es-AR" sz="2800">
                <a:solidFill>
                  <a:srgbClr val="FFFFCC"/>
                </a:solidFill>
              </a:endParaRPr>
            </a:p>
          </p:txBody>
        </p:sp>
        <p:sp>
          <p:nvSpPr>
            <p:cNvPr id="11" name="Freeform 8"/>
            <p:cNvSpPr>
              <a:spLocks/>
            </p:cNvSpPr>
            <p:nvPr/>
          </p:nvSpPr>
          <p:spPr bwMode="invGray">
            <a:xfrm>
              <a:off x="0" y="2169"/>
              <a:ext cx="5760" cy="1925"/>
            </a:xfrm>
            <a:custGeom>
              <a:avLst/>
              <a:gdLst/>
              <a:ahLst/>
              <a:cxnLst>
                <a:cxn ang="0">
                  <a:pos x="0" y="804"/>
                </a:cxn>
                <a:cxn ang="0">
                  <a:pos x="0" y="991"/>
                </a:cxn>
                <a:cxn ang="0">
                  <a:pos x="1547" y="1818"/>
                </a:cxn>
                <a:cxn ang="0">
                  <a:pos x="3253" y="351"/>
                </a:cxn>
                <a:cxn ang="0">
                  <a:pos x="5760" y="1537"/>
                </a:cxn>
                <a:cxn ang="0">
                  <a:pos x="5760" y="1151"/>
                </a:cxn>
                <a:cxn ang="0">
                  <a:pos x="3240" y="84"/>
                </a:cxn>
                <a:cxn ang="0">
                  <a:pos x="1573" y="1671"/>
                </a:cxn>
                <a:cxn ang="0">
                  <a:pos x="0" y="804"/>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fontAlgn="base">
                <a:spcBef>
                  <a:spcPct val="0"/>
                </a:spcBef>
                <a:spcAft>
                  <a:spcPct val="0"/>
                </a:spcAft>
                <a:defRPr/>
              </a:pPr>
              <a:endParaRPr lang="es-AR" sz="2800">
                <a:solidFill>
                  <a:srgbClr val="FFFFCC"/>
                </a:solidFill>
              </a:endParaRPr>
            </a:p>
          </p:txBody>
        </p:sp>
        <p:sp>
          <p:nvSpPr>
            <p:cNvPr id="12" name="Freeform 9"/>
            <p:cNvSpPr>
              <a:spLocks/>
            </p:cNvSpPr>
            <p:nvPr/>
          </p:nvSpPr>
          <p:spPr bwMode="white">
            <a:xfrm>
              <a:off x="0" y="2238"/>
              <a:ext cx="3929" cy="2120"/>
            </a:xfrm>
            <a:custGeom>
              <a:avLst/>
              <a:gdLst/>
              <a:ahLst/>
              <a:cxnLst>
                <a:cxn ang="0">
                  <a:pos x="0" y="415"/>
                </a:cxn>
                <a:cxn ang="0">
                  <a:pos x="0" y="508"/>
                </a:cxn>
                <a:cxn ang="0">
                  <a:pos x="1933" y="229"/>
                </a:cxn>
                <a:cxn ang="0">
                  <a:pos x="3920" y="1055"/>
                </a:cxn>
                <a:cxn ang="0">
                  <a:pos x="3587" y="2082"/>
                </a:cxn>
                <a:cxn ang="0">
                  <a:pos x="3947" y="829"/>
                </a:cxn>
                <a:cxn ang="0">
                  <a:pos x="2253" y="69"/>
                </a:cxn>
                <a:cxn ang="0">
                  <a:pos x="0" y="4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w="9525" cap="flat">
              <a:noFill/>
              <a:prstDash val="solid"/>
              <a:round/>
              <a:headEnd type="none" w="med" len="med"/>
              <a:tailEnd type="none" w="med" len="med"/>
            </a:ln>
            <a:effectLst/>
          </p:spPr>
          <p:txBody>
            <a:bodyPr wrap="none" anchor="ctr"/>
            <a:lstStyle/>
            <a:p>
              <a:pPr fontAlgn="base">
                <a:spcBef>
                  <a:spcPct val="0"/>
                </a:spcBef>
                <a:spcAft>
                  <a:spcPct val="0"/>
                </a:spcAft>
                <a:defRPr/>
              </a:pPr>
              <a:endParaRPr lang="es-AR" sz="2800">
                <a:solidFill>
                  <a:srgbClr val="FFFFCC"/>
                </a:solidFill>
              </a:endParaRPr>
            </a:p>
          </p:txBody>
        </p:sp>
      </p:grpSp>
      <p:sp>
        <p:nvSpPr>
          <p:cNvPr id="3082" name="Rectangle 10"/>
          <p:cNvSpPr>
            <a:spLocks noGrp="1" noChangeArrowheads="1"/>
          </p:cNvSpPr>
          <p:nvPr>
            <p:ph type="ctrTitle"/>
          </p:nvPr>
        </p:nvSpPr>
        <p:spPr>
          <a:xfrm>
            <a:off x="685800" y="2286000"/>
            <a:ext cx="7772400" cy="1143000"/>
          </a:xfrm>
        </p:spPr>
        <p:txBody>
          <a:bodyPr/>
          <a:lstStyle>
            <a:lvl1pPr>
              <a:defRPr/>
            </a:lvl1pPr>
          </a:lstStyle>
          <a:p>
            <a:r>
              <a:rPr lang="es-ES"/>
              <a:t>Haga clic para modificar el estilo de título del patrón</a:t>
            </a:r>
          </a:p>
        </p:txBody>
      </p:sp>
      <p:sp>
        <p:nvSpPr>
          <p:cNvPr id="3083" name="Rectangle 11"/>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s-ES"/>
              <a:t>Haga clic para modificar el estilo de subtítulo del patrón</a:t>
            </a:r>
          </a:p>
        </p:txBody>
      </p:sp>
      <p:sp>
        <p:nvSpPr>
          <p:cNvPr id="13" name="Rectangle 16"/>
          <p:cNvSpPr>
            <a:spLocks noGrp="1" noChangeArrowheads="1"/>
          </p:cNvSpPr>
          <p:nvPr>
            <p:ph type="dt" sz="quarter" idx="10"/>
          </p:nvPr>
        </p:nvSpPr>
        <p:spPr/>
        <p:txBody>
          <a:bodyPr/>
          <a:lstStyle>
            <a:lvl1pPr>
              <a:spcBef>
                <a:spcPct val="0"/>
              </a:spcBef>
              <a:defRPr/>
            </a:lvl1pPr>
          </a:lstStyle>
          <a:p>
            <a:pPr>
              <a:defRPr/>
            </a:pPr>
            <a:endParaRPr lang="es-ES">
              <a:solidFill>
                <a:srgbClr val="FFFFCC"/>
              </a:solidFill>
            </a:endParaRPr>
          </a:p>
        </p:txBody>
      </p:sp>
      <p:sp>
        <p:nvSpPr>
          <p:cNvPr id="14" name="Rectangle 17"/>
          <p:cNvSpPr>
            <a:spLocks noGrp="1" noChangeArrowheads="1"/>
          </p:cNvSpPr>
          <p:nvPr>
            <p:ph type="ftr" sz="quarter" idx="11"/>
          </p:nvPr>
        </p:nvSpPr>
        <p:spPr/>
        <p:txBody>
          <a:bodyPr/>
          <a:lstStyle>
            <a:lvl1pPr>
              <a:spcBef>
                <a:spcPct val="0"/>
              </a:spcBef>
              <a:defRPr/>
            </a:lvl1pPr>
          </a:lstStyle>
          <a:p>
            <a:pPr>
              <a:defRPr/>
            </a:pPr>
            <a:endParaRPr lang="es-ES">
              <a:solidFill>
                <a:srgbClr val="FFFFCC"/>
              </a:solidFill>
            </a:endParaRPr>
          </a:p>
        </p:txBody>
      </p:sp>
      <p:sp>
        <p:nvSpPr>
          <p:cNvPr id="15" name="Rectangle 18"/>
          <p:cNvSpPr>
            <a:spLocks noGrp="1" noChangeArrowheads="1"/>
          </p:cNvSpPr>
          <p:nvPr>
            <p:ph type="sldNum" sz="quarter" idx="12"/>
          </p:nvPr>
        </p:nvSpPr>
        <p:spPr/>
        <p:txBody>
          <a:bodyPr/>
          <a:lstStyle>
            <a:lvl1pPr>
              <a:spcBef>
                <a:spcPct val="0"/>
              </a:spcBef>
              <a:defRPr/>
            </a:lvl1pPr>
          </a:lstStyle>
          <a:p>
            <a:pPr>
              <a:defRPr/>
            </a:pPr>
            <a:fld id="{424E8A3F-6CB9-402B-9684-E391FB42209F}" type="slidenum">
              <a:rPr lang="es-ES">
                <a:solidFill>
                  <a:srgbClr val="FFFFCC"/>
                </a:solidFill>
              </a:rPr>
              <a:pPr>
                <a:defRPr/>
              </a:pPr>
              <a:t>‹Nº›</a:t>
            </a:fld>
            <a:endParaRPr lang="es-ES">
              <a:solidFill>
                <a:srgbClr val="FFFFCC"/>
              </a:solidFill>
            </a:endParaRPr>
          </a:p>
        </p:txBody>
      </p:sp>
    </p:spTree>
    <p:extLst>
      <p:ext uri="{BB962C8B-B14F-4D97-AF65-F5344CB8AC3E}">
        <p14:creationId xmlns:p14="http://schemas.microsoft.com/office/powerpoint/2010/main" val="3318854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Rectangle 12"/>
          <p:cNvSpPr>
            <a:spLocks noGrp="1" noChangeArrowheads="1"/>
          </p:cNvSpPr>
          <p:nvPr>
            <p:ph type="dt" sz="half" idx="10"/>
          </p:nvPr>
        </p:nvSpPr>
        <p:spPr>
          <a:ln/>
        </p:spPr>
        <p:txBody>
          <a:bodyPr/>
          <a:lstStyle>
            <a:lvl1pPr>
              <a:defRPr/>
            </a:lvl1pPr>
          </a:lstStyle>
          <a:p>
            <a:pPr>
              <a:defRPr/>
            </a:pPr>
            <a:endParaRPr lang="es-ES">
              <a:solidFill>
                <a:srgbClr val="FFFFCC"/>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s-ES">
              <a:solidFill>
                <a:srgbClr val="FFFFCC"/>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F3D9F1C5-1E82-4619-A4C6-BAFC4A30A8B2}" type="slidenum">
              <a:rPr lang="es-ES">
                <a:solidFill>
                  <a:srgbClr val="FFFFCC"/>
                </a:solidFill>
              </a:rPr>
              <a:pPr>
                <a:defRPr/>
              </a:pPr>
              <a:t>‹Nº›</a:t>
            </a:fld>
            <a:endParaRPr lang="es-ES">
              <a:solidFill>
                <a:srgbClr val="FFFFCC"/>
              </a:solidFill>
            </a:endParaRPr>
          </a:p>
        </p:txBody>
      </p:sp>
    </p:spTree>
    <p:extLst>
      <p:ext uri="{BB962C8B-B14F-4D97-AF65-F5344CB8AC3E}">
        <p14:creationId xmlns:p14="http://schemas.microsoft.com/office/powerpoint/2010/main" val="14063018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12"/>
          <p:cNvSpPr>
            <a:spLocks noGrp="1" noChangeArrowheads="1"/>
          </p:cNvSpPr>
          <p:nvPr>
            <p:ph type="dt" sz="half" idx="10"/>
          </p:nvPr>
        </p:nvSpPr>
        <p:spPr>
          <a:ln/>
        </p:spPr>
        <p:txBody>
          <a:bodyPr/>
          <a:lstStyle>
            <a:lvl1pPr>
              <a:defRPr/>
            </a:lvl1pPr>
          </a:lstStyle>
          <a:p>
            <a:pPr>
              <a:defRPr/>
            </a:pPr>
            <a:endParaRPr lang="es-ES">
              <a:solidFill>
                <a:srgbClr val="FFFFCC"/>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s-ES">
              <a:solidFill>
                <a:srgbClr val="FFFFCC"/>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EE0ED36C-63E8-425B-AAD0-7502DCEBC4D5}" type="slidenum">
              <a:rPr lang="es-ES">
                <a:solidFill>
                  <a:srgbClr val="FFFFCC"/>
                </a:solidFill>
              </a:rPr>
              <a:pPr>
                <a:defRPr/>
              </a:pPr>
              <a:t>‹Nº›</a:t>
            </a:fld>
            <a:endParaRPr lang="es-ES">
              <a:solidFill>
                <a:srgbClr val="FFFFCC"/>
              </a:solidFill>
            </a:endParaRPr>
          </a:p>
        </p:txBody>
      </p:sp>
    </p:spTree>
    <p:extLst>
      <p:ext uri="{BB962C8B-B14F-4D97-AF65-F5344CB8AC3E}">
        <p14:creationId xmlns:p14="http://schemas.microsoft.com/office/powerpoint/2010/main" val="39068813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contenido"/>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Rectangle 12"/>
          <p:cNvSpPr>
            <a:spLocks noGrp="1" noChangeArrowheads="1"/>
          </p:cNvSpPr>
          <p:nvPr>
            <p:ph type="dt" sz="half" idx="10"/>
          </p:nvPr>
        </p:nvSpPr>
        <p:spPr>
          <a:ln/>
        </p:spPr>
        <p:txBody>
          <a:bodyPr/>
          <a:lstStyle>
            <a:lvl1pPr>
              <a:defRPr/>
            </a:lvl1pPr>
          </a:lstStyle>
          <a:p>
            <a:pPr>
              <a:defRPr/>
            </a:pPr>
            <a:endParaRPr lang="es-ES">
              <a:solidFill>
                <a:srgbClr val="FFFFCC"/>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endParaRPr lang="es-ES">
              <a:solidFill>
                <a:srgbClr val="FFFFCC"/>
              </a:solidFill>
            </a:endParaRPr>
          </a:p>
        </p:txBody>
      </p:sp>
      <p:sp>
        <p:nvSpPr>
          <p:cNvPr id="7" name="Rectangle 14"/>
          <p:cNvSpPr>
            <a:spLocks noGrp="1" noChangeArrowheads="1"/>
          </p:cNvSpPr>
          <p:nvPr>
            <p:ph type="sldNum" sz="quarter" idx="12"/>
          </p:nvPr>
        </p:nvSpPr>
        <p:spPr>
          <a:ln/>
        </p:spPr>
        <p:txBody>
          <a:bodyPr/>
          <a:lstStyle>
            <a:lvl1pPr>
              <a:defRPr/>
            </a:lvl1pPr>
          </a:lstStyle>
          <a:p>
            <a:pPr>
              <a:defRPr/>
            </a:pPr>
            <a:fld id="{64C69F82-EFD5-40E3-A6B8-C0A1A24663CC}" type="slidenum">
              <a:rPr lang="es-ES">
                <a:solidFill>
                  <a:srgbClr val="FFFFCC"/>
                </a:solidFill>
              </a:rPr>
              <a:pPr>
                <a:defRPr/>
              </a:pPr>
              <a:t>‹Nº›</a:t>
            </a:fld>
            <a:endParaRPr lang="es-ES">
              <a:solidFill>
                <a:srgbClr val="FFFFCC"/>
              </a:solidFill>
            </a:endParaRPr>
          </a:p>
        </p:txBody>
      </p:sp>
    </p:spTree>
    <p:extLst>
      <p:ext uri="{BB962C8B-B14F-4D97-AF65-F5344CB8AC3E}">
        <p14:creationId xmlns:p14="http://schemas.microsoft.com/office/powerpoint/2010/main" val="41450403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Rectangle 12"/>
          <p:cNvSpPr>
            <a:spLocks noGrp="1" noChangeArrowheads="1"/>
          </p:cNvSpPr>
          <p:nvPr>
            <p:ph type="dt" sz="half" idx="10"/>
          </p:nvPr>
        </p:nvSpPr>
        <p:spPr>
          <a:ln/>
        </p:spPr>
        <p:txBody>
          <a:bodyPr/>
          <a:lstStyle>
            <a:lvl1pPr>
              <a:defRPr/>
            </a:lvl1pPr>
          </a:lstStyle>
          <a:p>
            <a:pPr>
              <a:defRPr/>
            </a:pPr>
            <a:endParaRPr lang="es-ES">
              <a:solidFill>
                <a:srgbClr val="FFFFCC"/>
              </a:solidFill>
            </a:endParaRPr>
          </a:p>
        </p:txBody>
      </p:sp>
      <p:sp>
        <p:nvSpPr>
          <p:cNvPr id="8" name="Rectangle 13"/>
          <p:cNvSpPr>
            <a:spLocks noGrp="1" noChangeArrowheads="1"/>
          </p:cNvSpPr>
          <p:nvPr>
            <p:ph type="ftr" sz="quarter" idx="11"/>
          </p:nvPr>
        </p:nvSpPr>
        <p:spPr>
          <a:ln/>
        </p:spPr>
        <p:txBody>
          <a:bodyPr/>
          <a:lstStyle>
            <a:lvl1pPr>
              <a:defRPr/>
            </a:lvl1pPr>
          </a:lstStyle>
          <a:p>
            <a:pPr>
              <a:defRPr/>
            </a:pPr>
            <a:endParaRPr lang="es-ES">
              <a:solidFill>
                <a:srgbClr val="FFFFCC"/>
              </a:solidFill>
            </a:endParaRPr>
          </a:p>
        </p:txBody>
      </p:sp>
      <p:sp>
        <p:nvSpPr>
          <p:cNvPr id="9" name="Rectangle 14"/>
          <p:cNvSpPr>
            <a:spLocks noGrp="1" noChangeArrowheads="1"/>
          </p:cNvSpPr>
          <p:nvPr>
            <p:ph type="sldNum" sz="quarter" idx="12"/>
          </p:nvPr>
        </p:nvSpPr>
        <p:spPr>
          <a:ln/>
        </p:spPr>
        <p:txBody>
          <a:bodyPr/>
          <a:lstStyle>
            <a:lvl1pPr>
              <a:defRPr/>
            </a:lvl1pPr>
          </a:lstStyle>
          <a:p>
            <a:pPr>
              <a:defRPr/>
            </a:pPr>
            <a:fld id="{94FEA24C-AB77-4193-A10D-0A3669D92806}" type="slidenum">
              <a:rPr lang="es-ES">
                <a:solidFill>
                  <a:srgbClr val="FFFFCC"/>
                </a:solidFill>
              </a:rPr>
              <a:pPr>
                <a:defRPr/>
              </a:pPr>
              <a:t>‹Nº›</a:t>
            </a:fld>
            <a:endParaRPr lang="es-ES">
              <a:solidFill>
                <a:srgbClr val="FFFFCC"/>
              </a:solidFill>
            </a:endParaRPr>
          </a:p>
        </p:txBody>
      </p:sp>
    </p:spTree>
    <p:extLst>
      <p:ext uri="{BB962C8B-B14F-4D97-AF65-F5344CB8AC3E}">
        <p14:creationId xmlns:p14="http://schemas.microsoft.com/office/powerpoint/2010/main" val="6931030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Rectangle 12"/>
          <p:cNvSpPr>
            <a:spLocks noGrp="1" noChangeArrowheads="1"/>
          </p:cNvSpPr>
          <p:nvPr>
            <p:ph type="dt" sz="half" idx="10"/>
          </p:nvPr>
        </p:nvSpPr>
        <p:spPr>
          <a:ln/>
        </p:spPr>
        <p:txBody>
          <a:bodyPr/>
          <a:lstStyle>
            <a:lvl1pPr>
              <a:defRPr/>
            </a:lvl1pPr>
          </a:lstStyle>
          <a:p>
            <a:pPr>
              <a:defRPr/>
            </a:pPr>
            <a:endParaRPr lang="es-ES">
              <a:solidFill>
                <a:srgbClr val="FFFFCC"/>
              </a:solidFill>
            </a:endParaRPr>
          </a:p>
        </p:txBody>
      </p:sp>
      <p:sp>
        <p:nvSpPr>
          <p:cNvPr id="4" name="Rectangle 13"/>
          <p:cNvSpPr>
            <a:spLocks noGrp="1" noChangeArrowheads="1"/>
          </p:cNvSpPr>
          <p:nvPr>
            <p:ph type="ftr" sz="quarter" idx="11"/>
          </p:nvPr>
        </p:nvSpPr>
        <p:spPr>
          <a:ln/>
        </p:spPr>
        <p:txBody>
          <a:bodyPr/>
          <a:lstStyle>
            <a:lvl1pPr>
              <a:defRPr/>
            </a:lvl1pPr>
          </a:lstStyle>
          <a:p>
            <a:pPr>
              <a:defRPr/>
            </a:pPr>
            <a:endParaRPr lang="es-ES">
              <a:solidFill>
                <a:srgbClr val="FFFFCC"/>
              </a:solidFill>
            </a:endParaRPr>
          </a:p>
        </p:txBody>
      </p:sp>
      <p:sp>
        <p:nvSpPr>
          <p:cNvPr id="5" name="Rectangle 14"/>
          <p:cNvSpPr>
            <a:spLocks noGrp="1" noChangeArrowheads="1"/>
          </p:cNvSpPr>
          <p:nvPr>
            <p:ph type="sldNum" sz="quarter" idx="12"/>
          </p:nvPr>
        </p:nvSpPr>
        <p:spPr>
          <a:ln/>
        </p:spPr>
        <p:txBody>
          <a:bodyPr/>
          <a:lstStyle>
            <a:lvl1pPr>
              <a:defRPr/>
            </a:lvl1pPr>
          </a:lstStyle>
          <a:p>
            <a:pPr>
              <a:defRPr/>
            </a:pPr>
            <a:fld id="{89146D61-D894-4B92-BD27-84038B5742D6}" type="slidenum">
              <a:rPr lang="es-ES">
                <a:solidFill>
                  <a:srgbClr val="FFFFCC"/>
                </a:solidFill>
              </a:rPr>
              <a:pPr>
                <a:defRPr/>
              </a:pPr>
              <a:t>‹Nº›</a:t>
            </a:fld>
            <a:endParaRPr lang="es-ES">
              <a:solidFill>
                <a:srgbClr val="FFFFCC"/>
              </a:solidFill>
            </a:endParaRPr>
          </a:p>
        </p:txBody>
      </p:sp>
    </p:spTree>
    <p:extLst>
      <p:ext uri="{BB962C8B-B14F-4D97-AF65-F5344CB8AC3E}">
        <p14:creationId xmlns:p14="http://schemas.microsoft.com/office/powerpoint/2010/main" val="11275615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es-ES">
              <a:solidFill>
                <a:srgbClr val="FFFFCC"/>
              </a:solidFill>
            </a:endParaRPr>
          </a:p>
        </p:txBody>
      </p:sp>
      <p:sp>
        <p:nvSpPr>
          <p:cNvPr id="3" name="Rectangle 13"/>
          <p:cNvSpPr>
            <a:spLocks noGrp="1" noChangeArrowheads="1"/>
          </p:cNvSpPr>
          <p:nvPr>
            <p:ph type="ftr" sz="quarter" idx="11"/>
          </p:nvPr>
        </p:nvSpPr>
        <p:spPr>
          <a:ln/>
        </p:spPr>
        <p:txBody>
          <a:bodyPr/>
          <a:lstStyle>
            <a:lvl1pPr>
              <a:defRPr/>
            </a:lvl1pPr>
          </a:lstStyle>
          <a:p>
            <a:pPr>
              <a:defRPr/>
            </a:pPr>
            <a:endParaRPr lang="es-ES">
              <a:solidFill>
                <a:srgbClr val="FFFFCC"/>
              </a:solidFill>
            </a:endParaRPr>
          </a:p>
        </p:txBody>
      </p:sp>
      <p:sp>
        <p:nvSpPr>
          <p:cNvPr id="4" name="Rectangle 14"/>
          <p:cNvSpPr>
            <a:spLocks noGrp="1" noChangeArrowheads="1"/>
          </p:cNvSpPr>
          <p:nvPr>
            <p:ph type="sldNum" sz="quarter" idx="12"/>
          </p:nvPr>
        </p:nvSpPr>
        <p:spPr>
          <a:ln/>
        </p:spPr>
        <p:txBody>
          <a:bodyPr/>
          <a:lstStyle>
            <a:lvl1pPr>
              <a:defRPr/>
            </a:lvl1pPr>
          </a:lstStyle>
          <a:p>
            <a:pPr>
              <a:defRPr/>
            </a:pPr>
            <a:fld id="{1FC13078-6E31-4A6D-A7B4-E81AB475505D}" type="slidenum">
              <a:rPr lang="es-ES">
                <a:solidFill>
                  <a:srgbClr val="FFFFCC"/>
                </a:solidFill>
              </a:rPr>
              <a:pPr>
                <a:defRPr/>
              </a:pPr>
              <a:t>‹Nº›</a:t>
            </a:fld>
            <a:endParaRPr lang="es-ES">
              <a:solidFill>
                <a:srgbClr val="FFFFCC"/>
              </a:solidFill>
            </a:endParaRPr>
          </a:p>
        </p:txBody>
      </p:sp>
    </p:spTree>
    <p:extLst>
      <p:ext uri="{BB962C8B-B14F-4D97-AF65-F5344CB8AC3E}">
        <p14:creationId xmlns:p14="http://schemas.microsoft.com/office/powerpoint/2010/main" val="37624590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12"/>
          <p:cNvSpPr>
            <a:spLocks noGrp="1" noChangeArrowheads="1"/>
          </p:cNvSpPr>
          <p:nvPr>
            <p:ph type="dt" sz="half" idx="10"/>
          </p:nvPr>
        </p:nvSpPr>
        <p:spPr>
          <a:ln/>
        </p:spPr>
        <p:txBody>
          <a:bodyPr/>
          <a:lstStyle>
            <a:lvl1pPr>
              <a:defRPr/>
            </a:lvl1pPr>
          </a:lstStyle>
          <a:p>
            <a:pPr>
              <a:defRPr/>
            </a:pPr>
            <a:endParaRPr lang="es-ES">
              <a:solidFill>
                <a:srgbClr val="FFFFCC"/>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endParaRPr lang="es-ES">
              <a:solidFill>
                <a:srgbClr val="FFFFCC"/>
              </a:solidFill>
            </a:endParaRPr>
          </a:p>
        </p:txBody>
      </p:sp>
      <p:sp>
        <p:nvSpPr>
          <p:cNvPr id="7" name="Rectangle 14"/>
          <p:cNvSpPr>
            <a:spLocks noGrp="1" noChangeArrowheads="1"/>
          </p:cNvSpPr>
          <p:nvPr>
            <p:ph type="sldNum" sz="quarter" idx="12"/>
          </p:nvPr>
        </p:nvSpPr>
        <p:spPr>
          <a:ln/>
        </p:spPr>
        <p:txBody>
          <a:bodyPr/>
          <a:lstStyle>
            <a:lvl1pPr>
              <a:defRPr/>
            </a:lvl1pPr>
          </a:lstStyle>
          <a:p>
            <a:pPr>
              <a:defRPr/>
            </a:pPr>
            <a:fld id="{33FFA264-078D-4F65-AEAE-D7F8ED19ED43}" type="slidenum">
              <a:rPr lang="es-ES">
                <a:solidFill>
                  <a:srgbClr val="FFFFCC"/>
                </a:solidFill>
              </a:rPr>
              <a:pPr>
                <a:defRPr/>
              </a:pPr>
              <a:t>‹Nº›</a:t>
            </a:fld>
            <a:endParaRPr lang="es-ES">
              <a:solidFill>
                <a:srgbClr val="FFFFCC"/>
              </a:solidFill>
            </a:endParaRPr>
          </a:p>
        </p:txBody>
      </p:sp>
    </p:spTree>
    <p:extLst>
      <p:ext uri="{BB962C8B-B14F-4D97-AF65-F5344CB8AC3E}">
        <p14:creationId xmlns:p14="http://schemas.microsoft.com/office/powerpoint/2010/main" val="1891464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6/26/2026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‹Nº›</a:t>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AR"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12"/>
          <p:cNvSpPr>
            <a:spLocks noGrp="1" noChangeArrowheads="1"/>
          </p:cNvSpPr>
          <p:nvPr>
            <p:ph type="dt" sz="half" idx="10"/>
          </p:nvPr>
        </p:nvSpPr>
        <p:spPr>
          <a:ln/>
        </p:spPr>
        <p:txBody>
          <a:bodyPr/>
          <a:lstStyle>
            <a:lvl1pPr>
              <a:defRPr/>
            </a:lvl1pPr>
          </a:lstStyle>
          <a:p>
            <a:pPr>
              <a:defRPr/>
            </a:pPr>
            <a:endParaRPr lang="es-ES">
              <a:solidFill>
                <a:srgbClr val="FFFFCC"/>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endParaRPr lang="es-ES">
              <a:solidFill>
                <a:srgbClr val="FFFFCC"/>
              </a:solidFill>
            </a:endParaRPr>
          </a:p>
        </p:txBody>
      </p:sp>
      <p:sp>
        <p:nvSpPr>
          <p:cNvPr id="7" name="Rectangle 14"/>
          <p:cNvSpPr>
            <a:spLocks noGrp="1" noChangeArrowheads="1"/>
          </p:cNvSpPr>
          <p:nvPr>
            <p:ph type="sldNum" sz="quarter" idx="12"/>
          </p:nvPr>
        </p:nvSpPr>
        <p:spPr>
          <a:ln/>
        </p:spPr>
        <p:txBody>
          <a:bodyPr/>
          <a:lstStyle>
            <a:lvl1pPr>
              <a:defRPr/>
            </a:lvl1pPr>
          </a:lstStyle>
          <a:p>
            <a:pPr>
              <a:defRPr/>
            </a:pPr>
            <a:fld id="{E46DDA28-E7D4-4CFF-9230-5F852814482E}" type="slidenum">
              <a:rPr lang="es-ES">
                <a:solidFill>
                  <a:srgbClr val="FFFFCC"/>
                </a:solidFill>
              </a:rPr>
              <a:pPr>
                <a:defRPr/>
              </a:pPr>
              <a:t>‹Nº›</a:t>
            </a:fld>
            <a:endParaRPr lang="es-ES">
              <a:solidFill>
                <a:srgbClr val="FFFFCC"/>
              </a:solidFill>
            </a:endParaRPr>
          </a:p>
        </p:txBody>
      </p:sp>
    </p:spTree>
    <p:extLst>
      <p:ext uri="{BB962C8B-B14F-4D97-AF65-F5344CB8AC3E}">
        <p14:creationId xmlns:p14="http://schemas.microsoft.com/office/powerpoint/2010/main" val="36260990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Rectangle 12"/>
          <p:cNvSpPr>
            <a:spLocks noGrp="1" noChangeArrowheads="1"/>
          </p:cNvSpPr>
          <p:nvPr>
            <p:ph type="dt" sz="half" idx="10"/>
          </p:nvPr>
        </p:nvSpPr>
        <p:spPr>
          <a:ln/>
        </p:spPr>
        <p:txBody>
          <a:bodyPr/>
          <a:lstStyle>
            <a:lvl1pPr>
              <a:defRPr/>
            </a:lvl1pPr>
          </a:lstStyle>
          <a:p>
            <a:pPr>
              <a:defRPr/>
            </a:pPr>
            <a:endParaRPr lang="es-ES">
              <a:solidFill>
                <a:srgbClr val="FFFFCC"/>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s-ES">
              <a:solidFill>
                <a:srgbClr val="FFFFCC"/>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9915F6B0-6392-441B-A2FF-C4EA3A9B8C1A}" type="slidenum">
              <a:rPr lang="es-ES">
                <a:solidFill>
                  <a:srgbClr val="FFFFCC"/>
                </a:solidFill>
              </a:rPr>
              <a:pPr>
                <a:defRPr/>
              </a:pPr>
              <a:t>‹Nº›</a:t>
            </a:fld>
            <a:endParaRPr lang="es-ES">
              <a:solidFill>
                <a:srgbClr val="FFFFCC"/>
              </a:solidFill>
            </a:endParaRPr>
          </a:p>
        </p:txBody>
      </p:sp>
    </p:spTree>
    <p:extLst>
      <p:ext uri="{BB962C8B-B14F-4D97-AF65-F5344CB8AC3E}">
        <p14:creationId xmlns:p14="http://schemas.microsoft.com/office/powerpoint/2010/main" val="20440930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5100" y="609600"/>
            <a:ext cx="1943100" cy="5486400"/>
          </a:xfrm>
        </p:spPr>
        <p:txBody>
          <a:bodyPr vert="eaVert"/>
          <a:lstStyle/>
          <a:p>
            <a:r>
              <a:rPr lang="es-ES"/>
              <a:t>Haga clic para modificar el estilo de título del patrón</a:t>
            </a:r>
            <a:endParaRPr lang="es-AR"/>
          </a:p>
        </p:txBody>
      </p:sp>
      <p:sp>
        <p:nvSpPr>
          <p:cNvPr id="3" name="2 Marcador de texto vertical"/>
          <p:cNvSpPr>
            <a:spLocks noGrp="1"/>
          </p:cNvSpPr>
          <p:nvPr>
            <p:ph type="body" orient="vert" idx="1"/>
          </p:nvPr>
        </p:nvSpPr>
        <p:spPr>
          <a:xfrm>
            <a:off x="685800" y="609600"/>
            <a:ext cx="5676900" cy="54864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Rectangle 12"/>
          <p:cNvSpPr>
            <a:spLocks noGrp="1" noChangeArrowheads="1"/>
          </p:cNvSpPr>
          <p:nvPr>
            <p:ph type="dt" sz="half" idx="10"/>
          </p:nvPr>
        </p:nvSpPr>
        <p:spPr>
          <a:ln/>
        </p:spPr>
        <p:txBody>
          <a:bodyPr/>
          <a:lstStyle>
            <a:lvl1pPr>
              <a:defRPr/>
            </a:lvl1pPr>
          </a:lstStyle>
          <a:p>
            <a:pPr>
              <a:defRPr/>
            </a:pPr>
            <a:endParaRPr lang="es-ES">
              <a:solidFill>
                <a:srgbClr val="FFFFCC"/>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s-ES">
              <a:solidFill>
                <a:srgbClr val="FFFFCC"/>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D74B3493-0E92-415E-A15B-F42970BE93A9}" type="slidenum">
              <a:rPr lang="es-ES">
                <a:solidFill>
                  <a:srgbClr val="FFFFCC"/>
                </a:solidFill>
              </a:rPr>
              <a:pPr>
                <a:defRPr/>
              </a:pPr>
              <a:t>‹Nº›</a:t>
            </a:fld>
            <a:endParaRPr lang="es-ES">
              <a:solidFill>
                <a:srgbClr val="FFFFCC"/>
              </a:solidFill>
            </a:endParaRPr>
          </a:p>
        </p:txBody>
      </p:sp>
    </p:spTree>
    <p:extLst>
      <p:ext uri="{BB962C8B-B14F-4D97-AF65-F5344CB8AC3E}">
        <p14:creationId xmlns:p14="http://schemas.microsoft.com/office/powerpoint/2010/main" val="41598342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a:t>Haga clic para modificar el estilo de título del patrón</a:t>
            </a:r>
            <a:endParaRPr lang="es-AR"/>
          </a:p>
        </p:txBody>
      </p:sp>
      <p:sp>
        <p:nvSpPr>
          <p:cNvPr id="3" name="2 Marcador de tabla"/>
          <p:cNvSpPr>
            <a:spLocks noGrp="1"/>
          </p:cNvSpPr>
          <p:nvPr>
            <p:ph type="tbl" idx="1"/>
          </p:nvPr>
        </p:nvSpPr>
        <p:spPr>
          <a:xfrm>
            <a:off x="685800" y="1981200"/>
            <a:ext cx="7772400" cy="4114800"/>
          </a:xfrm>
        </p:spPr>
        <p:txBody>
          <a:bodyPr/>
          <a:lstStyle/>
          <a:p>
            <a:pPr lvl="0"/>
            <a:endParaRPr lang="es-AR" noProof="0"/>
          </a:p>
        </p:txBody>
      </p:sp>
      <p:sp>
        <p:nvSpPr>
          <p:cNvPr id="4" name="Rectangle 12"/>
          <p:cNvSpPr>
            <a:spLocks noGrp="1" noChangeArrowheads="1"/>
          </p:cNvSpPr>
          <p:nvPr>
            <p:ph type="dt" sz="half" idx="10"/>
          </p:nvPr>
        </p:nvSpPr>
        <p:spPr>
          <a:ln/>
        </p:spPr>
        <p:txBody>
          <a:bodyPr/>
          <a:lstStyle>
            <a:lvl1pPr>
              <a:defRPr/>
            </a:lvl1pPr>
          </a:lstStyle>
          <a:p>
            <a:pPr>
              <a:defRPr/>
            </a:pPr>
            <a:endParaRPr lang="es-ES">
              <a:solidFill>
                <a:srgbClr val="FFFFCC"/>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s-ES">
              <a:solidFill>
                <a:srgbClr val="FFFFCC"/>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C61B4691-A77C-4EB2-A3AB-1FA1665D78E3}" type="slidenum">
              <a:rPr lang="es-ES">
                <a:solidFill>
                  <a:srgbClr val="FFFFCC"/>
                </a:solidFill>
              </a:rPr>
              <a:pPr>
                <a:defRPr/>
              </a:pPr>
              <a:t>‹Nº›</a:t>
            </a:fld>
            <a:endParaRPr lang="es-ES">
              <a:solidFill>
                <a:srgbClr val="FFFFCC"/>
              </a:solidFill>
            </a:endParaRPr>
          </a:p>
        </p:txBody>
      </p:sp>
    </p:spTree>
    <p:extLst>
      <p:ext uri="{BB962C8B-B14F-4D97-AF65-F5344CB8AC3E}">
        <p14:creationId xmlns:p14="http://schemas.microsoft.com/office/powerpoint/2010/main" val="29484290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a:t>Haga clic para modificar el estilo de título del patrón</a:t>
            </a:r>
            <a:endParaRPr lang="es-AR"/>
          </a:p>
        </p:txBody>
      </p:sp>
      <p:sp>
        <p:nvSpPr>
          <p:cNvPr id="3" name="2 Marcador de texto"/>
          <p:cNvSpPr>
            <a:spLocks noGrp="1"/>
          </p:cNvSpPr>
          <p:nvPr>
            <p:ph type="body" sz="half" idx="1"/>
          </p:nvPr>
        </p:nvSpPr>
        <p:spPr>
          <a:xfrm>
            <a:off x="685800" y="19812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contenido"/>
          <p:cNvSpPr>
            <a:spLocks noGrp="1"/>
          </p:cNvSpPr>
          <p:nvPr>
            <p:ph sz="half" idx="2"/>
          </p:nvPr>
        </p:nvSpPr>
        <p:spPr>
          <a:xfrm>
            <a:off x="4648200" y="19812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Rectangle 12"/>
          <p:cNvSpPr>
            <a:spLocks noGrp="1" noChangeArrowheads="1"/>
          </p:cNvSpPr>
          <p:nvPr>
            <p:ph type="dt" sz="half" idx="10"/>
          </p:nvPr>
        </p:nvSpPr>
        <p:spPr>
          <a:ln/>
        </p:spPr>
        <p:txBody>
          <a:bodyPr/>
          <a:lstStyle>
            <a:lvl1pPr>
              <a:defRPr/>
            </a:lvl1pPr>
          </a:lstStyle>
          <a:p>
            <a:pPr>
              <a:defRPr/>
            </a:pPr>
            <a:endParaRPr lang="es-ES">
              <a:solidFill>
                <a:srgbClr val="FFFFCC"/>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endParaRPr lang="es-ES">
              <a:solidFill>
                <a:srgbClr val="FFFFCC"/>
              </a:solidFill>
            </a:endParaRPr>
          </a:p>
        </p:txBody>
      </p:sp>
      <p:sp>
        <p:nvSpPr>
          <p:cNvPr id="7" name="Rectangle 14"/>
          <p:cNvSpPr>
            <a:spLocks noGrp="1" noChangeArrowheads="1"/>
          </p:cNvSpPr>
          <p:nvPr>
            <p:ph type="sldNum" sz="quarter" idx="12"/>
          </p:nvPr>
        </p:nvSpPr>
        <p:spPr>
          <a:ln/>
        </p:spPr>
        <p:txBody>
          <a:bodyPr/>
          <a:lstStyle>
            <a:lvl1pPr>
              <a:defRPr/>
            </a:lvl1pPr>
          </a:lstStyle>
          <a:p>
            <a:pPr>
              <a:defRPr/>
            </a:pPr>
            <a:fld id="{02A9FE43-2C91-485F-8ABF-7C63BB250DAC}" type="slidenum">
              <a:rPr lang="es-ES">
                <a:solidFill>
                  <a:srgbClr val="FFFFCC"/>
                </a:solidFill>
              </a:rPr>
              <a:pPr>
                <a:defRPr/>
              </a:pPr>
              <a:t>‹Nº›</a:t>
            </a:fld>
            <a:endParaRPr lang="es-ES">
              <a:solidFill>
                <a:srgbClr val="FFFFCC"/>
              </a:solidFill>
            </a:endParaRPr>
          </a:p>
        </p:txBody>
      </p:sp>
    </p:spTree>
    <p:extLst>
      <p:ext uri="{BB962C8B-B14F-4D97-AF65-F5344CB8AC3E}">
        <p14:creationId xmlns:p14="http://schemas.microsoft.com/office/powerpoint/2010/main" val="8898585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685800" y="609600"/>
            <a:ext cx="7772400" cy="54864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3" name="Rectangle 12"/>
          <p:cNvSpPr>
            <a:spLocks noGrp="1" noChangeArrowheads="1"/>
          </p:cNvSpPr>
          <p:nvPr>
            <p:ph type="dt" sz="half" idx="10"/>
          </p:nvPr>
        </p:nvSpPr>
        <p:spPr>
          <a:ln/>
        </p:spPr>
        <p:txBody>
          <a:bodyPr/>
          <a:lstStyle>
            <a:lvl1pPr>
              <a:defRPr/>
            </a:lvl1pPr>
          </a:lstStyle>
          <a:p>
            <a:pPr>
              <a:defRPr/>
            </a:pPr>
            <a:endParaRPr lang="es-ES">
              <a:solidFill>
                <a:srgbClr val="FFFFCC"/>
              </a:solidFill>
            </a:endParaRPr>
          </a:p>
        </p:txBody>
      </p:sp>
      <p:sp>
        <p:nvSpPr>
          <p:cNvPr id="4" name="Rectangle 13"/>
          <p:cNvSpPr>
            <a:spLocks noGrp="1" noChangeArrowheads="1"/>
          </p:cNvSpPr>
          <p:nvPr>
            <p:ph type="ftr" sz="quarter" idx="11"/>
          </p:nvPr>
        </p:nvSpPr>
        <p:spPr>
          <a:ln/>
        </p:spPr>
        <p:txBody>
          <a:bodyPr/>
          <a:lstStyle>
            <a:lvl1pPr>
              <a:defRPr/>
            </a:lvl1pPr>
          </a:lstStyle>
          <a:p>
            <a:pPr>
              <a:defRPr/>
            </a:pPr>
            <a:endParaRPr lang="es-ES">
              <a:solidFill>
                <a:srgbClr val="FFFFCC"/>
              </a:solidFill>
            </a:endParaRPr>
          </a:p>
        </p:txBody>
      </p:sp>
      <p:sp>
        <p:nvSpPr>
          <p:cNvPr id="5" name="Rectangle 14"/>
          <p:cNvSpPr>
            <a:spLocks noGrp="1" noChangeArrowheads="1"/>
          </p:cNvSpPr>
          <p:nvPr>
            <p:ph type="sldNum" sz="quarter" idx="12"/>
          </p:nvPr>
        </p:nvSpPr>
        <p:spPr>
          <a:ln/>
        </p:spPr>
        <p:txBody>
          <a:bodyPr/>
          <a:lstStyle>
            <a:lvl1pPr>
              <a:defRPr/>
            </a:lvl1pPr>
          </a:lstStyle>
          <a:p>
            <a:pPr>
              <a:defRPr/>
            </a:pPr>
            <a:fld id="{8FAEC664-38AC-4B9E-B6FA-8F81CFBAE644}" type="slidenum">
              <a:rPr lang="es-ES">
                <a:solidFill>
                  <a:srgbClr val="FFFFCC"/>
                </a:solidFill>
              </a:rPr>
              <a:pPr>
                <a:defRPr/>
              </a:pPr>
              <a:t>‹Nº›</a:t>
            </a:fld>
            <a:endParaRPr lang="es-ES">
              <a:solidFill>
                <a:srgbClr val="FFFFCC"/>
              </a:solidFill>
            </a:endParaRPr>
          </a:p>
        </p:txBody>
      </p:sp>
    </p:spTree>
    <p:extLst>
      <p:ext uri="{BB962C8B-B14F-4D97-AF65-F5344CB8AC3E}">
        <p14:creationId xmlns:p14="http://schemas.microsoft.com/office/powerpoint/2010/main" val="1627834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6/26/2026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‹Nº›</a:t>
            </a:fld>
            <a:endParaRPr 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6/26/2026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‹Nº›</a:t>
            </a:fld>
            <a:endParaRPr lang="en-US">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7A56DD26-32A4-2A43-990A-6F7E5E73786E}" type="datetimeFigureOut">
              <a:rPr lang="en-US" smtClean="0">
                <a:solidFill>
                  <a:prstClr val="black">
                    <a:tint val="75000"/>
                  </a:prstClr>
                </a:solidFill>
              </a:rPr>
              <a:pPr/>
              <a:t>6/26/2026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86AF604-6CBA-6F4A-A6F6-26E48A4D0EE4}" type="slidenum">
              <a:rPr lang="en-US" smtClean="0">
                <a:solidFill>
                  <a:prstClr val="black">
                    <a:tint val="75000"/>
                  </a:prstClr>
                </a:solidFill>
              </a:rPr>
              <a:pPr/>
              <a:t>‹Nº›</a:t>
            </a:fld>
            <a:endParaRPr lang="en-US">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7A56DD26-32A4-2A43-990A-6F7E5E73786E}" type="datetimeFigureOut">
              <a:rPr lang="en-US" smtClean="0">
                <a:solidFill>
                  <a:prstClr val="black">
                    <a:tint val="75000"/>
                  </a:prstClr>
                </a:solidFill>
              </a:rPr>
              <a:pPr/>
              <a:t>6/26/2026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86AF604-6CBA-6F4A-A6F6-26E48A4D0EE4}" type="slidenum">
              <a:rPr lang="en-US" smtClean="0">
                <a:solidFill>
                  <a:prstClr val="black">
                    <a:tint val="75000"/>
                  </a:prstClr>
                </a:solidFill>
              </a:rPr>
              <a:pPr/>
              <a:t>‹Nº›</a:t>
            </a:fld>
            <a:endParaRPr lang="en-US">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solidFill>
                  <a:prstClr val="black">
                    <a:tint val="75000"/>
                  </a:prstClr>
                </a:solidFill>
              </a:rPr>
              <a:pPr/>
              <a:t>6/26/2026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86AF604-6CBA-6F4A-A6F6-26E48A4D0EE4}" type="slidenum">
              <a:rPr lang="en-US" smtClean="0">
                <a:solidFill>
                  <a:prstClr val="black">
                    <a:tint val="75000"/>
                  </a:prstClr>
                </a:solidFill>
              </a:rPr>
              <a:pPr/>
              <a:t>‹Nº›</a:t>
            </a:fld>
            <a:endParaRPr 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6/26/2026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‹Nº›</a:t>
            </a:fld>
            <a:endParaRPr lang="en-US">
              <a:solidFill>
                <a:prstClr val="black">
                  <a:tint val="75000"/>
                </a:prstClr>
              </a:solidFill>
            </a:endParaRPr>
          </a:p>
        </p:txBody>
      </p:sp>
      <p:sp>
        <p:nvSpPr>
          <p:cNvPr id="9" name="Content Placeholder 8"/>
          <p:cNvSpPr>
            <a:spLocks noGrp="1"/>
          </p:cNvSpPr>
          <p:nvPr>
            <p:ph sz="quarter" idx="13"/>
          </p:nvPr>
        </p:nvSpPr>
        <p:spPr>
          <a:xfrm>
            <a:off x="304800" y="381000"/>
            <a:ext cx="7772400" cy="494284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8" name="Date Placeholder 7"/>
          <p:cNvSpPr>
            <a:spLocks noGrp="1"/>
          </p:cNvSpPr>
          <p:nvPr>
            <p:ph type="dt" sz="half" idx="10"/>
          </p:nvPr>
        </p:nvSpPr>
        <p:spPr/>
        <p:txBody>
          <a:bodyPr/>
          <a:lstStyle/>
          <a:p>
            <a:fld id="{7A56DD26-32A4-2A43-990A-6F7E5E73786E}" type="datetimeFigureOut">
              <a:rPr lang="en-US" smtClean="0">
                <a:solidFill>
                  <a:prstClr val="black">
                    <a:tint val="75000"/>
                  </a:prstClr>
                </a:solidFill>
              </a:rPr>
              <a:pPr/>
              <a:t>6/26/2026</a:t>
            </a:fld>
            <a:endParaRPr lang="en-US">
              <a:solidFill>
                <a:prstClr val="black">
                  <a:tint val="75000"/>
                </a:prstClr>
              </a:solidFill>
            </a:endParaRPr>
          </a:p>
        </p:txBody>
      </p:sp>
      <p:sp>
        <p:nvSpPr>
          <p:cNvPr id="9" name="Slide Number Placeholder 8"/>
          <p:cNvSpPr>
            <a:spLocks noGrp="1"/>
          </p:cNvSpPr>
          <p:nvPr>
            <p:ph type="sldNum" sz="quarter" idx="11"/>
          </p:nvPr>
        </p:nvSpPr>
        <p:spPr/>
        <p:txBody>
          <a:bodyPr/>
          <a:lstStyle/>
          <a:p>
            <a:fld id="{186AF604-6CBA-6F4A-A6F6-26E48A4D0EE4}" type="slidenum">
              <a:rPr lang="en-US" smtClean="0">
                <a:solidFill>
                  <a:prstClr val="black">
                    <a:tint val="75000"/>
                  </a:prstClr>
                </a:solidFill>
              </a:rPr>
              <a:pPr/>
              <a:t>‹Nº›</a:t>
            </a:fld>
            <a:endParaRPr lang="en-US">
              <a:solidFill>
                <a:prstClr val="black">
                  <a:tint val="75000"/>
                </a:prstClr>
              </a:solidFill>
            </a:endParaRPr>
          </a:p>
        </p:txBody>
      </p:sp>
      <p:sp>
        <p:nvSpPr>
          <p:cNvPr id="10" name="Footer Placeholder 9"/>
          <p:cNvSpPr>
            <a:spLocks noGrp="1"/>
          </p:cNvSpPr>
          <p:nvPr>
            <p:ph type="ftr" sz="quarter" idx="12"/>
          </p:nvPr>
        </p:nvSpPr>
        <p:spPr/>
        <p:txBody>
          <a:bodyPr/>
          <a:lstStyle/>
          <a:p>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186AF604-6CBA-6F4A-A6F6-26E48A4D0EE4}" type="slidenum">
              <a:rPr lang="en-US" smtClean="0">
                <a:solidFill>
                  <a:prstClr val="black">
                    <a:tint val="75000"/>
                  </a:prstClr>
                </a:solidFill>
              </a:rPr>
              <a:pPr/>
              <a:t>‹Nº›</a:t>
            </a:fld>
            <a:endParaRPr lang="en-US">
              <a:solidFill>
                <a:prstClr val="black">
                  <a:tint val="75000"/>
                </a:prstClr>
              </a:solidFill>
            </a:endParaRP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solidFill>
                <a:prstClr val="black">
                  <a:tint val="75000"/>
                </a:prstClr>
              </a:solidFill>
            </a:endParaRP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7A56DD26-32A4-2A43-990A-6F7E5E73786E}" type="datetimeFigureOut">
              <a:rPr lang="en-US" smtClean="0">
                <a:solidFill>
                  <a:prstClr val="black">
                    <a:tint val="75000"/>
                  </a:prstClr>
                </a:solidFill>
              </a:rPr>
              <a:pPr/>
              <a:t>6/26/2026</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5000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6" name="Group 16"/>
          <p:cNvGrpSpPr>
            <a:grpSpLocks/>
          </p:cNvGrpSpPr>
          <p:nvPr/>
        </p:nvGrpSpPr>
        <p:grpSpPr bwMode="auto">
          <a:xfrm>
            <a:off x="0" y="0"/>
            <a:ext cx="9144000" cy="6918325"/>
            <a:chOff x="0" y="0"/>
            <a:chExt cx="5760" cy="4358"/>
          </a:xfrm>
        </p:grpSpPr>
        <p:sp>
          <p:nvSpPr>
            <p:cNvPr id="2050" name="Rectangle 2"/>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w="9525">
              <a:noFill/>
              <a:miter lim="800000"/>
              <a:headEnd/>
              <a:tailEnd/>
            </a:ln>
          </p:spPr>
          <p:txBody>
            <a:bodyPr wrap="none" anchor="ctr"/>
            <a:lstStyle/>
            <a:p>
              <a:pPr fontAlgn="base">
                <a:spcBef>
                  <a:spcPct val="0"/>
                </a:spcBef>
                <a:spcAft>
                  <a:spcPct val="0"/>
                </a:spcAft>
                <a:defRPr/>
              </a:pPr>
              <a:endParaRPr lang="es-AR" sz="2800">
                <a:solidFill>
                  <a:srgbClr val="FFFFCC"/>
                </a:solidFill>
              </a:endParaRPr>
            </a:p>
          </p:txBody>
        </p:sp>
        <p:sp>
          <p:nvSpPr>
            <p:cNvPr id="2051" name="Freeform 3"/>
            <p:cNvSpPr>
              <a:spLocks/>
            </p:cNvSpPr>
            <p:nvPr/>
          </p:nvSpPr>
          <p:spPr bwMode="invGray">
            <a:xfrm>
              <a:off x="0" y="0"/>
              <a:ext cx="5760" cy="1344"/>
            </a:xfrm>
            <a:custGeom>
              <a:avLst/>
              <a:gdLst/>
              <a:ahLst/>
              <a:cxnLst>
                <a:cxn ang="0">
                  <a:pos x="0" y="0"/>
                </a:cxn>
                <a:cxn ang="0">
                  <a:pos x="5760" y="0"/>
                </a:cxn>
                <a:cxn ang="0">
                  <a:pos x="5760" y="720"/>
                </a:cxn>
                <a:cxn ang="0">
                  <a:pos x="3600" y="624"/>
                </a:cxn>
                <a:cxn ang="0">
                  <a:pos x="0" y="1000"/>
                </a:cxn>
                <a:cxn ang="0">
                  <a:pos x="0" y="0"/>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w="9525">
              <a:noFill/>
              <a:round/>
              <a:headEnd/>
              <a:tailEnd/>
            </a:ln>
          </p:spPr>
          <p:txBody>
            <a:bodyPr wrap="none" anchor="ctr"/>
            <a:lstStyle/>
            <a:p>
              <a:pPr fontAlgn="base">
                <a:spcBef>
                  <a:spcPct val="0"/>
                </a:spcBef>
                <a:spcAft>
                  <a:spcPct val="0"/>
                </a:spcAft>
                <a:defRPr/>
              </a:pPr>
              <a:endParaRPr lang="es-AR" sz="2800">
                <a:solidFill>
                  <a:srgbClr val="FFFFCC"/>
                </a:solidFill>
              </a:endParaRPr>
            </a:p>
          </p:txBody>
        </p:sp>
        <p:sp>
          <p:nvSpPr>
            <p:cNvPr id="2052" name="Freeform 4"/>
            <p:cNvSpPr>
              <a:spLocks/>
            </p:cNvSpPr>
            <p:nvPr/>
          </p:nvSpPr>
          <p:spPr bwMode="invGray">
            <a:xfrm>
              <a:off x="0" y="733"/>
              <a:ext cx="5760" cy="3587"/>
            </a:xfrm>
            <a:custGeom>
              <a:avLst/>
              <a:gdLst/>
              <a:ahLst/>
              <a:cxnLst>
                <a:cxn ang="0">
                  <a:pos x="0" y="582"/>
                </a:cxn>
                <a:cxn ang="0">
                  <a:pos x="2640" y="267"/>
                </a:cxn>
                <a:cxn ang="0">
                  <a:pos x="3373" y="160"/>
                </a:cxn>
                <a:cxn ang="0">
                  <a:pos x="5760" y="358"/>
                </a:cxn>
                <a:cxn ang="0">
                  <a:pos x="5760" y="3587"/>
                </a:cxn>
                <a:cxn ang="0">
                  <a:pos x="0" y="3587"/>
                </a:cxn>
                <a:cxn ang="0">
                  <a:pos x="0" y="582"/>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w="9525" cap="flat">
              <a:noFill/>
              <a:prstDash val="solid"/>
              <a:round/>
              <a:headEnd type="none" w="med" len="med"/>
              <a:tailEnd type="none" w="med" len="med"/>
            </a:ln>
            <a:effectLst/>
          </p:spPr>
          <p:txBody>
            <a:bodyPr wrap="none" anchor="ctr"/>
            <a:lstStyle/>
            <a:p>
              <a:pPr fontAlgn="base">
                <a:spcBef>
                  <a:spcPct val="0"/>
                </a:spcBef>
                <a:spcAft>
                  <a:spcPct val="0"/>
                </a:spcAft>
                <a:defRPr/>
              </a:pPr>
              <a:endParaRPr lang="es-AR" sz="2800">
                <a:solidFill>
                  <a:srgbClr val="FFFFCC"/>
                </a:solidFill>
              </a:endParaRPr>
            </a:p>
          </p:txBody>
        </p:sp>
        <p:sp>
          <p:nvSpPr>
            <p:cNvPr id="2053" name="Freeform 5"/>
            <p:cNvSpPr>
              <a:spLocks/>
            </p:cNvSpPr>
            <p:nvPr/>
          </p:nvSpPr>
          <p:spPr bwMode="invGray">
            <a:xfrm>
              <a:off x="0" y="184"/>
              <a:ext cx="5760" cy="538"/>
            </a:xfrm>
            <a:custGeom>
              <a:avLst/>
              <a:gdLst/>
              <a:ahLst/>
              <a:cxnLst>
                <a:cxn ang="0">
                  <a:pos x="0" y="163"/>
                </a:cxn>
                <a:cxn ang="0">
                  <a:pos x="0" y="403"/>
                </a:cxn>
                <a:cxn ang="0">
                  <a:pos x="1773" y="443"/>
                </a:cxn>
                <a:cxn ang="0">
                  <a:pos x="4573" y="176"/>
                </a:cxn>
                <a:cxn ang="0">
                  <a:pos x="5760" y="536"/>
                </a:cxn>
                <a:cxn ang="0">
                  <a:pos x="5760" y="163"/>
                </a:cxn>
                <a:cxn ang="0">
                  <a:pos x="4560" y="29"/>
                </a:cxn>
                <a:cxn ang="0">
                  <a:pos x="1987" y="336"/>
                </a:cxn>
                <a:cxn ang="0">
                  <a:pos x="0" y="163"/>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w="9525">
              <a:noFill/>
              <a:round/>
              <a:headEnd/>
              <a:tailEnd/>
            </a:ln>
          </p:spPr>
          <p:txBody>
            <a:bodyPr wrap="none" anchor="ctr"/>
            <a:lstStyle/>
            <a:p>
              <a:pPr fontAlgn="base">
                <a:spcBef>
                  <a:spcPct val="0"/>
                </a:spcBef>
                <a:spcAft>
                  <a:spcPct val="0"/>
                </a:spcAft>
                <a:defRPr/>
              </a:pPr>
              <a:endParaRPr lang="es-AR" sz="2800">
                <a:solidFill>
                  <a:srgbClr val="FFFFCC"/>
                </a:solidFill>
              </a:endParaRPr>
            </a:p>
          </p:txBody>
        </p:sp>
        <p:sp>
          <p:nvSpPr>
            <p:cNvPr id="2054" name="Freeform 6"/>
            <p:cNvSpPr>
              <a:spLocks/>
            </p:cNvSpPr>
            <p:nvPr/>
          </p:nvSpPr>
          <p:spPr bwMode="invGray">
            <a:xfrm>
              <a:off x="0" y="1515"/>
              <a:ext cx="5760" cy="674"/>
            </a:xfrm>
            <a:custGeom>
              <a:avLst/>
              <a:gdLst/>
              <a:ahLst/>
              <a:cxnLst>
                <a:cxn ang="0">
                  <a:pos x="0" y="246"/>
                </a:cxn>
                <a:cxn ang="0">
                  <a:pos x="0" y="406"/>
                </a:cxn>
                <a:cxn ang="0">
                  <a:pos x="1280" y="645"/>
                </a:cxn>
                <a:cxn ang="0">
                  <a:pos x="1627" y="580"/>
                </a:cxn>
                <a:cxn ang="0">
                  <a:pos x="4493" y="113"/>
                </a:cxn>
                <a:cxn ang="0">
                  <a:pos x="5760" y="606"/>
                </a:cxn>
                <a:cxn ang="0">
                  <a:pos x="5760" y="233"/>
                </a:cxn>
                <a:cxn ang="0">
                  <a:pos x="4040" y="33"/>
                </a:cxn>
                <a:cxn ang="0">
                  <a:pos x="1093" y="433"/>
                </a:cxn>
                <a:cxn ang="0">
                  <a:pos x="0" y="246"/>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fontAlgn="base">
                <a:spcBef>
                  <a:spcPct val="0"/>
                </a:spcBef>
                <a:spcAft>
                  <a:spcPct val="0"/>
                </a:spcAft>
                <a:defRPr/>
              </a:pPr>
              <a:endParaRPr lang="es-AR" sz="2800">
                <a:solidFill>
                  <a:srgbClr val="FFFFCC"/>
                </a:solidFill>
              </a:endParaRPr>
            </a:p>
          </p:txBody>
        </p:sp>
        <p:sp>
          <p:nvSpPr>
            <p:cNvPr id="2055" name="Freeform 7"/>
            <p:cNvSpPr>
              <a:spLocks/>
            </p:cNvSpPr>
            <p:nvPr/>
          </p:nvSpPr>
          <p:spPr bwMode="invGray">
            <a:xfrm>
              <a:off x="1560" y="959"/>
              <a:ext cx="4200" cy="3361"/>
            </a:xfrm>
            <a:custGeom>
              <a:avLst/>
              <a:gdLst/>
              <a:ahLst/>
              <a:cxnLst>
                <a:cxn ang="0">
                  <a:pos x="0" y="3361"/>
                </a:cxn>
                <a:cxn ang="0">
                  <a:pos x="1054" y="295"/>
                </a:cxn>
                <a:cxn ang="0">
                  <a:pos x="4200" y="1588"/>
                </a:cxn>
                <a:cxn ang="0">
                  <a:pos x="4200" y="2028"/>
                </a:cxn>
                <a:cxn ang="0">
                  <a:pos x="1200" y="442"/>
                </a:cxn>
                <a:cxn ang="0">
                  <a:pos x="347" y="3361"/>
                </a:cxn>
                <a:cxn ang="0">
                  <a:pos x="0" y="3361"/>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w="9525">
              <a:noFill/>
              <a:round/>
              <a:headEnd/>
              <a:tailEnd/>
            </a:ln>
          </p:spPr>
          <p:txBody>
            <a:bodyPr wrap="none" anchor="ctr"/>
            <a:lstStyle/>
            <a:p>
              <a:pPr fontAlgn="base">
                <a:spcBef>
                  <a:spcPct val="0"/>
                </a:spcBef>
                <a:spcAft>
                  <a:spcPct val="0"/>
                </a:spcAft>
                <a:defRPr/>
              </a:pPr>
              <a:endParaRPr lang="es-AR" sz="2800">
                <a:solidFill>
                  <a:srgbClr val="FFFFCC"/>
                </a:solidFill>
              </a:endParaRPr>
            </a:p>
          </p:txBody>
        </p:sp>
        <p:sp>
          <p:nvSpPr>
            <p:cNvPr id="2056" name="Freeform 8"/>
            <p:cNvSpPr>
              <a:spLocks/>
            </p:cNvSpPr>
            <p:nvPr/>
          </p:nvSpPr>
          <p:spPr bwMode="invGray">
            <a:xfrm>
              <a:off x="0" y="2169"/>
              <a:ext cx="5760" cy="1925"/>
            </a:xfrm>
            <a:custGeom>
              <a:avLst/>
              <a:gdLst/>
              <a:ahLst/>
              <a:cxnLst>
                <a:cxn ang="0">
                  <a:pos x="0" y="804"/>
                </a:cxn>
                <a:cxn ang="0">
                  <a:pos x="0" y="991"/>
                </a:cxn>
                <a:cxn ang="0">
                  <a:pos x="1547" y="1818"/>
                </a:cxn>
                <a:cxn ang="0">
                  <a:pos x="3253" y="351"/>
                </a:cxn>
                <a:cxn ang="0">
                  <a:pos x="5760" y="1537"/>
                </a:cxn>
                <a:cxn ang="0">
                  <a:pos x="5760" y="1151"/>
                </a:cxn>
                <a:cxn ang="0">
                  <a:pos x="3240" y="84"/>
                </a:cxn>
                <a:cxn ang="0">
                  <a:pos x="1573" y="1671"/>
                </a:cxn>
                <a:cxn ang="0">
                  <a:pos x="0" y="804"/>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fontAlgn="base">
                <a:spcBef>
                  <a:spcPct val="0"/>
                </a:spcBef>
                <a:spcAft>
                  <a:spcPct val="0"/>
                </a:spcAft>
                <a:defRPr/>
              </a:pPr>
              <a:endParaRPr lang="es-AR" sz="2800">
                <a:solidFill>
                  <a:srgbClr val="FFFFCC"/>
                </a:solidFill>
              </a:endParaRPr>
            </a:p>
          </p:txBody>
        </p:sp>
        <p:sp>
          <p:nvSpPr>
            <p:cNvPr id="2057" name="Freeform 9"/>
            <p:cNvSpPr>
              <a:spLocks/>
            </p:cNvSpPr>
            <p:nvPr/>
          </p:nvSpPr>
          <p:spPr bwMode="invGray">
            <a:xfrm>
              <a:off x="0" y="2238"/>
              <a:ext cx="3929" cy="2120"/>
            </a:xfrm>
            <a:custGeom>
              <a:avLst/>
              <a:gdLst/>
              <a:ahLst/>
              <a:cxnLst>
                <a:cxn ang="0">
                  <a:pos x="0" y="415"/>
                </a:cxn>
                <a:cxn ang="0">
                  <a:pos x="0" y="508"/>
                </a:cxn>
                <a:cxn ang="0">
                  <a:pos x="1933" y="229"/>
                </a:cxn>
                <a:cxn ang="0">
                  <a:pos x="3920" y="1055"/>
                </a:cxn>
                <a:cxn ang="0">
                  <a:pos x="3587" y="2082"/>
                </a:cxn>
                <a:cxn ang="0">
                  <a:pos x="3947" y="829"/>
                </a:cxn>
                <a:cxn ang="0">
                  <a:pos x="2253" y="69"/>
                </a:cxn>
                <a:cxn ang="0">
                  <a:pos x="0" y="4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w="9525" cap="flat">
              <a:noFill/>
              <a:prstDash val="solid"/>
              <a:round/>
              <a:headEnd type="none" w="med" len="med"/>
              <a:tailEnd type="none" w="med" len="med"/>
            </a:ln>
            <a:effectLst/>
          </p:spPr>
          <p:txBody>
            <a:bodyPr wrap="none" anchor="ctr"/>
            <a:lstStyle/>
            <a:p>
              <a:pPr fontAlgn="base">
                <a:spcBef>
                  <a:spcPct val="0"/>
                </a:spcBef>
                <a:spcAft>
                  <a:spcPct val="0"/>
                </a:spcAft>
                <a:defRPr/>
              </a:pPr>
              <a:endParaRPr lang="es-AR" sz="2800">
                <a:solidFill>
                  <a:srgbClr val="FFFFCC"/>
                </a:solidFill>
              </a:endParaRPr>
            </a:p>
          </p:txBody>
        </p:sp>
      </p:grpSp>
      <p:sp>
        <p:nvSpPr>
          <p:cNvPr id="1027" name="Rectangle 10"/>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AR"/>
              <a:t>Haga clic para modificar el estilo de título del patrón</a:t>
            </a:r>
          </a:p>
        </p:txBody>
      </p:sp>
      <p:sp>
        <p:nvSpPr>
          <p:cNvPr id="2060" name="Rectangle 12"/>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spcBef>
                <a:spcPct val="50000"/>
              </a:spcBef>
              <a:defRPr sz="1400"/>
            </a:lvl1pPr>
          </a:lstStyle>
          <a:p>
            <a:pPr fontAlgn="base">
              <a:spcAft>
                <a:spcPct val="0"/>
              </a:spcAft>
              <a:defRPr/>
            </a:pPr>
            <a:endParaRPr lang="es-ES">
              <a:solidFill>
                <a:srgbClr val="FFFFCC"/>
              </a:solidFill>
            </a:endParaRPr>
          </a:p>
        </p:txBody>
      </p:sp>
      <p:sp>
        <p:nvSpPr>
          <p:cNvPr id="2061"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ctr">
              <a:spcBef>
                <a:spcPct val="50000"/>
              </a:spcBef>
              <a:defRPr sz="1400"/>
            </a:lvl1pPr>
          </a:lstStyle>
          <a:p>
            <a:pPr fontAlgn="base">
              <a:spcAft>
                <a:spcPct val="0"/>
              </a:spcAft>
              <a:defRPr/>
            </a:pPr>
            <a:endParaRPr lang="es-ES">
              <a:solidFill>
                <a:srgbClr val="FFFFCC"/>
              </a:solidFill>
            </a:endParaRPr>
          </a:p>
        </p:txBody>
      </p:sp>
      <p:sp>
        <p:nvSpPr>
          <p:cNvPr id="2062" name="Rectangle 14"/>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spcBef>
                <a:spcPct val="50000"/>
              </a:spcBef>
              <a:defRPr sz="1400"/>
            </a:lvl1pPr>
          </a:lstStyle>
          <a:p>
            <a:pPr fontAlgn="base">
              <a:spcAft>
                <a:spcPct val="0"/>
              </a:spcAft>
              <a:defRPr/>
            </a:pPr>
            <a:fld id="{7B913AC8-6283-4107-A61D-AA7532DB828A}" type="slidenum">
              <a:rPr lang="es-ES">
                <a:solidFill>
                  <a:srgbClr val="FFFFCC"/>
                </a:solidFill>
              </a:rPr>
              <a:pPr fontAlgn="base">
                <a:spcAft>
                  <a:spcPct val="0"/>
                </a:spcAft>
                <a:defRPr/>
              </a:pPr>
              <a:t>‹Nº›</a:t>
            </a:fld>
            <a:endParaRPr lang="es-ES">
              <a:solidFill>
                <a:srgbClr val="FFFFCC"/>
              </a:solidFill>
            </a:endParaRPr>
          </a:p>
        </p:txBody>
      </p:sp>
      <p:sp>
        <p:nvSpPr>
          <p:cNvPr id="1031" name="Rectangle 15"/>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AR"/>
              <a:t>Haga clic para modificar el estilo de texto del patrón</a:t>
            </a:r>
          </a:p>
          <a:p>
            <a:pPr lvl="1"/>
            <a:r>
              <a:rPr lang="es-ES" altLang="es-AR"/>
              <a:t>Segundo nivel</a:t>
            </a:r>
          </a:p>
          <a:p>
            <a:pPr lvl="2"/>
            <a:r>
              <a:rPr lang="es-ES" altLang="es-AR"/>
              <a:t>Tercer nivel</a:t>
            </a:r>
          </a:p>
          <a:p>
            <a:pPr lvl="3"/>
            <a:r>
              <a:rPr lang="es-ES" altLang="es-AR"/>
              <a:t>Cuarto nivel</a:t>
            </a:r>
          </a:p>
          <a:p>
            <a:pPr lvl="4"/>
            <a:r>
              <a:rPr lang="es-ES" altLang="es-AR"/>
              <a:t>Quinto nivel</a:t>
            </a:r>
          </a:p>
        </p:txBody>
      </p:sp>
    </p:spTree>
    <p:extLst>
      <p:ext uri="{BB962C8B-B14F-4D97-AF65-F5344CB8AC3E}">
        <p14:creationId xmlns:p14="http://schemas.microsoft.com/office/powerpoint/2010/main" val="4166311288"/>
      </p:ext>
    </p:extLst>
  </p:cSld>
  <p:clrMap bg1="dk2" tx1="lt1" bg2="dk1"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a:bodyPr>
          <a:lstStyle/>
          <a:p>
            <a:r>
              <a:rPr lang="es-AR" sz="6000" b="1" u="sng" dirty="0">
                <a:solidFill>
                  <a:schemeClr val="accent2">
                    <a:lumMod val="75000"/>
                  </a:schemeClr>
                </a:solidFill>
              </a:rPr>
              <a:t>HEMOSTASIA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 </a:t>
            </a:r>
          </a:p>
        </p:txBody>
      </p:sp>
      <p:sp>
        <p:nvSpPr>
          <p:cNvPr id="3" name="2 Marcador de contenido"/>
          <p:cNvSpPr>
            <a:spLocks noGrp="1"/>
          </p:cNvSpPr>
          <p:nvPr>
            <p:ph idx="1"/>
          </p:nvPr>
        </p:nvSpPr>
        <p:spPr>
          <a:xfrm>
            <a:off x="0" y="0"/>
            <a:ext cx="8388424" cy="6858000"/>
          </a:xfrm>
        </p:spPr>
        <p:txBody>
          <a:bodyPr>
            <a:normAutofit/>
          </a:bodyPr>
          <a:lstStyle/>
          <a:p>
            <a:pPr marL="514350" indent="-514350" algn="just">
              <a:buFont typeface="+mj-lt"/>
              <a:buAutoNum type="romanUcPeriod"/>
            </a:pPr>
            <a:r>
              <a:rPr lang="es-AR" sz="2400" u="sng" dirty="0"/>
              <a:t>Enfermedad plaquetaria adquirida</a:t>
            </a:r>
            <a:r>
              <a:rPr lang="es-AR" sz="2400" dirty="0"/>
              <a:t>: alterada la agregación, provocada por insuf. Hepática, </a:t>
            </a:r>
            <a:r>
              <a:rPr lang="es-AR" sz="2400" dirty="0" err="1"/>
              <a:t>sínd</a:t>
            </a:r>
            <a:r>
              <a:rPr lang="es-AR" sz="2400" dirty="0"/>
              <a:t>. Urémico, gammapatías monoclonales, ingesta AAS, dipiridamol, se manifiestan con sangrados.</a:t>
            </a:r>
          </a:p>
          <a:p>
            <a:pPr marL="514350" indent="-514350" algn="just">
              <a:buFont typeface="+mj-lt"/>
              <a:buAutoNum type="romanUcPeriod"/>
            </a:pPr>
            <a:r>
              <a:rPr lang="es-AR" sz="2400" u="sng" dirty="0"/>
              <a:t>Enfermedad plaquetaria hereditaria</a:t>
            </a:r>
            <a:r>
              <a:rPr lang="es-AR" sz="2400" dirty="0"/>
              <a:t>:</a:t>
            </a:r>
          </a:p>
          <a:p>
            <a:pPr marL="514350" indent="-514350" algn="just">
              <a:buFont typeface="Wingdings" pitchFamily="2" charset="2"/>
              <a:buChar char="Ø"/>
            </a:pPr>
            <a:r>
              <a:rPr lang="es-AR" sz="2400" dirty="0"/>
              <a:t>Aspirina like: la agregación plaquetaria se logra gracias a los gránulos de ADP que contiene en su interior las plaquetas, en esta patología los gránulos no actúan, impidiendo la actuación del ADP, impidiendo la agregación, similar al consumo de AAS.</a:t>
            </a:r>
          </a:p>
          <a:p>
            <a:pPr marL="514350" indent="-514350" algn="just">
              <a:buFont typeface="Wingdings" pitchFamily="2" charset="2"/>
              <a:buChar char="Ø"/>
            </a:pPr>
            <a:r>
              <a:rPr lang="es-AR" sz="2400" dirty="0"/>
              <a:t>Gránulos vacíos</a:t>
            </a:r>
          </a:p>
          <a:p>
            <a:pPr marL="514350" indent="-514350" algn="just">
              <a:buFont typeface="Wingdings" pitchFamily="2" charset="2"/>
              <a:buChar char="Ø"/>
            </a:pPr>
            <a:r>
              <a:rPr lang="es-AR" sz="2400" dirty="0"/>
              <a:t>Enfermedad de Willebrand: parecida a la Hemofilia, aquí falta el factor VIII o factor de Willebrand, este se produce en los megacariocitos y de ahí a las plaquetas, también hay producción en el endotelio vascular y de ahí pasa al plasma, participa en la adhesividad y agregación plaquetaria. Al estar deficiente encontramos tiempo de sangría y KPPT prolongado</a:t>
            </a:r>
          </a:p>
          <a:p>
            <a:pPr marL="514350" indent="-514350" algn="just">
              <a:buFont typeface="Wingdings" pitchFamily="2" charset="2"/>
              <a:buChar char="Ø"/>
            </a:pPr>
            <a:endParaRPr lang="es-AR"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388424" cy="6858000"/>
          </a:xfrm>
        </p:spPr>
        <p:txBody>
          <a:bodyPr>
            <a:normAutofit/>
          </a:bodyPr>
          <a:lstStyle/>
          <a:p>
            <a:pPr algn="just">
              <a:buNone/>
            </a:pPr>
            <a:r>
              <a:rPr lang="es-AR" sz="2800" dirty="0"/>
              <a:t>3. </a:t>
            </a:r>
            <a:r>
              <a:rPr lang="es-AR" sz="2800" u="sng" dirty="0">
                <a:solidFill>
                  <a:srgbClr val="FF0000"/>
                </a:solidFill>
              </a:rPr>
              <a:t>Angiopáticas o hemorragias vinculadas  a los vasos sanguíneos</a:t>
            </a:r>
          </a:p>
          <a:p>
            <a:pPr algn="just">
              <a:buFont typeface="Wingdings" pitchFamily="2" charset="2"/>
              <a:buChar char="Ø"/>
            </a:pPr>
            <a:r>
              <a:rPr lang="es-AR" sz="2800" dirty="0"/>
              <a:t>Rendu osler: malformación vascular, autosómica dominante, forma telangiectasias en lengua, mucosas, pulmón, riñones, faringe, piel. Manifiestan con sangrados, perfil hemostasia normal.</a:t>
            </a:r>
          </a:p>
          <a:p>
            <a:pPr algn="just">
              <a:buFont typeface="Wingdings" pitchFamily="2" charset="2"/>
              <a:buChar char="Ø"/>
            </a:pPr>
            <a:r>
              <a:rPr lang="es-AR" sz="2800" dirty="0"/>
              <a:t>Aumento fragilidad capilar</a:t>
            </a:r>
          </a:p>
          <a:p>
            <a:pPr algn="just">
              <a:buFont typeface="Wingdings" pitchFamily="2" charset="2"/>
              <a:buChar char="Ø"/>
            </a:pPr>
            <a:r>
              <a:rPr lang="es-AR" sz="2800" dirty="0"/>
              <a:t>Shonlein-henoch: vasculitis autoinmune, produce capilaritis, venulitis, arteritis, manifestándose con púrpuras, ardor, prurito, hematuria. Tratamiento: corticoides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0"/>
          <p:cNvSpPr/>
          <p:nvPr/>
        </p:nvSpPr>
        <p:spPr>
          <a:xfrm>
            <a:off x="8197850" y="273050"/>
            <a:ext cx="654050" cy="1606550"/>
          </a:xfrm>
          <a:custGeom>
            <a:avLst/>
            <a:gdLst>
              <a:gd name="connsiteX0" fmla="*/ 13461 w 654050"/>
              <a:gd name="connsiteY0" fmla="*/ 1609090 h 1606550"/>
              <a:gd name="connsiteX1" fmla="*/ 655066 w 654050"/>
              <a:gd name="connsiteY1" fmla="*/ 1609090 h 1606550"/>
              <a:gd name="connsiteX2" fmla="*/ 655066 w 654050"/>
              <a:gd name="connsiteY2" fmla="*/ 8890 h 1606550"/>
              <a:gd name="connsiteX3" fmla="*/ 13461 w 654050"/>
              <a:gd name="connsiteY3" fmla="*/ 8890 h 1606550"/>
              <a:gd name="connsiteX4" fmla="*/ 13461 w 6540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050" h="1606550">
                <a:moveTo>
                  <a:pt x="13461" y="1609090"/>
                </a:moveTo>
                <a:lnTo>
                  <a:pt x="655066" y="1609090"/>
                </a:lnTo>
                <a:lnTo>
                  <a:pt x="655066" y="8890"/>
                </a:lnTo>
                <a:lnTo>
                  <a:pt x="13461" y="8890"/>
                </a:lnTo>
                <a:lnTo>
                  <a:pt x="13461" y="160909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9" name="Freeform 1"/>
          <p:cNvSpPr/>
          <p:nvPr/>
        </p:nvSpPr>
        <p:spPr>
          <a:xfrm>
            <a:off x="8058150" y="273050"/>
            <a:ext cx="95250" cy="1606550"/>
          </a:xfrm>
          <a:custGeom>
            <a:avLst/>
            <a:gdLst>
              <a:gd name="connsiteX0" fmla="*/ 9906 w 95250"/>
              <a:gd name="connsiteY0" fmla="*/ 1609090 h 1606550"/>
              <a:gd name="connsiteX1" fmla="*/ 101346 w 95250"/>
              <a:gd name="connsiteY1" fmla="*/ 1609090 h 1606550"/>
              <a:gd name="connsiteX2" fmla="*/ 101346 w 95250"/>
              <a:gd name="connsiteY2" fmla="*/ 8890 h 1606550"/>
              <a:gd name="connsiteX3" fmla="*/ 9906 w 95250"/>
              <a:gd name="connsiteY3" fmla="*/ 8890 h 1606550"/>
              <a:gd name="connsiteX4" fmla="*/ 9906 w 952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606550">
                <a:moveTo>
                  <a:pt x="9906" y="1609090"/>
                </a:moveTo>
                <a:lnTo>
                  <a:pt x="101346" y="1609090"/>
                </a:lnTo>
                <a:lnTo>
                  <a:pt x="101346" y="8890"/>
                </a:lnTo>
                <a:lnTo>
                  <a:pt x="9906" y="8890"/>
                </a:lnTo>
                <a:lnTo>
                  <a:pt x="9906" y="1609090"/>
                </a:lnTo>
                <a:close/>
              </a:path>
            </a:pathLst>
          </a:custGeom>
          <a:solidFill>
            <a:srgbClr val="65659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2" name="TextBox 2"/>
          <p:cNvSpPr txBox="1"/>
          <p:nvPr/>
        </p:nvSpPr>
        <p:spPr>
          <a:xfrm>
            <a:off x="223113" y="239436"/>
            <a:ext cx="5336280" cy="2156469"/>
          </a:xfrm>
          <a:prstGeom prst="rect">
            <a:avLst/>
          </a:prstGeom>
          <a:noFill/>
        </p:spPr>
        <p:txBody>
          <a:bodyPr wrap="square" lIns="0" tIns="0" rIns="0" bIns="0" rtlCol="0">
            <a:spAutoFit/>
          </a:bodyPr>
          <a:lstStyle/>
          <a:p>
            <a:pPr>
              <a:lnSpc>
                <a:spcPct val="142083"/>
              </a:lnSpc>
            </a:pPr>
            <a:r>
              <a:rPr lang="en-US" altLang="zh-CN" sz="3600" b="1" dirty="0">
                <a:solidFill>
                  <a:srgbClr val="B76EB7"/>
                </a:solidFill>
                <a:latin typeface="Arial"/>
                <a:ea typeface="Arial"/>
              </a:rPr>
              <a:t>+</a:t>
            </a:r>
            <a:r>
              <a:rPr lang="en-US" altLang="zh-CN" sz="3600" b="1" dirty="0">
                <a:solidFill>
                  <a:srgbClr val="B76EB7"/>
                </a:solidFill>
                <a:latin typeface="Arial"/>
                <a:cs typeface="Arial"/>
              </a:rPr>
              <a:t> </a:t>
            </a:r>
            <a:r>
              <a:rPr lang="en-US" altLang="zh-CN" sz="3200" b="1" dirty="0">
                <a:solidFill>
                  <a:srgbClr val="653265"/>
                </a:solidFill>
                <a:latin typeface="Arial"/>
                <a:ea typeface="Arial"/>
              </a:rPr>
              <a:t>ENFERMEDADES</a:t>
            </a:r>
            <a:r>
              <a:rPr lang="en-US" altLang="zh-CN" sz="3200" b="1" dirty="0">
                <a:solidFill>
                  <a:srgbClr val="653265"/>
                </a:solidFill>
                <a:latin typeface="Arial"/>
                <a:cs typeface="Arial"/>
              </a:rPr>
              <a:t> </a:t>
            </a:r>
            <a:r>
              <a:rPr lang="en-US" altLang="zh-CN" sz="3200" b="1" dirty="0">
                <a:solidFill>
                  <a:srgbClr val="653265"/>
                </a:solidFill>
                <a:latin typeface="Arial"/>
                <a:ea typeface="Arial"/>
              </a:rPr>
              <a:t>DE</a:t>
            </a:r>
            <a:r>
              <a:rPr lang="en-US" altLang="zh-CN" sz="3200" b="1" spc="-209" dirty="0">
                <a:solidFill>
                  <a:srgbClr val="653265"/>
                </a:solidFill>
                <a:latin typeface="Arial"/>
                <a:cs typeface="Arial"/>
              </a:rPr>
              <a:t> </a:t>
            </a:r>
            <a:r>
              <a:rPr lang="en-US" altLang="zh-CN" sz="3200" b="1" dirty="0">
                <a:solidFill>
                  <a:srgbClr val="653265"/>
                </a:solidFill>
                <a:latin typeface="Arial"/>
                <a:ea typeface="Arial"/>
              </a:rPr>
              <a:t>LA</a:t>
            </a:r>
          </a:p>
          <a:p>
            <a:pPr indent="366979"/>
            <a:r>
              <a:rPr lang="en-US" altLang="zh-CN" sz="3200" b="1" spc="-25" dirty="0">
                <a:solidFill>
                  <a:srgbClr val="653265"/>
                </a:solidFill>
                <a:latin typeface="Arial"/>
                <a:ea typeface="Arial"/>
              </a:rPr>
              <a:t>HEMOST</a:t>
            </a:r>
            <a:r>
              <a:rPr lang="en-US" altLang="zh-CN" sz="3200" b="1" spc="-20" dirty="0">
                <a:solidFill>
                  <a:srgbClr val="653265"/>
                </a:solidFill>
                <a:latin typeface="Arial"/>
                <a:ea typeface="Arial"/>
              </a:rPr>
              <a:t>ASIA</a:t>
            </a: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85"/>
              </a:lnSpc>
            </a:pPr>
            <a:endParaRPr lang="en-US" dirty="0">
              <a:solidFill>
                <a:prstClr val="black"/>
              </a:solidFill>
            </a:endParaRPr>
          </a:p>
          <a:p>
            <a:pPr indent="366979"/>
            <a:r>
              <a:rPr lang="en-US" altLang="zh-CN" dirty="0">
                <a:solidFill>
                  <a:srgbClr val="653265"/>
                </a:solidFill>
                <a:latin typeface="Wingdings"/>
                <a:ea typeface="Wingdings"/>
              </a:rPr>
              <a:t></a:t>
            </a:r>
            <a:r>
              <a:rPr lang="en-US" altLang="zh-CN" sz="2400" dirty="0">
                <a:solidFill>
                  <a:srgbClr val="575757"/>
                </a:solidFill>
                <a:latin typeface="Arial"/>
                <a:ea typeface="Arial"/>
              </a:rPr>
              <a:t>Se</a:t>
            </a:r>
            <a:r>
              <a:rPr lang="en-US" altLang="zh-CN" sz="2400" spc="89" dirty="0">
                <a:solidFill>
                  <a:srgbClr val="575757"/>
                </a:solidFill>
                <a:latin typeface="Arial"/>
                <a:cs typeface="Arial"/>
              </a:rPr>
              <a:t> </a:t>
            </a:r>
            <a:r>
              <a:rPr lang="en-US" altLang="zh-CN" sz="2400" dirty="0">
                <a:solidFill>
                  <a:srgbClr val="575757"/>
                </a:solidFill>
                <a:latin typeface="Arial"/>
                <a:ea typeface="Arial"/>
              </a:rPr>
              <a:t>dividen</a:t>
            </a:r>
            <a:r>
              <a:rPr lang="en-US" altLang="zh-CN" sz="2400" spc="89" dirty="0">
                <a:solidFill>
                  <a:srgbClr val="575757"/>
                </a:solidFill>
                <a:latin typeface="Arial"/>
                <a:cs typeface="Arial"/>
              </a:rPr>
              <a:t> </a:t>
            </a:r>
            <a:r>
              <a:rPr lang="en-US" altLang="zh-CN" sz="2400" dirty="0">
                <a:solidFill>
                  <a:srgbClr val="575757"/>
                </a:solidFill>
                <a:latin typeface="Arial"/>
                <a:ea typeface="Arial"/>
              </a:rPr>
              <a:t>en</a:t>
            </a:r>
            <a:r>
              <a:rPr lang="en-US" altLang="zh-CN" sz="2400" spc="89" dirty="0">
                <a:solidFill>
                  <a:srgbClr val="575757"/>
                </a:solidFill>
                <a:latin typeface="Arial"/>
                <a:cs typeface="Arial"/>
              </a:rPr>
              <a:t> </a:t>
            </a:r>
            <a:r>
              <a:rPr lang="en-US" altLang="zh-CN" sz="2400" dirty="0">
                <a:solidFill>
                  <a:srgbClr val="575757"/>
                </a:solidFill>
                <a:latin typeface="Arial"/>
                <a:ea typeface="Arial"/>
              </a:rPr>
              <a:t>tres</a:t>
            </a:r>
            <a:r>
              <a:rPr lang="en-US" altLang="zh-CN" sz="2400" spc="89" dirty="0">
                <a:solidFill>
                  <a:srgbClr val="575757"/>
                </a:solidFill>
                <a:latin typeface="Arial"/>
                <a:cs typeface="Arial"/>
              </a:rPr>
              <a:t> </a:t>
            </a:r>
            <a:r>
              <a:rPr lang="en-US" altLang="zh-CN" sz="2400" dirty="0">
                <a:solidFill>
                  <a:srgbClr val="575757"/>
                </a:solidFill>
                <a:latin typeface="Arial"/>
                <a:ea typeface="Arial"/>
              </a:rPr>
              <a:t>grandes</a:t>
            </a:r>
            <a:r>
              <a:rPr lang="en-US" altLang="zh-CN" sz="2400" spc="89" dirty="0">
                <a:solidFill>
                  <a:srgbClr val="575757"/>
                </a:solidFill>
                <a:latin typeface="Arial"/>
                <a:cs typeface="Arial"/>
              </a:rPr>
              <a:t> </a:t>
            </a:r>
            <a:r>
              <a:rPr lang="en-US" altLang="zh-CN" sz="2400" dirty="0">
                <a:solidFill>
                  <a:srgbClr val="575757"/>
                </a:solidFill>
                <a:latin typeface="Arial"/>
                <a:ea typeface="Arial"/>
              </a:rPr>
              <a:t>grupos:</a:t>
            </a:r>
          </a:p>
        </p:txBody>
      </p:sp>
      <p:sp>
        <p:nvSpPr>
          <p:cNvPr id="3" name="TextBox 3"/>
          <p:cNvSpPr txBox="1"/>
          <p:nvPr/>
        </p:nvSpPr>
        <p:spPr>
          <a:xfrm>
            <a:off x="818692" y="3164385"/>
            <a:ext cx="202824" cy="274320"/>
          </a:xfrm>
          <a:prstGeom prst="rect">
            <a:avLst/>
          </a:prstGeom>
          <a:noFill/>
        </p:spPr>
        <p:txBody>
          <a:bodyPr wrap="square" lIns="0" tIns="0" rIns="0" bIns="0" rtlCol="0">
            <a:spAutoFit/>
          </a:bodyPr>
          <a:lstStyle/>
          <a:p>
            <a:r>
              <a:rPr lang="en-US" altLang="zh-CN" spc="-10" dirty="0">
                <a:solidFill>
                  <a:srgbClr val="B76EB7"/>
                </a:solidFill>
                <a:latin typeface="Arial"/>
                <a:ea typeface="Arial"/>
              </a:rPr>
              <a:t>1.</a:t>
            </a:r>
          </a:p>
        </p:txBody>
      </p:sp>
      <p:sp>
        <p:nvSpPr>
          <p:cNvPr id="4" name="TextBox 4"/>
          <p:cNvSpPr txBox="1"/>
          <p:nvPr/>
        </p:nvSpPr>
        <p:spPr>
          <a:xfrm>
            <a:off x="1275841" y="3090463"/>
            <a:ext cx="6227982" cy="732251"/>
          </a:xfrm>
          <a:prstGeom prst="rect">
            <a:avLst/>
          </a:prstGeom>
          <a:noFill/>
        </p:spPr>
        <p:txBody>
          <a:bodyPr wrap="square" lIns="0" tIns="0" rIns="0" bIns="0" rtlCol="0">
            <a:spAutoFit/>
          </a:bodyPr>
          <a:lstStyle/>
          <a:p>
            <a:pPr hangingPunct="0"/>
            <a:r>
              <a:rPr lang="en-US" altLang="zh-CN" sz="2400" dirty="0">
                <a:solidFill>
                  <a:srgbClr val="575757"/>
                </a:solidFill>
                <a:latin typeface="Arial"/>
                <a:ea typeface="Arial"/>
              </a:rPr>
              <a:t>las</a:t>
            </a:r>
            <a:r>
              <a:rPr lang="en-US" altLang="zh-CN" sz="2400" dirty="0">
                <a:solidFill>
                  <a:srgbClr val="575757"/>
                </a:solidFill>
                <a:latin typeface="Arial"/>
                <a:cs typeface="Arial"/>
              </a:rPr>
              <a:t> </a:t>
            </a:r>
            <a:r>
              <a:rPr lang="en-US" altLang="zh-CN" sz="2400" dirty="0">
                <a:solidFill>
                  <a:srgbClr val="575757"/>
                </a:solidFill>
                <a:latin typeface="Arial"/>
                <a:ea typeface="Arial"/>
              </a:rPr>
              <a:t>debidas</a:t>
            </a:r>
            <a:r>
              <a:rPr lang="en-US" altLang="zh-CN" sz="2400" dirty="0">
                <a:solidFill>
                  <a:srgbClr val="575757"/>
                </a:solidFill>
                <a:latin typeface="Arial"/>
                <a:cs typeface="Arial"/>
              </a:rPr>
              <a:t> </a:t>
            </a:r>
            <a:r>
              <a:rPr lang="en-US" altLang="zh-CN" sz="2400" dirty="0">
                <a:solidFill>
                  <a:srgbClr val="575757"/>
                </a:solidFill>
                <a:latin typeface="Arial"/>
                <a:ea typeface="Arial"/>
              </a:rPr>
              <a:t>a</a:t>
            </a:r>
            <a:r>
              <a:rPr lang="en-US" altLang="zh-CN" sz="2400"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dirty="0">
                <a:solidFill>
                  <a:srgbClr val="575757"/>
                </a:solidFill>
                <a:latin typeface="Arial"/>
                <a:ea typeface="Arial"/>
              </a:rPr>
              <a:t>alteración</a:t>
            </a:r>
            <a:r>
              <a:rPr lang="en-US" altLang="zh-CN" sz="2400" dirty="0">
                <a:solidFill>
                  <a:srgbClr val="575757"/>
                </a:solidFill>
                <a:latin typeface="Arial"/>
                <a:cs typeface="Arial"/>
              </a:rPr>
              <a:t> </a:t>
            </a:r>
            <a:r>
              <a:rPr lang="en-US" altLang="zh-CN" sz="2400" dirty="0">
                <a:solidFill>
                  <a:srgbClr val="575757"/>
                </a:solidFill>
                <a:latin typeface="Arial"/>
                <a:ea typeface="Arial"/>
              </a:rPr>
              <a:t>vascular,</a:t>
            </a:r>
            <a:r>
              <a:rPr lang="en-US" altLang="zh-CN" sz="2400" spc="-80" dirty="0">
                <a:solidFill>
                  <a:srgbClr val="575757"/>
                </a:solidFill>
                <a:latin typeface="Arial"/>
                <a:cs typeface="Arial"/>
              </a:rPr>
              <a:t> </a:t>
            </a:r>
            <a:r>
              <a:rPr lang="en-US" altLang="zh-CN" sz="2400" dirty="0">
                <a:solidFill>
                  <a:srgbClr val="575757"/>
                </a:solidFill>
                <a:latin typeface="Arial"/>
                <a:ea typeface="Arial"/>
              </a:rPr>
              <a:t>llamadas</a:t>
            </a:r>
            <a:r>
              <a:rPr lang="en-US" altLang="zh-CN" sz="2400" dirty="0">
                <a:solidFill>
                  <a:srgbClr val="575757"/>
                </a:solidFill>
                <a:latin typeface="Arial"/>
                <a:cs typeface="Arial"/>
              </a:rPr>
              <a:t> </a:t>
            </a:r>
            <a:r>
              <a:rPr lang="en-US" altLang="zh-CN" sz="2400" dirty="0">
                <a:solidFill>
                  <a:srgbClr val="575757"/>
                </a:solidFill>
                <a:latin typeface="Arial"/>
                <a:ea typeface="Arial"/>
              </a:rPr>
              <a:t>también</a:t>
            </a:r>
            <a:r>
              <a:rPr lang="en-US" altLang="zh-CN" sz="2400" dirty="0">
                <a:solidFill>
                  <a:srgbClr val="575757"/>
                </a:solidFill>
                <a:latin typeface="Arial"/>
                <a:cs typeface="Arial"/>
              </a:rPr>
              <a:t> </a:t>
            </a:r>
            <a:r>
              <a:rPr lang="en-US" altLang="zh-CN" sz="2400" dirty="0">
                <a:solidFill>
                  <a:srgbClr val="575757"/>
                </a:solidFill>
                <a:latin typeface="Arial"/>
                <a:ea typeface="Arial"/>
              </a:rPr>
              <a:t>púrpuras</a:t>
            </a:r>
            <a:r>
              <a:rPr lang="en-US" altLang="zh-CN" sz="2400" spc="-10" dirty="0">
                <a:solidFill>
                  <a:srgbClr val="575757"/>
                </a:solidFill>
                <a:latin typeface="Arial"/>
                <a:cs typeface="Arial"/>
              </a:rPr>
              <a:t> </a:t>
            </a:r>
            <a:r>
              <a:rPr lang="en-US" altLang="zh-CN" sz="2400" dirty="0">
                <a:solidFill>
                  <a:srgbClr val="575757"/>
                </a:solidFill>
                <a:latin typeface="Arial"/>
                <a:ea typeface="Arial"/>
              </a:rPr>
              <a:t>angiopáticas;</a:t>
            </a:r>
          </a:p>
        </p:txBody>
      </p:sp>
      <p:sp>
        <p:nvSpPr>
          <p:cNvPr id="5" name="TextBox 5"/>
          <p:cNvSpPr txBox="1"/>
          <p:nvPr/>
        </p:nvSpPr>
        <p:spPr>
          <a:xfrm>
            <a:off x="818692" y="3972471"/>
            <a:ext cx="202739" cy="274320"/>
          </a:xfrm>
          <a:prstGeom prst="rect">
            <a:avLst/>
          </a:prstGeom>
          <a:noFill/>
        </p:spPr>
        <p:txBody>
          <a:bodyPr wrap="square" lIns="0" tIns="0" rIns="0" bIns="0" rtlCol="0">
            <a:spAutoFit/>
          </a:bodyPr>
          <a:lstStyle/>
          <a:p>
            <a:r>
              <a:rPr lang="en-US" altLang="zh-CN" spc="-10" dirty="0">
                <a:solidFill>
                  <a:srgbClr val="B76EB7"/>
                </a:solidFill>
                <a:latin typeface="Arial"/>
                <a:ea typeface="Arial"/>
              </a:rPr>
              <a:t>2.</a:t>
            </a:r>
          </a:p>
        </p:txBody>
      </p:sp>
      <p:sp>
        <p:nvSpPr>
          <p:cNvPr id="6" name="TextBox 6"/>
          <p:cNvSpPr txBox="1"/>
          <p:nvPr/>
        </p:nvSpPr>
        <p:spPr>
          <a:xfrm>
            <a:off x="1275841" y="3898824"/>
            <a:ext cx="6704517" cy="1097203"/>
          </a:xfrm>
          <a:prstGeom prst="rect">
            <a:avLst/>
          </a:prstGeom>
          <a:noFill/>
        </p:spPr>
        <p:txBody>
          <a:bodyPr wrap="square" lIns="0" tIns="0" rIns="0" bIns="0" rtlCol="0">
            <a:spAutoFit/>
          </a:bodyPr>
          <a:lstStyle/>
          <a:p>
            <a:pPr hangingPunct="0">
              <a:lnSpc>
                <a:spcPct val="99583"/>
              </a:lnSpc>
            </a:pPr>
            <a:r>
              <a:rPr lang="en-US" altLang="zh-CN" sz="2400" dirty="0">
                <a:solidFill>
                  <a:srgbClr val="575757"/>
                </a:solidFill>
                <a:latin typeface="Arial"/>
                <a:ea typeface="Arial"/>
              </a:rPr>
              <a:t>las</a:t>
            </a:r>
            <a:r>
              <a:rPr lang="en-US" altLang="zh-CN" sz="2400" dirty="0">
                <a:solidFill>
                  <a:srgbClr val="575757"/>
                </a:solidFill>
                <a:latin typeface="Arial"/>
                <a:cs typeface="Arial"/>
              </a:rPr>
              <a:t> </a:t>
            </a:r>
            <a:r>
              <a:rPr lang="en-US" altLang="zh-CN" sz="2400" dirty="0">
                <a:solidFill>
                  <a:srgbClr val="575757"/>
                </a:solidFill>
                <a:latin typeface="Arial"/>
                <a:ea typeface="Arial"/>
              </a:rPr>
              <a:t>consecutivas</a:t>
            </a:r>
            <a:r>
              <a:rPr lang="en-US" altLang="zh-CN" sz="2400" dirty="0">
                <a:solidFill>
                  <a:srgbClr val="575757"/>
                </a:solidFill>
                <a:latin typeface="Arial"/>
                <a:cs typeface="Arial"/>
              </a:rPr>
              <a:t> </a:t>
            </a:r>
            <a:r>
              <a:rPr lang="en-US" altLang="zh-CN" sz="2400" dirty="0">
                <a:solidFill>
                  <a:srgbClr val="575757"/>
                </a:solidFill>
                <a:latin typeface="Arial"/>
                <a:ea typeface="Arial"/>
              </a:rPr>
              <a:t>a</a:t>
            </a:r>
            <a:r>
              <a:rPr lang="en-US" altLang="zh-CN" sz="2400"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dirty="0">
                <a:solidFill>
                  <a:srgbClr val="575757"/>
                </a:solidFill>
                <a:latin typeface="Arial"/>
                <a:ea typeface="Arial"/>
              </a:rPr>
              <a:t>disminución</a:t>
            </a:r>
            <a:r>
              <a:rPr lang="en-US" altLang="zh-CN" sz="2400" dirty="0">
                <a:solidFill>
                  <a:srgbClr val="575757"/>
                </a:solidFill>
                <a:latin typeface="Arial"/>
                <a:cs typeface="Arial"/>
              </a:rPr>
              <a:t> </a:t>
            </a:r>
            <a:r>
              <a:rPr lang="en-US" altLang="zh-CN" sz="2400" dirty="0">
                <a:solidFill>
                  <a:srgbClr val="575757"/>
                </a:solidFill>
                <a:latin typeface="Arial"/>
                <a:ea typeface="Arial"/>
              </a:rPr>
              <a:t>o</a:t>
            </a:r>
            <a:r>
              <a:rPr lang="en-US" altLang="zh-CN" sz="2400" dirty="0">
                <a:solidFill>
                  <a:srgbClr val="575757"/>
                </a:solidFill>
                <a:latin typeface="Arial"/>
                <a:cs typeface="Arial"/>
              </a:rPr>
              <a:t> </a:t>
            </a:r>
            <a:r>
              <a:rPr lang="en-US" altLang="zh-CN" sz="2400" dirty="0">
                <a:solidFill>
                  <a:srgbClr val="575757"/>
                </a:solidFill>
                <a:latin typeface="Arial"/>
                <a:ea typeface="Arial"/>
              </a:rPr>
              <a:t>alteración</a:t>
            </a:r>
            <a:r>
              <a:rPr lang="en-US" altLang="zh-CN" sz="2400" spc="75"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las</a:t>
            </a:r>
            <a:r>
              <a:rPr lang="en-US" altLang="zh-CN" sz="2400" dirty="0">
                <a:solidFill>
                  <a:srgbClr val="575757"/>
                </a:solidFill>
                <a:latin typeface="Arial"/>
                <a:cs typeface="Arial"/>
              </a:rPr>
              <a:t> </a:t>
            </a:r>
            <a:r>
              <a:rPr lang="en-US" altLang="zh-CN" sz="2400" dirty="0">
                <a:solidFill>
                  <a:srgbClr val="575757"/>
                </a:solidFill>
                <a:latin typeface="Arial"/>
                <a:ea typeface="Arial"/>
              </a:rPr>
              <a:t>plaquetas,</a:t>
            </a:r>
            <a:r>
              <a:rPr lang="en-US" altLang="zh-CN" sz="2400" dirty="0">
                <a:solidFill>
                  <a:srgbClr val="575757"/>
                </a:solidFill>
                <a:latin typeface="Arial"/>
                <a:cs typeface="Arial"/>
              </a:rPr>
              <a:t> </a:t>
            </a:r>
            <a:r>
              <a:rPr lang="en-US" altLang="zh-CN" sz="2400" dirty="0">
                <a:solidFill>
                  <a:srgbClr val="575757"/>
                </a:solidFill>
                <a:latin typeface="Arial"/>
                <a:ea typeface="Arial"/>
              </a:rPr>
              <a:t>es</a:t>
            </a:r>
            <a:r>
              <a:rPr lang="en-US" altLang="zh-CN" sz="2400" dirty="0">
                <a:solidFill>
                  <a:srgbClr val="575757"/>
                </a:solidFill>
                <a:latin typeface="Arial"/>
                <a:cs typeface="Arial"/>
              </a:rPr>
              <a:t> </a:t>
            </a:r>
            <a:r>
              <a:rPr lang="en-US" altLang="zh-CN" sz="2400" dirty="0">
                <a:solidFill>
                  <a:srgbClr val="575757"/>
                </a:solidFill>
                <a:latin typeface="Arial"/>
                <a:ea typeface="Arial"/>
              </a:rPr>
              <a:t>decir,</a:t>
            </a:r>
            <a:r>
              <a:rPr lang="en-US" altLang="zh-CN" sz="2400" dirty="0">
                <a:solidFill>
                  <a:srgbClr val="575757"/>
                </a:solidFill>
                <a:latin typeface="Arial"/>
                <a:cs typeface="Arial"/>
              </a:rPr>
              <a:t> </a:t>
            </a:r>
            <a:r>
              <a:rPr lang="en-US" altLang="zh-CN" sz="2400" dirty="0">
                <a:solidFill>
                  <a:srgbClr val="575757"/>
                </a:solidFill>
                <a:latin typeface="Arial"/>
                <a:ea typeface="Arial"/>
              </a:rPr>
              <a:t>trombocitopenias</a:t>
            </a:r>
            <a:r>
              <a:rPr lang="en-US" altLang="zh-CN" sz="2400" spc="-114" dirty="0">
                <a:solidFill>
                  <a:srgbClr val="575757"/>
                </a:solidFill>
                <a:latin typeface="Arial"/>
                <a:cs typeface="Arial"/>
              </a:rPr>
              <a:t> </a:t>
            </a:r>
            <a:r>
              <a:rPr lang="en-US" altLang="zh-CN" sz="2400" dirty="0">
                <a:solidFill>
                  <a:srgbClr val="575757"/>
                </a:solidFill>
                <a:latin typeface="Arial"/>
                <a:ea typeface="Arial"/>
              </a:rPr>
              <a:t>y</a:t>
            </a:r>
            <a:r>
              <a:rPr lang="en-US" altLang="zh-CN" sz="2400" dirty="0">
                <a:solidFill>
                  <a:srgbClr val="575757"/>
                </a:solidFill>
                <a:latin typeface="Arial"/>
                <a:cs typeface="Arial"/>
              </a:rPr>
              <a:t> </a:t>
            </a:r>
            <a:r>
              <a:rPr lang="en-US" altLang="zh-CN" sz="2400" dirty="0">
                <a:solidFill>
                  <a:srgbClr val="575757"/>
                </a:solidFill>
                <a:latin typeface="Arial"/>
                <a:ea typeface="Arial"/>
              </a:rPr>
              <a:t>trombocitopatías</a:t>
            </a:r>
            <a:r>
              <a:rPr lang="en-US" altLang="zh-CN" sz="2400" spc="-5" dirty="0">
                <a:solidFill>
                  <a:srgbClr val="575757"/>
                </a:solidFill>
                <a:latin typeface="Arial"/>
                <a:ea typeface="Arial"/>
              </a:rPr>
              <a:t>,</a:t>
            </a:r>
          </a:p>
        </p:txBody>
      </p:sp>
      <p:sp>
        <p:nvSpPr>
          <p:cNvPr id="7" name="TextBox 7"/>
          <p:cNvSpPr txBox="1"/>
          <p:nvPr/>
        </p:nvSpPr>
        <p:spPr>
          <a:xfrm>
            <a:off x="818692" y="5072684"/>
            <a:ext cx="5209890" cy="365760"/>
          </a:xfrm>
          <a:prstGeom prst="rect">
            <a:avLst/>
          </a:prstGeom>
          <a:noFill/>
        </p:spPr>
        <p:txBody>
          <a:bodyPr wrap="square" lIns="0" tIns="0" rIns="0" bIns="0" rtlCol="0">
            <a:spAutoFit/>
          </a:bodyPr>
          <a:lstStyle/>
          <a:p>
            <a:pPr>
              <a:tabLst>
                <a:tab pos="457149" algn="l"/>
              </a:tabLst>
            </a:pPr>
            <a:r>
              <a:rPr lang="en-US" altLang="zh-CN" spc="-5" dirty="0">
                <a:solidFill>
                  <a:srgbClr val="B76EB7"/>
                </a:solidFill>
                <a:latin typeface="Arial"/>
                <a:ea typeface="Arial"/>
              </a:rPr>
              <a:t>3.	</a:t>
            </a:r>
            <a:r>
              <a:rPr lang="en-US" altLang="zh-CN" sz="2400" dirty="0">
                <a:solidFill>
                  <a:srgbClr val="575757"/>
                </a:solidFill>
                <a:latin typeface="Arial"/>
                <a:ea typeface="Arial"/>
              </a:rPr>
              <a:t>las</a:t>
            </a:r>
            <a:r>
              <a:rPr lang="en-US" altLang="zh-CN" sz="2400" dirty="0">
                <a:solidFill>
                  <a:srgbClr val="575757"/>
                </a:solidFill>
                <a:latin typeface="Arial"/>
                <a:cs typeface="Arial"/>
              </a:rPr>
              <a:t> </a:t>
            </a:r>
            <a:r>
              <a:rPr lang="en-US" altLang="zh-CN" sz="2400" dirty="0">
                <a:solidFill>
                  <a:srgbClr val="575757"/>
                </a:solidFill>
                <a:latin typeface="Arial"/>
                <a:ea typeface="Arial"/>
              </a:rPr>
              <a:t>enfermedades</a:t>
            </a:r>
            <a:r>
              <a:rPr lang="en-US" altLang="zh-CN" sz="2400" spc="-40" dirty="0">
                <a:solidFill>
                  <a:srgbClr val="575757"/>
                </a:solidFill>
                <a:latin typeface="Arial"/>
                <a:cs typeface="Arial"/>
              </a:rPr>
              <a:t> </a:t>
            </a:r>
            <a:r>
              <a:rPr lang="en-US" altLang="zh-CN" sz="2400" dirty="0">
                <a:solidFill>
                  <a:srgbClr val="575757"/>
                </a:solidFill>
                <a:latin typeface="Arial"/>
                <a:ea typeface="Arial"/>
              </a:rPr>
              <a:t>coagulopáticas.</a:t>
            </a:r>
          </a:p>
        </p:txBody>
      </p:sp>
    </p:spTree>
    <p:extLst>
      <p:ext uri="{BB962C8B-B14F-4D97-AF65-F5344CB8AC3E}">
        <p14:creationId xmlns:p14="http://schemas.microsoft.com/office/powerpoint/2010/main" val="4130823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8197850" y="273050"/>
            <a:ext cx="654050" cy="1606550"/>
          </a:xfrm>
          <a:custGeom>
            <a:avLst/>
            <a:gdLst>
              <a:gd name="connsiteX0" fmla="*/ 13461 w 654050"/>
              <a:gd name="connsiteY0" fmla="*/ 1609090 h 1606550"/>
              <a:gd name="connsiteX1" fmla="*/ 655066 w 654050"/>
              <a:gd name="connsiteY1" fmla="*/ 1609090 h 1606550"/>
              <a:gd name="connsiteX2" fmla="*/ 655066 w 654050"/>
              <a:gd name="connsiteY2" fmla="*/ 8890 h 1606550"/>
              <a:gd name="connsiteX3" fmla="*/ 13461 w 654050"/>
              <a:gd name="connsiteY3" fmla="*/ 8890 h 1606550"/>
              <a:gd name="connsiteX4" fmla="*/ 13461 w 6540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050" h="1606550">
                <a:moveTo>
                  <a:pt x="13461" y="1609090"/>
                </a:moveTo>
                <a:lnTo>
                  <a:pt x="655066" y="1609090"/>
                </a:lnTo>
                <a:lnTo>
                  <a:pt x="655066" y="8890"/>
                </a:lnTo>
                <a:lnTo>
                  <a:pt x="13461" y="8890"/>
                </a:lnTo>
                <a:lnTo>
                  <a:pt x="13461" y="160909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9" name="Freeform 9"/>
          <p:cNvSpPr/>
          <p:nvPr/>
        </p:nvSpPr>
        <p:spPr>
          <a:xfrm>
            <a:off x="8058150" y="273050"/>
            <a:ext cx="95250" cy="1606550"/>
          </a:xfrm>
          <a:custGeom>
            <a:avLst/>
            <a:gdLst>
              <a:gd name="connsiteX0" fmla="*/ 9906 w 95250"/>
              <a:gd name="connsiteY0" fmla="*/ 1609090 h 1606550"/>
              <a:gd name="connsiteX1" fmla="*/ 101346 w 95250"/>
              <a:gd name="connsiteY1" fmla="*/ 1609090 h 1606550"/>
              <a:gd name="connsiteX2" fmla="*/ 101346 w 95250"/>
              <a:gd name="connsiteY2" fmla="*/ 8890 h 1606550"/>
              <a:gd name="connsiteX3" fmla="*/ 9906 w 95250"/>
              <a:gd name="connsiteY3" fmla="*/ 8890 h 1606550"/>
              <a:gd name="connsiteX4" fmla="*/ 9906 w 952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606550">
                <a:moveTo>
                  <a:pt x="9906" y="1609090"/>
                </a:moveTo>
                <a:lnTo>
                  <a:pt x="101346" y="1609090"/>
                </a:lnTo>
                <a:lnTo>
                  <a:pt x="101346" y="8890"/>
                </a:lnTo>
                <a:lnTo>
                  <a:pt x="9906" y="8890"/>
                </a:lnTo>
                <a:lnTo>
                  <a:pt x="9906" y="1609090"/>
                </a:lnTo>
                <a:close/>
              </a:path>
            </a:pathLst>
          </a:custGeom>
          <a:solidFill>
            <a:srgbClr val="65659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10" name="TextBox 10"/>
          <p:cNvSpPr txBox="1"/>
          <p:nvPr/>
        </p:nvSpPr>
        <p:spPr>
          <a:xfrm>
            <a:off x="223113" y="239436"/>
            <a:ext cx="6772777" cy="3999749"/>
          </a:xfrm>
          <a:prstGeom prst="rect">
            <a:avLst/>
          </a:prstGeom>
          <a:noFill/>
        </p:spPr>
        <p:txBody>
          <a:bodyPr wrap="square" lIns="0" tIns="0" rIns="0" bIns="0" rtlCol="0">
            <a:spAutoFit/>
          </a:bodyPr>
          <a:lstStyle/>
          <a:p>
            <a:pPr>
              <a:lnSpc>
                <a:spcPct val="153333"/>
              </a:lnSpc>
            </a:pPr>
            <a:r>
              <a:rPr lang="en-US" altLang="zh-CN" sz="3600" b="1" dirty="0">
                <a:solidFill>
                  <a:srgbClr val="B76EB7"/>
                </a:solidFill>
                <a:latin typeface="Arial"/>
                <a:ea typeface="Arial"/>
              </a:rPr>
              <a:t>+</a:t>
            </a:r>
            <a:r>
              <a:rPr lang="en-US" altLang="zh-CN" sz="3600" b="1" spc="-175" dirty="0">
                <a:solidFill>
                  <a:srgbClr val="B76EB7"/>
                </a:solidFill>
                <a:latin typeface="Arial"/>
                <a:cs typeface="Arial"/>
              </a:rPr>
              <a:t> </a:t>
            </a:r>
            <a:r>
              <a:rPr lang="en-US" altLang="zh-CN" sz="3600" b="1" dirty="0">
                <a:solidFill>
                  <a:srgbClr val="653265"/>
                </a:solidFill>
                <a:latin typeface="Arial"/>
                <a:ea typeface="Arial"/>
              </a:rPr>
              <a:t>PÚRPURAS</a:t>
            </a:r>
            <a:r>
              <a:rPr lang="en-US" altLang="zh-CN" sz="3600" b="1" spc="-184" dirty="0">
                <a:solidFill>
                  <a:srgbClr val="653265"/>
                </a:solidFill>
                <a:latin typeface="Arial"/>
                <a:cs typeface="Arial"/>
              </a:rPr>
              <a:t> </a:t>
            </a:r>
            <a:r>
              <a:rPr lang="en-US" altLang="zh-CN" sz="3600" b="1" dirty="0">
                <a:solidFill>
                  <a:srgbClr val="653265"/>
                </a:solidFill>
                <a:latin typeface="Arial"/>
                <a:ea typeface="Arial"/>
              </a:rPr>
              <a:t>ANGIOPÁTICAS</a:t>
            </a: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gn="just">
              <a:lnSpc>
                <a:spcPts val="1264"/>
              </a:lnSpc>
            </a:pPr>
            <a:endParaRPr lang="en-US" dirty="0">
              <a:solidFill>
                <a:prstClr val="black"/>
              </a:solidFill>
            </a:endParaRPr>
          </a:p>
          <a:p>
            <a:pPr marL="420623" indent="-228600" algn="just" hangingPunct="0"/>
            <a:r>
              <a:rPr lang="en-US" altLang="zh-CN" dirty="0">
                <a:solidFill>
                  <a:srgbClr val="653265"/>
                </a:solidFill>
                <a:latin typeface="Wingdings"/>
                <a:ea typeface="Wingdings"/>
              </a:rPr>
              <a:t></a:t>
            </a:r>
            <a:r>
              <a:rPr lang="en-US" altLang="zh-CN" sz="2400" dirty="0">
                <a:solidFill>
                  <a:srgbClr val="575757"/>
                </a:solidFill>
                <a:latin typeface="Arial"/>
                <a:ea typeface="Arial"/>
              </a:rPr>
              <a:t>Entre</a:t>
            </a:r>
            <a:r>
              <a:rPr lang="en-US" altLang="zh-CN" sz="2400" spc="55" dirty="0">
                <a:solidFill>
                  <a:srgbClr val="575757"/>
                </a:solidFill>
                <a:latin typeface="Arial"/>
                <a:cs typeface="Arial"/>
              </a:rPr>
              <a:t> </a:t>
            </a:r>
            <a:r>
              <a:rPr lang="en-US" altLang="zh-CN" sz="2400" dirty="0">
                <a:solidFill>
                  <a:srgbClr val="575757"/>
                </a:solidFill>
                <a:latin typeface="Arial"/>
                <a:ea typeface="Arial"/>
              </a:rPr>
              <a:t>las</a:t>
            </a:r>
            <a:r>
              <a:rPr lang="en-US" altLang="zh-CN" sz="2400" spc="60" dirty="0">
                <a:solidFill>
                  <a:srgbClr val="575757"/>
                </a:solidFill>
                <a:latin typeface="Arial"/>
                <a:cs typeface="Arial"/>
              </a:rPr>
              <a:t> </a:t>
            </a:r>
            <a:r>
              <a:rPr lang="en-US" altLang="zh-CN" sz="2400" dirty="0">
                <a:solidFill>
                  <a:srgbClr val="575757"/>
                </a:solidFill>
                <a:latin typeface="Arial"/>
                <a:ea typeface="Arial"/>
              </a:rPr>
              <a:t>genéticas,</a:t>
            </a:r>
            <a:r>
              <a:rPr lang="en-US" altLang="zh-CN" sz="2400" spc="55" dirty="0">
                <a:solidFill>
                  <a:srgbClr val="575757"/>
                </a:solidFill>
                <a:latin typeface="Arial"/>
                <a:cs typeface="Arial"/>
              </a:rPr>
              <a:t> </a:t>
            </a:r>
            <a:r>
              <a:rPr lang="en-US" altLang="zh-CN" sz="2400" dirty="0">
                <a:solidFill>
                  <a:srgbClr val="575757"/>
                </a:solidFill>
                <a:latin typeface="Arial"/>
                <a:ea typeface="Arial"/>
              </a:rPr>
              <a:t>la</a:t>
            </a:r>
            <a:r>
              <a:rPr lang="en-US" altLang="zh-CN" sz="2400" spc="60" dirty="0">
                <a:solidFill>
                  <a:srgbClr val="575757"/>
                </a:solidFill>
                <a:latin typeface="Arial"/>
                <a:cs typeface="Arial"/>
              </a:rPr>
              <a:t> </a:t>
            </a:r>
            <a:r>
              <a:rPr lang="en-US" altLang="zh-CN" sz="2400" dirty="0">
                <a:solidFill>
                  <a:srgbClr val="575757"/>
                </a:solidFill>
                <a:latin typeface="Arial"/>
                <a:ea typeface="Arial"/>
              </a:rPr>
              <a:t>más</a:t>
            </a:r>
            <a:r>
              <a:rPr lang="en-US" altLang="zh-CN" sz="2400" spc="55" dirty="0">
                <a:solidFill>
                  <a:srgbClr val="575757"/>
                </a:solidFill>
                <a:latin typeface="Arial"/>
                <a:cs typeface="Arial"/>
              </a:rPr>
              <a:t> </a:t>
            </a:r>
            <a:r>
              <a:rPr lang="en-US" altLang="zh-CN" sz="2400" dirty="0">
                <a:solidFill>
                  <a:srgbClr val="575757"/>
                </a:solidFill>
                <a:latin typeface="Arial"/>
                <a:ea typeface="Arial"/>
              </a:rPr>
              <a:t>importante</a:t>
            </a:r>
            <a:r>
              <a:rPr lang="en-US" altLang="zh-CN" sz="2400" spc="60" dirty="0">
                <a:solidFill>
                  <a:srgbClr val="575757"/>
                </a:solidFill>
                <a:latin typeface="Arial"/>
                <a:cs typeface="Arial"/>
              </a:rPr>
              <a:t> </a:t>
            </a:r>
            <a:r>
              <a:rPr lang="en-US" altLang="zh-CN" sz="2400" dirty="0">
                <a:solidFill>
                  <a:srgbClr val="575757"/>
                </a:solidFill>
                <a:latin typeface="Arial"/>
                <a:ea typeface="Arial"/>
              </a:rPr>
              <a:t>es</a:t>
            </a:r>
            <a:r>
              <a:rPr lang="en-US" altLang="zh-CN" sz="2400" spc="55"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dirty="0">
                <a:solidFill>
                  <a:srgbClr val="575757"/>
                </a:solidFill>
                <a:latin typeface="Arial"/>
                <a:ea typeface="Arial"/>
              </a:rPr>
              <a:t>telangiectasia</a:t>
            </a:r>
            <a:r>
              <a:rPr lang="en-US" altLang="zh-CN" sz="2400" dirty="0">
                <a:solidFill>
                  <a:srgbClr val="575757"/>
                </a:solidFill>
                <a:latin typeface="Arial"/>
                <a:cs typeface="Arial"/>
              </a:rPr>
              <a:t> </a:t>
            </a:r>
            <a:r>
              <a:rPr lang="en-US" altLang="zh-CN" sz="2400" dirty="0">
                <a:solidFill>
                  <a:srgbClr val="575757"/>
                </a:solidFill>
                <a:latin typeface="Arial"/>
                <a:ea typeface="Arial"/>
              </a:rPr>
              <a:t>hemorrágica</a:t>
            </a:r>
            <a:r>
              <a:rPr lang="en-US" altLang="zh-CN" sz="2400" dirty="0">
                <a:solidFill>
                  <a:srgbClr val="575757"/>
                </a:solidFill>
                <a:latin typeface="Arial"/>
                <a:cs typeface="Arial"/>
              </a:rPr>
              <a:t> </a:t>
            </a:r>
            <a:r>
              <a:rPr lang="en-US" altLang="zh-CN" sz="2400" dirty="0">
                <a:solidFill>
                  <a:srgbClr val="575757"/>
                </a:solidFill>
                <a:latin typeface="Arial"/>
                <a:ea typeface="Arial"/>
              </a:rPr>
              <a:t>hereditaria</a:t>
            </a:r>
            <a:r>
              <a:rPr lang="en-US" altLang="zh-CN" sz="2400" spc="55" dirty="0">
                <a:solidFill>
                  <a:srgbClr val="575757"/>
                </a:solidFill>
                <a:latin typeface="Arial"/>
                <a:cs typeface="Arial"/>
              </a:rPr>
              <a:t> </a:t>
            </a:r>
            <a:r>
              <a:rPr lang="en-US" altLang="zh-CN" sz="2400" dirty="0">
                <a:solidFill>
                  <a:srgbClr val="575757"/>
                </a:solidFill>
                <a:latin typeface="Arial"/>
                <a:ea typeface="Arial"/>
              </a:rPr>
              <a:t>o</a:t>
            </a:r>
            <a:r>
              <a:rPr lang="en-US" altLang="zh-CN" sz="2400" dirty="0">
                <a:solidFill>
                  <a:srgbClr val="575757"/>
                </a:solidFill>
                <a:latin typeface="Arial"/>
                <a:cs typeface="Arial"/>
              </a:rPr>
              <a:t> </a:t>
            </a:r>
            <a:r>
              <a:rPr lang="en-US" altLang="zh-CN" sz="2400" b="1" dirty="0">
                <a:solidFill>
                  <a:srgbClr val="575757"/>
                </a:solidFill>
                <a:latin typeface="Arial"/>
                <a:ea typeface="Arial"/>
              </a:rPr>
              <a:t>enfermedad</a:t>
            </a:r>
            <a:r>
              <a:rPr lang="en-US" altLang="zh-CN" sz="2400" b="1" dirty="0">
                <a:solidFill>
                  <a:srgbClr val="575757"/>
                </a:solidFill>
                <a:latin typeface="Arial"/>
                <a:cs typeface="Arial"/>
              </a:rPr>
              <a:t> </a:t>
            </a:r>
            <a:r>
              <a:rPr lang="en-US" altLang="zh-CN" sz="2400" b="1" dirty="0">
                <a:solidFill>
                  <a:srgbClr val="575757"/>
                </a:solidFill>
                <a:latin typeface="Arial"/>
                <a:ea typeface="Arial"/>
              </a:rPr>
              <a:t>de</a:t>
            </a:r>
            <a:r>
              <a:rPr lang="en-US" altLang="zh-CN" sz="2400" b="1" spc="-15" dirty="0">
                <a:solidFill>
                  <a:srgbClr val="575757"/>
                </a:solidFill>
                <a:latin typeface="Arial"/>
                <a:cs typeface="Arial"/>
              </a:rPr>
              <a:t> </a:t>
            </a:r>
            <a:r>
              <a:rPr lang="en-US" altLang="zh-CN" sz="2400" b="1" dirty="0">
                <a:solidFill>
                  <a:srgbClr val="575757"/>
                </a:solidFill>
                <a:latin typeface="Arial"/>
                <a:ea typeface="Arial"/>
              </a:rPr>
              <a:t>Rendu-Osler</a:t>
            </a:r>
            <a:r>
              <a:rPr lang="en-US" altLang="zh-CN" sz="2400" dirty="0">
                <a:solidFill>
                  <a:srgbClr val="575757"/>
                </a:solidFill>
                <a:latin typeface="Arial"/>
                <a:ea typeface="Arial"/>
              </a:rPr>
              <a:t>.</a:t>
            </a:r>
          </a:p>
          <a:p>
            <a:pPr algn="just">
              <a:lnSpc>
                <a:spcPts val="1985"/>
              </a:lnSpc>
            </a:pPr>
            <a:endParaRPr lang="en-US" dirty="0">
              <a:solidFill>
                <a:prstClr val="black"/>
              </a:solidFill>
            </a:endParaRPr>
          </a:p>
          <a:p>
            <a:pPr marL="420623" indent="-228600" algn="just" hangingPunct="0"/>
            <a:r>
              <a:rPr lang="en-US" altLang="zh-CN" dirty="0">
                <a:solidFill>
                  <a:srgbClr val="653265"/>
                </a:solidFill>
                <a:latin typeface="Wingdings"/>
                <a:ea typeface="Wingdings"/>
              </a:rPr>
              <a:t></a:t>
            </a:r>
            <a:r>
              <a:rPr lang="en-US" altLang="zh-CN" spc="-200" dirty="0">
                <a:solidFill>
                  <a:srgbClr val="653265"/>
                </a:solidFill>
                <a:latin typeface="Wingdings"/>
                <a:cs typeface="Wingdings"/>
              </a:rPr>
              <a:t> </a:t>
            </a:r>
            <a:r>
              <a:rPr lang="en-US" altLang="zh-CN" sz="2400" dirty="0">
                <a:solidFill>
                  <a:srgbClr val="575757"/>
                </a:solidFill>
                <a:latin typeface="Arial"/>
                <a:ea typeface="Arial"/>
              </a:rPr>
              <a:t>Se</a:t>
            </a:r>
            <a:r>
              <a:rPr lang="en-US" altLang="zh-CN" sz="2400" spc="-75" dirty="0">
                <a:solidFill>
                  <a:srgbClr val="575757"/>
                </a:solidFill>
                <a:latin typeface="Arial"/>
                <a:cs typeface="Arial"/>
              </a:rPr>
              <a:t> </a:t>
            </a:r>
            <a:r>
              <a:rPr lang="en-US" altLang="zh-CN" sz="2400" dirty="0">
                <a:solidFill>
                  <a:srgbClr val="575757"/>
                </a:solidFill>
                <a:latin typeface="Arial"/>
                <a:ea typeface="Arial"/>
              </a:rPr>
              <a:t>trata</a:t>
            </a:r>
            <a:r>
              <a:rPr lang="en-US" altLang="zh-CN" sz="2400" spc="-75" dirty="0">
                <a:solidFill>
                  <a:srgbClr val="575757"/>
                </a:solidFill>
                <a:latin typeface="Arial"/>
                <a:cs typeface="Arial"/>
              </a:rPr>
              <a:t> </a:t>
            </a:r>
            <a:r>
              <a:rPr lang="en-US" altLang="zh-CN" sz="2400" dirty="0">
                <a:solidFill>
                  <a:srgbClr val="575757"/>
                </a:solidFill>
                <a:latin typeface="Arial"/>
                <a:ea typeface="Arial"/>
              </a:rPr>
              <a:t>de</a:t>
            </a:r>
            <a:r>
              <a:rPr lang="en-US" altLang="zh-CN" sz="2400" spc="-75" dirty="0">
                <a:solidFill>
                  <a:srgbClr val="575757"/>
                </a:solidFill>
                <a:latin typeface="Arial"/>
                <a:cs typeface="Arial"/>
              </a:rPr>
              <a:t> </a:t>
            </a:r>
            <a:r>
              <a:rPr lang="en-US" altLang="zh-CN" sz="2400" dirty="0">
                <a:solidFill>
                  <a:srgbClr val="575757"/>
                </a:solidFill>
                <a:latin typeface="Arial"/>
                <a:ea typeface="Arial"/>
              </a:rPr>
              <a:t>una</a:t>
            </a:r>
            <a:r>
              <a:rPr lang="en-US" altLang="zh-CN" sz="2400" spc="-75" dirty="0">
                <a:solidFill>
                  <a:srgbClr val="575757"/>
                </a:solidFill>
                <a:latin typeface="Arial"/>
                <a:cs typeface="Arial"/>
              </a:rPr>
              <a:t> </a:t>
            </a:r>
            <a:r>
              <a:rPr lang="en-US" altLang="zh-CN" sz="2400" dirty="0">
                <a:solidFill>
                  <a:srgbClr val="575757"/>
                </a:solidFill>
                <a:latin typeface="Arial"/>
                <a:ea typeface="Arial"/>
              </a:rPr>
              <a:t>angiopatía</a:t>
            </a:r>
            <a:r>
              <a:rPr lang="en-US" altLang="zh-CN" sz="2400" spc="-75" dirty="0">
                <a:solidFill>
                  <a:srgbClr val="575757"/>
                </a:solidFill>
                <a:latin typeface="Arial"/>
                <a:cs typeface="Arial"/>
              </a:rPr>
              <a:t> </a:t>
            </a:r>
            <a:r>
              <a:rPr lang="en-US" altLang="zh-CN" sz="2400" dirty="0">
                <a:solidFill>
                  <a:srgbClr val="575757"/>
                </a:solidFill>
                <a:latin typeface="Arial"/>
                <a:ea typeface="Arial"/>
              </a:rPr>
              <a:t>neoformativa</a:t>
            </a:r>
            <a:r>
              <a:rPr lang="en-US" altLang="zh-CN" sz="2400" spc="-80"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telangiectasias</a:t>
            </a:r>
            <a:r>
              <a:rPr lang="en-US" altLang="zh-CN" sz="2400" dirty="0">
                <a:solidFill>
                  <a:srgbClr val="575757"/>
                </a:solidFill>
                <a:latin typeface="Arial"/>
                <a:cs typeface="Arial"/>
              </a:rPr>
              <a:t> </a:t>
            </a:r>
            <a:r>
              <a:rPr lang="en-US" altLang="zh-CN" sz="2400" dirty="0">
                <a:solidFill>
                  <a:srgbClr val="575757"/>
                </a:solidFill>
                <a:latin typeface="Arial"/>
                <a:ea typeface="Arial"/>
              </a:rPr>
              <a:t>circunscritas</a:t>
            </a:r>
            <a:r>
              <a:rPr lang="en-US" altLang="zh-CN" sz="2400" dirty="0">
                <a:solidFill>
                  <a:srgbClr val="575757"/>
                </a:solidFill>
                <a:latin typeface="Arial"/>
                <a:cs typeface="Arial"/>
              </a:rPr>
              <a:t> </a:t>
            </a:r>
            <a:r>
              <a:rPr lang="en-US" altLang="zh-CN" sz="2400" dirty="0">
                <a:solidFill>
                  <a:srgbClr val="575757"/>
                </a:solidFill>
                <a:latin typeface="Arial"/>
                <a:ea typeface="Arial"/>
              </a:rPr>
              <a:t>que,</a:t>
            </a:r>
            <a:r>
              <a:rPr lang="en-US" altLang="zh-CN" sz="2400" dirty="0">
                <a:solidFill>
                  <a:srgbClr val="575757"/>
                </a:solidFill>
                <a:latin typeface="Arial"/>
                <a:cs typeface="Arial"/>
              </a:rPr>
              <a:t> </a:t>
            </a:r>
            <a:r>
              <a:rPr lang="en-US" altLang="zh-CN" sz="2400" dirty="0">
                <a:solidFill>
                  <a:srgbClr val="575757"/>
                </a:solidFill>
                <a:latin typeface="Arial"/>
                <a:ea typeface="Arial"/>
              </a:rPr>
              <a:t>al</a:t>
            </a:r>
            <a:r>
              <a:rPr lang="en-US" altLang="zh-CN" sz="2400" spc="-30" dirty="0">
                <a:solidFill>
                  <a:srgbClr val="575757"/>
                </a:solidFill>
                <a:latin typeface="Arial"/>
                <a:cs typeface="Arial"/>
              </a:rPr>
              <a:t> </a:t>
            </a:r>
            <a:r>
              <a:rPr lang="en-US" altLang="zh-CN" sz="2400" dirty="0">
                <a:solidFill>
                  <a:srgbClr val="575757"/>
                </a:solidFill>
                <a:latin typeface="Arial"/>
                <a:ea typeface="Arial"/>
              </a:rPr>
              <a:t>romperse,</a:t>
            </a:r>
            <a:r>
              <a:rPr lang="en-US" altLang="zh-CN" sz="2400" dirty="0">
                <a:solidFill>
                  <a:srgbClr val="575757"/>
                </a:solidFill>
                <a:latin typeface="Arial"/>
                <a:cs typeface="Arial"/>
              </a:rPr>
              <a:t> </a:t>
            </a:r>
            <a:r>
              <a:rPr lang="en-US" altLang="zh-CN" sz="2400" dirty="0">
                <a:solidFill>
                  <a:srgbClr val="575757"/>
                </a:solidFill>
                <a:latin typeface="Arial"/>
                <a:ea typeface="Arial"/>
              </a:rPr>
              <a:t>determinan</a:t>
            </a:r>
            <a:r>
              <a:rPr lang="en-US" altLang="zh-CN" sz="2400" dirty="0">
                <a:solidFill>
                  <a:srgbClr val="575757"/>
                </a:solidFill>
                <a:latin typeface="Arial"/>
                <a:cs typeface="Arial"/>
              </a:rPr>
              <a:t> </a:t>
            </a:r>
            <a:r>
              <a:rPr lang="en-US" altLang="zh-CN" sz="2400" dirty="0">
                <a:solidFill>
                  <a:srgbClr val="575757"/>
                </a:solidFill>
                <a:latin typeface="Arial"/>
                <a:ea typeface="Arial"/>
              </a:rPr>
              <a:t>síndromes</a:t>
            </a:r>
            <a:r>
              <a:rPr lang="en-US" altLang="zh-CN" sz="2400" dirty="0">
                <a:solidFill>
                  <a:srgbClr val="575757"/>
                </a:solidFill>
                <a:latin typeface="Arial"/>
                <a:cs typeface="Arial"/>
              </a:rPr>
              <a:t> </a:t>
            </a:r>
            <a:r>
              <a:rPr lang="en-US" altLang="zh-CN" sz="2400" dirty="0">
                <a:solidFill>
                  <a:srgbClr val="575757"/>
                </a:solidFill>
                <a:latin typeface="Arial"/>
                <a:ea typeface="Arial"/>
              </a:rPr>
              <a:t>hemorrágicos</a:t>
            </a:r>
            <a:r>
              <a:rPr lang="en-US" altLang="zh-CN" sz="2400" dirty="0">
                <a:solidFill>
                  <a:srgbClr val="575757"/>
                </a:solidFill>
                <a:latin typeface="Arial"/>
                <a:cs typeface="Arial"/>
              </a:rPr>
              <a:t> </a:t>
            </a:r>
            <a:r>
              <a:rPr lang="en-US" altLang="zh-CN" sz="2400" dirty="0">
                <a:solidFill>
                  <a:srgbClr val="575757"/>
                </a:solidFill>
                <a:latin typeface="Arial"/>
                <a:ea typeface="Arial"/>
              </a:rPr>
              <a:t>locales.</a:t>
            </a:r>
          </a:p>
        </p:txBody>
      </p:sp>
    </p:spTree>
    <p:extLst>
      <p:ext uri="{BB962C8B-B14F-4D97-AF65-F5344CB8AC3E}">
        <p14:creationId xmlns:p14="http://schemas.microsoft.com/office/powerpoint/2010/main" val="3012556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1"/>
          <p:cNvSpPr/>
          <p:nvPr/>
        </p:nvSpPr>
        <p:spPr>
          <a:xfrm>
            <a:off x="8197850" y="273050"/>
            <a:ext cx="654050" cy="1606550"/>
          </a:xfrm>
          <a:custGeom>
            <a:avLst/>
            <a:gdLst>
              <a:gd name="connsiteX0" fmla="*/ 13461 w 654050"/>
              <a:gd name="connsiteY0" fmla="*/ 1609090 h 1606550"/>
              <a:gd name="connsiteX1" fmla="*/ 655066 w 654050"/>
              <a:gd name="connsiteY1" fmla="*/ 1609090 h 1606550"/>
              <a:gd name="connsiteX2" fmla="*/ 655066 w 654050"/>
              <a:gd name="connsiteY2" fmla="*/ 8890 h 1606550"/>
              <a:gd name="connsiteX3" fmla="*/ 13461 w 654050"/>
              <a:gd name="connsiteY3" fmla="*/ 8890 h 1606550"/>
              <a:gd name="connsiteX4" fmla="*/ 13461 w 6540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050" h="1606550">
                <a:moveTo>
                  <a:pt x="13461" y="1609090"/>
                </a:moveTo>
                <a:lnTo>
                  <a:pt x="655066" y="1609090"/>
                </a:lnTo>
                <a:lnTo>
                  <a:pt x="655066" y="8890"/>
                </a:lnTo>
                <a:lnTo>
                  <a:pt x="13461" y="8890"/>
                </a:lnTo>
                <a:lnTo>
                  <a:pt x="13461" y="160909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12" name="Freeform 12"/>
          <p:cNvSpPr/>
          <p:nvPr/>
        </p:nvSpPr>
        <p:spPr>
          <a:xfrm>
            <a:off x="8058150" y="273050"/>
            <a:ext cx="95250" cy="1606550"/>
          </a:xfrm>
          <a:custGeom>
            <a:avLst/>
            <a:gdLst>
              <a:gd name="connsiteX0" fmla="*/ 9906 w 95250"/>
              <a:gd name="connsiteY0" fmla="*/ 1609090 h 1606550"/>
              <a:gd name="connsiteX1" fmla="*/ 101346 w 95250"/>
              <a:gd name="connsiteY1" fmla="*/ 1609090 h 1606550"/>
              <a:gd name="connsiteX2" fmla="*/ 101346 w 95250"/>
              <a:gd name="connsiteY2" fmla="*/ 8890 h 1606550"/>
              <a:gd name="connsiteX3" fmla="*/ 9906 w 95250"/>
              <a:gd name="connsiteY3" fmla="*/ 8890 h 1606550"/>
              <a:gd name="connsiteX4" fmla="*/ 9906 w 952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606550">
                <a:moveTo>
                  <a:pt x="9906" y="1609090"/>
                </a:moveTo>
                <a:lnTo>
                  <a:pt x="101346" y="1609090"/>
                </a:lnTo>
                <a:lnTo>
                  <a:pt x="101346" y="8890"/>
                </a:lnTo>
                <a:lnTo>
                  <a:pt x="9906" y="8890"/>
                </a:lnTo>
                <a:lnTo>
                  <a:pt x="9906" y="1609090"/>
                </a:lnTo>
                <a:close/>
              </a:path>
            </a:pathLst>
          </a:custGeom>
          <a:solidFill>
            <a:srgbClr val="65659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14" name="TextBox 14"/>
          <p:cNvSpPr txBox="1"/>
          <p:nvPr/>
        </p:nvSpPr>
        <p:spPr>
          <a:xfrm>
            <a:off x="559003" y="1496999"/>
            <a:ext cx="7443640" cy="3904522"/>
          </a:xfrm>
          <a:prstGeom prst="rect">
            <a:avLst/>
          </a:prstGeom>
          <a:noFill/>
        </p:spPr>
        <p:txBody>
          <a:bodyPr wrap="square" lIns="0" tIns="0" rIns="0" bIns="0" rtlCol="0">
            <a:spAutoFit/>
          </a:bodyPr>
          <a:lstStyle/>
          <a:p>
            <a:pPr algn="just"/>
            <a:r>
              <a:rPr lang="en-US" altLang="zh-CN" spc="25" dirty="0">
                <a:solidFill>
                  <a:srgbClr val="653265"/>
                </a:solidFill>
                <a:latin typeface="Wingdings"/>
                <a:ea typeface="Wingdings"/>
              </a:rPr>
              <a:t></a:t>
            </a:r>
            <a:r>
              <a:rPr lang="en-US" altLang="zh-CN" sz="2400" spc="30" dirty="0">
                <a:solidFill>
                  <a:srgbClr val="575757"/>
                </a:solidFill>
                <a:latin typeface="Arial"/>
                <a:ea typeface="Arial"/>
              </a:rPr>
              <a:t>Se</a:t>
            </a:r>
            <a:r>
              <a:rPr lang="en-US" altLang="zh-CN" sz="2400" spc="15" dirty="0">
                <a:solidFill>
                  <a:srgbClr val="575757"/>
                </a:solidFill>
                <a:latin typeface="Arial"/>
                <a:cs typeface="Arial"/>
              </a:rPr>
              <a:t> </a:t>
            </a:r>
            <a:r>
              <a:rPr lang="en-US" altLang="zh-CN" sz="2400" spc="20" dirty="0">
                <a:solidFill>
                  <a:srgbClr val="575757"/>
                </a:solidFill>
                <a:latin typeface="Arial"/>
                <a:ea typeface="Arial"/>
              </a:rPr>
              <a:t>caracteriza</a:t>
            </a:r>
            <a:r>
              <a:rPr lang="en-US" altLang="zh-CN" sz="2400" spc="15" dirty="0">
                <a:solidFill>
                  <a:srgbClr val="575757"/>
                </a:solidFill>
                <a:latin typeface="Arial"/>
                <a:cs typeface="Arial"/>
              </a:rPr>
              <a:t> </a:t>
            </a:r>
            <a:r>
              <a:rPr lang="en-US" altLang="zh-CN" sz="2400" spc="30" dirty="0">
                <a:solidFill>
                  <a:srgbClr val="575757"/>
                </a:solidFill>
                <a:latin typeface="Arial"/>
                <a:ea typeface="Arial"/>
              </a:rPr>
              <a:t>por:</a:t>
            </a:r>
          </a:p>
          <a:p>
            <a:pPr marL="686104" indent="-457504" algn="just" hangingPunct="0">
              <a:lnSpc>
                <a:spcPct val="95833"/>
              </a:lnSpc>
              <a:spcBef>
                <a:spcPts val="200"/>
              </a:spcBef>
            </a:pPr>
            <a:r>
              <a:rPr lang="en-US" altLang="zh-CN" dirty="0">
                <a:solidFill>
                  <a:srgbClr val="B76EB7"/>
                </a:solidFill>
                <a:latin typeface="Arial"/>
                <a:ea typeface="Arial"/>
              </a:rPr>
              <a:t>A.</a:t>
            </a:r>
            <a:r>
              <a:rPr lang="en-US" altLang="zh-CN" spc="44" dirty="0">
                <a:solidFill>
                  <a:srgbClr val="B76EB7"/>
                </a:solidFill>
                <a:latin typeface="Arial"/>
                <a:cs typeface="Arial"/>
              </a:rPr>
              <a:t>   </a:t>
            </a:r>
            <a:r>
              <a:rPr lang="en-US" altLang="zh-CN" sz="2400" dirty="0">
                <a:solidFill>
                  <a:srgbClr val="575757"/>
                </a:solidFill>
                <a:latin typeface="Arial"/>
                <a:ea typeface="Arial"/>
              </a:rPr>
              <a:t>presencia</a:t>
            </a:r>
            <a:r>
              <a:rPr lang="en-US" altLang="zh-CN" sz="2400" spc="60" dirty="0">
                <a:solidFill>
                  <a:srgbClr val="575757"/>
                </a:solidFill>
                <a:latin typeface="Arial"/>
                <a:cs typeface="Arial"/>
              </a:rPr>
              <a:t> </a:t>
            </a:r>
            <a:r>
              <a:rPr lang="en-US" altLang="zh-CN" sz="2400" dirty="0">
                <a:solidFill>
                  <a:srgbClr val="575757"/>
                </a:solidFill>
                <a:latin typeface="Arial"/>
                <a:ea typeface="Arial"/>
              </a:rPr>
              <a:t>desde</a:t>
            </a:r>
            <a:r>
              <a:rPr lang="en-US" altLang="zh-CN" sz="2400" spc="60" dirty="0">
                <a:solidFill>
                  <a:srgbClr val="575757"/>
                </a:solidFill>
                <a:latin typeface="Arial"/>
                <a:cs typeface="Arial"/>
              </a:rPr>
              <a:t> </a:t>
            </a:r>
            <a:r>
              <a:rPr lang="en-US" altLang="zh-CN" sz="2400" dirty="0">
                <a:solidFill>
                  <a:srgbClr val="575757"/>
                </a:solidFill>
                <a:latin typeface="Arial"/>
                <a:ea typeface="Arial"/>
              </a:rPr>
              <a:t>el</a:t>
            </a:r>
            <a:r>
              <a:rPr lang="en-US" altLang="zh-CN" sz="2400" spc="60" dirty="0">
                <a:solidFill>
                  <a:srgbClr val="575757"/>
                </a:solidFill>
                <a:latin typeface="Arial"/>
                <a:cs typeface="Arial"/>
              </a:rPr>
              <a:t> </a:t>
            </a:r>
            <a:r>
              <a:rPr lang="en-US" altLang="zh-CN" sz="2400" dirty="0">
                <a:solidFill>
                  <a:srgbClr val="575757"/>
                </a:solidFill>
                <a:latin typeface="Arial"/>
                <a:ea typeface="Arial"/>
              </a:rPr>
              <a:t>nacimiento</a:t>
            </a:r>
            <a:r>
              <a:rPr lang="en-US" altLang="zh-CN" sz="2400" spc="60" dirty="0">
                <a:solidFill>
                  <a:srgbClr val="575757"/>
                </a:solidFill>
                <a:latin typeface="Arial"/>
                <a:cs typeface="Arial"/>
              </a:rPr>
              <a:t> </a:t>
            </a:r>
            <a:r>
              <a:rPr lang="en-US" altLang="zh-CN" sz="2400" dirty="0">
                <a:solidFill>
                  <a:srgbClr val="575757"/>
                </a:solidFill>
                <a:latin typeface="Arial"/>
                <a:ea typeface="Arial"/>
              </a:rPr>
              <a:t>de</a:t>
            </a:r>
            <a:r>
              <a:rPr lang="en-US" altLang="zh-CN" sz="2400" spc="60" dirty="0">
                <a:solidFill>
                  <a:srgbClr val="575757"/>
                </a:solidFill>
                <a:latin typeface="Arial"/>
                <a:cs typeface="Arial"/>
              </a:rPr>
              <a:t> </a:t>
            </a:r>
            <a:r>
              <a:rPr lang="en-US" altLang="zh-CN" sz="2400" dirty="0">
                <a:solidFill>
                  <a:srgbClr val="575757"/>
                </a:solidFill>
                <a:latin typeface="Arial"/>
                <a:ea typeface="Arial"/>
              </a:rPr>
              <a:t>múltiples</a:t>
            </a:r>
            <a:r>
              <a:rPr lang="en-US" altLang="zh-CN" sz="2400" dirty="0">
                <a:solidFill>
                  <a:srgbClr val="575757"/>
                </a:solidFill>
                <a:latin typeface="Arial"/>
                <a:cs typeface="Arial"/>
              </a:rPr>
              <a:t> </a:t>
            </a:r>
            <a:r>
              <a:rPr lang="en-US" altLang="zh-CN" sz="2400" dirty="0">
                <a:solidFill>
                  <a:srgbClr val="575757"/>
                </a:solidFill>
                <a:latin typeface="Arial"/>
                <a:ea typeface="Arial"/>
              </a:rPr>
              <a:t>telangiectasias</a:t>
            </a:r>
            <a:r>
              <a:rPr lang="en-US" altLang="zh-CN" sz="2400" dirty="0">
                <a:solidFill>
                  <a:srgbClr val="575757"/>
                </a:solidFill>
                <a:latin typeface="Arial"/>
                <a:cs typeface="Arial"/>
              </a:rPr>
              <a:t> </a:t>
            </a:r>
            <a:r>
              <a:rPr lang="en-US" altLang="zh-CN" sz="2400" dirty="0">
                <a:solidFill>
                  <a:srgbClr val="575757"/>
                </a:solidFill>
                <a:latin typeface="Arial"/>
                <a:ea typeface="Arial"/>
              </a:rPr>
              <a:t>en</a:t>
            </a:r>
            <a:r>
              <a:rPr lang="en-US" altLang="zh-CN" sz="2400" dirty="0">
                <a:solidFill>
                  <a:srgbClr val="575757"/>
                </a:solidFill>
                <a:latin typeface="Arial"/>
                <a:cs typeface="Arial"/>
              </a:rPr>
              <a:t> </a:t>
            </a:r>
            <a:r>
              <a:rPr lang="en-US" altLang="zh-CN" sz="2400" dirty="0">
                <a:solidFill>
                  <a:srgbClr val="575757"/>
                </a:solidFill>
                <a:latin typeface="Arial"/>
                <a:ea typeface="Arial"/>
              </a:rPr>
              <a:t>piel</a:t>
            </a:r>
            <a:r>
              <a:rPr lang="en-US" altLang="zh-CN" sz="2400" dirty="0">
                <a:solidFill>
                  <a:srgbClr val="575757"/>
                </a:solidFill>
                <a:latin typeface="Arial"/>
                <a:cs typeface="Arial"/>
              </a:rPr>
              <a:t> </a:t>
            </a:r>
            <a:r>
              <a:rPr lang="en-US" altLang="zh-CN" sz="2400" dirty="0">
                <a:solidFill>
                  <a:srgbClr val="575757"/>
                </a:solidFill>
                <a:latin typeface="Arial"/>
                <a:ea typeface="Arial"/>
              </a:rPr>
              <a:t>y</a:t>
            </a:r>
            <a:r>
              <a:rPr lang="en-US" altLang="zh-CN" sz="2400" dirty="0">
                <a:solidFill>
                  <a:srgbClr val="575757"/>
                </a:solidFill>
                <a:latin typeface="Arial"/>
                <a:cs typeface="Arial"/>
              </a:rPr>
              <a:t> </a:t>
            </a:r>
            <a:r>
              <a:rPr lang="en-US" altLang="zh-CN" sz="2400" dirty="0">
                <a:solidFill>
                  <a:srgbClr val="575757"/>
                </a:solidFill>
                <a:latin typeface="Arial"/>
                <a:ea typeface="Arial"/>
              </a:rPr>
              <a:t>mucosas</a:t>
            </a:r>
            <a:r>
              <a:rPr lang="en-US" altLang="zh-CN" sz="2400" spc="-34" dirty="0">
                <a:solidFill>
                  <a:srgbClr val="575757"/>
                </a:solidFill>
                <a:latin typeface="Arial"/>
                <a:cs typeface="Arial"/>
              </a:rPr>
              <a:t> </a:t>
            </a:r>
            <a:r>
              <a:rPr lang="en-US" altLang="zh-CN" sz="2400" dirty="0">
                <a:solidFill>
                  <a:srgbClr val="575757"/>
                </a:solidFill>
                <a:latin typeface="Arial"/>
                <a:ea typeface="Arial"/>
              </a:rPr>
              <a:t>(múltiples</a:t>
            </a:r>
            <a:r>
              <a:rPr lang="en-US" altLang="zh-CN" sz="2400" dirty="0">
                <a:solidFill>
                  <a:srgbClr val="575757"/>
                </a:solidFill>
                <a:latin typeface="Arial"/>
                <a:cs typeface="Arial"/>
              </a:rPr>
              <a:t> </a:t>
            </a:r>
            <a:r>
              <a:rPr lang="en-US" altLang="zh-CN" sz="2400" dirty="0">
                <a:solidFill>
                  <a:srgbClr val="575757"/>
                </a:solidFill>
                <a:latin typeface="Arial"/>
                <a:ea typeface="Arial"/>
              </a:rPr>
              <a:t>dilataciones</a:t>
            </a:r>
            <a:r>
              <a:rPr lang="en-US" altLang="zh-CN" sz="2400" dirty="0">
                <a:solidFill>
                  <a:srgbClr val="575757"/>
                </a:solidFill>
                <a:latin typeface="Arial"/>
                <a:cs typeface="Arial"/>
              </a:rPr>
              <a:t> </a:t>
            </a:r>
            <a:r>
              <a:rPr lang="en-US" altLang="zh-CN" sz="2400" dirty="0">
                <a:solidFill>
                  <a:srgbClr val="575757"/>
                </a:solidFill>
                <a:latin typeface="Arial"/>
                <a:ea typeface="Arial"/>
              </a:rPr>
              <a:t>venulares</a:t>
            </a:r>
            <a:r>
              <a:rPr lang="en-US" altLang="zh-CN" sz="2400" dirty="0">
                <a:solidFill>
                  <a:srgbClr val="575757"/>
                </a:solidFill>
                <a:latin typeface="Arial"/>
                <a:cs typeface="Arial"/>
              </a:rPr>
              <a:t> </a:t>
            </a:r>
            <a:r>
              <a:rPr lang="en-US" altLang="zh-CN" sz="2400" dirty="0">
                <a:solidFill>
                  <a:srgbClr val="575757"/>
                </a:solidFill>
                <a:latin typeface="Arial"/>
                <a:ea typeface="Arial"/>
              </a:rPr>
              <a:t>y</a:t>
            </a:r>
            <a:r>
              <a:rPr lang="en-US" altLang="zh-CN" sz="2400" spc="30" dirty="0">
                <a:solidFill>
                  <a:srgbClr val="575757"/>
                </a:solidFill>
                <a:latin typeface="Arial"/>
                <a:cs typeface="Arial"/>
              </a:rPr>
              <a:t> </a:t>
            </a:r>
            <a:r>
              <a:rPr lang="en-US" altLang="zh-CN" sz="2400" dirty="0">
                <a:solidFill>
                  <a:srgbClr val="575757"/>
                </a:solidFill>
                <a:latin typeface="Arial"/>
                <a:ea typeface="Arial"/>
              </a:rPr>
              <a:t>capilares)</a:t>
            </a:r>
          </a:p>
          <a:p>
            <a:pPr marL="686104" indent="-457504" algn="just" hangingPunct="0">
              <a:lnSpc>
                <a:spcPct val="95416"/>
              </a:lnSpc>
            </a:pPr>
            <a:r>
              <a:rPr lang="en-US" altLang="zh-CN" dirty="0">
                <a:solidFill>
                  <a:srgbClr val="B76EB7"/>
                </a:solidFill>
                <a:latin typeface="Arial"/>
                <a:ea typeface="Arial"/>
              </a:rPr>
              <a:t>B.</a:t>
            </a:r>
            <a:r>
              <a:rPr lang="en-US" altLang="zh-CN" spc="60" dirty="0">
                <a:solidFill>
                  <a:srgbClr val="B76EB7"/>
                </a:solidFill>
                <a:latin typeface="Arial"/>
                <a:cs typeface="Arial"/>
              </a:rPr>
              <a:t>   </a:t>
            </a:r>
            <a:r>
              <a:rPr lang="en-US" altLang="zh-CN" sz="2400" dirty="0">
                <a:solidFill>
                  <a:srgbClr val="575757"/>
                </a:solidFill>
                <a:latin typeface="Arial"/>
                <a:ea typeface="Arial"/>
              </a:rPr>
              <a:t>propensión</a:t>
            </a:r>
            <a:r>
              <a:rPr lang="en-US" altLang="zh-CN" sz="2400" spc="80" dirty="0">
                <a:solidFill>
                  <a:srgbClr val="575757"/>
                </a:solidFill>
                <a:latin typeface="Arial"/>
                <a:cs typeface="Arial"/>
              </a:rPr>
              <a:t> </a:t>
            </a:r>
            <a:r>
              <a:rPr lang="en-US" altLang="zh-CN" sz="2400" dirty="0">
                <a:solidFill>
                  <a:srgbClr val="575757"/>
                </a:solidFill>
                <a:latin typeface="Arial"/>
                <a:ea typeface="Arial"/>
              </a:rPr>
              <a:t>a</a:t>
            </a:r>
            <a:r>
              <a:rPr lang="en-US" altLang="zh-CN" sz="2400" spc="80" dirty="0">
                <a:solidFill>
                  <a:srgbClr val="575757"/>
                </a:solidFill>
                <a:latin typeface="Arial"/>
                <a:cs typeface="Arial"/>
              </a:rPr>
              <a:t> </a:t>
            </a:r>
            <a:r>
              <a:rPr lang="en-US" altLang="zh-CN" sz="2400" dirty="0">
                <a:solidFill>
                  <a:srgbClr val="575757"/>
                </a:solidFill>
                <a:latin typeface="Arial"/>
                <a:ea typeface="Arial"/>
              </a:rPr>
              <a:t>hemorragias</a:t>
            </a:r>
            <a:r>
              <a:rPr lang="en-US" altLang="zh-CN" sz="2400" spc="80" dirty="0">
                <a:solidFill>
                  <a:srgbClr val="575757"/>
                </a:solidFill>
                <a:latin typeface="Arial"/>
                <a:cs typeface="Arial"/>
              </a:rPr>
              <a:t> </a:t>
            </a:r>
            <a:r>
              <a:rPr lang="en-US" altLang="zh-CN" sz="2400" dirty="0">
                <a:solidFill>
                  <a:srgbClr val="575757"/>
                </a:solidFill>
                <a:latin typeface="Arial"/>
                <a:ea typeface="Arial"/>
              </a:rPr>
              <a:t>localizadas,</a:t>
            </a:r>
            <a:r>
              <a:rPr lang="en-US" altLang="zh-CN" sz="2400" dirty="0">
                <a:solidFill>
                  <a:srgbClr val="575757"/>
                </a:solidFill>
                <a:latin typeface="Arial"/>
                <a:cs typeface="Arial"/>
              </a:rPr>
              <a:t> </a:t>
            </a:r>
            <a:r>
              <a:rPr lang="en-US" altLang="zh-CN" sz="2400" dirty="0">
                <a:solidFill>
                  <a:srgbClr val="575757"/>
                </a:solidFill>
                <a:latin typeface="Arial"/>
                <a:ea typeface="Arial"/>
              </a:rPr>
              <a:t>principalmente</a:t>
            </a:r>
            <a:r>
              <a:rPr lang="en-US" altLang="zh-CN" sz="2400" dirty="0">
                <a:solidFill>
                  <a:srgbClr val="575757"/>
                </a:solidFill>
                <a:latin typeface="Arial"/>
                <a:cs typeface="Arial"/>
              </a:rPr>
              <a:t> </a:t>
            </a:r>
            <a:r>
              <a:rPr lang="en-US" altLang="zh-CN" sz="2400" dirty="0">
                <a:solidFill>
                  <a:srgbClr val="575757"/>
                </a:solidFill>
                <a:latin typeface="Arial"/>
                <a:ea typeface="Arial"/>
              </a:rPr>
              <a:t>nasales,</a:t>
            </a:r>
            <a:r>
              <a:rPr lang="en-US" altLang="zh-CN" sz="2400" dirty="0">
                <a:solidFill>
                  <a:srgbClr val="575757"/>
                </a:solidFill>
                <a:latin typeface="Arial"/>
                <a:cs typeface="Arial"/>
              </a:rPr>
              <a:t> </a:t>
            </a:r>
            <a:r>
              <a:rPr lang="en-US" altLang="zh-CN" sz="2400" dirty="0">
                <a:solidFill>
                  <a:srgbClr val="575757"/>
                </a:solidFill>
                <a:latin typeface="Arial"/>
                <a:ea typeface="Arial"/>
              </a:rPr>
              <a:t>urinarias</a:t>
            </a:r>
            <a:r>
              <a:rPr lang="en-US" altLang="zh-CN" sz="2400" dirty="0">
                <a:solidFill>
                  <a:srgbClr val="575757"/>
                </a:solidFill>
                <a:latin typeface="Arial"/>
                <a:cs typeface="Arial"/>
              </a:rPr>
              <a:t> </a:t>
            </a:r>
            <a:r>
              <a:rPr lang="en-US" altLang="zh-CN" sz="2400" dirty="0">
                <a:solidFill>
                  <a:srgbClr val="575757"/>
                </a:solidFill>
                <a:latin typeface="Arial"/>
                <a:ea typeface="Arial"/>
              </a:rPr>
              <a:t>(hematurias)</a:t>
            </a:r>
            <a:r>
              <a:rPr lang="en-US" altLang="zh-CN" sz="2400" spc="-120" dirty="0">
                <a:solidFill>
                  <a:srgbClr val="575757"/>
                </a:solidFill>
                <a:latin typeface="Arial"/>
                <a:cs typeface="Arial"/>
              </a:rPr>
              <a:t> </a:t>
            </a:r>
            <a:r>
              <a:rPr lang="en-US" altLang="zh-CN" sz="2400" dirty="0">
                <a:solidFill>
                  <a:srgbClr val="575757"/>
                </a:solidFill>
                <a:latin typeface="Arial"/>
                <a:ea typeface="Arial"/>
              </a:rPr>
              <a:t>y,</a:t>
            </a:r>
            <a:r>
              <a:rPr lang="en-US" altLang="zh-CN" sz="2400" dirty="0">
                <a:solidFill>
                  <a:srgbClr val="575757"/>
                </a:solidFill>
                <a:latin typeface="Arial"/>
                <a:cs typeface="Arial"/>
              </a:rPr>
              <a:t> </a:t>
            </a:r>
            <a:r>
              <a:rPr lang="en-US" altLang="zh-CN" sz="2400" dirty="0">
                <a:solidFill>
                  <a:srgbClr val="575757"/>
                </a:solidFill>
                <a:latin typeface="Arial"/>
                <a:ea typeface="Arial"/>
              </a:rPr>
              <a:t>con</a:t>
            </a:r>
            <a:r>
              <a:rPr lang="en-US" altLang="zh-CN" sz="2400" dirty="0">
                <a:solidFill>
                  <a:srgbClr val="575757"/>
                </a:solidFill>
                <a:latin typeface="Arial"/>
                <a:cs typeface="Arial"/>
              </a:rPr>
              <a:t> </a:t>
            </a:r>
            <a:r>
              <a:rPr lang="en-US" altLang="zh-CN" sz="2400" dirty="0">
                <a:solidFill>
                  <a:srgbClr val="575757"/>
                </a:solidFill>
                <a:latin typeface="Arial"/>
                <a:ea typeface="Arial"/>
              </a:rPr>
              <a:t>menor</a:t>
            </a:r>
            <a:r>
              <a:rPr lang="en-US" altLang="zh-CN" sz="2400" dirty="0">
                <a:solidFill>
                  <a:srgbClr val="575757"/>
                </a:solidFill>
                <a:latin typeface="Arial"/>
                <a:cs typeface="Arial"/>
              </a:rPr>
              <a:t> </a:t>
            </a:r>
            <a:r>
              <a:rPr lang="en-US" altLang="zh-CN" sz="2400" dirty="0">
                <a:solidFill>
                  <a:srgbClr val="575757"/>
                </a:solidFill>
                <a:latin typeface="Arial"/>
                <a:ea typeface="Arial"/>
              </a:rPr>
              <a:t>frecuencia,</a:t>
            </a:r>
            <a:r>
              <a:rPr lang="en-US" altLang="zh-CN" sz="2400" dirty="0">
                <a:solidFill>
                  <a:srgbClr val="575757"/>
                </a:solidFill>
                <a:latin typeface="Arial"/>
                <a:cs typeface="Arial"/>
              </a:rPr>
              <a:t> </a:t>
            </a:r>
            <a:r>
              <a:rPr lang="en-US" altLang="zh-CN" sz="2400" dirty="0">
                <a:solidFill>
                  <a:srgbClr val="575757"/>
                </a:solidFill>
                <a:latin typeface="Arial"/>
                <a:ea typeface="Arial"/>
              </a:rPr>
              <a:t>digestivas</a:t>
            </a:r>
            <a:r>
              <a:rPr lang="en-US" altLang="zh-CN" sz="2400" spc="20" dirty="0">
                <a:solidFill>
                  <a:srgbClr val="575757"/>
                </a:solidFill>
                <a:latin typeface="Arial"/>
                <a:cs typeface="Arial"/>
              </a:rPr>
              <a:t> </a:t>
            </a:r>
            <a:r>
              <a:rPr lang="en-US" altLang="zh-CN" sz="2400" dirty="0">
                <a:solidFill>
                  <a:srgbClr val="575757"/>
                </a:solidFill>
                <a:latin typeface="Arial"/>
                <a:ea typeface="Arial"/>
              </a:rPr>
              <a:t>(gastrorragias)</a:t>
            </a:r>
            <a:r>
              <a:rPr lang="en-US" altLang="zh-CN" sz="2400" dirty="0">
                <a:solidFill>
                  <a:srgbClr val="575757"/>
                </a:solidFill>
                <a:latin typeface="Arial"/>
                <a:cs typeface="Arial"/>
              </a:rPr>
              <a:t> </a:t>
            </a:r>
            <a:br>
              <a:rPr dirty="0">
                <a:solidFill>
                  <a:prstClr val="black"/>
                </a:solidFill>
              </a:rPr>
            </a:br>
            <a:r>
              <a:rPr lang="en-US" altLang="zh-CN" sz="2400" dirty="0">
                <a:solidFill>
                  <a:srgbClr val="575757"/>
                </a:solidFill>
                <a:latin typeface="Arial"/>
                <a:ea typeface="Arial"/>
              </a:rPr>
              <a:t>y</a:t>
            </a:r>
            <a:r>
              <a:rPr lang="en-US" altLang="zh-CN" sz="2400" dirty="0">
                <a:solidFill>
                  <a:srgbClr val="575757"/>
                </a:solidFill>
                <a:latin typeface="Arial"/>
                <a:cs typeface="Arial"/>
              </a:rPr>
              <a:t> </a:t>
            </a:r>
            <a:r>
              <a:rPr lang="en-US" altLang="zh-CN" sz="2400" dirty="0">
                <a:solidFill>
                  <a:srgbClr val="575757"/>
                </a:solidFill>
                <a:latin typeface="Arial"/>
                <a:ea typeface="Arial"/>
              </a:rPr>
              <a:t>respiratorias</a:t>
            </a:r>
            <a:r>
              <a:rPr lang="en-US" altLang="zh-CN" sz="2400" dirty="0">
                <a:solidFill>
                  <a:srgbClr val="575757"/>
                </a:solidFill>
                <a:latin typeface="Arial"/>
                <a:cs typeface="Arial"/>
              </a:rPr>
              <a:t> </a:t>
            </a:r>
            <a:r>
              <a:rPr lang="en-US" altLang="zh-CN" sz="2400" dirty="0">
                <a:solidFill>
                  <a:srgbClr val="575757"/>
                </a:solidFill>
                <a:latin typeface="Arial"/>
                <a:ea typeface="Arial"/>
              </a:rPr>
              <a:t>(hemoptisis,</a:t>
            </a:r>
            <a:r>
              <a:rPr lang="en-US" altLang="zh-CN" sz="2400" dirty="0">
                <a:solidFill>
                  <a:srgbClr val="575757"/>
                </a:solidFill>
                <a:latin typeface="Arial"/>
                <a:cs typeface="Arial"/>
              </a:rPr>
              <a:t> </a:t>
            </a:r>
            <a:r>
              <a:rPr lang="en-US" altLang="zh-CN" sz="2400" dirty="0">
                <a:solidFill>
                  <a:srgbClr val="575757"/>
                </a:solidFill>
                <a:latin typeface="Arial"/>
                <a:ea typeface="Arial"/>
              </a:rPr>
              <a:t>cortocircuito</a:t>
            </a:r>
            <a:r>
              <a:rPr lang="en-US" altLang="zh-CN" sz="2400" spc="-34" dirty="0">
                <a:solidFill>
                  <a:srgbClr val="575757"/>
                </a:solidFill>
                <a:latin typeface="Arial"/>
                <a:cs typeface="Arial"/>
              </a:rPr>
              <a:t> </a:t>
            </a:r>
            <a:r>
              <a:rPr lang="en-US" altLang="zh-CN" sz="2400" dirty="0">
                <a:solidFill>
                  <a:srgbClr val="575757"/>
                </a:solidFill>
                <a:latin typeface="Arial"/>
                <a:ea typeface="Arial"/>
              </a:rPr>
              <a:t>derecha-</a:t>
            </a:r>
            <a:r>
              <a:rPr lang="en-US" altLang="zh-CN" sz="2400" dirty="0">
                <a:solidFill>
                  <a:srgbClr val="575757"/>
                </a:solidFill>
                <a:latin typeface="Arial"/>
                <a:cs typeface="Arial"/>
              </a:rPr>
              <a:t> </a:t>
            </a:r>
            <a:r>
              <a:rPr lang="en-US" altLang="zh-CN" sz="2400" dirty="0">
                <a:solidFill>
                  <a:srgbClr val="575757"/>
                </a:solidFill>
                <a:latin typeface="Arial"/>
                <a:ea typeface="Arial"/>
              </a:rPr>
              <a:t>izquierda),</a:t>
            </a:r>
            <a:r>
              <a:rPr lang="en-US" altLang="zh-CN" sz="2400" spc="25" dirty="0">
                <a:solidFill>
                  <a:srgbClr val="575757"/>
                </a:solidFill>
                <a:latin typeface="Arial"/>
                <a:cs typeface="Arial"/>
              </a:rPr>
              <a:t> </a:t>
            </a:r>
            <a:r>
              <a:rPr lang="en-US" altLang="zh-CN" sz="2400" spc="-25" dirty="0">
                <a:solidFill>
                  <a:srgbClr val="575757"/>
                </a:solidFill>
                <a:latin typeface="Arial"/>
                <a:ea typeface="Arial"/>
              </a:rPr>
              <a:t>y</a:t>
            </a:r>
          </a:p>
          <a:p>
            <a:pPr indent="228600" algn="just">
              <a:lnSpc>
                <a:spcPct val="95833"/>
              </a:lnSpc>
            </a:pPr>
            <a:r>
              <a:rPr lang="en-US" altLang="zh-CN" dirty="0">
                <a:solidFill>
                  <a:srgbClr val="B76EB7"/>
                </a:solidFill>
                <a:latin typeface="Arial"/>
                <a:ea typeface="Arial"/>
              </a:rPr>
              <a:t>C.</a:t>
            </a:r>
            <a:r>
              <a:rPr lang="en-US" altLang="zh-CN" spc="44" dirty="0">
                <a:solidFill>
                  <a:srgbClr val="B76EB7"/>
                </a:solidFill>
                <a:latin typeface="Arial"/>
                <a:cs typeface="Arial"/>
              </a:rPr>
              <a:t>   </a:t>
            </a:r>
            <a:r>
              <a:rPr lang="en-US" altLang="zh-CN" sz="2400" dirty="0">
                <a:solidFill>
                  <a:srgbClr val="575757"/>
                </a:solidFill>
                <a:latin typeface="Arial"/>
                <a:ea typeface="Arial"/>
              </a:rPr>
              <a:t>aparición</a:t>
            </a:r>
            <a:r>
              <a:rPr lang="en-US" altLang="zh-CN" sz="2400" spc="60" dirty="0">
                <a:solidFill>
                  <a:srgbClr val="575757"/>
                </a:solidFill>
                <a:latin typeface="Arial"/>
                <a:cs typeface="Arial"/>
              </a:rPr>
              <a:t> </a:t>
            </a:r>
            <a:r>
              <a:rPr lang="en-US" altLang="zh-CN" sz="2400" dirty="0">
                <a:solidFill>
                  <a:srgbClr val="575757"/>
                </a:solidFill>
                <a:latin typeface="Arial"/>
                <a:ea typeface="Arial"/>
              </a:rPr>
              <a:t>hereditaria</a:t>
            </a:r>
            <a:r>
              <a:rPr lang="en-US" altLang="zh-CN" sz="2400" spc="60" dirty="0">
                <a:solidFill>
                  <a:srgbClr val="575757"/>
                </a:solidFill>
                <a:latin typeface="Arial"/>
                <a:cs typeface="Arial"/>
              </a:rPr>
              <a:t> </a:t>
            </a:r>
            <a:r>
              <a:rPr lang="en-US" altLang="zh-CN" sz="2400" dirty="0">
                <a:solidFill>
                  <a:srgbClr val="575757"/>
                </a:solidFill>
                <a:latin typeface="Arial"/>
                <a:ea typeface="Arial"/>
              </a:rPr>
              <a:t>de</a:t>
            </a:r>
            <a:r>
              <a:rPr lang="en-US" altLang="zh-CN" sz="2400" spc="60" dirty="0">
                <a:solidFill>
                  <a:srgbClr val="575757"/>
                </a:solidFill>
                <a:latin typeface="Arial"/>
                <a:cs typeface="Arial"/>
              </a:rPr>
              <a:t> </a:t>
            </a:r>
            <a:r>
              <a:rPr lang="en-US" altLang="zh-CN" sz="2400" dirty="0">
                <a:solidFill>
                  <a:srgbClr val="575757"/>
                </a:solidFill>
                <a:latin typeface="Arial"/>
                <a:ea typeface="Arial"/>
              </a:rPr>
              <a:t>tipo</a:t>
            </a:r>
            <a:r>
              <a:rPr lang="en-US" altLang="zh-CN" sz="2400" spc="60" dirty="0">
                <a:solidFill>
                  <a:srgbClr val="575757"/>
                </a:solidFill>
                <a:latin typeface="Arial"/>
                <a:cs typeface="Arial"/>
              </a:rPr>
              <a:t> </a:t>
            </a:r>
            <a:r>
              <a:rPr lang="en-US" altLang="zh-CN" sz="2400" dirty="0">
                <a:solidFill>
                  <a:srgbClr val="575757"/>
                </a:solidFill>
                <a:latin typeface="Arial"/>
                <a:ea typeface="Arial"/>
              </a:rPr>
              <a:t>autosómico</a:t>
            </a:r>
          </a:p>
          <a:p>
            <a:pPr indent="686104" algn="just"/>
            <a:r>
              <a:rPr lang="en-US" altLang="zh-CN" sz="2400" spc="-5" dirty="0">
                <a:solidFill>
                  <a:srgbClr val="575757"/>
                </a:solidFill>
                <a:latin typeface="Arial"/>
                <a:ea typeface="Arial"/>
              </a:rPr>
              <a:t>domin</a:t>
            </a:r>
            <a:r>
              <a:rPr lang="en-US" altLang="zh-CN" sz="2400" dirty="0">
                <a:solidFill>
                  <a:srgbClr val="575757"/>
                </a:solidFill>
                <a:latin typeface="Arial"/>
                <a:ea typeface="Arial"/>
              </a:rPr>
              <a:t>ante.</a:t>
            </a:r>
          </a:p>
        </p:txBody>
      </p:sp>
    </p:spTree>
    <p:extLst>
      <p:ext uri="{BB962C8B-B14F-4D97-AF65-F5344CB8AC3E}">
        <p14:creationId xmlns:p14="http://schemas.microsoft.com/office/powerpoint/2010/main" val="2091652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5"/>
          <p:cNvSpPr/>
          <p:nvPr/>
        </p:nvSpPr>
        <p:spPr>
          <a:xfrm>
            <a:off x="8197850" y="273050"/>
            <a:ext cx="654050" cy="1606550"/>
          </a:xfrm>
          <a:custGeom>
            <a:avLst/>
            <a:gdLst>
              <a:gd name="connsiteX0" fmla="*/ 13461 w 654050"/>
              <a:gd name="connsiteY0" fmla="*/ 1609090 h 1606550"/>
              <a:gd name="connsiteX1" fmla="*/ 655066 w 654050"/>
              <a:gd name="connsiteY1" fmla="*/ 1609090 h 1606550"/>
              <a:gd name="connsiteX2" fmla="*/ 655066 w 654050"/>
              <a:gd name="connsiteY2" fmla="*/ 8890 h 1606550"/>
              <a:gd name="connsiteX3" fmla="*/ 13461 w 654050"/>
              <a:gd name="connsiteY3" fmla="*/ 8890 h 1606550"/>
              <a:gd name="connsiteX4" fmla="*/ 13461 w 6540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050" h="1606550">
                <a:moveTo>
                  <a:pt x="13461" y="1609090"/>
                </a:moveTo>
                <a:lnTo>
                  <a:pt x="655066" y="1609090"/>
                </a:lnTo>
                <a:lnTo>
                  <a:pt x="655066" y="8890"/>
                </a:lnTo>
                <a:lnTo>
                  <a:pt x="13461" y="8890"/>
                </a:lnTo>
                <a:lnTo>
                  <a:pt x="13461" y="160909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16" name="Freeform 16"/>
          <p:cNvSpPr/>
          <p:nvPr/>
        </p:nvSpPr>
        <p:spPr>
          <a:xfrm>
            <a:off x="8058150" y="273050"/>
            <a:ext cx="95250" cy="1606550"/>
          </a:xfrm>
          <a:custGeom>
            <a:avLst/>
            <a:gdLst>
              <a:gd name="connsiteX0" fmla="*/ 9906 w 95250"/>
              <a:gd name="connsiteY0" fmla="*/ 1609090 h 1606550"/>
              <a:gd name="connsiteX1" fmla="*/ 101346 w 95250"/>
              <a:gd name="connsiteY1" fmla="*/ 1609090 h 1606550"/>
              <a:gd name="connsiteX2" fmla="*/ 101346 w 95250"/>
              <a:gd name="connsiteY2" fmla="*/ 8890 h 1606550"/>
              <a:gd name="connsiteX3" fmla="*/ 9906 w 95250"/>
              <a:gd name="connsiteY3" fmla="*/ 8890 h 1606550"/>
              <a:gd name="connsiteX4" fmla="*/ 9906 w 952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606550">
                <a:moveTo>
                  <a:pt x="9906" y="1609090"/>
                </a:moveTo>
                <a:lnTo>
                  <a:pt x="101346" y="1609090"/>
                </a:lnTo>
                <a:lnTo>
                  <a:pt x="101346" y="8890"/>
                </a:lnTo>
                <a:lnTo>
                  <a:pt x="9906" y="8890"/>
                </a:lnTo>
                <a:lnTo>
                  <a:pt x="9906" y="1609090"/>
                </a:lnTo>
                <a:close/>
              </a:path>
            </a:pathLst>
          </a:custGeom>
          <a:solidFill>
            <a:srgbClr val="65659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17" name="TextBox 17"/>
          <p:cNvSpPr txBox="1"/>
          <p:nvPr/>
        </p:nvSpPr>
        <p:spPr>
          <a:xfrm>
            <a:off x="223113" y="239436"/>
            <a:ext cx="7791486" cy="5793013"/>
          </a:xfrm>
          <a:prstGeom prst="rect">
            <a:avLst/>
          </a:prstGeom>
          <a:noFill/>
        </p:spPr>
        <p:txBody>
          <a:bodyPr wrap="square" lIns="0" tIns="0" rIns="0" bIns="0" rtlCol="0">
            <a:spAutoFit/>
          </a:bodyPr>
          <a:lstStyle/>
          <a:p>
            <a:pPr>
              <a:lnSpc>
                <a:spcPct val="153333"/>
              </a:lnSpc>
            </a:pPr>
            <a:r>
              <a:rPr lang="en-US" altLang="zh-CN" sz="3600" b="1" dirty="0">
                <a:solidFill>
                  <a:srgbClr val="B76EB7"/>
                </a:solidFill>
                <a:latin typeface="Arial"/>
                <a:ea typeface="Arial"/>
              </a:rPr>
              <a:t>+</a:t>
            </a:r>
            <a:r>
              <a:rPr lang="en-US" altLang="zh-CN" sz="3600" b="1" spc="-175" dirty="0">
                <a:solidFill>
                  <a:srgbClr val="B76EB7"/>
                </a:solidFill>
                <a:latin typeface="Arial"/>
                <a:cs typeface="Arial"/>
              </a:rPr>
              <a:t> </a:t>
            </a:r>
            <a:r>
              <a:rPr lang="en-US" altLang="zh-CN" sz="3600" b="1" dirty="0">
                <a:solidFill>
                  <a:srgbClr val="653265"/>
                </a:solidFill>
                <a:latin typeface="Arial"/>
                <a:ea typeface="Arial"/>
              </a:rPr>
              <a:t>PÚRPURAS</a:t>
            </a:r>
            <a:r>
              <a:rPr lang="en-US" altLang="zh-CN" sz="3600" b="1" spc="-184" dirty="0">
                <a:solidFill>
                  <a:srgbClr val="653265"/>
                </a:solidFill>
                <a:latin typeface="Arial"/>
                <a:cs typeface="Arial"/>
              </a:rPr>
              <a:t> </a:t>
            </a:r>
            <a:r>
              <a:rPr lang="en-US" altLang="zh-CN" sz="3600" b="1" dirty="0">
                <a:solidFill>
                  <a:srgbClr val="653265"/>
                </a:solidFill>
                <a:latin typeface="Arial"/>
                <a:ea typeface="Arial"/>
              </a:rPr>
              <a:t>ANGIOPÁTICAS</a:t>
            </a:r>
          </a:p>
          <a:p>
            <a:pPr>
              <a:lnSpc>
                <a:spcPts val="1000"/>
              </a:lnSpc>
            </a:pPr>
            <a:endParaRPr lang="en-US" dirty="0">
              <a:solidFill>
                <a:prstClr val="black"/>
              </a:solidFill>
            </a:endParaRPr>
          </a:p>
          <a:p>
            <a:pPr>
              <a:lnSpc>
                <a:spcPts val="1430"/>
              </a:lnSpc>
            </a:pPr>
            <a:endParaRPr lang="en-US" dirty="0">
              <a:solidFill>
                <a:prstClr val="black"/>
              </a:solidFill>
            </a:endParaRPr>
          </a:p>
          <a:p>
            <a:pPr marL="348691" indent="-228904" algn="just" hangingPunct="0"/>
            <a:r>
              <a:rPr lang="en-US" altLang="zh-CN" dirty="0">
                <a:solidFill>
                  <a:srgbClr val="653265"/>
                </a:solidFill>
                <a:latin typeface="Wingdings"/>
                <a:ea typeface="Wingdings"/>
              </a:rPr>
              <a:t></a:t>
            </a:r>
            <a:r>
              <a:rPr lang="en-US" altLang="zh-CN" sz="2400" dirty="0">
                <a:solidFill>
                  <a:srgbClr val="575757"/>
                </a:solidFill>
                <a:latin typeface="Arial"/>
                <a:ea typeface="Arial"/>
              </a:rPr>
              <a:t>El</a:t>
            </a:r>
            <a:r>
              <a:rPr lang="en-US" altLang="zh-CN" sz="2400" spc="94" dirty="0">
                <a:solidFill>
                  <a:srgbClr val="575757"/>
                </a:solidFill>
                <a:latin typeface="Arial"/>
                <a:cs typeface="Arial"/>
              </a:rPr>
              <a:t> </a:t>
            </a:r>
            <a:r>
              <a:rPr lang="en-US" altLang="zh-CN" sz="2400" dirty="0">
                <a:solidFill>
                  <a:srgbClr val="575757"/>
                </a:solidFill>
                <a:latin typeface="Arial"/>
                <a:ea typeface="Arial"/>
              </a:rPr>
              <a:t>representante</a:t>
            </a:r>
            <a:r>
              <a:rPr lang="en-US" altLang="zh-CN" sz="2400" spc="100" dirty="0">
                <a:solidFill>
                  <a:srgbClr val="575757"/>
                </a:solidFill>
                <a:latin typeface="Arial"/>
                <a:cs typeface="Arial"/>
              </a:rPr>
              <a:t> </a:t>
            </a:r>
            <a:r>
              <a:rPr lang="en-US" altLang="zh-CN" sz="2400" dirty="0">
                <a:solidFill>
                  <a:srgbClr val="575757"/>
                </a:solidFill>
                <a:latin typeface="Arial"/>
                <a:ea typeface="Arial"/>
              </a:rPr>
              <a:t>principal</a:t>
            </a:r>
            <a:r>
              <a:rPr lang="en-US" altLang="zh-CN" sz="2400" spc="100" dirty="0">
                <a:solidFill>
                  <a:srgbClr val="575757"/>
                </a:solidFill>
                <a:latin typeface="Arial"/>
                <a:cs typeface="Arial"/>
              </a:rPr>
              <a:t> </a:t>
            </a:r>
            <a:r>
              <a:rPr lang="en-US" altLang="zh-CN" sz="2400" dirty="0">
                <a:solidFill>
                  <a:srgbClr val="575757"/>
                </a:solidFill>
                <a:latin typeface="Arial"/>
                <a:ea typeface="Arial"/>
              </a:rPr>
              <a:t>de</a:t>
            </a:r>
            <a:r>
              <a:rPr lang="en-US" altLang="zh-CN" sz="2400" spc="100" dirty="0">
                <a:solidFill>
                  <a:srgbClr val="575757"/>
                </a:solidFill>
                <a:latin typeface="Arial"/>
                <a:cs typeface="Arial"/>
              </a:rPr>
              <a:t> </a:t>
            </a:r>
            <a:r>
              <a:rPr lang="en-US" altLang="zh-CN" sz="2400" dirty="0">
                <a:solidFill>
                  <a:srgbClr val="575757"/>
                </a:solidFill>
                <a:latin typeface="Arial"/>
                <a:ea typeface="Arial"/>
              </a:rPr>
              <a:t>las</a:t>
            </a:r>
            <a:r>
              <a:rPr lang="en-US" altLang="zh-CN" sz="2400" spc="100" dirty="0">
                <a:solidFill>
                  <a:srgbClr val="575757"/>
                </a:solidFill>
                <a:latin typeface="Arial"/>
                <a:cs typeface="Arial"/>
              </a:rPr>
              <a:t> </a:t>
            </a:r>
            <a:r>
              <a:rPr lang="en-US" altLang="zh-CN" sz="2400" dirty="0">
                <a:solidFill>
                  <a:srgbClr val="575757"/>
                </a:solidFill>
                <a:latin typeface="Arial"/>
                <a:ea typeface="Arial"/>
              </a:rPr>
              <a:t>púrpuras</a:t>
            </a:r>
            <a:r>
              <a:rPr lang="en-US" altLang="zh-CN" sz="2400" dirty="0">
                <a:solidFill>
                  <a:srgbClr val="575757"/>
                </a:solidFill>
                <a:latin typeface="Arial"/>
                <a:cs typeface="Arial"/>
              </a:rPr>
              <a:t> </a:t>
            </a:r>
            <a:br>
              <a:rPr dirty="0">
                <a:solidFill>
                  <a:prstClr val="black"/>
                </a:solidFill>
              </a:rPr>
            </a:br>
            <a:r>
              <a:rPr lang="en-US" altLang="zh-CN" sz="2400" dirty="0">
                <a:solidFill>
                  <a:srgbClr val="575757"/>
                </a:solidFill>
                <a:latin typeface="Arial"/>
                <a:ea typeface="Arial"/>
              </a:rPr>
              <a:t>angiopáticas</a:t>
            </a:r>
            <a:r>
              <a:rPr lang="en-US" altLang="zh-CN" sz="2400" dirty="0">
                <a:solidFill>
                  <a:srgbClr val="575757"/>
                </a:solidFill>
                <a:latin typeface="Arial"/>
                <a:cs typeface="Arial"/>
              </a:rPr>
              <a:t> </a:t>
            </a:r>
            <a:r>
              <a:rPr lang="en-US" altLang="zh-CN" sz="2400" dirty="0">
                <a:solidFill>
                  <a:srgbClr val="575757"/>
                </a:solidFill>
                <a:latin typeface="Arial"/>
                <a:ea typeface="Arial"/>
              </a:rPr>
              <a:t>adquiridas,</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índole</a:t>
            </a:r>
            <a:r>
              <a:rPr lang="en-US" altLang="zh-CN" sz="2400" dirty="0">
                <a:solidFill>
                  <a:srgbClr val="575757"/>
                </a:solidFill>
                <a:latin typeface="Arial"/>
                <a:cs typeface="Arial"/>
              </a:rPr>
              <a:t> </a:t>
            </a:r>
            <a:r>
              <a:rPr lang="en-US" altLang="zh-CN" sz="2400" dirty="0">
                <a:solidFill>
                  <a:srgbClr val="575757"/>
                </a:solidFill>
                <a:latin typeface="Arial"/>
                <a:ea typeface="Arial"/>
              </a:rPr>
              <a:t>inmunopática,</a:t>
            </a:r>
            <a:r>
              <a:rPr lang="en-US" altLang="zh-CN" sz="2400" dirty="0">
                <a:solidFill>
                  <a:srgbClr val="575757"/>
                </a:solidFill>
                <a:latin typeface="Arial"/>
                <a:cs typeface="Arial"/>
              </a:rPr>
              <a:t> </a:t>
            </a:r>
            <a:r>
              <a:rPr lang="en-US" altLang="zh-CN" sz="2400" dirty="0">
                <a:solidFill>
                  <a:srgbClr val="575757"/>
                </a:solidFill>
                <a:latin typeface="Arial"/>
                <a:ea typeface="Arial"/>
              </a:rPr>
              <a:t>es</a:t>
            </a:r>
            <a:r>
              <a:rPr lang="en-US" altLang="zh-CN" sz="2400" spc="15"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b="1" dirty="0">
                <a:solidFill>
                  <a:srgbClr val="575757"/>
                </a:solidFill>
                <a:latin typeface="Arial"/>
                <a:ea typeface="Arial"/>
              </a:rPr>
              <a:t>enfermedad</a:t>
            </a:r>
            <a:r>
              <a:rPr lang="en-US" altLang="zh-CN" sz="2400" b="1" dirty="0">
                <a:solidFill>
                  <a:srgbClr val="575757"/>
                </a:solidFill>
                <a:latin typeface="Arial"/>
                <a:cs typeface="Arial"/>
              </a:rPr>
              <a:t> </a:t>
            </a:r>
            <a:r>
              <a:rPr lang="en-US" altLang="zh-CN" sz="2400" b="1" dirty="0">
                <a:solidFill>
                  <a:srgbClr val="575757"/>
                </a:solidFill>
                <a:latin typeface="Arial"/>
                <a:ea typeface="Arial"/>
              </a:rPr>
              <a:t>de</a:t>
            </a:r>
            <a:r>
              <a:rPr lang="en-US" altLang="zh-CN" sz="2400" b="1" dirty="0">
                <a:solidFill>
                  <a:srgbClr val="575757"/>
                </a:solidFill>
                <a:latin typeface="Arial"/>
                <a:cs typeface="Arial"/>
              </a:rPr>
              <a:t> </a:t>
            </a:r>
            <a:r>
              <a:rPr lang="en-US" altLang="zh-CN" sz="2400" b="1" dirty="0">
                <a:solidFill>
                  <a:srgbClr val="575757"/>
                </a:solidFill>
                <a:latin typeface="Arial"/>
                <a:ea typeface="Arial"/>
              </a:rPr>
              <a:t>Schönlein-Henoch</a:t>
            </a:r>
            <a:r>
              <a:rPr lang="en-US" altLang="zh-CN" sz="2400" dirty="0">
                <a:solidFill>
                  <a:srgbClr val="575757"/>
                </a:solidFill>
                <a:latin typeface="Arial"/>
                <a:ea typeface="Arial"/>
              </a:rPr>
              <a:t>,</a:t>
            </a:r>
            <a:r>
              <a:rPr lang="en-US" altLang="zh-CN" sz="2400" dirty="0">
                <a:solidFill>
                  <a:srgbClr val="575757"/>
                </a:solidFill>
                <a:latin typeface="Arial"/>
                <a:cs typeface="Arial"/>
              </a:rPr>
              <a:t> </a:t>
            </a:r>
            <a:r>
              <a:rPr lang="en-US" altLang="zh-CN" sz="2400" dirty="0">
                <a:solidFill>
                  <a:srgbClr val="575757"/>
                </a:solidFill>
                <a:latin typeface="Arial"/>
                <a:ea typeface="Arial"/>
              </a:rPr>
              <a:t>llamada</a:t>
            </a:r>
            <a:r>
              <a:rPr lang="en-US" altLang="zh-CN" sz="2400" spc="-15" dirty="0">
                <a:solidFill>
                  <a:srgbClr val="575757"/>
                </a:solidFill>
                <a:latin typeface="Arial"/>
                <a:cs typeface="Arial"/>
              </a:rPr>
              <a:t> </a:t>
            </a:r>
            <a:r>
              <a:rPr lang="en-US" altLang="zh-CN" sz="2400" dirty="0">
                <a:solidFill>
                  <a:srgbClr val="575757"/>
                </a:solidFill>
                <a:latin typeface="Arial"/>
                <a:ea typeface="Arial"/>
              </a:rPr>
              <a:t>también</a:t>
            </a:r>
            <a:r>
              <a:rPr lang="en-US" altLang="zh-CN" sz="2400" dirty="0">
                <a:solidFill>
                  <a:srgbClr val="575757"/>
                </a:solidFill>
                <a:latin typeface="Arial"/>
                <a:cs typeface="Arial"/>
              </a:rPr>
              <a:t> </a:t>
            </a:r>
            <a:r>
              <a:rPr lang="en-US" altLang="zh-CN" sz="2400" b="1" dirty="0">
                <a:solidFill>
                  <a:srgbClr val="575757"/>
                </a:solidFill>
                <a:latin typeface="Arial"/>
                <a:ea typeface="Arial"/>
              </a:rPr>
              <a:t>púrpura</a:t>
            </a:r>
            <a:r>
              <a:rPr lang="en-US" altLang="zh-CN" sz="2400" b="1" dirty="0">
                <a:solidFill>
                  <a:srgbClr val="575757"/>
                </a:solidFill>
                <a:latin typeface="Arial"/>
                <a:cs typeface="Arial"/>
              </a:rPr>
              <a:t> </a:t>
            </a:r>
            <a:r>
              <a:rPr lang="en-US" altLang="zh-CN" sz="2400" b="1" dirty="0">
                <a:solidFill>
                  <a:srgbClr val="575757"/>
                </a:solidFill>
                <a:latin typeface="Arial"/>
                <a:ea typeface="Arial"/>
              </a:rPr>
              <a:t>anafilactoide</a:t>
            </a:r>
            <a:r>
              <a:rPr lang="en-US" altLang="zh-CN" sz="2400" b="1" dirty="0">
                <a:solidFill>
                  <a:srgbClr val="575757"/>
                </a:solidFill>
                <a:latin typeface="Arial"/>
                <a:cs typeface="Arial"/>
              </a:rPr>
              <a:t> </a:t>
            </a:r>
            <a:r>
              <a:rPr lang="en-US" altLang="zh-CN" sz="2400" dirty="0">
                <a:solidFill>
                  <a:srgbClr val="575757"/>
                </a:solidFill>
                <a:latin typeface="Arial"/>
                <a:ea typeface="Arial"/>
              </a:rPr>
              <a:t>o</a:t>
            </a:r>
            <a:r>
              <a:rPr lang="en-US" altLang="zh-CN" sz="2400" spc="-40" dirty="0">
                <a:solidFill>
                  <a:srgbClr val="575757"/>
                </a:solidFill>
                <a:latin typeface="Arial"/>
                <a:cs typeface="Arial"/>
              </a:rPr>
              <a:t> </a:t>
            </a:r>
            <a:r>
              <a:rPr lang="en-US" altLang="zh-CN" sz="2400" b="1" dirty="0">
                <a:solidFill>
                  <a:srgbClr val="575757"/>
                </a:solidFill>
                <a:latin typeface="Arial"/>
                <a:ea typeface="Arial"/>
              </a:rPr>
              <a:t>alérgica</a:t>
            </a:r>
            <a:r>
              <a:rPr lang="en-US" altLang="zh-CN" sz="2400" dirty="0">
                <a:solidFill>
                  <a:srgbClr val="575757"/>
                </a:solidFill>
                <a:latin typeface="Arial"/>
                <a:ea typeface="Arial"/>
              </a:rPr>
              <a:t>.</a:t>
            </a:r>
          </a:p>
          <a:p>
            <a:pPr algn="just">
              <a:lnSpc>
                <a:spcPts val="1995"/>
              </a:lnSpc>
            </a:pPr>
            <a:endParaRPr lang="en-US" dirty="0">
              <a:solidFill>
                <a:prstClr val="black"/>
              </a:solidFill>
            </a:endParaRPr>
          </a:p>
          <a:p>
            <a:pPr marL="348691" indent="-228904" algn="just" hangingPunct="0"/>
            <a:r>
              <a:rPr lang="en-US" altLang="zh-CN" dirty="0">
                <a:solidFill>
                  <a:srgbClr val="653265"/>
                </a:solidFill>
                <a:latin typeface="Wingdings"/>
                <a:ea typeface="Wingdings"/>
              </a:rPr>
              <a:t></a:t>
            </a:r>
            <a:r>
              <a:rPr lang="en-US" altLang="zh-CN" spc="-234" dirty="0">
                <a:solidFill>
                  <a:srgbClr val="653265"/>
                </a:solidFill>
                <a:latin typeface="Wingdings"/>
                <a:cs typeface="Wingdings"/>
              </a:rPr>
              <a:t> </a:t>
            </a:r>
            <a:r>
              <a:rPr lang="en-US" altLang="zh-CN" sz="2400" dirty="0">
                <a:solidFill>
                  <a:srgbClr val="575757"/>
                </a:solidFill>
                <a:latin typeface="Arial"/>
                <a:ea typeface="Arial"/>
              </a:rPr>
              <a:t>Se</a:t>
            </a:r>
            <a:r>
              <a:rPr lang="en-US" altLang="zh-CN" sz="2400" spc="-85" dirty="0">
                <a:solidFill>
                  <a:srgbClr val="575757"/>
                </a:solidFill>
                <a:latin typeface="Arial"/>
                <a:cs typeface="Arial"/>
              </a:rPr>
              <a:t> </a:t>
            </a:r>
            <a:r>
              <a:rPr lang="en-US" altLang="zh-CN" sz="2400" dirty="0">
                <a:solidFill>
                  <a:srgbClr val="575757"/>
                </a:solidFill>
                <a:latin typeface="Arial"/>
                <a:ea typeface="Arial"/>
              </a:rPr>
              <a:t>trata</a:t>
            </a:r>
            <a:r>
              <a:rPr lang="en-US" altLang="zh-CN" sz="2400" spc="-89" dirty="0">
                <a:solidFill>
                  <a:srgbClr val="575757"/>
                </a:solidFill>
                <a:latin typeface="Arial"/>
                <a:cs typeface="Arial"/>
              </a:rPr>
              <a:t> </a:t>
            </a:r>
            <a:r>
              <a:rPr lang="en-US" altLang="zh-CN" sz="2400" dirty="0">
                <a:solidFill>
                  <a:srgbClr val="575757"/>
                </a:solidFill>
                <a:latin typeface="Arial"/>
                <a:ea typeface="Arial"/>
              </a:rPr>
              <a:t>de</a:t>
            </a:r>
            <a:r>
              <a:rPr lang="en-US" altLang="zh-CN" sz="2400" spc="-89" dirty="0">
                <a:solidFill>
                  <a:srgbClr val="575757"/>
                </a:solidFill>
                <a:latin typeface="Arial"/>
                <a:cs typeface="Arial"/>
              </a:rPr>
              <a:t> </a:t>
            </a:r>
            <a:r>
              <a:rPr lang="en-US" altLang="zh-CN" sz="2400" dirty="0">
                <a:solidFill>
                  <a:srgbClr val="575757"/>
                </a:solidFill>
                <a:latin typeface="Arial"/>
                <a:ea typeface="Arial"/>
              </a:rPr>
              <a:t>púrpura</a:t>
            </a:r>
            <a:r>
              <a:rPr lang="en-US" altLang="zh-CN" sz="2400" spc="-85" dirty="0">
                <a:solidFill>
                  <a:srgbClr val="575757"/>
                </a:solidFill>
                <a:latin typeface="Arial"/>
                <a:cs typeface="Arial"/>
              </a:rPr>
              <a:t> </a:t>
            </a:r>
            <a:r>
              <a:rPr lang="en-US" altLang="zh-CN" sz="2400" dirty="0">
                <a:solidFill>
                  <a:srgbClr val="575757"/>
                </a:solidFill>
                <a:latin typeface="Arial"/>
                <a:ea typeface="Arial"/>
              </a:rPr>
              <a:t>meramente</a:t>
            </a:r>
            <a:r>
              <a:rPr lang="en-US" altLang="zh-CN" sz="2400" spc="-94" dirty="0">
                <a:solidFill>
                  <a:srgbClr val="575757"/>
                </a:solidFill>
                <a:latin typeface="Arial"/>
                <a:cs typeface="Arial"/>
              </a:rPr>
              <a:t> </a:t>
            </a:r>
            <a:r>
              <a:rPr lang="en-US" altLang="zh-CN" sz="2400" dirty="0">
                <a:solidFill>
                  <a:srgbClr val="575757"/>
                </a:solidFill>
                <a:latin typeface="Arial"/>
                <a:ea typeface="Arial"/>
              </a:rPr>
              <a:t>angiopática,</a:t>
            </a:r>
            <a:r>
              <a:rPr lang="en-US" altLang="zh-CN" sz="2400" dirty="0">
                <a:solidFill>
                  <a:srgbClr val="575757"/>
                </a:solidFill>
                <a:latin typeface="Arial"/>
                <a:cs typeface="Arial"/>
              </a:rPr>
              <a:t> </a:t>
            </a:r>
            <a:r>
              <a:rPr lang="en-US" altLang="zh-CN" sz="2400" dirty="0">
                <a:solidFill>
                  <a:srgbClr val="575757"/>
                </a:solidFill>
                <a:latin typeface="Arial"/>
                <a:ea typeface="Arial"/>
              </a:rPr>
              <a:t>consecutiva</a:t>
            </a:r>
            <a:r>
              <a:rPr lang="en-US" altLang="zh-CN" sz="2400" dirty="0">
                <a:solidFill>
                  <a:srgbClr val="575757"/>
                </a:solidFill>
                <a:latin typeface="Arial"/>
                <a:cs typeface="Arial"/>
              </a:rPr>
              <a:t> </a:t>
            </a:r>
            <a:r>
              <a:rPr lang="en-US" altLang="zh-CN" sz="2400" dirty="0">
                <a:solidFill>
                  <a:srgbClr val="575757"/>
                </a:solidFill>
                <a:latin typeface="Arial"/>
                <a:ea typeface="Arial"/>
              </a:rPr>
              <a:t>a</a:t>
            </a:r>
            <a:r>
              <a:rPr lang="en-US" altLang="zh-CN" sz="2400" dirty="0">
                <a:solidFill>
                  <a:srgbClr val="575757"/>
                </a:solidFill>
                <a:latin typeface="Arial"/>
                <a:cs typeface="Arial"/>
              </a:rPr>
              <a:t> </a:t>
            </a:r>
            <a:r>
              <a:rPr lang="en-US" altLang="zh-CN" sz="2400" dirty="0">
                <a:solidFill>
                  <a:srgbClr val="575757"/>
                </a:solidFill>
                <a:latin typeface="Arial"/>
                <a:ea typeface="Arial"/>
              </a:rPr>
              <a:t>alteraciones</a:t>
            </a:r>
            <a:r>
              <a:rPr lang="en-US" altLang="zh-CN" sz="2400" dirty="0">
                <a:solidFill>
                  <a:srgbClr val="575757"/>
                </a:solidFill>
                <a:latin typeface="Arial"/>
                <a:cs typeface="Arial"/>
              </a:rPr>
              <a:t> </a:t>
            </a:r>
            <a:r>
              <a:rPr lang="en-US" altLang="zh-CN" sz="2400" dirty="0">
                <a:solidFill>
                  <a:srgbClr val="575757"/>
                </a:solidFill>
                <a:latin typeface="Arial"/>
                <a:ea typeface="Arial"/>
              </a:rPr>
              <a:t>inflamatorias</a:t>
            </a:r>
            <a:r>
              <a:rPr lang="en-US" altLang="zh-CN" sz="2400" dirty="0">
                <a:solidFill>
                  <a:srgbClr val="575757"/>
                </a:solidFill>
                <a:latin typeface="Arial"/>
                <a:cs typeface="Arial"/>
              </a:rPr>
              <a:t> </a:t>
            </a:r>
            <a:r>
              <a:rPr lang="en-US" altLang="zh-CN" sz="2400" dirty="0">
                <a:solidFill>
                  <a:srgbClr val="575757"/>
                </a:solidFill>
                <a:latin typeface="Arial"/>
                <a:ea typeface="Arial"/>
              </a:rPr>
              <a:t>más</a:t>
            </a:r>
            <a:r>
              <a:rPr lang="en-US" altLang="zh-CN" sz="2400" dirty="0">
                <a:solidFill>
                  <a:srgbClr val="575757"/>
                </a:solidFill>
                <a:latin typeface="Arial"/>
                <a:cs typeface="Arial"/>
              </a:rPr>
              <a:t> </a:t>
            </a:r>
            <a:r>
              <a:rPr lang="en-US" altLang="zh-CN" sz="2400" dirty="0">
                <a:solidFill>
                  <a:srgbClr val="575757"/>
                </a:solidFill>
                <a:latin typeface="Arial"/>
                <a:ea typeface="Arial"/>
              </a:rPr>
              <a:t>o</a:t>
            </a:r>
            <a:r>
              <a:rPr lang="en-US" altLang="zh-CN" sz="2400" spc="-34" dirty="0">
                <a:solidFill>
                  <a:srgbClr val="575757"/>
                </a:solidFill>
                <a:latin typeface="Arial"/>
                <a:cs typeface="Arial"/>
              </a:rPr>
              <a:t> </a:t>
            </a:r>
            <a:r>
              <a:rPr lang="en-US" altLang="zh-CN" sz="2400" dirty="0">
                <a:solidFill>
                  <a:srgbClr val="575757"/>
                </a:solidFill>
                <a:latin typeface="Arial"/>
                <a:ea typeface="Arial"/>
              </a:rPr>
              <a:t>menos</a:t>
            </a:r>
            <a:r>
              <a:rPr lang="en-US" altLang="zh-CN" sz="2400" dirty="0">
                <a:solidFill>
                  <a:srgbClr val="575757"/>
                </a:solidFill>
                <a:latin typeface="Arial"/>
                <a:cs typeface="Arial"/>
              </a:rPr>
              <a:t> </a:t>
            </a:r>
            <a:r>
              <a:rPr lang="en-US" altLang="zh-CN" sz="2400" dirty="0">
                <a:solidFill>
                  <a:srgbClr val="575757"/>
                </a:solidFill>
                <a:latin typeface="Arial"/>
                <a:ea typeface="Arial"/>
              </a:rPr>
              <a:t>difusas</a:t>
            </a:r>
            <a:r>
              <a:rPr lang="en-US" altLang="zh-CN" sz="2400" dirty="0">
                <a:solidFill>
                  <a:srgbClr val="575757"/>
                </a:solidFill>
                <a:latin typeface="Arial"/>
                <a:cs typeface="Arial"/>
              </a:rPr>
              <a:t> </a:t>
            </a:r>
            <a:r>
              <a:rPr lang="en-US" altLang="zh-CN" sz="2400" dirty="0">
                <a:solidFill>
                  <a:srgbClr val="575757"/>
                </a:solidFill>
                <a:latin typeface="Arial"/>
                <a:ea typeface="Arial"/>
              </a:rPr>
              <a:t>del</a:t>
            </a:r>
            <a:r>
              <a:rPr lang="en-US" altLang="zh-CN" sz="2400" dirty="0">
                <a:solidFill>
                  <a:srgbClr val="575757"/>
                </a:solidFill>
                <a:latin typeface="Arial"/>
                <a:cs typeface="Arial"/>
              </a:rPr>
              <a:t> </a:t>
            </a:r>
            <a:r>
              <a:rPr lang="en-US" altLang="zh-CN" sz="2400" dirty="0">
                <a:solidFill>
                  <a:srgbClr val="575757"/>
                </a:solidFill>
                <a:latin typeface="Arial"/>
                <a:ea typeface="Arial"/>
              </a:rPr>
              <a:t>sistema</a:t>
            </a:r>
            <a:r>
              <a:rPr lang="en-US" altLang="zh-CN" sz="2400" dirty="0">
                <a:solidFill>
                  <a:srgbClr val="575757"/>
                </a:solidFill>
                <a:latin typeface="Arial"/>
                <a:cs typeface="Arial"/>
              </a:rPr>
              <a:t> </a:t>
            </a:r>
            <a:r>
              <a:rPr lang="en-US" altLang="zh-CN" sz="2400" dirty="0">
                <a:solidFill>
                  <a:srgbClr val="575757"/>
                </a:solidFill>
                <a:latin typeface="Arial"/>
                <a:ea typeface="Arial"/>
              </a:rPr>
              <a:t>capilar</a:t>
            </a:r>
            <a:r>
              <a:rPr lang="en-US" altLang="zh-CN" sz="2400" dirty="0">
                <a:solidFill>
                  <a:srgbClr val="575757"/>
                </a:solidFill>
                <a:latin typeface="Arial"/>
                <a:cs typeface="Arial"/>
              </a:rPr>
              <a:t> </a:t>
            </a:r>
            <a:r>
              <a:rPr lang="en-US" altLang="zh-CN" sz="2400" dirty="0">
                <a:solidFill>
                  <a:srgbClr val="575757"/>
                </a:solidFill>
                <a:latin typeface="Arial"/>
                <a:ea typeface="Arial"/>
              </a:rPr>
              <a:t>y,</a:t>
            </a:r>
            <a:r>
              <a:rPr lang="en-US" altLang="zh-CN" sz="2400" dirty="0">
                <a:solidFill>
                  <a:srgbClr val="575757"/>
                </a:solidFill>
                <a:latin typeface="Arial"/>
                <a:cs typeface="Arial"/>
              </a:rPr>
              <a:t> </a:t>
            </a:r>
            <a:r>
              <a:rPr lang="en-US" altLang="zh-CN" sz="2400" dirty="0">
                <a:solidFill>
                  <a:srgbClr val="575757"/>
                </a:solidFill>
                <a:latin typeface="Arial"/>
                <a:ea typeface="Arial"/>
              </a:rPr>
              <a:t>específicamente,</a:t>
            </a:r>
            <a:r>
              <a:rPr lang="en-US" altLang="zh-CN" sz="2400" spc="-175" dirty="0">
                <a:solidFill>
                  <a:srgbClr val="575757"/>
                </a:solidFill>
                <a:latin typeface="Arial"/>
                <a:cs typeface="Arial"/>
              </a:rPr>
              <a:t> </a:t>
            </a:r>
            <a:r>
              <a:rPr lang="en-US" altLang="zh-CN" sz="2400" dirty="0">
                <a:solidFill>
                  <a:srgbClr val="575757"/>
                </a:solidFill>
                <a:latin typeface="Arial"/>
                <a:ea typeface="Arial"/>
              </a:rPr>
              <a:t>del</a:t>
            </a:r>
            <a:r>
              <a:rPr lang="en-US" altLang="zh-CN" sz="2400" dirty="0">
                <a:solidFill>
                  <a:srgbClr val="575757"/>
                </a:solidFill>
                <a:latin typeface="Arial"/>
                <a:cs typeface="Arial"/>
              </a:rPr>
              <a:t> </a:t>
            </a:r>
            <a:r>
              <a:rPr lang="en-US" altLang="zh-CN" sz="2400" dirty="0">
                <a:solidFill>
                  <a:srgbClr val="575757"/>
                </a:solidFill>
                <a:latin typeface="Arial"/>
                <a:ea typeface="Arial"/>
              </a:rPr>
              <a:t>endotelio</a:t>
            </a:r>
            <a:r>
              <a:rPr lang="en-US" altLang="zh-CN" sz="2400" dirty="0">
                <a:solidFill>
                  <a:srgbClr val="575757"/>
                </a:solidFill>
                <a:latin typeface="Arial"/>
                <a:cs typeface="Arial"/>
              </a:rPr>
              <a:t> </a:t>
            </a:r>
            <a:r>
              <a:rPr lang="en-US" altLang="zh-CN" sz="2400" dirty="0">
                <a:solidFill>
                  <a:srgbClr val="575757"/>
                </a:solidFill>
                <a:latin typeface="Arial"/>
                <a:ea typeface="Arial"/>
              </a:rPr>
              <a:t>(endotelitis</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patogenia</a:t>
            </a:r>
            <a:r>
              <a:rPr lang="en-US" altLang="zh-CN" sz="2400" dirty="0">
                <a:solidFill>
                  <a:srgbClr val="575757"/>
                </a:solidFill>
                <a:latin typeface="Arial"/>
                <a:cs typeface="Arial"/>
              </a:rPr>
              <a:t> </a:t>
            </a:r>
            <a:r>
              <a:rPr lang="en-US" altLang="zh-CN" sz="2400" dirty="0">
                <a:solidFill>
                  <a:srgbClr val="575757"/>
                </a:solidFill>
                <a:latin typeface="Arial"/>
                <a:ea typeface="Arial"/>
              </a:rPr>
              <a:t>alérgica</a:t>
            </a:r>
            <a:r>
              <a:rPr lang="en-US" altLang="zh-CN" sz="2400" spc="75" dirty="0">
                <a:solidFill>
                  <a:srgbClr val="575757"/>
                </a:solidFill>
                <a:latin typeface="Arial"/>
                <a:cs typeface="Arial"/>
              </a:rPr>
              <a:t> </a:t>
            </a:r>
            <a:r>
              <a:rPr lang="en-US" altLang="zh-CN" sz="2400" dirty="0">
                <a:solidFill>
                  <a:srgbClr val="575757"/>
                </a:solidFill>
                <a:latin typeface="Arial"/>
                <a:ea typeface="Arial"/>
              </a:rPr>
              <a:t>o</a:t>
            </a:r>
            <a:r>
              <a:rPr lang="en-US" altLang="zh-CN" sz="2400" dirty="0">
                <a:solidFill>
                  <a:srgbClr val="575757"/>
                </a:solidFill>
                <a:latin typeface="Arial"/>
                <a:cs typeface="Arial"/>
              </a:rPr>
              <a:t> </a:t>
            </a:r>
            <a:r>
              <a:rPr lang="en-US" altLang="zh-CN" sz="2400" dirty="0">
                <a:solidFill>
                  <a:srgbClr val="575757"/>
                </a:solidFill>
                <a:latin typeface="Arial"/>
                <a:ea typeface="Arial"/>
              </a:rPr>
              <a:t>inmunológica),</a:t>
            </a:r>
            <a:r>
              <a:rPr lang="en-US" altLang="zh-CN" sz="2400" dirty="0">
                <a:solidFill>
                  <a:srgbClr val="575757"/>
                </a:solidFill>
                <a:latin typeface="Arial"/>
                <a:cs typeface="Arial"/>
              </a:rPr>
              <a:t> </a:t>
            </a:r>
            <a:r>
              <a:rPr lang="en-US" altLang="zh-CN" sz="2400" dirty="0">
                <a:solidFill>
                  <a:srgbClr val="575757"/>
                </a:solidFill>
                <a:latin typeface="Arial"/>
                <a:ea typeface="Arial"/>
              </a:rPr>
              <a:t>que</a:t>
            </a:r>
            <a:r>
              <a:rPr lang="en-US" altLang="zh-CN" sz="2400" dirty="0">
                <a:solidFill>
                  <a:srgbClr val="575757"/>
                </a:solidFill>
                <a:latin typeface="Arial"/>
                <a:cs typeface="Arial"/>
              </a:rPr>
              <a:t> </a:t>
            </a:r>
            <a:r>
              <a:rPr lang="en-US" altLang="zh-CN" sz="2400" dirty="0">
                <a:solidFill>
                  <a:srgbClr val="575757"/>
                </a:solidFill>
                <a:latin typeface="Arial"/>
                <a:ea typeface="Arial"/>
              </a:rPr>
              <a:t>da</a:t>
            </a:r>
            <a:r>
              <a:rPr lang="en-US" altLang="zh-CN" sz="2400" dirty="0">
                <a:solidFill>
                  <a:srgbClr val="575757"/>
                </a:solidFill>
                <a:latin typeface="Arial"/>
                <a:cs typeface="Arial"/>
              </a:rPr>
              <a:t> </a:t>
            </a:r>
            <a:r>
              <a:rPr lang="en-US" altLang="zh-CN" sz="2400" dirty="0">
                <a:solidFill>
                  <a:srgbClr val="575757"/>
                </a:solidFill>
                <a:latin typeface="Arial"/>
                <a:ea typeface="Arial"/>
              </a:rPr>
              <a:t>lugar</a:t>
            </a:r>
            <a:r>
              <a:rPr lang="en-US" altLang="zh-CN" sz="2400" dirty="0">
                <a:solidFill>
                  <a:srgbClr val="575757"/>
                </a:solidFill>
                <a:latin typeface="Arial"/>
                <a:cs typeface="Arial"/>
              </a:rPr>
              <a:t> </a:t>
            </a:r>
            <a:r>
              <a:rPr lang="en-US" altLang="zh-CN" sz="2400" dirty="0">
                <a:solidFill>
                  <a:srgbClr val="575757"/>
                </a:solidFill>
                <a:latin typeface="Arial"/>
                <a:ea typeface="Arial"/>
              </a:rPr>
              <a:t>a</a:t>
            </a:r>
            <a:r>
              <a:rPr lang="en-US" altLang="zh-CN" sz="2400" dirty="0">
                <a:solidFill>
                  <a:srgbClr val="575757"/>
                </a:solidFill>
                <a:latin typeface="Arial"/>
                <a:cs typeface="Arial"/>
              </a:rPr>
              <a:t> </a:t>
            </a:r>
            <a:r>
              <a:rPr lang="en-US" altLang="zh-CN" sz="2400" dirty="0">
                <a:solidFill>
                  <a:srgbClr val="575757"/>
                </a:solidFill>
                <a:latin typeface="Arial"/>
                <a:ea typeface="Arial"/>
              </a:rPr>
              <a:t>fenómenos</a:t>
            </a:r>
            <a:r>
              <a:rPr lang="en-US" altLang="zh-CN" sz="2400" spc="34" dirty="0">
                <a:solidFill>
                  <a:srgbClr val="575757"/>
                </a:solidFill>
                <a:latin typeface="Arial"/>
                <a:cs typeface="Arial"/>
              </a:rPr>
              <a:t> </a:t>
            </a:r>
            <a:r>
              <a:rPr lang="en-US" altLang="zh-CN" sz="2400" dirty="0">
                <a:solidFill>
                  <a:srgbClr val="575757"/>
                </a:solidFill>
                <a:latin typeface="Arial"/>
                <a:ea typeface="Arial"/>
              </a:rPr>
              <a:t>agudos</a:t>
            </a:r>
            <a:r>
              <a:rPr lang="en-US" altLang="zh-CN" sz="2400" dirty="0">
                <a:solidFill>
                  <a:srgbClr val="575757"/>
                </a:solidFill>
                <a:latin typeface="Arial"/>
                <a:cs typeface="Arial"/>
              </a:rPr>
              <a:t> </a:t>
            </a:r>
            <a:r>
              <a:rPr lang="en-US" altLang="zh-CN" sz="2400" dirty="0">
                <a:solidFill>
                  <a:srgbClr val="575757"/>
                </a:solidFill>
                <a:latin typeface="Arial"/>
                <a:ea typeface="Arial"/>
              </a:rPr>
              <a:t>asociados</a:t>
            </a:r>
            <a:r>
              <a:rPr lang="en-US" altLang="zh-CN" sz="2400" dirty="0">
                <a:solidFill>
                  <a:srgbClr val="575757"/>
                </a:solidFill>
                <a:latin typeface="Arial"/>
                <a:cs typeface="Arial"/>
              </a:rPr>
              <a:t> </a:t>
            </a:r>
            <a:r>
              <a:rPr lang="en-US" altLang="zh-CN" sz="2400" dirty="0">
                <a:solidFill>
                  <a:srgbClr val="575757"/>
                </a:solidFill>
                <a:latin typeface="Arial"/>
                <a:ea typeface="Arial"/>
              </a:rPr>
              <a:t>y,</a:t>
            </a:r>
            <a:r>
              <a:rPr lang="en-US" altLang="zh-CN" sz="2400" dirty="0">
                <a:solidFill>
                  <a:srgbClr val="575757"/>
                </a:solidFill>
                <a:latin typeface="Arial"/>
                <a:cs typeface="Arial"/>
              </a:rPr>
              <a:t> </a:t>
            </a:r>
            <a:r>
              <a:rPr lang="en-US" altLang="zh-CN" sz="2400" dirty="0">
                <a:solidFill>
                  <a:srgbClr val="575757"/>
                </a:solidFill>
                <a:latin typeface="Arial"/>
                <a:ea typeface="Arial"/>
              </a:rPr>
              <a:t>con</a:t>
            </a:r>
            <a:r>
              <a:rPr lang="en-US" altLang="zh-CN" sz="2400" dirty="0">
                <a:solidFill>
                  <a:srgbClr val="575757"/>
                </a:solidFill>
                <a:latin typeface="Arial"/>
                <a:cs typeface="Arial"/>
              </a:rPr>
              <a:t> </a:t>
            </a:r>
            <a:r>
              <a:rPr lang="en-US" altLang="zh-CN" sz="2400" dirty="0">
                <a:solidFill>
                  <a:srgbClr val="575757"/>
                </a:solidFill>
                <a:latin typeface="Arial"/>
                <a:ea typeface="Arial"/>
              </a:rPr>
              <a:t>menor</a:t>
            </a:r>
            <a:r>
              <a:rPr lang="en-US" altLang="zh-CN" sz="2400" dirty="0">
                <a:solidFill>
                  <a:srgbClr val="575757"/>
                </a:solidFill>
                <a:latin typeface="Arial"/>
                <a:cs typeface="Arial"/>
              </a:rPr>
              <a:t> </a:t>
            </a:r>
            <a:r>
              <a:rPr lang="en-US" altLang="zh-CN" sz="2400" dirty="0">
                <a:solidFill>
                  <a:srgbClr val="575757"/>
                </a:solidFill>
                <a:latin typeface="Arial"/>
                <a:ea typeface="Arial"/>
              </a:rPr>
              <a:t>frecuencia,</a:t>
            </a:r>
            <a:r>
              <a:rPr lang="en-US" altLang="zh-CN" sz="2400" dirty="0">
                <a:solidFill>
                  <a:srgbClr val="575757"/>
                </a:solidFill>
                <a:latin typeface="Arial"/>
                <a:cs typeface="Arial"/>
              </a:rPr>
              <a:t> </a:t>
            </a:r>
            <a:r>
              <a:rPr lang="en-US" altLang="zh-CN" sz="2400" dirty="0">
                <a:solidFill>
                  <a:srgbClr val="575757"/>
                </a:solidFill>
                <a:latin typeface="Arial"/>
                <a:ea typeface="Arial"/>
              </a:rPr>
              <a:t>a</a:t>
            </a:r>
            <a:r>
              <a:rPr lang="en-US" altLang="zh-CN" sz="2400" dirty="0">
                <a:solidFill>
                  <a:srgbClr val="575757"/>
                </a:solidFill>
                <a:latin typeface="Arial"/>
                <a:cs typeface="Arial"/>
              </a:rPr>
              <a:t> </a:t>
            </a:r>
            <a:r>
              <a:rPr lang="en-US" altLang="zh-CN" sz="2400" dirty="0">
                <a:solidFill>
                  <a:srgbClr val="575757"/>
                </a:solidFill>
                <a:latin typeface="Arial"/>
                <a:ea typeface="Arial"/>
              </a:rPr>
              <a:t>nefritis</a:t>
            </a:r>
            <a:r>
              <a:rPr lang="en-US" altLang="zh-CN" sz="2400" spc="-164" dirty="0">
                <a:solidFill>
                  <a:srgbClr val="575757"/>
                </a:solidFill>
                <a:latin typeface="Arial"/>
                <a:cs typeface="Arial"/>
              </a:rPr>
              <a:t> </a:t>
            </a:r>
            <a:r>
              <a:rPr lang="en-US" altLang="zh-CN" sz="2400" dirty="0">
                <a:solidFill>
                  <a:srgbClr val="575757"/>
                </a:solidFill>
                <a:latin typeface="Arial"/>
                <a:ea typeface="Arial"/>
              </a:rPr>
              <a:t>y</a:t>
            </a:r>
            <a:r>
              <a:rPr lang="en-US" altLang="zh-CN" sz="2400" dirty="0">
                <a:solidFill>
                  <a:srgbClr val="575757"/>
                </a:solidFill>
                <a:latin typeface="Arial"/>
                <a:cs typeface="Arial"/>
              </a:rPr>
              <a:t> </a:t>
            </a:r>
            <a:r>
              <a:rPr lang="en-US" altLang="zh-CN" sz="2400" dirty="0">
                <a:solidFill>
                  <a:srgbClr val="575757"/>
                </a:solidFill>
                <a:latin typeface="Arial"/>
                <a:ea typeface="Arial"/>
              </a:rPr>
              <a:t>hemorragias</a:t>
            </a:r>
            <a:r>
              <a:rPr lang="en-US" altLang="zh-CN" sz="2400" dirty="0">
                <a:solidFill>
                  <a:srgbClr val="575757"/>
                </a:solidFill>
                <a:latin typeface="Arial"/>
                <a:cs typeface="Arial"/>
              </a:rPr>
              <a:t> </a:t>
            </a:r>
            <a:r>
              <a:rPr lang="en-US" altLang="zh-CN" sz="2400" dirty="0">
                <a:solidFill>
                  <a:srgbClr val="575757"/>
                </a:solidFill>
                <a:latin typeface="Arial"/>
                <a:ea typeface="Arial"/>
              </a:rPr>
              <a:t>digestivas</a:t>
            </a:r>
            <a:r>
              <a:rPr lang="en-US" altLang="zh-CN" sz="2400" dirty="0">
                <a:solidFill>
                  <a:srgbClr val="575757"/>
                </a:solidFill>
                <a:latin typeface="Arial"/>
                <a:cs typeface="Arial"/>
              </a:rPr>
              <a:t> </a:t>
            </a:r>
            <a:r>
              <a:rPr lang="en-US" altLang="zh-CN" sz="2400" dirty="0">
                <a:solidFill>
                  <a:srgbClr val="575757"/>
                </a:solidFill>
                <a:latin typeface="Arial"/>
                <a:ea typeface="Arial"/>
              </a:rPr>
              <a:t>por</a:t>
            </a:r>
            <a:r>
              <a:rPr lang="en-US" altLang="zh-CN" sz="2400" dirty="0">
                <a:solidFill>
                  <a:srgbClr val="575757"/>
                </a:solidFill>
                <a:latin typeface="Arial"/>
                <a:cs typeface="Arial"/>
              </a:rPr>
              <a:t> </a:t>
            </a:r>
            <a:r>
              <a:rPr lang="en-US" altLang="zh-CN" sz="2400" dirty="0">
                <a:solidFill>
                  <a:srgbClr val="575757"/>
                </a:solidFill>
                <a:latin typeface="Arial"/>
                <a:ea typeface="Arial"/>
              </a:rPr>
              <a:t>púrpura</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la</a:t>
            </a:r>
            <a:r>
              <a:rPr lang="en-US" altLang="zh-CN" sz="2400" spc="44" dirty="0">
                <a:solidFill>
                  <a:srgbClr val="575757"/>
                </a:solidFill>
                <a:latin typeface="Arial"/>
                <a:cs typeface="Arial"/>
              </a:rPr>
              <a:t> </a:t>
            </a:r>
            <a:r>
              <a:rPr lang="en-US" altLang="zh-CN" sz="2400" dirty="0">
                <a:solidFill>
                  <a:srgbClr val="575757"/>
                </a:solidFill>
                <a:latin typeface="Arial"/>
                <a:ea typeface="Arial"/>
              </a:rPr>
              <a:t>mucosa</a:t>
            </a:r>
            <a:r>
              <a:rPr lang="en-US" altLang="zh-CN" sz="2400" dirty="0">
                <a:solidFill>
                  <a:srgbClr val="575757"/>
                </a:solidFill>
                <a:latin typeface="Arial"/>
                <a:cs typeface="Arial"/>
              </a:rPr>
              <a:t> </a:t>
            </a:r>
            <a:r>
              <a:rPr lang="en-US" altLang="zh-CN" sz="2400" spc="-5" dirty="0">
                <a:solidFill>
                  <a:srgbClr val="575757"/>
                </a:solidFill>
                <a:latin typeface="Arial"/>
                <a:ea typeface="Arial"/>
              </a:rPr>
              <a:t>intest</a:t>
            </a:r>
            <a:r>
              <a:rPr lang="en-US" altLang="zh-CN" sz="2400" dirty="0">
                <a:solidFill>
                  <a:srgbClr val="575757"/>
                </a:solidFill>
                <a:latin typeface="Arial"/>
                <a:ea typeface="Arial"/>
              </a:rPr>
              <a:t>inal.</a:t>
            </a:r>
          </a:p>
        </p:txBody>
      </p:sp>
    </p:spTree>
    <p:extLst>
      <p:ext uri="{BB962C8B-B14F-4D97-AF65-F5344CB8AC3E}">
        <p14:creationId xmlns:p14="http://schemas.microsoft.com/office/powerpoint/2010/main" val="104008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18"/>
          <p:cNvSpPr/>
          <p:nvPr/>
        </p:nvSpPr>
        <p:spPr>
          <a:xfrm>
            <a:off x="8197850" y="273050"/>
            <a:ext cx="654050" cy="1606550"/>
          </a:xfrm>
          <a:custGeom>
            <a:avLst/>
            <a:gdLst>
              <a:gd name="connsiteX0" fmla="*/ 13461 w 654050"/>
              <a:gd name="connsiteY0" fmla="*/ 1609090 h 1606550"/>
              <a:gd name="connsiteX1" fmla="*/ 655066 w 654050"/>
              <a:gd name="connsiteY1" fmla="*/ 1609090 h 1606550"/>
              <a:gd name="connsiteX2" fmla="*/ 655066 w 654050"/>
              <a:gd name="connsiteY2" fmla="*/ 8890 h 1606550"/>
              <a:gd name="connsiteX3" fmla="*/ 13461 w 654050"/>
              <a:gd name="connsiteY3" fmla="*/ 8890 h 1606550"/>
              <a:gd name="connsiteX4" fmla="*/ 13461 w 6540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050" h="1606550">
                <a:moveTo>
                  <a:pt x="13461" y="1609090"/>
                </a:moveTo>
                <a:lnTo>
                  <a:pt x="655066" y="1609090"/>
                </a:lnTo>
                <a:lnTo>
                  <a:pt x="655066" y="8890"/>
                </a:lnTo>
                <a:lnTo>
                  <a:pt x="13461" y="8890"/>
                </a:lnTo>
                <a:lnTo>
                  <a:pt x="13461" y="160909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19" name="Freeform 19"/>
          <p:cNvSpPr/>
          <p:nvPr/>
        </p:nvSpPr>
        <p:spPr>
          <a:xfrm>
            <a:off x="8058150" y="273050"/>
            <a:ext cx="95250" cy="1606550"/>
          </a:xfrm>
          <a:custGeom>
            <a:avLst/>
            <a:gdLst>
              <a:gd name="connsiteX0" fmla="*/ 9906 w 95250"/>
              <a:gd name="connsiteY0" fmla="*/ 1609090 h 1606550"/>
              <a:gd name="connsiteX1" fmla="*/ 101346 w 95250"/>
              <a:gd name="connsiteY1" fmla="*/ 1609090 h 1606550"/>
              <a:gd name="connsiteX2" fmla="*/ 101346 w 95250"/>
              <a:gd name="connsiteY2" fmla="*/ 8890 h 1606550"/>
              <a:gd name="connsiteX3" fmla="*/ 9906 w 95250"/>
              <a:gd name="connsiteY3" fmla="*/ 8890 h 1606550"/>
              <a:gd name="connsiteX4" fmla="*/ 9906 w 952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606550">
                <a:moveTo>
                  <a:pt x="9906" y="1609090"/>
                </a:moveTo>
                <a:lnTo>
                  <a:pt x="101346" y="1609090"/>
                </a:lnTo>
                <a:lnTo>
                  <a:pt x="101346" y="8890"/>
                </a:lnTo>
                <a:lnTo>
                  <a:pt x="9906" y="8890"/>
                </a:lnTo>
                <a:lnTo>
                  <a:pt x="9906" y="1609090"/>
                </a:lnTo>
                <a:close/>
              </a:path>
            </a:pathLst>
          </a:custGeom>
          <a:solidFill>
            <a:srgbClr val="65659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21" name="TextBox 21"/>
          <p:cNvSpPr txBox="1"/>
          <p:nvPr/>
        </p:nvSpPr>
        <p:spPr>
          <a:xfrm>
            <a:off x="590092" y="957122"/>
            <a:ext cx="7368423" cy="4665380"/>
          </a:xfrm>
          <a:prstGeom prst="rect">
            <a:avLst/>
          </a:prstGeom>
          <a:noFill/>
        </p:spPr>
        <p:txBody>
          <a:bodyPr wrap="square" lIns="0" tIns="0" rIns="0" bIns="0" rtlCol="0">
            <a:spAutoFit/>
          </a:bodyPr>
          <a:lstStyle/>
          <a:p>
            <a:pPr marL="228599" indent="-228599" algn="just" hangingPunct="0"/>
            <a:r>
              <a:rPr lang="en-US" altLang="zh-CN" dirty="0">
                <a:solidFill>
                  <a:srgbClr val="653265"/>
                </a:solidFill>
                <a:latin typeface="Wingdings"/>
                <a:ea typeface="Wingdings"/>
              </a:rPr>
              <a:t></a:t>
            </a:r>
            <a:r>
              <a:rPr lang="en-US" altLang="zh-CN" sz="2400" dirty="0">
                <a:solidFill>
                  <a:srgbClr val="575757"/>
                </a:solidFill>
                <a:latin typeface="Arial"/>
                <a:ea typeface="Arial"/>
              </a:rPr>
              <a:t>El</a:t>
            </a:r>
            <a:r>
              <a:rPr lang="en-US" altLang="zh-CN" sz="2400" spc="55" dirty="0">
                <a:solidFill>
                  <a:srgbClr val="575757"/>
                </a:solidFill>
                <a:latin typeface="Arial"/>
                <a:cs typeface="Arial"/>
              </a:rPr>
              <a:t> </a:t>
            </a:r>
            <a:r>
              <a:rPr lang="en-US" altLang="zh-CN" sz="2400" dirty="0">
                <a:solidFill>
                  <a:srgbClr val="575757"/>
                </a:solidFill>
                <a:latin typeface="Arial"/>
                <a:ea typeface="Arial"/>
              </a:rPr>
              <a:t>comienzo</a:t>
            </a:r>
            <a:r>
              <a:rPr lang="en-US" altLang="zh-CN" sz="2400" spc="60" dirty="0">
                <a:solidFill>
                  <a:srgbClr val="575757"/>
                </a:solidFill>
                <a:latin typeface="Arial"/>
                <a:cs typeface="Arial"/>
              </a:rPr>
              <a:t> </a:t>
            </a:r>
            <a:r>
              <a:rPr lang="en-US" altLang="zh-CN" sz="2400" dirty="0">
                <a:solidFill>
                  <a:srgbClr val="575757"/>
                </a:solidFill>
                <a:latin typeface="Arial"/>
                <a:ea typeface="Arial"/>
              </a:rPr>
              <a:t>es</a:t>
            </a:r>
            <a:r>
              <a:rPr lang="en-US" altLang="zh-CN" sz="2400" spc="60" dirty="0">
                <a:solidFill>
                  <a:srgbClr val="575757"/>
                </a:solidFill>
                <a:latin typeface="Arial"/>
                <a:cs typeface="Arial"/>
              </a:rPr>
              <a:t> </a:t>
            </a:r>
            <a:r>
              <a:rPr lang="en-US" altLang="zh-CN" sz="2400" dirty="0">
                <a:solidFill>
                  <a:srgbClr val="575757"/>
                </a:solidFill>
                <a:latin typeface="Arial"/>
                <a:ea typeface="Arial"/>
              </a:rPr>
              <a:t>bastante</a:t>
            </a:r>
            <a:r>
              <a:rPr lang="en-US" altLang="zh-CN" sz="2400" spc="55" dirty="0">
                <a:solidFill>
                  <a:srgbClr val="575757"/>
                </a:solidFill>
                <a:latin typeface="Arial"/>
                <a:cs typeface="Arial"/>
              </a:rPr>
              <a:t> </a:t>
            </a:r>
            <a:r>
              <a:rPr lang="en-US" altLang="zh-CN" sz="2400" dirty="0">
                <a:solidFill>
                  <a:srgbClr val="575757"/>
                </a:solidFill>
                <a:latin typeface="Arial"/>
                <a:ea typeface="Arial"/>
              </a:rPr>
              <a:t>brusco,</a:t>
            </a:r>
            <a:r>
              <a:rPr lang="en-US" altLang="zh-CN" sz="2400" spc="60" dirty="0">
                <a:solidFill>
                  <a:srgbClr val="575757"/>
                </a:solidFill>
                <a:latin typeface="Arial"/>
                <a:cs typeface="Arial"/>
              </a:rPr>
              <a:t> </a:t>
            </a:r>
            <a:r>
              <a:rPr lang="en-US" altLang="zh-CN" sz="2400" dirty="0">
                <a:solidFill>
                  <a:srgbClr val="575757"/>
                </a:solidFill>
                <a:latin typeface="Arial"/>
                <a:ea typeface="Arial"/>
              </a:rPr>
              <a:t>y</a:t>
            </a:r>
            <a:r>
              <a:rPr lang="en-US" altLang="zh-CN" sz="2400" spc="60" dirty="0">
                <a:solidFill>
                  <a:srgbClr val="575757"/>
                </a:solidFill>
                <a:latin typeface="Arial"/>
                <a:cs typeface="Arial"/>
              </a:rPr>
              <a:t> </a:t>
            </a:r>
            <a:r>
              <a:rPr lang="en-US" altLang="zh-CN" sz="2400" dirty="0">
                <a:solidFill>
                  <a:srgbClr val="575757"/>
                </a:solidFill>
                <a:latin typeface="Arial"/>
                <a:ea typeface="Arial"/>
              </a:rPr>
              <a:t>consiste</a:t>
            </a:r>
            <a:r>
              <a:rPr lang="en-US" altLang="zh-CN" sz="2400" spc="55" dirty="0">
                <a:solidFill>
                  <a:srgbClr val="575757"/>
                </a:solidFill>
                <a:latin typeface="Arial"/>
                <a:cs typeface="Arial"/>
              </a:rPr>
              <a:t> </a:t>
            </a:r>
            <a:r>
              <a:rPr lang="en-US" altLang="zh-CN" sz="2400" dirty="0">
                <a:solidFill>
                  <a:srgbClr val="575757"/>
                </a:solidFill>
                <a:latin typeface="Arial"/>
                <a:ea typeface="Arial"/>
              </a:rPr>
              <a:t>en</a:t>
            </a:r>
            <a:r>
              <a:rPr lang="en-US" altLang="zh-CN" sz="2400" dirty="0">
                <a:solidFill>
                  <a:srgbClr val="575757"/>
                </a:solidFill>
                <a:latin typeface="Arial"/>
                <a:cs typeface="Arial"/>
              </a:rPr>
              <a:t> </a:t>
            </a:r>
            <a:r>
              <a:rPr lang="en-US" altLang="zh-CN" sz="2400" dirty="0">
                <a:solidFill>
                  <a:srgbClr val="575757"/>
                </a:solidFill>
                <a:latin typeface="Arial"/>
                <a:ea typeface="Arial"/>
              </a:rPr>
              <a:t>malestar</a:t>
            </a:r>
            <a:r>
              <a:rPr lang="en-US" altLang="zh-CN" sz="2400" dirty="0">
                <a:solidFill>
                  <a:srgbClr val="575757"/>
                </a:solidFill>
                <a:latin typeface="Arial"/>
                <a:cs typeface="Arial"/>
              </a:rPr>
              <a:t> </a:t>
            </a:r>
            <a:r>
              <a:rPr lang="en-US" altLang="zh-CN" sz="2400" dirty="0">
                <a:solidFill>
                  <a:srgbClr val="575757"/>
                </a:solidFill>
                <a:latin typeface="Arial"/>
                <a:ea typeface="Arial"/>
              </a:rPr>
              <a:t>general</a:t>
            </a:r>
            <a:r>
              <a:rPr lang="en-US" altLang="zh-CN" sz="2400" dirty="0">
                <a:solidFill>
                  <a:srgbClr val="575757"/>
                </a:solidFill>
                <a:latin typeface="Arial"/>
                <a:cs typeface="Arial"/>
              </a:rPr>
              <a:t> </a:t>
            </a:r>
            <a:r>
              <a:rPr lang="en-US" altLang="zh-CN" sz="2400" dirty="0">
                <a:solidFill>
                  <a:srgbClr val="575757"/>
                </a:solidFill>
                <a:latin typeface="Arial"/>
                <a:ea typeface="Arial"/>
              </a:rPr>
              <a:t>y</a:t>
            </a:r>
            <a:r>
              <a:rPr lang="en-US" altLang="zh-CN" sz="2400" dirty="0">
                <a:solidFill>
                  <a:srgbClr val="575757"/>
                </a:solidFill>
                <a:latin typeface="Arial"/>
                <a:cs typeface="Arial"/>
              </a:rPr>
              <a:t> </a:t>
            </a:r>
            <a:r>
              <a:rPr lang="en-US" altLang="zh-CN" sz="2400" dirty="0">
                <a:solidFill>
                  <a:srgbClr val="575757"/>
                </a:solidFill>
                <a:latin typeface="Arial"/>
                <a:ea typeface="Arial"/>
              </a:rPr>
              <a:t>fiebre</a:t>
            </a:r>
            <a:r>
              <a:rPr lang="en-US" altLang="zh-CN" sz="2400" spc="5" dirty="0">
                <a:solidFill>
                  <a:srgbClr val="575757"/>
                </a:solidFill>
                <a:latin typeface="Arial"/>
                <a:cs typeface="Arial"/>
              </a:rPr>
              <a:t> </a:t>
            </a:r>
            <a:r>
              <a:rPr lang="en-US" altLang="zh-CN" sz="2400" dirty="0">
                <a:solidFill>
                  <a:srgbClr val="575757"/>
                </a:solidFill>
                <a:latin typeface="Arial"/>
                <a:ea typeface="Arial"/>
              </a:rPr>
              <a:t>moderada.</a:t>
            </a:r>
          </a:p>
          <a:p>
            <a:pPr algn="just">
              <a:lnSpc>
                <a:spcPts val="1989"/>
              </a:lnSpc>
            </a:pPr>
            <a:endParaRPr lang="en-US" dirty="0">
              <a:solidFill>
                <a:prstClr val="black"/>
              </a:solidFill>
            </a:endParaRPr>
          </a:p>
          <a:p>
            <a:pPr marL="228599" indent="-228599" algn="just" hangingPunct="0">
              <a:lnSpc>
                <a:spcPct val="99583"/>
              </a:lnSpc>
            </a:pPr>
            <a:r>
              <a:rPr lang="en-US" altLang="zh-CN" dirty="0">
                <a:solidFill>
                  <a:srgbClr val="653265"/>
                </a:solidFill>
                <a:latin typeface="Wingdings"/>
                <a:ea typeface="Wingdings"/>
              </a:rPr>
              <a:t></a:t>
            </a:r>
            <a:r>
              <a:rPr lang="en-US" altLang="zh-CN" spc="-179" dirty="0">
                <a:solidFill>
                  <a:srgbClr val="653265"/>
                </a:solidFill>
                <a:latin typeface="Wingdings"/>
                <a:cs typeface="Wingdings"/>
              </a:rPr>
              <a:t> </a:t>
            </a:r>
            <a:r>
              <a:rPr lang="en-US" altLang="zh-CN" sz="2400" dirty="0">
                <a:solidFill>
                  <a:srgbClr val="575757"/>
                </a:solidFill>
                <a:latin typeface="Arial"/>
                <a:ea typeface="Arial"/>
              </a:rPr>
              <a:t>Pronto</a:t>
            </a:r>
            <a:r>
              <a:rPr lang="en-US" altLang="zh-CN" sz="2400" spc="-69" dirty="0">
                <a:solidFill>
                  <a:srgbClr val="575757"/>
                </a:solidFill>
                <a:latin typeface="Arial"/>
                <a:cs typeface="Arial"/>
              </a:rPr>
              <a:t> </a:t>
            </a:r>
            <a:r>
              <a:rPr lang="en-US" altLang="zh-CN" sz="2400" dirty="0">
                <a:solidFill>
                  <a:srgbClr val="575757"/>
                </a:solidFill>
                <a:latin typeface="Arial"/>
                <a:ea typeface="Arial"/>
              </a:rPr>
              <a:t>se</a:t>
            </a:r>
            <a:r>
              <a:rPr lang="en-US" altLang="zh-CN" sz="2400" spc="-69" dirty="0">
                <a:solidFill>
                  <a:srgbClr val="575757"/>
                </a:solidFill>
                <a:latin typeface="Arial"/>
                <a:cs typeface="Arial"/>
              </a:rPr>
              <a:t> </a:t>
            </a:r>
            <a:r>
              <a:rPr lang="en-US" altLang="zh-CN" sz="2400" dirty="0">
                <a:solidFill>
                  <a:srgbClr val="575757"/>
                </a:solidFill>
                <a:latin typeface="Arial"/>
                <a:ea typeface="Arial"/>
              </a:rPr>
              <a:t>pasa</a:t>
            </a:r>
            <a:r>
              <a:rPr lang="en-US" altLang="zh-CN" sz="2400" spc="-64" dirty="0">
                <a:solidFill>
                  <a:srgbClr val="575757"/>
                </a:solidFill>
                <a:latin typeface="Arial"/>
                <a:cs typeface="Arial"/>
              </a:rPr>
              <a:t> </a:t>
            </a:r>
            <a:r>
              <a:rPr lang="en-US" altLang="zh-CN" sz="2400" dirty="0">
                <a:solidFill>
                  <a:srgbClr val="575757"/>
                </a:solidFill>
                <a:latin typeface="Arial"/>
                <a:ea typeface="Arial"/>
              </a:rPr>
              <a:t>al</a:t>
            </a:r>
            <a:r>
              <a:rPr lang="en-US" altLang="zh-CN" sz="2400" spc="-69" dirty="0">
                <a:solidFill>
                  <a:srgbClr val="575757"/>
                </a:solidFill>
                <a:latin typeface="Arial"/>
                <a:cs typeface="Arial"/>
              </a:rPr>
              <a:t> </a:t>
            </a:r>
            <a:r>
              <a:rPr lang="en-US" altLang="zh-CN" sz="2400" dirty="0">
                <a:solidFill>
                  <a:srgbClr val="575757"/>
                </a:solidFill>
                <a:latin typeface="Arial"/>
                <a:ea typeface="Arial"/>
              </a:rPr>
              <a:t>período</a:t>
            </a:r>
            <a:r>
              <a:rPr lang="en-US" altLang="zh-CN" sz="2400" spc="-69" dirty="0">
                <a:solidFill>
                  <a:srgbClr val="575757"/>
                </a:solidFill>
                <a:latin typeface="Arial"/>
                <a:cs typeface="Arial"/>
              </a:rPr>
              <a:t> </a:t>
            </a:r>
            <a:r>
              <a:rPr lang="en-US" altLang="zh-CN" sz="2400" dirty="0">
                <a:solidFill>
                  <a:srgbClr val="575757"/>
                </a:solidFill>
                <a:latin typeface="Arial"/>
                <a:ea typeface="Arial"/>
              </a:rPr>
              <a:t>de</a:t>
            </a:r>
            <a:r>
              <a:rPr lang="en-US" altLang="zh-CN" sz="2400" spc="-64" dirty="0">
                <a:solidFill>
                  <a:srgbClr val="575757"/>
                </a:solidFill>
                <a:latin typeface="Arial"/>
                <a:cs typeface="Arial"/>
              </a:rPr>
              <a:t> </a:t>
            </a:r>
            <a:r>
              <a:rPr lang="en-US" altLang="zh-CN" sz="2400" dirty="0">
                <a:solidFill>
                  <a:srgbClr val="575757"/>
                </a:solidFill>
                <a:latin typeface="Arial"/>
                <a:ea typeface="Arial"/>
              </a:rPr>
              <a:t>estado,</a:t>
            </a:r>
            <a:r>
              <a:rPr lang="en-US" altLang="zh-CN" sz="2400" spc="-69" dirty="0">
                <a:solidFill>
                  <a:srgbClr val="575757"/>
                </a:solidFill>
                <a:latin typeface="Arial"/>
                <a:cs typeface="Arial"/>
              </a:rPr>
              <a:t> </a:t>
            </a:r>
            <a:r>
              <a:rPr lang="en-US" altLang="zh-CN" sz="2400" dirty="0">
                <a:solidFill>
                  <a:srgbClr val="575757"/>
                </a:solidFill>
                <a:latin typeface="Arial"/>
                <a:ea typeface="Arial"/>
              </a:rPr>
              <a:t>que</a:t>
            </a:r>
            <a:r>
              <a:rPr lang="en-US" altLang="zh-CN" sz="2400" spc="-75" dirty="0">
                <a:solidFill>
                  <a:srgbClr val="575757"/>
                </a:solidFill>
                <a:latin typeface="Arial"/>
                <a:cs typeface="Arial"/>
              </a:rPr>
              <a:t> </a:t>
            </a:r>
            <a:r>
              <a:rPr lang="en-US" altLang="zh-CN" sz="2400" dirty="0">
                <a:solidFill>
                  <a:srgbClr val="575757"/>
                </a:solidFill>
                <a:latin typeface="Arial"/>
                <a:ea typeface="Arial"/>
              </a:rPr>
              <a:t>se</a:t>
            </a:r>
            <a:r>
              <a:rPr lang="en-US" altLang="zh-CN" sz="2400" dirty="0">
                <a:solidFill>
                  <a:srgbClr val="575757"/>
                </a:solidFill>
                <a:latin typeface="Arial"/>
                <a:cs typeface="Arial"/>
              </a:rPr>
              <a:t> </a:t>
            </a:r>
            <a:r>
              <a:rPr lang="en-US" altLang="zh-CN" sz="2400" dirty="0">
                <a:solidFill>
                  <a:srgbClr val="575757"/>
                </a:solidFill>
                <a:latin typeface="Arial"/>
                <a:ea typeface="Arial"/>
              </a:rPr>
              <a:t>caracteriza</a:t>
            </a:r>
            <a:r>
              <a:rPr lang="en-US" altLang="zh-CN" sz="2400" dirty="0">
                <a:solidFill>
                  <a:srgbClr val="575757"/>
                </a:solidFill>
                <a:latin typeface="Arial"/>
                <a:cs typeface="Arial"/>
              </a:rPr>
              <a:t> </a:t>
            </a:r>
            <a:r>
              <a:rPr lang="en-US" altLang="zh-CN" sz="2400" dirty="0">
                <a:solidFill>
                  <a:srgbClr val="575757"/>
                </a:solidFill>
                <a:latin typeface="Arial"/>
                <a:ea typeface="Arial"/>
              </a:rPr>
              <a:t>por</a:t>
            </a:r>
            <a:r>
              <a:rPr lang="en-US" altLang="zh-CN" sz="2400" dirty="0">
                <a:solidFill>
                  <a:srgbClr val="575757"/>
                </a:solidFill>
                <a:latin typeface="Arial"/>
                <a:cs typeface="Arial"/>
              </a:rPr>
              <a:t> </a:t>
            </a:r>
            <a:r>
              <a:rPr lang="en-US" altLang="zh-CN" sz="2400" dirty="0">
                <a:solidFill>
                  <a:srgbClr val="575757"/>
                </a:solidFill>
                <a:latin typeface="Arial"/>
                <a:ea typeface="Arial"/>
              </a:rPr>
              <a:t>manifestaciones</a:t>
            </a:r>
            <a:r>
              <a:rPr lang="en-US" altLang="zh-CN" sz="2400" spc="20" dirty="0">
                <a:solidFill>
                  <a:srgbClr val="575757"/>
                </a:solidFill>
                <a:latin typeface="Arial"/>
                <a:cs typeface="Arial"/>
              </a:rPr>
              <a:t> </a:t>
            </a:r>
            <a:r>
              <a:rPr lang="en-US" altLang="zh-CN" sz="2400" dirty="0">
                <a:solidFill>
                  <a:srgbClr val="575757"/>
                </a:solidFill>
                <a:latin typeface="Arial"/>
                <a:ea typeface="Arial"/>
              </a:rPr>
              <a:t>cutáneas,</a:t>
            </a:r>
            <a:r>
              <a:rPr lang="en-US" altLang="zh-CN" sz="2400" dirty="0">
                <a:solidFill>
                  <a:srgbClr val="575757"/>
                </a:solidFill>
                <a:latin typeface="Arial"/>
                <a:cs typeface="Arial"/>
              </a:rPr>
              <a:t> </a:t>
            </a:r>
            <a:r>
              <a:rPr lang="en-US" altLang="zh-CN" sz="2400" dirty="0">
                <a:solidFill>
                  <a:srgbClr val="575757"/>
                </a:solidFill>
                <a:latin typeface="Arial"/>
                <a:ea typeface="Arial"/>
              </a:rPr>
              <a:t>abdominales,</a:t>
            </a:r>
            <a:r>
              <a:rPr lang="en-US" altLang="zh-CN" sz="2400" dirty="0">
                <a:solidFill>
                  <a:srgbClr val="575757"/>
                </a:solidFill>
                <a:latin typeface="Arial"/>
                <a:cs typeface="Arial"/>
              </a:rPr>
              <a:t> </a:t>
            </a:r>
            <a:r>
              <a:rPr lang="en-US" altLang="zh-CN" sz="2400" dirty="0">
                <a:solidFill>
                  <a:srgbClr val="575757"/>
                </a:solidFill>
                <a:latin typeface="Arial"/>
                <a:ea typeface="Arial"/>
              </a:rPr>
              <a:t>articulares</a:t>
            </a:r>
            <a:r>
              <a:rPr lang="en-US" altLang="zh-CN" sz="2400" dirty="0">
                <a:solidFill>
                  <a:srgbClr val="575757"/>
                </a:solidFill>
                <a:latin typeface="Arial"/>
                <a:cs typeface="Arial"/>
              </a:rPr>
              <a:t> </a:t>
            </a:r>
            <a:r>
              <a:rPr lang="en-US" altLang="zh-CN" sz="2400" dirty="0">
                <a:solidFill>
                  <a:srgbClr val="575757"/>
                </a:solidFill>
                <a:latin typeface="Arial"/>
                <a:ea typeface="Arial"/>
              </a:rPr>
              <a:t>y</a:t>
            </a:r>
            <a:r>
              <a:rPr lang="en-US" altLang="zh-CN" sz="2400" spc="10" dirty="0">
                <a:solidFill>
                  <a:srgbClr val="575757"/>
                </a:solidFill>
                <a:latin typeface="Arial"/>
                <a:cs typeface="Arial"/>
              </a:rPr>
              <a:t> </a:t>
            </a:r>
            <a:r>
              <a:rPr lang="en-US" altLang="zh-CN" sz="2400" dirty="0">
                <a:solidFill>
                  <a:srgbClr val="575757"/>
                </a:solidFill>
                <a:latin typeface="Arial"/>
                <a:ea typeface="Arial"/>
              </a:rPr>
              <a:t>renales.</a:t>
            </a:r>
          </a:p>
          <a:p>
            <a:pPr algn="just">
              <a:lnSpc>
                <a:spcPts val="634"/>
              </a:lnSpc>
            </a:pPr>
            <a:endParaRPr lang="en-US" dirty="0">
              <a:solidFill>
                <a:prstClr val="black"/>
              </a:solidFill>
            </a:endParaRPr>
          </a:p>
          <a:p>
            <a:pPr marL="457199" indent="-228600" algn="just" hangingPunct="0">
              <a:lnSpc>
                <a:spcPct val="99583"/>
              </a:lnSpc>
            </a:pPr>
            <a:r>
              <a:rPr lang="en-US" altLang="zh-CN" dirty="0">
                <a:solidFill>
                  <a:srgbClr val="B76EB7"/>
                </a:solidFill>
                <a:latin typeface="Wingdings"/>
                <a:ea typeface="Wingdings"/>
              </a:rPr>
              <a:t></a:t>
            </a:r>
            <a:r>
              <a:rPr lang="en-US" altLang="zh-CN" spc="-200" dirty="0">
                <a:solidFill>
                  <a:srgbClr val="B76EB7"/>
                </a:solidFill>
                <a:latin typeface="Wingdings"/>
                <a:cs typeface="Wingdings"/>
              </a:rPr>
              <a:t> </a:t>
            </a:r>
            <a:r>
              <a:rPr lang="en-US" altLang="zh-CN" sz="2400" dirty="0">
                <a:solidFill>
                  <a:srgbClr val="575757"/>
                </a:solidFill>
                <a:latin typeface="Arial"/>
                <a:ea typeface="Arial"/>
              </a:rPr>
              <a:t>Las</a:t>
            </a:r>
            <a:r>
              <a:rPr lang="en-US" altLang="zh-CN" sz="2400" spc="-75" dirty="0">
                <a:solidFill>
                  <a:srgbClr val="575757"/>
                </a:solidFill>
                <a:latin typeface="Arial"/>
                <a:cs typeface="Arial"/>
              </a:rPr>
              <a:t> </a:t>
            </a:r>
            <a:r>
              <a:rPr lang="en-US" altLang="zh-CN" sz="2400" dirty="0">
                <a:solidFill>
                  <a:srgbClr val="575757"/>
                </a:solidFill>
                <a:latin typeface="Arial"/>
                <a:ea typeface="Arial"/>
              </a:rPr>
              <a:t>hemorragias</a:t>
            </a:r>
            <a:r>
              <a:rPr lang="en-US" altLang="zh-CN" sz="2400" spc="-69" dirty="0">
                <a:solidFill>
                  <a:srgbClr val="575757"/>
                </a:solidFill>
                <a:latin typeface="Arial"/>
                <a:cs typeface="Arial"/>
              </a:rPr>
              <a:t> </a:t>
            </a:r>
            <a:r>
              <a:rPr lang="en-US" altLang="zh-CN" sz="2400" dirty="0">
                <a:solidFill>
                  <a:srgbClr val="575757"/>
                </a:solidFill>
                <a:latin typeface="Arial"/>
                <a:ea typeface="Arial"/>
              </a:rPr>
              <a:t>(púrpura)</a:t>
            </a:r>
            <a:r>
              <a:rPr lang="en-US" altLang="zh-CN" sz="2400" spc="-75" dirty="0">
                <a:solidFill>
                  <a:srgbClr val="575757"/>
                </a:solidFill>
                <a:latin typeface="Arial"/>
                <a:cs typeface="Arial"/>
              </a:rPr>
              <a:t> </a:t>
            </a:r>
            <a:r>
              <a:rPr lang="en-US" altLang="zh-CN" sz="2400" dirty="0">
                <a:solidFill>
                  <a:srgbClr val="575757"/>
                </a:solidFill>
                <a:latin typeface="Arial"/>
                <a:ea typeface="Arial"/>
              </a:rPr>
              <a:t>se</a:t>
            </a:r>
            <a:r>
              <a:rPr lang="en-US" altLang="zh-CN" sz="2400" spc="-75" dirty="0">
                <a:solidFill>
                  <a:srgbClr val="575757"/>
                </a:solidFill>
                <a:latin typeface="Arial"/>
                <a:cs typeface="Arial"/>
              </a:rPr>
              <a:t> </a:t>
            </a:r>
            <a:r>
              <a:rPr lang="en-US" altLang="zh-CN" sz="2400" dirty="0">
                <a:solidFill>
                  <a:srgbClr val="575757"/>
                </a:solidFill>
                <a:latin typeface="Arial"/>
                <a:ea typeface="Arial"/>
              </a:rPr>
              <a:t>deben</a:t>
            </a:r>
            <a:r>
              <a:rPr lang="en-US" altLang="zh-CN" sz="2400" spc="-75" dirty="0">
                <a:solidFill>
                  <a:srgbClr val="575757"/>
                </a:solidFill>
                <a:latin typeface="Arial"/>
                <a:cs typeface="Arial"/>
              </a:rPr>
              <a:t> </a:t>
            </a:r>
            <a:r>
              <a:rPr lang="en-US" altLang="zh-CN" sz="2400" dirty="0">
                <a:solidFill>
                  <a:srgbClr val="575757"/>
                </a:solidFill>
                <a:latin typeface="Arial"/>
                <a:ea typeface="Arial"/>
              </a:rPr>
              <a:t>a</a:t>
            </a:r>
            <a:r>
              <a:rPr lang="en-US" altLang="zh-CN" sz="2400" spc="-80" dirty="0">
                <a:solidFill>
                  <a:srgbClr val="575757"/>
                </a:solidFill>
                <a:latin typeface="Arial"/>
                <a:cs typeface="Arial"/>
              </a:rPr>
              <a:t> </a:t>
            </a:r>
            <a:r>
              <a:rPr lang="en-US" altLang="zh-CN" sz="2400" dirty="0">
                <a:solidFill>
                  <a:srgbClr val="575757"/>
                </a:solidFill>
                <a:latin typeface="Arial"/>
                <a:ea typeface="Arial"/>
              </a:rPr>
              <a:t>una</a:t>
            </a:r>
            <a:r>
              <a:rPr lang="en-US" altLang="zh-CN" sz="2400" dirty="0">
                <a:solidFill>
                  <a:srgbClr val="575757"/>
                </a:solidFill>
                <a:latin typeface="Arial"/>
                <a:cs typeface="Arial"/>
              </a:rPr>
              <a:t> </a:t>
            </a:r>
            <a:r>
              <a:rPr lang="en-US" altLang="zh-CN" sz="2400" dirty="0">
                <a:solidFill>
                  <a:srgbClr val="575757"/>
                </a:solidFill>
                <a:latin typeface="Arial"/>
                <a:ea typeface="Arial"/>
              </a:rPr>
              <a:t>inflamación</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los</a:t>
            </a:r>
            <a:r>
              <a:rPr lang="en-US" altLang="zh-CN" sz="2400" dirty="0">
                <a:solidFill>
                  <a:srgbClr val="575757"/>
                </a:solidFill>
                <a:latin typeface="Arial"/>
                <a:cs typeface="Arial"/>
              </a:rPr>
              <a:t> </a:t>
            </a:r>
            <a:r>
              <a:rPr lang="en-US" altLang="zh-CN" sz="2400" dirty="0">
                <a:solidFill>
                  <a:srgbClr val="575757"/>
                </a:solidFill>
                <a:latin typeface="Arial"/>
                <a:ea typeface="Arial"/>
              </a:rPr>
              <a:t>vasos</a:t>
            </a:r>
            <a:r>
              <a:rPr lang="en-US" altLang="zh-CN" sz="2400" dirty="0">
                <a:solidFill>
                  <a:srgbClr val="575757"/>
                </a:solidFill>
                <a:latin typeface="Arial"/>
                <a:cs typeface="Arial"/>
              </a:rPr>
              <a:t> </a:t>
            </a:r>
            <a:r>
              <a:rPr lang="en-US" altLang="zh-CN" sz="2400" dirty="0">
                <a:solidFill>
                  <a:srgbClr val="575757"/>
                </a:solidFill>
                <a:latin typeface="Arial"/>
                <a:ea typeface="Arial"/>
              </a:rPr>
              <a:t>que</a:t>
            </a:r>
            <a:r>
              <a:rPr lang="en-US" altLang="zh-CN" sz="2400" dirty="0">
                <a:solidFill>
                  <a:srgbClr val="575757"/>
                </a:solidFill>
                <a:latin typeface="Arial"/>
                <a:cs typeface="Arial"/>
              </a:rPr>
              <a:t> </a:t>
            </a:r>
            <a:r>
              <a:rPr lang="en-US" altLang="zh-CN" sz="2400" dirty="0">
                <a:solidFill>
                  <a:srgbClr val="575757"/>
                </a:solidFill>
                <a:latin typeface="Arial"/>
                <a:ea typeface="Arial"/>
              </a:rPr>
              <a:t>causa</a:t>
            </a:r>
            <a:r>
              <a:rPr lang="en-US" altLang="zh-CN" sz="2400" spc="-34" dirty="0">
                <a:solidFill>
                  <a:srgbClr val="575757"/>
                </a:solidFill>
                <a:latin typeface="Arial"/>
                <a:cs typeface="Arial"/>
              </a:rPr>
              <a:t> </a:t>
            </a:r>
            <a:r>
              <a:rPr lang="en-US" altLang="zh-CN" sz="2400" dirty="0">
                <a:solidFill>
                  <a:srgbClr val="575757"/>
                </a:solidFill>
                <a:latin typeface="Arial"/>
                <a:ea typeface="Arial"/>
              </a:rPr>
              <a:t>hiperfragilidad</a:t>
            </a:r>
            <a:r>
              <a:rPr lang="en-US" altLang="zh-CN" sz="2400" dirty="0">
                <a:solidFill>
                  <a:srgbClr val="575757"/>
                </a:solidFill>
                <a:latin typeface="Arial"/>
                <a:cs typeface="Arial"/>
              </a:rPr>
              <a:t> </a:t>
            </a:r>
            <a:r>
              <a:rPr lang="en-US" altLang="zh-CN" sz="2400" dirty="0">
                <a:solidFill>
                  <a:srgbClr val="575757"/>
                </a:solidFill>
                <a:latin typeface="Arial"/>
                <a:ea typeface="Arial"/>
              </a:rPr>
              <a:t>capilar</a:t>
            </a:r>
            <a:r>
              <a:rPr lang="en-US" altLang="zh-CN" sz="2400" dirty="0">
                <a:solidFill>
                  <a:srgbClr val="575757"/>
                </a:solidFill>
                <a:latin typeface="Arial"/>
                <a:cs typeface="Arial"/>
              </a:rPr>
              <a:t> </a:t>
            </a:r>
            <a:r>
              <a:rPr lang="en-US" altLang="zh-CN" sz="2400" dirty="0">
                <a:solidFill>
                  <a:srgbClr val="575757"/>
                </a:solidFill>
                <a:latin typeface="Arial"/>
                <a:ea typeface="Arial"/>
              </a:rPr>
              <a:t>local</a:t>
            </a:r>
            <a:r>
              <a:rPr lang="en-US" altLang="zh-CN" sz="2400" dirty="0">
                <a:solidFill>
                  <a:srgbClr val="575757"/>
                </a:solidFill>
                <a:latin typeface="Arial"/>
                <a:cs typeface="Arial"/>
              </a:rPr>
              <a:t> </a:t>
            </a:r>
            <a:r>
              <a:rPr lang="en-US" altLang="zh-CN" sz="2400" dirty="0">
                <a:solidFill>
                  <a:srgbClr val="575757"/>
                </a:solidFill>
                <a:latin typeface="Arial"/>
                <a:ea typeface="Arial"/>
              </a:rPr>
              <a:t>vinculada</a:t>
            </a:r>
            <a:r>
              <a:rPr lang="en-US" altLang="zh-CN" sz="2400" dirty="0">
                <a:solidFill>
                  <a:srgbClr val="575757"/>
                </a:solidFill>
                <a:latin typeface="Arial"/>
                <a:cs typeface="Arial"/>
              </a:rPr>
              <a:t> </a:t>
            </a:r>
            <a:r>
              <a:rPr lang="en-US" altLang="zh-CN" sz="2400" dirty="0">
                <a:solidFill>
                  <a:srgbClr val="575757"/>
                </a:solidFill>
                <a:latin typeface="Arial"/>
                <a:ea typeface="Arial"/>
              </a:rPr>
              <a:t>a</a:t>
            </a:r>
            <a:r>
              <a:rPr lang="en-US" altLang="zh-CN" sz="2400"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dirty="0">
                <a:solidFill>
                  <a:srgbClr val="575757"/>
                </a:solidFill>
                <a:latin typeface="Arial"/>
                <a:ea typeface="Arial"/>
              </a:rPr>
              <a:t>flogosis</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dirty="0">
                <a:solidFill>
                  <a:srgbClr val="575757"/>
                </a:solidFill>
                <a:latin typeface="Arial"/>
                <a:ea typeface="Arial"/>
              </a:rPr>
              <a:t>pared</a:t>
            </a:r>
            <a:r>
              <a:rPr lang="en-US" altLang="zh-CN" sz="2400" spc="20" dirty="0">
                <a:solidFill>
                  <a:srgbClr val="575757"/>
                </a:solidFill>
                <a:latin typeface="Arial"/>
                <a:cs typeface="Arial"/>
              </a:rPr>
              <a:t> </a:t>
            </a:r>
            <a:r>
              <a:rPr lang="en-US" altLang="zh-CN" sz="2400" dirty="0">
                <a:solidFill>
                  <a:srgbClr val="575757"/>
                </a:solidFill>
                <a:latin typeface="Arial"/>
                <a:ea typeface="Arial"/>
              </a:rPr>
              <a:t>del</a:t>
            </a:r>
            <a:r>
              <a:rPr lang="en-US" altLang="zh-CN" sz="2400" dirty="0">
                <a:solidFill>
                  <a:srgbClr val="575757"/>
                </a:solidFill>
                <a:latin typeface="Arial"/>
                <a:cs typeface="Arial"/>
              </a:rPr>
              <a:t> </a:t>
            </a:r>
            <a:r>
              <a:rPr lang="en-US" altLang="zh-CN" sz="2400" spc="-5" dirty="0">
                <a:solidFill>
                  <a:srgbClr val="575757"/>
                </a:solidFill>
                <a:latin typeface="Arial"/>
                <a:ea typeface="Arial"/>
              </a:rPr>
              <a:t>vas</a:t>
            </a:r>
            <a:r>
              <a:rPr lang="en-US" altLang="zh-CN" sz="2400" dirty="0">
                <a:solidFill>
                  <a:srgbClr val="575757"/>
                </a:solidFill>
                <a:latin typeface="Arial"/>
                <a:ea typeface="Arial"/>
              </a:rPr>
              <a:t>o.</a:t>
            </a:r>
          </a:p>
          <a:p>
            <a:pPr algn="just">
              <a:lnSpc>
                <a:spcPts val="1000"/>
              </a:lnSpc>
            </a:pPr>
            <a:endParaRPr lang="en-US" dirty="0">
              <a:solidFill>
                <a:prstClr val="black"/>
              </a:solidFill>
            </a:endParaRPr>
          </a:p>
          <a:p>
            <a:pPr algn="just">
              <a:lnSpc>
                <a:spcPts val="1050"/>
              </a:lnSpc>
            </a:pPr>
            <a:endParaRPr lang="en-US" dirty="0">
              <a:solidFill>
                <a:prstClr val="black"/>
              </a:solidFill>
            </a:endParaRPr>
          </a:p>
          <a:p>
            <a:pPr algn="just"/>
            <a:r>
              <a:rPr lang="en-US" altLang="zh-CN" dirty="0">
                <a:solidFill>
                  <a:srgbClr val="653265"/>
                </a:solidFill>
                <a:latin typeface="Wingdings"/>
                <a:ea typeface="Wingdings"/>
              </a:rPr>
              <a:t></a:t>
            </a:r>
            <a:r>
              <a:rPr lang="en-US" altLang="zh-CN" sz="2400" dirty="0">
                <a:solidFill>
                  <a:srgbClr val="575757"/>
                </a:solidFill>
                <a:latin typeface="Arial"/>
                <a:ea typeface="Arial"/>
              </a:rPr>
              <a:t>La</a:t>
            </a:r>
            <a:r>
              <a:rPr lang="en-US" altLang="zh-CN" sz="2400" spc="64" dirty="0">
                <a:solidFill>
                  <a:srgbClr val="575757"/>
                </a:solidFill>
                <a:latin typeface="Arial"/>
                <a:cs typeface="Arial"/>
              </a:rPr>
              <a:t> </a:t>
            </a:r>
            <a:r>
              <a:rPr lang="en-US" altLang="zh-CN" sz="2400" dirty="0">
                <a:solidFill>
                  <a:srgbClr val="575757"/>
                </a:solidFill>
                <a:latin typeface="Arial"/>
                <a:ea typeface="Arial"/>
              </a:rPr>
              <a:t>enfermedad</a:t>
            </a:r>
            <a:r>
              <a:rPr lang="en-US" altLang="zh-CN" sz="2400" spc="64" dirty="0">
                <a:solidFill>
                  <a:srgbClr val="575757"/>
                </a:solidFill>
                <a:latin typeface="Arial"/>
                <a:cs typeface="Arial"/>
              </a:rPr>
              <a:t> </a:t>
            </a:r>
            <a:r>
              <a:rPr lang="en-US" altLang="zh-CN" sz="2400" dirty="0">
                <a:solidFill>
                  <a:srgbClr val="575757"/>
                </a:solidFill>
                <a:latin typeface="Arial"/>
                <a:ea typeface="Arial"/>
              </a:rPr>
              <a:t>cursa</a:t>
            </a:r>
            <a:r>
              <a:rPr lang="en-US" altLang="zh-CN" sz="2400" spc="64" dirty="0">
                <a:solidFill>
                  <a:srgbClr val="575757"/>
                </a:solidFill>
                <a:latin typeface="Arial"/>
                <a:cs typeface="Arial"/>
              </a:rPr>
              <a:t> </a:t>
            </a:r>
            <a:r>
              <a:rPr lang="en-US" altLang="zh-CN" sz="2400" dirty="0">
                <a:solidFill>
                  <a:srgbClr val="575757"/>
                </a:solidFill>
                <a:latin typeface="Arial"/>
                <a:ea typeface="Arial"/>
              </a:rPr>
              <a:t>a</a:t>
            </a:r>
            <a:r>
              <a:rPr lang="en-US" altLang="zh-CN" sz="2400" spc="64" dirty="0">
                <a:solidFill>
                  <a:srgbClr val="575757"/>
                </a:solidFill>
                <a:latin typeface="Arial"/>
                <a:cs typeface="Arial"/>
              </a:rPr>
              <a:t> </a:t>
            </a:r>
            <a:r>
              <a:rPr lang="en-US" altLang="zh-CN" sz="2400" dirty="0">
                <a:solidFill>
                  <a:srgbClr val="575757"/>
                </a:solidFill>
                <a:latin typeface="Arial"/>
                <a:ea typeface="Arial"/>
              </a:rPr>
              <a:t>brotes,</a:t>
            </a:r>
            <a:r>
              <a:rPr lang="en-US" altLang="zh-CN" sz="2400" spc="69" dirty="0">
                <a:solidFill>
                  <a:srgbClr val="575757"/>
                </a:solidFill>
                <a:latin typeface="Arial"/>
                <a:cs typeface="Arial"/>
              </a:rPr>
              <a:t> </a:t>
            </a:r>
            <a:r>
              <a:rPr lang="en-US" altLang="zh-CN" sz="2400" dirty="0">
                <a:solidFill>
                  <a:srgbClr val="575757"/>
                </a:solidFill>
                <a:latin typeface="Arial"/>
                <a:ea typeface="Arial"/>
              </a:rPr>
              <a:t>separados</a:t>
            </a:r>
            <a:r>
              <a:rPr lang="en-US" altLang="zh-CN" sz="2400" spc="64" dirty="0">
                <a:solidFill>
                  <a:srgbClr val="575757"/>
                </a:solidFill>
                <a:latin typeface="Arial"/>
                <a:cs typeface="Arial"/>
              </a:rPr>
              <a:t> </a:t>
            </a:r>
            <a:r>
              <a:rPr lang="en-US" altLang="zh-CN" sz="2400" dirty="0">
                <a:solidFill>
                  <a:srgbClr val="575757"/>
                </a:solidFill>
                <a:latin typeface="Arial"/>
                <a:ea typeface="Arial"/>
              </a:rPr>
              <a:t>por</a:t>
            </a:r>
            <a:r>
              <a:rPr lang="en-US" altLang="zh-CN" sz="2400" spc="64" dirty="0">
                <a:solidFill>
                  <a:srgbClr val="575757"/>
                </a:solidFill>
                <a:latin typeface="Arial"/>
                <a:cs typeface="Arial"/>
              </a:rPr>
              <a:t> </a:t>
            </a:r>
            <a:r>
              <a:rPr lang="en-US" altLang="zh-CN" sz="2400" dirty="0">
                <a:solidFill>
                  <a:srgbClr val="575757"/>
                </a:solidFill>
                <a:latin typeface="Arial"/>
                <a:ea typeface="Arial"/>
              </a:rPr>
              <a:t>cortos</a:t>
            </a:r>
          </a:p>
          <a:p>
            <a:pPr indent="228599" algn="just"/>
            <a:r>
              <a:rPr lang="en-US" altLang="zh-CN" sz="2400" dirty="0">
                <a:solidFill>
                  <a:srgbClr val="575757"/>
                </a:solidFill>
                <a:latin typeface="Arial"/>
                <a:ea typeface="Arial"/>
              </a:rPr>
              <a:t>intervalos</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spc="-10" dirty="0">
                <a:solidFill>
                  <a:srgbClr val="575757"/>
                </a:solidFill>
                <a:latin typeface="Arial"/>
                <a:cs typeface="Arial"/>
              </a:rPr>
              <a:t> </a:t>
            </a:r>
            <a:r>
              <a:rPr lang="en-US" altLang="zh-CN" sz="2400" dirty="0">
                <a:solidFill>
                  <a:srgbClr val="575757"/>
                </a:solidFill>
                <a:latin typeface="Arial"/>
                <a:ea typeface="Arial"/>
              </a:rPr>
              <a:t>tiempo.</a:t>
            </a:r>
          </a:p>
        </p:txBody>
      </p:sp>
    </p:spTree>
    <p:extLst>
      <p:ext uri="{BB962C8B-B14F-4D97-AF65-F5344CB8AC3E}">
        <p14:creationId xmlns:p14="http://schemas.microsoft.com/office/powerpoint/2010/main" val="161980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22"/>
          <p:cNvSpPr/>
          <p:nvPr/>
        </p:nvSpPr>
        <p:spPr>
          <a:xfrm>
            <a:off x="8197850" y="273050"/>
            <a:ext cx="654050" cy="1606550"/>
          </a:xfrm>
          <a:custGeom>
            <a:avLst/>
            <a:gdLst>
              <a:gd name="connsiteX0" fmla="*/ 13461 w 654050"/>
              <a:gd name="connsiteY0" fmla="*/ 1609090 h 1606550"/>
              <a:gd name="connsiteX1" fmla="*/ 655066 w 654050"/>
              <a:gd name="connsiteY1" fmla="*/ 1609090 h 1606550"/>
              <a:gd name="connsiteX2" fmla="*/ 655066 w 654050"/>
              <a:gd name="connsiteY2" fmla="*/ 8890 h 1606550"/>
              <a:gd name="connsiteX3" fmla="*/ 13461 w 654050"/>
              <a:gd name="connsiteY3" fmla="*/ 8890 h 1606550"/>
              <a:gd name="connsiteX4" fmla="*/ 13461 w 6540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050" h="1606550">
                <a:moveTo>
                  <a:pt x="13461" y="1609090"/>
                </a:moveTo>
                <a:lnTo>
                  <a:pt x="655066" y="1609090"/>
                </a:lnTo>
                <a:lnTo>
                  <a:pt x="655066" y="8890"/>
                </a:lnTo>
                <a:lnTo>
                  <a:pt x="13461" y="8890"/>
                </a:lnTo>
                <a:lnTo>
                  <a:pt x="13461" y="160909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23" name="Freeform 23"/>
          <p:cNvSpPr/>
          <p:nvPr/>
        </p:nvSpPr>
        <p:spPr>
          <a:xfrm>
            <a:off x="8058150" y="273050"/>
            <a:ext cx="95250" cy="1606550"/>
          </a:xfrm>
          <a:custGeom>
            <a:avLst/>
            <a:gdLst>
              <a:gd name="connsiteX0" fmla="*/ 9906 w 95250"/>
              <a:gd name="connsiteY0" fmla="*/ 1609090 h 1606550"/>
              <a:gd name="connsiteX1" fmla="*/ 101346 w 95250"/>
              <a:gd name="connsiteY1" fmla="*/ 1609090 h 1606550"/>
              <a:gd name="connsiteX2" fmla="*/ 101346 w 95250"/>
              <a:gd name="connsiteY2" fmla="*/ 8890 h 1606550"/>
              <a:gd name="connsiteX3" fmla="*/ 9906 w 95250"/>
              <a:gd name="connsiteY3" fmla="*/ 8890 h 1606550"/>
              <a:gd name="connsiteX4" fmla="*/ 9906 w 952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606550">
                <a:moveTo>
                  <a:pt x="9906" y="1609090"/>
                </a:moveTo>
                <a:lnTo>
                  <a:pt x="101346" y="1609090"/>
                </a:lnTo>
                <a:lnTo>
                  <a:pt x="101346" y="8890"/>
                </a:lnTo>
                <a:lnTo>
                  <a:pt x="9906" y="8890"/>
                </a:lnTo>
                <a:lnTo>
                  <a:pt x="9906" y="1609090"/>
                </a:lnTo>
                <a:close/>
              </a:path>
            </a:pathLst>
          </a:custGeom>
          <a:solidFill>
            <a:srgbClr val="65659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24" name="TextBox 24"/>
          <p:cNvSpPr txBox="1"/>
          <p:nvPr/>
        </p:nvSpPr>
        <p:spPr>
          <a:xfrm>
            <a:off x="223113" y="273050"/>
            <a:ext cx="7733263" cy="5704126"/>
          </a:xfrm>
          <a:prstGeom prst="rect">
            <a:avLst/>
          </a:prstGeom>
          <a:noFill/>
        </p:spPr>
        <p:txBody>
          <a:bodyPr wrap="square" lIns="0" tIns="0" rIns="0" bIns="0" rtlCol="0">
            <a:spAutoFit/>
          </a:bodyPr>
          <a:lstStyle/>
          <a:p>
            <a:endParaRPr lang="en-US" altLang="zh-CN" sz="3600" b="1" spc="-10" dirty="0">
              <a:solidFill>
                <a:srgbClr val="B76EB7"/>
              </a:solidFill>
              <a:latin typeface="Arial"/>
              <a:ea typeface="Aria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gn="just">
              <a:lnSpc>
                <a:spcPts val="1000"/>
              </a:lnSpc>
            </a:pPr>
            <a:endParaRPr lang="en-US" dirty="0">
              <a:solidFill>
                <a:prstClr val="black"/>
              </a:solidFill>
            </a:endParaRPr>
          </a:p>
          <a:p>
            <a:pPr algn="just">
              <a:lnSpc>
                <a:spcPts val="1019"/>
              </a:lnSpc>
            </a:pPr>
            <a:endParaRPr lang="en-US" dirty="0">
              <a:solidFill>
                <a:prstClr val="black"/>
              </a:solidFill>
            </a:endParaRPr>
          </a:p>
          <a:p>
            <a:pPr marL="119786" algn="just" hangingPunct="0"/>
            <a:r>
              <a:rPr lang="en-US" altLang="zh-CN" sz="1700" dirty="0">
                <a:solidFill>
                  <a:srgbClr val="653265"/>
                </a:solidFill>
                <a:latin typeface="Wingdings"/>
                <a:ea typeface="Wingdings"/>
              </a:rPr>
              <a:t></a:t>
            </a:r>
            <a:r>
              <a:rPr lang="en-US" altLang="zh-CN" sz="2300" dirty="0">
                <a:solidFill>
                  <a:srgbClr val="575757"/>
                </a:solidFill>
                <a:latin typeface="Arial"/>
                <a:ea typeface="Arial"/>
              </a:rPr>
              <a:t>Los</a:t>
            </a:r>
            <a:r>
              <a:rPr lang="en-US" altLang="zh-CN" sz="2300" spc="60" dirty="0">
                <a:solidFill>
                  <a:srgbClr val="575757"/>
                </a:solidFill>
                <a:latin typeface="Arial"/>
                <a:cs typeface="Arial"/>
              </a:rPr>
              <a:t> </a:t>
            </a:r>
            <a:r>
              <a:rPr lang="en-US" altLang="zh-CN" sz="2300" dirty="0">
                <a:solidFill>
                  <a:srgbClr val="575757"/>
                </a:solidFill>
                <a:latin typeface="Arial"/>
                <a:ea typeface="Arial"/>
              </a:rPr>
              <a:t>exámenes</a:t>
            </a:r>
            <a:r>
              <a:rPr lang="en-US" altLang="zh-CN" sz="2300" spc="60" dirty="0">
                <a:solidFill>
                  <a:srgbClr val="575757"/>
                </a:solidFill>
                <a:latin typeface="Arial"/>
                <a:cs typeface="Arial"/>
              </a:rPr>
              <a:t> </a:t>
            </a:r>
            <a:r>
              <a:rPr lang="en-US" altLang="zh-CN" sz="2300" dirty="0">
                <a:solidFill>
                  <a:srgbClr val="575757"/>
                </a:solidFill>
                <a:latin typeface="Arial"/>
                <a:ea typeface="Arial"/>
              </a:rPr>
              <a:t>hematológicos</a:t>
            </a:r>
            <a:r>
              <a:rPr lang="en-US" altLang="zh-CN" sz="2300" spc="60" dirty="0">
                <a:solidFill>
                  <a:srgbClr val="575757"/>
                </a:solidFill>
                <a:latin typeface="Arial"/>
                <a:cs typeface="Arial"/>
              </a:rPr>
              <a:t> </a:t>
            </a:r>
            <a:r>
              <a:rPr lang="en-US" altLang="zh-CN" sz="2300" dirty="0">
                <a:solidFill>
                  <a:srgbClr val="575757"/>
                </a:solidFill>
                <a:latin typeface="Arial"/>
                <a:ea typeface="Arial"/>
              </a:rPr>
              <a:t>son</a:t>
            </a:r>
            <a:r>
              <a:rPr lang="en-US" altLang="zh-CN" sz="2300" spc="60" dirty="0">
                <a:solidFill>
                  <a:srgbClr val="575757"/>
                </a:solidFill>
                <a:latin typeface="Arial"/>
                <a:cs typeface="Arial"/>
              </a:rPr>
              <a:t> </a:t>
            </a:r>
            <a:r>
              <a:rPr lang="en-US" altLang="zh-CN" sz="2300" dirty="0">
                <a:solidFill>
                  <a:srgbClr val="575757"/>
                </a:solidFill>
                <a:latin typeface="Arial"/>
                <a:ea typeface="Arial"/>
              </a:rPr>
              <a:t>normales.</a:t>
            </a:r>
            <a:r>
              <a:rPr lang="en-US" altLang="zh-CN" sz="2300" spc="60" dirty="0">
                <a:solidFill>
                  <a:srgbClr val="575757"/>
                </a:solidFill>
                <a:latin typeface="Arial"/>
                <a:cs typeface="Arial"/>
              </a:rPr>
              <a:t> </a:t>
            </a:r>
            <a:r>
              <a:rPr lang="en-US" altLang="zh-CN" sz="2300" dirty="0">
                <a:solidFill>
                  <a:srgbClr val="575757"/>
                </a:solidFill>
                <a:latin typeface="Arial"/>
                <a:ea typeface="Arial"/>
              </a:rPr>
              <a:t>La</a:t>
            </a:r>
            <a:r>
              <a:rPr lang="en-US" altLang="zh-CN" sz="2300" spc="60" dirty="0">
                <a:solidFill>
                  <a:srgbClr val="575757"/>
                </a:solidFill>
                <a:latin typeface="Arial"/>
                <a:cs typeface="Arial"/>
              </a:rPr>
              <a:t> </a:t>
            </a:r>
            <a:r>
              <a:rPr lang="en-US" altLang="zh-CN" sz="2300" dirty="0">
                <a:solidFill>
                  <a:srgbClr val="575757"/>
                </a:solidFill>
                <a:latin typeface="Arial"/>
                <a:ea typeface="Arial"/>
              </a:rPr>
              <a:t>VSG</a:t>
            </a:r>
            <a:r>
              <a:rPr lang="en-US" altLang="zh-CN" sz="2300" spc="60" dirty="0">
                <a:solidFill>
                  <a:srgbClr val="575757"/>
                </a:solidFill>
                <a:latin typeface="Arial"/>
                <a:cs typeface="Arial"/>
              </a:rPr>
              <a:t> </a:t>
            </a:r>
            <a:r>
              <a:rPr lang="en-US" altLang="zh-CN" sz="2300" dirty="0">
                <a:solidFill>
                  <a:srgbClr val="575757"/>
                </a:solidFill>
                <a:latin typeface="Arial"/>
                <a:ea typeface="Arial"/>
              </a:rPr>
              <a:t>está</a:t>
            </a:r>
            <a:r>
              <a:rPr lang="en-US" altLang="zh-CN" sz="2300" dirty="0">
                <a:solidFill>
                  <a:srgbClr val="575757"/>
                </a:solidFill>
                <a:latin typeface="Arial"/>
                <a:cs typeface="Arial"/>
              </a:rPr>
              <a:t> </a:t>
            </a:r>
            <a:r>
              <a:rPr lang="en-US" altLang="zh-CN" sz="2300" dirty="0">
                <a:solidFill>
                  <a:srgbClr val="575757"/>
                </a:solidFill>
                <a:latin typeface="Arial"/>
                <a:ea typeface="Arial"/>
              </a:rPr>
              <a:t>acelerada.</a:t>
            </a:r>
            <a:r>
              <a:rPr lang="en-US" altLang="zh-CN" sz="2300" dirty="0">
                <a:solidFill>
                  <a:srgbClr val="575757"/>
                </a:solidFill>
                <a:latin typeface="Arial"/>
                <a:cs typeface="Arial"/>
              </a:rPr>
              <a:t> </a:t>
            </a:r>
            <a:r>
              <a:rPr lang="en-US" altLang="zh-CN" sz="2300" dirty="0">
                <a:solidFill>
                  <a:srgbClr val="575757"/>
                </a:solidFill>
                <a:latin typeface="Arial"/>
                <a:ea typeface="Arial"/>
              </a:rPr>
              <a:t>Para</a:t>
            </a:r>
            <a:r>
              <a:rPr lang="en-US" altLang="zh-CN" sz="2300" dirty="0">
                <a:solidFill>
                  <a:srgbClr val="575757"/>
                </a:solidFill>
                <a:latin typeface="Arial"/>
                <a:cs typeface="Arial"/>
              </a:rPr>
              <a:t> </a:t>
            </a:r>
            <a:r>
              <a:rPr lang="en-US" altLang="zh-CN" sz="2300" dirty="0">
                <a:solidFill>
                  <a:srgbClr val="575757"/>
                </a:solidFill>
                <a:latin typeface="Arial"/>
                <a:ea typeface="Arial"/>
              </a:rPr>
              <a:t>el</a:t>
            </a:r>
            <a:r>
              <a:rPr lang="en-US" altLang="zh-CN" sz="2300" dirty="0">
                <a:solidFill>
                  <a:srgbClr val="575757"/>
                </a:solidFill>
                <a:latin typeface="Arial"/>
                <a:cs typeface="Arial"/>
              </a:rPr>
              <a:t> </a:t>
            </a:r>
            <a:r>
              <a:rPr lang="en-US" altLang="zh-CN" sz="2300" dirty="0">
                <a:solidFill>
                  <a:srgbClr val="575757"/>
                </a:solidFill>
                <a:latin typeface="Arial"/>
                <a:ea typeface="Arial"/>
              </a:rPr>
              <a:t>diagnóstico</a:t>
            </a:r>
            <a:r>
              <a:rPr lang="en-US" altLang="zh-CN" sz="2300" dirty="0">
                <a:solidFill>
                  <a:srgbClr val="575757"/>
                </a:solidFill>
                <a:latin typeface="Arial"/>
                <a:cs typeface="Arial"/>
              </a:rPr>
              <a:t> </a:t>
            </a:r>
            <a:r>
              <a:rPr lang="en-US" altLang="zh-CN" sz="2300" dirty="0">
                <a:solidFill>
                  <a:srgbClr val="575757"/>
                </a:solidFill>
                <a:latin typeface="Arial"/>
                <a:ea typeface="Arial"/>
              </a:rPr>
              <a:t>es</a:t>
            </a:r>
            <a:r>
              <a:rPr lang="en-US" altLang="zh-CN" sz="2300" dirty="0">
                <a:solidFill>
                  <a:srgbClr val="575757"/>
                </a:solidFill>
                <a:latin typeface="Arial"/>
                <a:cs typeface="Arial"/>
              </a:rPr>
              <a:t> </a:t>
            </a:r>
            <a:r>
              <a:rPr lang="en-US" altLang="zh-CN" sz="2300" dirty="0">
                <a:solidFill>
                  <a:srgbClr val="575757"/>
                </a:solidFill>
                <a:latin typeface="Arial"/>
                <a:ea typeface="Arial"/>
              </a:rPr>
              <a:t>muy</a:t>
            </a:r>
            <a:r>
              <a:rPr lang="en-US" altLang="zh-CN" sz="2300" dirty="0">
                <a:solidFill>
                  <a:srgbClr val="575757"/>
                </a:solidFill>
                <a:latin typeface="Arial"/>
                <a:cs typeface="Arial"/>
              </a:rPr>
              <a:t> </a:t>
            </a:r>
            <a:r>
              <a:rPr lang="en-US" altLang="zh-CN" sz="2300" dirty="0">
                <a:solidFill>
                  <a:srgbClr val="575757"/>
                </a:solidFill>
                <a:latin typeface="Arial"/>
                <a:ea typeface="Arial"/>
              </a:rPr>
              <a:t>importante</a:t>
            </a:r>
            <a:r>
              <a:rPr lang="en-US" altLang="zh-CN" sz="2300" dirty="0">
                <a:solidFill>
                  <a:srgbClr val="575757"/>
                </a:solidFill>
                <a:latin typeface="Arial"/>
                <a:cs typeface="Arial"/>
              </a:rPr>
              <a:t> </a:t>
            </a:r>
            <a:r>
              <a:rPr lang="en-US" altLang="zh-CN" sz="2300" dirty="0">
                <a:solidFill>
                  <a:srgbClr val="575757"/>
                </a:solidFill>
                <a:latin typeface="Arial"/>
                <a:ea typeface="Arial"/>
              </a:rPr>
              <a:t>atender</a:t>
            </a:r>
            <a:r>
              <a:rPr lang="en-US" altLang="zh-CN" sz="2300" spc="-154" dirty="0">
                <a:solidFill>
                  <a:srgbClr val="575757"/>
                </a:solidFill>
                <a:latin typeface="Arial"/>
                <a:cs typeface="Arial"/>
              </a:rPr>
              <a:t> </a:t>
            </a:r>
            <a:r>
              <a:rPr lang="en-US" altLang="zh-CN" sz="2300" dirty="0">
                <a:solidFill>
                  <a:srgbClr val="575757"/>
                </a:solidFill>
                <a:latin typeface="Arial"/>
                <a:ea typeface="Arial"/>
              </a:rPr>
              <a:t>al</a:t>
            </a:r>
            <a:r>
              <a:rPr lang="en-US" altLang="zh-CN" sz="2300" dirty="0">
                <a:solidFill>
                  <a:srgbClr val="575757"/>
                </a:solidFill>
                <a:latin typeface="Arial"/>
                <a:cs typeface="Arial"/>
              </a:rPr>
              <a:t> </a:t>
            </a:r>
            <a:r>
              <a:rPr lang="en-US" altLang="zh-CN" sz="2300" dirty="0">
                <a:solidFill>
                  <a:srgbClr val="575757"/>
                </a:solidFill>
                <a:latin typeface="Arial"/>
                <a:ea typeface="Arial"/>
              </a:rPr>
              <a:t>hecho</a:t>
            </a:r>
            <a:r>
              <a:rPr lang="en-US" altLang="zh-CN" sz="2300" dirty="0">
                <a:solidFill>
                  <a:srgbClr val="575757"/>
                </a:solidFill>
                <a:latin typeface="Arial"/>
                <a:cs typeface="Arial"/>
              </a:rPr>
              <a:t> </a:t>
            </a:r>
            <a:r>
              <a:rPr lang="en-US" altLang="zh-CN" sz="2300" dirty="0">
                <a:solidFill>
                  <a:srgbClr val="575757"/>
                </a:solidFill>
                <a:latin typeface="Arial"/>
                <a:ea typeface="Arial"/>
              </a:rPr>
              <a:t>de</a:t>
            </a:r>
            <a:r>
              <a:rPr lang="en-US" altLang="zh-CN" sz="2300" dirty="0">
                <a:solidFill>
                  <a:srgbClr val="575757"/>
                </a:solidFill>
                <a:latin typeface="Arial"/>
                <a:cs typeface="Arial"/>
              </a:rPr>
              <a:t> </a:t>
            </a:r>
            <a:r>
              <a:rPr lang="en-US" altLang="zh-CN" sz="2300" dirty="0">
                <a:solidFill>
                  <a:srgbClr val="575757"/>
                </a:solidFill>
                <a:latin typeface="Arial"/>
                <a:ea typeface="Arial"/>
              </a:rPr>
              <a:t>que</a:t>
            </a:r>
            <a:r>
              <a:rPr lang="en-US" altLang="zh-CN" sz="2300" dirty="0">
                <a:solidFill>
                  <a:srgbClr val="575757"/>
                </a:solidFill>
                <a:latin typeface="Arial"/>
                <a:cs typeface="Arial"/>
              </a:rPr>
              <a:t> </a:t>
            </a:r>
            <a:r>
              <a:rPr lang="en-US" altLang="zh-CN" sz="2300" dirty="0">
                <a:solidFill>
                  <a:srgbClr val="575757"/>
                </a:solidFill>
                <a:latin typeface="Arial"/>
                <a:ea typeface="Arial"/>
              </a:rPr>
              <a:t>la</a:t>
            </a:r>
            <a:r>
              <a:rPr lang="en-US" altLang="zh-CN" sz="2300" dirty="0">
                <a:solidFill>
                  <a:srgbClr val="575757"/>
                </a:solidFill>
                <a:latin typeface="Arial"/>
                <a:cs typeface="Arial"/>
              </a:rPr>
              <a:t> </a:t>
            </a:r>
            <a:r>
              <a:rPr lang="en-US" altLang="zh-CN" sz="2300" dirty="0">
                <a:solidFill>
                  <a:srgbClr val="575757"/>
                </a:solidFill>
                <a:latin typeface="Arial"/>
                <a:ea typeface="Arial"/>
              </a:rPr>
              <a:t>púrpura</a:t>
            </a:r>
            <a:r>
              <a:rPr lang="en-US" altLang="zh-CN" sz="2300" dirty="0">
                <a:solidFill>
                  <a:srgbClr val="575757"/>
                </a:solidFill>
                <a:latin typeface="Arial"/>
                <a:cs typeface="Arial"/>
              </a:rPr>
              <a:t> </a:t>
            </a:r>
            <a:r>
              <a:rPr lang="en-US" altLang="zh-CN" sz="2300" dirty="0">
                <a:solidFill>
                  <a:srgbClr val="575757"/>
                </a:solidFill>
                <a:latin typeface="Arial"/>
                <a:ea typeface="Arial"/>
              </a:rPr>
              <a:t>cutánea,</a:t>
            </a:r>
            <a:r>
              <a:rPr lang="en-US" altLang="zh-CN" sz="2300" dirty="0">
                <a:solidFill>
                  <a:srgbClr val="575757"/>
                </a:solidFill>
                <a:latin typeface="Arial"/>
                <a:cs typeface="Arial"/>
              </a:rPr>
              <a:t> </a:t>
            </a:r>
            <a:r>
              <a:rPr lang="en-US" altLang="zh-CN" sz="2300" dirty="0">
                <a:solidFill>
                  <a:srgbClr val="575757"/>
                </a:solidFill>
                <a:latin typeface="Arial"/>
                <a:ea typeface="Arial"/>
              </a:rPr>
              <a:t>que</a:t>
            </a:r>
            <a:r>
              <a:rPr lang="en-US" altLang="zh-CN" sz="2300" dirty="0">
                <a:solidFill>
                  <a:srgbClr val="575757"/>
                </a:solidFill>
                <a:latin typeface="Arial"/>
                <a:cs typeface="Arial"/>
              </a:rPr>
              <a:t> </a:t>
            </a:r>
            <a:r>
              <a:rPr lang="en-US" altLang="zh-CN" sz="2300" dirty="0">
                <a:solidFill>
                  <a:srgbClr val="575757"/>
                </a:solidFill>
                <a:latin typeface="Arial"/>
                <a:ea typeface="Arial"/>
              </a:rPr>
              <a:t>inicialmente</a:t>
            </a:r>
            <a:r>
              <a:rPr lang="en-US" altLang="zh-CN" sz="2300" spc="-75" dirty="0">
                <a:solidFill>
                  <a:srgbClr val="575757"/>
                </a:solidFill>
                <a:latin typeface="Arial"/>
                <a:cs typeface="Arial"/>
              </a:rPr>
              <a:t> </a:t>
            </a:r>
            <a:r>
              <a:rPr lang="en-US" altLang="zh-CN" sz="2300" dirty="0">
                <a:solidFill>
                  <a:srgbClr val="575757"/>
                </a:solidFill>
                <a:latin typeface="Arial"/>
                <a:ea typeface="Arial"/>
              </a:rPr>
              <a:t>consiste</a:t>
            </a:r>
            <a:r>
              <a:rPr lang="en-US" altLang="zh-CN" sz="2300" dirty="0">
                <a:solidFill>
                  <a:srgbClr val="575757"/>
                </a:solidFill>
                <a:latin typeface="Arial"/>
                <a:cs typeface="Arial"/>
              </a:rPr>
              <a:t> </a:t>
            </a:r>
            <a:r>
              <a:rPr lang="en-US" altLang="zh-CN" sz="2300" dirty="0">
                <a:solidFill>
                  <a:srgbClr val="575757"/>
                </a:solidFill>
                <a:latin typeface="Arial"/>
                <a:ea typeface="Arial"/>
              </a:rPr>
              <a:t>en</a:t>
            </a:r>
            <a:r>
              <a:rPr lang="en-US" altLang="zh-CN" sz="2300" spc="-34" dirty="0">
                <a:solidFill>
                  <a:srgbClr val="575757"/>
                </a:solidFill>
                <a:latin typeface="Arial"/>
                <a:cs typeface="Arial"/>
              </a:rPr>
              <a:t> </a:t>
            </a:r>
            <a:r>
              <a:rPr lang="en-US" altLang="zh-CN" sz="2300" dirty="0">
                <a:solidFill>
                  <a:srgbClr val="575757"/>
                </a:solidFill>
                <a:latin typeface="Arial"/>
                <a:ea typeface="Arial"/>
              </a:rPr>
              <a:t>manchas,</a:t>
            </a:r>
            <a:r>
              <a:rPr lang="en-US" altLang="zh-CN" sz="2300" spc="-34" dirty="0">
                <a:solidFill>
                  <a:srgbClr val="575757"/>
                </a:solidFill>
                <a:latin typeface="Arial"/>
                <a:cs typeface="Arial"/>
              </a:rPr>
              <a:t> </a:t>
            </a:r>
            <a:r>
              <a:rPr lang="en-US" altLang="zh-CN" sz="2300" dirty="0">
                <a:solidFill>
                  <a:srgbClr val="575757"/>
                </a:solidFill>
                <a:latin typeface="Arial"/>
                <a:ea typeface="Arial"/>
              </a:rPr>
              <a:t>pronto</a:t>
            </a:r>
            <a:r>
              <a:rPr lang="en-US" altLang="zh-CN" sz="2300" spc="-34" dirty="0">
                <a:solidFill>
                  <a:srgbClr val="575757"/>
                </a:solidFill>
                <a:latin typeface="Arial"/>
                <a:cs typeface="Arial"/>
              </a:rPr>
              <a:t> </a:t>
            </a:r>
            <a:r>
              <a:rPr lang="en-US" altLang="zh-CN" sz="2300" dirty="0">
                <a:solidFill>
                  <a:srgbClr val="575757"/>
                </a:solidFill>
                <a:latin typeface="Arial"/>
                <a:ea typeface="Arial"/>
              </a:rPr>
              <a:t>adquiere</a:t>
            </a:r>
            <a:r>
              <a:rPr lang="en-US" altLang="zh-CN" sz="2300" spc="-34" dirty="0">
                <a:solidFill>
                  <a:srgbClr val="575757"/>
                </a:solidFill>
                <a:latin typeface="Arial"/>
                <a:cs typeface="Arial"/>
              </a:rPr>
              <a:t> </a:t>
            </a:r>
            <a:r>
              <a:rPr lang="en-US" altLang="zh-CN" sz="2300" dirty="0">
                <a:solidFill>
                  <a:srgbClr val="575757"/>
                </a:solidFill>
                <a:latin typeface="Arial"/>
                <a:ea typeface="Arial"/>
              </a:rPr>
              <a:t>un</a:t>
            </a:r>
            <a:r>
              <a:rPr lang="en-US" altLang="zh-CN" sz="2300" spc="-34" dirty="0">
                <a:solidFill>
                  <a:srgbClr val="575757"/>
                </a:solidFill>
                <a:latin typeface="Arial"/>
                <a:cs typeface="Arial"/>
              </a:rPr>
              <a:t> </a:t>
            </a:r>
            <a:r>
              <a:rPr lang="en-US" altLang="zh-CN" sz="2300" dirty="0">
                <a:solidFill>
                  <a:srgbClr val="575757"/>
                </a:solidFill>
                <a:latin typeface="Arial"/>
                <a:ea typeface="Arial"/>
              </a:rPr>
              <a:t>relieve</a:t>
            </a:r>
            <a:r>
              <a:rPr lang="en-US" altLang="zh-CN" sz="2300" spc="-40" dirty="0">
                <a:solidFill>
                  <a:srgbClr val="575757"/>
                </a:solidFill>
                <a:latin typeface="Arial"/>
                <a:cs typeface="Arial"/>
              </a:rPr>
              <a:t> </a:t>
            </a:r>
            <a:r>
              <a:rPr lang="en-US" altLang="zh-CN" sz="2300" dirty="0">
                <a:solidFill>
                  <a:srgbClr val="575757"/>
                </a:solidFill>
                <a:latin typeface="Arial"/>
                <a:ea typeface="Arial"/>
              </a:rPr>
              <a:t>papuliforme</a:t>
            </a:r>
            <a:r>
              <a:rPr lang="en-US" altLang="zh-CN" sz="2300" spc="-34" dirty="0">
                <a:solidFill>
                  <a:srgbClr val="575757"/>
                </a:solidFill>
                <a:latin typeface="Arial"/>
                <a:cs typeface="Arial"/>
              </a:rPr>
              <a:t> </a:t>
            </a:r>
            <a:r>
              <a:rPr lang="en-US" altLang="zh-CN" sz="2300" dirty="0">
                <a:solidFill>
                  <a:srgbClr val="575757"/>
                </a:solidFill>
                <a:latin typeface="Arial"/>
                <a:ea typeface="Arial"/>
              </a:rPr>
              <a:t>y,</a:t>
            </a:r>
            <a:r>
              <a:rPr lang="en-US" altLang="zh-CN" sz="2300" spc="-40" dirty="0">
                <a:solidFill>
                  <a:srgbClr val="575757"/>
                </a:solidFill>
                <a:latin typeface="Arial"/>
                <a:cs typeface="Arial"/>
              </a:rPr>
              <a:t> </a:t>
            </a:r>
            <a:r>
              <a:rPr lang="en-US" altLang="zh-CN" sz="2300" dirty="0">
                <a:solidFill>
                  <a:srgbClr val="575757"/>
                </a:solidFill>
                <a:latin typeface="Arial"/>
                <a:ea typeface="Arial"/>
              </a:rPr>
              <a:t>por</a:t>
            </a:r>
            <a:r>
              <a:rPr lang="en-US" altLang="zh-CN" sz="2300" dirty="0">
                <a:solidFill>
                  <a:srgbClr val="575757"/>
                </a:solidFill>
                <a:latin typeface="Arial"/>
                <a:cs typeface="Arial"/>
              </a:rPr>
              <a:t> </a:t>
            </a:r>
            <a:r>
              <a:rPr lang="en-US" altLang="zh-CN" sz="2300" dirty="0">
                <a:solidFill>
                  <a:srgbClr val="575757"/>
                </a:solidFill>
                <a:latin typeface="Arial"/>
                <a:ea typeface="Arial"/>
              </a:rPr>
              <a:t>tanto,</a:t>
            </a:r>
            <a:r>
              <a:rPr lang="en-US" altLang="zh-CN" sz="2300" dirty="0">
                <a:solidFill>
                  <a:srgbClr val="575757"/>
                </a:solidFill>
                <a:latin typeface="Arial"/>
                <a:cs typeface="Arial"/>
              </a:rPr>
              <a:t> </a:t>
            </a:r>
            <a:r>
              <a:rPr lang="en-US" altLang="zh-CN" sz="2300" dirty="0">
                <a:solidFill>
                  <a:srgbClr val="575757"/>
                </a:solidFill>
                <a:latin typeface="Arial"/>
                <a:ea typeface="Arial"/>
              </a:rPr>
              <a:t>se</a:t>
            </a:r>
            <a:r>
              <a:rPr lang="en-US" altLang="zh-CN" sz="2300" dirty="0">
                <a:solidFill>
                  <a:srgbClr val="575757"/>
                </a:solidFill>
                <a:latin typeface="Arial"/>
                <a:cs typeface="Arial"/>
              </a:rPr>
              <a:t> </a:t>
            </a:r>
            <a:r>
              <a:rPr lang="en-US" altLang="zh-CN" sz="2300" dirty="0">
                <a:solidFill>
                  <a:srgbClr val="575757"/>
                </a:solidFill>
                <a:latin typeface="Arial"/>
                <a:ea typeface="Arial"/>
              </a:rPr>
              <a:t>trata</a:t>
            </a:r>
            <a:r>
              <a:rPr lang="en-US" altLang="zh-CN" sz="2300" dirty="0">
                <a:solidFill>
                  <a:srgbClr val="575757"/>
                </a:solidFill>
                <a:latin typeface="Arial"/>
                <a:cs typeface="Arial"/>
              </a:rPr>
              <a:t> </a:t>
            </a:r>
            <a:r>
              <a:rPr lang="en-US" altLang="zh-CN" sz="2300" dirty="0">
                <a:solidFill>
                  <a:srgbClr val="575757"/>
                </a:solidFill>
                <a:latin typeface="Arial"/>
                <a:ea typeface="Arial"/>
              </a:rPr>
              <a:t>de</a:t>
            </a:r>
            <a:r>
              <a:rPr lang="en-US" altLang="zh-CN" sz="2300" dirty="0">
                <a:solidFill>
                  <a:srgbClr val="575757"/>
                </a:solidFill>
                <a:latin typeface="Arial"/>
                <a:cs typeface="Arial"/>
              </a:rPr>
              <a:t> </a:t>
            </a:r>
            <a:r>
              <a:rPr lang="en-US" altLang="zh-CN" sz="2300" dirty="0">
                <a:solidFill>
                  <a:srgbClr val="575757"/>
                </a:solidFill>
                <a:latin typeface="Arial"/>
                <a:ea typeface="Arial"/>
              </a:rPr>
              <a:t>elementos</a:t>
            </a:r>
            <a:r>
              <a:rPr lang="en-US" altLang="zh-CN" sz="2300" spc="-50" dirty="0">
                <a:solidFill>
                  <a:srgbClr val="575757"/>
                </a:solidFill>
                <a:latin typeface="Arial"/>
                <a:cs typeface="Arial"/>
              </a:rPr>
              <a:t> </a:t>
            </a:r>
            <a:r>
              <a:rPr lang="en-US" altLang="zh-CN" sz="2300" dirty="0">
                <a:solidFill>
                  <a:srgbClr val="575757"/>
                </a:solidFill>
                <a:latin typeface="Arial"/>
                <a:ea typeface="Arial"/>
              </a:rPr>
              <a:t>palpables.</a:t>
            </a:r>
          </a:p>
          <a:p>
            <a:pPr algn="just">
              <a:lnSpc>
                <a:spcPts val="1000"/>
              </a:lnSpc>
            </a:pPr>
            <a:endParaRPr lang="en-US" dirty="0">
              <a:solidFill>
                <a:prstClr val="black"/>
              </a:solidFill>
            </a:endParaRPr>
          </a:p>
          <a:p>
            <a:pPr algn="just">
              <a:lnSpc>
                <a:spcPts val="1760"/>
              </a:lnSpc>
            </a:pPr>
            <a:endParaRPr lang="en-US" dirty="0">
              <a:solidFill>
                <a:prstClr val="black"/>
              </a:solidFill>
            </a:endParaRPr>
          </a:p>
          <a:p>
            <a:pPr marL="119786" algn="just" hangingPunct="0"/>
            <a:r>
              <a:rPr lang="en-US" altLang="zh-CN" sz="1700" dirty="0">
                <a:solidFill>
                  <a:srgbClr val="653265"/>
                </a:solidFill>
                <a:latin typeface="Wingdings"/>
                <a:ea typeface="Wingdings"/>
              </a:rPr>
              <a:t></a:t>
            </a:r>
            <a:r>
              <a:rPr lang="en-US" altLang="zh-CN" sz="2300" dirty="0">
                <a:solidFill>
                  <a:srgbClr val="575757"/>
                </a:solidFill>
                <a:latin typeface="Arial"/>
                <a:ea typeface="Arial"/>
              </a:rPr>
              <a:t>El</a:t>
            </a:r>
            <a:r>
              <a:rPr lang="en-US" altLang="zh-CN" sz="2300" spc="25" dirty="0">
                <a:solidFill>
                  <a:srgbClr val="575757"/>
                </a:solidFill>
                <a:latin typeface="Arial"/>
                <a:cs typeface="Arial"/>
              </a:rPr>
              <a:t> </a:t>
            </a:r>
            <a:r>
              <a:rPr lang="en-US" altLang="zh-CN" sz="2300" dirty="0">
                <a:solidFill>
                  <a:srgbClr val="575757"/>
                </a:solidFill>
                <a:latin typeface="Arial"/>
                <a:ea typeface="Arial"/>
              </a:rPr>
              <a:t>pronóstico</a:t>
            </a:r>
            <a:r>
              <a:rPr lang="en-US" altLang="zh-CN" sz="2300" spc="30" dirty="0">
                <a:solidFill>
                  <a:srgbClr val="575757"/>
                </a:solidFill>
                <a:latin typeface="Arial"/>
                <a:cs typeface="Arial"/>
              </a:rPr>
              <a:t> </a:t>
            </a:r>
            <a:r>
              <a:rPr lang="en-US" altLang="zh-CN" sz="2300" dirty="0">
                <a:solidFill>
                  <a:srgbClr val="575757"/>
                </a:solidFill>
                <a:latin typeface="Arial"/>
                <a:ea typeface="Arial"/>
              </a:rPr>
              <a:t>es</a:t>
            </a:r>
            <a:r>
              <a:rPr lang="en-US" altLang="zh-CN" sz="2300" spc="25" dirty="0">
                <a:solidFill>
                  <a:srgbClr val="575757"/>
                </a:solidFill>
                <a:latin typeface="Arial"/>
                <a:cs typeface="Arial"/>
              </a:rPr>
              <a:t> </a:t>
            </a:r>
            <a:r>
              <a:rPr lang="en-US" altLang="zh-CN" sz="2300" dirty="0">
                <a:solidFill>
                  <a:srgbClr val="575757"/>
                </a:solidFill>
                <a:latin typeface="Arial"/>
                <a:ea typeface="Arial"/>
              </a:rPr>
              <a:t>benigno</a:t>
            </a:r>
            <a:r>
              <a:rPr lang="en-US" altLang="zh-CN" sz="2300" spc="30" dirty="0">
                <a:solidFill>
                  <a:srgbClr val="575757"/>
                </a:solidFill>
                <a:latin typeface="Arial"/>
                <a:cs typeface="Arial"/>
              </a:rPr>
              <a:t> </a:t>
            </a:r>
            <a:r>
              <a:rPr lang="en-US" altLang="zh-CN" sz="2300" dirty="0">
                <a:solidFill>
                  <a:srgbClr val="575757"/>
                </a:solidFill>
                <a:latin typeface="Arial"/>
                <a:ea typeface="Arial"/>
              </a:rPr>
              <a:t>y,</a:t>
            </a:r>
            <a:r>
              <a:rPr lang="en-US" altLang="zh-CN" sz="2300" spc="25" dirty="0">
                <a:solidFill>
                  <a:srgbClr val="575757"/>
                </a:solidFill>
                <a:latin typeface="Arial"/>
                <a:cs typeface="Arial"/>
              </a:rPr>
              <a:t> </a:t>
            </a:r>
            <a:r>
              <a:rPr lang="en-US" altLang="zh-CN" sz="2300" dirty="0">
                <a:solidFill>
                  <a:srgbClr val="575757"/>
                </a:solidFill>
                <a:latin typeface="Arial"/>
                <a:ea typeface="Arial"/>
              </a:rPr>
              <a:t>excepto</a:t>
            </a:r>
            <a:r>
              <a:rPr lang="en-US" altLang="zh-CN" sz="2300" spc="30" dirty="0">
                <a:solidFill>
                  <a:srgbClr val="575757"/>
                </a:solidFill>
                <a:latin typeface="Arial"/>
                <a:cs typeface="Arial"/>
              </a:rPr>
              <a:t> </a:t>
            </a:r>
            <a:r>
              <a:rPr lang="en-US" altLang="zh-CN" sz="2300" dirty="0">
                <a:solidFill>
                  <a:srgbClr val="575757"/>
                </a:solidFill>
                <a:latin typeface="Arial"/>
                <a:ea typeface="Arial"/>
              </a:rPr>
              <a:t>los</a:t>
            </a:r>
            <a:r>
              <a:rPr lang="en-US" altLang="zh-CN" sz="2300" spc="25" dirty="0">
                <a:solidFill>
                  <a:srgbClr val="575757"/>
                </a:solidFill>
                <a:latin typeface="Arial"/>
                <a:cs typeface="Arial"/>
              </a:rPr>
              <a:t> </a:t>
            </a:r>
            <a:r>
              <a:rPr lang="en-US" altLang="zh-CN" sz="2300" dirty="0">
                <a:solidFill>
                  <a:srgbClr val="575757"/>
                </a:solidFill>
                <a:latin typeface="Arial"/>
                <a:ea typeface="Arial"/>
              </a:rPr>
              <a:t>infrecuentes</a:t>
            </a:r>
            <a:r>
              <a:rPr lang="en-US" altLang="zh-CN" sz="2300" spc="30" dirty="0">
                <a:solidFill>
                  <a:srgbClr val="575757"/>
                </a:solidFill>
                <a:latin typeface="Arial"/>
                <a:cs typeface="Arial"/>
              </a:rPr>
              <a:t> </a:t>
            </a:r>
            <a:r>
              <a:rPr lang="en-US" altLang="zh-CN" sz="2300" dirty="0">
                <a:solidFill>
                  <a:srgbClr val="575757"/>
                </a:solidFill>
                <a:latin typeface="Arial"/>
                <a:ea typeface="Arial"/>
              </a:rPr>
              <a:t>casos</a:t>
            </a:r>
            <a:r>
              <a:rPr lang="en-US" altLang="zh-CN" sz="2300" dirty="0">
                <a:solidFill>
                  <a:srgbClr val="575757"/>
                </a:solidFill>
                <a:latin typeface="Arial"/>
                <a:cs typeface="Arial"/>
              </a:rPr>
              <a:t> </a:t>
            </a:r>
            <a:r>
              <a:rPr lang="en-US" altLang="zh-CN" sz="2300" dirty="0">
                <a:solidFill>
                  <a:srgbClr val="575757"/>
                </a:solidFill>
                <a:latin typeface="Arial"/>
                <a:ea typeface="Arial"/>
              </a:rPr>
              <a:t>que</a:t>
            </a:r>
            <a:r>
              <a:rPr lang="en-US" altLang="zh-CN" sz="2300" dirty="0">
                <a:solidFill>
                  <a:srgbClr val="575757"/>
                </a:solidFill>
                <a:latin typeface="Arial"/>
                <a:cs typeface="Arial"/>
              </a:rPr>
              <a:t> </a:t>
            </a:r>
            <a:r>
              <a:rPr lang="en-US" altLang="zh-CN" sz="2300" dirty="0">
                <a:solidFill>
                  <a:srgbClr val="575757"/>
                </a:solidFill>
                <a:latin typeface="Arial"/>
                <a:ea typeface="Arial"/>
              </a:rPr>
              <a:t>evolucionan</a:t>
            </a:r>
            <a:r>
              <a:rPr lang="en-US" altLang="zh-CN" sz="2300" dirty="0">
                <a:solidFill>
                  <a:srgbClr val="575757"/>
                </a:solidFill>
                <a:latin typeface="Arial"/>
                <a:cs typeface="Arial"/>
              </a:rPr>
              <a:t> </a:t>
            </a:r>
            <a:r>
              <a:rPr lang="en-US" altLang="zh-CN" sz="2300" dirty="0">
                <a:solidFill>
                  <a:srgbClr val="575757"/>
                </a:solidFill>
                <a:latin typeface="Arial"/>
                <a:ea typeface="Arial"/>
              </a:rPr>
              <a:t>hacia</a:t>
            </a:r>
            <a:r>
              <a:rPr lang="en-US" altLang="zh-CN" sz="2300" dirty="0">
                <a:solidFill>
                  <a:srgbClr val="575757"/>
                </a:solidFill>
                <a:latin typeface="Arial"/>
                <a:cs typeface="Arial"/>
              </a:rPr>
              <a:t> </a:t>
            </a:r>
            <a:r>
              <a:rPr lang="en-US" altLang="zh-CN" sz="2300" dirty="0">
                <a:solidFill>
                  <a:srgbClr val="575757"/>
                </a:solidFill>
                <a:latin typeface="Arial"/>
                <a:ea typeface="Arial"/>
              </a:rPr>
              <a:t>nefritis</a:t>
            </a:r>
            <a:r>
              <a:rPr lang="en-US" altLang="zh-CN" sz="2300" dirty="0">
                <a:solidFill>
                  <a:srgbClr val="575757"/>
                </a:solidFill>
                <a:latin typeface="Arial"/>
                <a:cs typeface="Arial"/>
              </a:rPr>
              <a:t> </a:t>
            </a:r>
            <a:r>
              <a:rPr lang="en-US" altLang="zh-CN" sz="2300" dirty="0">
                <a:solidFill>
                  <a:srgbClr val="575757"/>
                </a:solidFill>
                <a:latin typeface="Arial"/>
                <a:ea typeface="Arial"/>
              </a:rPr>
              <a:t>crónica</a:t>
            </a:r>
            <a:r>
              <a:rPr lang="en-US" altLang="zh-CN" sz="2300" dirty="0">
                <a:solidFill>
                  <a:srgbClr val="575757"/>
                </a:solidFill>
                <a:latin typeface="Arial"/>
                <a:cs typeface="Arial"/>
              </a:rPr>
              <a:t> </a:t>
            </a:r>
            <a:r>
              <a:rPr lang="en-US" altLang="zh-CN" sz="2300" dirty="0">
                <a:solidFill>
                  <a:srgbClr val="575757"/>
                </a:solidFill>
                <a:latin typeface="Arial"/>
                <a:ea typeface="Arial"/>
              </a:rPr>
              <a:t>o</a:t>
            </a:r>
            <a:r>
              <a:rPr lang="en-US" altLang="zh-CN" sz="2300" dirty="0">
                <a:solidFill>
                  <a:srgbClr val="575757"/>
                </a:solidFill>
                <a:latin typeface="Arial"/>
                <a:cs typeface="Arial"/>
              </a:rPr>
              <a:t> </a:t>
            </a:r>
            <a:r>
              <a:rPr lang="en-US" altLang="zh-CN" sz="2300" dirty="0">
                <a:solidFill>
                  <a:srgbClr val="575757"/>
                </a:solidFill>
                <a:latin typeface="Arial"/>
                <a:ea typeface="Arial"/>
              </a:rPr>
              <a:t>poliarteritis</a:t>
            </a:r>
            <a:r>
              <a:rPr lang="en-US" altLang="zh-CN" sz="2300" spc="-80" dirty="0">
                <a:solidFill>
                  <a:srgbClr val="575757"/>
                </a:solidFill>
                <a:latin typeface="Arial"/>
                <a:cs typeface="Arial"/>
              </a:rPr>
              <a:t> </a:t>
            </a:r>
            <a:r>
              <a:rPr lang="en-US" altLang="zh-CN" sz="2300" dirty="0">
                <a:solidFill>
                  <a:srgbClr val="575757"/>
                </a:solidFill>
                <a:latin typeface="Arial"/>
                <a:ea typeface="Arial"/>
              </a:rPr>
              <a:t>nudosa,</a:t>
            </a:r>
            <a:r>
              <a:rPr lang="en-US" altLang="zh-CN" sz="2300" dirty="0">
                <a:solidFill>
                  <a:srgbClr val="575757"/>
                </a:solidFill>
                <a:latin typeface="Arial"/>
                <a:cs typeface="Arial"/>
              </a:rPr>
              <a:t> </a:t>
            </a:r>
            <a:r>
              <a:rPr lang="en-US" altLang="zh-CN" sz="2300" dirty="0">
                <a:solidFill>
                  <a:srgbClr val="575757"/>
                </a:solidFill>
                <a:latin typeface="Arial"/>
                <a:ea typeface="Arial"/>
              </a:rPr>
              <a:t>la</a:t>
            </a:r>
            <a:r>
              <a:rPr lang="en-US" altLang="zh-CN" sz="2300" dirty="0">
                <a:solidFill>
                  <a:srgbClr val="575757"/>
                </a:solidFill>
                <a:latin typeface="Arial"/>
                <a:cs typeface="Arial"/>
              </a:rPr>
              <a:t> </a:t>
            </a:r>
            <a:r>
              <a:rPr lang="en-US" altLang="zh-CN" sz="2300" dirty="0">
                <a:solidFill>
                  <a:srgbClr val="575757"/>
                </a:solidFill>
                <a:latin typeface="Arial"/>
                <a:ea typeface="Arial"/>
              </a:rPr>
              <a:t>mayoría</a:t>
            </a:r>
            <a:r>
              <a:rPr lang="en-US" altLang="zh-CN" sz="2300" dirty="0">
                <a:solidFill>
                  <a:srgbClr val="575757"/>
                </a:solidFill>
                <a:latin typeface="Arial"/>
                <a:cs typeface="Arial"/>
              </a:rPr>
              <a:t> </a:t>
            </a:r>
            <a:r>
              <a:rPr lang="en-US" altLang="zh-CN" sz="2300" dirty="0">
                <a:solidFill>
                  <a:srgbClr val="575757"/>
                </a:solidFill>
                <a:latin typeface="Arial"/>
                <a:ea typeface="Arial"/>
              </a:rPr>
              <a:t>de</a:t>
            </a:r>
            <a:r>
              <a:rPr lang="en-US" altLang="zh-CN" sz="2300" dirty="0">
                <a:solidFill>
                  <a:srgbClr val="575757"/>
                </a:solidFill>
                <a:latin typeface="Arial"/>
                <a:cs typeface="Arial"/>
              </a:rPr>
              <a:t> </a:t>
            </a:r>
            <a:r>
              <a:rPr lang="en-US" altLang="zh-CN" sz="2300" dirty="0">
                <a:solidFill>
                  <a:srgbClr val="575757"/>
                </a:solidFill>
                <a:latin typeface="Arial"/>
                <a:ea typeface="Arial"/>
              </a:rPr>
              <a:t>los</a:t>
            </a:r>
            <a:r>
              <a:rPr lang="en-US" altLang="zh-CN" sz="2300" dirty="0">
                <a:solidFill>
                  <a:srgbClr val="575757"/>
                </a:solidFill>
                <a:latin typeface="Arial"/>
                <a:cs typeface="Arial"/>
              </a:rPr>
              <a:t> </a:t>
            </a:r>
            <a:r>
              <a:rPr lang="en-US" altLang="zh-CN" sz="2300" dirty="0">
                <a:solidFill>
                  <a:srgbClr val="575757"/>
                </a:solidFill>
                <a:latin typeface="Arial"/>
                <a:ea typeface="Arial"/>
              </a:rPr>
              <a:t>pacientes</a:t>
            </a:r>
            <a:r>
              <a:rPr lang="en-US" altLang="zh-CN" sz="2300" dirty="0">
                <a:solidFill>
                  <a:srgbClr val="575757"/>
                </a:solidFill>
                <a:latin typeface="Arial"/>
                <a:cs typeface="Arial"/>
              </a:rPr>
              <a:t> </a:t>
            </a:r>
            <a:r>
              <a:rPr lang="en-US" altLang="zh-CN" sz="2300" dirty="0">
                <a:solidFill>
                  <a:srgbClr val="575757"/>
                </a:solidFill>
                <a:latin typeface="Arial"/>
                <a:ea typeface="Arial"/>
              </a:rPr>
              <a:t>curan</a:t>
            </a:r>
            <a:r>
              <a:rPr lang="en-US" altLang="zh-CN" sz="2300" dirty="0">
                <a:solidFill>
                  <a:srgbClr val="575757"/>
                </a:solidFill>
                <a:latin typeface="Arial"/>
                <a:cs typeface="Arial"/>
              </a:rPr>
              <a:t> </a:t>
            </a:r>
            <a:r>
              <a:rPr lang="en-US" altLang="zh-CN" sz="2300" dirty="0">
                <a:solidFill>
                  <a:srgbClr val="575757"/>
                </a:solidFill>
                <a:latin typeface="Arial"/>
                <a:ea typeface="Arial"/>
              </a:rPr>
              <a:t>en</a:t>
            </a:r>
            <a:r>
              <a:rPr lang="en-US" altLang="zh-CN" sz="2300" dirty="0">
                <a:solidFill>
                  <a:srgbClr val="575757"/>
                </a:solidFill>
                <a:latin typeface="Arial"/>
                <a:cs typeface="Arial"/>
              </a:rPr>
              <a:t> </a:t>
            </a:r>
            <a:r>
              <a:rPr lang="en-US" altLang="zh-CN" sz="2300" dirty="0">
                <a:solidFill>
                  <a:srgbClr val="575757"/>
                </a:solidFill>
                <a:latin typeface="Arial"/>
                <a:ea typeface="Arial"/>
              </a:rPr>
              <a:t>menos</a:t>
            </a:r>
            <a:r>
              <a:rPr lang="en-US" altLang="zh-CN" sz="2300" dirty="0">
                <a:solidFill>
                  <a:srgbClr val="575757"/>
                </a:solidFill>
                <a:latin typeface="Arial"/>
                <a:cs typeface="Arial"/>
              </a:rPr>
              <a:t> </a:t>
            </a:r>
            <a:r>
              <a:rPr lang="en-US" altLang="zh-CN" sz="2300" dirty="0">
                <a:solidFill>
                  <a:srgbClr val="575757"/>
                </a:solidFill>
                <a:latin typeface="Arial"/>
                <a:ea typeface="Arial"/>
              </a:rPr>
              <a:t>de</a:t>
            </a:r>
            <a:r>
              <a:rPr lang="en-US" altLang="zh-CN" sz="2300" dirty="0">
                <a:solidFill>
                  <a:srgbClr val="575757"/>
                </a:solidFill>
                <a:latin typeface="Arial"/>
                <a:cs typeface="Arial"/>
              </a:rPr>
              <a:t> </a:t>
            </a:r>
            <a:r>
              <a:rPr lang="en-US" altLang="zh-CN" sz="2300" dirty="0">
                <a:solidFill>
                  <a:srgbClr val="575757"/>
                </a:solidFill>
                <a:latin typeface="Arial"/>
                <a:ea typeface="Arial"/>
              </a:rPr>
              <a:t>6</a:t>
            </a:r>
            <a:r>
              <a:rPr lang="en-US" altLang="zh-CN" sz="2300" dirty="0">
                <a:solidFill>
                  <a:srgbClr val="575757"/>
                </a:solidFill>
                <a:latin typeface="Arial"/>
                <a:cs typeface="Arial"/>
              </a:rPr>
              <a:t> </a:t>
            </a:r>
            <a:r>
              <a:rPr lang="en-US" altLang="zh-CN" sz="2300" dirty="0">
                <a:solidFill>
                  <a:srgbClr val="575757"/>
                </a:solidFill>
                <a:latin typeface="Arial"/>
                <a:ea typeface="Arial"/>
              </a:rPr>
              <a:t>meses.</a:t>
            </a:r>
            <a:r>
              <a:rPr lang="en-US" altLang="zh-CN" sz="2300" spc="-154" dirty="0">
                <a:solidFill>
                  <a:srgbClr val="575757"/>
                </a:solidFill>
                <a:latin typeface="Arial"/>
                <a:cs typeface="Arial"/>
              </a:rPr>
              <a:t> </a:t>
            </a:r>
            <a:r>
              <a:rPr lang="en-US" altLang="zh-CN" sz="2300" dirty="0">
                <a:solidFill>
                  <a:srgbClr val="575757"/>
                </a:solidFill>
                <a:latin typeface="Arial"/>
                <a:ea typeface="Arial"/>
              </a:rPr>
              <a:t>La</a:t>
            </a:r>
            <a:r>
              <a:rPr lang="en-US" altLang="zh-CN" sz="2300" dirty="0">
                <a:solidFill>
                  <a:srgbClr val="575757"/>
                </a:solidFill>
                <a:latin typeface="Arial"/>
                <a:cs typeface="Arial"/>
              </a:rPr>
              <a:t> </a:t>
            </a:r>
            <a:r>
              <a:rPr lang="en-US" altLang="zh-CN" sz="2300" dirty="0">
                <a:solidFill>
                  <a:srgbClr val="575757"/>
                </a:solidFill>
                <a:latin typeface="Arial"/>
                <a:ea typeface="Arial"/>
              </a:rPr>
              <a:t>afección</a:t>
            </a:r>
            <a:r>
              <a:rPr lang="en-US" altLang="zh-CN" sz="2300" dirty="0">
                <a:solidFill>
                  <a:srgbClr val="575757"/>
                </a:solidFill>
                <a:latin typeface="Arial"/>
                <a:cs typeface="Arial"/>
              </a:rPr>
              <a:t> </a:t>
            </a:r>
            <a:r>
              <a:rPr lang="en-US" altLang="zh-CN" sz="2300" dirty="0">
                <a:solidFill>
                  <a:srgbClr val="575757"/>
                </a:solidFill>
                <a:latin typeface="Arial"/>
                <a:ea typeface="Arial"/>
              </a:rPr>
              <a:t>renal</a:t>
            </a:r>
            <a:r>
              <a:rPr lang="en-US" altLang="zh-CN" sz="2300" dirty="0">
                <a:solidFill>
                  <a:srgbClr val="575757"/>
                </a:solidFill>
                <a:latin typeface="Arial"/>
                <a:cs typeface="Arial"/>
              </a:rPr>
              <a:t> </a:t>
            </a:r>
            <a:r>
              <a:rPr lang="en-US" altLang="zh-CN" sz="2300" dirty="0">
                <a:solidFill>
                  <a:srgbClr val="575757"/>
                </a:solidFill>
                <a:latin typeface="Arial"/>
                <a:ea typeface="Arial"/>
              </a:rPr>
              <a:t>evoluciona</a:t>
            </a:r>
            <a:r>
              <a:rPr lang="en-US" altLang="zh-CN" sz="2300" dirty="0">
                <a:solidFill>
                  <a:srgbClr val="575757"/>
                </a:solidFill>
                <a:latin typeface="Arial"/>
                <a:cs typeface="Arial"/>
              </a:rPr>
              <a:t> </a:t>
            </a:r>
            <a:r>
              <a:rPr lang="en-US" altLang="zh-CN" sz="2300" dirty="0">
                <a:solidFill>
                  <a:srgbClr val="575757"/>
                </a:solidFill>
                <a:latin typeface="Arial"/>
                <a:ea typeface="Arial"/>
              </a:rPr>
              <a:t>a</a:t>
            </a:r>
            <a:r>
              <a:rPr lang="en-US" altLang="zh-CN" sz="2300" dirty="0">
                <a:solidFill>
                  <a:srgbClr val="575757"/>
                </a:solidFill>
                <a:latin typeface="Arial"/>
                <a:cs typeface="Arial"/>
              </a:rPr>
              <a:t> </a:t>
            </a:r>
            <a:r>
              <a:rPr lang="en-US" altLang="zh-CN" sz="2300" dirty="0">
                <a:solidFill>
                  <a:srgbClr val="575757"/>
                </a:solidFill>
                <a:latin typeface="Arial"/>
                <a:ea typeface="Arial"/>
              </a:rPr>
              <a:t>insuficiencia</a:t>
            </a:r>
            <a:r>
              <a:rPr lang="en-US" altLang="zh-CN" sz="2300" dirty="0">
                <a:solidFill>
                  <a:srgbClr val="575757"/>
                </a:solidFill>
                <a:latin typeface="Arial"/>
                <a:cs typeface="Arial"/>
              </a:rPr>
              <a:t> </a:t>
            </a:r>
            <a:r>
              <a:rPr lang="en-US" altLang="zh-CN" sz="2300" dirty="0">
                <a:solidFill>
                  <a:srgbClr val="575757"/>
                </a:solidFill>
                <a:latin typeface="Arial"/>
                <a:ea typeface="Arial"/>
              </a:rPr>
              <a:t>renal</a:t>
            </a:r>
            <a:r>
              <a:rPr lang="en-US" altLang="zh-CN" sz="2300" dirty="0">
                <a:solidFill>
                  <a:srgbClr val="575757"/>
                </a:solidFill>
                <a:latin typeface="Arial"/>
                <a:cs typeface="Arial"/>
              </a:rPr>
              <a:t> </a:t>
            </a:r>
            <a:r>
              <a:rPr lang="en-US" altLang="zh-CN" sz="2300" dirty="0">
                <a:solidFill>
                  <a:srgbClr val="575757"/>
                </a:solidFill>
                <a:latin typeface="Arial"/>
                <a:ea typeface="Arial"/>
              </a:rPr>
              <a:t>crónica</a:t>
            </a:r>
            <a:r>
              <a:rPr lang="en-US" altLang="zh-CN" sz="2300" dirty="0">
                <a:solidFill>
                  <a:srgbClr val="575757"/>
                </a:solidFill>
                <a:latin typeface="Arial"/>
                <a:cs typeface="Arial"/>
              </a:rPr>
              <a:t> </a:t>
            </a:r>
            <a:r>
              <a:rPr lang="en-US" altLang="zh-CN" sz="2300" dirty="0">
                <a:solidFill>
                  <a:srgbClr val="575757"/>
                </a:solidFill>
                <a:latin typeface="Arial"/>
                <a:ea typeface="Arial"/>
              </a:rPr>
              <a:t>en</a:t>
            </a:r>
            <a:r>
              <a:rPr lang="en-US" altLang="zh-CN" sz="2300" spc="-89" dirty="0">
                <a:solidFill>
                  <a:srgbClr val="575757"/>
                </a:solidFill>
                <a:latin typeface="Arial"/>
                <a:cs typeface="Arial"/>
              </a:rPr>
              <a:t> </a:t>
            </a:r>
            <a:r>
              <a:rPr lang="en-US" altLang="zh-CN" sz="2300" dirty="0">
                <a:solidFill>
                  <a:srgbClr val="575757"/>
                </a:solidFill>
                <a:latin typeface="Arial"/>
                <a:ea typeface="Arial"/>
              </a:rPr>
              <a:t>el</a:t>
            </a:r>
            <a:r>
              <a:rPr lang="en-US" altLang="zh-CN" sz="2300" dirty="0">
                <a:solidFill>
                  <a:srgbClr val="575757"/>
                </a:solidFill>
                <a:latin typeface="Arial"/>
                <a:cs typeface="Arial"/>
              </a:rPr>
              <a:t> </a:t>
            </a:r>
            <a:r>
              <a:rPr lang="en-US" altLang="zh-CN" sz="2300" dirty="0">
                <a:solidFill>
                  <a:srgbClr val="575757"/>
                </a:solidFill>
                <a:latin typeface="Arial"/>
                <a:ea typeface="Arial"/>
              </a:rPr>
              <a:t>14%</a:t>
            </a:r>
            <a:r>
              <a:rPr lang="en-US" altLang="zh-CN" sz="2300" dirty="0">
                <a:solidFill>
                  <a:srgbClr val="575757"/>
                </a:solidFill>
                <a:latin typeface="Arial"/>
                <a:cs typeface="Arial"/>
              </a:rPr>
              <a:t> </a:t>
            </a:r>
            <a:r>
              <a:rPr lang="en-US" altLang="zh-CN" sz="2300" dirty="0">
                <a:solidFill>
                  <a:srgbClr val="575757"/>
                </a:solidFill>
                <a:latin typeface="Arial"/>
                <a:ea typeface="Arial"/>
              </a:rPr>
              <a:t>de</a:t>
            </a:r>
            <a:r>
              <a:rPr lang="en-US" altLang="zh-CN" sz="2300" dirty="0">
                <a:solidFill>
                  <a:srgbClr val="575757"/>
                </a:solidFill>
                <a:latin typeface="Arial"/>
                <a:cs typeface="Arial"/>
              </a:rPr>
              <a:t> </a:t>
            </a:r>
            <a:r>
              <a:rPr lang="en-US" altLang="zh-CN" sz="2300" dirty="0">
                <a:solidFill>
                  <a:srgbClr val="575757"/>
                </a:solidFill>
                <a:latin typeface="Arial"/>
                <a:ea typeface="Arial"/>
              </a:rPr>
              <a:t>los</a:t>
            </a:r>
            <a:r>
              <a:rPr lang="en-US" altLang="zh-CN" sz="2300" dirty="0">
                <a:solidFill>
                  <a:srgbClr val="575757"/>
                </a:solidFill>
                <a:latin typeface="Arial"/>
                <a:cs typeface="Arial"/>
              </a:rPr>
              <a:t> </a:t>
            </a:r>
            <a:r>
              <a:rPr lang="en-US" altLang="zh-CN" sz="2300" dirty="0">
                <a:solidFill>
                  <a:srgbClr val="575757"/>
                </a:solidFill>
                <a:latin typeface="Arial"/>
                <a:ea typeface="Arial"/>
              </a:rPr>
              <a:t>casos.</a:t>
            </a:r>
          </a:p>
        </p:txBody>
      </p:sp>
    </p:spTree>
    <p:extLst>
      <p:ext uri="{BB962C8B-B14F-4D97-AF65-F5344CB8AC3E}">
        <p14:creationId xmlns:p14="http://schemas.microsoft.com/office/powerpoint/2010/main" val="1124796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25"/>
          <p:cNvSpPr/>
          <p:nvPr/>
        </p:nvSpPr>
        <p:spPr>
          <a:xfrm>
            <a:off x="8197850" y="273050"/>
            <a:ext cx="654050" cy="1606550"/>
          </a:xfrm>
          <a:custGeom>
            <a:avLst/>
            <a:gdLst>
              <a:gd name="connsiteX0" fmla="*/ 13461 w 654050"/>
              <a:gd name="connsiteY0" fmla="*/ 1609090 h 1606550"/>
              <a:gd name="connsiteX1" fmla="*/ 655066 w 654050"/>
              <a:gd name="connsiteY1" fmla="*/ 1609090 h 1606550"/>
              <a:gd name="connsiteX2" fmla="*/ 655066 w 654050"/>
              <a:gd name="connsiteY2" fmla="*/ 8890 h 1606550"/>
              <a:gd name="connsiteX3" fmla="*/ 13461 w 654050"/>
              <a:gd name="connsiteY3" fmla="*/ 8890 h 1606550"/>
              <a:gd name="connsiteX4" fmla="*/ 13461 w 6540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050" h="1606550">
                <a:moveTo>
                  <a:pt x="13461" y="1609090"/>
                </a:moveTo>
                <a:lnTo>
                  <a:pt x="655066" y="1609090"/>
                </a:lnTo>
                <a:lnTo>
                  <a:pt x="655066" y="8890"/>
                </a:lnTo>
                <a:lnTo>
                  <a:pt x="13461" y="8890"/>
                </a:lnTo>
                <a:lnTo>
                  <a:pt x="13461" y="160909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26" name="Freeform 26"/>
          <p:cNvSpPr/>
          <p:nvPr/>
        </p:nvSpPr>
        <p:spPr>
          <a:xfrm>
            <a:off x="8058150" y="273050"/>
            <a:ext cx="95250" cy="1606550"/>
          </a:xfrm>
          <a:custGeom>
            <a:avLst/>
            <a:gdLst>
              <a:gd name="connsiteX0" fmla="*/ 9906 w 95250"/>
              <a:gd name="connsiteY0" fmla="*/ 1609090 h 1606550"/>
              <a:gd name="connsiteX1" fmla="*/ 101346 w 95250"/>
              <a:gd name="connsiteY1" fmla="*/ 1609090 h 1606550"/>
              <a:gd name="connsiteX2" fmla="*/ 101346 w 95250"/>
              <a:gd name="connsiteY2" fmla="*/ 8890 h 1606550"/>
              <a:gd name="connsiteX3" fmla="*/ 9906 w 95250"/>
              <a:gd name="connsiteY3" fmla="*/ 8890 h 1606550"/>
              <a:gd name="connsiteX4" fmla="*/ 9906 w 952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606550">
                <a:moveTo>
                  <a:pt x="9906" y="1609090"/>
                </a:moveTo>
                <a:lnTo>
                  <a:pt x="101346" y="1609090"/>
                </a:lnTo>
                <a:lnTo>
                  <a:pt x="101346" y="8890"/>
                </a:lnTo>
                <a:lnTo>
                  <a:pt x="9906" y="8890"/>
                </a:lnTo>
                <a:lnTo>
                  <a:pt x="9906" y="1609090"/>
                </a:lnTo>
                <a:close/>
              </a:path>
            </a:pathLst>
          </a:custGeom>
          <a:solidFill>
            <a:srgbClr val="65659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28" name="TextBox 28"/>
          <p:cNvSpPr txBox="1"/>
          <p:nvPr/>
        </p:nvSpPr>
        <p:spPr>
          <a:xfrm>
            <a:off x="590092" y="780664"/>
            <a:ext cx="7388159" cy="4995613"/>
          </a:xfrm>
          <a:prstGeom prst="rect">
            <a:avLst/>
          </a:prstGeom>
          <a:noFill/>
        </p:spPr>
        <p:txBody>
          <a:bodyPr wrap="square" lIns="0" tIns="0" rIns="0" bIns="0" rtlCol="0">
            <a:spAutoFit/>
          </a:bodyPr>
          <a:lstStyle/>
          <a:p>
            <a:pPr algn="just" hangingPunct="0">
              <a:lnSpc>
                <a:spcPct val="95416"/>
              </a:lnSpc>
            </a:pPr>
            <a:r>
              <a:rPr lang="en-US" altLang="zh-CN" dirty="0">
                <a:solidFill>
                  <a:srgbClr val="653265"/>
                </a:solidFill>
                <a:latin typeface="Wingdings"/>
                <a:ea typeface="Wingdings"/>
              </a:rPr>
              <a:t></a:t>
            </a:r>
            <a:r>
              <a:rPr lang="en-US" altLang="zh-CN" sz="2400" dirty="0">
                <a:solidFill>
                  <a:srgbClr val="575757"/>
                </a:solidFill>
                <a:latin typeface="Arial"/>
                <a:ea typeface="Arial"/>
              </a:rPr>
              <a:t>Como</a:t>
            </a:r>
            <a:r>
              <a:rPr lang="en-US" altLang="zh-CN" sz="2400" spc="80" dirty="0">
                <a:solidFill>
                  <a:srgbClr val="575757"/>
                </a:solidFill>
                <a:latin typeface="Arial"/>
                <a:cs typeface="Arial"/>
              </a:rPr>
              <a:t> </a:t>
            </a:r>
            <a:r>
              <a:rPr lang="en-US" altLang="zh-CN" sz="2400" dirty="0">
                <a:solidFill>
                  <a:srgbClr val="575757"/>
                </a:solidFill>
                <a:latin typeface="Arial"/>
                <a:ea typeface="Arial"/>
              </a:rPr>
              <a:t>terapia,</a:t>
            </a:r>
            <a:r>
              <a:rPr lang="en-US" altLang="zh-CN" sz="2400" spc="80" dirty="0">
                <a:solidFill>
                  <a:srgbClr val="575757"/>
                </a:solidFill>
                <a:latin typeface="Arial"/>
                <a:cs typeface="Arial"/>
              </a:rPr>
              <a:t> </a:t>
            </a:r>
            <a:r>
              <a:rPr lang="en-US" altLang="zh-CN" sz="2400" dirty="0">
                <a:solidFill>
                  <a:srgbClr val="575757"/>
                </a:solidFill>
                <a:latin typeface="Arial"/>
                <a:ea typeface="Arial"/>
              </a:rPr>
              <a:t>se</a:t>
            </a:r>
            <a:r>
              <a:rPr lang="en-US" altLang="zh-CN" sz="2400" spc="80" dirty="0">
                <a:solidFill>
                  <a:srgbClr val="575757"/>
                </a:solidFill>
                <a:latin typeface="Arial"/>
                <a:cs typeface="Arial"/>
              </a:rPr>
              <a:t> </a:t>
            </a:r>
            <a:r>
              <a:rPr lang="en-US" altLang="zh-CN" sz="2400" dirty="0">
                <a:solidFill>
                  <a:srgbClr val="575757"/>
                </a:solidFill>
                <a:latin typeface="Arial"/>
                <a:ea typeface="Arial"/>
              </a:rPr>
              <a:t>prescribe</a:t>
            </a:r>
            <a:r>
              <a:rPr lang="en-US" altLang="zh-CN" sz="2400" spc="80" dirty="0">
                <a:solidFill>
                  <a:srgbClr val="575757"/>
                </a:solidFill>
                <a:latin typeface="Arial"/>
                <a:cs typeface="Arial"/>
              </a:rPr>
              <a:t> </a:t>
            </a:r>
            <a:r>
              <a:rPr lang="en-US" altLang="zh-CN" sz="2400" dirty="0">
                <a:solidFill>
                  <a:srgbClr val="575757"/>
                </a:solidFill>
                <a:latin typeface="Arial"/>
                <a:ea typeface="Arial"/>
              </a:rPr>
              <a:t>reposo</a:t>
            </a:r>
            <a:r>
              <a:rPr lang="en-US" altLang="zh-CN" sz="2400" spc="80" dirty="0">
                <a:solidFill>
                  <a:srgbClr val="575757"/>
                </a:solidFill>
                <a:latin typeface="Arial"/>
                <a:cs typeface="Arial"/>
              </a:rPr>
              <a:t> </a:t>
            </a:r>
            <a:r>
              <a:rPr lang="en-US" altLang="zh-CN" sz="2400" dirty="0">
                <a:solidFill>
                  <a:srgbClr val="575757"/>
                </a:solidFill>
                <a:latin typeface="Arial"/>
                <a:ea typeface="Arial"/>
              </a:rPr>
              <a:t>absoluto.</a:t>
            </a:r>
            <a:r>
              <a:rPr lang="en-US" altLang="zh-CN" sz="2400" spc="80"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dirty="0">
                <a:solidFill>
                  <a:srgbClr val="575757"/>
                </a:solidFill>
                <a:latin typeface="Arial"/>
                <a:ea typeface="Arial"/>
              </a:rPr>
              <a:t>hipersensibilidad</a:t>
            </a:r>
            <a:r>
              <a:rPr lang="en-US" altLang="zh-CN" sz="2400" dirty="0">
                <a:solidFill>
                  <a:srgbClr val="575757"/>
                </a:solidFill>
                <a:latin typeface="Arial"/>
                <a:cs typeface="Arial"/>
              </a:rPr>
              <a:t> </a:t>
            </a:r>
            <a:r>
              <a:rPr lang="en-US" altLang="zh-CN" sz="2400" dirty="0">
                <a:solidFill>
                  <a:srgbClr val="575757"/>
                </a:solidFill>
                <a:latin typeface="Arial"/>
                <a:ea typeface="Arial"/>
              </a:rPr>
              <a:t>capilar</a:t>
            </a:r>
            <a:r>
              <a:rPr lang="en-US" altLang="zh-CN" sz="2400" dirty="0">
                <a:solidFill>
                  <a:srgbClr val="575757"/>
                </a:solidFill>
                <a:latin typeface="Arial"/>
                <a:cs typeface="Arial"/>
              </a:rPr>
              <a:t> </a:t>
            </a:r>
            <a:r>
              <a:rPr lang="en-US" altLang="zh-CN" sz="2400" dirty="0">
                <a:solidFill>
                  <a:srgbClr val="575757"/>
                </a:solidFill>
                <a:latin typeface="Arial"/>
                <a:ea typeface="Arial"/>
              </a:rPr>
              <a:t>cede</a:t>
            </a:r>
            <a:r>
              <a:rPr lang="en-US" altLang="zh-CN" sz="2400" dirty="0">
                <a:solidFill>
                  <a:srgbClr val="575757"/>
                </a:solidFill>
                <a:latin typeface="Arial"/>
                <a:cs typeface="Arial"/>
              </a:rPr>
              <a:t> </a:t>
            </a:r>
            <a:r>
              <a:rPr lang="en-US" altLang="zh-CN" sz="2400" dirty="0">
                <a:solidFill>
                  <a:srgbClr val="575757"/>
                </a:solidFill>
                <a:latin typeface="Arial"/>
                <a:ea typeface="Arial"/>
              </a:rPr>
              <a:t>en</a:t>
            </a:r>
            <a:r>
              <a:rPr lang="en-US" altLang="zh-CN" sz="2400" dirty="0">
                <a:solidFill>
                  <a:srgbClr val="575757"/>
                </a:solidFill>
                <a:latin typeface="Arial"/>
                <a:cs typeface="Arial"/>
              </a:rPr>
              <a:t> </a:t>
            </a:r>
            <a:r>
              <a:rPr lang="en-US" altLang="zh-CN" sz="2400" dirty="0">
                <a:solidFill>
                  <a:srgbClr val="575757"/>
                </a:solidFill>
                <a:latin typeface="Arial"/>
                <a:ea typeface="Arial"/>
              </a:rPr>
              <a:t>muchos</a:t>
            </a:r>
            <a:r>
              <a:rPr lang="en-US" altLang="zh-CN" sz="2400" dirty="0">
                <a:solidFill>
                  <a:srgbClr val="575757"/>
                </a:solidFill>
                <a:latin typeface="Arial"/>
                <a:cs typeface="Arial"/>
              </a:rPr>
              <a:t> </a:t>
            </a:r>
            <a:r>
              <a:rPr lang="en-US" altLang="zh-CN" sz="2400" dirty="0">
                <a:solidFill>
                  <a:srgbClr val="575757"/>
                </a:solidFill>
                <a:latin typeface="Arial"/>
                <a:ea typeface="Arial"/>
              </a:rPr>
              <a:t>casos</a:t>
            </a:r>
            <a:r>
              <a:rPr lang="en-US" altLang="zh-CN" sz="2400" spc="60" dirty="0">
                <a:solidFill>
                  <a:srgbClr val="575757"/>
                </a:solidFill>
                <a:latin typeface="Arial"/>
                <a:cs typeface="Arial"/>
              </a:rPr>
              <a:t> </a:t>
            </a:r>
            <a:r>
              <a:rPr lang="en-US" altLang="zh-CN" sz="2400" dirty="0">
                <a:solidFill>
                  <a:srgbClr val="575757"/>
                </a:solidFill>
                <a:latin typeface="Arial"/>
                <a:ea typeface="Arial"/>
              </a:rPr>
              <a:t>con</a:t>
            </a:r>
            <a:r>
              <a:rPr lang="en-US" altLang="zh-CN" sz="2400" dirty="0">
                <a:solidFill>
                  <a:srgbClr val="575757"/>
                </a:solidFill>
                <a:latin typeface="Arial"/>
                <a:cs typeface="Arial"/>
              </a:rPr>
              <a:t> </a:t>
            </a:r>
            <a:r>
              <a:rPr lang="en-US" altLang="zh-CN" sz="2400" dirty="0">
                <a:solidFill>
                  <a:srgbClr val="575757"/>
                </a:solidFill>
                <a:latin typeface="Arial"/>
                <a:ea typeface="Arial"/>
              </a:rPr>
              <a:t>prednisona</a:t>
            </a:r>
            <a:r>
              <a:rPr lang="en-US" altLang="zh-CN" sz="2400" dirty="0">
                <a:solidFill>
                  <a:srgbClr val="575757"/>
                </a:solidFill>
                <a:latin typeface="Arial"/>
                <a:cs typeface="Arial"/>
              </a:rPr>
              <a:t> </a:t>
            </a:r>
            <a:r>
              <a:rPr lang="en-US" altLang="zh-CN" sz="2400" dirty="0">
                <a:solidFill>
                  <a:srgbClr val="575757"/>
                </a:solidFill>
                <a:latin typeface="Arial"/>
                <a:ea typeface="Arial"/>
              </a:rPr>
              <a:t>(1</a:t>
            </a:r>
            <a:r>
              <a:rPr lang="en-US" altLang="zh-CN" sz="2400" dirty="0">
                <a:solidFill>
                  <a:srgbClr val="575757"/>
                </a:solidFill>
                <a:latin typeface="Arial"/>
                <a:cs typeface="Arial"/>
              </a:rPr>
              <a:t> </a:t>
            </a:r>
            <a:r>
              <a:rPr lang="en-US" altLang="zh-CN" sz="2400" dirty="0">
                <a:solidFill>
                  <a:srgbClr val="575757"/>
                </a:solidFill>
                <a:latin typeface="Arial"/>
                <a:ea typeface="Arial"/>
              </a:rPr>
              <a:t>mg/kg/d</a:t>
            </a:r>
            <a:r>
              <a:rPr lang="en-US" altLang="zh-CN" sz="2400" dirty="0">
                <a:solidFill>
                  <a:srgbClr val="575757"/>
                </a:solidFill>
                <a:latin typeface="Arial"/>
                <a:cs typeface="Arial"/>
              </a:rPr>
              <a:t> </a:t>
            </a:r>
            <a:r>
              <a:rPr lang="en-US" altLang="zh-CN" sz="2400" dirty="0">
                <a:solidFill>
                  <a:srgbClr val="575757"/>
                </a:solidFill>
                <a:latin typeface="Arial"/>
                <a:ea typeface="Arial"/>
              </a:rPr>
              <a:t>durante</a:t>
            </a:r>
            <a:r>
              <a:rPr lang="en-US" altLang="zh-CN" sz="2400" dirty="0">
                <a:solidFill>
                  <a:srgbClr val="575757"/>
                </a:solidFill>
                <a:latin typeface="Arial"/>
                <a:cs typeface="Arial"/>
              </a:rPr>
              <a:t> </a:t>
            </a:r>
            <a:r>
              <a:rPr lang="en-US" altLang="zh-CN" sz="2400" dirty="0">
                <a:solidFill>
                  <a:srgbClr val="575757"/>
                </a:solidFill>
                <a:latin typeface="Arial"/>
                <a:ea typeface="Arial"/>
              </a:rPr>
              <a:t>2-4</a:t>
            </a:r>
            <a:r>
              <a:rPr lang="en-US" altLang="zh-CN" sz="2400" dirty="0">
                <a:solidFill>
                  <a:srgbClr val="575757"/>
                </a:solidFill>
                <a:latin typeface="Arial"/>
                <a:cs typeface="Arial"/>
              </a:rPr>
              <a:t> </a:t>
            </a:r>
            <a:r>
              <a:rPr lang="en-US" altLang="zh-CN" sz="2400" dirty="0">
                <a:solidFill>
                  <a:srgbClr val="575757"/>
                </a:solidFill>
                <a:latin typeface="Arial"/>
                <a:ea typeface="Arial"/>
              </a:rPr>
              <a:t>semanas),</a:t>
            </a:r>
            <a:r>
              <a:rPr lang="en-US" altLang="zh-CN" sz="2400" spc="-20" dirty="0">
                <a:solidFill>
                  <a:srgbClr val="575757"/>
                </a:solidFill>
                <a:latin typeface="Arial"/>
                <a:cs typeface="Arial"/>
              </a:rPr>
              <a:t> </a:t>
            </a:r>
            <a:r>
              <a:rPr lang="en-US" altLang="zh-CN" sz="2400" dirty="0">
                <a:solidFill>
                  <a:srgbClr val="575757"/>
                </a:solidFill>
                <a:latin typeface="Arial"/>
                <a:ea typeface="Arial"/>
              </a:rPr>
              <a:t>aunque</a:t>
            </a:r>
            <a:r>
              <a:rPr lang="en-US" altLang="zh-CN" sz="2400" dirty="0">
                <a:solidFill>
                  <a:srgbClr val="575757"/>
                </a:solidFill>
                <a:latin typeface="Arial"/>
                <a:cs typeface="Arial"/>
              </a:rPr>
              <a:t> </a:t>
            </a:r>
            <a:r>
              <a:rPr lang="en-US" altLang="zh-CN" sz="2400" dirty="0">
                <a:solidFill>
                  <a:srgbClr val="575757"/>
                </a:solidFill>
                <a:latin typeface="Arial"/>
                <a:ea typeface="Arial"/>
              </a:rPr>
              <a:t>ello</a:t>
            </a:r>
            <a:r>
              <a:rPr lang="en-US" altLang="zh-CN" sz="2400" dirty="0">
                <a:solidFill>
                  <a:srgbClr val="575757"/>
                </a:solidFill>
                <a:latin typeface="Arial"/>
                <a:cs typeface="Arial"/>
              </a:rPr>
              <a:t> </a:t>
            </a:r>
            <a:r>
              <a:rPr lang="en-US" altLang="zh-CN" sz="2400" dirty="0">
                <a:solidFill>
                  <a:srgbClr val="575757"/>
                </a:solidFill>
                <a:latin typeface="Arial"/>
                <a:ea typeface="Arial"/>
              </a:rPr>
              <a:t>no</a:t>
            </a:r>
            <a:r>
              <a:rPr lang="en-US" altLang="zh-CN" sz="2400" dirty="0">
                <a:solidFill>
                  <a:srgbClr val="575757"/>
                </a:solidFill>
                <a:latin typeface="Arial"/>
                <a:cs typeface="Arial"/>
              </a:rPr>
              <a:t> </a:t>
            </a:r>
            <a:r>
              <a:rPr lang="en-US" altLang="zh-CN" sz="2400" dirty="0">
                <a:solidFill>
                  <a:srgbClr val="575757"/>
                </a:solidFill>
                <a:latin typeface="Arial"/>
                <a:ea typeface="Arial"/>
              </a:rPr>
              <a:t>previene</a:t>
            </a:r>
            <a:r>
              <a:rPr lang="en-US" altLang="zh-CN" sz="2400" dirty="0">
                <a:solidFill>
                  <a:srgbClr val="575757"/>
                </a:solidFill>
                <a:latin typeface="Arial"/>
                <a:cs typeface="Arial"/>
              </a:rPr>
              <a:t> </a:t>
            </a:r>
            <a:r>
              <a:rPr lang="en-US" altLang="zh-CN" sz="2400" dirty="0">
                <a:solidFill>
                  <a:srgbClr val="575757"/>
                </a:solidFill>
                <a:latin typeface="Arial"/>
                <a:ea typeface="Arial"/>
              </a:rPr>
              <a:t>las</a:t>
            </a:r>
            <a:r>
              <a:rPr lang="en-US" altLang="zh-CN" sz="2400" spc="15" dirty="0">
                <a:solidFill>
                  <a:srgbClr val="575757"/>
                </a:solidFill>
                <a:latin typeface="Arial"/>
                <a:cs typeface="Arial"/>
              </a:rPr>
              <a:t> </a:t>
            </a:r>
            <a:r>
              <a:rPr lang="en-US" altLang="zh-CN" sz="2400" dirty="0">
                <a:solidFill>
                  <a:srgbClr val="575757"/>
                </a:solidFill>
                <a:latin typeface="Arial"/>
                <a:ea typeface="Arial"/>
              </a:rPr>
              <a:t>recaídas.</a:t>
            </a:r>
          </a:p>
          <a:p>
            <a:pPr algn="just">
              <a:lnSpc>
                <a:spcPts val="1679"/>
              </a:lnSpc>
            </a:pPr>
            <a:endParaRPr lang="en-US" dirty="0">
              <a:solidFill>
                <a:prstClr val="black"/>
              </a:solidFill>
            </a:endParaRPr>
          </a:p>
          <a:p>
            <a:pPr algn="just" hangingPunct="0">
              <a:lnSpc>
                <a:spcPct val="95416"/>
              </a:lnSpc>
            </a:pPr>
            <a:r>
              <a:rPr lang="en-US" altLang="zh-CN" dirty="0">
                <a:solidFill>
                  <a:srgbClr val="653265"/>
                </a:solidFill>
                <a:latin typeface="Wingdings"/>
                <a:ea typeface="Wingdings"/>
              </a:rPr>
              <a:t></a:t>
            </a:r>
            <a:r>
              <a:rPr lang="en-US" altLang="zh-CN" sz="2400" dirty="0">
                <a:solidFill>
                  <a:srgbClr val="575757"/>
                </a:solidFill>
                <a:latin typeface="Arial"/>
                <a:ea typeface="Arial"/>
              </a:rPr>
              <a:t>Las</a:t>
            </a:r>
            <a:r>
              <a:rPr lang="en-US" altLang="zh-CN" sz="2400" spc="80" dirty="0">
                <a:solidFill>
                  <a:srgbClr val="575757"/>
                </a:solidFill>
                <a:latin typeface="Arial"/>
                <a:cs typeface="Arial"/>
              </a:rPr>
              <a:t> </a:t>
            </a:r>
            <a:r>
              <a:rPr lang="en-US" altLang="zh-CN" sz="2400" dirty="0">
                <a:solidFill>
                  <a:srgbClr val="575757"/>
                </a:solidFill>
                <a:latin typeface="Arial"/>
                <a:ea typeface="Arial"/>
              </a:rPr>
              <a:t>púrpuras</a:t>
            </a:r>
            <a:r>
              <a:rPr lang="en-US" altLang="zh-CN" sz="2400" spc="80" dirty="0">
                <a:solidFill>
                  <a:srgbClr val="575757"/>
                </a:solidFill>
                <a:latin typeface="Arial"/>
                <a:cs typeface="Arial"/>
              </a:rPr>
              <a:t> </a:t>
            </a:r>
            <a:r>
              <a:rPr lang="en-US" altLang="zh-CN" sz="2400" dirty="0">
                <a:solidFill>
                  <a:srgbClr val="575757"/>
                </a:solidFill>
                <a:latin typeface="Arial"/>
                <a:ea typeface="Arial"/>
              </a:rPr>
              <a:t>angiopáticas</a:t>
            </a:r>
            <a:r>
              <a:rPr lang="en-US" altLang="zh-CN" sz="2400" spc="85" dirty="0">
                <a:solidFill>
                  <a:srgbClr val="575757"/>
                </a:solidFill>
                <a:latin typeface="Arial"/>
                <a:cs typeface="Arial"/>
              </a:rPr>
              <a:t> </a:t>
            </a:r>
            <a:r>
              <a:rPr lang="en-US" altLang="zh-CN" sz="2400" dirty="0">
                <a:solidFill>
                  <a:srgbClr val="575757"/>
                </a:solidFill>
                <a:latin typeface="Arial"/>
                <a:ea typeface="Arial"/>
              </a:rPr>
              <a:t>más</a:t>
            </a:r>
            <a:r>
              <a:rPr lang="en-US" altLang="zh-CN" sz="2400" spc="80" dirty="0">
                <a:solidFill>
                  <a:srgbClr val="575757"/>
                </a:solidFill>
                <a:latin typeface="Arial"/>
                <a:cs typeface="Arial"/>
              </a:rPr>
              <a:t> </a:t>
            </a:r>
            <a:r>
              <a:rPr lang="en-US" altLang="zh-CN" sz="2400" dirty="0">
                <a:solidFill>
                  <a:srgbClr val="575757"/>
                </a:solidFill>
                <a:latin typeface="Arial"/>
                <a:ea typeface="Arial"/>
              </a:rPr>
              <a:t>frecuentes</a:t>
            </a:r>
            <a:r>
              <a:rPr lang="en-US" altLang="zh-CN" sz="2400" spc="85" dirty="0">
                <a:solidFill>
                  <a:srgbClr val="575757"/>
                </a:solidFill>
                <a:latin typeface="Arial"/>
                <a:cs typeface="Arial"/>
              </a:rPr>
              <a:t> </a:t>
            </a:r>
            <a:r>
              <a:rPr lang="en-US" altLang="zh-CN" sz="2400" dirty="0">
                <a:solidFill>
                  <a:srgbClr val="575757"/>
                </a:solidFill>
                <a:latin typeface="Arial"/>
                <a:ea typeface="Arial"/>
              </a:rPr>
              <a:t>en</a:t>
            </a:r>
            <a:r>
              <a:rPr lang="en-US" altLang="zh-CN" sz="2400" spc="80"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dirty="0">
                <a:solidFill>
                  <a:srgbClr val="575757"/>
                </a:solidFill>
                <a:latin typeface="Arial"/>
                <a:ea typeface="Arial"/>
              </a:rPr>
              <a:t>práctica</a:t>
            </a:r>
            <a:r>
              <a:rPr lang="en-US" altLang="zh-CN" sz="2400" dirty="0">
                <a:solidFill>
                  <a:srgbClr val="575757"/>
                </a:solidFill>
                <a:latin typeface="Arial"/>
                <a:cs typeface="Arial"/>
              </a:rPr>
              <a:t> </a:t>
            </a:r>
            <a:r>
              <a:rPr lang="en-US" altLang="zh-CN" sz="2400" dirty="0">
                <a:solidFill>
                  <a:srgbClr val="575757"/>
                </a:solidFill>
                <a:latin typeface="Arial"/>
                <a:ea typeface="Arial"/>
              </a:rPr>
              <a:t>clínica</a:t>
            </a:r>
            <a:r>
              <a:rPr lang="en-US" altLang="zh-CN" sz="2400" dirty="0">
                <a:solidFill>
                  <a:srgbClr val="575757"/>
                </a:solidFill>
                <a:latin typeface="Arial"/>
                <a:cs typeface="Arial"/>
              </a:rPr>
              <a:t> </a:t>
            </a:r>
            <a:r>
              <a:rPr lang="en-US" altLang="zh-CN" sz="2400" dirty="0">
                <a:solidFill>
                  <a:srgbClr val="575757"/>
                </a:solidFill>
                <a:latin typeface="Arial"/>
                <a:ea typeface="Arial"/>
              </a:rPr>
              <a:t>son</a:t>
            </a:r>
            <a:r>
              <a:rPr lang="en-US" altLang="zh-CN" sz="2400" dirty="0">
                <a:solidFill>
                  <a:srgbClr val="575757"/>
                </a:solidFill>
                <a:latin typeface="Arial"/>
                <a:cs typeface="Arial"/>
              </a:rPr>
              <a:t> </a:t>
            </a:r>
            <a:r>
              <a:rPr lang="en-US" altLang="zh-CN" sz="2400" dirty="0">
                <a:solidFill>
                  <a:srgbClr val="575757"/>
                </a:solidFill>
                <a:latin typeface="Arial"/>
                <a:ea typeface="Arial"/>
              </a:rPr>
              <a:t>las</a:t>
            </a:r>
            <a:r>
              <a:rPr lang="en-US" altLang="zh-CN" sz="2400" dirty="0">
                <a:solidFill>
                  <a:srgbClr val="575757"/>
                </a:solidFill>
                <a:latin typeface="Arial"/>
                <a:cs typeface="Arial"/>
              </a:rPr>
              <a:t> </a:t>
            </a:r>
            <a:r>
              <a:rPr lang="en-US" altLang="zh-CN" sz="2400" dirty="0">
                <a:solidFill>
                  <a:srgbClr val="575757"/>
                </a:solidFill>
                <a:latin typeface="Arial"/>
                <a:ea typeface="Arial"/>
              </a:rPr>
              <a:t>debidas</a:t>
            </a:r>
            <a:r>
              <a:rPr lang="en-US" altLang="zh-CN" sz="2400" dirty="0">
                <a:solidFill>
                  <a:srgbClr val="575757"/>
                </a:solidFill>
                <a:latin typeface="Arial"/>
                <a:cs typeface="Arial"/>
              </a:rPr>
              <a:t> </a:t>
            </a:r>
            <a:r>
              <a:rPr lang="en-US" altLang="zh-CN" sz="2400" dirty="0">
                <a:solidFill>
                  <a:srgbClr val="575757"/>
                </a:solidFill>
                <a:latin typeface="Arial"/>
                <a:ea typeface="Arial"/>
              </a:rPr>
              <a:t>a</a:t>
            </a:r>
            <a:r>
              <a:rPr lang="en-US" altLang="zh-CN" sz="2400"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dirty="0">
                <a:solidFill>
                  <a:srgbClr val="575757"/>
                </a:solidFill>
                <a:latin typeface="Arial"/>
                <a:ea typeface="Arial"/>
              </a:rPr>
              <a:t>disminución</a:t>
            </a:r>
            <a:r>
              <a:rPr lang="en-US" altLang="zh-CN" sz="2400" spc="50" dirty="0">
                <a:solidFill>
                  <a:srgbClr val="575757"/>
                </a:solidFill>
                <a:latin typeface="Arial"/>
                <a:cs typeface="Arial"/>
              </a:rPr>
              <a:t> </a:t>
            </a:r>
            <a:r>
              <a:rPr lang="en-US" altLang="zh-CN" sz="2400" dirty="0">
                <a:solidFill>
                  <a:srgbClr val="575757"/>
                </a:solidFill>
                <a:latin typeface="Arial"/>
                <a:ea typeface="Arial"/>
              </a:rPr>
              <a:t>del</a:t>
            </a:r>
            <a:r>
              <a:rPr lang="en-US" altLang="zh-CN" sz="2400" dirty="0">
                <a:solidFill>
                  <a:srgbClr val="575757"/>
                </a:solidFill>
                <a:latin typeface="Arial"/>
                <a:cs typeface="Arial"/>
              </a:rPr>
              <a:t> </a:t>
            </a:r>
            <a:r>
              <a:rPr lang="en-US" altLang="zh-CN" sz="2400" dirty="0">
                <a:solidFill>
                  <a:srgbClr val="575757"/>
                </a:solidFill>
                <a:latin typeface="Arial"/>
                <a:ea typeface="Arial"/>
              </a:rPr>
              <a:t>tejido</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soporte.</a:t>
            </a:r>
            <a:r>
              <a:rPr lang="en-US" altLang="zh-CN" sz="2400" dirty="0">
                <a:solidFill>
                  <a:srgbClr val="575757"/>
                </a:solidFill>
                <a:latin typeface="Arial"/>
                <a:cs typeface="Arial"/>
              </a:rPr>
              <a:t> </a:t>
            </a:r>
            <a:r>
              <a:rPr lang="en-US" altLang="zh-CN" sz="2400" dirty="0">
                <a:solidFill>
                  <a:srgbClr val="575757"/>
                </a:solidFill>
                <a:latin typeface="Arial"/>
                <a:ea typeface="Arial"/>
              </a:rPr>
              <a:t>Las</a:t>
            </a:r>
            <a:r>
              <a:rPr lang="en-US" altLang="zh-CN" sz="2400" dirty="0">
                <a:solidFill>
                  <a:srgbClr val="575757"/>
                </a:solidFill>
                <a:latin typeface="Arial"/>
                <a:cs typeface="Arial"/>
              </a:rPr>
              <a:t> </a:t>
            </a:r>
            <a:r>
              <a:rPr lang="en-US" altLang="zh-CN" sz="2400" dirty="0">
                <a:solidFill>
                  <a:srgbClr val="575757"/>
                </a:solidFill>
                <a:latin typeface="Arial"/>
                <a:ea typeface="Arial"/>
              </a:rPr>
              <a:t>tres</a:t>
            </a:r>
            <a:r>
              <a:rPr lang="en-US" altLang="zh-CN" sz="2400" dirty="0">
                <a:solidFill>
                  <a:srgbClr val="575757"/>
                </a:solidFill>
                <a:latin typeface="Arial"/>
                <a:cs typeface="Arial"/>
              </a:rPr>
              <a:t> </a:t>
            </a:r>
            <a:r>
              <a:rPr lang="en-US" altLang="zh-CN" sz="2400" dirty="0">
                <a:solidFill>
                  <a:srgbClr val="575757"/>
                </a:solidFill>
                <a:latin typeface="Arial"/>
                <a:ea typeface="Arial"/>
              </a:rPr>
              <a:t>formas</a:t>
            </a:r>
            <a:r>
              <a:rPr lang="en-US" altLang="zh-CN" sz="2400" dirty="0">
                <a:solidFill>
                  <a:srgbClr val="575757"/>
                </a:solidFill>
                <a:latin typeface="Arial"/>
                <a:cs typeface="Arial"/>
              </a:rPr>
              <a:t> </a:t>
            </a:r>
            <a:r>
              <a:rPr lang="en-US" altLang="zh-CN" sz="2400" dirty="0">
                <a:solidFill>
                  <a:srgbClr val="575757"/>
                </a:solidFill>
                <a:latin typeface="Arial"/>
                <a:ea typeface="Arial"/>
              </a:rPr>
              <a:t>son:</a:t>
            </a:r>
            <a:r>
              <a:rPr lang="en-US" altLang="zh-CN" sz="2400" dirty="0">
                <a:solidFill>
                  <a:srgbClr val="575757"/>
                </a:solidFill>
                <a:latin typeface="Arial"/>
                <a:cs typeface="Arial"/>
              </a:rPr>
              <a:t> </a:t>
            </a:r>
            <a:r>
              <a:rPr lang="en-US" altLang="zh-CN" sz="2400" dirty="0">
                <a:solidFill>
                  <a:srgbClr val="575757"/>
                </a:solidFill>
                <a:latin typeface="Arial"/>
                <a:ea typeface="Arial"/>
              </a:rPr>
              <a:t>la</a:t>
            </a:r>
            <a:r>
              <a:rPr lang="en-US" altLang="zh-CN" sz="2400" spc="15" dirty="0">
                <a:solidFill>
                  <a:srgbClr val="575757"/>
                </a:solidFill>
                <a:latin typeface="Arial"/>
                <a:cs typeface="Arial"/>
              </a:rPr>
              <a:t> </a:t>
            </a:r>
            <a:r>
              <a:rPr lang="en-US" altLang="zh-CN" sz="2400" b="1" dirty="0">
                <a:solidFill>
                  <a:srgbClr val="575757"/>
                </a:solidFill>
                <a:latin typeface="Arial"/>
                <a:ea typeface="Arial"/>
              </a:rPr>
              <a:t>púrpura</a:t>
            </a:r>
            <a:r>
              <a:rPr lang="en-US" altLang="zh-CN" sz="2400" b="1" dirty="0">
                <a:solidFill>
                  <a:srgbClr val="575757"/>
                </a:solidFill>
                <a:latin typeface="Arial"/>
                <a:cs typeface="Arial"/>
              </a:rPr>
              <a:t> </a:t>
            </a:r>
            <a:r>
              <a:rPr lang="en-US" altLang="zh-CN" sz="2400" b="1" dirty="0">
                <a:solidFill>
                  <a:srgbClr val="575757"/>
                </a:solidFill>
                <a:latin typeface="Arial"/>
                <a:ea typeface="Arial"/>
              </a:rPr>
              <a:t>senil</a:t>
            </a:r>
            <a:r>
              <a:rPr lang="en-US" altLang="zh-CN" sz="2400" dirty="0">
                <a:solidFill>
                  <a:srgbClr val="575757"/>
                </a:solidFill>
                <a:latin typeface="Arial"/>
                <a:ea typeface="Arial"/>
              </a:rPr>
              <a:t>,</a:t>
            </a:r>
            <a:r>
              <a:rPr lang="en-US" altLang="zh-CN" sz="2400"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b="1" dirty="0">
                <a:solidFill>
                  <a:srgbClr val="575757"/>
                </a:solidFill>
                <a:latin typeface="Arial"/>
                <a:ea typeface="Arial"/>
              </a:rPr>
              <a:t>púrpura</a:t>
            </a:r>
            <a:r>
              <a:rPr lang="en-US" altLang="zh-CN" sz="2400" b="1" dirty="0">
                <a:solidFill>
                  <a:srgbClr val="575757"/>
                </a:solidFill>
                <a:latin typeface="Arial"/>
                <a:cs typeface="Arial"/>
              </a:rPr>
              <a:t> </a:t>
            </a:r>
            <a:r>
              <a:rPr lang="en-US" altLang="zh-CN" sz="2400" b="1" dirty="0">
                <a:solidFill>
                  <a:srgbClr val="575757"/>
                </a:solidFill>
                <a:latin typeface="Arial"/>
                <a:ea typeface="Arial"/>
              </a:rPr>
              <a:t>caquéctica</a:t>
            </a:r>
            <a:r>
              <a:rPr lang="en-US" altLang="zh-CN" sz="2400" b="1" dirty="0">
                <a:solidFill>
                  <a:srgbClr val="575757"/>
                </a:solidFill>
                <a:latin typeface="Arial"/>
                <a:cs typeface="Arial"/>
              </a:rPr>
              <a:t> </a:t>
            </a:r>
            <a:r>
              <a:rPr lang="en-US" altLang="zh-CN" sz="2400" dirty="0">
                <a:solidFill>
                  <a:srgbClr val="575757"/>
                </a:solidFill>
                <a:latin typeface="Arial"/>
                <a:ea typeface="Arial"/>
              </a:rPr>
              <a:t>y</a:t>
            </a:r>
            <a:r>
              <a:rPr lang="en-US" altLang="zh-CN" sz="2400"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b="1" dirty="0">
                <a:solidFill>
                  <a:srgbClr val="575757"/>
                </a:solidFill>
                <a:latin typeface="Arial"/>
                <a:ea typeface="Arial"/>
              </a:rPr>
              <a:t>púrpura</a:t>
            </a:r>
            <a:r>
              <a:rPr lang="en-US" altLang="zh-CN" sz="2400" b="1" dirty="0">
                <a:solidFill>
                  <a:srgbClr val="575757"/>
                </a:solidFill>
                <a:latin typeface="Arial"/>
                <a:cs typeface="Arial"/>
              </a:rPr>
              <a:t> </a:t>
            </a:r>
            <a:r>
              <a:rPr lang="en-US" altLang="zh-CN" sz="2400" b="1" dirty="0">
                <a:solidFill>
                  <a:srgbClr val="575757"/>
                </a:solidFill>
                <a:latin typeface="Arial"/>
                <a:ea typeface="Arial"/>
              </a:rPr>
              <a:t>debida</a:t>
            </a:r>
            <a:r>
              <a:rPr lang="en-US" altLang="zh-CN" sz="2400" b="1" spc="-55" dirty="0">
                <a:solidFill>
                  <a:srgbClr val="575757"/>
                </a:solidFill>
                <a:latin typeface="Arial"/>
                <a:cs typeface="Arial"/>
              </a:rPr>
              <a:t> </a:t>
            </a:r>
            <a:r>
              <a:rPr lang="en-US" altLang="zh-CN" sz="2400" b="1" dirty="0">
                <a:solidFill>
                  <a:srgbClr val="575757"/>
                </a:solidFill>
                <a:latin typeface="Arial"/>
                <a:ea typeface="Arial"/>
              </a:rPr>
              <a:t>a</a:t>
            </a:r>
            <a:r>
              <a:rPr lang="en-US" altLang="zh-CN" sz="2400" b="1" dirty="0">
                <a:solidFill>
                  <a:srgbClr val="575757"/>
                </a:solidFill>
                <a:latin typeface="Arial"/>
                <a:cs typeface="Arial"/>
              </a:rPr>
              <a:t> </a:t>
            </a:r>
            <a:r>
              <a:rPr lang="en-US" altLang="zh-CN" sz="2400" b="1" dirty="0">
                <a:solidFill>
                  <a:srgbClr val="575757"/>
                </a:solidFill>
                <a:latin typeface="Arial"/>
                <a:ea typeface="Arial"/>
              </a:rPr>
              <a:t>exceso</a:t>
            </a:r>
            <a:r>
              <a:rPr lang="en-US" altLang="zh-CN" sz="2400" b="1" dirty="0">
                <a:solidFill>
                  <a:srgbClr val="575757"/>
                </a:solidFill>
                <a:latin typeface="Arial"/>
                <a:cs typeface="Arial"/>
              </a:rPr>
              <a:t> </a:t>
            </a:r>
            <a:r>
              <a:rPr lang="en-US" altLang="zh-CN" sz="2400" b="1" dirty="0">
                <a:solidFill>
                  <a:srgbClr val="575757"/>
                </a:solidFill>
                <a:latin typeface="Arial"/>
                <a:ea typeface="Arial"/>
              </a:rPr>
              <a:t>de</a:t>
            </a:r>
            <a:r>
              <a:rPr lang="en-US" altLang="zh-CN" sz="2400" b="1" spc="-15" dirty="0">
                <a:solidFill>
                  <a:srgbClr val="575757"/>
                </a:solidFill>
                <a:latin typeface="Arial"/>
                <a:cs typeface="Arial"/>
              </a:rPr>
              <a:t> </a:t>
            </a:r>
            <a:r>
              <a:rPr lang="en-US" altLang="zh-CN" sz="2400" b="1" dirty="0">
                <a:solidFill>
                  <a:srgbClr val="575757"/>
                </a:solidFill>
                <a:latin typeface="Arial"/>
                <a:ea typeface="Arial"/>
              </a:rPr>
              <a:t>glucocorticoides</a:t>
            </a:r>
            <a:r>
              <a:rPr lang="en-US" altLang="zh-CN" sz="2400" dirty="0">
                <a:solidFill>
                  <a:srgbClr val="575757"/>
                </a:solidFill>
                <a:latin typeface="Arial"/>
                <a:ea typeface="Arial"/>
              </a:rPr>
              <a:t>.</a:t>
            </a:r>
          </a:p>
          <a:p>
            <a:pPr algn="just">
              <a:lnSpc>
                <a:spcPts val="1879"/>
              </a:lnSpc>
            </a:pPr>
            <a:endParaRPr lang="en-US" dirty="0">
              <a:solidFill>
                <a:prstClr val="black"/>
              </a:solidFill>
            </a:endParaRPr>
          </a:p>
          <a:p>
            <a:pPr algn="just" hangingPunct="0">
              <a:lnSpc>
                <a:spcPct val="95833"/>
              </a:lnSpc>
            </a:pPr>
            <a:r>
              <a:rPr lang="en-US" altLang="zh-CN" dirty="0">
                <a:solidFill>
                  <a:srgbClr val="653265"/>
                </a:solidFill>
                <a:latin typeface="Wingdings"/>
                <a:ea typeface="Wingdings"/>
              </a:rPr>
              <a:t></a:t>
            </a:r>
            <a:r>
              <a:rPr lang="en-US" altLang="zh-CN" sz="2400" dirty="0">
                <a:solidFill>
                  <a:srgbClr val="575757"/>
                </a:solidFill>
                <a:latin typeface="Arial"/>
                <a:ea typeface="Arial"/>
              </a:rPr>
              <a:t>Los</a:t>
            </a:r>
            <a:r>
              <a:rPr lang="en-US" altLang="zh-CN" sz="2400" spc="80" dirty="0">
                <a:solidFill>
                  <a:srgbClr val="575757"/>
                </a:solidFill>
                <a:latin typeface="Arial"/>
                <a:cs typeface="Arial"/>
              </a:rPr>
              <a:t> </a:t>
            </a:r>
            <a:r>
              <a:rPr lang="en-US" altLang="zh-CN" sz="2400" dirty="0">
                <a:solidFill>
                  <a:srgbClr val="575757"/>
                </a:solidFill>
                <a:latin typeface="Arial"/>
                <a:ea typeface="Arial"/>
              </a:rPr>
              <a:t>elementos</a:t>
            </a:r>
            <a:r>
              <a:rPr lang="en-US" altLang="zh-CN" sz="2400" spc="85" dirty="0">
                <a:solidFill>
                  <a:srgbClr val="575757"/>
                </a:solidFill>
                <a:latin typeface="Arial"/>
                <a:cs typeface="Arial"/>
              </a:rPr>
              <a:t> </a:t>
            </a:r>
            <a:r>
              <a:rPr lang="en-US" altLang="zh-CN" sz="2400" dirty="0">
                <a:solidFill>
                  <a:srgbClr val="575757"/>
                </a:solidFill>
                <a:latin typeface="Arial"/>
                <a:ea typeface="Arial"/>
              </a:rPr>
              <a:t>purpúricos</a:t>
            </a:r>
            <a:r>
              <a:rPr lang="en-US" altLang="zh-CN" sz="2400" spc="85" dirty="0">
                <a:solidFill>
                  <a:srgbClr val="575757"/>
                </a:solidFill>
                <a:latin typeface="Arial"/>
                <a:cs typeface="Arial"/>
              </a:rPr>
              <a:t> </a:t>
            </a:r>
            <a:r>
              <a:rPr lang="en-US" altLang="zh-CN" sz="2400" dirty="0">
                <a:solidFill>
                  <a:srgbClr val="575757"/>
                </a:solidFill>
                <a:latin typeface="Arial"/>
                <a:ea typeface="Arial"/>
              </a:rPr>
              <a:t>aparecen</a:t>
            </a:r>
            <a:r>
              <a:rPr lang="en-US" altLang="zh-CN" sz="2400" spc="80" dirty="0">
                <a:solidFill>
                  <a:srgbClr val="575757"/>
                </a:solidFill>
                <a:latin typeface="Arial"/>
                <a:cs typeface="Arial"/>
              </a:rPr>
              <a:t> </a:t>
            </a:r>
            <a:r>
              <a:rPr lang="en-US" altLang="zh-CN" sz="2400" dirty="0">
                <a:solidFill>
                  <a:srgbClr val="575757"/>
                </a:solidFill>
                <a:latin typeface="Arial"/>
                <a:ea typeface="Arial"/>
              </a:rPr>
              <a:t>en</a:t>
            </a:r>
            <a:r>
              <a:rPr lang="en-US" altLang="zh-CN" sz="2400" spc="85" dirty="0">
                <a:solidFill>
                  <a:srgbClr val="575757"/>
                </a:solidFill>
                <a:latin typeface="Arial"/>
                <a:cs typeface="Arial"/>
              </a:rPr>
              <a:t> </a:t>
            </a:r>
            <a:r>
              <a:rPr lang="en-US" altLang="zh-CN" sz="2400" dirty="0">
                <a:solidFill>
                  <a:srgbClr val="575757"/>
                </a:solidFill>
                <a:latin typeface="Arial"/>
                <a:ea typeface="Arial"/>
              </a:rPr>
              <a:t>forma</a:t>
            </a:r>
            <a:r>
              <a:rPr lang="en-US" altLang="zh-CN" sz="2400" spc="85"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manchas</a:t>
            </a:r>
            <a:r>
              <a:rPr lang="en-US" altLang="zh-CN" sz="2400" dirty="0">
                <a:solidFill>
                  <a:srgbClr val="575757"/>
                </a:solidFill>
                <a:latin typeface="Arial"/>
                <a:cs typeface="Arial"/>
              </a:rPr>
              <a:t> </a:t>
            </a:r>
            <a:r>
              <a:rPr lang="en-US" altLang="zh-CN" sz="2400" dirty="0">
                <a:solidFill>
                  <a:srgbClr val="575757"/>
                </a:solidFill>
                <a:latin typeface="Arial"/>
                <a:ea typeface="Arial"/>
              </a:rPr>
              <a:t>en</a:t>
            </a:r>
            <a:r>
              <a:rPr lang="en-US" altLang="zh-CN" sz="2400" dirty="0">
                <a:solidFill>
                  <a:srgbClr val="575757"/>
                </a:solidFill>
                <a:latin typeface="Arial"/>
                <a:cs typeface="Arial"/>
              </a:rPr>
              <a:t> </a:t>
            </a:r>
            <a:r>
              <a:rPr lang="en-US" altLang="zh-CN" sz="2400" dirty="0">
                <a:solidFill>
                  <a:srgbClr val="575757"/>
                </a:solidFill>
                <a:latin typeface="Arial"/>
                <a:ea typeface="Arial"/>
              </a:rPr>
              <a:t>el</a:t>
            </a:r>
            <a:r>
              <a:rPr lang="en-US" altLang="zh-CN" sz="2400" dirty="0">
                <a:solidFill>
                  <a:srgbClr val="575757"/>
                </a:solidFill>
                <a:latin typeface="Arial"/>
                <a:cs typeface="Arial"/>
              </a:rPr>
              <a:t> </a:t>
            </a:r>
            <a:r>
              <a:rPr lang="en-US" altLang="zh-CN" sz="2400" dirty="0">
                <a:solidFill>
                  <a:srgbClr val="575757"/>
                </a:solidFill>
                <a:latin typeface="Arial"/>
                <a:ea typeface="Arial"/>
              </a:rPr>
              <a:t>dorso</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las</a:t>
            </a:r>
            <a:r>
              <a:rPr lang="en-US" altLang="zh-CN" sz="2400" dirty="0">
                <a:solidFill>
                  <a:srgbClr val="575757"/>
                </a:solidFill>
                <a:latin typeface="Arial"/>
                <a:cs typeface="Arial"/>
              </a:rPr>
              <a:t> </a:t>
            </a:r>
            <a:r>
              <a:rPr lang="en-US" altLang="zh-CN" sz="2400" dirty="0">
                <a:solidFill>
                  <a:srgbClr val="575757"/>
                </a:solidFill>
                <a:latin typeface="Arial"/>
                <a:ea typeface="Arial"/>
              </a:rPr>
              <a:t>manos</a:t>
            </a:r>
            <a:r>
              <a:rPr lang="en-US" altLang="zh-CN" sz="2400" dirty="0">
                <a:solidFill>
                  <a:srgbClr val="575757"/>
                </a:solidFill>
                <a:latin typeface="Arial"/>
                <a:cs typeface="Arial"/>
              </a:rPr>
              <a:t> </a:t>
            </a:r>
            <a:r>
              <a:rPr lang="en-US" altLang="zh-CN" sz="2400" dirty="0">
                <a:solidFill>
                  <a:srgbClr val="575757"/>
                </a:solidFill>
                <a:latin typeface="Arial"/>
                <a:ea typeface="Arial"/>
              </a:rPr>
              <a:t>o</a:t>
            </a:r>
            <a:r>
              <a:rPr lang="en-US" altLang="zh-CN" sz="2400" dirty="0">
                <a:solidFill>
                  <a:srgbClr val="575757"/>
                </a:solidFill>
                <a:latin typeface="Arial"/>
                <a:cs typeface="Arial"/>
              </a:rPr>
              <a:t> </a:t>
            </a:r>
            <a:r>
              <a:rPr lang="en-US" altLang="zh-CN" sz="2400" dirty="0">
                <a:solidFill>
                  <a:srgbClr val="575757"/>
                </a:solidFill>
                <a:latin typeface="Arial"/>
                <a:ea typeface="Arial"/>
              </a:rPr>
              <a:t>en</a:t>
            </a:r>
            <a:r>
              <a:rPr lang="en-US" altLang="zh-CN" sz="2400" dirty="0">
                <a:solidFill>
                  <a:srgbClr val="575757"/>
                </a:solidFill>
                <a:latin typeface="Arial"/>
                <a:cs typeface="Arial"/>
              </a:rPr>
              <a:t> </a:t>
            </a:r>
            <a:r>
              <a:rPr lang="en-US" altLang="zh-CN" sz="2400" dirty="0">
                <a:solidFill>
                  <a:srgbClr val="575757"/>
                </a:solidFill>
                <a:latin typeface="Arial"/>
                <a:ea typeface="Arial"/>
              </a:rPr>
              <a:t>las</a:t>
            </a:r>
            <a:r>
              <a:rPr lang="en-US" altLang="zh-CN" sz="2400" spc="-40" dirty="0">
                <a:solidFill>
                  <a:srgbClr val="575757"/>
                </a:solidFill>
                <a:latin typeface="Arial"/>
                <a:cs typeface="Arial"/>
              </a:rPr>
              <a:t> </a:t>
            </a:r>
            <a:r>
              <a:rPr lang="en-US" altLang="zh-CN" sz="2400" dirty="0">
                <a:solidFill>
                  <a:srgbClr val="575757"/>
                </a:solidFill>
                <a:latin typeface="Arial"/>
                <a:ea typeface="Arial"/>
              </a:rPr>
              <a:t>piernas.</a:t>
            </a:r>
            <a:r>
              <a:rPr lang="en-US" altLang="zh-CN" sz="2400" dirty="0">
                <a:solidFill>
                  <a:srgbClr val="575757"/>
                </a:solidFill>
                <a:latin typeface="Arial"/>
                <a:cs typeface="Arial"/>
              </a:rPr>
              <a:t> </a:t>
            </a:r>
            <a:r>
              <a:rPr lang="en-US" altLang="zh-CN" sz="2400" dirty="0">
                <a:solidFill>
                  <a:srgbClr val="575757"/>
                </a:solidFill>
                <a:latin typeface="Arial"/>
                <a:ea typeface="Arial"/>
              </a:rPr>
              <a:t>Tienen</a:t>
            </a:r>
            <a:r>
              <a:rPr lang="en-US" altLang="zh-CN" sz="2400" dirty="0">
                <a:solidFill>
                  <a:srgbClr val="575757"/>
                </a:solidFill>
                <a:latin typeface="Arial"/>
                <a:cs typeface="Arial"/>
              </a:rPr>
              <a:t> </a:t>
            </a:r>
            <a:r>
              <a:rPr lang="en-US" altLang="zh-CN" sz="2400" dirty="0">
                <a:solidFill>
                  <a:srgbClr val="575757"/>
                </a:solidFill>
                <a:latin typeface="Arial"/>
                <a:ea typeface="Arial"/>
              </a:rPr>
              <a:t>color</a:t>
            </a:r>
            <a:r>
              <a:rPr lang="en-US" altLang="zh-CN" sz="2400" dirty="0">
                <a:solidFill>
                  <a:srgbClr val="575757"/>
                </a:solidFill>
                <a:latin typeface="Arial"/>
                <a:cs typeface="Arial"/>
              </a:rPr>
              <a:t> </a:t>
            </a:r>
            <a:r>
              <a:rPr lang="en-US" altLang="zh-CN" sz="2400" dirty="0">
                <a:solidFill>
                  <a:srgbClr val="575757"/>
                </a:solidFill>
                <a:latin typeface="Arial"/>
                <a:ea typeface="Arial"/>
              </a:rPr>
              <a:t>violáceo</a:t>
            </a:r>
            <a:r>
              <a:rPr lang="en-US" altLang="zh-CN" sz="2400" dirty="0">
                <a:solidFill>
                  <a:srgbClr val="575757"/>
                </a:solidFill>
                <a:latin typeface="Arial"/>
                <a:cs typeface="Arial"/>
              </a:rPr>
              <a:t> </a:t>
            </a:r>
            <a:r>
              <a:rPr lang="en-US" altLang="zh-CN" sz="2400" dirty="0">
                <a:solidFill>
                  <a:srgbClr val="575757"/>
                </a:solidFill>
                <a:latin typeface="Arial"/>
                <a:ea typeface="Arial"/>
              </a:rPr>
              <a:t>y</a:t>
            </a:r>
            <a:r>
              <a:rPr lang="en-US" altLang="zh-CN" sz="2400" dirty="0">
                <a:solidFill>
                  <a:srgbClr val="575757"/>
                </a:solidFill>
                <a:latin typeface="Arial"/>
                <a:cs typeface="Arial"/>
              </a:rPr>
              <a:t> </a:t>
            </a:r>
            <a:r>
              <a:rPr lang="en-US" altLang="zh-CN" sz="2400" dirty="0">
                <a:solidFill>
                  <a:srgbClr val="575757"/>
                </a:solidFill>
                <a:latin typeface="Arial"/>
                <a:ea typeface="Arial"/>
              </a:rPr>
              <a:t>bordes</a:t>
            </a:r>
            <a:r>
              <a:rPr lang="en-US" altLang="zh-CN" sz="2400" dirty="0">
                <a:solidFill>
                  <a:srgbClr val="575757"/>
                </a:solidFill>
                <a:latin typeface="Arial"/>
                <a:cs typeface="Arial"/>
              </a:rPr>
              <a:t> </a:t>
            </a:r>
            <a:r>
              <a:rPr lang="en-US" altLang="zh-CN" sz="2400" dirty="0">
                <a:solidFill>
                  <a:srgbClr val="575757"/>
                </a:solidFill>
                <a:latin typeface="Arial"/>
                <a:ea typeface="Arial"/>
              </a:rPr>
              <a:t>irregulares</a:t>
            </a:r>
            <a:r>
              <a:rPr lang="en-US" altLang="zh-CN" sz="2400" dirty="0">
                <a:solidFill>
                  <a:srgbClr val="575757"/>
                </a:solidFill>
                <a:latin typeface="Arial"/>
                <a:cs typeface="Arial"/>
              </a:rPr>
              <a:t> </a:t>
            </a:r>
            <a:r>
              <a:rPr lang="en-US" altLang="zh-CN" sz="2400" dirty="0">
                <a:solidFill>
                  <a:srgbClr val="575757"/>
                </a:solidFill>
                <a:latin typeface="Arial"/>
                <a:ea typeface="Arial"/>
              </a:rPr>
              <a:t>y</a:t>
            </a:r>
            <a:r>
              <a:rPr lang="en-US" altLang="zh-CN" sz="2400" spc="-44" dirty="0">
                <a:solidFill>
                  <a:srgbClr val="575757"/>
                </a:solidFill>
                <a:latin typeface="Arial"/>
                <a:cs typeface="Arial"/>
              </a:rPr>
              <a:t> </a:t>
            </a:r>
            <a:r>
              <a:rPr lang="en-US" altLang="zh-CN" sz="2400" dirty="0">
                <a:solidFill>
                  <a:srgbClr val="575757"/>
                </a:solidFill>
                <a:latin typeface="Arial"/>
                <a:ea typeface="Arial"/>
              </a:rPr>
              <a:t>se</a:t>
            </a:r>
            <a:r>
              <a:rPr lang="en-US" altLang="zh-CN" sz="2400" dirty="0">
                <a:solidFill>
                  <a:srgbClr val="575757"/>
                </a:solidFill>
                <a:latin typeface="Arial"/>
                <a:cs typeface="Arial"/>
              </a:rPr>
              <a:t> </a:t>
            </a:r>
            <a:r>
              <a:rPr lang="en-US" altLang="zh-CN" sz="2400" dirty="0">
                <a:solidFill>
                  <a:srgbClr val="575757"/>
                </a:solidFill>
                <a:latin typeface="Arial"/>
                <a:ea typeface="Arial"/>
              </a:rPr>
              <a:t>acompañan</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una</a:t>
            </a:r>
            <a:r>
              <a:rPr lang="en-US" altLang="zh-CN" sz="2400" dirty="0">
                <a:solidFill>
                  <a:srgbClr val="575757"/>
                </a:solidFill>
                <a:latin typeface="Arial"/>
                <a:cs typeface="Arial"/>
              </a:rPr>
              <a:t> </a:t>
            </a:r>
            <a:r>
              <a:rPr lang="en-US" altLang="zh-CN" sz="2400" dirty="0">
                <a:solidFill>
                  <a:srgbClr val="575757"/>
                </a:solidFill>
                <a:latin typeface="Arial"/>
                <a:ea typeface="Arial"/>
              </a:rPr>
              <a:t>intensa</a:t>
            </a:r>
            <a:r>
              <a:rPr lang="en-US" altLang="zh-CN" sz="2400" dirty="0">
                <a:solidFill>
                  <a:srgbClr val="575757"/>
                </a:solidFill>
                <a:latin typeface="Arial"/>
                <a:cs typeface="Arial"/>
              </a:rPr>
              <a:t> </a:t>
            </a:r>
            <a:r>
              <a:rPr lang="en-US" altLang="zh-CN" sz="2400" dirty="0">
                <a:solidFill>
                  <a:srgbClr val="575757"/>
                </a:solidFill>
                <a:latin typeface="Arial"/>
                <a:ea typeface="Arial"/>
              </a:rPr>
              <a:t>atrofia</a:t>
            </a:r>
            <a:r>
              <a:rPr lang="en-US" altLang="zh-CN" sz="2400" spc="-15" dirty="0">
                <a:solidFill>
                  <a:srgbClr val="575757"/>
                </a:solidFill>
                <a:latin typeface="Arial"/>
                <a:cs typeface="Arial"/>
              </a:rPr>
              <a:t> </a:t>
            </a:r>
            <a:r>
              <a:rPr lang="en-US" altLang="zh-CN" sz="2400" dirty="0">
                <a:solidFill>
                  <a:srgbClr val="575757"/>
                </a:solidFill>
                <a:latin typeface="Arial"/>
                <a:ea typeface="Arial"/>
              </a:rPr>
              <a:t>epidérmica.</a:t>
            </a:r>
          </a:p>
        </p:txBody>
      </p:sp>
    </p:spTree>
    <p:extLst>
      <p:ext uri="{BB962C8B-B14F-4D97-AF65-F5344CB8AC3E}">
        <p14:creationId xmlns:p14="http://schemas.microsoft.com/office/powerpoint/2010/main" val="3492679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29"/>
          <p:cNvSpPr/>
          <p:nvPr/>
        </p:nvSpPr>
        <p:spPr>
          <a:xfrm>
            <a:off x="8197850" y="273050"/>
            <a:ext cx="654050" cy="1606550"/>
          </a:xfrm>
          <a:custGeom>
            <a:avLst/>
            <a:gdLst>
              <a:gd name="connsiteX0" fmla="*/ 13461 w 654050"/>
              <a:gd name="connsiteY0" fmla="*/ 1609090 h 1606550"/>
              <a:gd name="connsiteX1" fmla="*/ 655066 w 654050"/>
              <a:gd name="connsiteY1" fmla="*/ 1609090 h 1606550"/>
              <a:gd name="connsiteX2" fmla="*/ 655066 w 654050"/>
              <a:gd name="connsiteY2" fmla="*/ 8890 h 1606550"/>
              <a:gd name="connsiteX3" fmla="*/ 13461 w 654050"/>
              <a:gd name="connsiteY3" fmla="*/ 8890 h 1606550"/>
              <a:gd name="connsiteX4" fmla="*/ 13461 w 6540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050" h="1606550">
                <a:moveTo>
                  <a:pt x="13461" y="1609090"/>
                </a:moveTo>
                <a:lnTo>
                  <a:pt x="655066" y="1609090"/>
                </a:lnTo>
                <a:lnTo>
                  <a:pt x="655066" y="8890"/>
                </a:lnTo>
                <a:lnTo>
                  <a:pt x="13461" y="8890"/>
                </a:lnTo>
                <a:lnTo>
                  <a:pt x="13461" y="160909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30" name="Freeform 30"/>
          <p:cNvSpPr/>
          <p:nvPr/>
        </p:nvSpPr>
        <p:spPr>
          <a:xfrm>
            <a:off x="8058150" y="273050"/>
            <a:ext cx="95250" cy="1606550"/>
          </a:xfrm>
          <a:custGeom>
            <a:avLst/>
            <a:gdLst>
              <a:gd name="connsiteX0" fmla="*/ 9906 w 95250"/>
              <a:gd name="connsiteY0" fmla="*/ 1609090 h 1606550"/>
              <a:gd name="connsiteX1" fmla="*/ 101346 w 95250"/>
              <a:gd name="connsiteY1" fmla="*/ 1609090 h 1606550"/>
              <a:gd name="connsiteX2" fmla="*/ 101346 w 95250"/>
              <a:gd name="connsiteY2" fmla="*/ 8890 h 1606550"/>
              <a:gd name="connsiteX3" fmla="*/ 9906 w 95250"/>
              <a:gd name="connsiteY3" fmla="*/ 8890 h 1606550"/>
              <a:gd name="connsiteX4" fmla="*/ 9906 w 952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606550">
                <a:moveTo>
                  <a:pt x="9906" y="1609090"/>
                </a:moveTo>
                <a:lnTo>
                  <a:pt x="101346" y="1609090"/>
                </a:lnTo>
                <a:lnTo>
                  <a:pt x="101346" y="8890"/>
                </a:lnTo>
                <a:lnTo>
                  <a:pt x="9906" y="8890"/>
                </a:lnTo>
                <a:lnTo>
                  <a:pt x="9906" y="1609090"/>
                </a:lnTo>
                <a:close/>
              </a:path>
            </a:pathLst>
          </a:custGeom>
          <a:solidFill>
            <a:srgbClr val="65659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31" name="TextBox 31"/>
          <p:cNvSpPr txBox="1"/>
          <p:nvPr/>
        </p:nvSpPr>
        <p:spPr>
          <a:xfrm>
            <a:off x="1" y="239436"/>
            <a:ext cx="8316416" cy="4315861"/>
          </a:xfrm>
          <a:prstGeom prst="rect">
            <a:avLst/>
          </a:prstGeom>
          <a:noFill/>
        </p:spPr>
        <p:txBody>
          <a:bodyPr wrap="square" lIns="0" tIns="0" rIns="0" bIns="0" rtlCol="0">
            <a:spAutoFit/>
          </a:bodyPr>
          <a:lstStyle/>
          <a:p>
            <a:pPr>
              <a:lnSpc>
                <a:spcPct val="142083"/>
              </a:lnSpc>
            </a:pPr>
            <a:r>
              <a:rPr lang="en-US" altLang="zh-CN" sz="3600" b="1" dirty="0">
                <a:solidFill>
                  <a:srgbClr val="B76EB7"/>
                </a:solidFill>
                <a:latin typeface="Arial"/>
                <a:ea typeface="Arial"/>
              </a:rPr>
              <a:t>+</a:t>
            </a:r>
            <a:r>
              <a:rPr lang="en-US" altLang="zh-CN" sz="3600" b="1" spc="-179" dirty="0">
                <a:solidFill>
                  <a:srgbClr val="B76EB7"/>
                </a:solidFill>
                <a:latin typeface="Arial"/>
                <a:cs typeface="Arial"/>
              </a:rPr>
              <a:t> </a:t>
            </a:r>
            <a:r>
              <a:rPr lang="en-US" altLang="zh-CN" sz="3200" b="1" dirty="0">
                <a:solidFill>
                  <a:srgbClr val="653265"/>
                </a:solidFill>
                <a:latin typeface="Arial"/>
                <a:ea typeface="Arial"/>
              </a:rPr>
              <a:t>TROMBOCITOPENIAS</a:t>
            </a:r>
            <a:r>
              <a:rPr lang="en-US" altLang="zh-CN" sz="3200" b="1" spc="-164" dirty="0">
                <a:solidFill>
                  <a:srgbClr val="653265"/>
                </a:solidFill>
                <a:latin typeface="Arial"/>
                <a:cs typeface="Arial"/>
              </a:rPr>
              <a:t> </a:t>
            </a:r>
            <a:r>
              <a:rPr lang="en-US" altLang="zh-CN" sz="3200" b="1" dirty="0">
                <a:solidFill>
                  <a:srgbClr val="653265"/>
                </a:solidFill>
                <a:latin typeface="Arial"/>
                <a:ea typeface="Arial"/>
              </a:rPr>
              <a:t>Y</a:t>
            </a:r>
          </a:p>
          <a:p>
            <a:pPr indent="366979"/>
            <a:r>
              <a:rPr lang="en-US" altLang="zh-CN" sz="3200" b="1" spc="-35" dirty="0">
                <a:solidFill>
                  <a:srgbClr val="653265"/>
                </a:solidFill>
                <a:latin typeface="Arial"/>
                <a:ea typeface="Arial"/>
              </a:rPr>
              <a:t>TROMBOCIT</a:t>
            </a:r>
            <a:r>
              <a:rPr lang="en-US" altLang="zh-CN" sz="3200" b="1" spc="-30" dirty="0">
                <a:solidFill>
                  <a:srgbClr val="653265"/>
                </a:solidFill>
                <a:latin typeface="Arial"/>
                <a:ea typeface="Arial"/>
              </a:rPr>
              <a:t>OPATÍAS</a:t>
            </a: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414"/>
              </a:lnSpc>
            </a:pPr>
            <a:endParaRPr lang="en-US" dirty="0">
              <a:solidFill>
                <a:prstClr val="black"/>
              </a:solidFill>
            </a:endParaRPr>
          </a:p>
          <a:p>
            <a:pPr marL="554126" indent="-228600" algn="just" hangingPunct="0"/>
            <a:r>
              <a:rPr lang="en-US" altLang="zh-CN" dirty="0">
                <a:solidFill>
                  <a:srgbClr val="653265"/>
                </a:solidFill>
                <a:latin typeface="Wingdings"/>
                <a:ea typeface="Wingdings"/>
              </a:rPr>
              <a:t></a:t>
            </a:r>
            <a:r>
              <a:rPr lang="en-US" altLang="zh-CN" sz="2400" dirty="0">
                <a:solidFill>
                  <a:srgbClr val="575757"/>
                </a:solidFill>
                <a:latin typeface="Arial"/>
                <a:ea typeface="Arial"/>
              </a:rPr>
              <a:t>Este</a:t>
            </a:r>
            <a:r>
              <a:rPr lang="en-US" altLang="zh-CN" sz="2400" spc="60" dirty="0">
                <a:solidFill>
                  <a:srgbClr val="575757"/>
                </a:solidFill>
                <a:latin typeface="Arial"/>
                <a:cs typeface="Arial"/>
              </a:rPr>
              <a:t> </a:t>
            </a:r>
            <a:r>
              <a:rPr lang="en-US" altLang="zh-CN" sz="2400" dirty="0">
                <a:solidFill>
                  <a:srgbClr val="575757"/>
                </a:solidFill>
                <a:latin typeface="Arial"/>
                <a:ea typeface="Arial"/>
              </a:rPr>
              <a:t>grupo</a:t>
            </a:r>
            <a:r>
              <a:rPr lang="en-US" altLang="zh-CN" sz="2400" spc="60" dirty="0">
                <a:solidFill>
                  <a:srgbClr val="575757"/>
                </a:solidFill>
                <a:latin typeface="Arial"/>
                <a:cs typeface="Arial"/>
              </a:rPr>
              <a:t> </a:t>
            </a:r>
            <a:r>
              <a:rPr lang="en-US" altLang="zh-CN" sz="2400" dirty="0">
                <a:solidFill>
                  <a:srgbClr val="575757"/>
                </a:solidFill>
                <a:latin typeface="Arial"/>
                <a:ea typeface="Arial"/>
              </a:rPr>
              <a:t>de</a:t>
            </a:r>
            <a:r>
              <a:rPr lang="en-US" altLang="zh-CN" sz="2400" spc="60" dirty="0">
                <a:solidFill>
                  <a:srgbClr val="575757"/>
                </a:solidFill>
                <a:latin typeface="Arial"/>
                <a:cs typeface="Arial"/>
              </a:rPr>
              <a:t> </a:t>
            </a:r>
            <a:r>
              <a:rPr lang="en-US" altLang="zh-CN" sz="2400" dirty="0">
                <a:solidFill>
                  <a:srgbClr val="575757"/>
                </a:solidFill>
                <a:latin typeface="Arial"/>
                <a:ea typeface="Arial"/>
              </a:rPr>
              <a:t>diátesis</a:t>
            </a:r>
            <a:r>
              <a:rPr lang="en-US" altLang="zh-CN" sz="2400" spc="64" dirty="0">
                <a:solidFill>
                  <a:srgbClr val="575757"/>
                </a:solidFill>
                <a:latin typeface="Arial"/>
                <a:cs typeface="Arial"/>
              </a:rPr>
              <a:t> </a:t>
            </a:r>
            <a:r>
              <a:rPr lang="en-US" altLang="zh-CN" sz="2400" dirty="0">
                <a:solidFill>
                  <a:srgbClr val="575757"/>
                </a:solidFill>
                <a:latin typeface="Arial"/>
                <a:ea typeface="Arial"/>
              </a:rPr>
              <a:t>hemorrágica</a:t>
            </a:r>
            <a:r>
              <a:rPr lang="en-US" altLang="zh-CN" sz="2400" spc="60" dirty="0">
                <a:solidFill>
                  <a:srgbClr val="575757"/>
                </a:solidFill>
                <a:latin typeface="Arial"/>
                <a:cs typeface="Arial"/>
              </a:rPr>
              <a:t> </a:t>
            </a:r>
            <a:r>
              <a:rPr lang="en-US" altLang="zh-CN" sz="2400" dirty="0">
                <a:solidFill>
                  <a:srgbClr val="575757"/>
                </a:solidFill>
                <a:latin typeface="Arial"/>
                <a:ea typeface="Arial"/>
              </a:rPr>
              <a:t>se</a:t>
            </a:r>
            <a:r>
              <a:rPr lang="en-US" altLang="zh-CN" sz="2400" spc="60" dirty="0">
                <a:solidFill>
                  <a:srgbClr val="575757"/>
                </a:solidFill>
                <a:latin typeface="Arial"/>
                <a:cs typeface="Arial"/>
              </a:rPr>
              <a:t> </a:t>
            </a:r>
            <a:r>
              <a:rPr lang="en-US" altLang="zh-CN" sz="2400" dirty="0">
                <a:solidFill>
                  <a:srgbClr val="575757"/>
                </a:solidFill>
                <a:latin typeface="Arial"/>
                <a:ea typeface="Arial"/>
              </a:rPr>
              <a:t>debe</a:t>
            </a:r>
            <a:r>
              <a:rPr lang="en-US" altLang="zh-CN" sz="2400" spc="60" dirty="0">
                <a:solidFill>
                  <a:srgbClr val="575757"/>
                </a:solidFill>
                <a:latin typeface="Arial"/>
                <a:cs typeface="Arial"/>
              </a:rPr>
              <a:t> </a:t>
            </a:r>
            <a:r>
              <a:rPr lang="en-US" altLang="zh-CN" sz="2400" dirty="0">
                <a:solidFill>
                  <a:srgbClr val="575757"/>
                </a:solidFill>
                <a:latin typeface="Arial"/>
                <a:ea typeface="Arial"/>
              </a:rPr>
              <a:t>a</a:t>
            </a:r>
            <a:r>
              <a:rPr lang="en-US" altLang="zh-CN" sz="2400" spc="64" dirty="0">
                <a:solidFill>
                  <a:srgbClr val="575757"/>
                </a:solidFill>
                <a:latin typeface="Arial"/>
                <a:cs typeface="Arial"/>
              </a:rPr>
              <a:t> </a:t>
            </a:r>
            <a:r>
              <a:rPr lang="en-US" altLang="zh-CN" sz="2400" dirty="0">
                <a:solidFill>
                  <a:srgbClr val="575757"/>
                </a:solidFill>
                <a:latin typeface="Arial"/>
                <a:ea typeface="Arial"/>
              </a:rPr>
              <a:t>que</a:t>
            </a:r>
            <a:r>
              <a:rPr lang="en-US" altLang="zh-CN" sz="2400" dirty="0">
                <a:solidFill>
                  <a:srgbClr val="575757"/>
                </a:solidFill>
                <a:latin typeface="Arial"/>
                <a:cs typeface="Arial"/>
              </a:rPr>
              <a:t> </a:t>
            </a:r>
            <a:r>
              <a:rPr lang="en-US" altLang="zh-CN" sz="2400" dirty="0">
                <a:solidFill>
                  <a:srgbClr val="575757"/>
                </a:solidFill>
                <a:latin typeface="Arial"/>
                <a:ea typeface="Arial"/>
              </a:rPr>
              <a:t>desciende</a:t>
            </a:r>
            <a:r>
              <a:rPr lang="en-US" altLang="zh-CN" sz="2400" dirty="0">
                <a:solidFill>
                  <a:srgbClr val="575757"/>
                </a:solidFill>
                <a:latin typeface="Arial"/>
                <a:cs typeface="Arial"/>
              </a:rPr>
              <a:t> </a:t>
            </a:r>
            <a:r>
              <a:rPr lang="en-US" altLang="zh-CN" sz="2400" dirty="0">
                <a:solidFill>
                  <a:srgbClr val="575757"/>
                </a:solidFill>
                <a:latin typeface="Arial"/>
                <a:ea typeface="Arial"/>
              </a:rPr>
              <a:t>el</a:t>
            </a:r>
            <a:r>
              <a:rPr lang="en-US" altLang="zh-CN" sz="2400" dirty="0">
                <a:solidFill>
                  <a:srgbClr val="575757"/>
                </a:solidFill>
                <a:latin typeface="Arial"/>
                <a:cs typeface="Arial"/>
              </a:rPr>
              <a:t> </a:t>
            </a:r>
            <a:r>
              <a:rPr lang="en-US" altLang="zh-CN" sz="2400" dirty="0">
                <a:solidFill>
                  <a:srgbClr val="575757"/>
                </a:solidFill>
                <a:latin typeface="Arial"/>
                <a:ea typeface="Arial"/>
              </a:rPr>
              <a:t>número</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plaquetas</a:t>
            </a:r>
            <a:r>
              <a:rPr lang="en-US" altLang="zh-CN" sz="2400" dirty="0">
                <a:solidFill>
                  <a:srgbClr val="575757"/>
                </a:solidFill>
                <a:latin typeface="Arial"/>
                <a:cs typeface="Arial"/>
              </a:rPr>
              <a:t> </a:t>
            </a:r>
            <a:r>
              <a:rPr lang="en-US" altLang="zh-CN" sz="2400" dirty="0">
                <a:solidFill>
                  <a:srgbClr val="575757"/>
                </a:solidFill>
                <a:latin typeface="Arial"/>
                <a:ea typeface="Arial"/>
              </a:rPr>
              <a:t>por</a:t>
            </a:r>
            <a:r>
              <a:rPr lang="en-US" altLang="zh-CN" sz="2400" dirty="0">
                <a:solidFill>
                  <a:srgbClr val="575757"/>
                </a:solidFill>
                <a:latin typeface="Arial"/>
                <a:cs typeface="Arial"/>
              </a:rPr>
              <a:t> </a:t>
            </a:r>
            <a:r>
              <a:rPr lang="en-US" altLang="zh-CN" sz="2400" dirty="0">
                <a:solidFill>
                  <a:srgbClr val="575757"/>
                </a:solidFill>
                <a:latin typeface="Arial"/>
                <a:ea typeface="Arial"/>
              </a:rPr>
              <a:t>debajo</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100</a:t>
            </a:r>
            <a:r>
              <a:rPr lang="en-US" altLang="zh-CN" sz="2400" spc="160" dirty="0">
                <a:solidFill>
                  <a:srgbClr val="575757"/>
                </a:solidFill>
                <a:latin typeface="Arial"/>
                <a:cs typeface="Arial"/>
              </a:rPr>
              <a:t> </a:t>
            </a:r>
            <a:r>
              <a:rPr lang="en-US" altLang="zh-CN" sz="2400" dirty="0">
                <a:solidFill>
                  <a:srgbClr val="575757"/>
                </a:solidFill>
                <a:latin typeface="Arial"/>
                <a:ea typeface="Arial"/>
              </a:rPr>
              <a:t>x</a:t>
            </a:r>
            <a:r>
              <a:rPr lang="en-US" altLang="zh-CN" sz="2400" dirty="0">
                <a:solidFill>
                  <a:srgbClr val="575757"/>
                </a:solidFill>
                <a:latin typeface="Arial"/>
                <a:cs typeface="Arial"/>
              </a:rPr>
              <a:t> </a:t>
            </a:r>
            <a:r>
              <a:rPr lang="en-US" altLang="zh-CN" sz="2400" dirty="0">
                <a:solidFill>
                  <a:srgbClr val="575757"/>
                </a:solidFill>
                <a:latin typeface="Arial"/>
                <a:ea typeface="Arial"/>
              </a:rPr>
              <a:t>109/L,</a:t>
            </a:r>
            <a:r>
              <a:rPr lang="en-US" altLang="zh-CN" sz="2400" dirty="0">
                <a:solidFill>
                  <a:srgbClr val="575757"/>
                </a:solidFill>
                <a:latin typeface="Arial"/>
                <a:cs typeface="Arial"/>
              </a:rPr>
              <a:t> </a:t>
            </a:r>
            <a:r>
              <a:rPr lang="en-US" altLang="zh-CN" sz="2400" dirty="0">
                <a:solidFill>
                  <a:srgbClr val="575757"/>
                </a:solidFill>
                <a:latin typeface="Arial"/>
                <a:ea typeface="Arial"/>
              </a:rPr>
              <a:t>en</a:t>
            </a:r>
            <a:r>
              <a:rPr lang="en-US" altLang="zh-CN" sz="2400" dirty="0">
                <a:solidFill>
                  <a:srgbClr val="575757"/>
                </a:solidFill>
                <a:latin typeface="Arial"/>
                <a:cs typeface="Arial"/>
              </a:rPr>
              <a:t> </a:t>
            </a:r>
            <a:r>
              <a:rPr lang="en-US" altLang="zh-CN" sz="2400" dirty="0">
                <a:solidFill>
                  <a:srgbClr val="575757"/>
                </a:solidFill>
                <a:latin typeface="Arial"/>
                <a:ea typeface="Arial"/>
              </a:rPr>
              <a:t>cuyo</a:t>
            </a:r>
            <a:r>
              <a:rPr lang="en-US" altLang="zh-CN" sz="2400" dirty="0">
                <a:solidFill>
                  <a:srgbClr val="575757"/>
                </a:solidFill>
                <a:latin typeface="Arial"/>
                <a:cs typeface="Arial"/>
              </a:rPr>
              <a:t> </a:t>
            </a:r>
            <a:r>
              <a:rPr lang="en-US" altLang="zh-CN" sz="2400" dirty="0">
                <a:solidFill>
                  <a:srgbClr val="575757"/>
                </a:solidFill>
                <a:latin typeface="Arial"/>
                <a:ea typeface="Arial"/>
              </a:rPr>
              <a:t>caso</a:t>
            </a:r>
            <a:r>
              <a:rPr lang="en-US" altLang="zh-CN" sz="2400" dirty="0">
                <a:solidFill>
                  <a:srgbClr val="575757"/>
                </a:solidFill>
                <a:latin typeface="Arial"/>
                <a:cs typeface="Arial"/>
              </a:rPr>
              <a:t> </a:t>
            </a:r>
            <a:r>
              <a:rPr lang="en-US" altLang="zh-CN" sz="2400" dirty="0">
                <a:solidFill>
                  <a:srgbClr val="575757"/>
                </a:solidFill>
                <a:latin typeface="Arial"/>
                <a:ea typeface="Arial"/>
              </a:rPr>
              <a:t>reciben</a:t>
            </a:r>
            <a:r>
              <a:rPr lang="en-US" altLang="zh-CN" sz="2400" dirty="0">
                <a:solidFill>
                  <a:srgbClr val="575757"/>
                </a:solidFill>
                <a:latin typeface="Arial"/>
                <a:cs typeface="Arial"/>
              </a:rPr>
              <a:t> </a:t>
            </a:r>
            <a:r>
              <a:rPr lang="en-US" altLang="zh-CN" sz="2400" dirty="0">
                <a:solidFill>
                  <a:srgbClr val="575757"/>
                </a:solidFill>
                <a:latin typeface="Arial"/>
                <a:ea typeface="Arial"/>
              </a:rPr>
              <a:t>el</a:t>
            </a:r>
            <a:r>
              <a:rPr lang="en-US" altLang="zh-CN" sz="2400" dirty="0">
                <a:solidFill>
                  <a:srgbClr val="575757"/>
                </a:solidFill>
                <a:latin typeface="Arial"/>
                <a:cs typeface="Arial"/>
              </a:rPr>
              <a:t> </a:t>
            </a:r>
            <a:r>
              <a:rPr lang="en-US" altLang="zh-CN" sz="2400" dirty="0">
                <a:solidFill>
                  <a:srgbClr val="575757"/>
                </a:solidFill>
                <a:latin typeface="Arial"/>
                <a:ea typeface="Arial"/>
              </a:rPr>
              <a:t>nombre</a:t>
            </a:r>
            <a:r>
              <a:rPr lang="en-US" altLang="zh-CN" sz="2400" spc="100"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i="1" dirty="0">
                <a:solidFill>
                  <a:srgbClr val="575757"/>
                </a:solidFill>
                <a:latin typeface="Arial"/>
                <a:ea typeface="Arial"/>
              </a:rPr>
              <a:t>trombocitopenias</a:t>
            </a:r>
            <a:r>
              <a:rPr lang="en-US" altLang="zh-CN" sz="2400" dirty="0">
                <a:solidFill>
                  <a:srgbClr val="575757"/>
                </a:solidFill>
                <a:latin typeface="Arial"/>
                <a:ea typeface="Arial"/>
              </a:rPr>
              <a:t>,</a:t>
            </a:r>
            <a:r>
              <a:rPr lang="en-US" altLang="zh-CN" sz="2400" dirty="0">
                <a:solidFill>
                  <a:srgbClr val="575757"/>
                </a:solidFill>
                <a:latin typeface="Arial"/>
                <a:cs typeface="Arial"/>
              </a:rPr>
              <a:t> </a:t>
            </a:r>
            <a:r>
              <a:rPr lang="en-US" altLang="zh-CN" sz="2400" dirty="0">
                <a:solidFill>
                  <a:srgbClr val="575757"/>
                </a:solidFill>
                <a:latin typeface="Arial"/>
                <a:ea typeface="Arial"/>
              </a:rPr>
              <a:t>o</a:t>
            </a:r>
            <a:r>
              <a:rPr lang="en-US" altLang="zh-CN" sz="2400" dirty="0">
                <a:solidFill>
                  <a:srgbClr val="575757"/>
                </a:solidFill>
                <a:latin typeface="Arial"/>
                <a:cs typeface="Arial"/>
              </a:rPr>
              <a:t> </a:t>
            </a:r>
            <a:r>
              <a:rPr lang="en-US" altLang="zh-CN" sz="2400" dirty="0">
                <a:solidFill>
                  <a:srgbClr val="575757"/>
                </a:solidFill>
                <a:latin typeface="Arial"/>
                <a:ea typeface="Arial"/>
              </a:rPr>
              <a:t>bien</a:t>
            </a:r>
            <a:r>
              <a:rPr lang="en-US" altLang="zh-CN" sz="2400" dirty="0">
                <a:solidFill>
                  <a:srgbClr val="575757"/>
                </a:solidFill>
                <a:latin typeface="Arial"/>
                <a:cs typeface="Arial"/>
              </a:rPr>
              <a:t> </a:t>
            </a:r>
            <a:r>
              <a:rPr lang="en-US" altLang="zh-CN" sz="2400" dirty="0">
                <a:solidFill>
                  <a:srgbClr val="575757"/>
                </a:solidFill>
                <a:latin typeface="Arial"/>
                <a:ea typeface="Arial"/>
              </a:rPr>
              <a:t>a</a:t>
            </a:r>
            <a:r>
              <a:rPr lang="en-US" altLang="zh-CN" sz="2400" dirty="0">
                <a:solidFill>
                  <a:srgbClr val="575757"/>
                </a:solidFill>
                <a:latin typeface="Arial"/>
                <a:cs typeface="Arial"/>
              </a:rPr>
              <a:t> </a:t>
            </a:r>
            <a:r>
              <a:rPr lang="en-US" altLang="zh-CN" sz="2400" dirty="0">
                <a:solidFill>
                  <a:srgbClr val="575757"/>
                </a:solidFill>
                <a:latin typeface="Arial"/>
                <a:ea typeface="Arial"/>
              </a:rPr>
              <a:t>que,</a:t>
            </a:r>
            <a:r>
              <a:rPr lang="en-US" altLang="zh-CN" sz="2400" dirty="0">
                <a:solidFill>
                  <a:srgbClr val="575757"/>
                </a:solidFill>
                <a:latin typeface="Arial"/>
                <a:cs typeface="Arial"/>
              </a:rPr>
              <a:t> </a:t>
            </a:r>
            <a:r>
              <a:rPr lang="en-US" altLang="zh-CN" sz="2400" dirty="0">
                <a:solidFill>
                  <a:srgbClr val="575757"/>
                </a:solidFill>
                <a:latin typeface="Arial"/>
                <a:ea typeface="Arial"/>
              </a:rPr>
              <a:t>sin</a:t>
            </a:r>
            <a:r>
              <a:rPr lang="en-US" altLang="zh-CN" sz="2400" dirty="0">
                <a:solidFill>
                  <a:srgbClr val="575757"/>
                </a:solidFill>
                <a:latin typeface="Arial"/>
                <a:cs typeface="Arial"/>
              </a:rPr>
              <a:t> </a:t>
            </a:r>
            <a:r>
              <a:rPr lang="en-US" altLang="zh-CN" sz="2400" dirty="0">
                <a:solidFill>
                  <a:srgbClr val="575757"/>
                </a:solidFill>
                <a:latin typeface="Arial"/>
                <a:ea typeface="Arial"/>
              </a:rPr>
              <a:t>reducirse</a:t>
            </a:r>
            <a:r>
              <a:rPr lang="en-US" altLang="zh-CN" sz="2400" dirty="0">
                <a:solidFill>
                  <a:srgbClr val="575757"/>
                </a:solidFill>
                <a:latin typeface="Arial"/>
                <a:cs typeface="Arial"/>
              </a:rPr>
              <a:t> </a:t>
            </a:r>
            <a:r>
              <a:rPr lang="en-US" altLang="zh-CN" sz="2400" dirty="0">
                <a:solidFill>
                  <a:srgbClr val="575757"/>
                </a:solidFill>
                <a:latin typeface="Arial"/>
                <a:ea typeface="Arial"/>
              </a:rPr>
              <a:t>el</a:t>
            </a:r>
            <a:r>
              <a:rPr lang="en-US" altLang="zh-CN" sz="2400" spc="40" dirty="0">
                <a:solidFill>
                  <a:srgbClr val="575757"/>
                </a:solidFill>
                <a:latin typeface="Arial"/>
                <a:cs typeface="Arial"/>
              </a:rPr>
              <a:t> </a:t>
            </a:r>
            <a:r>
              <a:rPr lang="en-US" altLang="zh-CN" sz="2400" dirty="0">
                <a:solidFill>
                  <a:srgbClr val="575757"/>
                </a:solidFill>
                <a:latin typeface="Arial"/>
                <a:ea typeface="Arial"/>
              </a:rPr>
              <a:t>número</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plaquetas,</a:t>
            </a:r>
            <a:r>
              <a:rPr lang="en-US" altLang="zh-CN" sz="2400" dirty="0">
                <a:solidFill>
                  <a:srgbClr val="575757"/>
                </a:solidFill>
                <a:latin typeface="Arial"/>
                <a:cs typeface="Arial"/>
              </a:rPr>
              <a:t> </a:t>
            </a:r>
            <a:r>
              <a:rPr lang="en-US" altLang="zh-CN" sz="2400" dirty="0">
                <a:solidFill>
                  <a:srgbClr val="575757"/>
                </a:solidFill>
                <a:latin typeface="Arial"/>
                <a:ea typeface="Arial"/>
              </a:rPr>
              <a:t>éstas</a:t>
            </a:r>
            <a:r>
              <a:rPr lang="en-US" altLang="zh-CN" sz="2400" dirty="0">
                <a:solidFill>
                  <a:srgbClr val="575757"/>
                </a:solidFill>
                <a:latin typeface="Arial"/>
                <a:cs typeface="Arial"/>
              </a:rPr>
              <a:t> </a:t>
            </a:r>
            <a:r>
              <a:rPr lang="en-US" altLang="zh-CN" sz="2400" dirty="0">
                <a:solidFill>
                  <a:srgbClr val="575757"/>
                </a:solidFill>
                <a:latin typeface="Arial"/>
                <a:ea typeface="Arial"/>
              </a:rPr>
              <a:t>son</a:t>
            </a:r>
            <a:r>
              <a:rPr lang="en-US" altLang="zh-CN" sz="2400" dirty="0">
                <a:solidFill>
                  <a:srgbClr val="575757"/>
                </a:solidFill>
                <a:latin typeface="Arial"/>
                <a:cs typeface="Arial"/>
              </a:rPr>
              <a:t> </a:t>
            </a:r>
            <a:r>
              <a:rPr lang="en-US" altLang="zh-CN" sz="2400" dirty="0">
                <a:solidFill>
                  <a:srgbClr val="575757"/>
                </a:solidFill>
                <a:latin typeface="Arial"/>
                <a:ea typeface="Arial"/>
              </a:rPr>
              <a:t>cualitativamente</a:t>
            </a:r>
            <a:r>
              <a:rPr lang="en-US" altLang="zh-CN" sz="2400" dirty="0">
                <a:solidFill>
                  <a:srgbClr val="575757"/>
                </a:solidFill>
                <a:latin typeface="Arial"/>
                <a:cs typeface="Arial"/>
              </a:rPr>
              <a:t> </a:t>
            </a:r>
            <a:r>
              <a:rPr lang="en-US" altLang="zh-CN" sz="2400" dirty="0">
                <a:solidFill>
                  <a:srgbClr val="575757"/>
                </a:solidFill>
                <a:latin typeface="Arial"/>
                <a:ea typeface="Arial"/>
              </a:rPr>
              <a:t>defectuosas,</a:t>
            </a:r>
            <a:r>
              <a:rPr lang="en-US" altLang="zh-CN" sz="2400" spc="64" dirty="0">
                <a:solidFill>
                  <a:srgbClr val="575757"/>
                </a:solidFill>
                <a:latin typeface="Arial"/>
                <a:cs typeface="Arial"/>
              </a:rPr>
              <a:t> </a:t>
            </a:r>
            <a:r>
              <a:rPr lang="en-US" altLang="zh-CN" sz="2400" dirty="0">
                <a:solidFill>
                  <a:srgbClr val="575757"/>
                </a:solidFill>
                <a:latin typeface="Arial"/>
                <a:ea typeface="Arial"/>
              </a:rPr>
              <a:t>en</a:t>
            </a:r>
            <a:r>
              <a:rPr lang="en-US" altLang="zh-CN" sz="2400" dirty="0">
                <a:solidFill>
                  <a:srgbClr val="575757"/>
                </a:solidFill>
                <a:latin typeface="Arial"/>
                <a:cs typeface="Arial"/>
              </a:rPr>
              <a:t> </a:t>
            </a:r>
            <a:r>
              <a:rPr lang="en-US" altLang="zh-CN" sz="2400" dirty="0">
                <a:solidFill>
                  <a:srgbClr val="575757"/>
                </a:solidFill>
                <a:latin typeface="Arial"/>
                <a:ea typeface="Arial"/>
              </a:rPr>
              <a:t>cuyo</a:t>
            </a:r>
            <a:r>
              <a:rPr lang="en-US" altLang="zh-CN" sz="2400" dirty="0">
                <a:solidFill>
                  <a:srgbClr val="575757"/>
                </a:solidFill>
                <a:latin typeface="Arial"/>
                <a:cs typeface="Arial"/>
              </a:rPr>
              <a:t> </a:t>
            </a:r>
            <a:r>
              <a:rPr lang="en-US" altLang="zh-CN" sz="2400" dirty="0">
                <a:solidFill>
                  <a:srgbClr val="575757"/>
                </a:solidFill>
                <a:latin typeface="Arial"/>
                <a:ea typeface="Arial"/>
              </a:rPr>
              <a:t>caso</a:t>
            </a:r>
            <a:r>
              <a:rPr lang="en-US" altLang="zh-CN" sz="2400" dirty="0">
                <a:solidFill>
                  <a:srgbClr val="575757"/>
                </a:solidFill>
                <a:latin typeface="Arial"/>
                <a:cs typeface="Arial"/>
              </a:rPr>
              <a:t> </a:t>
            </a:r>
            <a:r>
              <a:rPr lang="en-US" altLang="zh-CN" sz="2400" dirty="0">
                <a:solidFill>
                  <a:srgbClr val="575757"/>
                </a:solidFill>
                <a:latin typeface="Arial"/>
                <a:ea typeface="Arial"/>
              </a:rPr>
              <a:t>se</a:t>
            </a:r>
            <a:r>
              <a:rPr lang="en-US" altLang="zh-CN" sz="2400" dirty="0">
                <a:solidFill>
                  <a:srgbClr val="575757"/>
                </a:solidFill>
                <a:latin typeface="Arial"/>
                <a:cs typeface="Arial"/>
              </a:rPr>
              <a:t> </a:t>
            </a:r>
            <a:r>
              <a:rPr lang="en-US" altLang="zh-CN" sz="2400" dirty="0">
                <a:solidFill>
                  <a:srgbClr val="575757"/>
                </a:solidFill>
                <a:latin typeface="Arial"/>
                <a:ea typeface="Arial"/>
              </a:rPr>
              <a:t>habla</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spc="-10" dirty="0">
                <a:solidFill>
                  <a:srgbClr val="575757"/>
                </a:solidFill>
                <a:latin typeface="Arial"/>
                <a:cs typeface="Arial"/>
              </a:rPr>
              <a:t> </a:t>
            </a:r>
            <a:r>
              <a:rPr lang="en-US" altLang="zh-CN" sz="2400" i="1" dirty="0">
                <a:solidFill>
                  <a:srgbClr val="575757"/>
                </a:solidFill>
                <a:latin typeface="Arial"/>
                <a:ea typeface="Arial"/>
              </a:rPr>
              <a:t>trombocitopatías</a:t>
            </a:r>
            <a:r>
              <a:rPr lang="en-US" altLang="zh-CN" sz="2400" dirty="0">
                <a:solidFill>
                  <a:srgbClr val="575757"/>
                </a:solidFill>
                <a:latin typeface="Arial"/>
                <a:ea typeface="Arial"/>
              </a:rPr>
              <a:t>.</a:t>
            </a:r>
          </a:p>
        </p:txBody>
      </p:sp>
    </p:spTree>
    <p:extLst>
      <p:ext uri="{BB962C8B-B14F-4D97-AF65-F5344CB8AC3E}">
        <p14:creationId xmlns:p14="http://schemas.microsoft.com/office/powerpoint/2010/main" val="2890650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388424" cy="6858000"/>
          </a:xfrm>
        </p:spPr>
        <p:txBody>
          <a:bodyPr>
            <a:normAutofit/>
          </a:bodyPr>
          <a:lstStyle/>
          <a:p>
            <a:pPr algn="just">
              <a:buNone/>
            </a:pPr>
            <a:r>
              <a:rPr lang="es-AR" sz="2400" dirty="0"/>
              <a:t>Es el conjunto de mecanismos fisiológicos que tienen por objetivo cohibir una hemorragia.</a:t>
            </a:r>
          </a:p>
          <a:p>
            <a:pPr algn="just">
              <a:buNone/>
            </a:pPr>
            <a:r>
              <a:rPr lang="es-AR" sz="2400" dirty="0"/>
              <a:t>Cuando se produce una lesión en los tejidos actúan:</a:t>
            </a:r>
          </a:p>
          <a:p>
            <a:pPr marL="457200" indent="-457200" algn="just">
              <a:buFont typeface="+mj-lt"/>
              <a:buAutoNum type="arabicPeriod"/>
            </a:pPr>
            <a:r>
              <a:rPr lang="es-AR" sz="2400" dirty="0"/>
              <a:t>Vasoconstricción refleja anóxica</a:t>
            </a:r>
          </a:p>
          <a:p>
            <a:pPr marL="457200" indent="-457200" algn="just">
              <a:buFont typeface="+mj-lt"/>
              <a:buAutoNum type="arabicPeriod"/>
            </a:pPr>
            <a:r>
              <a:rPr lang="es-AR" sz="2400" dirty="0"/>
              <a:t>Accionar de las plaquetas, en el tejido lacerado, aquí  las plaquetas sufren 2 procesos:</a:t>
            </a:r>
          </a:p>
          <a:p>
            <a:pPr marL="457200" indent="-457200" algn="just">
              <a:buFont typeface="+mj-lt"/>
              <a:buAutoNum type="alphaUcPeriod"/>
            </a:pPr>
            <a:r>
              <a:rPr lang="es-AR" sz="2400" dirty="0"/>
              <a:t>Adhesividad: aquí se adhieren al colágeno tipo III y IV, gracias al cofactor VIII de Willebrand</a:t>
            </a:r>
          </a:p>
          <a:p>
            <a:pPr marL="457200" indent="-457200" algn="just">
              <a:buFont typeface="+mj-lt"/>
              <a:buAutoNum type="alphaUcPeriod"/>
            </a:pPr>
            <a:r>
              <a:rPr lang="es-AR" sz="2400" dirty="0"/>
              <a:t>Agregación: forman un tapón, gracias al tromboxano que produce vasoconstricción, catecolaminas, logrando la metamorfosis viscosa, luego producen la liberación de sustancias plaquetarias como el factor 3 plaquetario que participa en el mecanismo de la vía intrínseca, el factor 1, que transforma la protrombina en trombina, el factor 2 que transforma el fibrinógeno en fibrina.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reeform 32"/>
          <p:cNvSpPr/>
          <p:nvPr/>
        </p:nvSpPr>
        <p:spPr>
          <a:xfrm>
            <a:off x="8197850" y="273050"/>
            <a:ext cx="654050" cy="1606550"/>
          </a:xfrm>
          <a:custGeom>
            <a:avLst/>
            <a:gdLst>
              <a:gd name="connsiteX0" fmla="*/ 13461 w 654050"/>
              <a:gd name="connsiteY0" fmla="*/ 1609090 h 1606550"/>
              <a:gd name="connsiteX1" fmla="*/ 655066 w 654050"/>
              <a:gd name="connsiteY1" fmla="*/ 1609090 h 1606550"/>
              <a:gd name="connsiteX2" fmla="*/ 655066 w 654050"/>
              <a:gd name="connsiteY2" fmla="*/ 8890 h 1606550"/>
              <a:gd name="connsiteX3" fmla="*/ 13461 w 654050"/>
              <a:gd name="connsiteY3" fmla="*/ 8890 h 1606550"/>
              <a:gd name="connsiteX4" fmla="*/ 13461 w 6540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050" h="1606550">
                <a:moveTo>
                  <a:pt x="13461" y="1609090"/>
                </a:moveTo>
                <a:lnTo>
                  <a:pt x="655066" y="1609090"/>
                </a:lnTo>
                <a:lnTo>
                  <a:pt x="655066" y="8890"/>
                </a:lnTo>
                <a:lnTo>
                  <a:pt x="13461" y="8890"/>
                </a:lnTo>
                <a:lnTo>
                  <a:pt x="13461" y="160909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33" name="Freeform 33"/>
          <p:cNvSpPr/>
          <p:nvPr/>
        </p:nvSpPr>
        <p:spPr>
          <a:xfrm>
            <a:off x="8058150" y="273050"/>
            <a:ext cx="95250" cy="1606550"/>
          </a:xfrm>
          <a:custGeom>
            <a:avLst/>
            <a:gdLst>
              <a:gd name="connsiteX0" fmla="*/ 9906 w 95250"/>
              <a:gd name="connsiteY0" fmla="*/ 1609090 h 1606550"/>
              <a:gd name="connsiteX1" fmla="*/ 101346 w 95250"/>
              <a:gd name="connsiteY1" fmla="*/ 1609090 h 1606550"/>
              <a:gd name="connsiteX2" fmla="*/ 101346 w 95250"/>
              <a:gd name="connsiteY2" fmla="*/ 8890 h 1606550"/>
              <a:gd name="connsiteX3" fmla="*/ 9906 w 95250"/>
              <a:gd name="connsiteY3" fmla="*/ 8890 h 1606550"/>
              <a:gd name="connsiteX4" fmla="*/ 9906 w 952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606550">
                <a:moveTo>
                  <a:pt x="9906" y="1609090"/>
                </a:moveTo>
                <a:lnTo>
                  <a:pt x="101346" y="1609090"/>
                </a:lnTo>
                <a:lnTo>
                  <a:pt x="101346" y="8890"/>
                </a:lnTo>
                <a:lnTo>
                  <a:pt x="9906" y="8890"/>
                </a:lnTo>
                <a:lnTo>
                  <a:pt x="9906" y="1609090"/>
                </a:lnTo>
                <a:close/>
              </a:path>
            </a:pathLst>
          </a:custGeom>
          <a:solidFill>
            <a:srgbClr val="65659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35" name="TextBox 35"/>
          <p:cNvSpPr txBox="1"/>
          <p:nvPr/>
        </p:nvSpPr>
        <p:spPr>
          <a:xfrm>
            <a:off x="107504" y="273050"/>
            <a:ext cx="7784379" cy="5221942"/>
          </a:xfrm>
          <a:prstGeom prst="rect">
            <a:avLst/>
          </a:prstGeom>
          <a:noFill/>
        </p:spPr>
        <p:txBody>
          <a:bodyPr wrap="square" lIns="0" tIns="0" rIns="0" bIns="0" rtlCol="0">
            <a:spAutoFit/>
          </a:bodyPr>
          <a:lstStyle/>
          <a:p>
            <a:pPr algn="just"/>
            <a:r>
              <a:rPr lang="en-US" altLang="zh-CN" dirty="0">
                <a:solidFill>
                  <a:srgbClr val="653265"/>
                </a:solidFill>
                <a:latin typeface="Wingdings"/>
                <a:ea typeface="Wingdings"/>
              </a:rPr>
              <a:t></a:t>
            </a:r>
            <a:r>
              <a:rPr lang="en-US" altLang="zh-CN" spc="-234" dirty="0">
                <a:solidFill>
                  <a:srgbClr val="653265"/>
                </a:solidFill>
                <a:latin typeface="Wingdings"/>
                <a:cs typeface="Wingdings"/>
              </a:rPr>
              <a:t> </a:t>
            </a:r>
            <a:r>
              <a:rPr lang="en-US" altLang="zh-CN" sz="2800" dirty="0">
                <a:solidFill>
                  <a:srgbClr val="575757"/>
                </a:solidFill>
                <a:latin typeface="Arial"/>
                <a:ea typeface="Arial"/>
              </a:rPr>
              <a:t>Las</a:t>
            </a:r>
            <a:r>
              <a:rPr lang="en-US" altLang="zh-CN" sz="2800" spc="-85" dirty="0">
                <a:solidFill>
                  <a:srgbClr val="575757"/>
                </a:solidFill>
                <a:latin typeface="Arial"/>
                <a:cs typeface="Arial"/>
              </a:rPr>
              <a:t> </a:t>
            </a:r>
            <a:r>
              <a:rPr lang="en-US" altLang="zh-CN" sz="2800" dirty="0">
                <a:solidFill>
                  <a:srgbClr val="575757"/>
                </a:solidFill>
                <a:latin typeface="Arial"/>
                <a:ea typeface="Arial"/>
              </a:rPr>
              <a:t>trombocitopenias</a:t>
            </a:r>
            <a:r>
              <a:rPr lang="en-US" altLang="zh-CN" sz="2800" spc="-89" dirty="0">
                <a:solidFill>
                  <a:srgbClr val="575757"/>
                </a:solidFill>
                <a:latin typeface="Arial"/>
                <a:cs typeface="Arial"/>
              </a:rPr>
              <a:t> </a:t>
            </a:r>
            <a:r>
              <a:rPr lang="en-US" altLang="zh-CN" sz="2800" dirty="0">
                <a:solidFill>
                  <a:srgbClr val="575757"/>
                </a:solidFill>
                <a:latin typeface="Arial"/>
                <a:ea typeface="Arial"/>
              </a:rPr>
              <a:t>se</a:t>
            </a:r>
            <a:r>
              <a:rPr lang="en-US" altLang="zh-CN" sz="2800" spc="-85" dirty="0">
                <a:solidFill>
                  <a:srgbClr val="575757"/>
                </a:solidFill>
                <a:latin typeface="Arial"/>
                <a:cs typeface="Arial"/>
              </a:rPr>
              <a:t> </a:t>
            </a:r>
            <a:r>
              <a:rPr lang="en-US" altLang="zh-CN" sz="2800" dirty="0">
                <a:solidFill>
                  <a:srgbClr val="575757"/>
                </a:solidFill>
                <a:latin typeface="Arial"/>
                <a:ea typeface="Arial"/>
              </a:rPr>
              <a:t>dividen</a:t>
            </a:r>
            <a:r>
              <a:rPr lang="en-US" altLang="zh-CN" sz="2800" spc="-89" dirty="0">
                <a:solidFill>
                  <a:srgbClr val="575757"/>
                </a:solidFill>
                <a:latin typeface="Arial"/>
                <a:cs typeface="Arial"/>
              </a:rPr>
              <a:t> </a:t>
            </a:r>
            <a:r>
              <a:rPr lang="en-US" altLang="zh-CN" sz="2800" dirty="0">
                <a:solidFill>
                  <a:srgbClr val="575757"/>
                </a:solidFill>
                <a:latin typeface="Arial"/>
                <a:ea typeface="Arial"/>
              </a:rPr>
              <a:t>en</a:t>
            </a:r>
            <a:r>
              <a:rPr lang="en-US" altLang="zh-CN" sz="2800" spc="-85" dirty="0">
                <a:solidFill>
                  <a:srgbClr val="575757"/>
                </a:solidFill>
                <a:latin typeface="Arial"/>
                <a:cs typeface="Arial"/>
              </a:rPr>
              <a:t> </a:t>
            </a:r>
            <a:r>
              <a:rPr lang="en-US" altLang="zh-CN" sz="2800" dirty="0">
                <a:solidFill>
                  <a:srgbClr val="575757"/>
                </a:solidFill>
                <a:latin typeface="Arial"/>
                <a:ea typeface="Arial"/>
              </a:rPr>
              <a:t>dos</a:t>
            </a:r>
            <a:r>
              <a:rPr lang="en-US" altLang="zh-CN" sz="2800" spc="-89" dirty="0">
                <a:solidFill>
                  <a:srgbClr val="575757"/>
                </a:solidFill>
                <a:latin typeface="Arial"/>
                <a:cs typeface="Arial"/>
              </a:rPr>
              <a:t> </a:t>
            </a:r>
            <a:r>
              <a:rPr lang="en-US" altLang="zh-CN" sz="2800" dirty="0">
                <a:solidFill>
                  <a:srgbClr val="575757"/>
                </a:solidFill>
                <a:latin typeface="Arial"/>
                <a:ea typeface="Arial"/>
              </a:rPr>
              <a:t>grandes</a:t>
            </a:r>
            <a:r>
              <a:rPr lang="en-US" altLang="zh-CN" sz="2800" spc="-90" dirty="0">
                <a:solidFill>
                  <a:srgbClr val="575757"/>
                </a:solidFill>
                <a:latin typeface="Arial"/>
                <a:cs typeface="Arial"/>
              </a:rPr>
              <a:t> </a:t>
            </a:r>
            <a:r>
              <a:rPr lang="en-US" altLang="zh-CN" sz="2800" dirty="0">
                <a:solidFill>
                  <a:srgbClr val="575757"/>
                </a:solidFill>
                <a:latin typeface="Arial"/>
                <a:ea typeface="Arial"/>
              </a:rPr>
              <a:t>grupos:</a:t>
            </a:r>
          </a:p>
          <a:p>
            <a:pPr algn="just">
              <a:lnSpc>
                <a:spcPts val="600"/>
              </a:lnSpc>
            </a:pPr>
            <a:endParaRPr lang="en-US" sz="2400" dirty="0">
              <a:solidFill>
                <a:prstClr val="black"/>
              </a:solidFill>
            </a:endParaRPr>
          </a:p>
          <a:p>
            <a:pPr marL="457199" indent="-228600" algn="just" hangingPunct="0"/>
            <a:r>
              <a:rPr lang="en-US" altLang="zh-CN" sz="1600" dirty="0">
                <a:solidFill>
                  <a:srgbClr val="B76EB7"/>
                </a:solidFill>
                <a:latin typeface="Wingdings"/>
                <a:ea typeface="Wingdings"/>
              </a:rPr>
              <a:t></a:t>
            </a:r>
            <a:r>
              <a:rPr lang="en-US" altLang="zh-CN" sz="1600" spc="-120" dirty="0">
                <a:solidFill>
                  <a:srgbClr val="B76EB7"/>
                </a:solidFill>
                <a:latin typeface="Wingdings"/>
                <a:cs typeface="Wingdings"/>
              </a:rPr>
              <a:t> </a:t>
            </a:r>
            <a:r>
              <a:rPr lang="en-US" altLang="zh-CN" sz="2400" dirty="0">
                <a:solidFill>
                  <a:srgbClr val="575757"/>
                </a:solidFill>
                <a:latin typeface="Arial"/>
                <a:ea typeface="Arial"/>
              </a:rPr>
              <a:t>centrales,</a:t>
            </a:r>
            <a:r>
              <a:rPr lang="en-US" altLang="zh-CN" sz="2400" spc="-44" dirty="0">
                <a:solidFill>
                  <a:srgbClr val="575757"/>
                </a:solidFill>
                <a:latin typeface="Arial"/>
                <a:cs typeface="Arial"/>
              </a:rPr>
              <a:t> </a:t>
            </a:r>
            <a:r>
              <a:rPr lang="en-US" altLang="zh-CN" sz="2400" dirty="0">
                <a:solidFill>
                  <a:srgbClr val="575757"/>
                </a:solidFill>
                <a:latin typeface="Arial"/>
                <a:ea typeface="Arial"/>
              </a:rPr>
              <a:t>en</a:t>
            </a:r>
            <a:r>
              <a:rPr lang="en-US" altLang="zh-CN" sz="2400" spc="-44" dirty="0">
                <a:solidFill>
                  <a:srgbClr val="575757"/>
                </a:solidFill>
                <a:latin typeface="Arial"/>
                <a:cs typeface="Arial"/>
              </a:rPr>
              <a:t> </a:t>
            </a:r>
            <a:r>
              <a:rPr lang="en-US" altLang="zh-CN" sz="2400" dirty="0">
                <a:solidFill>
                  <a:srgbClr val="575757"/>
                </a:solidFill>
                <a:latin typeface="Arial"/>
                <a:ea typeface="Arial"/>
              </a:rPr>
              <a:t>cuyo</a:t>
            </a:r>
            <a:r>
              <a:rPr lang="en-US" altLang="zh-CN" sz="2400" spc="-50" dirty="0">
                <a:solidFill>
                  <a:srgbClr val="575757"/>
                </a:solidFill>
                <a:latin typeface="Arial"/>
                <a:cs typeface="Arial"/>
              </a:rPr>
              <a:t> </a:t>
            </a:r>
            <a:r>
              <a:rPr lang="en-US" altLang="zh-CN" sz="2400" dirty="0">
                <a:solidFill>
                  <a:srgbClr val="575757"/>
                </a:solidFill>
                <a:latin typeface="Arial"/>
                <a:ea typeface="Arial"/>
              </a:rPr>
              <a:t>caso</a:t>
            </a:r>
            <a:r>
              <a:rPr lang="en-US" altLang="zh-CN" sz="2400" spc="-44" dirty="0">
                <a:solidFill>
                  <a:srgbClr val="575757"/>
                </a:solidFill>
                <a:latin typeface="Arial"/>
                <a:cs typeface="Arial"/>
              </a:rPr>
              <a:t> </a:t>
            </a:r>
            <a:r>
              <a:rPr lang="en-US" altLang="zh-CN" sz="2400" dirty="0">
                <a:solidFill>
                  <a:srgbClr val="575757"/>
                </a:solidFill>
                <a:latin typeface="Arial"/>
                <a:ea typeface="Arial"/>
              </a:rPr>
              <a:t>se</a:t>
            </a:r>
            <a:r>
              <a:rPr lang="en-US" altLang="zh-CN" sz="2400" spc="-44" dirty="0">
                <a:solidFill>
                  <a:srgbClr val="575757"/>
                </a:solidFill>
                <a:latin typeface="Arial"/>
                <a:cs typeface="Arial"/>
              </a:rPr>
              <a:t> </a:t>
            </a:r>
            <a:r>
              <a:rPr lang="en-US" altLang="zh-CN" sz="2400" dirty="0">
                <a:solidFill>
                  <a:srgbClr val="575757"/>
                </a:solidFill>
                <a:latin typeface="Arial"/>
                <a:ea typeface="Arial"/>
              </a:rPr>
              <a:t>deben</a:t>
            </a:r>
            <a:r>
              <a:rPr lang="en-US" altLang="zh-CN" sz="2400" spc="-44" dirty="0">
                <a:solidFill>
                  <a:srgbClr val="575757"/>
                </a:solidFill>
                <a:latin typeface="Arial"/>
                <a:cs typeface="Arial"/>
              </a:rPr>
              <a:t> </a:t>
            </a:r>
            <a:r>
              <a:rPr lang="en-US" altLang="zh-CN" sz="2400" dirty="0">
                <a:solidFill>
                  <a:srgbClr val="575757"/>
                </a:solidFill>
                <a:latin typeface="Arial"/>
                <a:ea typeface="Arial"/>
              </a:rPr>
              <a:t>a</a:t>
            </a:r>
            <a:r>
              <a:rPr lang="en-US" altLang="zh-CN" sz="2400" spc="-44" dirty="0">
                <a:solidFill>
                  <a:srgbClr val="575757"/>
                </a:solidFill>
                <a:latin typeface="Arial"/>
                <a:cs typeface="Arial"/>
              </a:rPr>
              <a:t> </a:t>
            </a:r>
            <a:r>
              <a:rPr lang="en-US" altLang="zh-CN" sz="2400" dirty="0">
                <a:solidFill>
                  <a:srgbClr val="575757"/>
                </a:solidFill>
                <a:latin typeface="Arial"/>
                <a:ea typeface="Arial"/>
              </a:rPr>
              <a:t>una</a:t>
            </a:r>
            <a:r>
              <a:rPr lang="en-US" altLang="zh-CN" sz="2400" spc="-44" dirty="0">
                <a:solidFill>
                  <a:srgbClr val="575757"/>
                </a:solidFill>
                <a:latin typeface="Arial"/>
                <a:cs typeface="Arial"/>
              </a:rPr>
              <a:t> </a:t>
            </a:r>
            <a:r>
              <a:rPr lang="en-US" altLang="zh-CN" sz="2400" dirty="0">
                <a:solidFill>
                  <a:srgbClr val="575757"/>
                </a:solidFill>
                <a:latin typeface="Arial"/>
                <a:ea typeface="Arial"/>
              </a:rPr>
              <a:t>defectuosa</a:t>
            </a:r>
            <a:r>
              <a:rPr lang="en-US" altLang="zh-CN" sz="2400" spc="-44" dirty="0">
                <a:solidFill>
                  <a:srgbClr val="575757"/>
                </a:solidFill>
                <a:latin typeface="Arial"/>
                <a:cs typeface="Arial"/>
              </a:rPr>
              <a:t> </a:t>
            </a:r>
            <a:r>
              <a:rPr lang="en-US" altLang="zh-CN" sz="2400" dirty="0">
                <a:solidFill>
                  <a:srgbClr val="575757"/>
                </a:solidFill>
                <a:latin typeface="Arial"/>
                <a:ea typeface="Arial"/>
              </a:rPr>
              <a:t>producción</a:t>
            </a:r>
            <a:r>
              <a:rPr lang="en-US" altLang="zh-CN" sz="2400" spc="-55"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las</a:t>
            </a:r>
            <a:r>
              <a:rPr lang="en-US" altLang="zh-CN" sz="2400" dirty="0">
                <a:solidFill>
                  <a:srgbClr val="575757"/>
                </a:solidFill>
                <a:latin typeface="Arial"/>
                <a:cs typeface="Arial"/>
              </a:rPr>
              <a:t> </a:t>
            </a:r>
            <a:r>
              <a:rPr lang="en-US" altLang="zh-CN" sz="2400" dirty="0">
                <a:solidFill>
                  <a:srgbClr val="575757"/>
                </a:solidFill>
                <a:latin typeface="Arial"/>
                <a:ea typeface="Arial"/>
              </a:rPr>
              <a:t>plaquetas,</a:t>
            </a:r>
            <a:r>
              <a:rPr lang="en-US" altLang="zh-CN" sz="2400" dirty="0">
                <a:solidFill>
                  <a:srgbClr val="575757"/>
                </a:solidFill>
                <a:latin typeface="Arial"/>
                <a:cs typeface="Arial"/>
              </a:rPr>
              <a:t> </a:t>
            </a:r>
            <a:r>
              <a:rPr lang="en-US" altLang="zh-CN" sz="2400" dirty="0">
                <a:solidFill>
                  <a:srgbClr val="575757"/>
                </a:solidFill>
                <a:latin typeface="Arial"/>
                <a:ea typeface="Arial"/>
              </a:rPr>
              <a:t>y</a:t>
            </a:r>
            <a:r>
              <a:rPr lang="en-US" altLang="zh-CN" sz="2400" dirty="0">
                <a:solidFill>
                  <a:srgbClr val="575757"/>
                </a:solidFill>
                <a:latin typeface="Arial"/>
                <a:cs typeface="Arial"/>
              </a:rPr>
              <a:t> </a:t>
            </a:r>
            <a:r>
              <a:rPr lang="en-US" altLang="zh-CN" sz="2400" dirty="0">
                <a:solidFill>
                  <a:srgbClr val="575757"/>
                </a:solidFill>
                <a:latin typeface="Arial"/>
                <a:ea typeface="Arial"/>
              </a:rPr>
              <a:t>periféricas,</a:t>
            </a:r>
            <a:r>
              <a:rPr lang="en-US" altLang="zh-CN" sz="2400" dirty="0">
                <a:solidFill>
                  <a:srgbClr val="575757"/>
                </a:solidFill>
                <a:latin typeface="Arial"/>
                <a:cs typeface="Arial"/>
              </a:rPr>
              <a:t> </a:t>
            </a:r>
            <a:r>
              <a:rPr lang="en-US" altLang="zh-CN" sz="2400" dirty="0">
                <a:solidFill>
                  <a:srgbClr val="575757"/>
                </a:solidFill>
                <a:latin typeface="Arial"/>
                <a:ea typeface="Arial"/>
              </a:rPr>
              <a:t>debidas</a:t>
            </a:r>
            <a:r>
              <a:rPr lang="en-US" altLang="zh-CN" sz="2400" dirty="0">
                <a:solidFill>
                  <a:srgbClr val="575757"/>
                </a:solidFill>
                <a:latin typeface="Arial"/>
                <a:cs typeface="Arial"/>
              </a:rPr>
              <a:t> </a:t>
            </a:r>
            <a:r>
              <a:rPr lang="en-US" altLang="zh-CN" sz="2400" dirty="0">
                <a:solidFill>
                  <a:srgbClr val="575757"/>
                </a:solidFill>
                <a:latin typeface="Arial"/>
                <a:ea typeface="Arial"/>
              </a:rPr>
              <a:t>a</a:t>
            </a:r>
            <a:r>
              <a:rPr lang="en-US" altLang="zh-CN" sz="2400" dirty="0">
                <a:solidFill>
                  <a:srgbClr val="575757"/>
                </a:solidFill>
                <a:latin typeface="Arial"/>
                <a:cs typeface="Arial"/>
              </a:rPr>
              <a:t> </a:t>
            </a:r>
            <a:r>
              <a:rPr lang="en-US" altLang="zh-CN" sz="2400" dirty="0">
                <a:solidFill>
                  <a:srgbClr val="575757"/>
                </a:solidFill>
                <a:latin typeface="Arial"/>
                <a:ea typeface="Arial"/>
              </a:rPr>
              <a:t>una</a:t>
            </a:r>
            <a:r>
              <a:rPr lang="en-US" altLang="zh-CN" sz="2400" dirty="0">
                <a:solidFill>
                  <a:srgbClr val="575757"/>
                </a:solidFill>
                <a:latin typeface="Arial"/>
                <a:cs typeface="Arial"/>
              </a:rPr>
              <a:t> </a:t>
            </a:r>
            <a:r>
              <a:rPr lang="en-US" altLang="zh-CN" sz="2400" dirty="0">
                <a:solidFill>
                  <a:srgbClr val="575757"/>
                </a:solidFill>
                <a:latin typeface="Arial"/>
                <a:ea typeface="Arial"/>
              </a:rPr>
              <a:t>destrucción</a:t>
            </a:r>
            <a:r>
              <a:rPr lang="en-US" altLang="zh-CN" sz="2400" dirty="0">
                <a:solidFill>
                  <a:srgbClr val="575757"/>
                </a:solidFill>
                <a:latin typeface="Arial"/>
                <a:cs typeface="Arial"/>
              </a:rPr>
              <a:t> </a:t>
            </a:r>
            <a:r>
              <a:rPr lang="en-US" altLang="zh-CN" sz="2400" dirty="0">
                <a:solidFill>
                  <a:srgbClr val="575757"/>
                </a:solidFill>
                <a:latin typeface="Arial"/>
                <a:ea typeface="Arial"/>
              </a:rPr>
              <a:t>excesiva</a:t>
            </a:r>
            <a:r>
              <a:rPr lang="en-US" altLang="zh-CN" sz="2400" spc="-94"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estos</a:t>
            </a:r>
            <a:r>
              <a:rPr lang="en-US" altLang="zh-CN" sz="2400" dirty="0">
                <a:solidFill>
                  <a:srgbClr val="575757"/>
                </a:solidFill>
                <a:latin typeface="Arial"/>
                <a:cs typeface="Arial"/>
              </a:rPr>
              <a:t> </a:t>
            </a:r>
            <a:r>
              <a:rPr lang="en-US" altLang="zh-CN" sz="2400" dirty="0">
                <a:solidFill>
                  <a:srgbClr val="575757"/>
                </a:solidFill>
                <a:latin typeface="Arial"/>
                <a:ea typeface="Arial"/>
              </a:rPr>
              <a:t>corpúsculos</a:t>
            </a:r>
            <a:r>
              <a:rPr lang="en-US" altLang="zh-CN" sz="2400" dirty="0">
                <a:solidFill>
                  <a:srgbClr val="575757"/>
                </a:solidFill>
                <a:latin typeface="Arial"/>
                <a:cs typeface="Arial"/>
              </a:rPr>
              <a:t> </a:t>
            </a:r>
            <a:r>
              <a:rPr lang="en-US" altLang="zh-CN" sz="2400" dirty="0">
                <a:solidFill>
                  <a:srgbClr val="575757"/>
                </a:solidFill>
                <a:latin typeface="Arial"/>
                <a:ea typeface="Arial"/>
              </a:rPr>
              <a:t>sanguíneos.</a:t>
            </a:r>
            <a:r>
              <a:rPr lang="en-US" altLang="zh-CN" sz="2400" dirty="0">
                <a:solidFill>
                  <a:srgbClr val="575757"/>
                </a:solidFill>
                <a:latin typeface="Arial"/>
                <a:cs typeface="Arial"/>
              </a:rPr>
              <a:t> </a:t>
            </a:r>
            <a:r>
              <a:rPr lang="en-US" altLang="zh-CN" sz="2400" dirty="0">
                <a:solidFill>
                  <a:srgbClr val="575757"/>
                </a:solidFill>
                <a:latin typeface="Arial"/>
                <a:ea typeface="Arial"/>
              </a:rPr>
              <a:t>Se</a:t>
            </a:r>
            <a:r>
              <a:rPr lang="en-US" altLang="zh-CN" sz="2400" dirty="0">
                <a:solidFill>
                  <a:srgbClr val="575757"/>
                </a:solidFill>
                <a:latin typeface="Arial"/>
                <a:cs typeface="Arial"/>
              </a:rPr>
              <a:t> </a:t>
            </a:r>
            <a:r>
              <a:rPr lang="en-US" altLang="zh-CN" sz="2400" dirty="0">
                <a:solidFill>
                  <a:srgbClr val="575757"/>
                </a:solidFill>
                <a:latin typeface="Arial"/>
                <a:ea typeface="Arial"/>
              </a:rPr>
              <a:t>trata</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un</a:t>
            </a:r>
            <a:r>
              <a:rPr lang="en-US" altLang="zh-CN" sz="2400" dirty="0">
                <a:solidFill>
                  <a:srgbClr val="575757"/>
                </a:solidFill>
                <a:latin typeface="Arial"/>
                <a:cs typeface="Arial"/>
              </a:rPr>
              <a:t> </a:t>
            </a:r>
            <a:r>
              <a:rPr lang="en-US" altLang="zh-CN" sz="2400" dirty="0">
                <a:solidFill>
                  <a:srgbClr val="575757"/>
                </a:solidFill>
                <a:latin typeface="Arial"/>
                <a:ea typeface="Arial"/>
              </a:rPr>
              <a:t>gran</a:t>
            </a:r>
            <a:r>
              <a:rPr lang="en-US" altLang="zh-CN" sz="2400" dirty="0">
                <a:solidFill>
                  <a:srgbClr val="575757"/>
                </a:solidFill>
                <a:latin typeface="Arial"/>
                <a:cs typeface="Arial"/>
              </a:rPr>
              <a:t> </a:t>
            </a:r>
            <a:r>
              <a:rPr lang="en-US" altLang="zh-CN" sz="2400" dirty="0">
                <a:solidFill>
                  <a:srgbClr val="575757"/>
                </a:solidFill>
                <a:latin typeface="Arial"/>
                <a:ea typeface="Arial"/>
              </a:rPr>
              <a:t>grupo</a:t>
            </a:r>
            <a:r>
              <a:rPr lang="en-US" altLang="zh-CN" sz="2400" spc="-34"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enfermedades.</a:t>
            </a:r>
            <a:r>
              <a:rPr lang="en-US" altLang="zh-CN" sz="2400"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dirty="0">
                <a:solidFill>
                  <a:srgbClr val="575757"/>
                </a:solidFill>
                <a:latin typeface="Arial"/>
                <a:ea typeface="Arial"/>
              </a:rPr>
              <a:t>entidad</a:t>
            </a:r>
            <a:r>
              <a:rPr lang="en-US" altLang="zh-CN" sz="2400" dirty="0">
                <a:solidFill>
                  <a:srgbClr val="575757"/>
                </a:solidFill>
                <a:latin typeface="Arial"/>
                <a:cs typeface="Arial"/>
              </a:rPr>
              <a:t> </a:t>
            </a:r>
            <a:r>
              <a:rPr lang="en-US" altLang="zh-CN" sz="2400" dirty="0">
                <a:solidFill>
                  <a:srgbClr val="575757"/>
                </a:solidFill>
                <a:latin typeface="Arial"/>
                <a:ea typeface="Arial"/>
              </a:rPr>
              <a:t>por</a:t>
            </a:r>
            <a:r>
              <a:rPr lang="en-US" altLang="zh-CN" sz="2400" dirty="0">
                <a:solidFill>
                  <a:srgbClr val="575757"/>
                </a:solidFill>
                <a:latin typeface="Arial"/>
                <a:cs typeface="Arial"/>
              </a:rPr>
              <a:t> </a:t>
            </a:r>
            <a:r>
              <a:rPr lang="en-US" altLang="zh-CN" sz="2400" dirty="0">
                <a:solidFill>
                  <a:srgbClr val="575757"/>
                </a:solidFill>
                <a:latin typeface="Arial"/>
                <a:ea typeface="Arial"/>
              </a:rPr>
              <a:t>excelencia</a:t>
            </a:r>
            <a:r>
              <a:rPr lang="en-US" altLang="zh-CN" sz="2400" dirty="0">
                <a:solidFill>
                  <a:srgbClr val="575757"/>
                </a:solidFill>
                <a:latin typeface="Arial"/>
                <a:cs typeface="Arial"/>
              </a:rPr>
              <a:t> </a:t>
            </a:r>
            <a:r>
              <a:rPr lang="en-US" altLang="zh-CN" sz="2400" dirty="0">
                <a:solidFill>
                  <a:srgbClr val="575757"/>
                </a:solidFill>
                <a:latin typeface="Arial"/>
                <a:ea typeface="Arial"/>
              </a:rPr>
              <a:t>entre</a:t>
            </a:r>
            <a:r>
              <a:rPr lang="en-US" altLang="zh-CN" sz="2400" spc="-25" dirty="0">
                <a:solidFill>
                  <a:srgbClr val="575757"/>
                </a:solidFill>
                <a:latin typeface="Arial"/>
                <a:cs typeface="Arial"/>
              </a:rPr>
              <a:t> </a:t>
            </a:r>
            <a:r>
              <a:rPr lang="en-US" altLang="zh-CN" sz="2400" dirty="0">
                <a:solidFill>
                  <a:srgbClr val="575757"/>
                </a:solidFill>
                <a:latin typeface="Arial"/>
                <a:ea typeface="Arial"/>
              </a:rPr>
              <a:t>las</a:t>
            </a:r>
            <a:r>
              <a:rPr lang="en-US" altLang="zh-CN" sz="2400" dirty="0">
                <a:solidFill>
                  <a:srgbClr val="575757"/>
                </a:solidFill>
                <a:latin typeface="Arial"/>
                <a:cs typeface="Arial"/>
              </a:rPr>
              <a:t> </a:t>
            </a:r>
            <a:r>
              <a:rPr lang="en-US" altLang="zh-CN" sz="2400" dirty="0">
                <a:solidFill>
                  <a:srgbClr val="575757"/>
                </a:solidFill>
                <a:latin typeface="Arial"/>
                <a:ea typeface="Arial"/>
              </a:rPr>
              <a:t>trombocitopenias,</a:t>
            </a:r>
            <a:r>
              <a:rPr lang="en-US" altLang="zh-CN" sz="2400" dirty="0">
                <a:solidFill>
                  <a:srgbClr val="575757"/>
                </a:solidFill>
                <a:latin typeface="Arial"/>
                <a:cs typeface="Arial"/>
              </a:rPr>
              <a:t> </a:t>
            </a:r>
            <a:r>
              <a:rPr lang="en-US" altLang="zh-CN" sz="2400" dirty="0">
                <a:solidFill>
                  <a:srgbClr val="575757"/>
                </a:solidFill>
                <a:latin typeface="Arial"/>
                <a:ea typeface="Arial"/>
              </a:rPr>
              <a:t>y</a:t>
            </a:r>
            <a:r>
              <a:rPr lang="en-US" altLang="zh-CN" sz="2400"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dirty="0">
                <a:solidFill>
                  <a:srgbClr val="575757"/>
                </a:solidFill>
                <a:latin typeface="Arial"/>
                <a:ea typeface="Arial"/>
              </a:rPr>
              <a:t>más</a:t>
            </a:r>
            <a:r>
              <a:rPr lang="en-US" altLang="zh-CN" sz="2400" dirty="0">
                <a:solidFill>
                  <a:srgbClr val="575757"/>
                </a:solidFill>
                <a:latin typeface="Arial"/>
                <a:cs typeface="Arial"/>
              </a:rPr>
              <a:t> </a:t>
            </a:r>
            <a:r>
              <a:rPr lang="en-US" altLang="zh-CN" sz="2400" dirty="0">
                <a:solidFill>
                  <a:srgbClr val="575757"/>
                </a:solidFill>
                <a:latin typeface="Arial"/>
                <a:ea typeface="Arial"/>
              </a:rPr>
              <a:t>frecuente</a:t>
            </a:r>
            <a:r>
              <a:rPr lang="en-US" altLang="zh-CN" sz="2400" dirty="0">
                <a:solidFill>
                  <a:srgbClr val="575757"/>
                </a:solidFill>
                <a:latin typeface="Arial"/>
                <a:cs typeface="Arial"/>
              </a:rPr>
              <a:t> </a:t>
            </a:r>
            <a:r>
              <a:rPr lang="en-US" altLang="zh-CN" sz="2400" dirty="0">
                <a:solidFill>
                  <a:srgbClr val="575757"/>
                </a:solidFill>
                <a:latin typeface="Arial"/>
                <a:ea typeface="Arial"/>
              </a:rPr>
              <a:t>en</a:t>
            </a:r>
            <a:r>
              <a:rPr lang="en-US" altLang="zh-CN" sz="2400"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dirty="0">
                <a:solidFill>
                  <a:srgbClr val="575757"/>
                </a:solidFill>
                <a:latin typeface="Arial"/>
                <a:ea typeface="Arial"/>
              </a:rPr>
              <a:t>práctica</a:t>
            </a:r>
            <a:r>
              <a:rPr lang="en-US" altLang="zh-CN" sz="2400" dirty="0">
                <a:solidFill>
                  <a:srgbClr val="575757"/>
                </a:solidFill>
                <a:latin typeface="Arial"/>
                <a:cs typeface="Arial"/>
              </a:rPr>
              <a:t> </a:t>
            </a:r>
            <a:r>
              <a:rPr lang="en-US" altLang="zh-CN" sz="2400" dirty="0">
                <a:solidFill>
                  <a:srgbClr val="575757"/>
                </a:solidFill>
                <a:latin typeface="Arial"/>
                <a:ea typeface="Arial"/>
              </a:rPr>
              <a:t>clínica,</a:t>
            </a:r>
            <a:r>
              <a:rPr lang="en-US" altLang="zh-CN" sz="2400" dirty="0">
                <a:solidFill>
                  <a:srgbClr val="575757"/>
                </a:solidFill>
                <a:latin typeface="Arial"/>
                <a:cs typeface="Arial"/>
              </a:rPr>
              <a:t> </a:t>
            </a:r>
            <a:r>
              <a:rPr lang="en-US" altLang="zh-CN" sz="2400" dirty="0">
                <a:solidFill>
                  <a:srgbClr val="575757"/>
                </a:solidFill>
                <a:latin typeface="Arial"/>
                <a:ea typeface="Arial"/>
              </a:rPr>
              <a:t>es</a:t>
            </a:r>
            <a:r>
              <a:rPr lang="en-US" altLang="zh-CN" sz="2400" spc="-34"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dirty="0">
                <a:solidFill>
                  <a:srgbClr val="575757"/>
                </a:solidFill>
                <a:latin typeface="Arial"/>
                <a:ea typeface="Arial"/>
              </a:rPr>
              <a:t>púrpura</a:t>
            </a:r>
            <a:r>
              <a:rPr lang="en-US" altLang="zh-CN" sz="2400" dirty="0">
                <a:solidFill>
                  <a:srgbClr val="575757"/>
                </a:solidFill>
                <a:latin typeface="Arial"/>
                <a:cs typeface="Arial"/>
              </a:rPr>
              <a:t> </a:t>
            </a:r>
            <a:r>
              <a:rPr lang="en-US" altLang="zh-CN" sz="2400" dirty="0">
                <a:solidFill>
                  <a:srgbClr val="575757"/>
                </a:solidFill>
                <a:latin typeface="Arial"/>
                <a:ea typeface="Arial"/>
              </a:rPr>
              <a:t>trombocitopénica</a:t>
            </a:r>
            <a:r>
              <a:rPr lang="en-US" altLang="zh-CN" sz="2400" spc="-50" dirty="0">
                <a:solidFill>
                  <a:srgbClr val="575757"/>
                </a:solidFill>
                <a:latin typeface="Arial"/>
                <a:cs typeface="Arial"/>
              </a:rPr>
              <a:t> </a:t>
            </a:r>
            <a:r>
              <a:rPr lang="en-US" altLang="zh-CN" sz="2400" dirty="0">
                <a:solidFill>
                  <a:srgbClr val="575757"/>
                </a:solidFill>
                <a:latin typeface="Arial"/>
                <a:ea typeface="Arial"/>
              </a:rPr>
              <a:t>idiopática.</a:t>
            </a:r>
          </a:p>
          <a:p>
            <a:pPr algn="just">
              <a:lnSpc>
                <a:spcPts val="1000"/>
              </a:lnSpc>
            </a:pPr>
            <a:endParaRPr lang="en-US" sz="2400" dirty="0">
              <a:solidFill>
                <a:prstClr val="black"/>
              </a:solidFill>
            </a:endParaRPr>
          </a:p>
          <a:p>
            <a:pPr algn="just">
              <a:lnSpc>
                <a:spcPts val="1000"/>
              </a:lnSpc>
            </a:pPr>
            <a:endParaRPr lang="en-US" sz="2400" dirty="0">
              <a:solidFill>
                <a:prstClr val="black"/>
              </a:solidFill>
            </a:endParaRPr>
          </a:p>
          <a:p>
            <a:pPr algn="just">
              <a:lnSpc>
                <a:spcPts val="1360"/>
              </a:lnSpc>
            </a:pPr>
            <a:endParaRPr lang="en-US" sz="2400" dirty="0">
              <a:solidFill>
                <a:prstClr val="black"/>
              </a:solidFill>
            </a:endParaRPr>
          </a:p>
          <a:p>
            <a:pPr indent="228599" algn="just"/>
            <a:r>
              <a:rPr lang="en-US" altLang="zh-CN" sz="1600" dirty="0">
                <a:solidFill>
                  <a:srgbClr val="B76EB7"/>
                </a:solidFill>
                <a:latin typeface="Wingdings"/>
                <a:ea typeface="Wingdings"/>
              </a:rPr>
              <a:t></a:t>
            </a:r>
            <a:r>
              <a:rPr lang="en-US" altLang="zh-CN" sz="1600" spc="-279" dirty="0">
                <a:solidFill>
                  <a:srgbClr val="B76EB7"/>
                </a:solidFill>
                <a:latin typeface="Wingdings"/>
                <a:cs typeface="Wingdings"/>
              </a:rPr>
              <a:t> </a:t>
            </a:r>
            <a:r>
              <a:rPr lang="en-US" altLang="zh-CN" sz="2400" dirty="0">
                <a:solidFill>
                  <a:srgbClr val="575757"/>
                </a:solidFill>
                <a:latin typeface="Arial"/>
                <a:ea typeface="Arial"/>
              </a:rPr>
              <a:t>Las</a:t>
            </a:r>
            <a:r>
              <a:rPr lang="en-US" altLang="zh-CN" sz="2400" spc="-104" dirty="0">
                <a:solidFill>
                  <a:srgbClr val="575757"/>
                </a:solidFill>
                <a:latin typeface="Arial"/>
                <a:cs typeface="Arial"/>
              </a:rPr>
              <a:t> </a:t>
            </a:r>
            <a:r>
              <a:rPr lang="en-US" altLang="zh-CN" sz="2400" dirty="0">
                <a:solidFill>
                  <a:srgbClr val="575757"/>
                </a:solidFill>
                <a:latin typeface="Arial"/>
                <a:ea typeface="Arial"/>
              </a:rPr>
              <a:t>trombocitopatías</a:t>
            </a:r>
            <a:r>
              <a:rPr lang="en-US" altLang="zh-CN" sz="2400" spc="-104" dirty="0">
                <a:solidFill>
                  <a:srgbClr val="575757"/>
                </a:solidFill>
                <a:latin typeface="Arial"/>
                <a:cs typeface="Arial"/>
              </a:rPr>
              <a:t> </a:t>
            </a:r>
            <a:r>
              <a:rPr lang="en-US" altLang="zh-CN" sz="2400" dirty="0">
                <a:solidFill>
                  <a:srgbClr val="575757"/>
                </a:solidFill>
                <a:latin typeface="Arial"/>
                <a:ea typeface="Arial"/>
              </a:rPr>
              <a:t>se</a:t>
            </a:r>
            <a:r>
              <a:rPr lang="en-US" altLang="zh-CN" sz="2400" spc="-109" dirty="0">
                <a:solidFill>
                  <a:srgbClr val="575757"/>
                </a:solidFill>
                <a:latin typeface="Arial"/>
                <a:cs typeface="Arial"/>
              </a:rPr>
              <a:t> </a:t>
            </a:r>
            <a:r>
              <a:rPr lang="en-US" altLang="zh-CN" sz="2400" dirty="0">
                <a:solidFill>
                  <a:srgbClr val="575757"/>
                </a:solidFill>
                <a:latin typeface="Arial"/>
                <a:ea typeface="Arial"/>
              </a:rPr>
              <a:t>subdividen:</a:t>
            </a:r>
          </a:p>
          <a:p>
            <a:pPr algn="just">
              <a:lnSpc>
                <a:spcPts val="600"/>
              </a:lnSpc>
            </a:pPr>
            <a:endParaRPr lang="en-US" sz="2400" dirty="0">
              <a:solidFill>
                <a:prstClr val="black"/>
              </a:solidFill>
            </a:endParaRPr>
          </a:p>
          <a:p>
            <a:pPr indent="457199" algn="just"/>
            <a:r>
              <a:rPr lang="en-US" altLang="zh-CN" sz="1600" spc="-5" dirty="0">
                <a:solidFill>
                  <a:srgbClr val="653265"/>
                </a:solidFill>
                <a:latin typeface="Wingdings"/>
                <a:ea typeface="Wingdings"/>
              </a:rPr>
              <a:t></a:t>
            </a:r>
            <a:r>
              <a:rPr lang="en-US" altLang="zh-CN" sz="1600" spc="-545" dirty="0">
                <a:solidFill>
                  <a:srgbClr val="653265"/>
                </a:solidFill>
                <a:latin typeface="Wingdings"/>
                <a:cs typeface="Wingdings"/>
              </a:rPr>
              <a:t> </a:t>
            </a:r>
            <a:r>
              <a:rPr lang="en-US" altLang="zh-CN" sz="2400" spc="-5" dirty="0">
                <a:solidFill>
                  <a:srgbClr val="575757"/>
                </a:solidFill>
                <a:latin typeface="Arial"/>
                <a:ea typeface="Arial"/>
              </a:rPr>
              <a:t>Congénitas</a:t>
            </a:r>
          </a:p>
          <a:p>
            <a:pPr algn="just">
              <a:lnSpc>
                <a:spcPts val="594"/>
              </a:lnSpc>
            </a:pPr>
            <a:endParaRPr lang="en-US" sz="2400" dirty="0">
              <a:solidFill>
                <a:prstClr val="black"/>
              </a:solidFill>
            </a:endParaRPr>
          </a:p>
          <a:p>
            <a:pPr indent="457199" algn="just"/>
            <a:r>
              <a:rPr lang="en-US" altLang="zh-CN" sz="1600" spc="-5" dirty="0">
                <a:solidFill>
                  <a:srgbClr val="653265"/>
                </a:solidFill>
                <a:latin typeface="Wingdings"/>
                <a:ea typeface="Wingdings"/>
              </a:rPr>
              <a:t></a:t>
            </a:r>
            <a:r>
              <a:rPr lang="en-US" altLang="zh-CN" sz="1600" spc="-550" dirty="0">
                <a:solidFill>
                  <a:srgbClr val="653265"/>
                </a:solidFill>
                <a:latin typeface="Wingdings"/>
                <a:cs typeface="Wingdings"/>
              </a:rPr>
              <a:t> </a:t>
            </a:r>
            <a:r>
              <a:rPr lang="en-US" altLang="zh-CN" sz="2400" spc="-5" dirty="0">
                <a:solidFill>
                  <a:srgbClr val="575757"/>
                </a:solidFill>
                <a:latin typeface="Arial"/>
                <a:ea typeface="Arial"/>
              </a:rPr>
              <a:t>Adquiridas</a:t>
            </a:r>
          </a:p>
        </p:txBody>
      </p:sp>
    </p:spTree>
    <p:extLst>
      <p:ext uri="{BB962C8B-B14F-4D97-AF65-F5344CB8AC3E}">
        <p14:creationId xmlns:p14="http://schemas.microsoft.com/office/powerpoint/2010/main" val="1952052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Freeform 36"/>
          <p:cNvSpPr/>
          <p:nvPr/>
        </p:nvSpPr>
        <p:spPr>
          <a:xfrm>
            <a:off x="8197850" y="273050"/>
            <a:ext cx="654050" cy="1606550"/>
          </a:xfrm>
          <a:custGeom>
            <a:avLst/>
            <a:gdLst>
              <a:gd name="connsiteX0" fmla="*/ 13461 w 654050"/>
              <a:gd name="connsiteY0" fmla="*/ 1609090 h 1606550"/>
              <a:gd name="connsiteX1" fmla="*/ 655066 w 654050"/>
              <a:gd name="connsiteY1" fmla="*/ 1609090 h 1606550"/>
              <a:gd name="connsiteX2" fmla="*/ 655066 w 654050"/>
              <a:gd name="connsiteY2" fmla="*/ 8890 h 1606550"/>
              <a:gd name="connsiteX3" fmla="*/ 13461 w 654050"/>
              <a:gd name="connsiteY3" fmla="*/ 8890 h 1606550"/>
              <a:gd name="connsiteX4" fmla="*/ 13461 w 6540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050" h="1606550">
                <a:moveTo>
                  <a:pt x="13461" y="1609090"/>
                </a:moveTo>
                <a:lnTo>
                  <a:pt x="655066" y="1609090"/>
                </a:lnTo>
                <a:lnTo>
                  <a:pt x="655066" y="8890"/>
                </a:lnTo>
                <a:lnTo>
                  <a:pt x="13461" y="8890"/>
                </a:lnTo>
                <a:lnTo>
                  <a:pt x="13461" y="160909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37" name="Freeform 37"/>
          <p:cNvSpPr/>
          <p:nvPr/>
        </p:nvSpPr>
        <p:spPr>
          <a:xfrm>
            <a:off x="8058150" y="273050"/>
            <a:ext cx="95250" cy="1606550"/>
          </a:xfrm>
          <a:custGeom>
            <a:avLst/>
            <a:gdLst>
              <a:gd name="connsiteX0" fmla="*/ 9906 w 95250"/>
              <a:gd name="connsiteY0" fmla="*/ 1609090 h 1606550"/>
              <a:gd name="connsiteX1" fmla="*/ 101346 w 95250"/>
              <a:gd name="connsiteY1" fmla="*/ 1609090 h 1606550"/>
              <a:gd name="connsiteX2" fmla="*/ 101346 w 95250"/>
              <a:gd name="connsiteY2" fmla="*/ 8890 h 1606550"/>
              <a:gd name="connsiteX3" fmla="*/ 9906 w 95250"/>
              <a:gd name="connsiteY3" fmla="*/ 8890 h 1606550"/>
              <a:gd name="connsiteX4" fmla="*/ 9906 w 952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606550">
                <a:moveTo>
                  <a:pt x="9906" y="1609090"/>
                </a:moveTo>
                <a:lnTo>
                  <a:pt x="101346" y="1609090"/>
                </a:lnTo>
                <a:lnTo>
                  <a:pt x="101346" y="8890"/>
                </a:lnTo>
                <a:lnTo>
                  <a:pt x="9906" y="8890"/>
                </a:lnTo>
                <a:lnTo>
                  <a:pt x="9906" y="1609090"/>
                </a:lnTo>
                <a:close/>
              </a:path>
            </a:pathLst>
          </a:custGeom>
          <a:solidFill>
            <a:srgbClr val="65659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38" name="Freeform 38"/>
          <p:cNvSpPr/>
          <p:nvPr/>
        </p:nvSpPr>
        <p:spPr>
          <a:xfrm>
            <a:off x="577850" y="958850"/>
            <a:ext cx="7092950" cy="44450"/>
          </a:xfrm>
          <a:custGeom>
            <a:avLst/>
            <a:gdLst>
              <a:gd name="connsiteX0" fmla="*/ 12065 w 7092950"/>
              <a:gd name="connsiteY0" fmla="*/ 8382 h 44450"/>
              <a:gd name="connsiteX1" fmla="*/ 1782572 w 7092950"/>
              <a:gd name="connsiteY1" fmla="*/ 8382 h 44450"/>
              <a:gd name="connsiteX2" fmla="*/ 3553078 w 7092950"/>
              <a:gd name="connsiteY2" fmla="*/ 8382 h 44450"/>
              <a:gd name="connsiteX3" fmla="*/ 5323585 w 7092950"/>
              <a:gd name="connsiteY3" fmla="*/ 8382 h 44450"/>
              <a:gd name="connsiteX4" fmla="*/ 7094093 w 7092950"/>
              <a:gd name="connsiteY4" fmla="*/ 8382 h 44450"/>
              <a:gd name="connsiteX5" fmla="*/ 7094093 w 7092950"/>
              <a:gd name="connsiteY5" fmla="*/ 51054 h 44450"/>
              <a:gd name="connsiteX6" fmla="*/ 5323585 w 7092950"/>
              <a:gd name="connsiteY6" fmla="*/ 51054 h 44450"/>
              <a:gd name="connsiteX7" fmla="*/ 3553078 w 7092950"/>
              <a:gd name="connsiteY7" fmla="*/ 51054 h 44450"/>
              <a:gd name="connsiteX8" fmla="*/ 1782572 w 7092950"/>
              <a:gd name="connsiteY8" fmla="*/ 51054 h 44450"/>
              <a:gd name="connsiteX9" fmla="*/ 12065 w 7092950"/>
              <a:gd name="connsiteY9" fmla="*/ 51054 h 44450"/>
              <a:gd name="connsiteX10" fmla="*/ 12065 w 7092950"/>
              <a:gd name="connsiteY10" fmla="*/ 8382 h 4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92950" h="44450">
                <a:moveTo>
                  <a:pt x="12065" y="8382"/>
                </a:moveTo>
                <a:lnTo>
                  <a:pt x="1782572" y="8382"/>
                </a:lnTo>
                <a:lnTo>
                  <a:pt x="3553078" y="8382"/>
                </a:lnTo>
                <a:lnTo>
                  <a:pt x="5323585" y="8382"/>
                </a:lnTo>
                <a:lnTo>
                  <a:pt x="7094093" y="8382"/>
                </a:lnTo>
                <a:lnTo>
                  <a:pt x="7094093" y="51054"/>
                </a:lnTo>
                <a:lnTo>
                  <a:pt x="5323585" y="51054"/>
                </a:lnTo>
                <a:lnTo>
                  <a:pt x="3553078" y="51054"/>
                </a:lnTo>
                <a:lnTo>
                  <a:pt x="1782572" y="51054"/>
                </a:lnTo>
                <a:lnTo>
                  <a:pt x="12065" y="51054"/>
                </a:lnTo>
                <a:lnTo>
                  <a:pt x="12065" y="8382"/>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39" name="Freeform 39"/>
          <p:cNvSpPr/>
          <p:nvPr/>
        </p:nvSpPr>
        <p:spPr>
          <a:xfrm>
            <a:off x="577850" y="1441450"/>
            <a:ext cx="4870450" cy="44450"/>
          </a:xfrm>
          <a:custGeom>
            <a:avLst/>
            <a:gdLst>
              <a:gd name="connsiteX0" fmla="*/ 12065 w 4870450"/>
              <a:gd name="connsiteY0" fmla="*/ 13462 h 44450"/>
              <a:gd name="connsiteX1" fmla="*/ 1633601 w 4870450"/>
              <a:gd name="connsiteY1" fmla="*/ 13462 h 44450"/>
              <a:gd name="connsiteX2" fmla="*/ 3255136 w 4870450"/>
              <a:gd name="connsiteY2" fmla="*/ 13462 h 44450"/>
              <a:gd name="connsiteX3" fmla="*/ 4876672 w 4870450"/>
              <a:gd name="connsiteY3" fmla="*/ 13462 h 44450"/>
              <a:gd name="connsiteX4" fmla="*/ 4876672 w 4870450"/>
              <a:gd name="connsiteY4" fmla="*/ 56134 h 44450"/>
              <a:gd name="connsiteX5" fmla="*/ 3255136 w 4870450"/>
              <a:gd name="connsiteY5" fmla="*/ 56134 h 44450"/>
              <a:gd name="connsiteX6" fmla="*/ 1633601 w 4870450"/>
              <a:gd name="connsiteY6" fmla="*/ 56134 h 44450"/>
              <a:gd name="connsiteX7" fmla="*/ 12065 w 4870450"/>
              <a:gd name="connsiteY7" fmla="*/ 56134 h 44450"/>
              <a:gd name="connsiteX8" fmla="*/ 12065 w 4870450"/>
              <a:gd name="connsiteY8" fmla="*/ 13462 h 4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0450" h="44450">
                <a:moveTo>
                  <a:pt x="12065" y="13462"/>
                </a:moveTo>
                <a:lnTo>
                  <a:pt x="1633601" y="13462"/>
                </a:lnTo>
                <a:lnTo>
                  <a:pt x="3255136" y="13462"/>
                </a:lnTo>
                <a:lnTo>
                  <a:pt x="4876672" y="13462"/>
                </a:lnTo>
                <a:lnTo>
                  <a:pt x="4876672" y="56134"/>
                </a:lnTo>
                <a:lnTo>
                  <a:pt x="3255136" y="56134"/>
                </a:lnTo>
                <a:lnTo>
                  <a:pt x="1633601" y="56134"/>
                </a:lnTo>
                <a:lnTo>
                  <a:pt x="12065" y="56134"/>
                </a:lnTo>
                <a:lnTo>
                  <a:pt x="12065" y="13462"/>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40" name="TextBox 40"/>
          <p:cNvSpPr txBox="1"/>
          <p:nvPr/>
        </p:nvSpPr>
        <p:spPr>
          <a:xfrm>
            <a:off x="223113" y="273050"/>
            <a:ext cx="7930287" cy="6500804"/>
          </a:xfrm>
          <a:prstGeom prst="rect">
            <a:avLst/>
          </a:prstGeom>
          <a:noFill/>
        </p:spPr>
        <p:txBody>
          <a:bodyPr wrap="square" lIns="0" tIns="0" rIns="0" bIns="0" rtlCol="0">
            <a:spAutoFit/>
          </a:bodyPr>
          <a:lstStyle/>
          <a:p>
            <a:pPr>
              <a:lnSpc>
                <a:spcPct val="142083"/>
              </a:lnSpc>
            </a:pPr>
            <a:r>
              <a:rPr lang="en-US" altLang="zh-CN" sz="3600" b="1" dirty="0">
                <a:solidFill>
                  <a:srgbClr val="B76EB7"/>
                </a:solidFill>
                <a:latin typeface="Arial"/>
                <a:ea typeface="Arial"/>
              </a:rPr>
              <a:t>+</a:t>
            </a:r>
            <a:r>
              <a:rPr lang="en-US" altLang="zh-CN" sz="3600" b="1" spc="-94" dirty="0">
                <a:solidFill>
                  <a:srgbClr val="B76EB7"/>
                </a:solidFill>
                <a:latin typeface="Arial"/>
                <a:cs typeface="Arial"/>
              </a:rPr>
              <a:t> </a:t>
            </a:r>
            <a:r>
              <a:rPr lang="en-US" altLang="zh-CN" sz="3200" b="1" dirty="0">
                <a:solidFill>
                  <a:srgbClr val="653265"/>
                </a:solidFill>
                <a:latin typeface="Arial"/>
                <a:ea typeface="Arial"/>
              </a:rPr>
              <a:t>Púrpura</a:t>
            </a:r>
            <a:r>
              <a:rPr lang="en-US" altLang="zh-CN" sz="3200" b="1" spc="-89" dirty="0">
                <a:solidFill>
                  <a:srgbClr val="653265"/>
                </a:solidFill>
                <a:latin typeface="Arial"/>
                <a:cs typeface="Arial"/>
              </a:rPr>
              <a:t> </a:t>
            </a:r>
            <a:r>
              <a:rPr lang="en-US" altLang="zh-CN" sz="3200" b="1" dirty="0">
                <a:solidFill>
                  <a:srgbClr val="653265"/>
                </a:solidFill>
                <a:latin typeface="Arial"/>
                <a:ea typeface="Arial"/>
              </a:rPr>
              <a:t>trombocitopénica</a:t>
            </a:r>
            <a:r>
              <a:rPr lang="en-US" altLang="zh-CN" sz="3200" b="1" spc="-94" dirty="0">
                <a:solidFill>
                  <a:srgbClr val="653265"/>
                </a:solidFill>
                <a:latin typeface="Arial"/>
                <a:cs typeface="Arial"/>
              </a:rPr>
              <a:t> </a:t>
            </a:r>
            <a:r>
              <a:rPr lang="en-US" altLang="zh-CN" sz="3200" b="1" dirty="0">
                <a:solidFill>
                  <a:srgbClr val="653265"/>
                </a:solidFill>
                <a:latin typeface="Arial"/>
                <a:ea typeface="Arial"/>
              </a:rPr>
              <a:t>idiopática</a:t>
            </a:r>
          </a:p>
          <a:p>
            <a:pPr indent="366979"/>
            <a:r>
              <a:rPr lang="en-US" altLang="zh-CN" sz="3200" b="1" dirty="0">
                <a:solidFill>
                  <a:srgbClr val="653265"/>
                </a:solidFill>
                <a:latin typeface="Arial"/>
                <a:ea typeface="Arial"/>
              </a:rPr>
              <a:t>o</a:t>
            </a:r>
            <a:r>
              <a:rPr lang="en-US" altLang="zh-CN" sz="3200" b="1" dirty="0">
                <a:solidFill>
                  <a:srgbClr val="653265"/>
                </a:solidFill>
                <a:latin typeface="Arial"/>
                <a:cs typeface="Arial"/>
              </a:rPr>
              <a:t> </a:t>
            </a:r>
            <a:r>
              <a:rPr lang="en-US" altLang="zh-CN" sz="3200" b="1" dirty="0">
                <a:solidFill>
                  <a:srgbClr val="653265"/>
                </a:solidFill>
                <a:latin typeface="Arial"/>
                <a:ea typeface="Arial"/>
              </a:rPr>
              <a:t>enfermedad</a:t>
            </a:r>
            <a:r>
              <a:rPr lang="en-US" altLang="zh-CN" sz="3200" b="1" dirty="0">
                <a:solidFill>
                  <a:srgbClr val="653265"/>
                </a:solidFill>
                <a:latin typeface="Arial"/>
                <a:cs typeface="Arial"/>
              </a:rPr>
              <a:t> </a:t>
            </a:r>
            <a:r>
              <a:rPr lang="en-US" altLang="zh-CN" sz="3200" b="1" dirty="0">
                <a:solidFill>
                  <a:srgbClr val="653265"/>
                </a:solidFill>
                <a:latin typeface="Arial"/>
                <a:ea typeface="Arial"/>
              </a:rPr>
              <a:t>de</a:t>
            </a:r>
            <a:r>
              <a:rPr lang="en-US" altLang="zh-CN" sz="3200" b="1" spc="-114" dirty="0">
                <a:solidFill>
                  <a:srgbClr val="653265"/>
                </a:solidFill>
                <a:latin typeface="Arial"/>
                <a:cs typeface="Arial"/>
              </a:rPr>
              <a:t> </a:t>
            </a:r>
            <a:r>
              <a:rPr lang="en-US" altLang="zh-CN" sz="3200" b="1" dirty="0">
                <a:solidFill>
                  <a:srgbClr val="653265"/>
                </a:solidFill>
                <a:latin typeface="Arial"/>
                <a:ea typeface="Arial"/>
              </a:rPr>
              <a:t>Werlhof</a:t>
            </a:r>
          </a:p>
          <a:p>
            <a:pPr>
              <a:lnSpc>
                <a:spcPts val="1000"/>
              </a:lnSpc>
            </a:pPr>
            <a:endParaRPr lang="en-US" dirty="0">
              <a:solidFill>
                <a:prstClr val="black"/>
              </a:solidFill>
            </a:endParaRPr>
          </a:p>
          <a:p>
            <a:pPr>
              <a:lnSpc>
                <a:spcPts val="1000"/>
              </a:lnSpc>
            </a:pPr>
            <a:endParaRPr lang="en-US" dirty="0">
              <a:solidFill>
                <a:prstClr val="black"/>
              </a:solidFill>
            </a:endParaRPr>
          </a:p>
          <a:p>
            <a:pPr algn="just">
              <a:lnSpc>
                <a:spcPts val="1000"/>
              </a:lnSpc>
            </a:pPr>
            <a:endParaRPr lang="en-US" dirty="0">
              <a:solidFill>
                <a:prstClr val="black"/>
              </a:solidFill>
            </a:endParaRPr>
          </a:p>
          <a:p>
            <a:pPr algn="just">
              <a:lnSpc>
                <a:spcPts val="1000"/>
              </a:lnSpc>
            </a:pPr>
            <a:endParaRPr lang="en-US" dirty="0">
              <a:solidFill>
                <a:prstClr val="black"/>
              </a:solidFill>
            </a:endParaRPr>
          </a:p>
          <a:p>
            <a:pPr algn="just">
              <a:lnSpc>
                <a:spcPts val="1280"/>
              </a:lnSpc>
            </a:pPr>
            <a:endParaRPr lang="en-US" dirty="0">
              <a:solidFill>
                <a:prstClr val="black"/>
              </a:solidFill>
            </a:endParaRPr>
          </a:p>
          <a:p>
            <a:pPr marL="276453" indent="-228599" algn="just" hangingPunct="0"/>
            <a:r>
              <a:rPr lang="en-US" altLang="zh-CN" dirty="0">
                <a:solidFill>
                  <a:srgbClr val="653265"/>
                </a:solidFill>
                <a:latin typeface="Wingdings"/>
                <a:ea typeface="Wingdings"/>
              </a:rPr>
              <a:t></a:t>
            </a:r>
            <a:r>
              <a:rPr lang="en-US" altLang="zh-CN" sz="2400" dirty="0">
                <a:solidFill>
                  <a:srgbClr val="575757"/>
                </a:solidFill>
                <a:latin typeface="Arial"/>
                <a:ea typeface="Arial"/>
              </a:rPr>
              <a:t>La</a:t>
            </a:r>
            <a:r>
              <a:rPr lang="en-US" altLang="zh-CN" sz="2400" spc="69" dirty="0">
                <a:solidFill>
                  <a:srgbClr val="575757"/>
                </a:solidFill>
                <a:latin typeface="Arial"/>
                <a:cs typeface="Arial"/>
              </a:rPr>
              <a:t> </a:t>
            </a:r>
            <a:r>
              <a:rPr lang="en-US" altLang="zh-CN" sz="2400" dirty="0">
                <a:solidFill>
                  <a:srgbClr val="575757"/>
                </a:solidFill>
                <a:latin typeface="Arial"/>
                <a:ea typeface="Arial"/>
              </a:rPr>
              <a:t>púrpura</a:t>
            </a:r>
            <a:r>
              <a:rPr lang="en-US" altLang="zh-CN" sz="2400" spc="75" dirty="0">
                <a:solidFill>
                  <a:srgbClr val="575757"/>
                </a:solidFill>
                <a:latin typeface="Arial"/>
                <a:cs typeface="Arial"/>
              </a:rPr>
              <a:t> </a:t>
            </a:r>
            <a:r>
              <a:rPr lang="en-US" altLang="zh-CN" sz="2400" dirty="0">
                <a:solidFill>
                  <a:srgbClr val="575757"/>
                </a:solidFill>
                <a:latin typeface="Arial"/>
                <a:ea typeface="Arial"/>
              </a:rPr>
              <a:t>trombocitopénica</a:t>
            </a:r>
            <a:r>
              <a:rPr lang="en-US" altLang="zh-CN" sz="2400" spc="69" dirty="0">
                <a:solidFill>
                  <a:srgbClr val="575757"/>
                </a:solidFill>
                <a:latin typeface="Arial"/>
                <a:cs typeface="Arial"/>
              </a:rPr>
              <a:t> </a:t>
            </a:r>
            <a:r>
              <a:rPr lang="en-US" altLang="zh-CN" sz="2400" dirty="0">
                <a:solidFill>
                  <a:srgbClr val="575757"/>
                </a:solidFill>
                <a:latin typeface="Arial"/>
                <a:ea typeface="Arial"/>
              </a:rPr>
              <a:t>idiopática</a:t>
            </a:r>
            <a:r>
              <a:rPr lang="en-US" altLang="zh-CN" sz="2400" spc="75" dirty="0">
                <a:solidFill>
                  <a:srgbClr val="575757"/>
                </a:solidFill>
                <a:latin typeface="Arial"/>
                <a:cs typeface="Arial"/>
              </a:rPr>
              <a:t> </a:t>
            </a:r>
            <a:r>
              <a:rPr lang="en-US" altLang="zh-CN" sz="2400" dirty="0">
                <a:solidFill>
                  <a:srgbClr val="575757"/>
                </a:solidFill>
                <a:latin typeface="Arial"/>
                <a:ea typeface="Arial"/>
              </a:rPr>
              <a:t>(PTI)</a:t>
            </a:r>
            <a:r>
              <a:rPr lang="en-US" altLang="zh-CN" sz="2400" spc="75" dirty="0">
                <a:solidFill>
                  <a:srgbClr val="575757"/>
                </a:solidFill>
                <a:latin typeface="Arial"/>
                <a:cs typeface="Arial"/>
              </a:rPr>
              <a:t> </a:t>
            </a:r>
            <a:r>
              <a:rPr lang="en-US" altLang="zh-CN" sz="2400" dirty="0">
                <a:solidFill>
                  <a:srgbClr val="575757"/>
                </a:solidFill>
                <a:latin typeface="Arial"/>
                <a:ea typeface="Arial"/>
              </a:rPr>
              <a:t>se</a:t>
            </a:r>
            <a:r>
              <a:rPr lang="en-US" altLang="zh-CN" sz="2400" spc="69" dirty="0">
                <a:solidFill>
                  <a:srgbClr val="575757"/>
                </a:solidFill>
                <a:latin typeface="Arial"/>
                <a:cs typeface="Arial"/>
              </a:rPr>
              <a:t> </a:t>
            </a:r>
            <a:r>
              <a:rPr lang="en-US" altLang="zh-CN" sz="2400" dirty="0">
                <a:solidFill>
                  <a:srgbClr val="575757"/>
                </a:solidFill>
                <a:latin typeface="Arial"/>
                <a:ea typeface="Arial"/>
              </a:rPr>
              <a:t>define</a:t>
            </a:r>
            <a:r>
              <a:rPr lang="en-US" altLang="zh-CN" sz="2400" spc="75" dirty="0">
                <a:solidFill>
                  <a:srgbClr val="575757"/>
                </a:solidFill>
                <a:latin typeface="Arial"/>
                <a:cs typeface="Arial"/>
              </a:rPr>
              <a:t> </a:t>
            </a:r>
            <a:r>
              <a:rPr lang="en-US" altLang="zh-CN" sz="2400" dirty="0">
                <a:solidFill>
                  <a:srgbClr val="575757"/>
                </a:solidFill>
                <a:latin typeface="Arial"/>
                <a:ea typeface="Arial"/>
              </a:rPr>
              <a:t>por</a:t>
            </a:r>
            <a:r>
              <a:rPr lang="en-US" altLang="zh-CN" sz="2400" dirty="0">
                <a:solidFill>
                  <a:srgbClr val="575757"/>
                </a:solidFill>
                <a:latin typeface="Arial"/>
                <a:cs typeface="Arial"/>
              </a:rPr>
              <a:t> </a:t>
            </a:r>
            <a:r>
              <a:rPr lang="en-US" altLang="zh-CN" sz="2400" dirty="0">
                <a:solidFill>
                  <a:srgbClr val="575757"/>
                </a:solidFill>
                <a:latin typeface="Arial"/>
                <a:ea typeface="Arial"/>
              </a:rPr>
              <a:t>exclusión</a:t>
            </a:r>
            <a:r>
              <a:rPr lang="en-US" altLang="zh-CN" sz="2400" dirty="0">
                <a:solidFill>
                  <a:srgbClr val="575757"/>
                </a:solidFill>
                <a:latin typeface="Arial"/>
                <a:cs typeface="Arial"/>
              </a:rPr>
              <a:t> </a:t>
            </a:r>
            <a:r>
              <a:rPr lang="en-US" altLang="zh-CN" sz="2400" dirty="0">
                <a:solidFill>
                  <a:srgbClr val="575757"/>
                </a:solidFill>
                <a:latin typeface="Arial"/>
                <a:ea typeface="Arial"/>
              </a:rPr>
              <a:t>como</a:t>
            </a:r>
            <a:r>
              <a:rPr lang="en-US" altLang="zh-CN" sz="2400" dirty="0">
                <a:solidFill>
                  <a:srgbClr val="575757"/>
                </a:solidFill>
                <a:latin typeface="Arial"/>
                <a:cs typeface="Arial"/>
              </a:rPr>
              <a:t> </a:t>
            </a:r>
            <a:r>
              <a:rPr lang="en-US" altLang="zh-CN" sz="2400" dirty="0">
                <a:solidFill>
                  <a:srgbClr val="575757"/>
                </a:solidFill>
                <a:latin typeface="Arial"/>
                <a:ea typeface="Arial"/>
              </a:rPr>
              <a:t>trombocitopenia</a:t>
            </a:r>
            <a:r>
              <a:rPr lang="en-US" altLang="zh-CN" sz="2400" dirty="0">
                <a:solidFill>
                  <a:srgbClr val="575757"/>
                </a:solidFill>
                <a:latin typeface="Arial"/>
                <a:cs typeface="Arial"/>
              </a:rPr>
              <a:t> </a:t>
            </a:r>
            <a:r>
              <a:rPr lang="en-US" altLang="zh-CN" sz="2400" dirty="0">
                <a:solidFill>
                  <a:srgbClr val="575757"/>
                </a:solidFill>
                <a:latin typeface="Arial"/>
                <a:ea typeface="Arial"/>
              </a:rPr>
              <a:t>aislada,</a:t>
            </a:r>
            <a:r>
              <a:rPr lang="en-US" altLang="zh-CN" sz="2400" dirty="0">
                <a:solidFill>
                  <a:srgbClr val="575757"/>
                </a:solidFill>
                <a:latin typeface="Arial"/>
                <a:cs typeface="Arial"/>
              </a:rPr>
              <a:t> </a:t>
            </a:r>
            <a:r>
              <a:rPr lang="en-US" altLang="zh-CN" sz="2400" dirty="0">
                <a:solidFill>
                  <a:srgbClr val="575757"/>
                </a:solidFill>
                <a:latin typeface="Arial"/>
                <a:ea typeface="Arial"/>
              </a:rPr>
              <a:t>con</a:t>
            </a:r>
            <a:r>
              <a:rPr lang="en-US" altLang="zh-CN" sz="2400" dirty="0">
                <a:solidFill>
                  <a:srgbClr val="575757"/>
                </a:solidFill>
                <a:latin typeface="Arial"/>
                <a:cs typeface="Arial"/>
              </a:rPr>
              <a:t> </a:t>
            </a:r>
            <a:r>
              <a:rPr lang="en-US" altLang="zh-CN" sz="2400" dirty="0">
                <a:solidFill>
                  <a:srgbClr val="575757"/>
                </a:solidFill>
                <a:latin typeface="Arial"/>
                <a:ea typeface="Arial"/>
              </a:rPr>
              <a:t>número</a:t>
            </a:r>
            <a:r>
              <a:rPr lang="en-US" altLang="zh-CN" sz="2400" spc="-10" dirty="0">
                <a:solidFill>
                  <a:srgbClr val="575757"/>
                </a:solidFill>
                <a:latin typeface="Arial"/>
                <a:cs typeface="Arial"/>
              </a:rPr>
              <a:t> </a:t>
            </a:r>
            <a:r>
              <a:rPr lang="en-US" altLang="zh-CN" sz="2400" dirty="0">
                <a:solidFill>
                  <a:srgbClr val="575757"/>
                </a:solidFill>
                <a:latin typeface="Arial"/>
                <a:ea typeface="Arial"/>
              </a:rPr>
              <a:t>normal</a:t>
            </a:r>
            <a:r>
              <a:rPr lang="en-US" altLang="zh-CN" sz="2400" dirty="0">
                <a:solidFill>
                  <a:srgbClr val="575757"/>
                </a:solidFill>
                <a:latin typeface="Arial"/>
                <a:cs typeface="Arial"/>
              </a:rPr>
              <a:t> </a:t>
            </a:r>
            <a:r>
              <a:rPr lang="en-US" altLang="zh-CN" sz="2400" dirty="0">
                <a:solidFill>
                  <a:srgbClr val="575757"/>
                </a:solidFill>
                <a:latin typeface="Arial"/>
                <a:ea typeface="Arial"/>
              </a:rPr>
              <a:t>o</a:t>
            </a:r>
            <a:r>
              <a:rPr lang="en-US" altLang="zh-CN" sz="2400" dirty="0">
                <a:solidFill>
                  <a:srgbClr val="575757"/>
                </a:solidFill>
                <a:latin typeface="Arial"/>
                <a:cs typeface="Arial"/>
              </a:rPr>
              <a:t> </a:t>
            </a:r>
            <a:r>
              <a:rPr lang="en-US" altLang="zh-CN" sz="2400" dirty="0">
                <a:solidFill>
                  <a:srgbClr val="575757"/>
                </a:solidFill>
                <a:latin typeface="Arial"/>
                <a:ea typeface="Arial"/>
              </a:rPr>
              <a:t>aumentado</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megacariocitos</a:t>
            </a:r>
            <a:r>
              <a:rPr lang="en-US" altLang="zh-CN" sz="2400" dirty="0">
                <a:solidFill>
                  <a:srgbClr val="575757"/>
                </a:solidFill>
                <a:latin typeface="Arial"/>
                <a:cs typeface="Arial"/>
              </a:rPr>
              <a:t> </a:t>
            </a:r>
            <a:r>
              <a:rPr lang="en-US" altLang="zh-CN" sz="2400" dirty="0">
                <a:solidFill>
                  <a:srgbClr val="575757"/>
                </a:solidFill>
                <a:latin typeface="Arial"/>
                <a:ea typeface="Arial"/>
              </a:rPr>
              <a:t>en</a:t>
            </a:r>
            <a:r>
              <a:rPr lang="en-US" altLang="zh-CN" sz="2400"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dirty="0">
                <a:solidFill>
                  <a:srgbClr val="575757"/>
                </a:solidFill>
                <a:latin typeface="Arial"/>
                <a:ea typeface="Arial"/>
              </a:rPr>
              <a:t>médula</a:t>
            </a:r>
            <a:r>
              <a:rPr lang="en-US" altLang="zh-CN" sz="2400" dirty="0">
                <a:solidFill>
                  <a:srgbClr val="575757"/>
                </a:solidFill>
                <a:latin typeface="Arial"/>
                <a:cs typeface="Arial"/>
              </a:rPr>
              <a:t> </a:t>
            </a:r>
            <a:r>
              <a:rPr lang="en-US" altLang="zh-CN" sz="2400" dirty="0">
                <a:solidFill>
                  <a:srgbClr val="575757"/>
                </a:solidFill>
                <a:latin typeface="Arial"/>
                <a:ea typeface="Arial"/>
              </a:rPr>
              <a:t>ósea,</a:t>
            </a:r>
            <a:r>
              <a:rPr lang="en-US" altLang="zh-CN" sz="2400" dirty="0">
                <a:solidFill>
                  <a:srgbClr val="575757"/>
                </a:solidFill>
                <a:latin typeface="Arial"/>
                <a:cs typeface="Arial"/>
              </a:rPr>
              <a:t> </a:t>
            </a:r>
            <a:r>
              <a:rPr lang="en-US" altLang="zh-CN" sz="2400" dirty="0">
                <a:solidFill>
                  <a:srgbClr val="575757"/>
                </a:solidFill>
                <a:latin typeface="Arial"/>
                <a:ea typeface="Arial"/>
              </a:rPr>
              <a:t>sin</a:t>
            </a:r>
            <a:r>
              <a:rPr lang="en-US" altLang="zh-CN" sz="2400" spc="55" dirty="0">
                <a:solidFill>
                  <a:srgbClr val="575757"/>
                </a:solidFill>
                <a:latin typeface="Arial"/>
                <a:cs typeface="Arial"/>
              </a:rPr>
              <a:t> </a:t>
            </a:r>
            <a:r>
              <a:rPr lang="en-US" altLang="zh-CN" sz="2400" dirty="0">
                <a:solidFill>
                  <a:srgbClr val="575757"/>
                </a:solidFill>
                <a:latin typeface="Arial"/>
                <a:ea typeface="Arial"/>
              </a:rPr>
              <a:t>otra</a:t>
            </a:r>
            <a:r>
              <a:rPr lang="en-US" altLang="zh-CN" sz="2400" dirty="0">
                <a:solidFill>
                  <a:srgbClr val="575757"/>
                </a:solidFill>
                <a:latin typeface="Arial"/>
                <a:cs typeface="Arial"/>
              </a:rPr>
              <a:t> </a:t>
            </a:r>
            <a:r>
              <a:rPr lang="en-US" altLang="zh-CN" sz="2400" dirty="0">
                <a:solidFill>
                  <a:srgbClr val="575757"/>
                </a:solidFill>
                <a:latin typeface="Arial"/>
                <a:ea typeface="Arial"/>
              </a:rPr>
              <a:t>enfermedad</a:t>
            </a:r>
            <a:r>
              <a:rPr lang="en-US" altLang="zh-CN" sz="2400" dirty="0">
                <a:solidFill>
                  <a:srgbClr val="575757"/>
                </a:solidFill>
                <a:latin typeface="Arial"/>
                <a:cs typeface="Arial"/>
              </a:rPr>
              <a:t> </a:t>
            </a:r>
            <a:r>
              <a:rPr lang="en-US" altLang="zh-CN" sz="2400" dirty="0">
                <a:solidFill>
                  <a:srgbClr val="575757"/>
                </a:solidFill>
                <a:latin typeface="Arial"/>
                <a:ea typeface="Arial"/>
              </a:rPr>
              <a:t>o</a:t>
            </a:r>
            <a:r>
              <a:rPr lang="en-US" altLang="zh-CN" sz="2400" dirty="0">
                <a:solidFill>
                  <a:srgbClr val="575757"/>
                </a:solidFill>
                <a:latin typeface="Arial"/>
                <a:cs typeface="Arial"/>
              </a:rPr>
              <a:t> </a:t>
            </a:r>
            <a:r>
              <a:rPr lang="en-US" altLang="zh-CN" sz="2400" dirty="0">
                <a:solidFill>
                  <a:srgbClr val="575757"/>
                </a:solidFill>
                <a:latin typeface="Arial"/>
                <a:ea typeface="Arial"/>
              </a:rPr>
              <a:t>alteración</a:t>
            </a:r>
            <a:r>
              <a:rPr lang="en-US" altLang="zh-CN" sz="2400" dirty="0">
                <a:solidFill>
                  <a:srgbClr val="575757"/>
                </a:solidFill>
                <a:latin typeface="Arial"/>
                <a:cs typeface="Arial"/>
              </a:rPr>
              <a:t> </a:t>
            </a:r>
            <a:r>
              <a:rPr lang="en-US" altLang="zh-CN" sz="2400" dirty="0">
                <a:solidFill>
                  <a:srgbClr val="575757"/>
                </a:solidFill>
                <a:latin typeface="Arial"/>
                <a:ea typeface="Arial"/>
              </a:rPr>
              <a:t>subyacente,</a:t>
            </a:r>
            <a:r>
              <a:rPr lang="en-US" altLang="zh-CN" sz="2400" dirty="0">
                <a:solidFill>
                  <a:srgbClr val="575757"/>
                </a:solidFill>
                <a:latin typeface="Arial"/>
                <a:cs typeface="Arial"/>
              </a:rPr>
              <a:t> </a:t>
            </a:r>
            <a:r>
              <a:rPr lang="en-US" altLang="zh-CN" sz="2400" dirty="0">
                <a:solidFill>
                  <a:srgbClr val="575757"/>
                </a:solidFill>
                <a:latin typeface="Arial"/>
                <a:ea typeface="Arial"/>
              </a:rPr>
              <a:t>no</a:t>
            </a:r>
            <a:r>
              <a:rPr lang="en-US" altLang="zh-CN" sz="2400" dirty="0">
                <a:solidFill>
                  <a:srgbClr val="575757"/>
                </a:solidFill>
                <a:latin typeface="Arial"/>
                <a:cs typeface="Arial"/>
              </a:rPr>
              <a:t> </a:t>
            </a:r>
            <a:r>
              <a:rPr lang="en-US" altLang="zh-CN" sz="2400" dirty="0">
                <a:solidFill>
                  <a:srgbClr val="575757"/>
                </a:solidFill>
                <a:latin typeface="Arial"/>
                <a:ea typeface="Arial"/>
              </a:rPr>
              <a:t>atribuible</a:t>
            </a:r>
            <a:r>
              <a:rPr lang="en-US" altLang="zh-CN" sz="2400" spc="44" dirty="0">
                <a:solidFill>
                  <a:srgbClr val="575757"/>
                </a:solidFill>
                <a:latin typeface="Arial"/>
                <a:cs typeface="Arial"/>
              </a:rPr>
              <a:t> </a:t>
            </a:r>
            <a:r>
              <a:rPr lang="en-US" altLang="zh-CN" sz="2400" dirty="0">
                <a:solidFill>
                  <a:srgbClr val="575757"/>
                </a:solidFill>
                <a:latin typeface="Arial"/>
                <a:ea typeface="Arial"/>
              </a:rPr>
              <a:t>a</a:t>
            </a:r>
            <a:r>
              <a:rPr lang="en-US" altLang="zh-CN" sz="2400" dirty="0">
                <a:solidFill>
                  <a:srgbClr val="575757"/>
                </a:solidFill>
                <a:latin typeface="Arial"/>
                <a:cs typeface="Arial"/>
              </a:rPr>
              <a:t> </a:t>
            </a:r>
            <a:br>
              <a:rPr dirty="0">
                <a:solidFill>
                  <a:prstClr val="black"/>
                </a:solidFill>
              </a:rPr>
            </a:br>
            <a:r>
              <a:rPr lang="en-US" altLang="zh-CN" sz="2400" dirty="0">
                <a:solidFill>
                  <a:srgbClr val="575757"/>
                </a:solidFill>
                <a:latin typeface="Arial"/>
                <a:ea typeface="Arial"/>
              </a:rPr>
              <a:t>infección</a:t>
            </a:r>
            <a:r>
              <a:rPr lang="en-US" altLang="zh-CN" sz="2400" dirty="0">
                <a:solidFill>
                  <a:srgbClr val="575757"/>
                </a:solidFill>
                <a:latin typeface="Arial"/>
                <a:cs typeface="Arial"/>
              </a:rPr>
              <a:t> </a:t>
            </a:r>
            <a:r>
              <a:rPr lang="en-US" altLang="zh-CN" sz="2400" dirty="0">
                <a:solidFill>
                  <a:srgbClr val="575757"/>
                </a:solidFill>
                <a:latin typeface="Arial"/>
                <a:ea typeface="Arial"/>
              </a:rPr>
              <a:t>vírica</a:t>
            </a:r>
            <a:r>
              <a:rPr lang="en-US" altLang="zh-CN" sz="2400" dirty="0">
                <a:solidFill>
                  <a:srgbClr val="575757"/>
                </a:solidFill>
                <a:latin typeface="Arial"/>
                <a:cs typeface="Arial"/>
              </a:rPr>
              <a:t> </a:t>
            </a:r>
            <a:r>
              <a:rPr lang="en-US" altLang="zh-CN" sz="2400" dirty="0">
                <a:solidFill>
                  <a:srgbClr val="575757"/>
                </a:solidFill>
                <a:latin typeface="Arial"/>
                <a:ea typeface="Arial"/>
              </a:rPr>
              <a:t>o</a:t>
            </a:r>
            <a:r>
              <a:rPr lang="en-US" altLang="zh-CN" sz="2400" dirty="0">
                <a:solidFill>
                  <a:srgbClr val="575757"/>
                </a:solidFill>
                <a:latin typeface="Arial"/>
                <a:cs typeface="Arial"/>
              </a:rPr>
              <a:t> </a:t>
            </a:r>
            <a:r>
              <a:rPr lang="en-US" altLang="zh-CN" sz="2400" dirty="0">
                <a:solidFill>
                  <a:srgbClr val="575757"/>
                </a:solidFill>
                <a:latin typeface="Arial"/>
                <a:ea typeface="Arial"/>
              </a:rPr>
              <a:t>bacteriana</a:t>
            </a:r>
            <a:r>
              <a:rPr lang="en-US" altLang="zh-CN" sz="2400" dirty="0">
                <a:solidFill>
                  <a:srgbClr val="575757"/>
                </a:solidFill>
                <a:latin typeface="Arial"/>
                <a:cs typeface="Arial"/>
              </a:rPr>
              <a:t> </a:t>
            </a:r>
            <a:r>
              <a:rPr lang="en-US" altLang="zh-CN" sz="2400" dirty="0">
                <a:solidFill>
                  <a:srgbClr val="575757"/>
                </a:solidFill>
                <a:latin typeface="Arial"/>
                <a:ea typeface="Arial"/>
              </a:rPr>
              <a:t>ni</a:t>
            </a:r>
            <a:r>
              <a:rPr lang="en-US" altLang="zh-CN" sz="2400" dirty="0">
                <a:solidFill>
                  <a:srgbClr val="575757"/>
                </a:solidFill>
                <a:latin typeface="Arial"/>
                <a:cs typeface="Arial"/>
              </a:rPr>
              <a:t> </a:t>
            </a:r>
            <a:r>
              <a:rPr lang="en-US" altLang="zh-CN" sz="2400" dirty="0">
                <a:solidFill>
                  <a:srgbClr val="575757"/>
                </a:solidFill>
                <a:latin typeface="Arial"/>
                <a:ea typeface="Arial"/>
              </a:rPr>
              <a:t>a</a:t>
            </a:r>
            <a:r>
              <a:rPr lang="en-US" altLang="zh-CN" sz="2400"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dirty="0">
                <a:solidFill>
                  <a:srgbClr val="575757"/>
                </a:solidFill>
                <a:latin typeface="Arial"/>
                <a:ea typeface="Arial"/>
              </a:rPr>
              <a:t>acción</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spc="15" dirty="0">
                <a:solidFill>
                  <a:srgbClr val="575757"/>
                </a:solidFill>
                <a:latin typeface="Arial"/>
                <a:cs typeface="Arial"/>
              </a:rPr>
              <a:t> </a:t>
            </a:r>
            <a:r>
              <a:rPr lang="en-US" altLang="zh-CN" sz="2400" dirty="0">
                <a:solidFill>
                  <a:srgbClr val="575757"/>
                </a:solidFill>
                <a:latin typeface="Arial"/>
                <a:ea typeface="Arial"/>
              </a:rPr>
              <a:t>tóxicos</a:t>
            </a:r>
            <a:r>
              <a:rPr lang="en-US" altLang="zh-CN" sz="2400" dirty="0">
                <a:solidFill>
                  <a:srgbClr val="575757"/>
                </a:solidFill>
                <a:latin typeface="Arial"/>
                <a:cs typeface="Arial"/>
              </a:rPr>
              <a:t> </a:t>
            </a:r>
            <a:r>
              <a:rPr lang="en-US" altLang="zh-CN" sz="2400" dirty="0">
                <a:solidFill>
                  <a:srgbClr val="575757"/>
                </a:solidFill>
                <a:latin typeface="Arial"/>
                <a:ea typeface="Arial"/>
              </a:rPr>
              <a:t>químicos</a:t>
            </a:r>
            <a:r>
              <a:rPr lang="en-US" altLang="zh-CN" sz="2400" dirty="0">
                <a:solidFill>
                  <a:srgbClr val="575757"/>
                </a:solidFill>
                <a:latin typeface="Arial"/>
                <a:cs typeface="Arial"/>
              </a:rPr>
              <a:t> </a:t>
            </a:r>
            <a:r>
              <a:rPr lang="en-US" altLang="zh-CN" sz="2400" dirty="0">
                <a:solidFill>
                  <a:srgbClr val="575757"/>
                </a:solidFill>
                <a:latin typeface="Arial"/>
                <a:ea typeface="Arial"/>
              </a:rPr>
              <a:t>o</a:t>
            </a:r>
            <a:r>
              <a:rPr lang="en-US" altLang="zh-CN" sz="2400" spc="-25" dirty="0">
                <a:solidFill>
                  <a:srgbClr val="575757"/>
                </a:solidFill>
                <a:latin typeface="Arial"/>
                <a:cs typeface="Arial"/>
              </a:rPr>
              <a:t> </a:t>
            </a:r>
            <a:r>
              <a:rPr lang="en-US" altLang="zh-CN" sz="2400" dirty="0">
                <a:solidFill>
                  <a:srgbClr val="575757"/>
                </a:solidFill>
                <a:latin typeface="Arial"/>
                <a:ea typeface="Arial"/>
              </a:rPr>
              <a:t>medicamentosos.</a:t>
            </a:r>
          </a:p>
          <a:p>
            <a:pPr algn="just">
              <a:lnSpc>
                <a:spcPts val="1995"/>
              </a:lnSpc>
            </a:pPr>
            <a:endParaRPr lang="en-US" dirty="0">
              <a:solidFill>
                <a:prstClr val="black"/>
              </a:solidFill>
            </a:endParaRPr>
          </a:p>
          <a:p>
            <a:pPr marL="276453" indent="-228599" algn="just" hangingPunct="0"/>
            <a:r>
              <a:rPr lang="en-US" altLang="zh-CN" dirty="0">
                <a:solidFill>
                  <a:srgbClr val="653265"/>
                </a:solidFill>
                <a:latin typeface="Wingdings"/>
                <a:ea typeface="Wingdings"/>
              </a:rPr>
              <a:t></a:t>
            </a:r>
            <a:r>
              <a:rPr lang="en-US" altLang="zh-CN" sz="2400" dirty="0">
                <a:solidFill>
                  <a:srgbClr val="575757"/>
                </a:solidFill>
                <a:latin typeface="Arial"/>
                <a:ea typeface="Arial"/>
              </a:rPr>
              <a:t>El</a:t>
            </a:r>
            <a:r>
              <a:rPr lang="en-US" altLang="zh-CN" sz="2400" spc="80" dirty="0">
                <a:solidFill>
                  <a:srgbClr val="575757"/>
                </a:solidFill>
                <a:latin typeface="Arial"/>
                <a:cs typeface="Arial"/>
              </a:rPr>
              <a:t> </a:t>
            </a:r>
            <a:r>
              <a:rPr lang="en-US" altLang="zh-CN" sz="2400" dirty="0">
                <a:solidFill>
                  <a:srgbClr val="575757"/>
                </a:solidFill>
                <a:latin typeface="Arial"/>
                <a:ea typeface="Arial"/>
              </a:rPr>
              <a:t>mecanismo</a:t>
            </a:r>
            <a:r>
              <a:rPr lang="en-US" altLang="zh-CN" sz="2400" spc="85" dirty="0">
                <a:solidFill>
                  <a:srgbClr val="575757"/>
                </a:solidFill>
                <a:latin typeface="Arial"/>
                <a:cs typeface="Arial"/>
              </a:rPr>
              <a:t> </a:t>
            </a:r>
            <a:r>
              <a:rPr lang="en-US" altLang="zh-CN" sz="2400" dirty="0">
                <a:solidFill>
                  <a:srgbClr val="575757"/>
                </a:solidFill>
                <a:latin typeface="Arial"/>
                <a:ea typeface="Arial"/>
              </a:rPr>
              <a:t>patogénico</a:t>
            </a:r>
            <a:r>
              <a:rPr lang="en-US" altLang="zh-CN" sz="2400" spc="85" dirty="0">
                <a:solidFill>
                  <a:srgbClr val="575757"/>
                </a:solidFill>
                <a:latin typeface="Arial"/>
                <a:cs typeface="Arial"/>
              </a:rPr>
              <a:t> </a:t>
            </a:r>
            <a:r>
              <a:rPr lang="en-US" altLang="zh-CN" sz="2400" dirty="0">
                <a:solidFill>
                  <a:srgbClr val="575757"/>
                </a:solidFill>
                <a:latin typeface="Arial"/>
                <a:ea typeface="Arial"/>
              </a:rPr>
              <a:t>fundamental</a:t>
            </a:r>
            <a:r>
              <a:rPr lang="en-US" altLang="zh-CN" sz="2400" spc="80" dirty="0">
                <a:solidFill>
                  <a:srgbClr val="575757"/>
                </a:solidFill>
                <a:latin typeface="Arial"/>
                <a:cs typeface="Arial"/>
              </a:rPr>
              <a:t> </a:t>
            </a:r>
            <a:r>
              <a:rPr lang="en-US" altLang="zh-CN" sz="2400" dirty="0">
                <a:solidFill>
                  <a:srgbClr val="575757"/>
                </a:solidFill>
                <a:latin typeface="Arial"/>
                <a:ea typeface="Arial"/>
              </a:rPr>
              <a:t>se</a:t>
            </a:r>
            <a:r>
              <a:rPr lang="en-US" altLang="zh-CN" sz="2400" spc="85" dirty="0">
                <a:solidFill>
                  <a:srgbClr val="575757"/>
                </a:solidFill>
                <a:latin typeface="Arial"/>
                <a:cs typeface="Arial"/>
              </a:rPr>
              <a:t> </a:t>
            </a:r>
            <a:r>
              <a:rPr lang="en-US" altLang="zh-CN" sz="2400" dirty="0">
                <a:solidFill>
                  <a:srgbClr val="575757"/>
                </a:solidFill>
                <a:latin typeface="Arial"/>
                <a:ea typeface="Arial"/>
              </a:rPr>
              <a:t>debe</a:t>
            </a:r>
            <a:r>
              <a:rPr lang="en-US" altLang="zh-CN" sz="2400" spc="85" dirty="0">
                <a:solidFill>
                  <a:srgbClr val="575757"/>
                </a:solidFill>
                <a:latin typeface="Arial"/>
                <a:cs typeface="Arial"/>
              </a:rPr>
              <a:t> </a:t>
            </a:r>
            <a:r>
              <a:rPr lang="en-US" altLang="zh-CN" sz="2400" dirty="0">
                <a:solidFill>
                  <a:srgbClr val="575757"/>
                </a:solidFill>
                <a:latin typeface="Arial"/>
                <a:ea typeface="Arial"/>
              </a:rPr>
              <a:t>a</a:t>
            </a:r>
            <a:r>
              <a:rPr lang="en-US" altLang="zh-CN" sz="2400" spc="85"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dirty="0">
                <a:solidFill>
                  <a:srgbClr val="575757"/>
                </a:solidFill>
                <a:latin typeface="Arial"/>
                <a:ea typeface="Arial"/>
              </a:rPr>
              <a:t>eliminación</a:t>
            </a:r>
            <a:r>
              <a:rPr lang="en-US" altLang="zh-CN" sz="2400" dirty="0">
                <a:solidFill>
                  <a:srgbClr val="575757"/>
                </a:solidFill>
                <a:latin typeface="Arial"/>
                <a:cs typeface="Arial"/>
              </a:rPr>
              <a:t> </a:t>
            </a:r>
            <a:r>
              <a:rPr lang="en-US" altLang="zh-CN" sz="2400" dirty="0">
                <a:solidFill>
                  <a:srgbClr val="575757"/>
                </a:solidFill>
                <a:latin typeface="Arial"/>
                <a:ea typeface="Arial"/>
              </a:rPr>
              <a:t>prematura</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las</a:t>
            </a:r>
            <a:r>
              <a:rPr lang="en-US" altLang="zh-CN" sz="2400" dirty="0">
                <a:solidFill>
                  <a:srgbClr val="575757"/>
                </a:solidFill>
                <a:latin typeface="Arial"/>
                <a:cs typeface="Arial"/>
              </a:rPr>
              <a:t> </a:t>
            </a:r>
            <a:r>
              <a:rPr lang="en-US" altLang="zh-CN" sz="2400" dirty="0">
                <a:solidFill>
                  <a:srgbClr val="575757"/>
                </a:solidFill>
                <a:latin typeface="Arial"/>
                <a:ea typeface="Arial"/>
              </a:rPr>
              <a:t>plaquetas</a:t>
            </a:r>
            <a:r>
              <a:rPr lang="en-US" altLang="zh-CN" sz="2400" dirty="0">
                <a:solidFill>
                  <a:srgbClr val="575757"/>
                </a:solidFill>
                <a:latin typeface="Arial"/>
                <a:cs typeface="Arial"/>
              </a:rPr>
              <a:t> </a:t>
            </a:r>
            <a:r>
              <a:rPr lang="en-US" altLang="zh-CN" sz="2400" dirty="0">
                <a:solidFill>
                  <a:srgbClr val="575757"/>
                </a:solidFill>
                <a:latin typeface="Arial"/>
                <a:ea typeface="Arial"/>
              </a:rPr>
              <a:t>cubiertas</a:t>
            </a:r>
            <a:r>
              <a:rPr lang="en-US" altLang="zh-CN" sz="2400" spc="-15" dirty="0">
                <a:solidFill>
                  <a:srgbClr val="575757"/>
                </a:solidFill>
                <a:latin typeface="Arial"/>
                <a:cs typeface="Arial"/>
              </a:rPr>
              <a:t> </a:t>
            </a:r>
            <a:r>
              <a:rPr lang="en-US" altLang="zh-CN" sz="2400" dirty="0">
                <a:solidFill>
                  <a:srgbClr val="575757"/>
                </a:solidFill>
                <a:latin typeface="Arial"/>
                <a:ea typeface="Arial"/>
              </a:rPr>
              <a:t>por</a:t>
            </a:r>
            <a:r>
              <a:rPr lang="en-US" altLang="zh-CN" sz="2400" dirty="0">
                <a:solidFill>
                  <a:srgbClr val="575757"/>
                </a:solidFill>
                <a:latin typeface="Arial"/>
                <a:cs typeface="Arial"/>
              </a:rPr>
              <a:t> </a:t>
            </a:r>
            <a:r>
              <a:rPr lang="en-US" altLang="zh-CN" sz="2400" dirty="0">
                <a:solidFill>
                  <a:srgbClr val="575757"/>
                </a:solidFill>
                <a:latin typeface="Arial"/>
                <a:ea typeface="Arial"/>
              </a:rPr>
              <a:t>anticuerpos.</a:t>
            </a:r>
          </a:p>
          <a:p>
            <a:pPr algn="just">
              <a:lnSpc>
                <a:spcPts val="1000"/>
              </a:lnSpc>
            </a:pPr>
            <a:endParaRPr lang="en-US" dirty="0">
              <a:solidFill>
                <a:prstClr val="black"/>
              </a:solidFill>
            </a:endParaRPr>
          </a:p>
          <a:p>
            <a:pPr algn="just">
              <a:lnSpc>
                <a:spcPts val="1005"/>
              </a:lnSpc>
            </a:pPr>
            <a:endParaRPr lang="en-US" dirty="0">
              <a:solidFill>
                <a:prstClr val="black"/>
              </a:solidFill>
            </a:endParaRPr>
          </a:p>
          <a:p>
            <a:pPr indent="47853" algn="just"/>
            <a:r>
              <a:rPr lang="en-US" altLang="zh-CN" dirty="0">
                <a:solidFill>
                  <a:srgbClr val="653265"/>
                </a:solidFill>
                <a:latin typeface="Wingdings"/>
                <a:ea typeface="Wingdings"/>
              </a:rPr>
              <a:t></a:t>
            </a:r>
            <a:r>
              <a:rPr lang="en-US" altLang="zh-CN" sz="2400" dirty="0">
                <a:solidFill>
                  <a:srgbClr val="575757"/>
                </a:solidFill>
                <a:latin typeface="Arial"/>
                <a:ea typeface="Arial"/>
              </a:rPr>
              <a:t>El</a:t>
            </a:r>
            <a:r>
              <a:rPr lang="en-US" altLang="zh-CN" sz="2400" spc="69" dirty="0">
                <a:solidFill>
                  <a:srgbClr val="575757"/>
                </a:solidFill>
                <a:latin typeface="Arial"/>
                <a:cs typeface="Arial"/>
              </a:rPr>
              <a:t> </a:t>
            </a:r>
            <a:r>
              <a:rPr lang="en-US" altLang="zh-CN" sz="2400" dirty="0">
                <a:solidFill>
                  <a:srgbClr val="575757"/>
                </a:solidFill>
                <a:latin typeface="Arial"/>
                <a:ea typeface="Arial"/>
              </a:rPr>
              <a:t>principal</a:t>
            </a:r>
            <a:r>
              <a:rPr lang="en-US" altLang="zh-CN" sz="2400" spc="69" dirty="0">
                <a:solidFill>
                  <a:srgbClr val="575757"/>
                </a:solidFill>
                <a:latin typeface="Arial"/>
                <a:cs typeface="Arial"/>
              </a:rPr>
              <a:t> </a:t>
            </a:r>
            <a:r>
              <a:rPr lang="en-US" altLang="zh-CN" sz="2400" dirty="0">
                <a:solidFill>
                  <a:srgbClr val="575757"/>
                </a:solidFill>
                <a:latin typeface="Arial"/>
                <a:ea typeface="Arial"/>
              </a:rPr>
              <a:t>lugar</a:t>
            </a:r>
            <a:r>
              <a:rPr lang="en-US" altLang="zh-CN" sz="2400" spc="75" dirty="0">
                <a:solidFill>
                  <a:srgbClr val="575757"/>
                </a:solidFill>
                <a:latin typeface="Arial"/>
                <a:cs typeface="Arial"/>
              </a:rPr>
              <a:t> </a:t>
            </a:r>
            <a:r>
              <a:rPr lang="en-US" altLang="zh-CN" sz="2400" dirty="0">
                <a:solidFill>
                  <a:srgbClr val="575757"/>
                </a:solidFill>
                <a:latin typeface="Arial"/>
                <a:ea typeface="Arial"/>
              </a:rPr>
              <a:t>de</a:t>
            </a:r>
            <a:r>
              <a:rPr lang="en-US" altLang="zh-CN" sz="2400" spc="69" dirty="0">
                <a:solidFill>
                  <a:srgbClr val="575757"/>
                </a:solidFill>
                <a:latin typeface="Arial"/>
                <a:cs typeface="Arial"/>
              </a:rPr>
              <a:t> </a:t>
            </a:r>
            <a:r>
              <a:rPr lang="en-US" altLang="zh-CN" sz="2400" dirty="0">
                <a:solidFill>
                  <a:srgbClr val="575757"/>
                </a:solidFill>
                <a:latin typeface="Arial"/>
                <a:ea typeface="Arial"/>
              </a:rPr>
              <a:t>eliminación</a:t>
            </a:r>
            <a:r>
              <a:rPr lang="en-US" altLang="zh-CN" sz="2400" spc="75" dirty="0">
                <a:solidFill>
                  <a:srgbClr val="575757"/>
                </a:solidFill>
                <a:latin typeface="Arial"/>
                <a:cs typeface="Arial"/>
              </a:rPr>
              <a:t> </a:t>
            </a:r>
            <a:r>
              <a:rPr lang="en-US" altLang="zh-CN" sz="2400" dirty="0">
                <a:solidFill>
                  <a:srgbClr val="575757"/>
                </a:solidFill>
                <a:latin typeface="Arial"/>
                <a:ea typeface="Arial"/>
              </a:rPr>
              <a:t>es</a:t>
            </a:r>
            <a:r>
              <a:rPr lang="en-US" altLang="zh-CN" sz="2400" spc="69" dirty="0">
                <a:solidFill>
                  <a:srgbClr val="575757"/>
                </a:solidFill>
                <a:latin typeface="Arial"/>
                <a:cs typeface="Arial"/>
              </a:rPr>
              <a:t> </a:t>
            </a:r>
            <a:r>
              <a:rPr lang="en-US" altLang="zh-CN" sz="2400" dirty="0">
                <a:solidFill>
                  <a:srgbClr val="575757"/>
                </a:solidFill>
                <a:latin typeface="Arial"/>
                <a:ea typeface="Arial"/>
              </a:rPr>
              <a:t>el</a:t>
            </a:r>
            <a:r>
              <a:rPr lang="en-US" altLang="zh-CN" sz="2400" spc="75" dirty="0">
                <a:solidFill>
                  <a:srgbClr val="575757"/>
                </a:solidFill>
                <a:latin typeface="Arial"/>
                <a:cs typeface="Arial"/>
              </a:rPr>
              <a:t> </a:t>
            </a:r>
            <a:r>
              <a:rPr lang="en-US" altLang="zh-CN" sz="2400" dirty="0">
                <a:solidFill>
                  <a:srgbClr val="575757"/>
                </a:solidFill>
                <a:latin typeface="Arial"/>
                <a:ea typeface="Arial"/>
              </a:rPr>
              <a:t>bazo.</a:t>
            </a:r>
          </a:p>
        </p:txBody>
      </p:sp>
    </p:spTree>
    <p:extLst>
      <p:ext uri="{BB962C8B-B14F-4D97-AF65-F5344CB8AC3E}">
        <p14:creationId xmlns:p14="http://schemas.microsoft.com/office/powerpoint/2010/main" val="31734771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Freeform 41"/>
          <p:cNvSpPr/>
          <p:nvPr/>
        </p:nvSpPr>
        <p:spPr>
          <a:xfrm>
            <a:off x="8197850" y="273050"/>
            <a:ext cx="654050" cy="1606550"/>
          </a:xfrm>
          <a:custGeom>
            <a:avLst/>
            <a:gdLst>
              <a:gd name="connsiteX0" fmla="*/ 13461 w 654050"/>
              <a:gd name="connsiteY0" fmla="*/ 1609090 h 1606550"/>
              <a:gd name="connsiteX1" fmla="*/ 655066 w 654050"/>
              <a:gd name="connsiteY1" fmla="*/ 1609090 h 1606550"/>
              <a:gd name="connsiteX2" fmla="*/ 655066 w 654050"/>
              <a:gd name="connsiteY2" fmla="*/ 8890 h 1606550"/>
              <a:gd name="connsiteX3" fmla="*/ 13461 w 654050"/>
              <a:gd name="connsiteY3" fmla="*/ 8890 h 1606550"/>
              <a:gd name="connsiteX4" fmla="*/ 13461 w 6540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050" h="1606550">
                <a:moveTo>
                  <a:pt x="13461" y="1609090"/>
                </a:moveTo>
                <a:lnTo>
                  <a:pt x="655066" y="1609090"/>
                </a:lnTo>
                <a:lnTo>
                  <a:pt x="655066" y="8890"/>
                </a:lnTo>
                <a:lnTo>
                  <a:pt x="13461" y="8890"/>
                </a:lnTo>
                <a:lnTo>
                  <a:pt x="13461" y="160909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42" name="Freeform 42"/>
          <p:cNvSpPr/>
          <p:nvPr/>
        </p:nvSpPr>
        <p:spPr>
          <a:xfrm>
            <a:off x="8058150" y="273050"/>
            <a:ext cx="95250" cy="1606550"/>
          </a:xfrm>
          <a:custGeom>
            <a:avLst/>
            <a:gdLst>
              <a:gd name="connsiteX0" fmla="*/ 9906 w 95250"/>
              <a:gd name="connsiteY0" fmla="*/ 1609090 h 1606550"/>
              <a:gd name="connsiteX1" fmla="*/ 101346 w 95250"/>
              <a:gd name="connsiteY1" fmla="*/ 1609090 h 1606550"/>
              <a:gd name="connsiteX2" fmla="*/ 101346 w 95250"/>
              <a:gd name="connsiteY2" fmla="*/ 8890 h 1606550"/>
              <a:gd name="connsiteX3" fmla="*/ 9906 w 95250"/>
              <a:gd name="connsiteY3" fmla="*/ 8890 h 1606550"/>
              <a:gd name="connsiteX4" fmla="*/ 9906 w 952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606550">
                <a:moveTo>
                  <a:pt x="9906" y="1609090"/>
                </a:moveTo>
                <a:lnTo>
                  <a:pt x="101346" y="1609090"/>
                </a:lnTo>
                <a:lnTo>
                  <a:pt x="101346" y="8890"/>
                </a:lnTo>
                <a:lnTo>
                  <a:pt x="9906" y="8890"/>
                </a:lnTo>
                <a:lnTo>
                  <a:pt x="9906" y="1609090"/>
                </a:lnTo>
                <a:close/>
              </a:path>
            </a:pathLst>
          </a:custGeom>
          <a:solidFill>
            <a:srgbClr val="65659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44" name="TextBox 44"/>
          <p:cNvSpPr txBox="1"/>
          <p:nvPr/>
        </p:nvSpPr>
        <p:spPr>
          <a:xfrm>
            <a:off x="703173" y="1173423"/>
            <a:ext cx="7341561" cy="2621230"/>
          </a:xfrm>
          <a:prstGeom prst="rect">
            <a:avLst/>
          </a:prstGeom>
          <a:noFill/>
        </p:spPr>
        <p:txBody>
          <a:bodyPr wrap="square" lIns="0" tIns="0" rIns="0" bIns="0" rtlCol="0">
            <a:spAutoFit/>
          </a:bodyPr>
          <a:lstStyle/>
          <a:p>
            <a:pPr marL="228599" indent="-228599" algn="just" hangingPunct="0"/>
            <a:r>
              <a:rPr lang="en-US" altLang="zh-CN" dirty="0">
                <a:solidFill>
                  <a:srgbClr val="653265"/>
                </a:solidFill>
                <a:latin typeface="Wingdings"/>
                <a:ea typeface="Wingdings"/>
              </a:rPr>
              <a:t></a:t>
            </a:r>
            <a:r>
              <a:rPr lang="en-US" altLang="zh-CN" sz="2400" dirty="0">
                <a:solidFill>
                  <a:srgbClr val="575757"/>
                </a:solidFill>
                <a:latin typeface="Arial"/>
                <a:ea typeface="Arial"/>
              </a:rPr>
              <a:t>Por</a:t>
            </a:r>
            <a:r>
              <a:rPr lang="en-US" altLang="zh-CN" sz="2400" spc="64" dirty="0">
                <a:solidFill>
                  <a:srgbClr val="575757"/>
                </a:solidFill>
                <a:latin typeface="Arial"/>
                <a:cs typeface="Arial"/>
              </a:rPr>
              <a:t> </a:t>
            </a:r>
            <a:r>
              <a:rPr lang="en-US" altLang="zh-CN" sz="2400" dirty="0">
                <a:solidFill>
                  <a:srgbClr val="575757"/>
                </a:solidFill>
                <a:latin typeface="Arial"/>
                <a:ea typeface="Arial"/>
              </a:rPr>
              <a:t>lo</a:t>
            </a:r>
            <a:r>
              <a:rPr lang="en-US" altLang="zh-CN" sz="2400" spc="64" dirty="0">
                <a:solidFill>
                  <a:srgbClr val="575757"/>
                </a:solidFill>
                <a:latin typeface="Arial"/>
                <a:cs typeface="Arial"/>
              </a:rPr>
              <a:t> </a:t>
            </a:r>
            <a:r>
              <a:rPr lang="en-US" altLang="zh-CN" sz="2400" dirty="0">
                <a:solidFill>
                  <a:srgbClr val="575757"/>
                </a:solidFill>
                <a:latin typeface="Arial"/>
                <a:ea typeface="Arial"/>
              </a:rPr>
              <a:t>general,</a:t>
            </a:r>
            <a:r>
              <a:rPr lang="en-US" altLang="zh-CN" sz="2400" spc="64" dirty="0">
                <a:solidFill>
                  <a:srgbClr val="575757"/>
                </a:solidFill>
                <a:latin typeface="Arial"/>
                <a:cs typeface="Arial"/>
              </a:rPr>
              <a:t> </a:t>
            </a:r>
            <a:r>
              <a:rPr lang="en-US" altLang="zh-CN" sz="2400" dirty="0">
                <a:solidFill>
                  <a:srgbClr val="575757"/>
                </a:solidFill>
                <a:latin typeface="Arial"/>
                <a:ea typeface="Arial"/>
              </a:rPr>
              <a:t>en</a:t>
            </a:r>
            <a:r>
              <a:rPr lang="en-US" altLang="zh-CN" sz="2400" spc="64" dirty="0">
                <a:solidFill>
                  <a:srgbClr val="575757"/>
                </a:solidFill>
                <a:latin typeface="Arial"/>
                <a:cs typeface="Arial"/>
              </a:rPr>
              <a:t> </a:t>
            </a:r>
            <a:r>
              <a:rPr lang="en-US" altLang="zh-CN" sz="2400" dirty="0">
                <a:solidFill>
                  <a:srgbClr val="575757"/>
                </a:solidFill>
                <a:latin typeface="Arial"/>
                <a:ea typeface="Arial"/>
              </a:rPr>
              <a:t>los</a:t>
            </a:r>
            <a:r>
              <a:rPr lang="en-US" altLang="zh-CN" sz="2400" spc="64" dirty="0">
                <a:solidFill>
                  <a:srgbClr val="575757"/>
                </a:solidFill>
                <a:latin typeface="Arial"/>
                <a:cs typeface="Arial"/>
              </a:rPr>
              <a:t> </a:t>
            </a:r>
            <a:r>
              <a:rPr lang="en-US" altLang="zh-CN" sz="2400" dirty="0">
                <a:solidFill>
                  <a:srgbClr val="575757"/>
                </a:solidFill>
                <a:latin typeface="Arial"/>
                <a:ea typeface="Arial"/>
              </a:rPr>
              <a:t>brotes</a:t>
            </a:r>
            <a:r>
              <a:rPr lang="en-US" altLang="zh-CN" sz="2400" spc="64" dirty="0">
                <a:solidFill>
                  <a:srgbClr val="575757"/>
                </a:solidFill>
                <a:latin typeface="Arial"/>
                <a:cs typeface="Arial"/>
              </a:rPr>
              <a:t> </a:t>
            </a:r>
            <a:r>
              <a:rPr lang="en-US" altLang="zh-CN" sz="2400" dirty="0">
                <a:solidFill>
                  <a:srgbClr val="575757"/>
                </a:solidFill>
                <a:latin typeface="Arial"/>
                <a:ea typeface="Arial"/>
              </a:rPr>
              <a:t>las</a:t>
            </a:r>
            <a:r>
              <a:rPr lang="en-US" altLang="zh-CN" sz="2400" spc="69" dirty="0">
                <a:solidFill>
                  <a:srgbClr val="575757"/>
                </a:solidFill>
                <a:latin typeface="Arial"/>
                <a:cs typeface="Arial"/>
              </a:rPr>
              <a:t> </a:t>
            </a:r>
            <a:r>
              <a:rPr lang="en-US" altLang="zh-CN" sz="2400" dirty="0">
                <a:solidFill>
                  <a:srgbClr val="575757"/>
                </a:solidFill>
                <a:latin typeface="Arial"/>
                <a:ea typeface="Arial"/>
              </a:rPr>
              <a:t>plaquetas</a:t>
            </a:r>
            <a:r>
              <a:rPr lang="en-US" altLang="zh-CN" sz="2400" dirty="0">
                <a:solidFill>
                  <a:srgbClr val="575757"/>
                </a:solidFill>
                <a:latin typeface="Arial"/>
                <a:cs typeface="Arial"/>
              </a:rPr>
              <a:t> </a:t>
            </a:r>
            <a:r>
              <a:rPr lang="en-US" altLang="zh-CN" sz="2400" dirty="0">
                <a:solidFill>
                  <a:srgbClr val="575757"/>
                </a:solidFill>
                <a:latin typeface="Arial"/>
                <a:ea typeface="Arial"/>
              </a:rPr>
              <a:t>descienden</a:t>
            </a:r>
            <a:r>
              <a:rPr lang="en-US" altLang="zh-CN" sz="2400" spc="-34" dirty="0">
                <a:solidFill>
                  <a:srgbClr val="575757"/>
                </a:solidFill>
                <a:latin typeface="Arial"/>
                <a:cs typeface="Arial"/>
              </a:rPr>
              <a:t> </a:t>
            </a:r>
            <a:r>
              <a:rPr lang="en-US" altLang="zh-CN" sz="2400" dirty="0">
                <a:solidFill>
                  <a:srgbClr val="575757"/>
                </a:solidFill>
                <a:latin typeface="Arial"/>
                <a:ea typeface="Arial"/>
              </a:rPr>
              <a:t>a</a:t>
            </a:r>
            <a:r>
              <a:rPr lang="en-US" altLang="zh-CN" sz="2400" spc="-34" dirty="0">
                <a:solidFill>
                  <a:srgbClr val="575757"/>
                </a:solidFill>
                <a:latin typeface="Arial"/>
                <a:cs typeface="Arial"/>
              </a:rPr>
              <a:t> </a:t>
            </a:r>
            <a:r>
              <a:rPr lang="en-US" altLang="zh-CN" sz="2400" dirty="0">
                <a:solidFill>
                  <a:srgbClr val="575757"/>
                </a:solidFill>
                <a:latin typeface="Arial"/>
                <a:ea typeface="Arial"/>
              </a:rPr>
              <a:t>menos</a:t>
            </a:r>
            <a:r>
              <a:rPr lang="en-US" altLang="zh-CN" sz="2400" spc="-34" dirty="0">
                <a:solidFill>
                  <a:srgbClr val="575757"/>
                </a:solidFill>
                <a:latin typeface="Arial"/>
                <a:cs typeface="Arial"/>
              </a:rPr>
              <a:t> </a:t>
            </a:r>
            <a:r>
              <a:rPr lang="en-US" altLang="zh-CN" sz="2400" dirty="0">
                <a:solidFill>
                  <a:srgbClr val="575757"/>
                </a:solidFill>
                <a:latin typeface="Arial"/>
                <a:ea typeface="Arial"/>
              </a:rPr>
              <a:t>de</a:t>
            </a:r>
            <a:r>
              <a:rPr lang="en-US" altLang="zh-CN" sz="2400" spc="-34" dirty="0">
                <a:solidFill>
                  <a:srgbClr val="575757"/>
                </a:solidFill>
                <a:latin typeface="Arial"/>
                <a:cs typeface="Arial"/>
              </a:rPr>
              <a:t> </a:t>
            </a:r>
            <a:r>
              <a:rPr lang="en-US" altLang="zh-CN" sz="2400" dirty="0">
                <a:solidFill>
                  <a:srgbClr val="575757"/>
                </a:solidFill>
                <a:latin typeface="Arial"/>
                <a:ea typeface="Arial"/>
              </a:rPr>
              <a:t>50000</a:t>
            </a:r>
            <a:r>
              <a:rPr lang="en-US" altLang="zh-CN" sz="2400" spc="-34" dirty="0">
                <a:solidFill>
                  <a:srgbClr val="575757"/>
                </a:solidFill>
                <a:latin typeface="Arial"/>
                <a:cs typeface="Arial"/>
              </a:rPr>
              <a:t> </a:t>
            </a:r>
            <a:r>
              <a:rPr lang="en-US" altLang="zh-CN" sz="2400" dirty="0">
                <a:solidFill>
                  <a:srgbClr val="575757"/>
                </a:solidFill>
                <a:latin typeface="Arial"/>
                <a:ea typeface="Arial"/>
              </a:rPr>
              <a:t>y,</a:t>
            </a:r>
            <a:r>
              <a:rPr lang="en-US" altLang="zh-CN" sz="2400" spc="-34" dirty="0">
                <a:solidFill>
                  <a:srgbClr val="575757"/>
                </a:solidFill>
                <a:latin typeface="Arial"/>
                <a:cs typeface="Arial"/>
              </a:rPr>
              <a:t> </a:t>
            </a:r>
            <a:r>
              <a:rPr lang="en-US" altLang="zh-CN" sz="2400" dirty="0">
                <a:solidFill>
                  <a:srgbClr val="575757"/>
                </a:solidFill>
                <a:latin typeface="Arial"/>
                <a:ea typeface="Arial"/>
              </a:rPr>
              <a:t>en</a:t>
            </a:r>
            <a:r>
              <a:rPr lang="en-US" altLang="zh-CN" sz="2400" spc="-40" dirty="0">
                <a:solidFill>
                  <a:srgbClr val="575757"/>
                </a:solidFill>
                <a:latin typeface="Arial"/>
                <a:cs typeface="Arial"/>
              </a:rPr>
              <a:t> </a:t>
            </a:r>
            <a:r>
              <a:rPr lang="en-US" altLang="zh-CN" sz="2400" dirty="0">
                <a:solidFill>
                  <a:srgbClr val="575757"/>
                </a:solidFill>
                <a:latin typeface="Arial"/>
                <a:ea typeface="Arial"/>
              </a:rPr>
              <a:t>ocasiones,</a:t>
            </a:r>
            <a:r>
              <a:rPr lang="en-US" altLang="zh-CN" sz="2400" dirty="0">
                <a:solidFill>
                  <a:srgbClr val="575757"/>
                </a:solidFill>
                <a:latin typeface="Arial"/>
                <a:cs typeface="Arial"/>
              </a:rPr>
              <a:t> </a:t>
            </a:r>
            <a:r>
              <a:rPr lang="en-US" altLang="zh-CN" sz="2400" dirty="0">
                <a:solidFill>
                  <a:srgbClr val="575757"/>
                </a:solidFill>
                <a:latin typeface="Arial"/>
                <a:ea typeface="Arial"/>
              </a:rPr>
              <a:t>se</a:t>
            </a:r>
            <a:r>
              <a:rPr lang="en-US" altLang="zh-CN" sz="2400" dirty="0">
                <a:solidFill>
                  <a:srgbClr val="575757"/>
                </a:solidFill>
                <a:latin typeface="Arial"/>
                <a:cs typeface="Arial"/>
              </a:rPr>
              <a:t> </a:t>
            </a:r>
            <a:r>
              <a:rPr lang="en-US" altLang="zh-CN" sz="2400" dirty="0">
                <a:solidFill>
                  <a:srgbClr val="575757"/>
                </a:solidFill>
                <a:latin typeface="Arial"/>
                <a:ea typeface="Arial"/>
              </a:rPr>
              <a:t>hallan</a:t>
            </a:r>
            <a:r>
              <a:rPr lang="en-US" altLang="zh-CN" sz="2400" dirty="0">
                <a:solidFill>
                  <a:srgbClr val="575757"/>
                </a:solidFill>
                <a:latin typeface="Arial"/>
                <a:cs typeface="Arial"/>
              </a:rPr>
              <a:t> </a:t>
            </a:r>
            <a:r>
              <a:rPr lang="en-US" altLang="zh-CN" sz="2400" dirty="0">
                <a:solidFill>
                  <a:srgbClr val="575757"/>
                </a:solidFill>
                <a:latin typeface="Arial"/>
                <a:ea typeface="Arial"/>
              </a:rPr>
              <a:t>por</a:t>
            </a:r>
            <a:r>
              <a:rPr lang="en-US" altLang="zh-CN" sz="2400" dirty="0">
                <a:solidFill>
                  <a:srgbClr val="575757"/>
                </a:solidFill>
                <a:latin typeface="Arial"/>
                <a:cs typeface="Arial"/>
              </a:rPr>
              <a:t> </a:t>
            </a:r>
            <a:r>
              <a:rPr lang="en-US" altLang="zh-CN" sz="2400" dirty="0">
                <a:solidFill>
                  <a:srgbClr val="575757"/>
                </a:solidFill>
                <a:latin typeface="Arial"/>
                <a:ea typeface="Arial"/>
              </a:rPr>
              <a:t>debajo</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10</a:t>
            </a:r>
            <a:r>
              <a:rPr lang="en-US" altLang="zh-CN" sz="2400" dirty="0">
                <a:solidFill>
                  <a:srgbClr val="575757"/>
                </a:solidFill>
                <a:latin typeface="Arial"/>
                <a:ea typeface="Arial"/>
                <a:cs typeface="Arial"/>
              </a:rPr>
              <a:t>000</a:t>
            </a:r>
            <a:r>
              <a:rPr lang="en-US" altLang="zh-CN" sz="2400" dirty="0">
                <a:solidFill>
                  <a:srgbClr val="575757"/>
                </a:solidFill>
                <a:latin typeface="Arial"/>
                <a:ea typeface="Arial"/>
              </a:rPr>
              <a:t>.</a:t>
            </a:r>
          </a:p>
          <a:p>
            <a:pPr marL="228599" indent="-228599" algn="just" hangingPunct="0"/>
            <a:endParaRPr lang="en-US" dirty="0">
              <a:solidFill>
                <a:prstClr val="black"/>
              </a:solidFill>
            </a:endParaRPr>
          </a:p>
          <a:p>
            <a:pPr algn="just">
              <a:lnSpc>
                <a:spcPts val="1000"/>
              </a:lnSpc>
            </a:pPr>
            <a:endParaRPr lang="en-US" dirty="0">
              <a:solidFill>
                <a:prstClr val="black"/>
              </a:solidFill>
            </a:endParaRPr>
          </a:p>
          <a:p>
            <a:pPr marL="228599" indent="-228599" algn="just" hangingPunct="0"/>
            <a:r>
              <a:rPr lang="en-US" altLang="zh-CN" dirty="0">
                <a:solidFill>
                  <a:srgbClr val="653265"/>
                </a:solidFill>
                <a:latin typeface="Wingdings"/>
                <a:ea typeface="Wingdings"/>
              </a:rPr>
              <a:t></a:t>
            </a:r>
            <a:r>
              <a:rPr lang="en-US" altLang="zh-CN" sz="2400" dirty="0">
                <a:solidFill>
                  <a:srgbClr val="575757"/>
                </a:solidFill>
                <a:latin typeface="Arial"/>
                <a:ea typeface="Arial"/>
              </a:rPr>
              <a:t>El</a:t>
            </a:r>
            <a:r>
              <a:rPr lang="en-US" altLang="zh-CN" sz="2400" spc="69" dirty="0">
                <a:solidFill>
                  <a:srgbClr val="575757"/>
                </a:solidFill>
                <a:latin typeface="Arial"/>
                <a:cs typeface="Arial"/>
              </a:rPr>
              <a:t> </a:t>
            </a:r>
            <a:r>
              <a:rPr lang="en-US" altLang="zh-CN" sz="2400" dirty="0">
                <a:solidFill>
                  <a:srgbClr val="575757"/>
                </a:solidFill>
                <a:latin typeface="Arial"/>
                <a:ea typeface="Arial"/>
              </a:rPr>
              <a:t>examen</a:t>
            </a:r>
            <a:r>
              <a:rPr lang="en-US" altLang="zh-CN" sz="2400" spc="69" dirty="0">
                <a:solidFill>
                  <a:srgbClr val="575757"/>
                </a:solidFill>
                <a:latin typeface="Arial"/>
                <a:cs typeface="Arial"/>
              </a:rPr>
              <a:t> </a:t>
            </a:r>
            <a:r>
              <a:rPr lang="en-US" altLang="zh-CN" sz="2400" dirty="0">
                <a:solidFill>
                  <a:srgbClr val="575757"/>
                </a:solidFill>
                <a:latin typeface="Arial"/>
                <a:ea typeface="Arial"/>
              </a:rPr>
              <a:t>morfológico</a:t>
            </a:r>
            <a:r>
              <a:rPr lang="en-US" altLang="zh-CN" sz="2400" spc="75" dirty="0">
                <a:solidFill>
                  <a:srgbClr val="575757"/>
                </a:solidFill>
                <a:latin typeface="Arial"/>
                <a:cs typeface="Arial"/>
              </a:rPr>
              <a:t> </a:t>
            </a:r>
            <a:r>
              <a:rPr lang="en-US" altLang="zh-CN" sz="2400" dirty="0">
                <a:solidFill>
                  <a:srgbClr val="575757"/>
                </a:solidFill>
                <a:latin typeface="Arial"/>
                <a:ea typeface="Arial"/>
              </a:rPr>
              <a:t>de</a:t>
            </a:r>
            <a:r>
              <a:rPr lang="en-US" altLang="zh-CN" sz="2400" spc="69" dirty="0">
                <a:solidFill>
                  <a:srgbClr val="575757"/>
                </a:solidFill>
                <a:latin typeface="Arial"/>
                <a:cs typeface="Arial"/>
              </a:rPr>
              <a:t> </a:t>
            </a:r>
            <a:r>
              <a:rPr lang="en-US" altLang="zh-CN" sz="2400" dirty="0">
                <a:solidFill>
                  <a:srgbClr val="575757"/>
                </a:solidFill>
                <a:latin typeface="Arial"/>
                <a:ea typeface="Arial"/>
              </a:rPr>
              <a:t>las</a:t>
            </a:r>
            <a:r>
              <a:rPr lang="en-US" altLang="zh-CN" sz="2400" spc="69" dirty="0">
                <a:solidFill>
                  <a:srgbClr val="575757"/>
                </a:solidFill>
                <a:latin typeface="Arial"/>
                <a:cs typeface="Arial"/>
              </a:rPr>
              <a:t> </a:t>
            </a:r>
            <a:r>
              <a:rPr lang="en-US" altLang="zh-CN" sz="2400" dirty="0">
                <a:solidFill>
                  <a:srgbClr val="575757"/>
                </a:solidFill>
                <a:latin typeface="Arial"/>
                <a:ea typeface="Arial"/>
              </a:rPr>
              <a:t>plaquetas</a:t>
            </a:r>
            <a:r>
              <a:rPr lang="en-US" altLang="zh-CN" sz="2400" spc="75" dirty="0">
                <a:solidFill>
                  <a:srgbClr val="575757"/>
                </a:solidFill>
                <a:latin typeface="Arial"/>
                <a:cs typeface="Arial"/>
              </a:rPr>
              <a:t> </a:t>
            </a:r>
            <a:r>
              <a:rPr lang="en-US" altLang="zh-CN" sz="2400" dirty="0">
                <a:solidFill>
                  <a:srgbClr val="575757"/>
                </a:solidFill>
                <a:latin typeface="Arial"/>
                <a:ea typeface="Arial"/>
              </a:rPr>
              <a:t>revela</a:t>
            </a:r>
            <a:r>
              <a:rPr lang="en-US" altLang="zh-CN" sz="2400" dirty="0">
                <a:solidFill>
                  <a:srgbClr val="575757"/>
                </a:solidFill>
                <a:latin typeface="Arial"/>
                <a:cs typeface="Arial"/>
              </a:rPr>
              <a:t> </a:t>
            </a:r>
            <a:r>
              <a:rPr lang="en-US" altLang="zh-CN" sz="2400" dirty="0">
                <a:solidFill>
                  <a:srgbClr val="575757"/>
                </a:solidFill>
                <a:latin typeface="Arial"/>
                <a:ea typeface="Arial"/>
              </a:rPr>
              <a:t>abundancia</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megatrombocitos</a:t>
            </a:r>
            <a:r>
              <a:rPr lang="en-US" altLang="zh-CN" sz="2400" dirty="0">
                <a:solidFill>
                  <a:srgbClr val="575757"/>
                </a:solidFill>
                <a:latin typeface="Arial"/>
                <a:cs typeface="Arial"/>
              </a:rPr>
              <a:t> </a:t>
            </a:r>
            <a:r>
              <a:rPr lang="en-US" altLang="zh-CN" sz="2400" dirty="0">
                <a:solidFill>
                  <a:srgbClr val="575757"/>
                </a:solidFill>
                <a:latin typeface="Arial"/>
                <a:ea typeface="Arial"/>
              </a:rPr>
              <a:t>junto</a:t>
            </a:r>
            <a:r>
              <a:rPr lang="en-US" altLang="zh-CN" sz="2400" spc="50" dirty="0">
                <a:solidFill>
                  <a:srgbClr val="575757"/>
                </a:solidFill>
                <a:latin typeface="Arial"/>
                <a:cs typeface="Arial"/>
              </a:rPr>
              <a:t> </a:t>
            </a:r>
            <a:r>
              <a:rPr lang="en-US" altLang="zh-CN" sz="2400" dirty="0">
                <a:solidFill>
                  <a:srgbClr val="575757"/>
                </a:solidFill>
                <a:latin typeface="Arial"/>
                <a:ea typeface="Arial"/>
              </a:rPr>
              <a:t>con</a:t>
            </a:r>
            <a:r>
              <a:rPr lang="en-US" altLang="zh-CN" sz="2400" dirty="0">
                <a:solidFill>
                  <a:srgbClr val="575757"/>
                </a:solidFill>
                <a:latin typeface="Arial"/>
                <a:cs typeface="Arial"/>
              </a:rPr>
              <a:t> </a:t>
            </a:r>
            <a:r>
              <a:rPr lang="en-US" altLang="zh-CN" sz="2400" dirty="0">
                <a:solidFill>
                  <a:srgbClr val="575757"/>
                </a:solidFill>
                <a:latin typeface="Arial"/>
                <a:ea typeface="Arial"/>
              </a:rPr>
              <a:t>microtrombocitos</a:t>
            </a:r>
            <a:r>
              <a:rPr lang="en-US" altLang="zh-CN" sz="2400" dirty="0">
                <a:solidFill>
                  <a:srgbClr val="575757"/>
                </a:solidFill>
                <a:latin typeface="Arial"/>
                <a:cs typeface="Arial"/>
              </a:rPr>
              <a:t> </a:t>
            </a:r>
            <a:r>
              <a:rPr lang="en-US" altLang="zh-CN" sz="2400" dirty="0">
                <a:solidFill>
                  <a:srgbClr val="575757"/>
                </a:solidFill>
                <a:latin typeface="Arial"/>
                <a:ea typeface="Arial"/>
              </a:rPr>
              <a:t>(anisocitosis</a:t>
            </a:r>
            <a:r>
              <a:rPr lang="en-US" altLang="zh-CN" sz="2400" spc="15" dirty="0">
                <a:solidFill>
                  <a:srgbClr val="575757"/>
                </a:solidFill>
                <a:latin typeface="Arial"/>
                <a:cs typeface="Arial"/>
              </a:rPr>
              <a:t> </a:t>
            </a:r>
            <a:r>
              <a:rPr lang="en-US" altLang="zh-CN" sz="2400" dirty="0">
                <a:solidFill>
                  <a:srgbClr val="575757"/>
                </a:solidFill>
                <a:latin typeface="Arial"/>
                <a:ea typeface="Arial"/>
              </a:rPr>
              <a:t>plaquetaria).</a:t>
            </a:r>
          </a:p>
        </p:txBody>
      </p:sp>
    </p:spTree>
    <p:extLst>
      <p:ext uri="{BB962C8B-B14F-4D97-AF65-F5344CB8AC3E}">
        <p14:creationId xmlns:p14="http://schemas.microsoft.com/office/powerpoint/2010/main" val="38473617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reeform 45"/>
          <p:cNvSpPr/>
          <p:nvPr/>
        </p:nvSpPr>
        <p:spPr>
          <a:xfrm>
            <a:off x="8197850" y="273050"/>
            <a:ext cx="654050" cy="1606550"/>
          </a:xfrm>
          <a:custGeom>
            <a:avLst/>
            <a:gdLst>
              <a:gd name="connsiteX0" fmla="*/ 13461 w 654050"/>
              <a:gd name="connsiteY0" fmla="*/ 1609090 h 1606550"/>
              <a:gd name="connsiteX1" fmla="*/ 655066 w 654050"/>
              <a:gd name="connsiteY1" fmla="*/ 1609090 h 1606550"/>
              <a:gd name="connsiteX2" fmla="*/ 655066 w 654050"/>
              <a:gd name="connsiteY2" fmla="*/ 8890 h 1606550"/>
              <a:gd name="connsiteX3" fmla="*/ 13461 w 654050"/>
              <a:gd name="connsiteY3" fmla="*/ 8890 h 1606550"/>
              <a:gd name="connsiteX4" fmla="*/ 13461 w 6540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050" h="1606550">
                <a:moveTo>
                  <a:pt x="13461" y="1609090"/>
                </a:moveTo>
                <a:lnTo>
                  <a:pt x="655066" y="1609090"/>
                </a:lnTo>
                <a:lnTo>
                  <a:pt x="655066" y="8890"/>
                </a:lnTo>
                <a:lnTo>
                  <a:pt x="13461" y="8890"/>
                </a:lnTo>
                <a:lnTo>
                  <a:pt x="13461" y="160909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46" name="Freeform 46"/>
          <p:cNvSpPr/>
          <p:nvPr/>
        </p:nvSpPr>
        <p:spPr>
          <a:xfrm>
            <a:off x="8058150" y="273050"/>
            <a:ext cx="95250" cy="1606550"/>
          </a:xfrm>
          <a:custGeom>
            <a:avLst/>
            <a:gdLst>
              <a:gd name="connsiteX0" fmla="*/ 9906 w 95250"/>
              <a:gd name="connsiteY0" fmla="*/ 1609090 h 1606550"/>
              <a:gd name="connsiteX1" fmla="*/ 101346 w 95250"/>
              <a:gd name="connsiteY1" fmla="*/ 1609090 h 1606550"/>
              <a:gd name="connsiteX2" fmla="*/ 101346 w 95250"/>
              <a:gd name="connsiteY2" fmla="*/ 8890 h 1606550"/>
              <a:gd name="connsiteX3" fmla="*/ 9906 w 95250"/>
              <a:gd name="connsiteY3" fmla="*/ 8890 h 1606550"/>
              <a:gd name="connsiteX4" fmla="*/ 9906 w 952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606550">
                <a:moveTo>
                  <a:pt x="9906" y="1609090"/>
                </a:moveTo>
                <a:lnTo>
                  <a:pt x="101346" y="1609090"/>
                </a:lnTo>
                <a:lnTo>
                  <a:pt x="101346" y="8890"/>
                </a:lnTo>
                <a:lnTo>
                  <a:pt x="9906" y="8890"/>
                </a:lnTo>
                <a:lnTo>
                  <a:pt x="9906" y="1609090"/>
                </a:lnTo>
                <a:close/>
              </a:path>
            </a:pathLst>
          </a:custGeom>
          <a:solidFill>
            <a:srgbClr val="65659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48" name="TextBox 48"/>
          <p:cNvSpPr txBox="1"/>
          <p:nvPr/>
        </p:nvSpPr>
        <p:spPr>
          <a:xfrm>
            <a:off x="179513" y="476672"/>
            <a:ext cx="7442934" cy="3431709"/>
          </a:xfrm>
          <a:prstGeom prst="rect">
            <a:avLst/>
          </a:prstGeom>
          <a:noFill/>
        </p:spPr>
        <p:txBody>
          <a:bodyPr wrap="square" lIns="0" tIns="0" rIns="0" bIns="0" rtlCol="0">
            <a:spAutoFit/>
          </a:bodyPr>
          <a:lstStyle/>
          <a:p>
            <a:pPr algn="just"/>
            <a:r>
              <a:rPr lang="en-US" altLang="zh-CN" sz="2400" dirty="0">
                <a:solidFill>
                  <a:srgbClr val="653265"/>
                </a:solidFill>
                <a:latin typeface="Wingdings"/>
                <a:ea typeface="Wingdings"/>
              </a:rPr>
              <a:t></a:t>
            </a:r>
            <a:r>
              <a:rPr lang="en-US" altLang="zh-CN" sz="3200" dirty="0">
                <a:solidFill>
                  <a:srgbClr val="575757"/>
                </a:solidFill>
                <a:latin typeface="Arial"/>
                <a:ea typeface="Arial"/>
              </a:rPr>
              <a:t>Aparte</a:t>
            </a:r>
            <a:r>
              <a:rPr lang="en-US" altLang="zh-CN" sz="3200" spc="60" dirty="0">
                <a:solidFill>
                  <a:srgbClr val="575757"/>
                </a:solidFill>
                <a:latin typeface="Arial"/>
                <a:cs typeface="Arial"/>
              </a:rPr>
              <a:t> </a:t>
            </a:r>
            <a:r>
              <a:rPr lang="en-US" altLang="zh-CN" sz="3200" dirty="0">
                <a:solidFill>
                  <a:srgbClr val="575757"/>
                </a:solidFill>
                <a:latin typeface="Arial"/>
                <a:ea typeface="Arial"/>
              </a:rPr>
              <a:t>de</a:t>
            </a:r>
            <a:r>
              <a:rPr lang="en-US" altLang="zh-CN" sz="3200" spc="64" dirty="0">
                <a:solidFill>
                  <a:srgbClr val="575757"/>
                </a:solidFill>
                <a:latin typeface="Arial"/>
                <a:cs typeface="Arial"/>
              </a:rPr>
              <a:t> </a:t>
            </a:r>
            <a:r>
              <a:rPr lang="en-US" altLang="zh-CN" sz="3200" dirty="0">
                <a:solidFill>
                  <a:srgbClr val="575757"/>
                </a:solidFill>
                <a:latin typeface="Arial"/>
                <a:ea typeface="Arial"/>
              </a:rPr>
              <a:t>la</a:t>
            </a:r>
            <a:r>
              <a:rPr lang="en-US" altLang="zh-CN" sz="3200" spc="64" dirty="0">
                <a:solidFill>
                  <a:srgbClr val="575757"/>
                </a:solidFill>
                <a:latin typeface="Arial"/>
                <a:cs typeface="Arial"/>
              </a:rPr>
              <a:t> </a:t>
            </a:r>
            <a:r>
              <a:rPr lang="en-US" altLang="zh-CN" sz="3200" dirty="0">
                <a:solidFill>
                  <a:srgbClr val="575757"/>
                </a:solidFill>
                <a:latin typeface="Arial"/>
                <a:ea typeface="Arial"/>
              </a:rPr>
              <a:t>terapéutica</a:t>
            </a:r>
            <a:r>
              <a:rPr lang="en-US" altLang="zh-CN" sz="3200" spc="64" dirty="0">
                <a:solidFill>
                  <a:srgbClr val="575757"/>
                </a:solidFill>
                <a:latin typeface="Arial"/>
                <a:cs typeface="Arial"/>
              </a:rPr>
              <a:t> </a:t>
            </a:r>
            <a:r>
              <a:rPr lang="en-US" altLang="zh-CN" sz="3200" dirty="0">
                <a:solidFill>
                  <a:srgbClr val="575757"/>
                </a:solidFill>
                <a:latin typeface="Arial"/>
                <a:ea typeface="Arial"/>
              </a:rPr>
              <a:t>sintomática</a:t>
            </a:r>
            <a:r>
              <a:rPr lang="en-US" altLang="zh-CN" sz="3200" spc="64" dirty="0">
                <a:solidFill>
                  <a:srgbClr val="575757"/>
                </a:solidFill>
                <a:latin typeface="Arial"/>
                <a:cs typeface="Arial"/>
              </a:rPr>
              <a:t> </a:t>
            </a:r>
            <a:r>
              <a:rPr lang="en-US" altLang="zh-CN" sz="3200" dirty="0">
                <a:solidFill>
                  <a:srgbClr val="575757"/>
                </a:solidFill>
                <a:latin typeface="Arial"/>
                <a:ea typeface="Arial"/>
              </a:rPr>
              <a:t>de</a:t>
            </a:r>
            <a:r>
              <a:rPr lang="en-US" altLang="zh-CN" sz="3200" spc="64" dirty="0">
                <a:solidFill>
                  <a:srgbClr val="575757"/>
                </a:solidFill>
                <a:latin typeface="Arial"/>
                <a:cs typeface="Arial"/>
              </a:rPr>
              <a:t> </a:t>
            </a:r>
            <a:r>
              <a:rPr lang="en-US" altLang="zh-CN" sz="3200" dirty="0" err="1">
                <a:solidFill>
                  <a:srgbClr val="575757"/>
                </a:solidFill>
                <a:latin typeface="Arial"/>
                <a:ea typeface="Arial"/>
              </a:rPr>
              <a:t>toda</a:t>
            </a:r>
            <a:r>
              <a:rPr lang="en-US" altLang="zh-CN" sz="3200" dirty="0">
                <a:solidFill>
                  <a:srgbClr val="575757"/>
                </a:solidFill>
                <a:latin typeface="Arial"/>
                <a:ea typeface="Arial"/>
              </a:rPr>
              <a:t> </a:t>
            </a:r>
            <a:r>
              <a:rPr lang="en-US" altLang="zh-CN" sz="3200" dirty="0" err="1">
                <a:solidFill>
                  <a:srgbClr val="575757"/>
                </a:solidFill>
                <a:latin typeface="Arial"/>
                <a:ea typeface="Arial"/>
              </a:rPr>
              <a:t>trombocitopenia</a:t>
            </a:r>
            <a:r>
              <a:rPr lang="en-US" altLang="zh-CN" sz="3200" dirty="0">
                <a:solidFill>
                  <a:srgbClr val="575757"/>
                </a:solidFill>
                <a:latin typeface="Arial"/>
                <a:cs typeface="Arial"/>
              </a:rPr>
              <a:t> </a:t>
            </a:r>
            <a:r>
              <a:rPr lang="en-US" altLang="zh-CN" sz="3200" dirty="0">
                <a:solidFill>
                  <a:srgbClr val="575757"/>
                </a:solidFill>
                <a:latin typeface="Arial"/>
                <a:ea typeface="Arial"/>
              </a:rPr>
              <a:t>se</a:t>
            </a:r>
            <a:r>
              <a:rPr lang="en-US" altLang="zh-CN" sz="3200" dirty="0">
                <a:solidFill>
                  <a:srgbClr val="575757"/>
                </a:solidFill>
                <a:latin typeface="Arial"/>
                <a:cs typeface="Arial"/>
              </a:rPr>
              <a:t> </a:t>
            </a:r>
            <a:r>
              <a:rPr lang="en-US" altLang="zh-CN" sz="3200" dirty="0">
                <a:solidFill>
                  <a:srgbClr val="575757"/>
                </a:solidFill>
                <a:latin typeface="Arial"/>
                <a:ea typeface="Arial"/>
              </a:rPr>
              <a:t>basa</a:t>
            </a:r>
            <a:r>
              <a:rPr lang="en-US" altLang="zh-CN" sz="3200" dirty="0">
                <a:solidFill>
                  <a:srgbClr val="575757"/>
                </a:solidFill>
                <a:latin typeface="Arial"/>
                <a:cs typeface="Arial"/>
              </a:rPr>
              <a:t> </a:t>
            </a:r>
            <a:r>
              <a:rPr lang="en-US" altLang="zh-CN" sz="3200" dirty="0">
                <a:solidFill>
                  <a:srgbClr val="575757"/>
                </a:solidFill>
                <a:latin typeface="Arial"/>
                <a:ea typeface="Arial"/>
              </a:rPr>
              <a:t>en</a:t>
            </a:r>
            <a:r>
              <a:rPr lang="en-US" altLang="zh-CN" sz="3200" dirty="0">
                <a:solidFill>
                  <a:srgbClr val="575757"/>
                </a:solidFill>
                <a:latin typeface="Arial"/>
                <a:cs typeface="Arial"/>
              </a:rPr>
              <a:t> </a:t>
            </a:r>
            <a:r>
              <a:rPr lang="en-US" altLang="zh-CN" sz="3200" dirty="0">
                <a:solidFill>
                  <a:srgbClr val="575757"/>
                </a:solidFill>
                <a:latin typeface="Arial"/>
                <a:ea typeface="Arial"/>
              </a:rPr>
              <a:t>tres</a:t>
            </a:r>
            <a:r>
              <a:rPr lang="en-US" altLang="zh-CN" sz="3200" spc="-10" dirty="0">
                <a:solidFill>
                  <a:srgbClr val="575757"/>
                </a:solidFill>
                <a:latin typeface="Arial"/>
                <a:cs typeface="Arial"/>
              </a:rPr>
              <a:t> </a:t>
            </a:r>
            <a:r>
              <a:rPr lang="en-US" altLang="zh-CN" sz="3200" dirty="0">
                <a:solidFill>
                  <a:srgbClr val="575757"/>
                </a:solidFill>
                <a:latin typeface="Arial"/>
                <a:ea typeface="Arial"/>
              </a:rPr>
              <a:t>medidas:</a:t>
            </a:r>
          </a:p>
          <a:p>
            <a:pPr algn="just">
              <a:lnSpc>
                <a:spcPts val="584"/>
              </a:lnSpc>
            </a:pPr>
            <a:endParaRPr lang="en-US" sz="2400" dirty="0">
              <a:solidFill>
                <a:prstClr val="black"/>
              </a:solidFill>
            </a:endParaRPr>
          </a:p>
          <a:p>
            <a:pPr indent="228599" algn="just"/>
            <a:r>
              <a:rPr lang="en-US" altLang="zh-CN" sz="2000" dirty="0">
                <a:solidFill>
                  <a:srgbClr val="B76EB7"/>
                </a:solidFill>
                <a:latin typeface="Wingdings"/>
                <a:ea typeface="Wingdings"/>
              </a:rPr>
              <a:t></a:t>
            </a:r>
            <a:r>
              <a:rPr lang="en-US" altLang="zh-CN" sz="2800" dirty="0">
                <a:solidFill>
                  <a:srgbClr val="575757"/>
                </a:solidFill>
                <a:latin typeface="Arial"/>
                <a:ea typeface="Arial"/>
              </a:rPr>
              <a:t>glucocorticoides</a:t>
            </a:r>
            <a:r>
              <a:rPr lang="en-US" altLang="zh-CN" sz="2800" spc="160" dirty="0">
                <a:solidFill>
                  <a:srgbClr val="575757"/>
                </a:solidFill>
                <a:latin typeface="Arial"/>
                <a:cs typeface="Arial"/>
              </a:rPr>
              <a:t> </a:t>
            </a:r>
            <a:r>
              <a:rPr lang="en-US" altLang="zh-CN" sz="2800" dirty="0">
                <a:solidFill>
                  <a:srgbClr val="575757"/>
                </a:solidFill>
                <a:latin typeface="Arial"/>
                <a:ea typeface="Arial"/>
              </a:rPr>
              <a:t>a</a:t>
            </a:r>
            <a:r>
              <a:rPr lang="en-US" altLang="zh-CN" sz="2800" spc="164" dirty="0">
                <a:solidFill>
                  <a:srgbClr val="575757"/>
                </a:solidFill>
                <a:latin typeface="Arial"/>
                <a:cs typeface="Arial"/>
              </a:rPr>
              <a:t> </a:t>
            </a:r>
            <a:r>
              <a:rPr lang="en-US" altLang="zh-CN" sz="2800" dirty="0">
                <a:solidFill>
                  <a:srgbClr val="575757"/>
                </a:solidFill>
                <a:latin typeface="Arial"/>
                <a:ea typeface="Arial"/>
              </a:rPr>
              <a:t>dosis</a:t>
            </a:r>
            <a:r>
              <a:rPr lang="en-US" altLang="zh-CN" sz="2800" spc="160" dirty="0">
                <a:solidFill>
                  <a:srgbClr val="575757"/>
                </a:solidFill>
                <a:latin typeface="Arial"/>
                <a:cs typeface="Arial"/>
              </a:rPr>
              <a:t> </a:t>
            </a:r>
            <a:r>
              <a:rPr lang="en-US" altLang="zh-CN" sz="2800" dirty="0">
                <a:solidFill>
                  <a:srgbClr val="575757"/>
                </a:solidFill>
                <a:latin typeface="Arial"/>
                <a:ea typeface="Arial"/>
              </a:rPr>
              <a:t>altas</a:t>
            </a:r>
          </a:p>
          <a:p>
            <a:pPr algn="just">
              <a:lnSpc>
                <a:spcPts val="600"/>
              </a:lnSpc>
            </a:pPr>
            <a:endParaRPr lang="en-US" sz="2400" dirty="0">
              <a:solidFill>
                <a:prstClr val="black"/>
              </a:solidFill>
            </a:endParaRPr>
          </a:p>
          <a:p>
            <a:pPr indent="228599" algn="just"/>
            <a:r>
              <a:rPr lang="en-US" altLang="zh-CN" sz="2000" spc="40" dirty="0">
                <a:solidFill>
                  <a:srgbClr val="B76EB7"/>
                </a:solidFill>
                <a:latin typeface="Wingdings"/>
                <a:ea typeface="Wingdings"/>
              </a:rPr>
              <a:t></a:t>
            </a:r>
            <a:r>
              <a:rPr lang="en-US" altLang="zh-CN" sz="2800" spc="40" dirty="0">
                <a:solidFill>
                  <a:srgbClr val="575757"/>
                </a:solidFill>
                <a:latin typeface="Arial"/>
                <a:ea typeface="Arial"/>
              </a:rPr>
              <a:t>Esplenec</a:t>
            </a:r>
            <a:r>
              <a:rPr lang="en-US" altLang="zh-CN" sz="2800" spc="34" dirty="0">
                <a:solidFill>
                  <a:srgbClr val="575757"/>
                </a:solidFill>
                <a:latin typeface="Arial"/>
                <a:ea typeface="Arial"/>
              </a:rPr>
              <a:t>tomía</a:t>
            </a:r>
          </a:p>
          <a:p>
            <a:pPr algn="just">
              <a:lnSpc>
                <a:spcPts val="594"/>
              </a:lnSpc>
            </a:pPr>
            <a:endParaRPr lang="en-US" sz="2400" dirty="0">
              <a:solidFill>
                <a:prstClr val="black"/>
              </a:solidFill>
            </a:endParaRPr>
          </a:p>
          <a:p>
            <a:pPr marL="457199" indent="-228600" hangingPunct="0"/>
            <a:r>
              <a:rPr lang="en-US" altLang="zh-CN" sz="2000" dirty="0">
                <a:solidFill>
                  <a:srgbClr val="B76EB7"/>
                </a:solidFill>
                <a:latin typeface="Wingdings"/>
                <a:ea typeface="Wingdings"/>
              </a:rPr>
              <a:t></a:t>
            </a:r>
            <a:r>
              <a:rPr lang="en-US" altLang="zh-CN" sz="2800" dirty="0" err="1">
                <a:solidFill>
                  <a:srgbClr val="575757"/>
                </a:solidFill>
                <a:latin typeface="Arial"/>
                <a:ea typeface="Arial"/>
              </a:rPr>
              <a:t>quimioterapia</a:t>
            </a:r>
            <a:r>
              <a:rPr lang="en-US" altLang="zh-CN" sz="2800" spc="110" dirty="0">
                <a:solidFill>
                  <a:srgbClr val="575757"/>
                </a:solidFill>
                <a:latin typeface="Arial"/>
                <a:cs typeface="Arial"/>
              </a:rPr>
              <a:t> </a:t>
            </a:r>
            <a:r>
              <a:rPr lang="en-US" altLang="zh-CN" sz="2800" dirty="0" err="1">
                <a:solidFill>
                  <a:srgbClr val="575757"/>
                </a:solidFill>
                <a:latin typeface="Arial"/>
                <a:ea typeface="Arial"/>
              </a:rPr>
              <a:t>inmunodepresora</a:t>
            </a:r>
            <a:r>
              <a:rPr lang="en-US" altLang="zh-CN" sz="2800" spc="114" dirty="0">
                <a:solidFill>
                  <a:srgbClr val="575757"/>
                </a:solidFill>
                <a:latin typeface="Arial"/>
                <a:cs typeface="Arial"/>
              </a:rPr>
              <a:t> </a:t>
            </a:r>
            <a:r>
              <a:rPr lang="en-US" altLang="zh-CN" sz="2800" dirty="0">
                <a:solidFill>
                  <a:srgbClr val="575757"/>
                </a:solidFill>
                <a:latin typeface="Arial"/>
                <a:ea typeface="Arial"/>
              </a:rPr>
              <a:t>(ciclofosfamida</a:t>
            </a:r>
            <a:r>
              <a:rPr lang="en-US" altLang="zh-CN" sz="2800" spc="114" dirty="0">
                <a:solidFill>
                  <a:srgbClr val="575757"/>
                </a:solidFill>
                <a:latin typeface="Arial"/>
                <a:cs typeface="Arial"/>
              </a:rPr>
              <a:t> </a:t>
            </a:r>
            <a:r>
              <a:rPr lang="en-US" altLang="zh-CN" sz="2800" dirty="0">
                <a:solidFill>
                  <a:srgbClr val="575757"/>
                </a:solidFill>
                <a:latin typeface="Arial"/>
                <a:ea typeface="Arial"/>
              </a:rPr>
              <a:t>o</a:t>
            </a:r>
            <a:r>
              <a:rPr lang="en-US" altLang="zh-CN" sz="2800" dirty="0">
                <a:solidFill>
                  <a:srgbClr val="575757"/>
                </a:solidFill>
                <a:latin typeface="Arial"/>
                <a:cs typeface="Arial"/>
              </a:rPr>
              <a:t> </a:t>
            </a:r>
            <a:r>
              <a:rPr lang="en-US" altLang="zh-CN" sz="2800" dirty="0">
                <a:solidFill>
                  <a:srgbClr val="575757"/>
                </a:solidFill>
                <a:latin typeface="Arial"/>
                <a:ea typeface="Arial"/>
              </a:rPr>
              <a:t>azatioprina</a:t>
            </a:r>
            <a:r>
              <a:rPr lang="en-US" altLang="zh-CN" sz="2800" spc="-5" dirty="0">
                <a:solidFill>
                  <a:srgbClr val="575757"/>
                </a:solidFill>
                <a:latin typeface="Arial"/>
                <a:ea typeface="Arial"/>
              </a:rPr>
              <a:t>).</a:t>
            </a:r>
          </a:p>
        </p:txBody>
      </p:sp>
    </p:spTree>
    <p:extLst>
      <p:ext uri="{BB962C8B-B14F-4D97-AF65-F5344CB8AC3E}">
        <p14:creationId xmlns:p14="http://schemas.microsoft.com/office/powerpoint/2010/main" val="20923658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Freeform 57"/>
          <p:cNvSpPr/>
          <p:nvPr/>
        </p:nvSpPr>
        <p:spPr>
          <a:xfrm>
            <a:off x="8197850" y="273050"/>
            <a:ext cx="654050" cy="1606550"/>
          </a:xfrm>
          <a:custGeom>
            <a:avLst/>
            <a:gdLst>
              <a:gd name="connsiteX0" fmla="*/ 13461 w 654050"/>
              <a:gd name="connsiteY0" fmla="*/ 1609090 h 1606550"/>
              <a:gd name="connsiteX1" fmla="*/ 655066 w 654050"/>
              <a:gd name="connsiteY1" fmla="*/ 1609090 h 1606550"/>
              <a:gd name="connsiteX2" fmla="*/ 655066 w 654050"/>
              <a:gd name="connsiteY2" fmla="*/ 8890 h 1606550"/>
              <a:gd name="connsiteX3" fmla="*/ 13461 w 654050"/>
              <a:gd name="connsiteY3" fmla="*/ 8890 h 1606550"/>
              <a:gd name="connsiteX4" fmla="*/ 13461 w 6540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050" h="1606550">
                <a:moveTo>
                  <a:pt x="13461" y="1609090"/>
                </a:moveTo>
                <a:lnTo>
                  <a:pt x="655066" y="1609090"/>
                </a:lnTo>
                <a:lnTo>
                  <a:pt x="655066" y="8890"/>
                </a:lnTo>
                <a:lnTo>
                  <a:pt x="13461" y="8890"/>
                </a:lnTo>
                <a:lnTo>
                  <a:pt x="13461" y="160909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58" name="Freeform 58"/>
          <p:cNvSpPr/>
          <p:nvPr/>
        </p:nvSpPr>
        <p:spPr>
          <a:xfrm>
            <a:off x="8058150" y="273050"/>
            <a:ext cx="95250" cy="1606550"/>
          </a:xfrm>
          <a:custGeom>
            <a:avLst/>
            <a:gdLst>
              <a:gd name="connsiteX0" fmla="*/ 9906 w 95250"/>
              <a:gd name="connsiteY0" fmla="*/ 1609090 h 1606550"/>
              <a:gd name="connsiteX1" fmla="*/ 101346 w 95250"/>
              <a:gd name="connsiteY1" fmla="*/ 1609090 h 1606550"/>
              <a:gd name="connsiteX2" fmla="*/ 101346 w 95250"/>
              <a:gd name="connsiteY2" fmla="*/ 8890 h 1606550"/>
              <a:gd name="connsiteX3" fmla="*/ 9906 w 95250"/>
              <a:gd name="connsiteY3" fmla="*/ 8890 h 1606550"/>
              <a:gd name="connsiteX4" fmla="*/ 9906 w 952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606550">
                <a:moveTo>
                  <a:pt x="9906" y="1609090"/>
                </a:moveTo>
                <a:lnTo>
                  <a:pt x="101346" y="1609090"/>
                </a:lnTo>
                <a:lnTo>
                  <a:pt x="101346" y="8890"/>
                </a:lnTo>
                <a:lnTo>
                  <a:pt x="9906" y="8890"/>
                </a:lnTo>
                <a:lnTo>
                  <a:pt x="9906" y="1609090"/>
                </a:lnTo>
                <a:close/>
              </a:path>
            </a:pathLst>
          </a:custGeom>
          <a:solidFill>
            <a:srgbClr val="65659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59" name="TextBox 59"/>
          <p:cNvSpPr txBox="1"/>
          <p:nvPr/>
        </p:nvSpPr>
        <p:spPr>
          <a:xfrm>
            <a:off x="223113" y="239436"/>
            <a:ext cx="7666602" cy="3943965"/>
          </a:xfrm>
          <a:prstGeom prst="rect">
            <a:avLst/>
          </a:prstGeom>
          <a:noFill/>
        </p:spPr>
        <p:txBody>
          <a:bodyPr wrap="square" lIns="0" tIns="0" rIns="0" bIns="0" rtlCol="0">
            <a:spAutoFit/>
          </a:bodyPr>
          <a:lstStyle/>
          <a:p>
            <a:pPr>
              <a:lnSpc>
                <a:spcPct val="142083"/>
              </a:lnSpc>
            </a:pPr>
            <a:r>
              <a:rPr lang="en-US" altLang="zh-CN" sz="3600" b="1" dirty="0">
                <a:solidFill>
                  <a:srgbClr val="B76EB7"/>
                </a:solidFill>
                <a:latin typeface="Arial"/>
                <a:ea typeface="Arial"/>
              </a:rPr>
              <a:t>+</a:t>
            </a:r>
            <a:r>
              <a:rPr lang="en-US" altLang="zh-CN" sz="3600" b="1" dirty="0">
                <a:solidFill>
                  <a:srgbClr val="B76EB7"/>
                </a:solidFill>
                <a:latin typeface="Arial"/>
                <a:cs typeface="Arial"/>
              </a:rPr>
              <a:t> </a:t>
            </a:r>
            <a:r>
              <a:rPr lang="en-US" altLang="zh-CN" sz="2000" b="1" dirty="0">
                <a:solidFill>
                  <a:srgbClr val="653265"/>
                </a:solidFill>
                <a:latin typeface="Arial"/>
                <a:ea typeface="Arial"/>
              </a:rPr>
              <a:t>DIÁTESIS</a:t>
            </a:r>
            <a:r>
              <a:rPr lang="en-US" altLang="zh-CN" sz="2000" b="1" spc="-185" dirty="0">
                <a:solidFill>
                  <a:srgbClr val="653265"/>
                </a:solidFill>
                <a:latin typeface="Arial"/>
                <a:cs typeface="Arial"/>
              </a:rPr>
              <a:t> </a:t>
            </a:r>
            <a:r>
              <a:rPr lang="en-US" altLang="zh-CN" sz="2000" b="1" dirty="0">
                <a:solidFill>
                  <a:srgbClr val="653265"/>
                </a:solidFill>
                <a:latin typeface="Arial"/>
                <a:ea typeface="Arial"/>
              </a:rPr>
              <a:t>HEMORRÁGICAS </a:t>
            </a:r>
            <a:r>
              <a:rPr lang="en-US" altLang="zh-CN" sz="2000" b="1" spc="5" dirty="0">
                <a:solidFill>
                  <a:srgbClr val="653265"/>
                </a:solidFill>
                <a:latin typeface="Arial"/>
                <a:ea typeface="Arial"/>
              </a:rPr>
              <a:t>COAGUL</a:t>
            </a:r>
            <a:r>
              <a:rPr lang="en-US" altLang="zh-CN" sz="2000" b="1" dirty="0">
                <a:solidFill>
                  <a:srgbClr val="653265"/>
                </a:solidFill>
                <a:latin typeface="Arial"/>
                <a:ea typeface="Arial"/>
              </a:rPr>
              <a:t>OPÁTICAS</a:t>
            </a: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85"/>
              </a:lnSpc>
            </a:pPr>
            <a:endParaRPr lang="en-US" dirty="0">
              <a:solidFill>
                <a:prstClr val="black"/>
              </a:solidFill>
            </a:endParaRPr>
          </a:p>
          <a:p>
            <a:pPr indent="366979"/>
            <a:r>
              <a:rPr lang="en-US" altLang="zh-CN" spc="30" dirty="0">
                <a:solidFill>
                  <a:srgbClr val="653265"/>
                </a:solidFill>
                <a:latin typeface="Wingdings"/>
                <a:ea typeface="Wingdings"/>
              </a:rPr>
              <a:t></a:t>
            </a:r>
            <a:r>
              <a:rPr lang="en-US" altLang="zh-CN" sz="2400" spc="34" dirty="0">
                <a:solidFill>
                  <a:srgbClr val="575757"/>
                </a:solidFill>
                <a:latin typeface="Arial"/>
                <a:ea typeface="Arial"/>
              </a:rPr>
              <a:t>Se</a:t>
            </a:r>
            <a:r>
              <a:rPr lang="en-US" altLang="zh-CN" sz="2400" spc="20" dirty="0">
                <a:solidFill>
                  <a:srgbClr val="575757"/>
                </a:solidFill>
                <a:latin typeface="Arial"/>
                <a:cs typeface="Arial"/>
              </a:rPr>
              <a:t> </a:t>
            </a:r>
            <a:r>
              <a:rPr lang="en-US" altLang="zh-CN" sz="2400" spc="25" dirty="0">
                <a:solidFill>
                  <a:srgbClr val="575757"/>
                </a:solidFill>
                <a:latin typeface="Arial"/>
                <a:ea typeface="Arial"/>
              </a:rPr>
              <a:t>clasifican</a:t>
            </a:r>
            <a:r>
              <a:rPr lang="en-US" altLang="zh-CN" sz="2400" spc="20" dirty="0">
                <a:solidFill>
                  <a:srgbClr val="575757"/>
                </a:solidFill>
                <a:latin typeface="Arial"/>
                <a:cs typeface="Arial"/>
              </a:rPr>
              <a:t> </a:t>
            </a:r>
            <a:r>
              <a:rPr lang="en-US" altLang="zh-CN" sz="2400" spc="30" dirty="0">
                <a:solidFill>
                  <a:srgbClr val="575757"/>
                </a:solidFill>
                <a:latin typeface="Arial"/>
                <a:ea typeface="Arial"/>
              </a:rPr>
              <a:t>en</a:t>
            </a:r>
          </a:p>
          <a:p>
            <a:pPr>
              <a:lnSpc>
                <a:spcPts val="590"/>
              </a:lnSpc>
            </a:pPr>
            <a:endParaRPr lang="en-US" dirty="0">
              <a:solidFill>
                <a:prstClr val="black"/>
              </a:solidFill>
            </a:endParaRPr>
          </a:p>
          <a:p>
            <a:pPr indent="595579"/>
            <a:r>
              <a:rPr lang="en-US" altLang="zh-CN" sz="1650" spc="60" dirty="0">
                <a:solidFill>
                  <a:srgbClr val="B76EB7"/>
                </a:solidFill>
                <a:latin typeface="Wingdings"/>
                <a:ea typeface="Wingdings"/>
              </a:rPr>
              <a:t></a:t>
            </a:r>
            <a:r>
              <a:rPr lang="en-US" altLang="zh-CN" sz="2200" spc="60" dirty="0">
                <a:solidFill>
                  <a:srgbClr val="575757"/>
                </a:solidFill>
                <a:latin typeface="Arial"/>
                <a:ea typeface="Arial"/>
              </a:rPr>
              <a:t>Congé</a:t>
            </a:r>
            <a:r>
              <a:rPr lang="en-US" altLang="zh-CN" sz="2200" spc="50" dirty="0">
                <a:solidFill>
                  <a:srgbClr val="575757"/>
                </a:solidFill>
                <a:latin typeface="Arial"/>
                <a:ea typeface="Arial"/>
              </a:rPr>
              <a:t>nito</a:t>
            </a:r>
          </a:p>
          <a:p>
            <a:pPr>
              <a:lnSpc>
                <a:spcPts val="594"/>
              </a:lnSpc>
            </a:pPr>
            <a:endParaRPr lang="en-US" dirty="0">
              <a:solidFill>
                <a:prstClr val="black"/>
              </a:solidFill>
            </a:endParaRPr>
          </a:p>
          <a:p>
            <a:pPr indent="595579"/>
            <a:r>
              <a:rPr lang="en-US" altLang="zh-CN" sz="1650" spc="60" dirty="0">
                <a:solidFill>
                  <a:srgbClr val="B76EB7"/>
                </a:solidFill>
                <a:latin typeface="Wingdings"/>
                <a:ea typeface="Wingdings"/>
              </a:rPr>
              <a:t></a:t>
            </a:r>
            <a:r>
              <a:rPr lang="en-US" altLang="zh-CN" sz="2200" spc="55" dirty="0">
                <a:solidFill>
                  <a:srgbClr val="575757"/>
                </a:solidFill>
                <a:latin typeface="Arial"/>
                <a:ea typeface="Arial"/>
              </a:rPr>
              <a:t>adqui</a:t>
            </a:r>
            <a:r>
              <a:rPr lang="en-US" altLang="zh-CN" sz="2200" spc="44" dirty="0">
                <a:solidFill>
                  <a:srgbClr val="575757"/>
                </a:solidFill>
                <a:latin typeface="Arial"/>
                <a:ea typeface="Arial"/>
              </a:rPr>
              <a:t>rido.</a:t>
            </a:r>
          </a:p>
          <a:p>
            <a:pPr>
              <a:lnSpc>
                <a:spcPts val="594"/>
              </a:lnSpc>
            </a:pPr>
            <a:endParaRPr lang="en-US" dirty="0">
              <a:solidFill>
                <a:prstClr val="black"/>
              </a:solidFill>
            </a:endParaRPr>
          </a:p>
          <a:p>
            <a:pPr marL="1052728" indent="-228549" hangingPunct="0"/>
            <a:r>
              <a:rPr lang="en-US" altLang="zh-CN" sz="1650" dirty="0">
                <a:solidFill>
                  <a:srgbClr val="653265"/>
                </a:solidFill>
                <a:latin typeface="Wingdings"/>
                <a:ea typeface="Wingdings"/>
              </a:rPr>
              <a:t></a:t>
            </a:r>
            <a:r>
              <a:rPr lang="en-US" altLang="zh-CN" sz="1650" spc="-114" dirty="0">
                <a:solidFill>
                  <a:srgbClr val="653265"/>
                </a:solidFill>
                <a:latin typeface="Wingdings"/>
                <a:cs typeface="Wingdings"/>
              </a:rPr>
              <a:t> </a:t>
            </a:r>
            <a:r>
              <a:rPr lang="en-US" altLang="zh-CN" sz="2200" dirty="0">
                <a:solidFill>
                  <a:srgbClr val="575757"/>
                </a:solidFill>
                <a:latin typeface="Arial"/>
                <a:ea typeface="Arial"/>
              </a:rPr>
              <a:t>Estas</a:t>
            </a:r>
            <a:r>
              <a:rPr lang="en-US" altLang="zh-CN" sz="2200" spc="-44" dirty="0">
                <a:solidFill>
                  <a:srgbClr val="575757"/>
                </a:solidFill>
                <a:latin typeface="Arial"/>
                <a:cs typeface="Arial"/>
              </a:rPr>
              <a:t> </a:t>
            </a:r>
            <a:r>
              <a:rPr lang="en-US" altLang="zh-CN" sz="2200" dirty="0">
                <a:solidFill>
                  <a:srgbClr val="575757"/>
                </a:solidFill>
                <a:latin typeface="Arial"/>
                <a:ea typeface="Arial"/>
              </a:rPr>
              <a:t>últimas</a:t>
            </a:r>
            <a:r>
              <a:rPr lang="en-US" altLang="zh-CN" sz="2200" spc="-44" dirty="0">
                <a:solidFill>
                  <a:srgbClr val="575757"/>
                </a:solidFill>
                <a:latin typeface="Arial"/>
                <a:cs typeface="Arial"/>
              </a:rPr>
              <a:t> </a:t>
            </a:r>
            <a:r>
              <a:rPr lang="en-US" altLang="zh-CN" sz="2200" dirty="0">
                <a:solidFill>
                  <a:srgbClr val="575757"/>
                </a:solidFill>
                <a:latin typeface="Arial"/>
                <a:ea typeface="Arial"/>
              </a:rPr>
              <a:t>son</a:t>
            </a:r>
            <a:r>
              <a:rPr lang="en-US" altLang="zh-CN" sz="2200" spc="-44" dirty="0">
                <a:solidFill>
                  <a:srgbClr val="575757"/>
                </a:solidFill>
                <a:latin typeface="Arial"/>
                <a:cs typeface="Arial"/>
              </a:rPr>
              <a:t> </a:t>
            </a:r>
            <a:r>
              <a:rPr lang="en-US" altLang="zh-CN" sz="2200" dirty="0">
                <a:solidFill>
                  <a:srgbClr val="575757"/>
                </a:solidFill>
                <a:latin typeface="Arial"/>
                <a:ea typeface="Arial"/>
              </a:rPr>
              <a:t>más</a:t>
            </a:r>
            <a:r>
              <a:rPr lang="en-US" altLang="zh-CN" sz="2200" spc="-44" dirty="0">
                <a:solidFill>
                  <a:srgbClr val="575757"/>
                </a:solidFill>
                <a:latin typeface="Arial"/>
                <a:cs typeface="Arial"/>
              </a:rPr>
              <a:t> </a:t>
            </a:r>
            <a:r>
              <a:rPr lang="en-US" altLang="zh-CN" sz="2200" dirty="0">
                <a:solidFill>
                  <a:srgbClr val="575757"/>
                </a:solidFill>
                <a:latin typeface="Arial"/>
                <a:ea typeface="Arial"/>
              </a:rPr>
              <a:t>frecuentes</a:t>
            </a:r>
            <a:r>
              <a:rPr lang="en-US" altLang="zh-CN" sz="2200" spc="-44" dirty="0">
                <a:solidFill>
                  <a:srgbClr val="575757"/>
                </a:solidFill>
                <a:latin typeface="Arial"/>
                <a:cs typeface="Arial"/>
              </a:rPr>
              <a:t> </a:t>
            </a:r>
            <a:r>
              <a:rPr lang="en-US" altLang="zh-CN" sz="2200" dirty="0">
                <a:solidFill>
                  <a:srgbClr val="575757"/>
                </a:solidFill>
                <a:latin typeface="Arial"/>
                <a:ea typeface="Arial"/>
              </a:rPr>
              <a:t>en</a:t>
            </a:r>
            <a:r>
              <a:rPr lang="en-US" altLang="zh-CN" sz="2200" spc="-44" dirty="0">
                <a:solidFill>
                  <a:srgbClr val="575757"/>
                </a:solidFill>
                <a:latin typeface="Arial"/>
                <a:cs typeface="Arial"/>
              </a:rPr>
              <a:t> </a:t>
            </a:r>
            <a:r>
              <a:rPr lang="en-US" altLang="zh-CN" sz="2200" dirty="0">
                <a:solidFill>
                  <a:srgbClr val="575757"/>
                </a:solidFill>
                <a:latin typeface="Arial"/>
                <a:ea typeface="Arial"/>
              </a:rPr>
              <a:t>la</a:t>
            </a:r>
            <a:r>
              <a:rPr lang="en-US" altLang="zh-CN" sz="2200" spc="-50" dirty="0">
                <a:solidFill>
                  <a:srgbClr val="575757"/>
                </a:solidFill>
                <a:latin typeface="Arial"/>
                <a:cs typeface="Arial"/>
              </a:rPr>
              <a:t> </a:t>
            </a:r>
            <a:r>
              <a:rPr lang="en-US" altLang="zh-CN" sz="2200" dirty="0">
                <a:solidFill>
                  <a:srgbClr val="575757"/>
                </a:solidFill>
                <a:latin typeface="Arial"/>
                <a:ea typeface="Arial"/>
              </a:rPr>
              <a:t>práctica</a:t>
            </a:r>
            <a:r>
              <a:rPr lang="en-US" altLang="zh-CN" sz="2200" dirty="0">
                <a:solidFill>
                  <a:srgbClr val="575757"/>
                </a:solidFill>
                <a:latin typeface="Arial"/>
                <a:cs typeface="Arial"/>
              </a:rPr>
              <a:t> </a:t>
            </a:r>
            <a:r>
              <a:rPr lang="en-US" altLang="zh-CN" sz="2200" dirty="0">
                <a:solidFill>
                  <a:srgbClr val="575757"/>
                </a:solidFill>
                <a:latin typeface="Arial"/>
                <a:ea typeface="Arial"/>
              </a:rPr>
              <a:t>clínica,</a:t>
            </a:r>
            <a:r>
              <a:rPr lang="en-US" altLang="zh-CN" sz="2200" dirty="0">
                <a:solidFill>
                  <a:srgbClr val="575757"/>
                </a:solidFill>
                <a:latin typeface="Arial"/>
                <a:cs typeface="Arial"/>
              </a:rPr>
              <a:t> </a:t>
            </a:r>
            <a:r>
              <a:rPr lang="en-US" altLang="zh-CN" sz="2200" dirty="0">
                <a:solidFill>
                  <a:srgbClr val="575757"/>
                </a:solidFill>
                <a:latin typeface="Arial"/>
                <a:ea typeface="Arial"/>
              </a:rPr>
              <a:t>y</a:t>
            </a:r>
            <a:r>
              <a:rPr lang="en-US" altLang="zh-CN" sz="2200" dirty="0">
                <a:solidFill>
                  <a:srgbClr val="575757"/>
                </a:solidFill>
                <a:latin typeface="Arial"/>
                <a:cs typeface="Arial"/>
              </a:rPr>
              <a:t> </a:t>
            </a:r>
            <a:r>
              <a:rPr lang="en-US" altLang="zh-CN" sz="2200" dirty="0">
                <a:solidFill>
                  <a:srgbClr val="575757"/>
                </a:solidFill>
                <a:latin typeface="Arial"/>
                <a:ea typeface="Arial"/>
              </a:rPr>
              <a:t>pueden</a:t>
            </a:r>
            <a:r>
              <a:rPr lang="en-US" altLang="zh-CN" sz="2200" dirty="0">
                <a:solidFill>
                  <a:srgbClr val="575757"/>
                </a:solidFill>
                <a:latin typeface="Arial"/>
                <a:cs typeface="Arial"/>
              </a:rPr>
              <a:t> </a:t>
            </a:r>
            <a:r>
              <a:rPr lang="en-US" altLang="zh-CN" sz="2200" dirty="0">
                <a:solidFill>
                  <a:srgbClr val="575757"/>
                </a:solidFill>
                <a:latin typeface="Arial"/>
                <a:ea typeface="Arial"/>
              </a:rPr>
              <a:t>ser</a:t>
            </a:r>
            <a:r>
              <a:rPr lang="en-US" altLang="zh-CN" sz="2200" dirty="0">
                <a:solidFill>
                  <a:srgbClr val="575757"/>
                </a:solidFill>
                <a:latin typeface="Arial"/>
                <a:cs typeface="Arial"/>
              </a:rPr>
              <a:t> </a:t>
            </a:r>
            <a:r>
              <a:rPr lang="en-US" altLang="zh-CN" sz="2200" dirty="0">
                <a:solidFill>
                  <a:srgbClr val="575757"/>
                </a:solidFill>
                <a:latin typeface="Arial"/>
                <a:ea typeface="Arial"/>
              </a:rPr>
              <a:t>debidas</a:t>
            </a:r>
            <a:r>
              <a:rPr lang="en-US" altLang="zh-CN" sz="2200" dirty="0">
                <a:solidFill>
                  <a:srgbClr val="575757"/>
                </a:solidFill>
                <a:latin typeface="Arial"/>
                <a:cs typeface="Arial"/>
              </a:rPr>
              <a:t> </a:t>
            </a:r>
            <a:r>
              <a:rPr lang="en-US" altLang="zh-CN" sz="2200" dirty="0">
                <a:solidFill>
                  <a:srgbClr val="575757"/>
                </a:solidFill>
                <a:latin typeface="Arial"/>
                <a:ea typeface="Arial"/>
              </a:rPr>
              <a:t>al</a:t>
            </a:r>
            <a:r>
              <a:rPr lang="en-US" altLang="zh-CN" sz="2200" dirty="0">
                <a:solidFill>
                  <a:srgbClr val="575757"/>
                </a:solidFill>
                <a:latin typeface="Arial"/>
                <a:cs typeface="Arial"/>
              </a:rPr>
              <a:t> </a:t>
            </a:r>
            <a:r>
              <a:rPr lang="en-US" altLang="zh-CN" sz="2200" dirty="0">
                <a:solidFill>
                  <a:srgbClr val="575757"/>
                </a:solidFill>
                <a:latin typeface="Arial"/>
                <a:ea typeface="Arial"/>
              </a:rPr>
              <a:t>déficit</a:t>
            </a:r>
            <a:r>
              <a:rPr lang="en-US" altLang="zh-CN" sz="2200" dirty="0">
                <a:solidFill>
                  <a:srgbClr val="575757"/>
                </a:solidFill>
                <a:latin typeface="Arial"/>
                <a:cs typeface="Arial"/>
              </a:rPr>
              <a:t> </a:t>
            </a:r>
            <a:r>
              <a:rPr lang="en-US" altLang="zh-CN" sz="2200" dirty="0">
                <a:solidFill>
                  <a:srgbClr val="575757"/>
                </a:solidFill>
                <a:latin typeface="Arial"/>
                <a:ea typeface="Arial"/>
              </a:rPr>
              <a:t>de</a:t>
            </a:r>
            <a:r>
              <a:rPr lang="en-US" altLang="zh-CN" sz="2200" dirty="0">
                <a:solidFill>
                  <a:srgbClr val="575757"/>
                </a:solidFill>
                <a:latin typeface="Arial"/>
                <a:cs typeface="Arial"/>
              </a:rPr>
              <a:t> </a:t>
            </a:r>
            <a:r>
              <a:rPr lang="en-US" altLang="zh-CN" sz="2200" dirty="0">
                <a:solidFill>
                  <a:srgbClr val="575757"/>
                </a:solidFill>
                <a:latin typeface="Arial"/>
                <a:ea typeface="Arial"/>
              </a:rPr>
              <a:t>síntesis</a:t>
            </a:r>
            <a:r>
              <a:rPr lang="en-US" altLang="zh-CN" sz="2200" spc="-55" dirty="0">
                <a:solidFill>
                  <a:srgbClr val="575757"/>
                </a:solidFill>
                <a:latin typeface="Arial"/>
                <a:cs typeface="Arial"/>
              </a:rPr>
              <a:t> </a:t>
            </a:r>
            <a:r>
              <a:rPr lang="en-US" altLang="zh-CN" sz="2200" dirty="0">
                <a:solidFill>
                  <a:srgbClr val="575757"/>
                </a:solidFill>
                <a:latin typeface="Arial"/>
                <a:ea typeface="Arial"/>
              </a:rPr>
              <a:t>de</a:t>
            </a:r>
            <a:r>
              <a:rPr lang="en-US" altLang="zh-CN" sz="2200" dirty="0">
                <a:solidFill>
                  <a:srgbClr val="575757"/>
                </a:solidFill>
                <a:latin typeface="Arial"/>
                <a:cs typeface="Arial"/>
              </a:rPr>
              <a:t> </a:t>
            </a:r>
            <a:r>
              <a:rPr lang="en-US" altLang="zh-CN" sz="2200" dirty="0">
                <a:solidFill>
                  <a:srgbClr val="575757"/>
                </a:solidFill>
                <a:latin typeface="Arial"/>
                <a:ea typeface="Arial"/>
              </a:rPr>
              <a:t>factores</a:t>
            </a:r>
            <a:r>
              <a:rPr lang="en-US" altLang="zh-CN" sz="2200" dirty="0">
                <a:solidFill>
                  <a:srgbClr val="575757"/>
                </a:solidFill>
                <a:latin typeface="Arial"/>
                <a:cs typeface="Arial"/>
              </a:rPr>
              <a:t> </a:t>
            </a:r>
            <a:r>
              <a:rPr lang="en-US" altLang="zh-CN" sz="2200" dirty="0">
                <a:solidFill>
                  <a:srgbClr val="575757"/>
                </a:solidFill>
                <a:latin typeface="Arial"/>
                <a:ea typeface="Arial"/>
              </a:rPr>
              <a:t>o</a:t>
            </a:r>
            <a:r>
              <a:rPr lang="en-US" altLang="zh-CN" sz="2200" dirty="0">
                <a:solidFill>
                  <a:srgbClr val="575757"/>
                </a:solidFill>
                <a:latin typeface="Arial"/>
                <a:cs typeface="Arial"/>
              </a:rPr>
              <a:t> </a:t>
            </a:r>
            <a:r>
              <a:rPr lang="en-US" altLang="zh-CN" sz="2200" dirty="0">
                <a:solidFill>
                  <a:srgbClr val="575757"/>
                </a:solidFill>
                <a:latin typeface="Arial"/>
                <a:ea typeface="Arial"/>
              </a:rPr>
              <a:t>bien</a:t>
            </a:r>
            <a:r>
              <a:rPr lang="en-US" altLang="zh-CN" sz="2200" dirty="0">
                <a:solidFill>
                  <a:srgbClr val="575757"/>
                </a:solidFill>
                <a:latin typeface="Arial"/>
                <a:cs typeface="Arial"/>
              </a:rPr>
              <a:t> </a:t>
            </a:r>
            <a:r>
              <a:rPr lang="en-US" altLang="zh-CN" sz="2200" dirty="0">
                <a:solidFill>
                  <a:srgbClr val="575757"/>
                </a:solidFill>
                <a:latin typeface="Arial"/>
                <a:ea typeface="Arial"/>
              </a:rPr>
              <a:t>a</a:t>
            </a:r>
            <a:r>
              <a:rPr lang="en-US" altLang="zh-CN" sz="2200" dirty="0">
                <a:solidFill>
                  <a:srgbClr val="575757"/>
                </a:solidFill>
                <a:latin typeface="Arial"/>
                <a:cs typeface="Arial"/>
              </a:rPr>
              <a:t> </a:t>
            </a:r>
            <a:r>
              <a:rPr lang="en-US" altLang="zh-CN" sz="2200" dirty="0">
                <a:solidFill>
                  <a:srgbClr val="575757"/>
                </a:solidFill>
                <a:latin typeface="Arial"/>
                <a:ea typeface="Arial"/>
              </a:rPr>
              <a:t>la</a:t>
            </a:r>
            <a:r>
              <a:rPr lang="en-US" altLang="zh-CN" sz="2200" dirty="0">
                <a:solidFill>
                  <a:srgbClr val="575757"/>
                </a:solidFill>
                <a:latin typeface="Arial"/>
                <a:cs typeface="Arial"/>
              </a:rPr>
              <a:t> </a:t>
            </a:r>
            <a:r>
              <a:rPr lang="en-US" altLang="zh-CN" sz="2200" dirty="0">
                <a:solidFill>
                  <a:srgbClr val="575757"/>
                </a:solidFill>
                <a:latin typeface="Arial"/>
                <a:ea typeface="Arial"/>
              </a:rPr>
              <a:t>aparición</a:t>
            </a:r>
            <a:r>
              <a:rPr lang="en-US" altLang="zh-CN" sz="2200" dirty="0">
                <a:solidFill>
                  <a:srgbClr val="575757"/>
                </a:solidFill>
                <a:latin typeface="Arial"/>
                <a:cs typeface="Arial"/>
              </a:rPr>
              <a:t> </a:t>
            </a:r>
            <a:r>
              <a:rPr lang="en-US" altLang="zh-CN" sz="2200" dirty="0">
                <a:solidFill>
                  <a:srgbClr val="575757"/>
                </a:solidFill>
                <a:latin typeface="Arial"/>
                <a:ea typeface="Arial"/>
              </a:rPr>
              <a:t>del</a:t>
            </a:r>
            <a:r>
              <a:rPr lang="en-US" altLang="zh-CN" sz="2200" spc="25" dirty="0">
                <a:solidFill>
                  <a:srgbClr val="575757"/>
                </a:solidFill>
                <a:latin typeface="Arial"/>
                <a:cs typeface="Arial"/>
              </a:rPr>
              <a:t> </a:t>
            </a:r>
            <a:r>
              <a:rPr lang="en-US" altLang="zh-CN" sz="2200" dirty="0">
                <a:solidFill>
                  <a:srgbClr val="575757"/>
                </a:solidFill>
                <a:latin typeface="Arial"/>
                <a:ea typeface="Arial"/>
              </a:rPr>
              <a:t>anticoagulante</a:t>
            </a:r>
            <a:r>
              <a:rPr lang="en-US" altLang="zh-CN" sz="2200" dirty="0">
                <a:solidFill>
                  <a:srgbClr val="575757"/>
                </a:solidFill>
                <a:latin typeface="Arial"/>
                <a:cs typeface="Arial"/>
              </a:rPr>
              <a:t> </a:t>
            </a:r>
            <a:r>
              <a:rPr lang="en-US" altLang="zh-CN" sz="2200" spc="-5" dirty="0">
                <a:solidFill>
                  <a:srgbClr val="575757"/>
                </a:solidFill>
                <a:latin typeface="Arial"/>
                <a:ea typeface="Arial"/>
              </a:rPr>
              <a:t>ci</a:t>
            </a:r>
            <a:r>
              <a:rPr lang="en-US" altLang="zh-CN" sz="2200" dirty="0">
                <a:solidFill>
                  <a:srgbClr val="575757"/>
                </a:solidFill>
                <a:latin typeface="Arial"/>
                <a:ea typeface="Arial"/>
              </a:rPr>
              <a:t>rculante.</a:t>
            </a:r>
          </a:p>
        </p:txBody>
      </p:sp>
    </p:spTree>
    <p:extLst>
      <p:ext uri="{BB962C8B-B14F-4D97-AF65-F5344CB8AC3E}">
        <p14:creationId xmlns:p14="http://schemas.microsoft.com/office/powerpoint/2010/main" val="34846385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Freeform 60"/>
          <p:cNvSpPr/>
          <p:nvPr/>
        </p:nvSpPr>
        <p:spPr>
          <a:xfrm>
            <a:off x="8197850" y="273050"/>
            <a:ext cx="654050" cy="1606550"/>
          </a:xfrm>
          <a:custGeom>
            <a:avLst/>
            <a:gdLst>
              <a:gd name="connsiteX0" fmla="*/ 13461 w 654050"/>
              <a:gd name="connsiteY0" fmla="*/ 1609090 h 1606550"/>
              <a:gd name="connsiteX1" fmla="*/ 655066 w 654050"/>
              <a:gd name="connsiteY1" fmla="*/ 1609090 h 1606550"/>
              <a:gd name="connsiteX2" fmla="*/ 655066 w 654050"/>
              <a:gd name="connsiteY2" fmla="*/ 8890 h 1606550"/>
              <a:gd name="connsiteX3" fmla="*/ 13461 w 654050"/>
              <a:gd name="connsiteY3" fmla="*/ 8890 h 1606550"/>
              <a:gd name="connsiteX4" fmla="*/ 13461 w 6540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050" h="1606550">
                <a:moveTo>
                  <a:pt x="13461" y="1609090"/>
                </a:moveTo>
                <a:lnTo>
                  <a:pt x="655066" y="1609090"/>
                </a:lnTo>
                <a:lnTo>
                  <a:pt x="655066" y="8890"/>
                </a:lnTo>
                <a:lnTo>
                  <a:pt x="13461" y="8890"/>
                </a:lnTo>
                <a:lnTo>
                  <a:pt x="13461" y="160909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61" name="Freeform 61"/>
          <p:cNvSpPr/>
          <p:nvPr/>
        </p:nvSpPr>
        <p:spPr>
          <a:xfrm>
            <a:off x="8058150" y="273050"/>
            <a:ext cx="95250" cy="1606550"/>
          </a:xfrm>
          <a:custGeom>
            <a:avLst/>
            <a:gdLst>
              <a:gd name="connsiteX0" fmla="*/ 9906 w 95250"/>
              <a:gd name="connsiteY0" fmla="*/ 1609090 h 1606550"/>
              <a:gd name="connsiteX1" fmla="*/ 101346 w 95250"/>
              <a:gd name="connsiteY1" fmla="*/ 1609090 h 1606550"/>
              <a:gd name="connsiteX2" fmla="*/ 101346 w 95250"/>
              <a:gd name="connsiteY2" fmla="*/ 8890 h 1606550"/>
              <a:gd name="connsiteX3" fmla="*/ 9906 w 95250"/>
              <a:gd name="connsiteY3" fmla="*/ 8890 h 1606550"/>
              <a:gd name="connsiteX4" fmla="*/ 9906 w 952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606550">
                <a:moveTo>
                  <a:pt x="9906" y="1609090"/>
                </a:moveTo>
                <a:lnTo>
                  <a:pt x="101346" y="1609090"/>
                </a:lnTo>
                <a:lnTo>
                  <a:pt x="101346" y="8890"/>
                </a:lnTo>
                <a:lnTo>
                  <a:pt x="9906" y="8890"/>
                </a:lnTo>
                <a:lnTo>
                  <a:pt x="9906" y="1609090"/>
                </a:lnTo>
                <a:close/>
              </a:path>
            </a:pathLst>
          </a:custGeom>
          <a:solidFill>
            <a:srgbClr val="65659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62" name="Freeform 62"/>
          <p:cNvSpPr/>
          <p:nvPr/>
        </p:nvSpPr>
        <p:spPr>
          <a:xfrm>
            <a:off x="577850" y="1009650"/>
            <a:ext cx="2508250" cy="57150"/>
          </a:xfrm>
          <a:custGeom>
            <a:avLst/>
            <a:gdLst>
              <a:gd name="connsiteX0" fmla="*/ 12065 w 2508250"/>
              <a:gd name="connsiteY0" fmla="*/ 13970 h 57150"/>
              <a:gd name="connsiteX1" fmla="*/ 1260982 w 2508250"/>
              <a:gd name="connsiteY1" fmla="*/ 13970 h 57150"/>
              <a:gd name="connsiteX2" fmla="*/ 2509901 w 2508250"/>
              <a:gd name="connsiteY2" fmla="*/ 13970 h 57150"/>
              <a:gd name="connsiteX3" fmla="*/ 2509901 w 2508250"/>
              <a:gd name="connsiteY3" fmla="*/ 61214 h 57150"/>
              <a:gd name="connsiteX4" fmla="*/ 1260982 w 2508250"/>
              <a:gd name="connsiteY4" fmla="*/ 61214 h 57150"/>
              <a:gd name="connsiteX5" fmla="*/ 12065 w 2508250"/>
              <a:gd name="connsiteY5" fmla="*/ 61214 h 57150"/>
              <a:gd name="connsiteX6" fmla="*/ 12065 w 2508250"/>
              <a:gd name="connsiteY6" fmla="*/ 1397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08250" h="57150">
                <a:moveTo>
                  <a:pt x="12065" y="13970"/>
                </a:moveTo>
                <a:lnTo>
                  <a:pt x="1260982" y="13970"/>
                </a:lnTo>
                <a:lnTo>
                  <a:pt x="2509901" y="13970"/>
                </a:lnTo>
                <a:lnTo>
                  <a:pt x="2509901" y="61214"/>
                </a:lnTo>
                <a:lnTo>
                  <a:pt x="1260982" y="61214"/>
                </a:lnTo>
                <a:lnTo>
                  <a:pt x="12065" y="61214"/>
                </a:lnTo>
                <a:lnTo>
                  <a:pt x="12065" y="1397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63" name="TextBox 63"/>
          <p:cNvSpPr txBox="1"/>
          <p:nvPr/>
        </p:nvSpPr>
        <p:spPr>
          <a:xfrm>
            <a:off x="223113" y="239436"/>
            <a:ext cx="7783419" cy="5900044"/>
          </a:xfrm>
          <a:prstGeom prst="rect">
            <a:avLst/>
          </a:prstGeom>
          <a:noFill/>
        </p:spPr>
        <p:txBody>
          <a:bodyPr wrap="square" lIns="0" tIns="0" rIns="0" bIns="0" rtlCol="0">
            <a:spAutoFit/>
          </a:bodyPr>
          <a:lstStyle/>
          <a:p>
            <a:pPr>
              <a:lnSpc>
                <a:spcPct val="153333"/>
              </a:lnSpc>
            </a:pPr>
            <a:r>
              <a:rPr lang="en-US" altLang="zh-CN" sz="3600" b="1" dirty="0">
                <a:solidFill>
                  <a:srgbClr val="B76EB7"/>
                </a:solidFill>
                <a:latin typeface="Arial"/>
                <a:ea typeface="Arial"/>
              </a:rPr>
              <a:t>+</a:t>
            </a:r>
            <a:r>
              <a:rPr lang="en-US" altLang="zh-CN" sz="3600" b="1" spc="-179" dirty="0">
                <a:solidFill>
                  <a:srgbClr val="B76EB7"/>
                </a:solidFill>
                <a:latin typeface="Arial"/>
                <a:cs typeface="Arial"/>
              </a:rPr>
              <a:t> </a:t>
            </a:r>
            <a:r>
              <a:rPr lang="en-US" altLang="zh-CN" sz="3600" b="1" dirty="0">
                <a:solidFill>
                  <a:srgbClr val="653265"/>
                </a:solidFill>
                <a:latin typeface="Arial"/>
                <a:ea typeface="Arial"/>
              </a:rPr>
              <a:t>Hemofilia</a:t>
            </a:r>
            <a:r>
              <a:rPr lang="en-US" altLang="zh-CN" sz="3600" b="1" spc="-189" dirty="0">
                <a:solidFill>
                  <a:srgbClr val="653265"/>
                </a:solidFill>
                <a:latin typeface="Arial"/>
                <a:cs typeface="Arial"/>
              </a:rPr>
              <a:t> </a:t>
            </a:r>
            <a:r>
              <a:rPr lang="en-US" altLang="zh-CN" sz="3600" b="1" dirty="0">
                <a:solidFill>
                  <a:srgbClr val="653265"/>
                </a:solidFill>
                <a:latin typeface="Arial"/>
                <a:ea typeface="Arial"/>
              </a:rPr>
              <a:t>A</a:t>
            </a:r>
          </a:p>
          <a:p>
            <a:pPr algn="just">
              <a:lnSpc>
                <a:spcPts val="1825"/>
              </a:lnSpc>
            </a:pPr>
            <a:endParaRPr lang="en-US" dirty="0">
              <a:solidFill>
                <a:prstClr val="black"/>
              </a:solidFill>
            </a:endParaRPr>
          </a:p>
          <a:p>
            <a:pPr marL="595579" indent="-228599" algn="just" hangingPunct="0">
              <a:lnSpc>
                <a:spcPct val="95416"/>
              </a:lnSpc>
            </a:pPr>
            <a:r>
              <a:rPr lang="en-US" altLang="zh-CN" sz="1650" dirty="0">
                <a:solidFill>
                  <a:srgbClr val="653265"/>
                </a:solidFill>
                <a:latin typeface="Wingdings"/>
                <a:ea typeface="Wingdings"/>
              </a:rPr>
              <a:t></a:t>
            </a:r>
            <a:r>
              <a:rPr lang="en-US" altLang="zh-CN" sz="2200" dirty="0">
                <a:solidFill>
                  <a:srgbClr val="575757"/>
                </a:solidFill>
                <a:latin typeface="Arial"/>
                <a:ea typeface="Arial"/>
              </a:rPr>
              <a:t>Es</a:t>
            </a:r>
            <a:r>
              <a:rPr lang="en-US" altLang="zh-CN" sz="2200" spc="85" dirty="0">
                <a:solidFill>
                  <a:srgbClr val="575757"/>
                </a:solidFill>
                <a:latin typeface="Arial"/>
                <a:cs typeface="Arial"/>
              </a:rPr>
              <a:t> </a:t>
            </a:r>
            <a:r>
              <a:rPr lang="en-US" altLang="zh-CN" sz="2200" dirty="0">
                <a:solidFill>
                  <a:srgbClr val="575757"/>
                </a:solidFill>
                <a:latin typeface="Arial"/>
                <a:ea typeface="Arial"/>
              </a:rPr>
              <a:t>el</a:t>
            </a:r>
            <a:r>
              <a:rPr lang="en-US" altLang="zh-CN" sz="2200" spc="85" dirty="0">
                <a:solidFill>
                  <a:srgbClr val="575757"/>
                </a:solidFill>
                <a:latin typeface="Arial"/>
                <a:cs typeface="Arial"/>
              </a:rPr>
              <a:t> </a:t>
            </a:r>
            <a:r>
              <a:rPr lang="en-US" altLang="zh-CN" sz="2200" dirty="0">
                <a:solidFill>
                  <a:srgbClr val="575757"/>
                </a:solidFill>
                <a:latin typeface="Arial"/>
                <a:ea typeface="Arial"/>
              </a:rPr>
              <a:t>protopipo</a:t>
            </a:r>
            <a:r>
              <a:rPr lang="en-US" altLang="zh-CN" sz="2200" spc="89" dirty="0">
                <a:solidFill>
                  <a:srgbClr val="575757"/>
                </a:solidFill>
                <a:latin typeface="Arial"/>
                <a:cs typeface="Arial"/>
              </a:rPr>
              <a:t> </a:t>
            </a:r>
            <a:r>
              <a:rPr lang="en-US" altLang="zh-CN" sz="2200" dirty="0">
                <a:solidFill>
                  <a:srgbClr val="575757"/>
                </a:solidFill>
                <a:latin typeface="Arial"/>
                <a:ea typeface="Arial"/>
              </a:rPr>
              <a:t>de</a:t>
            </a:r>
            <a:r>
              <a:rPr lang="en-US" altLang="zh-CN" sz="2200" spc="85" dirty="0">
                <a:solidFill>
                  <a:srgbClr val="575757"/>
                </a:solidFill>
                <a:latin typeface="Arial"/>
                <a:cs typeface="Arial"/>
              </a:rPr>
              <a:t> </a:t>
            </a:r>
            <a:r>
              <a:rPr lang="en-US" altLang="zh-CN" sz="2200" dirty="0">
                <a:solidFill>
                  <a:srgbClr val="575757"/>
                </a:solidFill>
                <a:latin typeface="Arial"/>
                <a:ea typeface="Arial"/>
              </a:rPr>
              <a:t>las</a:t>
            </a:r>
            <a:r>
              <a:rPr lang="en-US" altLang="zh-CN" sz="2200" spc="89" dirty="0">
                <a:solidFill>
                  <a:srgbClr val="575757"/>
                </a:solidFill>
                <a:latin typeface="Arial"/>
                <a:cs typeface="Arial"/>
              </a:rPr>
              <a:t> </a:t>
            </a:r>
            <a:r>
              <a:rPr lang="en-US" altLang="zh-CN" sz="2200" dirty="0">
                <a:solidFill>
                  <a:srgbClr val="575757"/>
                </a:solidFill>
                <a:latin typeface="Arial"/>
                <a:ea typeface="Arial"/>
              </a:rPr>
              <a:t>coagulopatías</a:t>
            </a:r>
            <a:r>
              <a:rPr lang="en-US" altLang="zh-CN" sz="2200" spc="85" dirty="0">
                <a:solidFill>
                  <a:srgbClr val="575757"/>
                </a:solidFill>
                <a:latin typeface="Arial"/>
                <a:cs typeface="Arial"/>
              </a:rPr>
              <a:t> </a:t>
            </a:r>
            <a:r>
              <a:rPr lang="en-US" altLang="zh-CN" sz="2200" dirty="0">
                <a:solidFill>
                  <a:srgbClr val="575757"/>
                </a:solidFill>
                <a:latin typeface="Arial"/>
                <a:ea typeface="Arial"/>
              </a:rPr>
              <a:t>congénitas.</a:t>
            </a:r>
            <a:r>
              <a:rPr lang="en-US" altLang="zh-CN" sz="2200" spc="89" dirty="0">
                <a:solidFill>
                  <a:srgbClr val="575757"/>
                </a:solidFill>
                <a:latin typeface="Arial"/>
                <a:cs typeface="Arial"/>
              </a:rPr>
              <a:t> </a:t>
            </a:r>
            <a:r>
              <a:rPr lang="en-US" altLang="zh-CN" sz="2200" dirty="0">
                <a:solidFill>
                  <a:srgbClr val="575757"/>
                </a:solidFill>
                <a:latin typeface="Arial"/>
                <a:ea typeface="Arial"/>
              </a:rPr>
              <a:t>La</a:t>
            </a:r>
            <a:r>
              <a:rPr lang="en-US" altLang="zh-CN" sz="2200" dirty="0">
                <a:solidFill>
                  <a:srgbClr val="575757"/>
                </a:solidFill>
                <a:latin typeface="Arial"/>
                <a:cs typeface="Arial"/>
              </a:rPr>
              <a:t> </a:t>
            </a:r>
            <a:r>
              <a:rPr lang="en-US" altLang="zh-CN" sz="2200" dirty="0">
                <a:solidFill>
                  <a:srgbClr val="575757"/>
                </a:solidFill>
                <a:latin typeface="Arial"/>
                <a:ea typeface="Arial"/>
              </a:rPr>
              <a:t>herencia</a:t>
            </a:r>
            <a:r>
              <a:rPr lang="en-US" altLang="zh-CN" sz="2200" spc="-25" dirty="0">
                <a:solidFill>
                  <a:srgbClr val="575757"/>
                </a:solidFill>
                <a:latin typeface="Arial"/>
                <a:cs typeface="Arial"/>
              </a:rPr>
              <a:t> </a:t>
            </a:r>
            <a:r>
              <a:rPr lang="en-US" altLang="zh-CN" sz="2200" dirty="0">
                <a:solidFill>
                  <a:srgbClr val="575757"/>
                </a:solidFill>
                <a:latin typeface="Arial"/>
                <a:ea typeface="Arial"/>
              </a:rPr>
              <a:t>de</a:t>
            </a:r>
            <a:r>
              <a:rPr lang="en-US" altLang="zh-CN" sz="2200" spc="-30" dirty="0">
                <a:solidFill>
                  <a:srgbClr val="575757"/>
                </a:solidFill>
                <a:latin typeface="Arial"/>
                <a:cs typeface="Arial"/>
              </a:rPr>
              <a:t> </a:t>
            </a:r>
            <a:r>
              <a:rPr lang="en-US" altLang="zh-CN" sz="2200" dirty="0">
                <a:solidFill>
                  <a:srgbClr val="575757"/>
                </a:solidFill>
                <a:latin typeface="Arial"/>
                <a:ea typeface="Arial"/>
              </a:rPr>
              <a:t>la</a:t>
            </a:r>
            <a:r>
              <a:rPr lang="en-US" altLang="zh-CN" sz="2200" spc="-30" dirty="0">
                <a:solidFill>
                  <a:srgbClr val="575757"/>
                </a:solidFill>
                <a:latin typeface="Arial"/>
                <a:cs typeface="Arial"/>
              </a:rPr>
              <a:t> </a:t>
            </a:r>
            <a:r>
              <a:rPr lang="en-US" altLang="zh-CN" sz="2200" dirty="0">
                <a:solidFill>
                  <a:srgbClr val="575757"/>
                </a:solidFill>
                <a:latin typeface="Arial"/>
                <a:ea typeface="Arial"/>
              </a:rPr>
              <a:t>hemofilia</a:t>
            </a:r>
            <a:r>
              <a:rPr lang="en-US" altLang="zh-CN" sz="2200" spc="-30" dirty="0">
                <a:solidFill>
                  <a:srgbClr val="575757"/>
                </a:solidFill>
                <a:latin typeface="Arial"/>
                <a:cs typeface="Arial"/>
              </a:rPr>
              <a:t> </a:t>
            </a:r>
            <a:r>
              <a:rPr lang="en-US" altLang="zh-CN" sz="2200" dirty="0">
                <a:solidFill>
                  <a:srgbClr val="575757"/>
                </a:solidFill>
                <a:latin typeface="Arial"/>
                <a:ea typeface="Arial"/>
              </a:rPr>
              <a:t>A</a:t>
            </a:r>
            <a:r>
              <a:rPr lang="en-US" altLang="zh-CN" sz="2200" spc="-30" dirty="0">
                <a:solidFill>
                  <a:srgbClr val="575757"/>
                </a:solidFill>
                <a:latin typeface="Arial"/>
                <a:cs typeface="Arial"/>
              </a:rPr>
              <a:t> </a:t>
            </a:r>
            <a:r>
              <a:rPr lang="en-US" altLang="zh-CN" sz="2200" dirty="0">
                <a:solidFill>
                  <a:srgbClr val="575757"/>
                </a:solidFill>
                <a:latin typeface="Arial"/>
                <a:ea typeface="Arial"/>
              </a:rPr>
              <a:t>es</a:t>
            </a:r>
            <a:r>
              <a:rPr lang="en-US" altLang="zh-CN" sz="2200" spc="-30" dirty="0">
                <a:solidFill>
                  <a:srgbClr val="575757"/>
                </a:solidFill>
                <a:latin typeface="Arial"/>
                <a:cs typeface="Arial"/>
              </a:rPr>
              <a:t> </a:t>
            </a:r>
            <a:r>
              <a:rPr lang="en-US" altLang="zh-CN" sz="2200" dirty="0">
                <a:solidFill>
                  <a:srgbClr val="575757"/>
                </a:solidFill>
                <a:latin typeface="Arial"/>
                <a:ea typeface="Arial"/>
              </a:rPr>
              <a:t>recesiva</a:t>
            </a:r>
            <a:r>
              <a:rPr lang="en-US" altLang="zh-CN" sz="2200" spc="-30" dirty="0">
                <a:solidFill>
                  <a:srgbClr val="575757"/>
                </a:solidFill>
                <a:latin typeface="Arial"/>
                <a:cs typeface="Arial"/>
              </a:rPr>
              <a:t> </a:t>
            </a:r>
            <a:r>
              <a:rPr lang="en-US" altLang="zh-CN" sz="2200" dirty="0">
                <a:solidFill>
                  <a:srgbClr val="575757"/>
                </a:solidFill>
                <a:latin typeface="Arial"/>
                <a:ea typeface="Arial"/>
              </a:rPr>
              <a:t>ligada</a:t>
            </a:r>
            <a:r>
              <a:rPr lang="en-US" altLang="zh-CN" sz="2200" spc="-35" dirty="0">
                <a:solidFill>
                  <a:srgbClr val="575757"/>
                </a:solidFill>
                <a:latin typeface="Arial"/>
                <a:cs typeface="Arial"/>
              </a:rPr>
              <a:t> </a:t>
            </a:r>
            <a:r>
              <a:rPr lang="en-US" altLang="zh-CN" sz="2200" dirty="0">
                <a:solidFill>
                  <a:srgbClr val="575757"/>
                </a:solidFill>
                <a:latin typeface="Arial"/>
                <a:ea typeface="Arial"/>
              </a:rPr>
              <a:t>al</a:t>
            </a:r>
            <a:r>
              <a:rPr lang="en-US" altLang="zh-CN" sz="2200" dirty="0">
                <a:solidFill>
                  <a:srgbClr val="575757"/>
                </a:solidFill>
                <a:latin typeface="Arial"/>
                <a:cs typeface="Arial"/>
              </a:rPr>
              <a:t> </a:t>
            </a:r>
            <a:r>
              <a:rPr lang="en-US" altLang="zh-CN" sz="2200" dirty="0">
                <a:solidFill>
                  <a:srgbClr val="575757"/>
                </a:solidFill>
                <a:latin typeface="Arial"/>
                <a:ea typeface="Arial"/>
              </a:rPr>
              <a:t>cromosoma</a:t>
            </a:r>
            <a:r>
              <a:rPr lang="en-US" altLang="zh-CN" sz="2200" dirty="0">
                <a:solidFill>
                  <a:srgbClr val="575757"/>
                </a:solidFill>
                <a:latin typeface="Arial"/>
                <a:cs typeface="Arial"/>
              </a:rPr>
              <a:t> </a:t>
            </a:r>
            <a:r>
              <a:rPr lang="en-US" altLang="zh-CN" sz="2200" dirty="0">
                <a:solidFill>
                  <a:srgbClr val="575757"/>
                </a:solidFill>
                <a:latin typeface="Arial"/>
                <a:ea typeface="Arial"/>
              </a:rPr>
              <a:t>X</a:t>
            </a:r>
            <a:r>
              <a:rPr lang="en-US" altLang="zh-CN" sz="2200" dirty="0">
                <a:solidFill>
                  <a:srgbClr val="575757"/>
                </a:solidFill>
                <a:latin typeface="Arial"/>
                <a:cs typeface="Arial"/>
              </a:rPr>
              <a:t> </a:t>
            </a:r>
            <a:r>
              <a:rPr lang="en-US" altLang="zh-CN" sz="2200" dirty="0">
                <a:solidFill>
                  <a:srgbClr val="575757"/>
                </a:solidFill>
                <a:latin typeface="Arial"/>
                <a:ea typeface="Arial"/>
              </a:rPr>
              <a:t>(alteraciones</a:t>
            </a:r>
            <a:r>
              <a:rPr lang="en-US" altLang="zh-CN" sz="2200" dirty="0">
                <a:solidFill>
                  <a:srgbClr val="575757"/>
                </a:solidFill>
                <a:latin typeface="Arial"/>
                <a:cs typeface="Arial"/>
              </a:rPr>
              <a:t> </a:t>
            </a:r>
            <a:r>
              <a:rPr lang="en-US" altLang="zh-CN" sz="2200" dirty="0">
                <a:solidFill>
                  <a:srgbClr val="575757"/>
                </a:solidFill>
                <a:latin typeface="Arial"/>
                <a:ea typeface="Arial"/>
              </a:rPr>
              <a:t>del</a:t>
            </a:r>
            <a:r>
              <a:rPr lang="en-US" altLang="zh-CN" sz="2200" dirty="0">
                <a:solidFill>
                  <a:srgbClr val="575757"/>
                </a:solidFill>
                <a:latin typeface="Arial"/>
                <a:cs typeface="Arial"/>
              </a:rPr>
              <a:t> </a:t>
            </a:r>
            <a:r>
              <a:rPr lang="en-US" altLang="zh-CN" sz="2200" dirty="0">
                <a:solidFill>
                  <a:srgbClr val="575757"/>
                </a:solidFill>
                <a:latin typeface="Arial"/>
                <a:ea typeface="Arial"/>
              </a:rPr>
              <a:t>gen</a:t>
            </a:r>
            <a:r>
              <a:rPr lang="en-US" altLang="zh-CN" sz="2200" dirty="0">
                <a:solidFill>
                  <a:srgbClr val="575757"/>
                </a:solidFill>
                <a:latin typeface="Arial"/>
                <a:cs typeface="Arial"/>
              </a:rPr>
              <a:t> </a:t>
            </a:r>
            <a:r>
              <a:rPr lang="en-US" altLang="zh-CN" sz="2200" dirty="0">
                <a:solidFill>
                  <a:srgbClr val="575757"/>
                </a:solidFill>
                <a:latin typeface="Arial"/>
                <a:ea typeface="Arial"/>
              </a:rPr>
              <a:t>FVIII,</a:t>
            </a:r>
            <a:r>
              <a:rPr lang="en-US" altLang="zh-CN" sz="2200" spc="40" dirty="0">
                <a:solidFill>
                  <a:srgbClr val="575757"/>
                </a:solidFill>
                <a:latin typeface="Arial"/>
                <a:cs typeface="Arial"/>
              </a:rPr>
              <a:t> </a:t>
            </a:r>
            <a:r>
              <a:rPr lang="en-US" altLang="zh-CN" sz="2200" dirty="0">
                <a:solidFill>
                  <a:srgbClr val="575757"/>
                </a:solidFill>
                <a:latin typeface="Arial"/>
                <a:ea typeface="Arial"/>
              </a:rPr>
              <a:t>habitualmente</a:t>
            </a:r>
            <a:r>
              <a:rPr lang="en-US" altLang="zh-CN" sz="2200" dirty="0">
                <a:solidFill>
                  <a:srgbClr val="575757"/>
                </a:solidFill>
                <a:latin typeface="Arial"/>
                <a:cs typeface="Arial"/>
              </a:rPr>
              <a:t> </a:t>
            </a:r>
            <a:r>
              <a:rPr lang="en-US" altLang="zh-CN" sz="2200" dirty="0">
                <a:solidFill>
                  <a:srgbClr val="575757"/>
                </a:solidFill>
                <a:latin typeface="Arial"/>
                <a:ea typeface="Arial"/>
              </a:rPr>
              <a:t>localizadas</a:t>
            </a:r>
            <a:r>
              <a:rPr lang="en-US" altLang="zh-CN" sz="2200" dirty="0">
                <a:solidFill>
                  <a:srgbClr val="575757"/>
                </a:solidFill>
                <a:latin typeface="Arial"/>
                <a:cs typeface="Arial"/>
              </a:rPr>
              <a:t> </a:t>
            </a:r>
            <a:r>
              <a:rPr lang="en-US" altLang="zh-CN" sz="2200" dirty="0">
                <a:solidFill>
                  <a:srgbClr val="575757"/>
                </a:solidFill>
                <a:latin typeface="Arial"/>
                <a:ea typeface="Arial"/>
              </a:rPr>
              <a:t>en</a:t>
            </a:r>
            <a:r>
              <a:rPr lang="en-US" altLang="zh-CN" sz="2200" dirty="0">
                <a:solidFill>
                  <a:srgbClr val="575757"/>
                </a:solidFill>
                <a:latin typeface="Arial"/>
                <a:cs typeface="Arial"/>
              </a:rPr>
              <a:t> </a:t>
            </a:r>
            <a:r>
              <a:rPr lang="en-US" altLang="zh-CN" sz="2200" dirty="0">
                <a:solidFill>
                  <a:srgbClr val="575757"/>
                </a:solidFill>
                <a:latin typeface="Arial"/>
                <a:ea typeface="Arial"/>
              </a:rPr>
              <a:t>el</a:t>
            </a:r>
            <a:r>
              <a:rPr lang="en-US" altLang="zh-CN" sz="2200" dirty="0">
                <a:solidFill>
                  <a:srgbClr val="575757"/>
                </a:solidFill>
                <a:latin typeface="Arial"/>
                <a:cs typeface="Arial"/>
              </a:rPr>
              <a:t> </a:t>
            </a:r>
            <a:r>
              <a:rPr lang="en-US" altLang="zh-CN" sz="2200" dirty="0">
                <a:solidFill>
                  <a:srgbClr val="575757"/>
                </a:solidFill>
                <a:latin typeface="Arial"/>
                <a:ea typeface="Arial"/>
              </a:rPr>
              <a:t>intrón</a:t>
            </a:r>
            <a:r>
              <a:rPr lang="en-US" altLang="zh-CN" sz="2200" dirty="0">
                <a:solidFill>
                  <a:srgbClr val="575757"/>
                </a:solidFill>
                <a:latin typeface="Arial"/>
                <a:cs typeface="Arial"/>
              </a:rPr>
              <a:t> </a:t>
            </a:r>
            <a:r>
              <a:rPr lang="en-US" altLang="zh-CN" sz="2200" dirty="0">
                <a:solidFill>
                  <a:srgbClr val="575757"/>
                </a:solidFill>
                <a:latin typeface="Arial"/>
                <a:ea typeface="Arial"/>
              </a:rPr>
              <a:t>22).</a:t>
            </a:r>
            <a:r>
              <a:rPr lang="en-US" altLang="zh-CN" sz="2200" dirty="0">
                <a:solidFill>
                  <a:srgbClr val="575757"/>
                </a:solidFill>
                <a:latin typeface="Arial"/>
                <a:cs typeface="Arial"/>
              </a:rPr>
              <a:t> </a:t>
            </a:r>
            <a:r>
              <a:rPr lang="en-US" altLang="zh-CN" sz="2200" dirty="0">
                <a:solidFill>
                  <a:srgbClr val="575757"/>
                </a:solidFill>
                <a:latin typeface="Arial"/>
                <a:ea typeface="Arial"/>
              </a:rPr>
              <a:t>Este</a:t>
            </a:r>
            <a:r>
              <a:rPr lang="en-US" altLang="zh-CN" sz="2200" dirty="0">
                <a:solidFill>
                  <a:srgbClr val="575757"/>
                </a:solidFill>
                <a:latin typeface="Arial"/>
                <a:cs typeface="Arial"/>
              </a:rPr>
              <a:t> </a:t>
            </a:r>
            <a:r>
              <a:rPr lang="en-US" altLang="zh-CN" sz="2200" dirty="0">
                <a:solidFill>
                  <a:srgbClr val="575757"/>
                </a:solidFill>
                <a:latin typeface="Arial"/>
                <a:ea typeface="Arial"/>
              </a:rPr>
              <a:t>hecho</a:t>
            </a:r>
            <a:r>
              <a:rPr lang="en-US" altLang="zh-CN" sz="2200" dirty="0">
                <a:solidFill>
                  <a:srgbClr val="575757"/>
                </a:solidFill>
                <a:latin typeface="Arial"/>
                <a:cs typeface="Arial"/>
              </a:rPr>
              <a:t> </a:t>
            </a:r>
            <a:r>
              <a:rPr lang="en-US" altLang="zh-CN" sz="2200" dirty="0">
                <a:solidFill>
                  <a:srgbClr val="575757"/>
                </a:solidFill>
                <a:latin typeface="Arial"/>
                <a:ea typeface="Arial"/>
              </a:rPr>
              <a:t>determina</a:t>
            </a:r>
            <a:r>
              <a:rPr lang="en-US" altLang="zh-CN" sz="2200" dirty="0">
                <a:solidFill>
                  <a:srgbClr val="575757"/>
                </a:solidFill>
                <a:latin typeface="Arial"/>
                <a:cs typeface="Arial"/>
              </a:rPr>
              <a:t> </a:t>
            </a:r>
            <a:r>
              <a:rPr lang="en-US" altLang="zh-CN" sz="2200" dirty="0">
                <a:solidFill>
                  <a:srgbClr val="575757"/>
                </a:solidFill>
                <a:latin typeface="Arial"/>
                <a:ea typeface="Arial"/>
              </a:rPr>
              <a:t>que</a:t>
            </a:r>
            <a:r>
              <a:rPr lang="en-US" altLang="zh-CN" sz="2200" spc="-20" dirty="0">
                <a:solidFill>
                  <a:srgbClr val="575757"/>
                </a:solidFill>
                <a:latin typeface="Arial"/>
                <a:cs typeface="Arial"/>
              </a:rPr>
              <a:t> </a:t>
            </a:r>
            <a:r>
              <a:rPr lang="en-US" altLang="zh-CN" sz="2200" dirty="0">
                <a:solidFill>
                  <a:srgbClr val="575757"/>
                </a:solidFill>
                <a:latin typeface="Arial"/>
                <a:ea typeface="Arial"/>
              </a:rPr>
              <a:t>la</a:t>
            </a:r>
            <a:r>
              <a:rPr lang="en-US" altLang="zh-CN" sz="2200" dirty="0">
                <a:solidFill>
                  <a:srgbClr val="575757"/>
                </a:solidFill>
                <a:latin typeface="Arial"/>
                <a:cs typeface="Arial"/>
              </a:rPr>
              <a:t> </a:t>
            </a:r>
            <a:r>
              <a:rPr lang="en-US" altLang="zh-CN" sz="2200" dirty="0">
                <a:solidFill>
                  <a:srgbClr val="575757"/>
                </a:solidFill>
                <a:latin typeface="Arial"/>
                <a:ea typeface="Arial"/>
              </a:rPr>
              <a:t>enfermedad</a:t>
            </a:r>
            <a:r>
              <a:rPr lang="en-US" altLang="zh-CN" sz="2200" dirty="0">
                <a:solidFill>
                  <a:srgbClr val="575757"/>
                </a:solidFill>
                <a:latin typeface="Arial"/>
                <a:cs typeface="Arial"/>
              </a:rPr>
              <a:t> </a:t>
            </a:r>
            <a:r>
              <a:rPr lang="en-US" altLang="zh-CN" sz="2200" dirty="0">
                <a:solidFill>
                  <a:srgbClr val="575757"/>
                </a:solidFill>
                <a:latin typeface="Arial"/>
                <a:ea typeface="Arial"/>
              </a:rPr>
              <a:t>se</a:t>
            </a:r>
            <a:r>
              <a:rPr lang="en-US" altLang="zh-CN" sz="2200" dirty="0">
                <a:solidFill>
                  <a:srgbClr val="575757"/>
                </a:solidFill>
                <a:latin typeface="Arial"/>
                <a:cs typeface="Arial"/>
              </a:rPr>
              <a:t> </a:t>
            </a:r>
            <a:r>
              <a:rPr lang="en-US" altLang="zh-CN" sz="2200" dirty="0">
                <a:solidFill>
                  <a:srgbClr val="575757"/>
                </a:solidFill>
                <a:latin typeface="Arial"/>
                <a:ea typeface="Arial"/>
              </a:rPr>
              <a:t>manifieste</a:t>
            </a:r>
            <a:r>
              <a:rPr lang="en-US" altLang="zh-CN" sz="2200" dirty="0">
                <a:solidFill>
                  <a:srgbClr val="575757"/>
                </a:solidFill>
                <a:latin typeface="Arial"/>
                <a:cs typeface="Arial"/>
              </a:rPr>
              <a:t> </a:t>
            </a:r>
            <a:r>
              <a:rPr lang="en-US" altLang="zh-CN" sz="2200" dirty="0">
                <a:solidFill>
                  <a:srgbClr val="575757"/>
                </a:solidFill>
                <a:latin typeface="Arial"/>
                <a:ea typeface="Arial"/>
              </a:rPr>
              <a:t>en</a:t>
            </a:r>
            <a:r>
              <a:rPr lang="en-US" altLang="zh-CN" sz="2200" dirty="0">
                <a:solidFill>
                  <a:srgbClr val="575757"/>
                </a:solidFill>
                <a:latin typeface="Arial"/>
                <a:cs typeface="Arial"/>
              </a:rPr>
              <a:t> </a:t>
            </a:r>
            <a:r>
              <a:rPr lang="en-US" altLang="zh-CN" sz="2200" dirty="0">
                <a:solidFill>
                  <a:srgbClr val="575757"/>
                </a:solidFill>
                <a:latin typeface="Arial"/>
                <a:ea typeface="Arial"/>
              </a:rPr>
              <a:t>hombres,</a:t>
            </a:r>
            <a:r>
              <a:rPr lang="en-US" altLang="zh-CN" sz="2200" dirty="0">
                <a:solidFill>
                  <a:srgbClr val="575757"/>
                </a:solidFill>
                <a:latin typeface="Arial"/>
                <a:cs typeface="Arial"/>
              </a:rPr>
              <a:t> </a:t>
            </a:r>
            <a:r>
              <a:rPr lang="en-US" altLang="zh-CN" sz="2200" dirty="0">
                <a:solidFill>
                  <a:srgbClr val="575757"/>
                </a:solidFill>
                <a:latin typeface="Arial"/>
                <a:ea typeface="Arial"/>
              </a:rPr>
              <a:t>mientras</a:t>
            </a:r>
            <a:r>
              <a:rPr lang="en-US" altLang="zh-CN" sz="2200" dirty="0">
                <a:solidFill>
                  <a:srgbClr val="575757"/>
                </a:solidFill>
                <a:latin typeface="Arial"/>
                <a:cs typeface="Arial"/>
              </a:rPr>
              <a:t> </a:t>
            </a:r>
            <a:r>
              <a:rPr lang="en-US" altLang="zh-CN" sz="2200" dirty="0">
                <a:solidFill>
                  <a:srgbClr val="575757"/>
                </a:solidFill>
                <a:latin typeface="Arial"/>
                <a:ea typeface="Arial"/>
              </a:rPr>
              <a:t>que</a:t>
            </a:r>
            <a:r>
              <a:rPr lang="en-US" altLang="zh-CN" sz="2200" spc="44" dirty="0">
                <a:solidFill>
                  <a:srgbClr val="575757"/>
                </a:solidFill>
                <a:latin typeface="Arial"/>
                <a:cs typeface="Arial"/>
              </a:rPr>
              <a:t> </a:t>
            </a:r>
            <a:r>
              <a:rPr lang="en-US" altLang="zh-CN" sz="2200" dirty="0">
                <a:solidFill>
                  <a:srgbClr val="575757"/>
                </a:solidFill>
                <a:latin typeface="Arial"/>
                <a:ea typeface="Arial"/>
              </a:rPr>
              <a:t>las</a:t>
            </a:r>
            <a:r>
              <a:rPr lang="en-US" altLang="zh-CN" sz="2200" dirty="0">
                <a:solidFill>
                  <a:srgbClr val="575757"/>
                </a:solidFill>
                <a:latin typeface="Arial"/>
                <a:cs typeface="Arial"/>
              </a:rPr>
              <a:t> </a:t>
            </a:r>
            <a:r>
              <a:rPr lang="en-US" altLang="zh-CN" sz="2200" dirty="0">
                <a:solidFill>
                  <a:srgbClr val="575757"/>
                </a:solidFill>
                <a:latin typeface="Arial"/>
                <a:ea typeface="Arial"/>
              </a:rPr>
              <a:t>mujeres</a:t>
            </a:r>
            <a:r>
              <a:rPr lang="en-US" altLang="zh-CN" sz="2200" dirty="0">
                <a:solidFill>
                  <a:srgbClr val="575757"/>
                </a:solidFill>
                <a:latin typeface="Arial"/>
                <a:cs typeface="Arial"/>
              </a:rPr>
              <a:t> </a:t>
            </a:r>
            <a:r>
              <a:rPr lang="en-US" altLang="zh-CN" sz="2200" dirty="0">
                <a:solidFill>
                  <a:srgbClr val="575757"/>
                </a:solidFill>
                <a:latin typeface="Arial"/>
                <a:ea typeface="Arial"/>
              </a:rPr>
              <a:t>son</a:t>
            </a:r>
            <a:r>
              <a:rPr lang="en-US" altLang="zh-CN" sz="2200" dirty="0">
                <a:solidFill>
                  <a:srgbClr val="575757"/>
                </a:solidFill>
                <a:latin typeface="Arial"/>
                <a:cs typeface="Arial"/>
              </a:rPr>
              <a:t> </a:t>
            </a:r>
            <a:r>
              <a:rPr lang="en-US" altLang="zh-CN" sz="2200" dirty="0">
                <a:solidFill>
                  <a:srgbClr val="575757"/>
                </a:solidFill>
                <a:latin typeface="Arial"/>
                <a:ea typeface="Arial"/>
              </a:rPr>
              <a:t>sus</a:t>
            </a:r>
            <a:r>
              <a:rPr lang="en-US" altLang="zh-CN" sz="2200" spc="-10" dirty="0">
                <a:solidFill>
                  <a:srgbClr val="575757"/>
                </a:solidFill>
                <a:latin typeface="Arial"/>
                <a:cs typeface="Arial"/>
              </a:rPr>
              <a:t> </a:t>
            </a:r>
            <a:r>
              <a:rPr lang="en-US" altLang="zh-CN" sz="2200" dirty="0">
                <a:solidFill>
                  <a:srgbClr val="575757"/>
                </a:solidFill>
                <a:latin typeface="Arial"/>
                <a:ea typeface="Arial"/>
              </a:rPr>
              <a:t>portadoras.</a:t>
            </a:r>
          </a:p>
          <a:p>
            <a:pPr algn="just">
              <a:lnSpc>
                <a:spcPts val="1275"/>
              </a:lnSpc>
            </a:pPr>
            <a:endParaRPr lang="en-US" dirty="0">
              <a:solidFill>
                <a:prstClr val="black"/>
              </a:solidFill>
            </a:endParaRPr>
          </a:p>
          <a:p>
            <a:pPr indent="366979" algn="just"/>
            <a:r>
              <a:rPr lang="en-US" altLang="zh-CN" sz="1650" dirty="0">
                <a:solidFill>
                  <a:srgbClr val="653265"/>
                </a:solidFill>
                <a:latin typeface="Wingdings"/>
                <a:ea typeface="Wingdings"/>
              </a:rPr>
              <a:t></a:t>
            </a:r>
            <a:r>
              <a:rPr lang="en-US" altLang="zh-CN" sz="2200" dirty="0">
                <a:solidFill>
                  <a:srgbClr val="575757"/>
                </a:solidFill>
                <a:latin typeface="Arial"/>
                <a:ea typeface="Arial"/>
              </a:rPr>
              <a:t>La</a:t>
            </a:r>
            <a:r>
              <a:rPr lang="en-US" altLang="zh-CN" sz="2200" spc="94" dirty="0">
                <a:solidFill>
                  <a:srgbClr val="575757"/>
                </a:solidFill>
                <a:latin typeface="Arial"/>
                <a:cs typeface="Arial"/>
              </a:rPr>
              <a:t> </a:t>
            </a:r>
            <a:r>
              <a:rPr lang="en-US" altLang="zh-CN" sz="2200" dirty="0">
                <a:solidFill>
                  <a:srgbClr val="575757"/>
                </a:solidFill>
                <a:latin typeface="Arial"/>
                <a:ea typeface="Arial"/>
              </a:rPr>
              <a:t>diátesis</a:t>
            </a:r>
            <a:r>
              <a:rPr lang="en-US" altLang="zh-CN" sz="2200" spc="100" dirty="0">
                <a:solidFill>
                  <a:srgbClr val="575757"/>
                </a:solidFill>
                <a:latin typeface="Arial"/>
                <a:cs typeface="Arial"/>
              </a:rPr>
              <a:t> </a:t>
            </a:r>
            <a:r>
              <a:rPr lang="en-US" altLang="zh-CN" sz="2200" dirty="0">
                <a:solidFill>
                  <a:srgbClr val="575757"/>
                </a:solidFill>
                <a:latin typeface="Arial"/>
                <a:ea typeface="Arial"/>
              </a:rPr>
              <a:t>hemorrágica</a:t>
            </a:r>
            <a:r>
              <a:rPr lang="en-US" altLang="zh-CN" sz="2200" spc="100" dirty="0">
                <a:solidFill>
                  <a:srgbClr val="575757"/>
                </a:solidFill>
                <a:latin typeface="Arial"/>
                <a:cs typeface="Arial"/>
              </a:rPr>
              <a:t> </a:t>
            </a:r>
            <a:r>
              <a:rPr lang="en-US" altLang="zh-CN" sz="2200" dirty="0">
                <a:solidFill>
                  <a:srgbClr val="575757"/>
                </a:solidFill>
                <a:latin typeface="Arial"/>
                <a:ea typeface="Arial"/>
              </a:rPr>
              <a:t>afecta</a:t>
            </a:r>
            <a:r>
              <a:rPr lang="en-US" altLang="zh-CN" sz="2200" spc="100" dirty="0">
                <a:solidFill>
                  <a:srgbClr val="575757"/>
                </a:solidFill>
                <a:latin typeface="Arial"/>
                <a:cs typeface="Arial"/>
              </a:rPr>
              <a:t> </a:t>
            </a:r>
            <a:r>
              <a:rPr lang="en-US" altLang="zh-CN" sz="2200" dirty="0">
                <a:solidFill>
                  <a:srgbClr val="575757"/>
                </a:solidFill>
                <a:latin typeface="Arial"/>
                <a:ea typeface="Arial"/>
              </a:rPr>
              <a:t>sobre</a:t>
            </a:r>
            <a:r>
              <a:rPr lang="en-US" altLang="zh-CN" sz="2200" spc="94" dirty="0">
                <a:solidFill>
                  <a:srgbClr val="575757"/>
                </a:solidFill>
                <a:latin typeface="Arial"/>
                <a:cs typeface="Arial"/>
              </a:rPr>
              <a:t> </a:t>
            </a:r>
            <a:r>
              <a:rPr lang="en-US" altLang="zh-CN" sz="2200" dirty="0">
                <a:solidFill>
                  <a:srgbClr val="575757"/>
                </a:solidFill>
                <a:latin typeface="Arial"/>
                <a:ea typeface="Arial"/>
              </a:rPr>
              <a:t>todo</a:t>
            </a:r>
            <a:r>
              <a:rPr lang="en-US" altLang="zh-CN" sz="2200" spc="100" dirty="0">
                <a:solidFill>
                  <a:srgbClr val="575757"/>
                </a:solidFill>
                <a:latin typeface="Arial"/>
                <a:cs typeface="Arial"/>
              </a:rPr>
              <a:t> </a:t>
            </a:r>
            <a:r>
              <a:rPr lang="en-US" altLang="zh-CN" sz="2200" dirty="0">
                <a:solidFill>
                  <a:srgbClr val="575757"/>
                </a:solidFill>
                <a:latin typeface="Arial"/>
                <a:ea typeface="Arial"/>
              </a:rPr>
              <a:t>las</a:t>
            </a:r>
          </a:p>
          <a:p>
            <a:pPr indent="595579" algn="just">
              <a:lnSpc>
                <a:spcPct val="91250"/>
              </a:lnSpc>
            </a:pPr>
            <a:r>
              <a:rPr lang="en-US" altLang="zh-CN" sz="2200" dirty="0">
                <a:solidFill>
                  <a:srgbClr val="575757"/>
                </a:solidFill>
                <a:latin typeface="Arial"/>
                <a:ea typeface="Arial"/>
              </a:rPr>
              <a:t>articulaciones,</a:t>
            </a:r>
            <a:r>
              <a:rPr lang="en-US" altLang="zh-CN" sz="2200" dirty="0">
                <a:solidFill>
                  <a:srgbClr val="575757"/>
                </a:solidFill>
                <a:latin typeface="Arial"/>
                <a:cs typeface="Arial"/>
              </a:rPr>
              <a:t> </a:t>
            </a:r>
            <a:r>
              <a:rPr lang="en-US" altLang="zh-CN" sz="2200" dirty="0">
                <a:solidFill>
                  <a:srgbClr val="575757"/>
                </a:solidFill>
                <a:latin typeface="Arial"/>
                <a:ea typeface="Arial"/>
              </a:rPr>
              <a:t>los</a:t>
            </a:r>
            <a:r>
              <a:rPr lang="en-US" altLang="zh-CN" sz="2200" dirty="0">
                <a:solidFill>
                  <a:srgbClr val="575757"/>
                </a:solidFill>
                <a:latin typeface="Arial"/>
                <a:cs typeface="Arial"/>
              </a:rPr>
              <a:t> </a:t>
            </a:r>
            <a:r>
              <a:rPr lang="en-US" altLang="zh-CN" sz="2200" dirty="0">
                <a:solidFill>
                  <a:srgbClr val="575757"/>
                </a:solidFill>
                <a:latin typeface="Arial"/>
                <a:ea typeface="Arial"/>
              </a:rPr>
              <a:t>músculos,</a:t>
            </a:r>
            <a:r>
              <a:rPr lang="en-US" altLang="zh-CN" sz="2200" dirty="0">
                <a:solidFill>
                  <a:srgbClr val="575757"/>
                </a:solidFill>
                <a:latin typeface="Arial"/>
                <a:cs typeface="Arial"/>
              </a:rPr>
              <a:t> </a:t>
            </a:r>
            <a:r>
              <a:rPr lang="en-US" altLang="zh-CN" sz="2200" dirty="0">
                <a:solidFill>
                  <a:srgbClr val="575757"/>
                </a:solidFill>
                <a:latin typeface="Arial"/>
                <a:ea typeface="Arial"/>
              </a:rPr>
              <a:t>el</a:t>
            </a:r>
            <a:r>
              <a:rPr lang="en-US" altLang="zh-CN" sz="2200" dirty="0">
                <a:solidFill>
                  <a:srgbClr val="575757"/>
                </a:solidFill>
                <a:latin typeface="Arial"/>
                <a:cs typeface="Arial"/>
              </a:rPr>
              <a:t> </a:t>
            </a:r>
            <a:r>
              <a:rPr lang="en-US" altLang="zh-CN" sz="2200" dirty="0">
                <a:solidFill>
                  <a:srgbClr val="575757"/>
                </a:solidFill>
                <a:latin typeface="Arial"/>
                <a:ea typeface="Arial"/>
              </a:rPr>
              <a:t>sistema</a:t>
            </a:r>
            <a:r>
              <a:rPr lang="en-US" altLang="zh-CN" sz="2200" dirty="0">
                <a:solidFill>
                  <a:srgbClr val="575757"/>
                </a:solidFill>
                <a:latin typeface="Arial"/>
                <a:cs typeface="Arial"/>
              </a:rPr>
              <a:t> </a:t>
            </a:r>
            <a:r>
              <a:rPr lang="en-US" altLang="zh-CN" sz="2200" dirty="0">
                <a:solidFill>
                  <a:srgbClr val="575757"/>
                </a:solidFill>
                <a:latin typeface="Arial"/>
                <a:ea typeface="Arial"/>
              </a:rPr>
              <a:t>genitourinario</a:t>
            </a:r>
            <a:r>
              <a:rPr lang="en-US" altLang="zh-CN" sz="2200" spc="-15" dirty="0">
                <a:solidFill>
                  <a:srgbClr val="575757"/>
                </a:solidFill>
                <a:latin typeface="Arial"/>
                <a:cs typeface="Arial"/>
              </a:rPr>
              <a:t> </a:t>
            </a:r>
            <a:r>
              <a:rPr lang="en-US" altLang="zh-CN" sz="2200" dirty="0">
                <a:solidFill>
                  <a:srgbClr val="575757"/>
                </a:solidFill>
                <a:latin typeface="Arial"/>
                <a:ea typeface="Arial"/>
              </a:rPr>
              <a:t>y</a:t>
            </a:r>
          </a:p>
          <a:p>
            <a:pPr marL="595579" algn="just" hangingPunct="0">
              <a:lnSpc>
                <a:spcPct val="95416"/>
              </a:lnSpc>
            </a:pPr>
            <a:r>
              <a:rPr lang="en-US" altLang="zh-CN" sz="2200" dirty="0">
                <a:solidFill>
                  <a:srgbClr val="575757"/>
                </a:solidFill>
                <a:latin typeface="Arial"/>
                <a:ea typeface="Arial"/>
              </a:rPr>
              <a:t>el</a:t>
            </a:r>
            <a:r>
              <a:rPr lang="en-US" altLang="zh-CN" sz="2200" dirty="0">
                <a:solidFill>
                  <a:srgbClr val="575757"/>
                </a:solidFill>
                <a:latin typeface="Arial"/>
                <a:cs typeface="Arial"/>
              </a:rPr>
              <a:t> </a:t>
            </a:r>
            <a:r>
              <a:rPr lang="en-US" altLang="zh-CN" sz="2200" dirty="0">
                <a:solidFill>
                  <a:srgbClr val="575757"/>
                </a:solidFill>
                <a:latin typeface="Arial"/>
                <a:ea typeface="Arial"/>
              </a:rPr>
              <a:t>SNC.</a:t>
            </a:r>
            <a:r>
              <a:rPr lang="en-US" altLang="zh-CN" sz="2200" dirty="0">
                <a:solidFill>
                  <a:srgbClr val="575757"/>
                </a:solidFill>
                <a:latin typeface="Arial"/>
                <a:cs typeface="Arial"/>
              </a:rPr>
              <a:t> </a:t>
            </a:r>
            <a:r>
              <a:rPr lang="en-US" altLang="zh-CN" sz="2200" dirty="0">
                <a:solidFill>
                  <a:srgbClr val="575757"/>
                </a:solidFill>
                <a:latin typeface="Arial"/>
                <a:ea typeface="Arial"/>
              </a:rPr>
              <a:t>Sólo</a:t>
            </a:r>
            <a:r>
              <a:rPr lang="en-US" altLang="zh-CN" sz="2200" dirty="0">
                <a:solidFill>
                  <a:srgbClr val="575757"/>
                </a:solidFill>
                <a:latin typeface="Arial"/>
                <a:cs typeface="Arial"/>
              </a:rPr>
              <a:t> </a:t>
            </a:r>
            <a:r>
              <a:rPr lang="en-US" altLang="zh-CN" sz="2200" dirty="0">
                <a:solidFill>
                  <a:srgbClr val="575757"/>
                </a:solidFill>
                <a:latin typeface="Arial"/>
                <a:ea typeface="Arial"/>
              </a:rPr>
              <a:t>de</a:t>
            </a:r>
            <a:r>
              <a:rPr lang="en-US" altLang="zh-CN" sz="2200" dirty="0">
                <a:solidFill>
                  <a:srgbClr val="575757"/>
                </a:solidFill>
                <a:latin typeface="Arial"/>
                <a:cs typeface="Arial"/>
              </a:rPr>
              <a:t> </a:t>
            </a:r>
            <a:r>
              <a:rPr lang="en-US" altLang="zh-CN" sz="2200" dirty="0">
                <a:solidFill>
                  <a:srgbClr val="575757"/>
                </a:solidFill>
                <a:latin typeface="Arial"/>
                <a:ea typeface="Arial"/>
              </a:rPr>
              <a:t>forma</a:t>
            </a:r>
            <a:r>
              <a:rPr lang="en-US" altLang="zh-CN" sz="2200" dirty="0">
                <a:solidFill>
                  <a:srgbClr val="575757"/>
                </a:solidFill>
                <a:latin typeface="Arial"/>
                <a:cs typeface="Arial"/>
              </a:rPr>
              <a:t> </a:t>
            </a:r>
            <a:r>
              <a:rPr lang="en-US" altLang="zh-CN" sz="2200" dirty="0">
                <a:solidFill>
                  <a:srgbClr val="575757"/>
                </a:solidFill>
                <a:latin typeface="Arial"/>
                <a:ea typeface="Arial"/>
              </a:rPr>
              <a:t>esporádica</a:t>
            </a:r>
            <a:r>
              <a:rPr lang="en-US" altLang="zh-CN" sz="2200" dirty="0">
                <a:solidFill>
                  <a:srgbClr val="575757"/>
                </a:solidFill>
                <a:latin typeface="Arial"/>
                <a:cs typeface="Arial"/>
              </a:rPr>
              <a:t> </a:t>
            </a:r>
            <a:r>
              <a:rPr lang="en-US" altLang="zh-CN" sz="2200" dirty="0">
                <a:solidFill>
                  <a:srgbClr val="575757"/>
                </a:solidFill>
                <a:latin typeface="Arial"/>
                <a:ea typeface="Arial"/>
              </a:rPr>
              <a:t>aparecen</a:t>
            </a:r>
            <a:r>
              <a:rPr lang="en-US" altLang="zh-CN" sz="2200" spc="-55" dirty="0">
                <a:solidFill>
                  <a:srgbClr val="575757"/>
                </a:solidFill>
                <a:latin typeface="Arial"/>
                <a:cs typeface="Arial"/>
              </a:rPr>
              <a:t> </a:t>
            </a:r>
            <a:r>
              <a:rPr lang="en-US" altLang="zh-CN" sz="2200" dirty="0">
                <a:solidFill>
                  <a:srgbClr val="575757"/>
                </a:solidFill>
                <a:latin typeface="Arial"/>
                <a:ea typeface="Arial"/>
              </a:rPr>
              <a:t>hemorragias</a:t>
            </a:r>
            <a:r>
              <a:rPr lang="en-US" altLang="zh-CN" sz="2200" dirty="0">
                <a:solidFill>
                  <a:srgbClr val="575757"/>
                </a:solidFill>
                <a:latin typeface="Arial"/>
                <a:cs typeface="Arial"/>
              </a:rPr>
              <a:t> </a:t>
            </a:r>
            <a:r>
              <a:rPr lang="en-US" altLang="zh-CN" sz="2200" dirty="0">
                <a:solidFill>
                  <a:srgbClr val="575757"/>
                </a:solidFill>
                <a:latin typeface="Arial"/>
                <a:ea typeface="Arial"/>
              </a:rPr>
              <a:t>en</a:t>
            </a:r>
            <a:r>
              <a:rPr lang="en-US" altLang="zh-CN" sz="2200" dirty="0">
                <a:solidFill>
                  <a:srgbClr val="575757"/>
                </a:solidFill>
                <a:latin typeface="Arial"/>
                <a:cs typeface="Arial"/>
              </a:rPr>
              <a:t> </a:t>
            </a:r>
            <a:r>
              <a:rPr lang="en-US" altLang="zh-CN" sz="2200" dirty="0">
                <a:solidFill>
                  <a:srgbClr val="575757"/>
                </a:solidFill>
                <a:latin typeface="Arial"/>
                <a:ea typeface="Arial"/>
              </a:rPr>
              <a:t>las</a:t>
            </a:r>
            <a:r>
              <a:rPr lang="en-US" altLang="zh-CN" sz="2200" dirty="0">
                <a:solidFill>
                  <a:srgbClr val="575757"/>
                </a:solidFill>
                <a:latin typeface="Arial"/>
                <a:cs typeface="Arial"/>
              </a:rPr>
              <a:t> </a:t>
            </a:r>
            <a:r>
              <a:rPr lang="en-US" altLang="zh-CN" sz="2200" dirty="0">
                <a:solidFill>
                  <a:srgbClr val="575757"/>
                </a:solidFill>
                <a:latin typeface="Arial"/>
                <a:ea typeface="Arial"/>
              </a:rPr>
              <a:t>mucosas.</a:t>
            </a:r>
            <a:r>
              <a:rPr lang="en-US" altLang="zh-CN" sz="2200" dirty="0">
                <a:solidFill>
                  <a:srgbClr val="575757"/>
                </a:solidFill>
                <a:latin typeface="Arial"/>
                <a:cs typeface="Arial"/>
              </a:rPr>
              <a:t> </a:t>
            </a:r>
            <a:r>
              <a:rPr lang="en-US" altLang="zh-CN" sz="2200" dirty="0">
                <a:solidFill>
                  <a:srgbClr val="575757"/>
                </a:solidFill>
                <a:latin typeface="Arial"/>
                <a:ea typeface="Arial"/>
              </a:rPr>
              <a:t>La</a:t>
            </a:r>
            <a:r>
              <a:rPr lang="en-US" altLang="zh-CN" sz="2200" dirty="0">
                <a:solidFill>
                  <a:srgbClr val="575757"/>
                </a:solidFill>
                <a:latin typeface="Arial"/>
                <a:cs typeface="Arial"/>
              </a:rPr>
              <a:t> </a:t>
            </a:r>
            <a:r>
              <a:rPr lang="en-US" altLang="zh-CN" sz="2200" dirty="0">
                <a:solidFill>
                  <a:srgbClr val="575757"/>
                </a:solidFill>
                <a:latin typeface="Arial"/>
                <a:ea typeface="Arial"/>
              </a:rPr>
              <a:t>frecuencia</a:t>
            </a:r>
            <a:r>
              <a:rPr lang="en-US" altLang="zh-CN" sz="2200" dirty="0">
                <a:solidFill>
                  <a:srgbClr val="575757"/>
                </a:solidFill>
                <a:latin typeface="Arial"/>
                <a:cs typeface="Arial"/>
              </a:rPr>
              <a:t> </a:t>
            </a:r>
            <a:r>
              <a:rPr lang="en-US" altLang="zh-CN" sz="2200" dirty="0">
                <a:solidFill>
                  <a:srgbClr val="575757"/>
                </a:solidFill>
                <a:latin typeface="Arial"/>
                <a:ea typeface="Arial"/>
              </a:rPr>
              <a:t>y</a:t>
            </a:r>
            <a:r>
              <a:rPr lang="en-US" altLang="zh-CN" sz="2200" dirty="0">
                <a:solidFill>
                  <a:srgbClr val="575757"/>
                </a:solidFill>
                <a:latin typeface="Arial"/>
                <a:cs typeface="Arial"/>
              </a:rPr>
              <a:t> </a:t>
            </a:r>
            <a:r>
              <a:rPr lang="en-US" altLang="zh-CN" sz="2200" dirty="0">
                <a:solidFill>
                  <a:srgbClr val="575757"/>
                </a:solidFill>
                <a:latin typeface="Arial"/>
                <a:ea typeface="Arial"/>
              </a:rPr>
              <a:t>la</a:t>
            </a:r>
            <a:r>
              <a:rPr lang="en-US" altLang="zh-CN" sz="2200" dirty="0">
                <a:solidFill>
                  <a:srgbClr val="575757"/>
                </a:solidFill>
                <a:latin typeface="Arial"/>
                <a:cs typeface="Arial"/>
              </a:rPr>
              <a:t> </a:t>
            </a:r>
            <a:r>
              <a:rPr lang="en-US" altLang="zh-CN" sz="2200" dirty="0">
                <a:solidFill>
                  <a:srgbClr val="575757"/>
                </a:solidFill>
                <a:latin typeface="Arial"/>
                <a:ea typeface="Arial"/>
              </a:rPr>
              <a:t>intensidad</a:t>
            </a:r>
            <a:r>
              <a:rPr lang="en-US" altLang="zh-CN" sz="2200" dirty="0">
                <a:solidFill>
                  <a:srgbClr val="575757"/>
                </a:solidFill>
                <a:latin typeface="Arial"/>
                <a:cs typeface="Arial"/>
              </a:rPr>
              <a:t> </a:t>
            </a:r>
            <a:r>
              <a:rPr lang="en-US" altLang="zh-CN" sz="2200" dirty="0">
                <a:solidFill>
                  <a:srgbClr val="575757"/>
                </a:solidFill>
                <a:latin typeface="Arial"/>
                <a:ea typeface="Arial"/>
              </a:rPr>
              <a:t>de</a:t>
            </a:r>
            <a:r>
              <a:rPr lang="en-US" altLang="zh-CN" sz="2200" dirty="0">
                <a:solidFill>
                  <a:srgbClr val="575757"/>
                </a:solidFill>
                <a:latin typeface="Arial"/>
                <a:cs typeface="Arial"/>
              </a:rPr>
              <a:t> </a:t>
            </a:r>
            <a:r>
              <a:rPr lang="en-US" altLang="zh-CN" sz="2200" dirty="0">
                <a:solidFill>
                  <a:srgbClr val="575757"/>
                </a:solidFill>
                <a:latin typeface="Arial"/>
                <a:ea typeface="Arial"/>
              </a:rPr>
              <a:t>las</a:t>
            </a:r>
            <a:r>
              <a:rPr lang="en-US" altLang="zh-CN" sz="2200" dirty="0">
                <a:solidFill>
                  <a:srgbClr val="575757"/>
                </a:solidFill>
                <a:latin typeface="Arial"/>
                <a:cs typeface="Arial"/>
              </a:rPr>
              <a:t> </a:t>
            </a:r>
            <a:r>
              <a:rPr lang="en-US" altLang="zh-CN" sz="2200" dirty="0">
                <a:solidFill>
                  <a:srgbClr val="575757"/>
                </a:solidFill>
                <a:latin typeface="Arial"/>
                <a:ea typeface="Arial"/>
              </a:rPr>
              <a:t>manifestaciones</a:t>
            </a:r>
            <a:r>
              <a:rPr lang="en-US" altLang="zh-CN" sz="2200" dirty="0">
                <a:solidFill>
                  <a:srgbClr val="575757"/>
                </a:solidFill>
                <a:latin typeface="Arial"/>
                <a:cs typeface="Arial"/>
              </a:rPr>
              <a:t> </a:t>
            </a:r>
            <a:r>
              <a:rPr lang="en-US" altLang="zh-CN" sz="2200" dirty="0">
                <a:solidFill>
                  <a:srgbClr val="575757"/>
                </a:solidFill>
                <a:latin typeface="Arial"/>
                <a:ea typeface="Arial"/>
              </a:rPr>
              <a:t>suelen</a:t>
            </a:r>
            <a:r>
              <a:rPr lang="en-US" altLang="zh-CN" sz="2200" dirty="0">
                <a:solidFill>
                  <a:srgbClr val="575757"/>
                </a:solidFill>
                <a:latin typeface="Arial"/>
                <a:cs typeface="Arial"/>
              </a:rPr>
              <a:t> </a:t>
            </a:r>
            <a:r>
              <a:rPr lang="en-US" altLang="zh-CN" sz="2200" dirty="0">
                <a:solidFill>
                  <a:srgbClr val="575757"/>
                </a:solidFill>
                <a:latin typeface="Arial"/>
                <a:ea typeface="Arial"/>
              </a:rPr>
              <a:t>guardar</a:t>
            </a:r>
            <a:r>
              <a:rPr lang="en-US" altLang="zh-CN" sz="2200" dirty="0">
                <a:solidFill>
                  <a:srgbClr val="575757"/>
                </a:solidFill>
                <a:latin typeface="Arial"/>
                <a:cs typeface="Arial"/>
              </a:rPr>
              <a:t> </a:t>
            </a:r>
            <a:r>
              <a:rPr lang="en-US" altLang="zh-CN" sz="2200" dirty="0">
                <a:solidFill>
                  <a:srgbClr val="575757"/>
                </a:solidFill>
                <a:latin typeface="Arial"/>
                <a:ea typeface="Arial"/>
              </a:rPr>
              <a:t>relación</a:t>
            </a:r>
            <a:r>
              <a:rPr lang="en-US" altLang="zh-CN" sz="2200" dirty="0">
                <a:solidFill>
                  <a:srgbClr val="575757"/>
                </a:solidFill>
                <a:latin typeface="Arial"/>
                <a:cs typeface="Arial"/>
              </a:rPr>
              <a:t> </a:t>
            </a:r>
            <a:r>
              <a:rPr lang="en-US" altLang="zh-CN" sz="2200" dirty="0">
                <a:solidFill>
                  <a:srgbClr val="575757"/>
                </a:solidFill>
                <a:latin typeface="Arial"/>
                <a:ea typeface="Arial"/>
              </a:rPr>
              <a:t>con</a:t>
            </a:r>
            <a:r>
              <a:rPr lang="en-US" altLang="zh-CN" sz="2200" spc="20" dirty="0">
                <a:solidFill>
                  <a:srgbClr val="575757"/>
                </a:solidFill>
                <a:latin typeface="Arial"/>
                <a:cs typeface="Arial"/>
              </a:rPr>
              <a:t> </a:t>
            </a:r>
            <a:r>
              <a:rPr lang="en-US" altLang="zh-CN" sz="2200" dirty="0">
                <a:solidFill>
                  <a:srgbClr val="575757"/>
                </a:solidFill>
                <a:latin typeface="Arial"/>
                <a:ea typeface="Arial"/>
              </a:rPr>
              <a:t>las</a:t>
            </a:r>
            <a:r>
              <a:rPr lang="en-US" altLang="zh-CN" sz="2200" dirty="0">
                <a:solidFill>
                  <a:srgbClr val="575757"/>
                </a:solidFill>
                <a:latin typeface="Arial"/>
                <a:cs typeface="Arial"/>
              </a:rPr>
              <a:t> </a:t>
            </a:r>
            <a:r>
              <a:rPr lang="en-US" altLang="zh-CN" sz="2200" dirty="0">
                <a:solidFill>
                  <a:srgbClr val="575757"/>
                </a:solidFill>
                <a:latin typeface="Arial"/>
                <a:ea typeface="Arial"/>
              </a:rPr>
              <a:t>concentraciones</a:t>
            </a:r>
            <a:r>
              <a:rPr lang="en-US" altLang="zh-CN" sz="2200" dirty="0">
                <a:solidFill>
                  <a:srgbClr val="575757"/>
                </a:solidFill>
                <a:latin typeface="Arial"/>
                <a:cs typeface="Arial"/>
              </a:rPr>
              <a:t> </a:t>
            </a:r>
            <a:r>
              <a:rPr lang="en-US" altLang="zh-CN" sz="2200" dirty="0">
                <a:solidFill>
                  <a:srgbClr val="575757"/>
                </a:solidFill>
                <a:latin typeface="Arial"/>
                <a:ea typeface="Arial"/>
              </a:rPr>
              <a:t>de</a:t>
            </a:r>
            <a:r>
              <a:rPr lang="en-US" altLang="zh-CN" sz="2200" dirty="0">
                <a:solidFill>
                  <a:srgbClr val="575757"/>
                </a:solidFill>
                <a:latin typeface="Arial"/>
                <a:cs typeface="Arial"/>
              </a:rPr>
              <a:t> </a:t>
            </a:r>
            <a:r>
              <a:rPr lang="en-US" altLang="zh-CN" sz="2200" dirty="0">
                <a:solidFill>
                  <a:srgbClr val="575757"/>
                </a:solidFill>
                <a:latin typeface="Arial"/>
                <a:ea typeface="Arial"/>
              </a:rPr>
              <a:t>factor</a:t>
            </a:r>
            <a:r>
              <a:rPr lang="en-US" altLang="zh-CN" sz="2200" dirty="0">
                <a:solidFill>
                  <a:srgbClr val="575757"/>
                </a:solidFill>
                <a:latin typeface="Arial"/>
                <a:cs typeface="Arial"/>
              </a:rPr>
              <a:t> </a:t>
            </a:r>
            <a:r>
              <a:rPr lang="en-US" altLang="zh-CN" sz="2200" dirty="0">
                <a:solidFill>
                  <a:srgbClr val="575757"/>
                </a:solidFill>
                <a:latin typeface="Arial"/>
                <a:ea typeface="Arial"/>
              </a:rPr>
              <a:t>VIII</a:t>
            </a:r>
            <a:r>
              <a:rPr lang="en-US" altLang="zh-CN" sz="2200" spc="5" dirty="0">
                <a:solidFill>
                  <a:srgbClr val="575757"/>
                </a:solidFill>
                <a:latin typeface="Arial"/>
                <a:cs typeface="Arial"/>
              </a:rPr>
              <a:t> </a:t>
            </a:r>
            <a:r>
              <a:rPr lang="en-US" altLang="zh-CN" sz="2200" dirty="0">
                <a:solidFill>
                  <a:srgbClr val="575757"/>
                </a:solidFill>
                <a:latin typeface="Arial"/>
                <a:ea typeface="Arial"/>
              </a:rPr>
              <a:t>circulante.</a:t>
            </a:r>
          </a:p>
          <a:p>
            <a:pPr algn="just">
              <a:lnSpc>
                <a:spcPts val="1205"/>
              </a:lnSpc>
            </a:pPr>
            <a:endParaRPr lang="en-US" dirty="0">
              <a:solidFill>
                <a:prstClr val="black"/>
              </a:solidFill>
            </a:endParaRPr>
          </a:p>
          <a:p>
            <a:pPr indent="366979" algn="just"/>
            <a:r>
              <a:rPr lang="en-US" altLang="zh-CN" sz="1650" dirty="0">
                <a:solidFill>
                  <a:srgbClr val="653265"/>
                </a:solidFill>
                <a:latin typeface="Wingdings"/>
                <a:ea typeface="Wingdings"/>
              </a:rPr>
              <a:t></a:t>
            </a:r>
            <a:r>
              <a:rPr lang="en-US" altLang="zh-CN" sz="2200" dirty="0">
                <a:solidFill>
                  <a:srgbClr val="575757"/>
                </a:solidFill>
                <a:latin typeface="Arial"/>
                <a:ea typeface="Arial"/>
              </a:rPr>
              <a:t>Cuando</a:t>
            </a:r>
            <a:r>
              <a:rPr lang="en-US" altLang="zh-CN" sz="2200" spc="80" dirty="0">
                <a:solidFill>
                  <a:srgbClr val="575757"/>
                </a:solidFill>
                <a:latin typeface="Arial"/>
                <a:cs typeface="Arial"/>
              </a:rPr>
              <a:t> </a:t>
            </a:r>
            <a:r>
              <a:rPr lang="en-US" altLang="zh-CN" sz="2200" dirty="0">
                <a:solidFill>
                  <a:srgbClr val="575757"/>
                </a:solidFill>
                <a:latin typeface="Arial"/>
                <a:ea typeface="Arial"/>
              </a:rPr>
              <a:t>éstas</a:t>
            </a:r>
            <a:r>
              <a:rPr lang="en-US" altLang="zh-CN" sz="2200" spc="80" dirty="0">
                <a:solidFill>
                  <a:srgbClr val="575757"/>
                </a:solidFill>
                <a:latin typeface="Arial"/>
                <a:cs typeface="Arial"/>
              </a:rPr>
              <a:t> </a:t>
            </a:r>
            <a:r>
              <a:rPr lang="en-US" altLang="zh-CN" sz="2200" dirty="0">
                <a:solidFill>
                  <a:srgbClr val="575757"/>
                </a:solidFill>
                <a:latin typeface="Arial"/>
                <a:ea typeface="Arial"/>
              </a:rPr>
              <a:t>son</a:t>
            </a:r>
            <a:r>
              <a:rPr lang="en-US" altLang="zh-CN" sz="2200" spc="85" dirty="0">
                <a:solidFill>
                  <a:srgbClr val="575757"/>
                </a:solidFill>
                <a:latin typeface="Arial"/>
                <a:cs typeface="Arial"/>
              </a:rPr>
              <a:t> </a:t>
            </a:r>
            <a:r>
              <a:rPr lang="en-US" altLang="zh-CN" sz="2200" dirty="0">
                <a:solidFill>
                  <a:srgbClr val="575757"/>
                </a:solidFill>
                <a:latin typeface="Arial"/>
                <a:ea typeface="Arial"/>
              </a:rPr>
              <a:t>indetectables,</a:t>
            </a:r>
            <a:r>
              <a:rPr lang="en-US" altLang="zh-CN" sz="2200" spc="80" dirty="0">
                <a:solidFill>
                  <a:srgbClr val="575757"/>
                </a:solidFill>
                <a:latin typeface="Arial"/>
                <a:cs typeface="Arial"/>
              </a:rPr>
              <a:t> </a:t>
            </a:r>
            <a:r>
              <a:rPr lang="en-US" altLang="zh-CN" sz="2200" dirty="0">
                <a:solidFill>
                  <a:srgbClr val="575757"/>
                </a:solidFill>
                <a:latin typeface="Arial"/>
                <a:ea typeface="Arial"/>
              </a:rPr>
              <a:t>la</a:t>
            </a:r>
            <a:r>
              <a:rPr lang="en-US" altLang="zh-CN" sz="2200" spc="85" dirty="0">
                <a:solidFill>
                  <a:srgbClr val="575757"/>
                </a:solidFill>
                <a:latin typeface="Arial"/>
                <a:cs typeface="Arial"/>
              </a:rPr>
              <a:t> </a:t>
            </a:r>
            <a:r>
              <a:rPr lang="en-US" altLang="zh-CN" sz="2200" dirty="0">
                <a:solidFill>
                  <a:srgbClr val="575757"/>
                </a:solidFill>
                <a:latin typeface="Arial"/>
                <a:ea typeface="Arial"/>
              </a:rPr>
              <a:t>hemofilia</a:t>
            </a:r>
            <a:r>
              <a:rPr lang="en-US" altLang="zh-CN" sz="2200" spc="80" dirty="0">
                <a:solidFill>
                  <a:srgbClr val="575757"/>
                </a:solidFill>
                <a:latin typeface="Arial"/>
                <a:cs typeface="Arial"/>
              </a:rPr>
              <a:t> </a:t>
            </a:r>
            <a:r>
              <a:rPr lang="en-US" altLang="zh-CN" sz="2200" dirty="0">
                <a:solidFill>
                  <a:srgbClr val="575757"/>
                </a:solidFill>
                <a:latin typeface="Arial"/>
                <a:ea typeface="Arial"/>
              </a:rPr>
              <a:t>se</a:t>
            </a:r>
            <a:r>
              <a:rPr lang="en-US" altLang="zh-CN" sz="2200" spc="85" dirty="0">
                <a:solidFill>
                  <a:srgbClr val="575757"/>
                </a:solidFill>
                <a:latin typeface="Arial"/>
                <a:cs typeface="Arial"/>
              </a:rPr>
              <a:t> </a:t>
            </a:r>
            <a:r>
              <a:rPr lang="en-US" altLang="zh-CN" sz="2200" dirty="0">
                <a:solidFill>
                  <a:srgbClr val="575757"/>
                </a:solidFill>
                <a:latin typeface="Arial"/>
                <a:ea typeface="Arial"/>
              </a:rPr>
              <a:t>clasifica</a:t>
            </a:r>
          </a:p>
          <a:p>
            <a:pPr indent="595579" algn="just"/>
            <a:r>
              <a:rPr lang="en-US" altLang="zh-CN" sz="2200" spc="-5" dirty="0">
                <a:solidFill>
                  <a:srgbClr val="575757"/>
                </a:solidFill>
                <a:latin typeface="Arial"/>
                <a:ea typeface="Arial"/>
              </a:rPr>
              <a:t>como</a:t>
            </a:r>
            <a:r>
              <a:rPr lang="en-US" altLang="zh-CN" sz="2200" spc="5" dirty="0">
                <a:solidFill>
                  <a:srgbClr val="575757"/>
                </a:solidFill>
                <a:latin typeface="Arial"/>
                <a:cs typeface="Arial"/>
              </a:rPr>
              <a:t> </a:t>
            </a:r>
            <a:r>
              <a:rPr lang="en-US" altLang="zh-CN" sz="2200" dirty="0">
                <a:solidFill>
                  <a:srgbClr val="575757"/>
                </a:solidFill>
                <a:latin typeface="Arial"/>
                <a:ea typeface="Arial"/>
              </a:rPr>
              <a:t>grave.</a:t>
            </a:r>
          </a:p>
        </p:txBody>
      </p:sp>
    </p:spTree>
    <p:extLst>
      <p:ext uri="{BB962C8B-B14F-4D97-AF65-F5344CB8AC3E}">
        <p14:creationId xmlns:p14="http://schemas.microsoft.com/office/powerpoint/2010/main" val="31467740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Freeform 64"/>
          <p:cNvSpPr/>
          <p:nvPr/>
        </p:nvSpPr>
        <p:spPr>
          <a:xfrm>
            <a:off x="8197850" y="273050"/>
            <a:ext cx="654050" cy="1606550"/>
          </a:xfrm>
          <a:custGeom>
            <a:avLst/>
            <a:gdLst>
              <a:gd name="connsiteX0" fmla="*/ 13461 w 654050"/>
              <a:gd name="connsiteY0" fmla="*/ 1609090 h 1606550"/>
              <a:gd name="connsiteX1" fmla="*/ 655066 w 654050"/>
              <a:gd name="connsiteY1" fmla="*/ 1609090 h 1606550"/>
              <a:gd name="connsiteX2" fmla="*/ 655066 w 654050"/>
              <a:gd name="connsiteY2" fmla="*/ 8890 h 1606550"/>
              <a:gd name="connsiteX3" fmla="*/ 13461 w 654050"/>
              <a:gd name="connsiteY3" fmla="*/ 8890 h 1606550"/>
              <a:gd name="connsiteX4" fmla="*/ 13461 w 6540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050" h="1606550">
                <a:moveTo>
                  <a:pt x="13461" y="1609090"/>
                </a:moveTo>
                <a:lnTo>
                  <a:pt x="655066" y="1609090"/>
                </a:lnTo>
                <a:lnTo>
                  <a:pt x="655066" y="8890"/>
                </a:lnTo>
                <a:lnTo>
                  <a:pt x="13461" y="8890"/>
                </a:lnTo>
                <a:lnTo>
                  <a:pt x="13461" y="160909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65" name="Freeform 65"/>
          <p:cNvSpPr/>
          <p:nvPr/>
        </p:nvSpPr>
        <p:spPr>
          <a:xfrm>
            <a:off x="8058150" y="273050"/>
            <a:ext cx="95250" cy="1606550"/>
          </a:xfrm>
          <a:custGeom>
            <a:avLst/>
            <a:gdLst>
              <a:gd name="connsiteX0" fmla="*/ 9906 w 95250"/>
              <a:gd name="connsiteY0" fmla="*/ 1609090 h 1606550"/>
              <a:gd name="connsiteX1" fmla="*/ 101346 w 95250"/>
              <a:gd name="connsiteY1" fmla="*/ 1609090 h 1606550"/>
              <a:gd name="connsiteX2" fmla="*/ 101346 w 95250"/>
              <a:gd name="connsiteY2" fmla="*/ 8890 h 1606550"/>
              <a:gd name="connsiteX3" fmla="*/ 9906 w 95250"/>
              <a:gd name="connsiteY3" fmla="*/ 8890 h 1606550"/>
              <a:gd name="connsiteX4" fmla="*/ 9906 w 952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606550">
                <a:moveTo>
                  <a:pt x="9906" y="1609090"/>
                </a:moveTo>
                <a:lnTo>
                  <a:pt x="101346" y="1609090"/>
                </a:lnTo>
                <a:lnTo>
                  <a:pt x="101346" y="8890"/>
                </a:lnTo>
                <a:lnTo>
                  <a:pt x="9906" y="8890"/>
                </a:lnTo>
                <a:lnTo>
                  <a:pt x="9906" y="1609090"/>
                </a:lnTo>
                <a:close/>
              </a:path>
            </a:pathLst>
          </a:custGeom>
          <a:solidFill>
            <a:srgbClr val="65659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66" name="TextBox 66"/>
          <p:cNvSpPr txBox="1"/>
          <p:nvPr/>
        </p:nvSpPr>
        <p:spPr>
          <a:xfrm>
            <a:off x="223113" y="235730"/>
            <a:ext cx="7974737" cy="3244478"/>
          </a:xfrm>
          <a:prstGeom prst="rect">
            <a:avLst/>
          </a:prstGeom>
          <a:noFill/>
        </p:spPr>
        <p:txBody>
          <a:bodyPr wrap="square" lIns="0" tIns="0" rIns="0" bIns="0" rtlCol="0">
            <a:spAutoFit/>
          </a:bodyPr>
          <a:lstStyle/>
          <a:p>
            <a:endParaRPr lang="en-US" altLang="zh-CN" sz="3600" b="1" spc="-10" dirty="0">
              <a:solidFill>
                <a:srgbClr val="B76EB7"/>
              </a:solidFill>
              <a:latin typeface="Arial"/>
              <a:ea typeface="Aria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285"/>
              </a:lnSpc>
            </a:pPr>
            <a:endParaRPr lang="en-US" dirty="0">
              <a:solidFill>
                <a:prstClr val="black"/>
              </a:solidFill>
            </a:endParaRPr>
          </a:p>
          <a:p>
            <a:pPr indent="192023"/>
            <a:r>
              <a:rPr lang="en-US" altLang="zh-CN" sz="1600" spc="-60" dirty="0">
                <a:solidFill>
                  <a:srgbClr val="653265"/>
                </a:solidFill>
                <a:latin typeface="Wingdings"/>
                <a:ea typeface="Wingdings"/>
              </a:rPr>
              <a:t></a:t>
            </a:r>
            <a:r>
              <a:rPr lang="en-US" altLang="zh-CN" sz="1600" spc="-85" dirty="0">
                <a:solidFill>
                  <a:srgbClr val="653265"/>
                </a:solidFill>
                <a:latin typeface="Wingdings"/>
                <a:cs typeface="Wingdings"/>
              </a:rPr>
              <a:t> </a:t>
            </a:r>
            <a:r>
              <a:rPr lang="en-US" altLang="zh-CN" sz="2400" spc="-44" dirty="0">
                <a:solidFill>
                  <a:srgbClr val="575757"/>
                </a:solidFill>
                <a:latin typeface="Arial"/>
                <a:ea typeface="Arial"/>
              </a:rPr>
              <a:t>El</a:t>
            </a:r>
            <a:r>
              <a:rPr lang="en-US" altLang="zh-CN" sz="2400" spc="-45" dirty="0">
                <a:solidFill>
                  <a:srgbClr val="575757"/>
                </a:solidFill>
                <a:latin typeface="Arial"/>
                <a:cs typeface="Arial"/>
              </a:rPr>
              <a:t> </a:t>
            </a:r>
            <a:r>
              <a:rPr lang="en-US" altLang="zh-CN" sz="2400" i="1" spc="-44" dirty="0">
                <a:solidFill>
                  <a:srgbClr val="575757"/>
                </a:solidFill>
                <a:latin typeface="Arial"/>
                <a:ea typeface="Arial"/>
              </a:rPr>
              <a:t>tratamiento:</a:t>
            </a:r>
          </a:p>
          <a:p>
            <a:pPr>
              <a:lnSpc>
                <a:spcPts val="605"/>
              </a:lnSpc>
            </a:pPr>
            <a:endParaRPr lang="en-US" sz="2000" dirty="0">
              <a:solidFill>
                <a:prstClr val="black"/>
              </a:solidFill>
            </a:endParaRPr>
          </a:p>
          <a:p>
            <a:pPr indent="420623"/>
            <a:r>
              <a:rPr lang="en-US" altLang="zh-CN" sz="1400" dirty="0">
                <a:solidFill>
                  <a:srgbClr val="B76EB7"/>
                </a:solidFill>
                <a:latin typeface="Wingdings"/>
                <a:ea typeface="Wingdings"/>
              </a:rPr>
              <a:t></a:t>
            </a:r>
            <a:r>
              <a:rPr lang="en-US" altLang="zh-CN" sz="1400" dirty="0">
                <a:solidFill>
                  <a:srgbClr val="B76EB7"/>
                </a:solidFill>
                <a:latin typeface="Wingdings"/>
                <a:cs typeface="Wingdings"/>
              </a:rPr>
              <a:t> </a:t>
            </a:r>
            <a:r>
              <a:rPr lang="en-US" altLang="zh-CN" sz="2000" dirty="0">
                <a:solidFill>
                  <a:srgbClr val="575757"/>
                </a:solidFill>
                <a:latin typeface="Arial"/>
                <a:ea typeface="Arial"/>
              </a:rPr>
              <a:t>En</a:t>
            </a:r>
            <a:r>
              <a:rPr lang="en-US" altLang="zh-CN" sz="2000" dirty="0">
                <a:solidFill>
                  <a:srgbClr val="575757"/>
                </a:solidFill>
                <a:latin typeface="Arial"/>
                <a:cs typeface="Arial"/>
              </a:rPr>
              <a:t> </a:t>
            </a:r>
            <a:r>
              <a:rPr lang="en-US" altLang="zh-CN" sz="2000" dirty="0">
                <a:solidFill>
                  <a:srgbClr val="575757"/>
                </a:solidFill>
                <a:latin typeface="Arial"/>
                <a:ea typeface="Arial"/>
              </a:rPr>
              <a:t>la</a:t>
            </a:r>
            <a:r>
              <a:rPr lang="en-US" altLang="zh-CN" sz="2000" dirty="0">
                <a:solidFill>
                  <a:srgbClr val="575757"/>
                </a:solidFill>
                <a:latin typeface="Arial"/>
                <a:cs typeface="Arial"/>
              </a:rPr>
              <a:t> </a:t>
            </a:r>
            <a:r>
              <a:rPr lang="en-US" altLang="zh-CN" sz="2000" dirty="0">
                <a:solidFill>
                  <a:srgbClr val="575757"/>
                </a:solidFill>
                <a:latin typeface="Arial"/>
                <a:ea typeface="Arial"/>
              </a:rPr>
              <a:t>hemofilia</a:t>
            </a:r>
            <a:r>
              <a:rPr lang="en-US" altLang="zh-CN" sz="2000" dirty="0">
                <a:solidFill>
                  <a:srgbClr val="575757"/>
                </a:solidFill>
                <a:latin typeface="Arial"/>
                <a:cs typeface="Arial"/>
              </a:rPr>
              <a:t> </a:t>
            </a:r>
            <a:r>
              <a:rPr lang="en-US" altLang="zh-CN" sz="2000" dirty="0">
                <a:solidFill>
                  <a:srgbClr val="575757"/>
                </a:solidFill>
                <a:latin typeface="Arial"/>
                <a:ea typeface="Arial"/>
              </a:rPr>
              <a:t>grave:</a:t>
            </a:r>
            <a:r>
              <a:rPr lang="en-US" altLang="zh-CN" sz="2000" dirty="0">
                <a:solidFill>
                  <a:srgbClr val="575757"/>
                </a:solidFill>
                <a:latin typeface="Arial"/>
                <a:cs typeface="Arial"/>
              </a:rPr>
              <a:t>  </a:t>
            </a:r>
            <a:r>
              <a:rPr lang="en-US" altLang="zh-CN" sz="2000" dirty="0">
                <a:solidFill>
                  <a:srgbClr val="575757"/>
                </a:solidFill>
                <a:latin typeface="Arial"/>
                <a:ea typeface="Arial"/>
              </a:rPr>
              <a:t>es</a:t>
            </a:r>
            <a:r>
              <a:rPr lang="en-US" altLang="zh-CN" sz="2000" dirty="0">
                <a:solidFill>
                  <a:srgbClr val="575757"/>
                </a:solidFill>
                <a:latin typeface="Arial"/>
                <a:cs typeface="Arial"/>
              </a:rPr>
              <a:t> </a:t>
            </a:r>
            <a:r>
              <a:rPr lang="en-US" altLang="zh-CN" sz="2000" dirty="0">
                <a:solidFill>
                  <a:srgbClr val="575757"/>
                </a:solidFill>
                <a:latin typeface="Arial"/>
                <a:ea typeface="Arial"/>
              </a:rPr>
              <a:t>la</a:t>
            </a:r>
            <a:r>
              <a:rPr lang="en-US" altLang="zh-CN" sz="2000" dirty="0">
                <a:solidFill>
                  <a:srgbClr val="575757"/>
                </a:solidFill>
                <a:latin typeface="Arial"/>
                <a:cs typeface="Arial"/>
              </a:rPr>
              <a:t> </a:t>
            </a:r>
            <a:r>
              <a:rPr lang="en-US" altLang="zh-CN" sz="2000" dirty="0">
                <a:solidFill>
                  <a:srgbClr val="575757"/>
                </a:solidFill>
                <a:latin typeface="Arial"/>
                <a:ea typeface="Arial"/>
              </a:rPr>
              <a:t>utilización</a:t>
            </a:r>
            <a:r>
              <a:rPr lang="en-US" altLang="zh-CN" sz="2000" dirty="0">
                <a:solidFill>
                  <a:srgbClr val="575757"/>
                </a:solidFill>
                <a:latin typeface="Arial"/>
                <a:cs typeface="Arial"/>
              </a:rPr>
              <a:t> </a:t>
            </a:r>
            <a:r>
              <a:rPr lang="en-US" altLang="zh-CN" sz="2000" dirty="0">
                <a:solidFill>
                  <a:srgbClr val="575757"/>
                </a:solidFill>
                <a:latin typeface="Arial"/>
                <a:ea typeface="Arial"/>
              </a:rPr>
              <a:t>de</a:t>
            </a:r>
            <a:r>
              <a:rPr lang="en-US" altLang="zh-CN" sz="2000" dirty="0">
                <a:solidFill>
                  <a:srgbClr val="575757"/>
                </a:solidFill>
                <a:latin typeface="Arial"/>
                <a:cs typeface="Arial"/>
              </a:rPr>
              <a:t> </a:t>
            </a:r>
            <a:r>
              <a:rPr lang="en-US" altLang="zh-CN" sz="2000" dirty="0">
                <a:solidFill>
                  <a:srgbClr val="575757"/>
                </a:solidFill>
                <a:latin typeface="Arial"/>
                <a:ea typeface="Arial"/>
              </a:rPr>
              <a:t>preparados</a:t>
            </a:r>
            <a:r>
              <a:rPr lang="en-US" altLang="zh-CN" sz="2000" dirty="0">
                <a:solidFill>
                  <a:srgbClr val="575757"/>
                </a:solidFill>
                <a:latin typeface="Arial"/>
                <a:cs typeface="Arial"/>
              </a:rPr>
              <a:t> </a:t>
            </a:r>
            <a:r>
              <a:rPr lang="en-US" altLang="zh-CN" sz="2000" dirty="0">
                <a:solidFill>
                  <a:srgbClr val="575757"/>
                </a:solidFill>
                <a:latin typeface="Arial"/>
                <a:ea typeface="Arial"/>
              </a:rPr>
              <a:t>de</a:t>
            </a:r>
            <a:r>
              <a:rPr lang="en-US" altLang="zh-CN" sz="2000" dirty="0">
                <a:solidFill>
                  <a:srgbClr val="575757"/>
                </a:solidFill>
                <a:latin typeface="Arial"/>
                <a:cs typeface="Arial"/>
              </a:rPr>
              <a:t> </a:t>
            </a:r>
            <a:r>
              <a:rPr lang="en-US" altLang="zh-CN" sz="2000" dirty="0">
                <a:solidFill>
                  <a:srgbClr val="575757"/>
                </a:solidFill>
                <a:latin typeface="Arial"/>
                <a:ea typeface="Arial"/>
              </a:rPr>
              <a:t>factor</a:t>
            </a:r>
            <a:r>
              <a:rPr lang="en-US" altLang="zh-CN" sz="2000" spc="-89" dirty="0">
                <a:solidFill>
                  <a:srgbClr val="575757"/>
                </a:solidFill>
                <a:latin typeface="Arial"/>
                <a:cs typeface="Arial"/>
              </a:rPr>
              <a:t> </a:t>
            </a:r>
            <a:r>
              <a:rPr lang="en-US" altLang="zh-CN" sz="2000" dirty="0">
                <a:solidFill>
                  <a:srgbClr val="575757"/>
                </a:solidFill>
                <a:latin typeface="Arial"/>
                <a:ea typeface="Arial"/>
              </a:rPr>
              <a:t>VIII</a:t>
            </a:r>
          </a:p>
          <a:p>
            <a:pPr>
              <a:lnSpc>
                <a:spcPts val="1000"/>
              </a:lnSpc>
            </a:pPr>
            <a:endParaRPr lang="en-US" sz="2000" dirty="0">
              <a:solidFill>
                <a:prstClr val="black"/>
              </a:solidFill>
            </a:endParaRPr>
          </a:p>
          <a:p>
            <a:pPr>
              <a:lnSpc>
                <a:spcPts val="1000"/>
              </a:lnSpc>
            </a:pPr>
            <a:endParaRPr lang="en-US" sz="2000" dirty="0">
              <a:solidFill>
                <a:prstClr val="black"/>
              </a:solidFill>
            </a:endParaRPr>
          </a:p>
          <a:p>
            <a:pPr>
              <a:lnSpc>
                <a:spcPts val="1355"/>
              </a:lnSpc>
            </a:pPr>
            <a:endParaRPr lang="en-US" sz="2000" dirty="0">
              <a:solidFill>
                <a:prstClr val="black"/>
              </a:solidFill>
            </a:endParaRPr>
          </a:p>
        </p:txBody>
      </p:sp>
    </p:spTree>
    <p:extLst>
      <p:ext uri="{BB962C8B-B14F-4D97-AF65-F5344CB8AC3E}">
        <p14:creationId xmlns:p14="http://schemas.microsoft.com/office/powerpoint/2010/main" val="20415240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Freeform 67"/>
          <p:cNvSpPr/>
          <p:nvPr/>
        </p:nvSpPr>
        <p:spPr>
          <a:xfrm>
            <a:off x="8197850" y="273050"/>
            <a:ext cx="654050" cy="1606550"/>
          </a:xfrm>
          <a:custGeom>
            <a:avLst/>
            <a:gdLst>
              <a:gd name="connsiteX0" fmla="*/ 13461 w 654050"/>
              <a:gd name="connsiteY0" fmla="*/ 1609090 h 1606550"/>
              <a:gd name="connsiteX1" fmla="*/ 655066 w 654050"/>
              <a:gd name="connsiteY1" fmla="*/ 1609090 h 1606550"/>
              <a:gd name="connsiteX2" fmla="*/ 655066 w 654050"/>
              <a:gd name="connsiteY2" fmla="*/ 8890 h 1606550"/>
              <a:gd name="connsiteX3" fmla="*/ 13461 w 654050"/>
              <a:gd name="connsiteY3" fmla="*/ 8890 h 1606550"/>
              <a:gd name="connsiteX4" fmla="*/ 13461 w 6540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050" h="1606550">
                <a:moveTo>
                  <a:pt x="13461" y="1609090"/>
                </a:moveTo>
                <a:lnTo>
                  <a:pt x="655066" y="1609090"/>
                </a:lnTo>
                <a:lnTo>
                  <a:pt x="655066" y="8890"/>
                </a:lnTo>
                <a:lnTo>
                  <a:pt x="13461" y="8890"/>
                </a:lnTo>
                <a:lnTo>
                  <a:pt x="13461" y="160909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68" name="Freeform 68"/>
          <p:cNvSpPr/>
          <p:nvPr/>
        </p:nvSpPr>
        <p:spPr>
          <a:xfrm>
            <a:off x="8058150" y="273050"/>
            <a:ext cx="95250" cy="1606550"/>
          </a:xfrm>
          <a:custGeom>
            <a:avLst/>
            <a:gdLst>
              <a:gd name="connsiteX0" fmla="*/ 9906 w 95250"/>
              <a:gd name="connsiteY0" fmla="*/ 1609090 h 1606550"/>
              <a:gd name="connsiteX1" fmla="*/ 101346 w 95250"/>
              <a:gd name="connsiteY1" fmla="*/ 1609090 h 1606550"/>
              <a:gd name="connsiteX2" fmla="*/ 101346 w 95250"/>
              <a:gd name="connsiteY2" fmla="*/ 8890 h 1606550"/>
              <a:gd name="connsiteX3" fmla="*/ 9906 w 95250"/>
              <a:gd name="connsiteY3" fmla="*/ 8890 h 1606550"/>
              <a:gd name="connsiteX4" fmla="*/ 9906 w 952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606550">
                <a:moveTo>
                  <a:pt x="9906" y="1609090"/>
                </a:moveTo>
                <a:lnTo>
                  <a:pt x="101346" y="1609090"/>
                </a:lnTo>
                <a:lnTo>
                  <a:pt x="101346" y="8890"/>
                </a:lnTo>
                <a:lnTo>
                  <a:pt x="9906" y="8890"/>
                </a:lnTo>
                <a:lnTo>
                  <a:pt x="9906" y="1609090"/>
                </a:lnTo>
                <a:close/>
              </a:path>
            </a:pathLst>
          </a:custGeom>
          <a:solidFill>
            <a:srgbClr val="65659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69" name="Freeform 69"/>
          <p:cNvSpPr/>
          <p:nvPr/>
        </p:nvSpPr>
        <p:spPr>
          <a:xfrm>
            <a:off x="577850" y="1009650"/>
            <a:ext cx="6724650" cy="57150"/>
          </a:xfrm>
          <a:custGeom>
            <a:avLst/>
            <a:gdLst>
              <a:gd name="connsiteX0" fmla="*/ 12065 w 6724650"/>
              <a:gd name="connsiteY0" fmla="*/ 13970 h 57150"/>
              <a:gd name="connsiteX1" fmla="*/ 1691132 w 6724650"/>
              <a:gd name="connsiteY1" fmla="*/ 13970 h 57150"/>
              <a:gd name="connsiteX2" fmla="*/ 3370198 w 6724650"/>
              <a:gd name="connsiteY2" fmla="*/ 13970 h 57150"/>
              <a:gd name="connsiteX3" fmla="*/ 5049265 w 6724650"/>
              <a:gd name="connsiteY3" fmla="*/ 13970 h 57150"/>
              <a:gd name="connsiteX4" fmla="*/ 6728332 w 6724650"/>
              <a:gd name="connsiteY4" fmla="*/ 13970 h 57150"/>
              <a:gd name="connsiteX5" fmla="*/ 6728332 w 6724650"/>
              <a:gd name="connsiteY5" fmla="*/ 61214 h 57150"/>
              <a:gd name="connsiteX6" fmla="*/ 5049265 w 6724650"/>
              <a:gd name="connsiteY6" fmla="*/ 61214 h 57150"/>
              <a:gd name="connsiteX7" fmla="*/ 3370198 w 6724650"/>
              <a:gd name="connsiteY7" fmla="*/ 61214 h 57150"/>
              <a:gd name="connsiteX8" fmla="*/ 1691132 w 6724650"/>
              <a:gd name="connsiteY8" fmla="*/ 61214 h 57150"/>
              <a:gd name="connsiteX9" fmla="*/ 12065 w 6724650"/>
              <a:gd name="connsiteY9" fmla="*/ 61214 h 57150"/>
              <a:gd name="connsiteX10" fmla="*/ 12065 w 6724650"/>
              <a:gd name="connsiteY10" fmla="*/ 1397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24650" h="57150">
                <a:moveTo>
                  <a:pt x="12065" y="13970"/>
                </a:moveTo>
                <a:lnTo>
                  <a:pt x="1691132" y="13970"/>
                </a:lnTo>
                <a:lnTo>
                  <a:pt x="3370198" y="13970"/>
                </a:lnTo>
                <a:lnTo>
                  <a:pt x="5049265" y="13970"/>
                </a:lnTo>
                <a:lnTo>
                  <a:pt x="6728332" y="13970"/>
                </a:lnTo>
                <a:lnTo>
                  <a:pt x="6728332" y="61214"/>
                </a:lnTo>
                <a:lnTo>
                  <a:pt x="5049265" y="61214"/>
                </a:lnTo>
                <a:lnTo>
                  <a:pt x="3370198" y="61214"/>
                </a:lnTo>
                <a:lnTo>
                  <a:pt x="1691132" y="61214"/>
                </a:lnTo>
                <a:lnTo>
                  <a:pt x="12065" y="61214"/>
                </a:lnTo>
                <a:lnTo>
                  <a:pt x="12065" y="1397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70" name="TextBox 70"/>
          <p:cNvSpPr txBox="1"/>
          <p:nvPr/>
        </p:nvSpPr>
        <p:spPr>
          <a:xfrm>
            <a:off x="223113" y="239436"/>
            <a:ext cx="8165311" cy="4246127"/>
          </a:xfrm>
          <a:prstGeom prst="rect">
            <a:avLst/>
          </a:prstGeom>
          <a:noFill/>
        </p:spPr>
        <p:txBody>
          <a:bodyPr wrap="square" lIns="0" tIns="0" rIns="0" bIns="0" rtlCol="0">
            <a:spAutoFit/>
          </a:bodyPr>
          <a:lstStyle/>
          <a:p>
            <a:pPr>
              <a:lnSpc>
                <a:spcPct val="153333"/>
              </a:lnSpc>
            </a:pPr>
            <a:r>
              <a:rPr lang="en-US" altLang="zh-CN" sz="3600" b="1" dirty="0">
                <a:solidFill>
                  <a:srgbClr val="B76EB7"/>
                </a:solidFill>
                <a:latin typeface="Arial"/>
                <a:ea typeface="Arial"/>
              </a:rPr>
              <a:t>+</a:t>
            </a:r>
            <a:r>
              <a:rPr lang="en-US" altLang="zh-CN" sz="3600" b="1" spc="-129" dirty="0">
                <a:solidFill>
                  <a:srgbClr val="B76EB7"/>
                </a:solidFill>
                <a:latin typeface="Arial"/>
                <a:cs typeface="Arial"/>
              </a:rPr>
              <a:t> </a:t>
            </a:r>
            <a:r>
              <a:rPr lang="en-US" altLang="zh-CN" sz="3600" b="1" dirty="0">
                <a:solidFill>
                  <a:srgbClr val="653265"/>
                </a:solidFill>
                <a:latin typeface="Arial"/>
                <a:ea typeface="Arial"/>
              </a:rPr>
              <a:t>Enfermedad</a:t>
            </a:r>
            <a:r>
              <a:rPr lang="en-US" altLang="zh-CN" sz="3600" b="1" spc="-135" dirty="0">
                <a:solidFill>
                  <a:srgbClr val="653265"/>
                </a:solidFill>
                <a:latin typeface="Arial"/>
                <a:cs typeface="Arial"/>
              </a:rPr>
              <a:t> </a:t>
            </a:r>
            <a:r>
              <a:rPr lang="en-US" altLang="zh-CN" sz="3600" b="1" dirty="0">
                <a:solidFill>
                  <a:srgbClr val="653265"/>
                </a:solidFill>
                <a:latin typeface="Arial"/>
                <a:ea typeface="Arial"/>
              </a:rPr>
              <a:t>de</a:t>
            </a:r>
            <a:r>
              <a:rPr lang="en-US" altLang="zh-CN" sz="3600" b="1" spc="-135" dirty="0">
                <a:solidFill>
                  <a:srgbClr val="653265"/>
                </a:solidFill>
                <a:latin typeface="Arial"/>
                <a:cs typeface="Arial"/>
              </a:rPr>
              <a:t> </a:t>
            </a:r>
            <a:r>
              <a:rPr lang="en-US" altLang="zh-CN" sz="3600" b="1" dirty="0">
                <a:solidFill>
                  <a:srgbClr val="653265"/>
                </a:solidFill>
                <a:latin typeface="Arial"/>
                <a:ea typeface="Arial"/>
              </a:rPr>
              <a:t>Von</a:t>
            </a:r>
            <a:r>
              <a:rPr lang="en-US" altLang="zh-CN" sz="3600" b="1" spc="-139" dirty="0">
                <a:solidFill>
                  <a:srgbClr val="653265"/>
                </a:solidFill>
                <a:latin typeface="Arial"/>
                <a:cs typeface="Arial"/>
              </a:rPr>
              <a:t> </a:t>
            </a:r>
            <a:r>
              <a:rPr lang="en-US" altLang="zh-CN" sz="3600" b="1" dirty="0">
                <a:solidFill>
                  <a:srgbClr val="653265"/>
                </a:solidFill>
                <a:latin typeface="Arial"/>
                <a:ea typeface="Arial"/>
              </a:rPr>
              <a:t>Willebrand</a:t>
            </a: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gn="just">
              <a:lnSpc>
                <a:spcPts val="1000"/>
              </a:lnSpc>
            </a:pPr>
            <a:endParaRPr lang="en-US" dirty="0">
              <a:solidFill>
                <a:prstClr val="black"/>
              </a:solidFill>
            </a:endParaRPr>
          </a:p>
          <a:p>
            <a:pPr algn="just">
              <a:lnSpc>
                <a:spcPts val="1535"/>
              </a:lnSpc>
            </a:pPr>
            <a:endParaRPr lang="en-US" dirty="0">
              <a:solidFill>
                <a:prstClr val="black"/>
              </a:solidFill>
            </a:endParaRPr>
          </a:p>
          <a:p>
            <a:pPr marL="230733" indent="-228600" algn="just" hangingPunct="0">
              <a:lnSpc>
                <a:spcPct val="99583"/>
              </a:lnSpc>
            </a:pPr>
            <a:r>
              <a:rPr lang="en-US" altLang="zh-CN" dirty="0">
                <a:solidFill>
                  <a:srgbClr val="653265"/>
                </a:solidFill>
                <a:latin typeface="Wingdings"/>
                <a:ea typeface="Wingdings"/>
              </a:rPr>
              <a:t></a:t>
            </a:r>
            <a:r>
              <a:rPr lang="en-US" altLang="zh-CN" sz="2400" dirty="0">
                <a:solidFill>
                  <a:srgbClr val="575757"/>
                </a:solidFill>
                <a:latin typeface="Arial"/>
                <a:ea typeface="Arial"/>
              </a:rPr>
              <a:t>Comprende</a:t>
            </a:r>
            <a:r>
              <a:rPr lang="en-US" altLang="zh-CN" sz="2400" spc="94" dirty="0">
                <a:solidFill>
                  <a:srgbClr val="575757"/>
                </a:solidFill>
                <a:latin typeface="Arial"/>
                <a:cs typeface="Arial"/>
              </a:rPr>
              <a:t> </a:t>
            </a:r>
            <a:r>
              <a:rPr lang="en-US" altLang="zh-CN" sz="2400" dirty="0">
                <a:solidFill>
                  <a:srgbClr val="575757"/>
                </a:solidFill>
                <a:latin typeface="Arial"/>
                <a:ea typeface="Arial"/>
              </a:rPr>
              <a:t>un</a:t>
            </a:r>
            <a:r>
              <a:rPr lang="en-US" altLang="zh-CN" sz="2400" spc="100" dirty="0">
                <a:solidFill>
                  <a:srgbClr val="575757"/>
                </a:solidFill>
                <a:latin typeface="Arial"/>
                <a:cs typeface="Arial"/>
              </a:rPr>
              <a:t> </a:t>
            </a:r>
            <a:r>
              <a:rPr lang="en-US" altLang="zh-CN" sz="2400" dirty="0">
                <a:solidFill>
                  <a:srgbClr val="575757"/>
                </a:solidFill>
                <a:latin typeface="Arial"/>
                <a:ea typeface="Arial"/>
              </a:rPr>
              <a:t>grupo</a:t>
            </a:r>
            <a:r>
              <a:rPr lang="en-US" altLang="zh-CN" sz="2400" spc="100" dirty="0">
                <a:solidFill>
                  <a:srgbClr val="575757"/>
                </a:solidFill>
                <a:latin typeface="Arial"/>
                <a:cs typeface="Arial"/>
              </a:rPr>
              <a:t> </a:t>
            </a:r>
            <a:r>
              <a:rPr lang="en-US" altLang="zh-CN" sz="2400" dirty="0">
                <a:solidFill>
                  <a:srgbClr val="575757"/>
                </a:solidFill>
                <a:latin typeface="Arial"/>
                <a:ea typeface="Arial"/>
              </a:rPr>
              <a:t>heterogéneo</a:t>
            </a:r>
            <a:r>
              <a:rPr lang="en-US" altLang="zh-CN" sz="2400" spc="94" dirty="0">
                <a:solidFill>
                  <a:srgbClr val="575757"/>
                </a:solidFill>
                <a:latin typeface="Arial"/>
                <a:cs typeface="Arial"/>
              </a:rPr>
              <a:t> </a:t>
            </a:r>
            <a:r>
              <a:rPr lang="en-US" altLang="zh-CN" sz="2400" dirty="0">
                <a:solidFill>
                  <a:srgbClr val="575757"/>
                </a:solidFill>
                <a:latin typeface="Arial"/>
                <a:ea typeface="Arial"/>
              </a:rPr>
              <a:t>de</a:t>
            </a:r>
            <a:r>
              <a:rPr lang="en-US" altLang="zh-CN" sz="2400" spc="100" dirty="0">
                <a:solidFill>
                  <a:srgbClr val="575757"/>
                </a:solidFill>
                <a:latin typeface="Arial"/>
                <a:cs typeface="Arial"/>
              </a:rPr>
              <a:t> </a:t>
            </a:r>
            <a:r>
              <a:rPr lang="en-US" altLang="zh-CN" sz="2400" dirty="0">
                <a:solidFill>
                  <a:srgbClr val="575757"/>
                </a:solidFill>
                <a:latin typeface="Arial"/>
                <a:ea typeface="Arial"/>
              </a:rPr>
              <a:t>propensiónes</a:t>
            </a:r>
            <a:r>
              <a:rPr lang="en-US" altLang="zh-CN" sz="2400" dirty="0">
                <a:solidFill>
                  <a:srgbClr val="575757"/>
                </a:solidFill>
                <a:latin typeface="Arial"/>
                <a:cs typeface="Arial"/>
              </a:rPr>
              <a:t> </a:t>
            </a:r>
            <a:r>
              <a:rPr lang="en-US" altLang="zh-CN" sz="2400" dirty="0">
                <a:solidFill>
                  <a:srgbClr val="575757"/>
                </a:solidFill>
                <a:latin typeface="Arial"/>
                <a:ea typeface="Arial"/>
              </a:rPr>
              <a:t>hemorrágicas</a:t>
            </a:r>
            <a:r>
              <a:rPr lang="en-US" altLang="zh-CN" sz="2400" dirty="0">
                <a:solidFill>
                  <a:srgbClr val="575757"/>
                </a:solidFill>
                <a:latin typeface="Arial"/>
                <a:cs typeface="Arial"/>
              </a:rPr>
              <a:t> </a:t>
            </a:r>
            <a:r>
              <a:rPr lang="en-US" altLang="zh-CN" sz="2400" dirty="0">
                <a:solidFill>
                  <a:srgbClr val="575757"/>
                </a:solidFill>
                <a:latin typeface="Arial"/>
                <a:ea typeface="Arial"/>
              </a:rPr>
              <a:t>en</a:t>
            </a:r>
            <a:r>
              <a:rPr lang="en-US" altLang="zh-CN" sz="2400" dirty="0">
                <a:solidFill>
                  <a:srgbClr val="575757"/>
                </a:solidFill>
                <a:latin typeface="Arial"/>
                <a:cs typeface="Arial"/>
              </a:rPr>
              <a:t> </a:t>
            </a:r>
            <a:r>
              <a:rPr lang="en-US" altLang="zh-CN" sz="2400" dirty="0">
                <a:solidFill>
                  <a:srgbClr val="575757"/>
                </a:solidFill>
                <a:latin typeface="Arial"/>
                <a:ea typeface="Arial"/>
              </a:rPr>
              <a:t>cuanto</a:t>
            </a:r>
            <a:r>
              <a:rPr lang="en-US" altLang="zh-CN" sz="2400" dirty="0">
                <a:solidFill>
                  <a:srgbClr val="575757"/>
                </a:solidFill>
                <a:latin typeface="Arial"/>
                <a:cs typeface="Arial"/>
              </a:rPr>
              <a:t> </a:t>
            </a:r>
            <a:r>
              <a:rPr lang="en-US" altLang="zh-CN" sz="2400" dirty="0">
                <a:solidFill>
                  <a:srgbClr val="575757"/>
                </a:solidFill>
                <a:latin typeface="Arial"/>
                <a:ea typeface="Arial"/>
              </a:rPr>
              <a:t>a</a:t>
            </a:r>
            <a:r>
              <a:rPr lang="en-US" altLang="zh-CN" sz="2400" dirty="0">
                <a:solidFill>
                  <a:srgbClr val="575757"/>
                </a:solidFill>
                <a:latin typeface="Arial"/>
                <a:cs typeface="Arial"/>
              </a:rPr>
              <a:t> </a:t>
            </a:r>
            <a:r>
              <a:rPr lang="en-US" altLang="zh-CN" sz="2400" dirty="0">
                <a:solidFill>
                  <a:srgbClr val="575757"/>
                </a:solidFill>
                <a:latin typeface="Arial"/>
                <a:ea typeface="Arial"/>
              </a:rPr>
              <a:t>transmisión</a:t>
            </a:r>
            <a:r>
              <a:rPr lang="en-US" altLang="zh-CN" sz="2400" spc="40" dirty="0">
                <a:solidFill>
                  <a:srgbClr val="575757"/>
                </a:solidFill>
                <a:latin typeface="Arial"/>
                <a:cs typeface="Arial"/>
              </a:rPr>
              <a:t> </a:t>
            </a:r>
            <a:r>
              <a:rPr lang="en-US" altLang="zh-CN" sz="2400" dirty="0">
                <a:solidFill>
                  <a:srgbClr val="575757"/>
                </a:solidFill>
                <a:latin typeface="Arial"/>
                <a:ea typeface="Arial"/>
              </a:rPr>
              <a:t>genética,</a:t>
            </a:r>
            <a:r>
              <a:rPr lang="en-US" altLang="zh-CN" sz="2400" dirty="0">
                <a:solidFill>
                  <a:srgbClr val="575757"/>
                </a:solidFill>
                <a:latin typeface="Arial"/>
                <a:cs typeface="Arial"/>
              </a:rPr>
              <a:t> </a:t>
            </a:r>
            <a:r>
              <a:rPr lang="en-US" altLang="zh-CN" sz="2400" dirty="0">
                <a:solidFill>
                  <a:srgbClr val="575757"/>
                </a:solidFill>
                <a:latin typeface="Arial"/>
                <a:ea typeface="Arial"/>
              </a:rPr>
              <a:t>manifestaciones</a:t>
            </a:r>
            <a:r>
              <a:rPr lang="en-US" altLang="zh-CN" sz="2400" dirty="0">
                <a:solidFill>
                  <a:srgbClr val="575757"/>
                </a:solidFill>
                <a:latin typeface="Arial"/>
                <a:cs typeface="Arial"/>
              </a:rPr>
              <a:t> </a:t>
            </a:r>
            <a:r>
              <a:rPr lang="en-US" altLang="zh-CN" sz="2400" dirty="0">
                <a:solidFill>
                  <a:srgbClr val="575757"/>
                </a:solidFill>
                <a:latin typeface="Arial"/>
                <a:ea typeface="Arial"/>
              </a:rPr>
              <a:t>clínicas,</a:t>
            </a:r>
            <a:r>
              <a:rPr lang="en-US" altLang="zh-CN" sz="2400" dirty="0">
                <a:solidFill>
                  <a:srgbClr val="575757"/>
                </a:solidFill>
                <a:latin typeface="Arial"/>
                <a:cs typeface="Arial"/>
              </a:rPr>
              <a:t> </a:t>
            </a:r>
            <a:r>
              <a:rPr lang="en-US" altLang="zh-CN" sz="2400" dirty="0">
                <a:solidFill>
                  <a:srgbClr val="575757"/>
                </a:solidFill>
                <a:latin typeface="Arial"/>
                <a:ea typeface="Arial"/>
              </a:rPr>
              <a:t>expresión</a:t>
            </a:r>
            <a:r>
              <a:rPr lang="en-US" altLang="zh-CN" sz="2400" dirty="0">
                <a:solidFill>
                  <a:srgbClr val="575757"/>
                </a:solidFill>
                <a:latin typeface="Arial"/>
                <a:cs typeface="Arial"/>
              </a:rPr>
              <a:t> </a:t>
            </a:r>
            <a:r>
              <a:rPr lang="en-US" altLang="zh-CN" sz="2400" dirty="0">
                <a:solidFill>
                  <a:srgbClr val="575757"/>
                </a:solidFill>
                <a:latin typeface="Arial"/>
                <a:ea typeface="Arial"/>
              </a:rPr>
              <a:t>biológica</a:t>
            </a:r>
            <a:r>
              <a:rPr lang="en-US" altLang="zh-CN" sz="2400" dirty="0">
                <a:solidFill>
                  <a:srgbClr val="575757"/>
                </a:solidFill>
                <a:latin typeface="Arial"/>
                <a:cs typeface="Arial"/>
              </a:rPr>
              <a:t> </a:t>
            </a:r>
            <a:r>
              <a:rPr lang="en-US" altLang="zh-CN" sz="2400" dirty="0">
                <a:solidFill>
                  <a:srgbClr val="575757"/>
                </a:solidFill>
                <a:latin typeface="Arial"/>
                <a:ea typeface="Arial"/>
              </a:rPr>
              <a:t>y</a:t>
            </a:r>
            <a:r>
              <a:rPr lang="en-US" altLang="zh-CN" sz="2400" spc="-25" dirty="0">
                <a:solidFill>
                  <a:srgbClr val="575757"/>
                </a:solidFill>
                <a:latin typeface="Arial"/>
                <a:cs typeface="Arial"/>
              </a:rPr>
              <a:t> </a:t>
            </a:r>
            <a:r>
              <a:rPr lang="en-US" altLang="zh-CN" sz="2400" dirty="0">
                <a:solidFill>
                  <a:srgbClr val="575757"/>
                </a:solidFill>
                <a:latin typeface="Arial"/>
                <a:ea typeface="Arial"/>
              </a:rPr>
              <a:t>mecanismos</a:t>
            </a:r>
            <a:r>
              <a:rPr lang="en-US" altLang="zh-CN" sz="2400" dirty="0">
                <a:solidFill>
                  <a:srgbClr val="575757"/>
                </a:solidFill>
                <a:latin typeface="Arial"/>
                <a:cs typeface="Arial"/>
              </a:rPr>
              <a:t> </a:t>
            </a:r>
            <a:r>
              <a:rPr lang="en-US" altLang="zh-CN" sz="2400" dirty="0">
                <a:solidFill>
                  <a:srgbClr val="575757"/>
                </a:solidFill>
                <a:latin typeface="Arial"/>
                <a:ea typeface="Arial"/>
              </a:rPr>
              <a:t>patogénicos</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spc="-15" dirty="0">
                <a:solidFill>
                  <a:srgbClr val="575757"/>
                </a:solidFill>
                <a:latin typeface="Arial"/>
                <a:cs typeface="Arial"/>
              </a:rPr>
              <a:t> </a:t>
            </a:r>
            <a:r>
              <a:rPr lang="en-US" altLang="zh-CN" sz="2400" dirty="0">
                <a:solidFill>
                  <a:srgbClr val="575757"/>
                </a:solidFill>
                <a:latin typeface="Arial"/>
                <a:ea typeface="Arial"/>
              </a:rPr>
              <a:t>instauración.</a:t>
            </a:r>
          </a:p>
          <a:p>
            <a:pPr algn="just">
              <a:lnSpc>
                <a:spcPts val="1000"/>
              </a:lnSpc>
            </a:pPr>
            <a:endParaRPr lang="en-US" dirty="0">
              <a:solidFill>
                <a:prstClr val="black"/>
              </a:solidFill>
            </a:endParaRPr>
          </a:p>
          <a:p>
            <a:pPr algn="just">
              <a:lnSpc>
                <a:spcPts val="1039"/>
              </a:lnSpc>
            </a:pPr>
            <a:endParaRPr lang="en-US" dirty="0">
              <a:solidFill>
                <a:prstClr val="black"/>
              </a:solidFill>
            </a:endParaRPr>
          </a:p>
          <a:p>
            <a:pPr marL="230733" indent="-228600" algn="just" hangingPunct="0"/>
            <a:r>
              <a:rPr lang="en-US" altLang="zh-CN" dirty="0">
                <a:solidFill>
                  <a:srgbClr val="653265"/>
                </a:solidFill>
                <a:latin typeface="Wingdings"/>
                <a:ea typeface="Wingdings"/>
              </a:rPr>
              <a:t></a:t>
            </a:r>
            <a:r>
              <a:rPr lang="en-US" altLang="zh-CN" sz="2400" dirty="0">
                <a:solidFill>
                  <a:srgbClr val="575757"/>
                </a:solidFill>
                <a:latin typeface="Arial"/>
                <a:ea typeface="Arial"/>
              </a:rPr>
              <a:t>Lo</a:t>
            </a:r>
            <a:r>
              <a:rPr lang="en-US" altLang="zh-CN" sz="2400" spc="44" dirty="0">
                <a:solidFill>
                  <a:srgbClr val="575757"/>
                </a:solidFill>
                <a:latin typeface="Arial"/>
                <a:cs typeface="Arial"/>
              </a:rPr>
              <a:t> </a:t>
            </a:r>
            <a:r>
              <a:rPr lang="en-US" altLang="zh-CN" sz="2400" dirty="0">
                <a:solidFill>
                  <a:srgbClr val="575757"/>
                </a:solidFill>
                <a:latin typeface="Arial"/>
                <a:ea typeface="Arial"/>
              </a:rPr>
              <a:t>común</a:t>
            </a:r>
            <a:r>
              <a:rPr lang="en-US" altLang="zh-CN" sz="2400" spc="44" dirty="0">
                <a:solidFill>
                  <a:srgbClr val="575757"/>
                </a:solidFill>
                <a:latin typeface="Arial"/>
                <a:cs typeface="Arial"/>
              </a:rPr>
              <a:t> </a:t>
            </a:r>
            <a:r>
              <a:rPr lang="en-US" altLang="zh-CN" sz="2400" dirty="0">
                <a:solidFill>
                  <a:srgbClr val="575757"/>
                </a:solidFill>
                <a:latin typeface="Arial"/>
                <a:ea typeface="Arial"/>
              </a:rPr>
              <a:t>en</a:t>
            </a:r>
            <a:r>
              <a:rPr lang="en-US" altLang="zh-CN" sz="2400" spc="44" dirty="0">
                <a:solidFill>
                  <a:srgbClr val="575757"/>
                </a:solidFill>
                <a:latin typeface="Arial"/>
                <a:cs typeface="Arial"/>
              </a:rPr>
              <a:t> </a:t>
            </a:r>
            <a:r>
              <a:rPr lang="en-US" altLang="zh-CN" sz="2400" dirty="0">
                <a:solidFill>
                  <a:srgbClr val="575757"/>
                </a:solidFill>
                <a:latin typeface="Arial"/>
                <a:ea typeface="Arial"/>
              </a:rPr>
              <a:t>esta</a:t>
            </a:r>
            <a:r>
              <a:rPr lang="en-US" altLang="zh-CN" sz="2400" spc="50" dirty="0">
                <a:solidFill>
                  <a:srgbClr val="575757"/>
                </a:solidFill>
                <a:latin typeface="Arial"/>
                <a:cs typeface="Arial"/>
              </a:rPr>
              <a:t> </a:t>
            </a:r>
            <a:r>
              <a:rPr lang="en-US" altLang="zh-CN" sz="2400" dirty="0">
                <a:solidFill>
                  <a:srgbClr val="575757"/>
                </a:solidFill>
                <a:latin typeface="Arial"/>
                <a:ea typeface="Arial"/>
              </a:rPr>
              <a:t>enfermedad</a:t>
            </a:r>
            <a:r>
              <a:rPr lang="en-US" altLang="zh-CN" sz="2400" spc="44" dirty="0">
                <a:solidFill>
                  <a:srgbClr val="575757"/>
                </a:solidFill>
                <a:latin typeface="Arial"/>
                <a:cs typeface="Arial"/>
              </a:rPr>
              <a:t> </a:t>
            </a:r>
            <a:r>
              <a:rPr lang="en-US" altLang="zh-CN" sz="2400" dirty="0">
                <a:solidFill>
                  <a:srgbClr val="575757"/>
                </a:solidFill>
                <a:latin typeface="Arial"/>
                <a:ea typeface="Arial"/>
              </a:rPr>
              <a:t>es</a:t>
            </a:r>
            <a:r>
              <a:rPr lang="en-US" altLang="zh-CN" sz="2400" spc="44" dirty="0">
                <a:solidFill>
                  <a:srgbClr val="575757"/>
                </a:solidFill>
                <a:latin typeface="Arial"/>
                <a:cs typeface="Arial"/>
              </a:rPr>
              <a:t> </a:t>
            </a:r>
            <a:r>
              <a:rPr lang="en-US" altLang="zh-CN" sz="2400" dirty="0">
                <a:solidFill>
                  <a:srgbClr val="575757"/>
                </a:solidFill>
                <a:latin typeface="Arial"/>
                <a:ea typeface="Arial"/>
              </a:rPr>
              <a:t>un</a:t>
            </a:r>
            <a:r>
              <a:rPr lang="en-US" altLang="zh-CN" sz="2400" spc="50" dirty="0">
                <a:solidFill>
                  <a:srgbClr val="575757"/>
                </a:solidFill>
                <a:latin typeface="Arial"/>
                <a:cs typeface="Arial"/>
              </a:rPr>
              <a:t> </a:t>
            </a:r>
            <a:r>
              <a:rPr lang="en-US" altLang="zh-CN" sz="2400" dirty="0">
                <a:solidFill>
                  <a:srgbClr val="575757"/>
                </a:solidFill>
                <a:latin typeface="Arial"/>
                <a:ea typeface="Arial"/>
              </a:rPr>
              <a:t>trastorno</a:t>
            </a:r>
            <a:r>
              <a:rPr lang="en-US" altLang="zh-CN" sz="2400" spc="44" dirty="0">
                <a:solidFill>
                  <a:srgbClr val="575757"/>
                </a:solidFill>
                <a:latin typeface="Arial"/>
                <a:cs typeface="Arial"/>
              </a:rPr>
              <a:t> </a:t>
            </a:r>
            <a:r>
              <a:rPr lang="en-US" altLang="zh-CN" sz="2400" dirty="0">
                <a:solidFill>
                  <a:srgbClr val="575757"/>
                </a:solidFill>
                <a:latin typeface="Arial"/>
                <a:ea typeface="Arial"/>
              </a:rPr>
              <a:t>cualitativo</a:t>
            </a:r>
            <a:r>
              <a:rPr lang="en-US" altLang="zh-CN" sz="2400" spc="44" dirty="0">
                <a:solidFill>
                  <a:srgbClr val="575757"/>
                </a:solidFill>
                <a:latin typeface="Arial"/>
                <a:cs typeface="Arial"/>
              </a:rPr>
              <a:t> </a:t>
            </a:r>
            <a:r>
              <a:rPr lang="en-US" altLang="zh-CN" sz="2400" dirty="0">
                <a:solidFill>
                  <a:srgbClr val="575757"/>
                </a:solidFill>
                <a:latin typeface="Arial"/>
                <a:ea typeface="Arial"/>
              </a:rPr>
              <a:t>o</a:t>
            </a:r>
            <a:r>
              <a:rPr lang="en-US" altLang="zh-CN" sz="2400" dirty="0">
                <a:solidFill>
                  <a:srgbClr val="575757"/>
                </a:solidFill>
                <a:latin typeface="Arial"/>
                <a:cs typeface="Arial"/>
              </a:rPr>
              <a:t> </a:t>
            </a:r>
            <a:r>
              <a:rPr lang="en-US" altLang="zh-CN" sz="2400" dirty="0">
                <a:solidFill>
                  <a:srgbClr val="575757"/>
                </a:solidFill>
                <a:latin typeface="Arial"/>
                <a:ea typeface="Arial"/>
              </a:rPr>
              <a:t>cuantitativo</a:t>
            </a:r>
            <a:r>
              <a:rPr lang="en-US" altLang="zh-CN" sz="2400" dirty="0">
                <a:solidFill>
                  <a:srgbClr val="575757"/>
                </a:solidFill>
                <a:latin typeface="Arial"/>
                <a:cs typeface="Arial"/>
              </a:rPr>
              <a:t> </a:t>
            </a:r>
            <a:r>
              <a:rPr lang="en-US" altLang="zh-CN" sz="2400" dirty="0">
                <a:solidFill>
                  <a:srgbClr val="575757"/>
                </a:solidFill>
                <a:latin typeface="Arial"/>
                <a:ea typeface="Arial"/>
              </a:rPr>
              <a:t>del</a:t>
            </a:r>
            <a:r>
              <a:rPr lang="en-US" altLang="zh-CN" sz="2400" dirty="0">
                <a:solidFill>
                  <a:srgbClr val="575757"/>
                </a:solidFill>
                <a:latin typeface="Arial"/>
                <a:cs typeface="Arial"/>
              </a:rPr>
              <a:t> </a:t>
            </a:r>
            <a:r>
              <a:rPr lang="en-US" altLang="zh-CN" sz="2400" dirty="0">
                <a:solidFill>
                  <a:srgbClr val="575757"/>
                </a:solidFill>
                <a:latin typeface="Arial"/>
                <a:ea typeface="Arial"/>
              </a:rPr>
              <a:t>factor</a:t>
            </a:r>
            <a:r>
              <a:rPr lang="en-US" altLang="zh-CN" sz="2400" dirty="0">
                <a:solidFill>
                  <a:srgbClr val="575757"/>
                </a:solidFill>
                <a:latin typeface="Arial"/>
                <a:cs typeface="Arial"/>
              </a:rPr>
              <a:t> </a:t>
            </a:r>
            <a:r>
              <a:rPr lang="en-US" altLang="zh-CN" sz="2400" dirty="0">
                <a:solidFill>
                  <a:srgbClr val="575757"/>
                </a:solidFill>
                <a:latin typeface="Arial"/>
                <a:ea typeface="Arial"/>
              </a:rPr>
              <a:t>Von</a:t>
            </a:r>
            <a:r>
              <a:rPr lang="en-US" altLang="zh-CN" sz="2400" dirty="0">
                <a:solidFill>
                  <a:srgbClr val="575757"/>
                </a:solidFill>
                <a:latin typeface="Arial"/>
                <a:cs typeface="Arial"/>
              </a:rPr>
              <a:t> </a:t>
            </a:r>
            <a:r>
              <a:rPr lang="en-US" altLang="zh-CN" sz="2400" dirty="0">
                <a:solidFill>
                  <a:srgbClr val="575757"/>
                </a:solidFill>
                <a:latin typeface="Arial"/>
                <a:ea typeface="Arial"/>
              </a:rPr>
              <a:t>Willebrand</a:t>
            </a:r>
            <a:r>
              <a:rPr lang="en-US" altLang="zh-CN" sz="2400" dirty="0">
                <a:solidFill>
                  <a:srgbClr val="575757"/>
                </a:solidFill>
                <a:latin typeface="Arial"/>
                <a:cs typeface="Arial"/>
              </a:rPr>
              <a:t> </a:t>
            </a:r>
            <a:r>
              <a:rPr lang="en-US" altLang="zh-CN" sz="2400" dirty="0">
                <a:solidFill>
                  <a:srgbClr val="575757"/>
                </a:solidFill>
                <a:latin typeface="Arial"/>
                <a:ea typeface="Arial"/>
              </a:rPr>
              <a:t>(FVW)</a:t>
            </a:r>
            <a:r>
              <a:rPr lang="en-US" altLang="zh-CN" sz="2400" spc="-129" dirty="0">
                <a:solidFill>
                  <a:srgbClr val="575757"/>
                </a:solidFill>
                <a:latin typeface="Arial"/>
                <a:cs typeface="Arial"/>
              </a:rPr>
              <a:t> </a:t>
            </a:r>
            <a:r>
              <a:rPr lang="en-US" altLang="zh-CN" sz="2400" dirty="0">
                <a:solidFill>
                  <a:srgbClr val="575757"/>
                </a:solidFill>
                <a:latin typeface="Arial"/>
                <a:ea typeface="Arial"/>
              </a:rPr>
              <a:t>circulante.</a:t>
            </a:r>
          </a:p>
        </p:txBody>
      </p:sp>
    </p:spTree>
    <p:extLst>
      <p:ext uri="{BB962C8B-B14F-4D97-AF65-F5344CB8AC3E}">
        <p14:creationId xmlns:p14="http://schemas.microsoft.com/office/powerpoint/2010/main" val="9141170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Freeform 71"/>
          <p:cNvSpPr/>
          <p:nvPr/>
        </p:nvSpPr>
        <p:spPr>
          <a:xfrm>
            <a:off x="8197850" y="273050"/>
            <a:ext cx="654050" cy="1606550"/>
          </a:xfrm>
          <a:custGeom>
            <a:avLst/>
            <a:gdLst>
              <a:gd name="connsiteX0" fmla="*/ 13461 w 654050"/>
              <a:gd name="connsiteY0" fmla="*/ 1609090 h 1606550"/>
              <a:gd name="connsiteX1" fmla="*/ 655066 w 654050"/>
              <a:gd name="connsiteY1" fmla="*/ 1609090 h 1606550"/>
              <a:gd name="connsiteX2" fmla="*/ 655066 w 654050"/>
              <a:gd name="connsiteY2" fmla="*/ 8890 h 1606550"/>
              <a:gd name="connsiteX3" fmla="*/ 13461 w 654050"/>
              <a:gd name="connsiteY3" fmla="*/ 8890 h 1606550"/>
              <a:gd name="connsiteX4" fmla="*/ 13461 w 6540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050" h="1606550">
                <a:moveTo>
                  <a:pt x="13461" y="1609090"/>
                </a:moveTo>
                <a:lnTo>
                  <a:pt x="655066" y="1609090"/>
                </a:lnTo>
                <a:lnTo>
                  <a:pt x="655066" y="8890"/>
                </a:lnTo>
                <a:lnTo>
                  <a:pt x="13461" y="8890"/>
                </a:lnTo>
                <a:lnTo>
                  <a:pt x="13461" y="160909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72" name="Freeform 72"/>
          <p:cNvSpPr/>
          <p:nvPr/>
        </p:nvSpPr>
        <p:spPr>
          <a:xfrm>
            <a:off x="8058150" y="273050"/>
            <a:ext cx="95250" cy="1606550"/>
          </a:xfrm>
          <a:custGeom>
            <a:avLst/>
            <a:gdLst>
              <a:gd name="connsiteX0" fmla="*/ 9906 w 95250"/>
              <a:gd name="connsiteY0" fmla="*/ 1609090 h 1606550"/>
              <a:gd name="connsiteX1" fmla="*/ 101346 w 95250"/>
              <a:gd name="connsiteY1" fmla="*/ 1609090 h 1606550"/>
              <a:gd name="connsiteX2" fmla="*/ 101346 w 95250"/>
              <a:gd name="connsiteY2" fmla="*/ 8890 h 1606550"/>
              <a:gd name="connsiteX3" fmla="*/ 9906 w 95250"/>
              <a:gd name="connsiteY3" fmla="*/ 8890 h 1606550"/>
              <a:gd name="connsiteX4" fmla="*/ 9906 w 952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606550">
                <a:moveTo>
                  <a:pt x="9906" y="1609090"/>
                </a:moveTo>
                <a:lnTo>
                  <a:pt x="101346" y="1609090"/>
                </a:lnTo>
                <a:lnTo>
                  <a:pt x="101346" y="8890"/>
                </a:lnTo>
                <a:lnTo>
                  <a:pt x="9906" y="8890"/>
                </a:lnTo>
                <a:lnTo>
                  <a:pt x="9906" y="1609090"/>
                </a:lnTo>
                <a:close/>
              </a:path>
            </a:pathLst>
          </a:custGeom>
          <a:solidFill>
            <a:srgbClr val="65659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74" name="TextBox 74"/>
          <p:cNvSpPr txBox="1"/>
          <p:nvPr/>
        </p:nvSpPr>
        <p:spPr>
          <a:xfrm>
            <a:off x="590092" y="2181530"/>
            <a:ext cx="7414117" cy="1829180"/>
          </a:xfrm>
          <a:prstGeom prst="rect">
            <a:avLst/>
          </a:prstGeom>
          <a:noFill/>
        </p:spPr>
        <p:txBody>
          <a:bodyPr wrap="square" lIns="0" tIns="0" rIns="0" bIns="0" rtlCol="0">
            <a:spAutoFit/>
          </a:bodyPr>
          <a:lstStyle/>
          <a:p>
            <a:pPr marL="228599" indent="-228599" algn="just" hangingPunct="0"/>
            <a:r>
              <a:rPr lang="en-US" altLang="zh-CN" dirty="0">
                <a:solidFill>
                  <a:srgbClr val="653265"/>
                </a:solidFill>
                <a:latin typeface="Wingdings"/>
                <a:ea typeface="Wingdings"/>
              </a:rPr>
              <a:t></a:t>
            </a:r>
            <a:r>
              <a:rPr lang="en-US" altLang="zh-CN" sz="2400" dirty="0">
                <a:solidFill>
                  <a:srgbClr val="575757"/>
                </a:solidFill>
                <a:latin typeface="Arial"/>
                <a:ea typeface="Arial"/>
              </a:rPr>
              <a:t>La</a:t>
            </a:r>
            <a:r>
              <a:rPr lang="en-US" altLang="zh-CN" sz="2400" spc="44" dirty="0">
                <a:solidFill>
                  <a:srgbClr val="575757"/>
                </a:solidFill>
                <a:latin typeface="Arial"/>
                <a:cs typeface="Arial"/>
              </a:rPr>
              <a:t> </a:t>
            </a:r>
            <a:r>
              <a:rPr lang="en-US" altLang="zh-CN" sz="2400" dirty="0">
                <a:solidFill>
                  <a:srgbClr val="575757"/>
                </a:solidFill>
                <a:latin typeface="Arial"/>
                <a:ea typeface="Arial"/>
              </a:rPr>
              <a:t>enfermedad</a:t>
            </a:r>
            <a:r>
              <a:rPr lang="en-US" altLang="zh-CN" sz="2400" spc="50" dirty="0">
                <a:solidFill>
                  <a:srgbClr val="575757"/>
                </a:solidFill>
                <a:latin typeface="Arial"/>
                <a:cs typeface="Arial"/>
              </a:rPr>
              <a:t> </a:t>
            </a:r>
            <a:r>
              <a:rPr lang="en-US" altLang="zh-CN" sz="2400" dirty="0">
                <a:solidFill>
                  <a:srgbClr val="575757"/>
                </a:solidFill>
                <a:latin typeface="Arial"/>
                <a:ea typeface="Arial"/>
              </a:rPr>
              <a:t>de</a:t>
            </a:r>
            <a:r>
              <a:rPr lang="en-US" altLang="zh-CN" sz="2400" spc="50" dirty="0">
                <a:solidFill>
                  <a:srgbClr val="575757"/>
                </a:solidFill>
                <a:latin typeface="Arial"/>
                <a:cs typeface="Arial"/>
              </a:rPr>
              <a:t> </a:t>
            </a:r>
            <a:r>
              <a:rPr lang="en-US" altLang="zh-CN" sz="2400" dirty="0">
                <a:solidFill>
                  <a:srgbClr val="575757"/>
                </a:solidFill>
                <a:latin typeface="Arial"/>
                <a:ea typeface="Arial"/>
              </a:rPr>
              <a:t>Von</a:t>
            </a:r>
            <a:r>
              <a:rPr lang="en-US" altLang="zh-CN" sz="2400" spc="50" dirty="0">
                <a:solidFill>
                  <a:srgbClr val="575757"/>
                </a:solidFill>
                <a:latin typeface="Arial"/>
                <a:cs typeface="Arial"/>
              </a:rPr>
              <a:t> </a:t>
            </a:r>
            <a:r>
              <a:rPr lang="en-US" altLang="zh-CN" sz="2400" dirty="0">
                <a:solidFill>
                  <a:srgbClr val="575757"/>
                </a:solidFill>
                <a:latin typeface="Arial"/>
                <a:ea typeface="Arial"/>
              </a:rPr>
              <a:t>Willebrand</a:t>
            </a:r>
            <a:r>
              <a:rPr lang="en-US" altLang="zh-CN" sz="2400" spc="44" dirty="0">
                <a:solidFill>
                  <a:srgbClr val="575757"/>
                </a:solidFill>
                <a:latin typeface="Arial"/>
                <a:cs typeface="Arial"/>
              </a:rPr>
              <a:t> </a:t>
            </a:r>
            <a:r>
              <a:rPr lang="en-US" altLang="zh-CN" sz="2400" dirty="0">
                <a:solidFill>
                  <a:srgbClr val="575757"/>
                </a:solidFill>
                <a:latin typeface="Arial"/>
                <a:ea typeface="Arial"/>
              </a:rPr>
              <a:t>es,</a:t>
            </a:r>
            <a:r>
              <a:rPr lang="en-US" altLang="zh-CN" sz="2400" spc="50" dirty="0">
                <a:solidFill>
                  <a:srgbClr val="575757"/>
                </a:solidFill>
                <a:latin typeface="Arial"/>
                <a:cs typeface="Arial"/>
              </a:rPr>
              <a:t> </a:t>
            </a:r>
            <a:r>
              <a:rPr lang="en-US" altLang="zh-CN" sz="2400" dirty="0">
                <a:solidFill>
                  <a:srgbClr val="575757"/>
                </a:solidFill>
                <a:latin typeface="Arial"/>
                <a:ea typeface="Arial"/>
              </a:rPr>
              <a:t>posiblemente,</a:t>
            </a:r>
            <a:r>
              <a:rPr lang="en-US" altLang="zh-CN" sz="2400"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dirty="0">
                <a:solidFill>
                  <a:srgbClr val="575757"/>
                </a:solidFill>
                <a:latin typeface="Arial"/>
                <a:ea typeface="Arial"/>
              </a:rPr>
              <a:t>coagulopatía</a:t>
            </a:r>
            <a:r>
              <a:rPr lang="en-US" altLang="zh-CN" sz="2400" dirty="0">
                <a:solidFill>
                  <a:srgbClr val="575757"/>
                </a:solidFill>
                <a:latin typeface="Arial"/>
                <a:cs typeface="Arial"/>
              </a:rPr>
              <a:t> </a:t>
            </a:r>
            <a:r>
              <a:rPr lang="en-US" altLang="zh-CN" sz="2400" dirty="0">
                <a:solidFill>
                  <a:srgbClr val="575757"/>
                </a:solidFill>
                <a:latin typeface="Arial"/>
                <a:ea typeface="Arial"/>
              </a:rPr>
              <a:t>congénita</a:t>
            </a:r>
            <a:r>
              <a:rPr lang="en-US" altLang="zh-CN" sz="2400" dirty="0">
                <a:solidFill>
                  <a:srgbClr val="575757"/>
                </a:solidFill>
                <a:latin typeface="Arial"/>
                <a:cs typeface="Arial"/>
              </a:rPr>
              <a:t> </a:t>
            </a:r>
            <a:r>
              <a:rPr lang="en-US" altLang="zh-CN" sz="2400" dirty="0">
                <a:solidFill>
                  <a:srgbClr val="575757"/>
                </a:solidFill>
                <a:latin typeface="Arial"/>
                <a:ea typeface="Arial"/>
              </a:rPr>
              <a:t>más</a:t>
            </a:r>
            <a:r>
              <a:rPr lang="en-US" altLang="zh-CN" sz="2400" dirty="0">
                <a:solidFill>
                  <a:srgbClr val="575757"/>
                </a:solidFill>
                <a:latin typeface="Arial"/>
                <a:cs typeface="Arial"/>
              </a:rPr>
              <a:t> </a:t>
            </a:r>
            <a:r>
              <a:rPr lang="en-US" altLang="zh-CN" sz="2400" dirty="0">
                <a:solidFill>
                  <a:srgbClr val="575757"/>
                </a:solidFill>
                <a:latin typeface="Arial"/>
                <a:ea typeface="Arial"/>
              </a:rPr>
              <a:t>frecuente,</a:t>
            </a:r>
            <a:r>
              <a:rPr lang="en-US" altLang="zh-CN" sz="2400" dirty="0">
                <a:solidFill>
                  <a:srgbClr val="575757"/>
                </a:solidFill>
                <a:latin typeface="Arial"/>
                <a:cs typeface="Arial"/>
              </a:rPr>
              <a:t> </a:t>
            </a:r>
            <a:r>
              <a:rPr lang="en-US" altLang="zh-CN" sz="2400" dirty="0">
                <a:solidFill>
                  <a:srgbClr val="575757"/>
                </a:solidFill>
                <a:latin typeface="Arial"/>
                <a:ea typeface="Arial"/>
              </a:rPr>
              <a:t>aunque</a:t>
            </a:r>
            <a:r>
              <a:rPr lang="en-US" altLang="zh-CN" sz="2400" spc="-20" dirty="0">
                <a:solidFill>
                  <a:srgbClr val="575757"/>
                </a:solidFill>
                <a:latin typeface="Arial"/>
                <a:cs typeface="Arial"/>
              </a:rPr>
              <a:t> </a:t>
            </a:r>
            <a:r>
              <a:rPr lang="en-US" altLang="zh-CN" sz="2400" dirty="0">
                <a:solidFill>
                  <a:srgbClr val="575757"/>
                </a:solidFill>
                <a:latin typeface="Arial"/>
                <a:ea typeface="Arial"/>
              </a:rPr>
              <a:t>su</a:t>
            </a:r>
            <a:r>
              <a:rPr lang="en-US" altLang="zh-CN" sz="2400" dirty="0">
                <a:solidFill>
                  <a:srgbClr val="575757"/>
                </a:solidFill>
                <a:latin typeface="Arial"/>
                <a:cs typeface="Arial"/>
              </a:rPr>
              <a:t> </a:t>
            </a:r>
            <a:r>
              <a:rPr lang="en-US" altLang="zh-CN" sz="2400" dirty="0">
                <a:solidFill>
                  <a:srgbClr val="575757"/>
                </a:solidFill>
                <a:latin typeface="Arial"/>
                <a:ea typeface="Arial"/>
              </a:rPr>
              <a:t>verdadera</a:t>
            </a:r>
            <a:r>
              <a:rPr lang="en-US" altLang="zh-CN" sz="2400" dirty="0">
                <a:solidFill>
                  <a:srgbClr val="575757"/>
                </a:solidFill>
                <a:latin typeface="Arial"/>
                <a:cs typeface="Arial"/>
              </a:rPr>
              <a:t> </a:t>
            </a:r>
            <a:r>
              <a:rPr lang="en-US" altLang="zh-CN" sz="2400" dirty="0">
                <a:solidFill>
                  <a:srgbClr val="575757"/>
                </a:solidFill>
                <a:latin typeface="Arial"/>
                <a:ea typeface="Arial"/>
              </a:rPr>
              <a:t>prevalencia</a:t>
            </a:r>
            <a:r>
              <a:rPr lang="en-US" altLang="zh-CN" sz="2400" dirty="0">
                <a:solidFill>
                  <a:srgbClr val="575757"/>
                </a:solidFill>
                <a:latin typeface="Arial"/>
                <a:cs typeface="Arial"/>
              </a:rPr>
              <a:t> </a:t>
            </a:r>
            <a:r>
              <a:rPr lang="en-US" altLang="zh-CN" sz="2400" dirty="0">
                <a:solidFill>
                  <a:srgbClr val="575757"/>
                </a:solidFill>
                <a:latin typeface="Arial"/>
                <a:ea typeface="Arial"/>
              </a:rPr>
              <a:t>está</a:t>
            </a:r>
            <a:r>
              <a:rPr lang="en-US" altLang="zh-CN" sz="2400" dirty="0">
                <a:solidFill>
                  <a:srgbClr val="575757"/>
                </a:solidFill>
                <a:latin typeface="Arial"/>
                <a:cs typeface="Arial"/>
              </a:rPr>
              <a:t> </a:t>
            </a:r>
            <a:r>
              <a:rPr lang="en-US" altLang="zh-CN" sz="2400" dirty="0">
                <a:solidFill>
                  <a:srgbClr val="575757"/>
                </a:solidFill>
                <a:latin typeface="Arial"/>
                <a:ea typeface="Arial"/>
              </a:rPr>
              <a:t>aún</a:t>
            </a:r>
            <a:r>
              <a:rPr lang="en-US" altLang="zh-CN" sz="2400" dirty="0">
                <a:solidFill>
                  <a:srgbClr val="575757"/>
                </a:solidFill>
                <a:latin typeface="Arial"/>
                <a:cs typeface="Arial"/>
              </a:rPr>
              <a:t> </a:t>
            </a:r>
            <a:r>
              <a:rPr lang="en-US" altLang="zh-CN" sz="2400" dirty="0">
                <a:solidFill>
                  <a:srgbClr val="575757"/>
                </a:solidFill>
                <a:latin typeface="Arial"/>
                <a:ea typeface="Arial"/>
              </a:rPr>
              <a:t>por</a:t>
            </a:r>
            <a:r>
              <a:rPr lang="en-US" altLang="zh-CN" sz="2400" dirty="0">
                <a:solidFill>
                  <a:srgbClr val="575757"/>
                </a:solidFill>
                <a:latin typeface="Arial"/>
                <a:cs typeface="Arial"/>
              </a:rPr>
              <a:t> </a:t>
            </a:r>
            <a:r>
              <a:rPr lang="en-US" altLang="zh-CN" sz="2400" dirty="0">
                <a:solidFill>
                  <a:srgbClr val="575757"/>
                </a:solidFill>
                <a:latin typeface="Arial"/>
                <a:ea typeface="Arial"/>
              </a:rPr>
              <a:t>determinar,</a:t>
            </a:r>
            <a:r>
              <a:rPr lang="en-US" altLang="zh-CN" sz="2400" spc="-94" dirty="0">
                <a:solidFill>
                  <a:srgbClr val="575757"/>
                </a:solidFill>
                <a:latin typeface="Arial"/>
                <a:cs typeface="Arial"/>
              </a:rPr>
              <a:t> </a:t>
            </a:r>
            <a:r>
              <a:rPr lang="en-US" altLang="zh-CN" sz="2400" dirty="0">
                <a:solidFill>
                  <a:srgbClr val="575757"/>
                </a:solidFill>
                <a:latin typeface="Arial"/>
                <a:ea typeface="Arial"/>
              </a:rPr>
              <a:t>ya</a:t>
            </a:r>
            <a:r>
              <a:rPr lang="en-US" altLang="zh-CN" sz="2400" dirty="0">
                <a:solidFill>
                  <a:srgbClr val="575757"/>
                </a:solidFill>
                <a:latin typeface="Arial"/>
                <a:cs typeface="Arial"/>
              </a:rPr>
              <a:t> </a:t>
            </a:r>
            <a:r>
              <a:rPr lang="en-US" altLang="zh-CN" sz="2400" dirty="0">
                <a:solidFill>
                  <a:srgbClr val="575757"/>
                </a:solidFill>
                <a:latin typeface="Arial"/>
                <a:ea typeface="Arial"/>
              </a:rPr>
              <a:t>que</a:t>
            </a:r>
            <a:r>
              <a:rPr lang="en-US" altLang="zh-CN" sz="2400" dirty="0">
                <a:solidFill>
                  <a:srgbClr val="575757"/>
                </a:solidFill>
                <a:latin typeface="Arial"/>
                <a:cs typeface="Arial"/>
              </a:rPr>
              <a:t> </a:t>
            </a:r>
            <a:r>
              <a:rPr lang="en-US" altLang="zh-CN" sz="2400" dirty="0">
                <a:solidFill>
                  <a:srgbClr val="575757"/>
                </a:solidFill>
                <a:latin typeface="Arial"/>
                <a:ea typeface="Arial"/>
              </a:rPr>
              <a:t>las</a:t>
            </a:r>
            <a:r>
              <a:rPr lang="en-US" altLang="zh-CN" sz="2400" dirty="0">
                <a:solidFill>
                  <a:srgbClr val="575757"/>
                </a:solidFill>
                <a:latin typeface="Arial"/>
                <a:cs typeface="Arial"/>
              </a:rPr>
              <a:t> </a:t>
            </a:r>
            <a:r>
              <a:rPr lang="en-US" altLang="zh-CN" sz="2400" dirty="0">
                <a:solidFill>
                  <a:srgbClr val="575757"/>
                </a:solidFill>
                <a:latin typeface="Arial"/>
                <a:ea typeface="Arial"/>
              </a:rPr>
              <a:t>formas</a:t>
            </a:r>
            <a:r>
              <a:rPr lang="en-US" altLang="zh-CN" sz="2400" dirty="0">
                <a:solidFill>
                  <a:srgbClr val="575757"/>
                </a:solidFill>
                <a:latin typeface="Arial"/>
                <a:cs typeface="Arial"/>
              </a:rPr>
              <a:t> </a:t>
            </a:r>
            <a:r>
              <a:rPr lang="en-US" altLang="zh-CN" sz="2400" dirty="0">
                <a:solidFill>
                  <a:srgbClr val="575757"/>
                </a:solidFill>
                <a:latin typeface="Arial"/>
                <a:ea typeface="Arial"/>
              </a:rPr>
              <a:t>leves</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dirty="0">
                <a:solidFill>
                  <a:srgbClr val="575757"/>
                </a:solidFill>
                <a:latin typeface="Arial"/>
                <a:ea typeface="Arial"/>
              </a:rPr>
              <a:t>enfermedad</a:t>
            </a:r>
            <a:r>
              <a:rPr lang="en-US" altLang="zh-CN" sz="2400" dirty="0">
                <a:solidFill>
                  <a:srgbClr val="575757"/>
                </a:solidFill>
                <a:latin typeface="Arial"/>
                <a:cs typeface="Arial"/>
              </a:rPr>
              <a:t> </a:t>
            </a:r>
            <a:r>
              <a:rPr lang="en-US" altLang="zh-CN" sz="2400" dirty="0">
                <a:solidFill>
                  <a:srgbClr val="575757"/>
                </a:solidFill>
                <a:latin typeface="Arial"/>
                <a:ea typeface="Arial"/>
              </a:rPr>
              <a:t>pueden</a:t>
            </a:r>
            <a:r>
              <a:rPr lang="en-US" altLang="zh-CN" sz="2400" spc="25" dirty="0">
                <a:solidFill>
                  <a:srgbClr val="575757"/>
                </a:solidFill>
                <a:latin typeface="Arial"/>
                <a:cs typeface="Arial"/>
              </a:rPr>
              <a:t> </a:t>
            </a:r>
            <a:r>
              <a:rPr lang="en-US" altLang="zh-CN" sz="2400" dirty="0">
                <a:solidFill>
                  <a:srgbClr val="575757"/>
                </a:solidFill>
                <a:latin typeface="Arial"/>
                <a:ea typeface="Arial"/>
              </a:rPr>
              <a:t>no</a:t>
            </a:r>
            <a:r>
              <a:rPr lang="en-US" altLang="zh-CN" sz="2400" dirty="0">
                <a:solidFill>
                  <a:srgbClr val="575757"/>
                </a:solidFill>
                <a:latin typeface="Arial"/>
                <a:cs typeface="Arial"/>
              </a:rPr>
              <a:t> </a:t>
            </a:r>
            <a:r>
              <a:rPr lang="en-US" altLang="zh-CN" sz="2400" dirty="0">
                <a:solidFill>
                  <a:srgbClr val="575757"/>
                </a:solidFill>
                <a:latin typeface="Arial"/>
                <a:ea typeface="Arial"/>
              </a:rPr>
              <a:t>ser</a:t>
            </a:r>
            <a:r>
              <a:rPr lang="en-US" altLang="zh-CN" sz="2400" spc="-30" dirty="0">
                <a:solidFill>
                  <a:srgbClr val="575757"/>
                </a:solidFill>
                <a:latin typeface="Arial"/>
                <a:cs typeface="Arial"/>
              </a:rPr>
              <a:t> </a:t>
            </a:r>
            <a:r>
              <a:rPr lang="en-US" altLang="zh-CN" sz="2400" dirty="0">
                <a:solidFill>
                  <a:srgbClr val="575757"/>
                </a:solidFill>
                <a:latin typeface="Arial"/>
                <a:ea typeface="Arial"/>
              </a:rPr>
              <a:t>diagnosticadas.</a:t>
            </a:r>
          </a:p>
        </p:txBody>
      </p:sp>
    </p:spTree>
    <p:extLst>
      <p:ext uri="{BB962C8B-B14F-4D97-AF65-F5344CB8AC3E}">
        <p14:creationId xmlns:p14="http://schemas.microsoft.com/office/powerpoint/2010/main" val="32399261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Freeform 75"/>
          <p:cNvSpPr/>
          <p:nvPr/>
        </p:nvSpPr>
        <p:spPr>
          <a:xfrm>
            <a:off x="8197850" y="273050"/>
            <a:ext cx="654050" cy="1606550"/>
          </a:xfrm>
          <a:custGeom>
            <a:avLst/>
            <a:gdLst>
              <a:gd name="connsiteX0" fmla="*/ 13461 w 654050"/>
              <a:gd name="connsiteY0" fmla="*/ 1609090 h 1606550"/>
              <a:gd name="connsiteX1" fmla="*/ 655066 w 654050"/>
              <a:gd name="connsiteY1" fmla="*/ 1609090 h 1606550"/>
              <a:gd name="connsiteX2" fmla="*/ 655066 w 654050"/>
              <a:gd name="connsiteY2" fmla="*/ 8890 h 1606550"/>
              <a:gd name="connsiteX3" fmla="*/ 13461 w 654050"/>
              <a:gd name="connsiteY3" fmla="*/ 8890 h 1606550"/>
              <a:gd name="connsiteX4" fmla="*/ 13461 w 6540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050" h="1606550">
                <a:moveTo>
                  <a:pt x="13461" y="1609090"/>
                </a:moveTo>
                <a:lnTo>
                  <a:pt x="655066" y="1609090"/>
                </a:lnTo>
                <a:lnTo>
                  <a:pt x="655066" y="8890"/>
                </a:lnTo>
                <a:lnTo>
                  <a:pt x="13461" y="8890"/>
                </a:lnTo>
                <a:lnTo>
                  <a:pt x="13461" y="160909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76" name="Freeform 76"/>
          <p:cNvSpPr/>
          <p:nvPr/>
        </p:nvSpPr>
        <p:spPr>
          <a:xfrm>
            <a:off x="8058150" y="273050"/>
            <a:ext cx="95250" cy="1606550"/>
          </a:xfrm>
          <a:custGeom>
            <a:avLst/>
            <a:gdLst>
              <a:gd name="connsiteX0" fmla="*/ 9906 w 95250"/>
              <a:gd name="connsiteY0" fmla="*/ 1609090 h 1606550"/>
              <a:gd name="connsiteX1" fmla="*/ 101346 w 95250"/>
              <a:gd name="connsiteY1" fmla="*/ 1609090 h 1606550"/>
              <a:gd name="connsiteX2" fmla="*/ 101346 w 95250"/>
              <a:gd name="connsiteY2" fmla="*/ 8890 h 1606550"/>
              <a:gd name="connsiteX3" fmla="*/ 9906 w 95250"/>
              <a:gd name="connsiteY3" fmla="*/ 8890 h 1606550"/>
              <a:gd name="connsiteX4" fmla="*/ 9906 w 952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606550">
                <a:moveTo>
                  <a:pt x="9906" y="1609090"/>
                </a:moveTo>
                <a:lnTo>
                  <a:pt x="101346" y="1609090"/>
                </a:lnTo>
                <a:lnTo>
                  <a:pt x="101346" y="8890"/>
                </a:lnTo>
                <a:lnTo>
                  <a:pt x="9906" y="8890"/>
                </a:lnTo>
                <a:lnTo>
                  <a:pt x="9906" y="1609090"/>
                </a:lnTo>
                <a:close/>
              </a:path>
            </a:pathLst>
          </a:custGeom>
          <a:solidFill>
            <a:srgbClr val="65659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77" name="TextBox 77"/>
          <p:cNvSpPr txBox="1"/>
          <p:nvPr/>
        </p:nvSpPr>
        <p:spPr>
          <a:xfrm>
            <a:off x="223113" y="239436"/>
            <a:ext cx="7375653" cy="4445916"/>
          </a:xfrm>
          <a:prstGeom prst="rect">
            <a:avLst/>
          </a:prstGeom>
          <a:noFill/>
        </p:spPr>
        <p:txBody>
          <a:bodyPr wrap="square" lIns="0" tIns="0" rIns="0" bIns="0" rtlCol="0">
            <a:spAutoFit/>
          </a:bodyPr>
          <a:lstStyle/>
          <a:p>
            <a:pPr>
              <a:lnSpc>
                <a:spcPct val="152083"/>
              </a:lnSpc>
            </a:pPr>
            <a:r>
              <a:rPr lang="en-US" altLang="zh-CN" sz="3600" b="1" dirty="0">
                <a:solidFill>
                  <a:srgbClr val="B76EB7"/>
                </a:solidFill>
                <a:latin typeface="Arial"/>
                <a:ea typeface="Arial"/>
              </a:rPr>
              <a:t>+</a:t>
            </a:r>
            <a:r>
              <a:rPr lang="en-US" altLang="zh-CN" sz="3600" b="1" spc="-220" dirty="0">
                <a:solidFill>
                  <a:srgbClr val="B76EB7"/>
                </a:solidFill>
                <a:latin typeface="Arial"/>
                <a:cs typeface="Arial"/>
              </a:rPr>
              <a:t> </a:t>
            </a:r>
            <a:r>
              <a:rPr lang="en-US" altLang="zh-CN" sz="3600" dirty="0">
                <a:solidFill>
                  <a:srgbClr val="653265"/>
                </a:solidFill>
                <a:latin typeface="Arial"/>
                <a:ea typeface="Arial"/>
              </a:rPr>
              <a:t>Prevalencia</a:t>
            </a: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000"/>
              </a:lnSpc>
            </a:pPr>
            <a:endParaRPr lang="en-US" dirty="0">
              <a:solidFill>
                <a:prstClr val="black"/>
              </a:solidFill>
            </a:endParaRPr>
          </a:p>
          <a:p>
            <a:pPr>
              <a:lnSpc>
                <a:spcPts val="1514"/>
              </a:lnSpc>
            </a:pPr>
            <a:endParaRPr lang="en-US" dirty="0">
              <a:solidFill>
                <a:prstClr val="black"/>
              </a:solidFill>
            </a:endParaRPr>
          </a:p>
          <a:p>
            <a:pPr indent="366979"/>
            <a:r>
              <a:rPr lang="en-US" altLang="zh-CN" sz="1500" dirty="0">
                <a:solidFill>
                  <a:srgbClr val="653265"/>
                </a:solidFill>
                <a:latin typeface="Wingdings"/>
                <a:ea typeface="Wingdings"/>
              </a:rPr>
              <a:t></a:t>
            </a:r>
            <a:r>
              <a:rPr lang="en-US" altLang="zh-CN" sz="1500" spc="-345" dirty="0">
                <a:solidFill>
                  <a:srgbClr val="653265"/>
                </a:solidFill>
                <a:latin typeface="Wingdings"/>
                <a:cs typeface="Wingdings"/>
              </a:rPr>
              <a:t> </a:t>
            </a:r>
            <a:r>
              <a:rPr lang="en-US" altLang="zh-CN" sz="2000" dirty="0">
                <a:solidFill>
                  <a:srgbClr val="575757"/>
                </a:solidFill>
                <a:latin typeface="Arial"/>
                <a:ea typeface="Arial"/>
              </a:rPr>
              <a:t>las</a:t>
            </a:r>
            <a:r>
              <a:rPr lang="en-US" altLang="zh-CN" sz="2000" spc="-129" dirty="0">
                <a:solidFill>
                  <a:srgbClr val="575757"/>
                </a:solidFill>
                <a:latin typeface="Arial"/>
                <a:cs typeface="Arial"/>
              </a:rPr>
              <a:t> </a:t>
            </a:r>
            <a:r>
              <a:rPr lang="en-US" altLang="zh-CN" sz="2000" dirty="0">
                <a:solidFill>
                  <a:srgbClr val="575757"/>
                </a:solidFill>
                <a:latin typeface="Arial"/>
                <a:ea typeface="Arial"/>
              </a:rPr>
              <a:t>formas</a:t>
            </a:r>
            <a:r>
              <a:rPr lang="en-US" altLang="zh-CN" sz="2000" spc="-125" dirty="0">
                <a:solidFill>
                  <a:srgbClr val="575757"/>
                </a:solidFill>
                <a:latin typeface="Arial"/>
                <a:cs typeface="Arial"/>
              </a:rPr>
              <a:t> </a:t>
            </a:r>
            <a:r>
              <a:rPr lang="en-US" altLang="zh-CN" sz="2000" dirty="0">
                <a:solidFill>
                  <a:srgbClr val="575757"/>
                </a:solidFill>
                <a:latin typeface="Arial"/>
                <a:ea typeface="Arial"/>
              </a:rPr>
              <a:t>moderadas</a:t>
            </a:r>
            <a:r>
              <a:rPr lang="en-US" altLang="zh-CN" sz="2000" spc="-129" dirty="0">
                <a:solidFill>
                  <a:srgbClr val="575757"/>
                </a:solidFill>
                <a:latin typeface="Arial"/>
                <a:cs typeface="Arial"/>
              </a:rPr>
              <a:t> </a:t>
            </a:r>
            <a:r>
              <a:rPr lang="en-US" altLang="zh-CN" sz="2000" dirty="0">
                <a:solidFill>
                  <a:srgbClr val="575757"/>
                </a:solidFill>
                <a:latin typeface="Arial"/>
                <a:ea typeface="Arial"/>
              </a:rPr>
              <a:t>y</a:t>
            </a:r>
            <a:r>
              <a:rPr lang="en-US" altLang="zh-CN" sz="2000" spc="-134" dirty="0">
                <a:solidFill>
                  <a:srgbClr val="575757"/>
                </a:solidFill>
                <a:latin typeface="Arial"/>
                <a:cs typeface="Arial"/>
              </a:rPr>
              <a:t> </a:t>
            </a:r>
            <a:r>
              <a:rPr lang="en-US" altLang="zh-CN" sz="2000" dirty="0">
                <a:solidFill>
                  <a:srgbClr val="575757"/>
                </a:solidFill>
                <a:latin typeface="Arial"/>
                <a:ea typeface="Arial"/>
              </a:rPr>
              <a:t>leves</a:t>
            </a:r>
          </a:p>
          <a:p>
            <a:pPr>
              <a:lnSpc>
                <a:spcPts val="600"/>
              </a:lnSpc>
            </a:pPr>
            <a:endParaRPr lang="en-US" dirty="0">
              <a:solidFill>
                <a:prstClr val="black"/>
              </a:solidFill>
            </a:endParaRPr>
          </a:p>
          <a:p>
            <a:pPr marL="824179" indent="-228600" hangingPunct="0">
              <a:lnSpc>
                <a:spcPct val="99583"/>
              </a:lnSpc>
            </a:pPr>
            <a:r>
              <a:rPr lang="en-US" altLang="zh-CN" sz="1350" dirty="0">
                <a:solidFill>
                  <a:srgbClr val="B76EB7"/>
                </a:solidFill>
                <a:latin typeface="Wingdings"/>
                <a:ea typeface="Wingdings"/>
              </a:rPr>
              <a:t></a:t>
            </a:r>
            <a:r>
              <a:rPr lang="en-US" altLang="zh-CN" sz="1350" spc="-125" dirty="0">
                <a:solidFill>
                  <a:srgbClr val="B76EB7"/>
                </a:solidFill>
                <a:latin typeface="Wingdings"/>
                <a:cs typeface="Wingdings"/>
              </a:rPr>
              <a:t> </a:t>
            </a:r>
            <a:r>
              <a:rPr lang="en-US" altLang="zh-CN" dirty="0">
                <a:solidFill>
                  <a:srgbClr val="575757"/>
                </a:solidFill>
                <a:latin typeface="Arial"/>
                <a:ea typeface="Arial"/>
              </a:rPr>
              <a:t>hasta</a:t>
            </a:r>
            <a:r>
              <a:rPr lang="en-US" altLang="zh-CN" spc="-44" dirty="0">
                <a:solidFill>
                  <a:srgbClr val="575757"/>
                </a:solidFill>
                <a:latin typeface="Arial"/>
                <a:cs typeface="Arial"/>
              </a:rPr>
              <a:t> </a:t>
            </a:r>
            <a:r>
              <a:rPr lang="en-US" altLang="zh-CN" dirty="0">
                <a:solidFill>
                  <a:srgbClr val="575757"/>
                </a:solidFill>
                <a:latin typeface="Arial"/>
                <a:ea typeface="Arial"/>
              </a:rPr>
              <a:t>el</a:t>
            </a:r>
            <a:r>
              <a:rPr lang="en-US" altLang="zh-CN" spc="-50" dirty="0">
                <a:solidFill>
                  <a:srgbClr val="575757"/>
                </a:solidFill>
                <a:latin typeface="Arial"/>
                <a:cs typeface="Arial"/>
              </a:rPr>
              <a:t> </a:t>
            </a:r>
            <a:r>
              <a:rPr lang="en-US" altLang="zh-CN" dirty="0">
                <a:solidFill>
                  <a:srgbClr val="575757"/>
                </a:solidFill>
                <a:latin typeface="Arial"/>
                <a:ea typeface="Arial"/>
              </a:rPr>
              <a:t>1%.</a:t>
            </a:r>
            <a:r>
              <a:rPr lang="en-US" altLang="zh-CN" spc="-44" dirty="0">
                <a:solidFill>
                  <a:srgbClr val="575757"/>
                </a:solidFill>
                <a:latin typeface="Arial"/>
                <a:cs typeface="Arial"/>
              </a:rPr>
              <a:t> </a:t>
            </a:r>
            <a:r>
              <a:rPr lang="en-US" altLang="zh-CN" dirty="0">
                <a:solidFill>
                  <a:srgbClr val="575757"/>
                </a:solidFill>
                <a:latin typeface="Arial"/>
                <a:ea typeface="Arial"/>
              </a:rPr>
              <a:t>La</a:t>
            </a:r>
            <a:r>
              <a:rPr lang="en-US" altLang="zh-CN" spc="-50" dirty="0">
                <a:solidFill>
                  <a:srgbClr val="575757"/>
                </a:solidFill>
                <a:latin typeface="Arial"/>
                <a:cs typeface="Arial"/>
              </a:rPr>
              <a:t> </a:t>
            </a:r>
            <a:r>
              <a:rPr lang="en-US" altLang="zh-CN" dirty="0">
                <a:solidFill>
                  <a:srgbClr val="575757"/>
                </a:solidFill>
                <a:latin typeface="Arial"/>
                <a:ea typeface="Arial"/>
              </a:rPr>
              <a:t>prevalencia</a:t>
            </a:r>
            <a:r>
              <a:rPr lang="en-US" altLang="zh-CN" spc="-44" dirty="0">
                <a:solidFill>
                  <a:srgbClr val="575757"/>
                </a:solidFill>
                <a:latin typeface="Arial"/>
                <a:cs typeface="Arial"/>
              </a:rPr>
              <a:t> </a:t>
            </a:r>
            <a:r>
              <a:rPr lang="en-US" altLang="zh-CN" dirty="0">
                <a:solidFill>
                  <a:srgbClr val="575757"/>
                </a:solidFill>
                <a:latin typeface="Arial"/>
                <a:ea typeface="Arial"/>
              </a:rPr>
              <a:t>de</a:t>
            </a:r>
            <a:r>
              <a:rPr lang="en-US" altLang="zh-CN" spc="-50" dirty="0">
                <a:solidFill>
                  <a:srgbClr val="575757"/>
                </a:solidFill>
                <a:latin typeface="Arial"/>
                <a:cs typeface="Arial"/>
              </a:rPr>
              <a:t> </a:t>
            </a:r>
            <a:r>
              <a:rPr lang="en-US" altLang="zh-CN" dirty="0">
                <a:solidFill>
                  <a:srgbClr val="575757"/>
                </a:solidFill>
                <a:latin typeface="Arial"/>
                <a:ea typeface="Arial"/>
              </a:rPr>
              <a:t>las</a:t>
            </a:r>
            <a:r>
              <a:rPr lang="en-US" altLang="zh-CN" spc="-44" dirty="0">
                <a:solidFill>
                  <a:srgbClr val="575757"/>
                </a:solidFill>
                <a:latin typeface="Arial"/>
                <a:cs typeface="Arial"/>
              </a:rPr>
              <a:t> </a:t>
            </a:r>
            <a:r>
              <a:rPr lang="en-US" altLang="zh-CN" dirty="0">
                <a:solidFill>
                  <a:srgbClr val="575757"/>
                </a:solidFill>
                <a:latin typeface="Arial"/>
                <a:ea typeface="Arial"/>
              </a:rPr>
              <a:t>formas</a:t>
            </a:r>
            <a:r>
              <a:rPr lang="en-US" altLang="zh-CN" spc="-44" dirty="0">
                <a:solidFill>
                  <a:srgbClr val="575757"/>
                </a:solidFill>
                <a:latin typeface="Arial"/>
                <a:cs typeface="Arial"/>
              </a:rPr>
              <a:t> </a:t>
            </a:r>
            <a:r>
              <a:rPr lang="en-US" altLang="zh-CN" dirty="0">
                <a:solidFill>
                  <a:srgbClr val="575757"/>
                </a:solidFill>
                <a:latin typeface="Arial"/>
                <a:ea typeface="Arial"/>
              </a:rPr>
              <a:t>graves</a:t>
            </a:r>
            <a:r>
              <a:rPr lang="en-US" altLang="zh-CN" spc="-50" dirty="0">
                <a:solidFill>
                  <a:srgbClr val="575757"/>
                </a:solidFill>
                <a:latin typeface="Arial"/>
                <a:cs typeface="Arial"/>
              </a:rPr>
              <a:t> </a:t>
            </a:r>
            <a:r>
              <a:rPr lang="en-US" altLang="zh-CN" dirty="0">
                <a:solidFill>
                  <a:srgbClr val="575757"/>
                </a:solidFill>
                <a:latin typeface="Arial"/>
                <a:ea typeface="Arial"/>
              </a:rPr>
              <a:t>(tipo</a:t>
            </a:r>
            <a:r>
              <a:rPr lang="en-US" altLang="zh-CN" spc="-44" dirty="0">
                <a:solidFill>
                  <a:srgbClr val="575757"/>
                </a:solidFill>
                <a:latin typeface="Arial"/>
                <a:cs typeface="Arial"/>
              </a:rPr>
              <a:t> </a:t>
            </a:r>
            <a:r>
              <a:rPr lang="en-US" altLang="zh-CN" dirty="0">
                <a:solidFill>
                  <a:srgbClr val="575757"/>
                </a:solidFill>
                <a:latin typeface="Arial"/>
                <a:ea typeface="Arial"/>
              </a:rPr>
              <a:t>III)</a:t>
            </a:r>
            <a:r>
              <a:rPr lang="en-US" altLang="zh-CN" spc="-55" dirty="0">
                <a:solidFill>
                  <a:srgbClr val="575757"/>
                </a:solidFill>
                <a:latin typeface="Arial"/>
                <a:cs typeface="Arial"/>
              </a:rPr>
              <a:t> </a:t>
            </a:r>
            <a:r>
              <a:rPr lang="en-US" altLang="zh-CN" dirty="0">
                <a:solidFill>
                  <a:srgbClr val="575757"/>
                </a:solidFill>
                <a:latin typeface="Arial"/>
                <a:ea typeface="Arial"/>
              </a:rPr>
              <a:t>oscila</a:t>
            </a:r>
            <a:r>
              <a:rPr lang="en-US" altLang="zh-CN" dirty="0">
                <a:solidFill>
                  <a:srgbClr val="575757"/>
                </a:solidFill>
                <a:latin typeface="Arial"/>
                <a:cs typeface="Arial"/>
              </a:rPr>
              <a:t> </a:t>
            </a:r>
            <a:r>
              <a:rPr lang="en-US" altLang="zh-CN" dirty="0">
                <a:solidFill>
                  <a:srgbClr val="575757"/>
                </a:solidFill>
                <a:latin typeface="Arial"/>
                <a:ea typeface="Arial"/>
              </a:rPr>
              <a:t>entre</a:t>
            </a:r>
            <a:r>
              <a:rPr lang="en-US" altLang="zh-CN" dirty="0">
                <a:solidFill>
                  <a:srgbClr val="575757"/>
                </a:solidFill>
                <a:latin typeface="Arial"/>
                <a:cs typeface="Arial"/>
              </a:rPr>
              <a:t> </a:t>
            </a:r>
            <a:r>
              <a:rPr lang="en-US" altLang="zh-CN" dirty="0">
                <a:solidFill>
                  <a:srgbClr val="575757"/>
                </a:solidFill>
                <a:latin typeface="Arial"/>
                <a:ea typeface="Arial"/>
              </a:rPr>
              <a:t>0,1</a:t>
            </a:r>
            <a:r>
              <a:rPr lang="en-US" altLang="zh-CN" dirty="0">
                <a:solidFill>
                  <a:srgbClr val="575757"/>
                </a:solidFill>
                <a:latin typeface="Arial"/>
                <a:cs typeface="Arial"/>
              </a:rPr>
              <a:t> </a:t>
            </a:r>
            <a:r>
              <a:rPr lang="en-US" altLang="zh-CN" dirty="0">
                <a:solidFill>
                  <a:srgbClr val="575757"/>
                </a:solidFill>
                <a:latin typeface="Arial"/>
                <a:ea typeface="Arial"/>
              </a:rPr>
              <a:t>y</a:t>
            </a:r>
            <a:r>
              <a:rPr lang="en-US" altLang="zh-CN" dirty="0">
                <a:solidFill>
                  <a:srgbClr val="575757"/>
                </a:solidFill>
                <a:latin typeface="Arial"/>
                <a:cs typeface="Arial"/>
              </a:rPr>
              <a:t> </a:t>
            </a:r>
            <a:r>
              <a:rPr lang="en-US" altLang="zh-CN" dirty="0">
                <a:solidFill>
                  <a:srgbClr val="575757"/>
                </a:solidFill>
                <a:latin typeface="Arial"/>
                <a:ea typeface="Arial"/>
              </a:rPr>
              <a:t>5,3</a:t>
            </a:r>
            <a:r>
              <a:rPr lang="en-US" altLang="zh-CN" dirty="0">
                <a:solidFill>
                  <a:srgbClr val="575757"/>
                </a:solidFill>
                <a:latin typeface="Arial"/>
                <a:cs typeface="Arial"/>
              </a:rPr>
              <a:t> </a:t>
            </a:r>
            <a:r>
              <a:rPr lang="en-US" altLang="zh-CN" dirty="0">
                <a:solidFill>
                  <a:srgbClr val="575757"/>
                </a:solidFill>
                <a:latin typeface="Arial"/>
                <a:ea typeface="Arial"/>
              </a:rPr>
              <a:t>casos</a:t>
            </a:r>
            <a:r>
              <a:rPr lang="en-US" altLang="zh-CN" dirty="0">
                <a:solidFill>
                  <a:srgbClr val="575757"/>
                </a:solidFill>
                <a:latin typeface="Arial"/>
                <a:cs typeface="Arial"/>
              </a:rPr>
              <a:t> </a:t>
            </a:r>
            <a:r>
              <a:rPr lang="en-US" altLang="zh-CN" dirty="0">
                <a:solidFill>
                  <a:srgbClr val="575757"/>
                </a:solidFill>
                <a:latin typeface="Arial"/>
                <a:ea typeface="Arial"/>
              </a:rPr>
              <a:t>por</a:t>
            </a:r>
            <a:r>
              <a:rPr lang="en-US" altLang="zh-CN" dirty="0">
                <a:solidFill>
                  <a:srgbClr val="575757"/>
                </a:solidFill>
                <a:latin typeface="Arial"/>
                <a:cs typeface="Arial"/>
              </a:rPr>
              <a:t> </a:t>
            </a:r>
            <a:r>
              <a:rPr lang="en-US" altLang="zh-CN" dirty="0">
                <a:solidFill>
                  <a:srgbClr val="575757"/>
                </a:solidFill>
                <a:latin typeface="Arial"/>
                <a:ea typeface="Arial"/>
              </a:rPr>
              <a:t>millón</a:t>
            </a:r>
            <a:r>
              <a:rPr lang="en-US" altLang="zh-CN" dirty="0">
                <a:solidFill>
                  <a:srgbClr val="575757"/>
                </a:solidFill>
                <a:latin typeface="Arial"/>
                <a:cs typeface="Arial"/>
              </a:rPr>
              <a:t> </a:t>
            </a:r>
            <a:r>
              <a:rPr lang="en-US" altLang="zh-CN" dirty="0">
                <a:solidFill>
                  <a:srgbClr val="575757"/>
                </a:solidFill>
                <a:latin typeface="Arial"/>
                <a:ea typeface="Arial"/>
              </a:rPr>
              <a:t>de</a:t>
            </a:r>
            <a:r>
              <a:rPr lang="en-US" altLang="zh-CN" spc="-64" dirty="0">
                <a:solidFill>
                  <a:srgbClr val="575757"/>
                </a:solidFill>
                <a:latin typeface="Arial"/>
                <a:cs typeface="Arial"/>
              </a:rPr>
              <a:t> </a:t>
            </a:r>
            <a:r>
              <a:rPr lang="en-US" altLang="zh-CN" dirty="0">
                <a:solidFill>
                  <a:srgbClr val="575757"/>
                </a:solidFill>
                <a:latin typeface="Arial"/>
                <a:ea typeface="Arial"/>
              </a:rPr>
              <a:t>habitantes.</a:t>
            </a:r>
          </a:p>
          <a:p>
            <a:pPr>
              <a:lnSpc>
                <a:spcPts val="1000"/>
              </a:lnSpc>
            </a:pPr>
            <a:endParaRPr lang="en-US" dirty="0">
              <a:solidFill>
                <a:prstClr val="black"/>
              </a:solidFill>
            </a:endParaRPr>
          </a:p>
          <a:p>
            <a:pPr>
              <a:lnSpc>
                <a:spcPts val="1014"/>
              </a:lnSpc>
            </a:pPr>
            <a:endParaRPr lang="en-US" dirty="0">
              <a:solidFill>
                <a:prstClr val="black"/>
              </a:solidFill>
            </a:endParaRPr>
          </a:p>
          <a:p>
            <a:pPr indent="366979"/>
            <a:r>
              <a:rPr lang="en-US" altLang="zh-CN" sz="1500" dirty="0">
                <a:solidFill>
                  <a:srgbClr val="653265"/>
                </a:solidFill>
                <a:latin typeface="Wingdings"/>
                <a:ea typeface="Wingdings"/>
              </a:rPr>
              <a:t></a:t>
            </a:r>
            <a:r>
              <a:rPr lang="en-US" altLang="zh-CN" sz="1500" spc="-195" dirty="0">
                <a:solidFill>
                  <a:srgbClr val="653265"/>
                </a:solidFill>
                <a:latin typeface="Wingdings"/>
                <a:cs typeface="Wingdings"/>
              </a:rPr>
              <a:t> </a:t>
            </a:r>
            <a:r>
              <a:rPr lang="en-US" altLang="zh-CN" sz="2000" dirty="0">
                <a:solidFill>
                  <a:srgbClr val="575757"/>
                </a:solidFill>
                <a:latin typeface="Arial"/>
                <a:ea typeface="Arial"/>
              </a:rPr>
              <a:t>El</a:t>
            </a:r>
            <a:r>
              <a:rPr lang="en-US" altLang="zh-CN" sz="2000" spc="-69" dirty="0">
                <a:solidFill>
                  <a:srgbClr val="575757"/>
                </a:solidFill>
                <a:latin typeface="Arial"/>
                <a:cs typeface="Arial"/>
              </a:rPr>
              <a:t> </a:t>
            </a:r>
            <a:r>
              <a:rPr lang="en-US" altLang="zh-CN" sz="2000" dirty="0">
                <a:solidFill>
                  <a:srgbClr val="575757"/>
                </a:solidFill>
                <a:latin typeface="Arial"/>
                <a:ea typeface="Arial"/>
              </a:rPr>
              <a:t>tipo</a:t>
            </a:r>
            <a:r>
              <a:rPr lang="en-US" altLang="zh-CN" sz="2000" spc="-75" dirty="0">
                <a:solidFill>
                  <a:srgbClr val="575757"/>
                </a:solidFill>
                <a:latin typeface="Arial"/>
                <a:cs typeface="Arial"/>
              </a:rPr>
              <a:t> </a:t>
            </a:r>
            <a:r>
              <a:rPr lang="en-US" altLang="zh-CN" sz="2000" dirty="0">
                <a:solidFill>
                  <a:srgbClr val="575757"/>
                </a:solidFill>
                <a:latin typeface="Arial"/>
                <a:ea typeface="Arial"/>
              </a:rPr>
              <a:t>I</a:t>
            </a:r>
            <a:r>
              <a:rPr lang="en-US" altLang="zh-CN" sz="2000" spc="-69" dirty="0">
                <a:solidFill>
                  <a:srgbClr val="575757"/>
                </a:solidFill>
                <a:latin typeface="Arial"/>
                <a:cs typeface="Arial"/>
              </a:rPr>
              <a:t> </a:t>
            </a:r>
            <a:r>
              <a:rPr lang="en-US" altLang="zh-CN" sz="2000" dirty="0">
                <a:solidFill>
                  <a:srgbClr val="575757"/>
                </a:solidFill>
                <a:latin typeface="Arial"/>
                <a:ea typeface="Arial"/>
              </a:rPr>
              <a:t>(deficiencia</a:t>
            </a:r>
            <a:r>
              <a:rPr lang="en-US" altLang="zh-CN" sz="2000" spc="-75" dirty="0">
                <a:solidFill>
                  <a:srgbClr val="575757"/>
                </a:solidFill>
                <a:latin typeface="Arial"/>
                <a:cs typeface="Arial"/>
              </a:rPr>
              <a:t> </a:t>
            </a:r>
            <a:r>
              <a:rPr lang="en-US" altLang="zh-CN" sz="2000" dirty="0">
                <a:solidFill>
                  <a:srgbClr val="575757"/>
                </a:solidFill>
                <a:latin typeface="Arial"/>
                <a:ea typeface="Arial"/>
              </a:rPr>
              <a:t>cuantitativa</a:t>
            </a:r>
            <a:r>
              <a:rPr lang="en-US" altLang="zh-CN" sz="2000" spc="-69" dirty="0">
                <a:solidFill>
                  <a:srgbClr val="575757"/>
                </a:solidFill>
                <a:latin typeface="Arial"/>
                <a:cs typeface="Arial"/>
              </a:rPr>
              <a:t> </a:t>
            </a:r>
            <a:r>
              <a:rPr lang="en-US" altLang="zh-CN" sz="2000" dirty="0">
                <a:solidFill>
                  <a:srgbClr val="575757"/>
                </a:solidFill>
                <a:latin typeface="Arial"/>
                <a:ea typeface="Arial"/>
              </a:rPr>
              <a:t>parcial)</a:t>
            </a:r>
            <a:r>
              <a:rPr lang="en-US" altLang="zh-CN" sz="2000" spc="-75" dirty="0">
                <a:solidFill>
                  <a:srgbClr val="575757"/>
                </a:solidFill>
                <a:latin typeface="Arial"/>
                <a:cs typeface="Arial"/>
              </a:rPr>
              <a:t> </a:t>
            </a:r>
            <a:r>
              <a:rPr lang="en-US" altLang="zh-CN" sz="2000" dirty="0">
                <a:solidFill>
                  <a:srgbClr val="575757"/>
                </a:solidFill>
                <a:latin typeface="Arial"/>
                <a:ea typeface="Arial"/>
              </a:rPr>
              <a:t>es</a:t>
            </a:r>
            <a:r>
              <a:rPr lang="en-US" altLang="zh-CN" sz="2000" spc="-69" dirty="0">
                <a:solidFill>
                  <a:srgbClr val="575757"/>
                </a:solidFill>
                <a:latin typeface="Arial"/>
                <a:cs typeface="Arial"/>
              </a:rPr>
              <a:t> </a:t>
            </a:r>
            <a:r>
              <a:rPr lang="en-US" altLang="zh-CN" sz="2000" dirty="0">
                <a:solidFill>
                  <a:srgbClr val="575757"/>
                </a:solidFill>
                <a:latin typeface="Arial"/>
                <a:ea typeface="Arial"/>
              </a:rPr>
              <a:t>el</a:t>
            </a:r>
            <a:r>
              <a:rPr lang="en-US" altLang="zh-CN" sz="2000" spc="-75" dirty="0">
                <a:solidFill>
                  <a:srgbClr val="575757"/>
                </a:solidFill>
                <a:latin typeface="Arial"/>
                <a:cs typeface="Arial"/>
              </a:rPr>
              <a:t> </a:t>
            </a:r>
            <a:r>
              <a:rPr lang="en-US" altLang="zh-CN" sz="2000" dirty="0">
                <a:solidFill>
                  <a:srgbClr val="575757"/>
                </a:solidFill>
                <a:latin typeface="Arial"/>
                <a:ea typeface="Arial"/>
              </a:rPr>
              <a:t>más</a:t>
            </a:r>
            <a:r>
              <a:rPr lang="en-US" altLang="zh-CN" sz="2000" spc="-75" dirty="0">
                <a:solidFill>
                  <a:srgbClr val="575757"/>
                </a:solidFill>
                <a:latin typeface="Arial"/>
                <a:cs typeface="Arial"/>
              </a:rPr>
              <a:t> </a:t>
            </a:r>
            <a:r>
              <a:rPr lang="en-US" altLang="zh-CN" sz="2000" dirty="0">
                <a:solidFill>
                  <a:srgbClr val="575757"/>
                </a:solidFill>
                <a:latin typeface="Arial"/>
                <a:ea typeface="Arial"/>
              </a:rPr>
              <a:t>frecuente</a:t>
            </a:r>
          </a:p>
          <a:p>
            <a:pPr indent="595579"/>
            <a:r>
              <a:rPr lang="en-US" altLang="zh-CN" sz="2000" dirty="0">
                <a:solidFill>
                  <a:srgbClr val="575757"/>
                </a:solidFill>
                <a:latin typeface="Arial"/>
                <a:ea typeface="Arial"/>
              </a:rPr>
              <a:t>(75%</a:t>
            </a:r>
            <a:r>
              <a:rPr lang="en-US" altLang="zh-CN" sz="2000" dirty="0">
                <a:solidFill>
                  <a:srgbClr val="575757"/>
                </a:solidFill>
                <a:latin typeface="Arial"/>
                <a:cs typeface="Arial"/>
              </a:rPr>
              <a:t> </a:t>
            </a:r>
            <a:r>
              <a:rPr lang="en-US" altLang="zh-CN" sz="2000" dirty="0">
                <a:solidFill>
                  <a:srgbClr val="575757"/>
                </a:solidFill>
                <a:latin typeface="Arial"/>
                <a:ea typeface="Arial"/>
              </a:rPr>
              <a:t>de</a:t>
            </a:r>
            <a:r>
              <a:rPr lang="en-US" altLang="zh-CN" sz="2000" dirty="0">
                <a:solidFill>
                  <a:srgbClr val="575757"/>
                </a:solidFill>
                <a:latin typeface="Arial"/>
                <a:cs typeface="Arial"/>
              </a:rPr>
              <a:t> </a:t>
            </a:r>
            <a:r>
              <a:rPr lang="en-US" altLang="zh-CN" sz="2000" dirty="0">
                <a:solidFill>
                  <a:srgbClr val="575757"/>
                </a:solidFill>
                <a:latin typeface="Arial"/>
                <a:ea typeface="Arial"/>
              </a:rPr>
              <a:t>los</a:t>
            </a:r>
            <a:r>
              <a:rPr lang="en-US" altLang="zh-CN" sz="2000" spc="5" dirty="0">
                <a:solidFill>
                  <a:srgbClr val="575757"/>
                </a:solidFill>
                <a:latin typeface="Arial"/>
                <a:cs typeface="Arial"/>
              </a:rPr>
              <a:t> </a:t>
            </a:r>
            <a:r>
              <a:rPr lang="en-US" altLang="zh-CN" sz="2000" dirty="0">
                <a:solidFill>
                  <a:srgbClr val="575757"/>
                </a:solidFill>
                <a:latin typeface="Arial"/>
                <a:ea typeface="Arial"/>
              </a:rPr>
              <a:t>casos)</a:t>
            </a:r>
          </a:p>
          <a:p>
            <a:pPr>
              <a:lnSpc>
                <a:spcPts val="1989"/>
              </a:lnSpc>
            </a:pPr>
            <a:endParaRPr lang="en-US" dirty="0">
              <a:solidFill>
                <a:prstClr val="black"/>
              </a:solidFill>
            </a:endParaRPr>
          </a:p>
          <a:p>
            <a:pPr marL="595579" indent="-228599" hangingPunct="0"/>
            <a:r>
              <a:rPr lang="en-US" altLang="zh-CN" sz="1500" dirty="0">
                <a:solidFill>
                  <a:srgbClr val="653265"/>
                </a:solidFill>
                <a:latin typeface="Wingdings"/>
                <a:ea typeface="Wingdings"/>
              </a:rPr>
              <a:t></a:t>
            </a:r>
            <a:r>
              <a:rPr lang="en-US" altLang="zh-CN" sz="1500" spc="-215" dirty="0">
                <a:solidFill>
                  <a:srgbClr val="653265"/>
                </a:solidFill>
                <a:latin typeface="Wingdings"/>
                <a:cs typeface="Wingdings"/>
              </a:rPr>
              <a:t> </a:t>
            </a:r>
            <a:r>
              <a:rPr lang="en-US" altLang="zh-CN" sz="2000" dirty="0">
                <a:solidFill>
                  <a:srgbClr val="575757"/>
                </a:solidFill>
                <a:latin typeface="Arial"/>
                <a:ea typeface="Arial"/>
              </a:rPr>
              <a:t>20-25%</a:t>
            </a:r>
            <a:r>
              <a:rPr lang="en-US" altLang="zh-CN" sz="2000" spc="-80" dirty="0">
                <a:solidFill>
                  <a:srgbClr val="575757"/>
                </a:solidFill>
                <a:latin typeface="Arial"/>
                <a:cs typeface="Arial"/>
              </a:rPr>
              <a:t> </a:t>
            </a:r>
            <a:r>
              <a:rPr lang="en-US" altLang="zh-CN" sz="2000" dirty="0">
                <a:solidFill>
                  <a:srgbClr val="575757"/>
                </a:solidFill>
                <a:latin typeface="Arial"/>
                <a:ea typeface="Arial"/>
              </a:rPr>
              <a:t>de</a:t>
            </a:r>
            <a:r>
              <a:rPr lang="en-US" altLang="zh-CN" sz="2000" spc="-80" dirty="0">
                <a:solidFill>
                  <a:srgbClr val="575757"/>
                </a:solidFill>
                <a:latin typeface="Arial"/>
                <a:cs typeface="Arial"/>
              </a:rPr>
              <a:t> </a:t>
            </a:r>
            <a:r>
              <a:rPr lang="en-US" altLang="zh-CN" sz="2000" dirty="0">
                <a:solidFill>
                  <a:srgbClr val="575757"/>
                </a:solidFill>
                <a:latin typeface="Arial"/>
                <a:ea typeface="Arial"/>
              </a:rPr>
              <a:t>los</a:t>
            </a:r>
            <a:r>
              <a:rPr lang="en-US" altLang="zh-CN" sz="2000" spc="-80" dirty="0">
                <a:solidFill>
                  <a:srgbClr val="575757"/>
                </a:solidFill>
                <a:latin typeface="Arial"/>
                <a:cs typeface="Arial"/>
              </a:rPr>
              <a:t> </a:t>
            </a:r>
            <a:r>
              <a:rPr lang="en-US" altLang="zh-CN" sz="2000" dirty="0">
                <a:solidFill>
                  <a:srgbClr val="575757"/>
                </a:solidFill>
                <a:latin typeface="Arial"/>
                <a:ea typeface="Arial"/>
              </a:rPr>
              <a:t>pacientes</a:t>
            </a:r>
            <a:r>
              <a:rPr lang="en-US" altLang="zh-CN" sz="2000" spc="-80" dirty="0">
                <a:solidFill>
                  <a:srgbClr val="575757"/>
                </a:solidFill>
                <a:latin typeface="Arial"/>
                <a:cs typeface="Arial"/>
              </a:rPr>
              <a:t> </a:t>
            </a:r>
            <a:r>
              <a:rPr lang="en-US" altLang="zh-CN" sz="2000" dirty="0">
                <a:solidFill>
                  <a:srgbClr val="575757"/>
                </a:solidFill>
                <a:latin typeface="Arial"/>
                <a:ea typeface="Arial"/>
              </a:rPr>
              <a:t>tienen</a:t>
            </a:r>
            <a:r>
              <a:rPr lang="en-US" altLang="zh-CN" sz="2000" spc="-80" dirty="0">
                <a:solidFill>
                  <a:srgbClr val="575757"/>
                </a:solidFill>
                <a:latin typeface="Arial"/>
                <a:cs typeface="Arial"/>
              </a:rPr>
              <a:t> </a:t>
            </a:r>
            <a:r>
              <a:rPr lang="en-US" altLang="zh-CN" sz="2000" dirty="0">
                <a:solidFill>
                  <a:srgbClr val="575757"/>
                </a:solidFill>
                <a:latin typeface="Arial"/>
                <a:ea typeface="Arial"/>
              </a:rPr>
              <a:t>formas</a:t>
            </a:r>
            <a:r>
              <a:rPr lang="en-US" altLang="zh-CN" sz="2000" spc="-80" dirty="0">
                <a:solidFill>
                  <a:srgbClr val="575757"/>
                </a:solidFill>
                <a:latin typeface="Arial"/>
                <a:cs typeface="Arial"/>
              </a:rPr>
              <a:t> </a:t>
            </a:r>
            <a:r>
              <a:rPr lang="en-US" altLang="zh-CN" sz="2000" dirty="0">
                <a:solidFill>
                  <a:srgbClr val="575757"/>
                </a:solidFill>
                <a:latin typeface="Arial"/>
                <a:ea typeface="Arial"/>
              </a:rPr>
              <a:t>variantes</a:t>
            </a:r>
            <a:r>
              <a:rPr lang="en-US" altLang="zh-CN" sz="2000" spc="-80" dirty="0">
                <a:solidFill>
                  <a:srgbClr val="575757"/>
                </a:solidFill>
                <a:latin typeface="Arial"/>
                <a:cs typeface="Arial"/>
              </a:rPr>
              <a:t> </a:t>
            </a:r>
            <a:r>
              <a:rPr lang="en-US" altLang="zh-CN" sz="2000" dirty="0">
                <a:solidFill>
                  <a:srgbClr val="575757"/>
                </a:solidFill>
                <a:latin typeface="Arial"/>
                <a:ea typeface="Arial"/>
              </a:rPr>
              <a:t>del</a:t>
            </a:r>
            <a:r>
              <a:rPr lang="en-US" altLang="zh-CN" sz="2000" spc="-80" dirty="0">
                <a:solidFill>
                  <a:srgbClr val="575757"/>
                </a:solidFill>
                <a:latin typeface="Arial"/>
                <a:cs typeface="Arial"/>
              </a:rPr>
              <a:t> </a:t>
            </a:r>
            <a:r>
              <a:rPr lang="en-US" altLang="zh-CN" sz="2000" dirty="0">
                <a:solidFill>
                  <a:srgbClr val="575757"/>
                </a:solidFill>
                <a:latin typeface="Arial"/>
                <a:ea typeface="Arial"/>
              </a:rPr>
              <a:t>tipo</a:t>
            </a:r>
            <a:r>
              <a:rPr lang="en-US" altLang="zh-CN" sz="2000" spc="-85" dirty="0">
                <a:solidFill>
                  <a:srgbClr val="575757"/>
                </a:solidFill>
                <a:latin typeface="Arial"/>
                <a:cs typeface="Arial"/>
              </a:rPr>
              <a:t> </a:t>
            </a:r>
            <a:r>
              <a:rPr lang="en-US" altLang="zh-CN" sz="2000" dirty="0">
                <a:solidFill>
                  <a:srgbClr val="575757"/>
                </a:solidFill>
                <a:latin typeface="Arial"/>
                <a:ea typeface="Arial"/>
              </a:rPr>
              <a:t>II</a:t>
            </a:r>
            <a:r>
              <a:rPr lang="en-US" altLang="zh-CN" sz="2000" dirty="0">
                <a:solidFill>
                  <a:srgbClr val="575757"/>
                </a:solidFill>
                <a:latin typeface="Arial"/>
                <a:cs typeface="Arial"/>
              </a:rPr>
              <a:t> </a:t>
            </a:r>
            <a:r>
              <a:rPr lang="en-US" altLang="zh-CN" sz="2000" dirty="0">
                <a:solidFill>
                  <a:srgbClr val="575757"/>
                </a:solidFill>
                <a:latin typeface="Arial"/>
                <a:ea typeface="Arial"/>
              </a:rPr>
              <a:t>(defectos</a:t>
            </a:r>
            <a:r>
              <a:rPr lang="en-US" altLang="zh-CN" sz="2000" spc="-20" dirty="0">
                <a:solidFill>
                  <a:srgbClr val="575757"/>
                </a:solidFill>
                <a:latin typeface="Arial"/>
                <a:cs typeface="Arial"/>
              </a:rPr>
              <a:t> </a:t>
            </a:r>
            <a:r>
              <a:rPr lang="en-US" altLang="zh-CN" sz="2000" dirty="0">
                <a:solidFill>
                  <a:srgbClr val="575757"/>
                </a:solidFill>
                <a:latin typeface="Arial"/>
                <a:ea typeface="Arial"/>
              </a:rPr>
              <a:t>cualitativos).</a:t>
            </a:r>
          </a:p>
        </p:txBody>
      </p:sp>
    </p:spTree>
    <p:extLst>
      <p:ext uri="{BB962C8B-B14F-4D97-AF65-F5344CB8AC3E}">
        <p14:creationId xmlns:p14="http://schemas.microsoft.com/office/powerpoint/2010/main" val="398481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6858000"/>
          </a:xfrm>
        </p:spPr>
        <p:txBody>
          <a:bodyPr>
            <a:normAutofit/>
          </a:bodyPr>
          <a:lstStyle/>
          <a:p>
            <a:pPr>
              <a:buNone/>
            </a:pPr>
            <a:r>
              <a:rPr lang="es-AR" b="1" u="sng" dirty="0"/>
              <a:t>Formación del coágulo</a:t>
            </a:r>
          </a:p>
          <a:p>
            <a:pPr>
              <a:buFont typeface="Wingdings" pitchFamily="2" charset="2"/>
              <a:buChar char="Ø"/>
            </a:pPr>
            <a:r>
              <a:rPr lang="es-AR" sz="2400" dirty="0"/>
              <a:t>Factor I: fibrinógeno</a:t>
            </a:r>
          </a:p>
          <a:p>
            <a:pPr>
              <a:buFont typeface="Wingdings" pitchFamily="2" charset="2"/>
              <a:buChar char="Ø"/>
            </a:pPr>
            <a:r>
              <a:rPr lang="es-AR" sz="2400" dirty="0"/>
              <a:t>Factor II: protrombina</a:t>
            </a:r>
          </a:p>
          <a:p>
            <a:pPr>
              <a:buFont typeface="Wingdings" pitchFamily="2" charset="2"/>
              <a:buChar char="Ø"/>
            </a:pPr>
            <a:r>
              <a:rPr lang="es-AR" sz="2400" dirty="0"/>
              <a:t>Factor III: tromboplastina hística</a:t>
            </a:r>
          </a:p>
          <a:p>
            <a:pPr>
              <a:buFont typeface="Wingdings" pitchFamily="2" charset="2"/>
              <a:buChar char="Ø"/>
            </a:pPr>
            <a:r>
              <a:rPr lang="es-AR" sz="2400" dirty="0"/>
              <a:t>Factor IV: calcio</a:t>
            </a:r>
          </a:p>
          <a:p>
            <a:pPr>
              <a:buFont typeface="Wingdings" pitchFamily="2" charset="2"/>
              <a:buChar char="Ø"/>
            </a:pPr>
            <a:r>
              <a:rPr lang="es-AR" sz="2400" dirty="0"/>
              <a:t>Factor V: proacelerina</a:t>
            </a:r>
          </a:p>
          <a:p>
            <a:pPr>
              <a:buFont typeface="Wingdings" pitchFamily="2" charset="2"/>
              <a:buChar char="Ø"/>
            </a:pPr>
            <a:r>
              <a:rPr lang="es-AR" sz="2400" dirty="0"/>
              <a:t>Factor VI: acelerina o proconvertina</a:t>
            </a:r>
          </a:p>
          <a:p>
            <a:pPr>
              <a:buFont typeface="Wingdings" pitchFamily="2" charset="2"/>
              <a:buChar char="Ø"/>
            </a:pPr>
            <a:r>
              <a:rPr lang="es-AR" sz="2400" dirty="0"/>
              <a:t>Factor VII: convertina, acelera la conversión de protrombina</a:t>
            </a:r>
          </a:p>
          <a:p>
            <a:pPr>
              <a:buFont typeface="Wingdings" pitchFamily="2" charset="2"/>
              <a:buChar char="Ø"/>
            </a:pPr>
            <a:r>
              <a:rPr lang="es-AR" sz="2400" dirty="0"/>
              <a:t>Factor VIII: factor antihemofílico A</a:t>
            </a:r>
          </a:p>
          <a:p>
            <a:pPr>
              <a:buFont typeface="Wingdings" pitchFamily="2" charset="2"/>
              <a:buChar char="Ø"/>
            </a:pPr>
            <a:r>
              <a:rPr lang="es-AR" sz="2400" dirty="0"/>
              <a:t>Factor IX: componente tromboplastínico del plasma o factor antihemofílico B</a:t>
            </a:r>
          </a:p>
          <a:p>
            <a:pPr>
              <a:buFont typeface="Wingdings" pitchFamily="2" charset="2"/>
              <a:buChar char="Ø"/>
            </a:pPr>
            <a:r>
              <a:rPr lang="es-AR" sz="2400" dirty="0"/>
              <a:t>Factor X: factor de Stuart</a:t>
            </a:r>
          </a:p>
          <a:p>
            <a:pPr>
              <a:buFont typeface="Wingdings" pitchFamily="2" charset="2"/>
              <a:buChar char="Ø"/>
            </a:pPr>
            <a:r>
              <a:rPr lang="es-AR" sz="2400" dirty="0"/>
              <a:t>Factor XI: factor antihemofílico C </a:t>
            </a:r>
          </a:p>
          <a:p>
            <a:pPr>
              <a:buFont typeface="Wingdings" pitchFamily="2" charset="2"/>
              <a:buChar char="Ø"/>
            </a:pPr>
            <a:r>
              <a:rPr lang="es-AR" sz="2400" dirty="0"/>
              <a:t>Factor XII: factor de contacto de Hageman</a:t>
            </a:r>
          </a:p>
          <a:p>
            <a:pPr>
              <a:buFont typeface="Wingdings" pitchFamily="2" charset="2"/>
              <a:buChar char="Ø"/>
            </a:pPr>
            <a:r>
              <a:rPr lang="es-AR" sz="2400" dirty="0"/>
              <a:t>Factor XIII: estabilizador de la fibrina o factor de Loran y Lacki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Freeform 78"/>
          <p:cNvSpPr/>
          <p:nvPr/>
        </p:nvSpPr>
        <p:spPr>
          <a:xfrm>
            <a:off x="8197850" y="273050"/>
            <a:ext cx="654050" cy="1606550"/>
          </a:xfrm>
          <a:custGeom>
            <a:avLst/>
            <a:gdLst>
              <a:gd name="connsiteX0" fmla="*/ 13461 w 654050"/>
              <a:gd name="connsiteY0" fmla="*/ 1609090 h 1606550"/>
              <a:gd name="connsiteX1" fmla="*/ 655066 w 654050"/>
              <a:gd name="connsiteY1" fmla="*/ 1609090 h 1606550"/>
              <a:gd name="connsiteX2" fmla="*/ 655066 w 654050"/>
              <a:gd name="connsiteY2" fmla="*/ 8890 h 1606550"/>
              <a:gd name="connsiteX3" fmla="*/ 13461 w 654050"/>
              <a:gd name="connsiteY3" fmla="*/ 8890 h 1606550"/>
              <a:gd name="connsiteX4" fmla="*/ 13461 w 6540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050" h="1606550">
                <a:moveTo>
                  <a:pt x="13461" y="1609090"/>
                </a:moveTo>
                <a:lnTo>
                  <a:pt x="655066" y="1609090"/>
                </a:lnTo>
                <a:lnTo>
                  <a:pt x="655066" y="8890"/>
                </a:lnTo>
                <a:lnTo>
                  <a:pt x="13461" y="8890"/>
                </a:lnTo>
                <a:lnTo>
                  <a:pt x="13461" y="1609090"/>
                </a:lnTo>
                <a:close/>
              </a:path>
            </a:pathLst>
          </a:custGeom>
          <a:solidFill>
            <a:srgbClr val="653265">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79" name="Freeform 79"/>
          <p:cNvSpPr/>
          <p:nvPr/>
        </p:nvSpPr>
        <p:spPr>
          <a:xfrm>
            <a:off x="8058150" y="273050"/>
            <a:ext cx="95250" cy="1606550"/>
          </a:xfrm>
          <a:custGeom>
            <a:avLst/>
            <a:gdLst>
              <a:gd name="connsiteX0" fmla="*/ 9906 w 95250"/>
              <a:gd name="connsiteY0" fmla="*/ 1609090 h 1606550"/>
              <a:gd name="connsiteX1" fmla="*/ 101346 w 95250"/>
              <a:gd name="connsiteY1" fmla="*/ 1609090 h 1606550"/>
              <a:gd name="connsiteX2" fmla="*/ 101346 w 95250"/>
              <a:gd name="connsiteY2" fmla="*/ 8890 h 1606550"/>
              <a:gd name="connsiteX3" fmla="*/ 9906 w 95250"/>
              <a:gd name="connsiteY3" fmla="*/ 8890 h 1606550"/>
              <a:gd name="connsiteX4" fmla="*/ 9906 w 95250"/>
              <a:gd name="connsiteY4" fmla="*/ 160909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606550">
                <a:moveTo>
                  <a:pt x="9906" y="1609090"/>
                </a:moveTo>
                <a:lnTo>
                  <a:pt x="101346" y="1609090"/>
                </a:lnTo>
                <a:lnTo>
                  <a:pt x="101346" y="8890"/>
                </a:lnTo>
                <a:lnTo>
                  <a:pt x="9906" y="8890"/>
                </a:lnTo>
                <a:lnTo>
                  <a:pt x="9906" y="1609090"/>
                </a:lnTo>
                <a:close/>
              </a:path>
            </a:pathLst>
          </a:custGeom>
          <a:solidFill>
            <a:srgbClr val="65659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81" name="TextBox 81"/>
          <p:cNvSpPr txBox="1"/>
          <p:nvPr/>
        </p:nvSpPr>
        <p:spPr>
          <a:xfrm>
            <a:off x="548641" y="1556792"/>
            <a:ext cx="7767776" cy="3323987"/>
          </a:xfrm>
          <a:prstGeom prst="rect">
            <a:avLst/>
          </a:prstGeom>
          <a:noFill/>
        </p:spPr>
        <p:txBody>
          <a:bodyPr wrap="square" lIns="0" tIns="0" rIns="0" bIns="0" rtlCol="0">
            <a:spAutoFit/>
          </a:bodyPr>
          <a:lstStyle/>
          <a:p>
            <a:pPr marL="228600" indent="-228600" hangingPunct="0"/>
            <a:r>
              <a:rPr lang="en-US" altLang="zh-CN" sz="2400" dirty="0">
                <a:solidFill>
                  <a:srgbClr val="575757"/>
                </a:solidFill>
                <a:latin typeface="Arial"/>
                <a:ea typeface="Arial"/>
              </a:rPr>
              <a:t>A</a:t>
            </a:r>
            <a:r>
              <a:rPr lang="en-US" altLang="zh-CN" sz="2400" spc="69" dirty="0">
                <a:solidFill>
                  <a:srgbClr val="575757"/>
                </a:solidFill>
                <a:latin typeface="Arial"/>
                <a:cs typeface="Arial"/>
              </a:rPr>
              <a:t> </a:t>
            </a:r>
            <a:r>
              <a:rPr lang="en-US" altLang="zh-CN" sz="2400" dirty="0">
                <a:solidFill>
                  <a:srgbClr val="575757"/>
                </a:solidFill>
                <a:latin typeface="Arial"/>
                <a:ea typeface="Arial"/>
              </a:rPr>
              <a:t>diferencia</a:t>
            </a:r>
            <a:r>
              <a:rPr lang="en-US" altLang="zh-CN" sz="2400" spc="75" dirty="0">
                <a:solidFill>
                  <a:srgbClr val="575757"/>
                </a:solidFill>
                <a:latin typeface="Arial"/>
                <a:cs typeface="Arial"/>
              </a:rPr>
              <a:t> </a:t>
            </a:r>
            <a:r>
              <a:rPr lang="en-US" altLang="zh-CN" sz="2400" dirty="0">
                <a:solidFill>
                  <a:srgbClr val="575757"/>
                </a:solidFill>
                <a:latin typeface="Arial"/>
                <a:ea typeface="Arial"/>
              </a:rPr>
              <a:t>de</a:t>
            </a:r>
            <a:r>
              <a:rPr lang="en-US" altLang="zh-CN" sz="2400" spc="69" dirty="0">
                <a:solidFill>
                  <a:srgbClr val="575757"/>
                </a:solidFill>
                <a:latin typeface="Arial"/>
                <a:cs typeface="Arial"/>
              </a:rPr>
              <a:t> </a:t>
            </a:r>
            <a:r>
              <a:rPr lang="en-US" altLang="zh-CN" sz="2400" dirty="0">
                <a:solidFill>
                  <a:srgbClr val="575757"/>
                </a:solidFill>
                <a:latin typeface="Arial"/>
                <a:ea typeface="Arial"/>
              </a:rPr>
              <a:t>la</a:t>
            </a:r>
            <a:r>
              <a:rPr lang="en-US" altLang="zh-CN" sz="2400" spc="75" dirty="0">
                <a:solidFill>
                  <a:srgbClr val="575757"/>
                </a:solidFill>
                <a:latin typeface="Arial"/>
                <a:cs typeface="Arial"/>
              </a:rPr>
              <a:t> </a:t>
            </a:r>
            <a:r>
              <a:rPr lang="en-US" altLang="zh-CN" sz="2400" dirty="0">
                <a:solidFill>
                  <a:srgbClr val="575757"/>
                </a:solidFill>
                <a:latin typeface="Arial"/>
                <a:ea typeface="Arial"/>
              </a:rPr>
              <a:t>hemofilia,</a:t>
            </a:r>
            <a:r>
              <a:rPr lang="en-US" altLang="zh-CN" sz="2400" spc="69" dirty="0">
                <a:solidFill>
                  <a:srgbClr val="575757"/>
                </a:solidFill>
                <a:latin typeface="Arial"/>
                <a:cs typeface="Arial"/>
              </a:rPr>
              <a:t> </a:t>
            </a:r>
            <a:r>
              <a:rPr lang="en-US" altLang="zh-CN" sz="2400" dirty="0">
                <a:solidFill>
                  <a:srgbClr val="575757"/>
                </a:solidFill>
                <a:latin typeface="Arial"/>
                <a:ea typeface="Arial"/>
              </a:rPr>
              <a:t>las</a:t>
            </a:r>
            <a:r>
              <a:rPr lang="en-US" altLang="zh-CN" sz="2400" spc="75" dirty="0">
                <a:solidFill>
                  <a:srgbClr val="575757"/>
                </a:solidFill>
                <a:latin typeface="Arial"/>
                <a:cs typeface="Arial"/>
              </a:rPr>
              <a:t> </a:t>
            </a:r>
            <a:r>
              <a:rPr lang="en-US" altLang="zh-CN" sz="2400" dirty="0">
                <a:solidFill>
                  <a:srgbClr val="575757"/>
                </a:solidFill>
                <a:latin typeface="Arial"/>
                <a:ea typeface="Arial"/>
              </a:rPr>
              <a:t>manifestaciones</a:t>
            </a:r>
            <a:r>
              <a:rPr lang="en-US" altLang="zh-CN" sz="2400" dirty="0">
                <a:solidFill>
                  <a:srgbClr val="575757"/>
                </a:solidFill>
                <a:latin typeface="Arial"/>
                <a:cs typeface="Arial"/>
              </a:rPr>
              <a:t> </a:t>
            </a:r>
            <a:r>
              <a:rPr lang="en-US" altLang="zh-CN" sz="2400" dirty="0">
                <a:solidFill>
                  <a:srgbClr val="575757"/>
                </a:solidFill>
                <a:latin typeface="Arial"/>
                <a:ea typeface="Arial"/>
              </a:rPr>
              <a:t>hemorrágicas</a:t>
            </a:r>
            <a:r>
              <a:rPr lang="en-US" altLang="zh-CN" sz="2400" dirty="0">
                <a:solidFill>
                  <a:srgbClr val="575757"/>
                </a:solidFill>
                <a:latin typeface="Arial"/>
                <a:cs typeface="Arial"/>
              </a:rPr>
              <a:t> </a:t>
            </a:r>
            <a:r>
              <a:rPr lang="en-US" altLang="zh-CN" sz="2400" dirty="0">
                <a:solidFill>
                  <a:srgbClr val="575757"/>
                </a:solidFill>
                <a:latin typeface="Arial"/>
                <a:ea typeface="Arial"/>
              </a:rPr>
              <a:t>más</a:t>
            </a:r>
            <a:r>
              <a:rPr lang="en-US" altLang="zh-CN" sz="2400" dirty="0">
                <a:solidFill>
                  <a:srgbClr val="575757"/>
                </a:solidFill>
                <a:latin typeface="Arial"/>
                <a:cs typeface="Arial"/>
              </a:rPr>
              <a:t> </a:t>
            </a:r>
            <a:r>
              <a:rPr lang="en-US" altLang="zh-CN" sz="2400" dirty="0">
                <a:solidFill>
                  <a:srgbClr val="575757"/>
                </a:solidFill>
                <a:latin typeface="Arial"/>
                <a:ea typeface="Arial"/>
              </a:rPr>
              <a:t>importantes</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dirty="0">
                <a:solidFill>
                  <a:srgbClr val="575757"/>
                </a:solidFill>
                <a:latin typeface="Arial"/>
                <a:cs typeface="Arial"/>
              </a:rPr>
              <a:t> </a:t>
            </a:r>
            <a:r>
              <a:rPr lang="en-US" altLang="zh-CN" sz="2400" dirty="0">
                <a:solidFill>
                  <a:srgbClr val="575757"/>
                </a:solidFill>
                <a:latin typeface="Arial"/>
                <a:ea typeface="Arial"/>
              </a:rPr>
              <a:t>la</a:t>
            </a:r>
            <a:r>
              <a:rPr lang="en-US" altLang="zh-CN" sz="2400" dirty="0">
                <a:solidFill>
                  <a:srgbClr val="575757"/>
                </a:solidFill>
                <a:latin typeface="Arial"/>
                <a:cs typeface="Arial"/>
              </a:rPr>
              <a:t> </a:t>
            </a:r>
            <a:r>
              <a:rPr lang="en-US" altLang="zh-CN" sz="2400" dirty="0">
                <a:solidFill>
                  <a:srgbClr val="575757"/>
                </a:solidFill>
                <a:latin typeface="Arial"/>
                <a:ea typeface="Arial"/>
              </a:rPr>
              <a:t>enfermedad</a:t>
            </a:r>
            <a:r>
              <a:rPr lang="en-US" altLang="zh-CN" sz="2400" dirty="0">
                <a:solidFill>
                  <a:srgbClr val="575757"/>
                </a:solidFill>
                <a:latin typeface="Arial"/>
                <a:cs typeface="Arial"/>
              </a:rPr>
              <a:t> </a:t>
            </a:r>
            <a:r>
              <a:rPr lang="en-US" altLang="zh-CN" sz="2400" dirty="0">
                <a:solidFill>
                  <a:srgbClr val="575757"/>
                </a:solidFill>
                <a:latin typeface="Arial"/>
                <a:ea typeface="Arial"/>
              </a:rPr>
              <a:t>de</a:t>
            </a:r>
            <a:r>
              <a:rPr lang="en-US" altLang="zh-CN" sz="2400" spc="-64" dirty="0">
                <a:solidFill>
                  <a:srgbClr val="575757"/>
                </a:solidFill>
                <a:latin typeface="Arial"/>
                <a:cs typeface="Arial"/>
              </a:rPr>
              <a:t> </a:t>
            </a:r>
            <a:r>
              <a:rPr lang="en-US" altLang="zh-CN" sz="2400" dirty="0">
                <a:solidFill>
                  <a:srgbClr val="575757"/>
                </a:solidFill>
                <a:latin typeface="Arial"/>
                <a:ea typeface="Arial"/>
              </a:rPr>
              <a:t>Von</a:t>
            </a:r>
            <a:r>
              <a:rPr lang="en-US" altLang="zh-CN" sz="2400" dirty="0">
                <a:solidFill>
                  <a:srgbClr val="575757"/>
                </a:solidFill>
                <a:latin typeface="Arial"/>
                <a:cs typeface="Arial"/>
              </a:rPr>
              <a:t> </a:t>
            </a:r>
            <a:r>
              <a:rPr lang="en-US" altLang="zh-CN" sz="2400" dirty="0">
                <a:solidFill>
                  <a:srgbClr val="575757"/>
                </a:solidFill>
                <a:latin typeface="Arial"/>
                <a:ea typeface="Arial"/>
              </a:rPr>
              <a:t>Willebrand</a:t>
            </a:r>
            <a:r>
              <a:rPr lang="en-US" altLang="zh-CN" sz="2400" spc="30" dirty="0">
                <a:solidFill>
                  <a:srgbClr val="575757"/>
                </a:solidFill>
                <a:latin typeface="Arial"/>
                <a:cs typeface="Arial"/>
              </a:rPr>
              <a:t> </a:t>
            </a:r>
            <a:r>
              <a:rPr lang="en-US" altLang="zh-CN" sz="2400" spc="-5" dirty="0">
                <a:solidFill>
                  <a:srgbClr val="575757"/>
                </a:solidFill>
                <a:latin typeface="Arial"/>
                <a:ea typeface="Arial"/>
              </a:rPr>
              <a:t>son:</a:t>
            </a:r>
          </a:p>
          <a:p>
            <a:pPr marL="342900" indent="-342900" hangingPunct="0">
              <a:buFont typeface="Wingdings"/>
              <a:buChar char="n"/>
            </a:pPr>
            <a:r>
              <a:rPr lang="en-US" altLang="zh-CN" sz="2400" dirty="0">
                <a:solidFill>
                  <a:srgbClr val="575757"/>
                </a:solidFill>
                <a:latin typeface="Arial"/>
                <a:ea typeface="Arial"/>
              </a:rPr>
              <a:t>las</a:t>
            </a:r>
            <a:r>
              <a:rPr lang="en-US" altLang="zh-CN" sz="2400" spc="-189" dirty="0">
                <a:solidFill>
                  <a:srgbClr val="575757"/>
                </a:solidFill>
                <a:latin typeface="Arial"/>
                <a:cs typeface="Arial"/>
              </a:rPr>
              <a:t> </a:t>
            </a:r>
            <a:r>
              <a:rPr lang="en-US" altLang="zh-CN" sz="2400" dirty="0" err="1">
                <a:solidFill>
                  <a:srgbClr val="575757"/>
                </a:solidFill>
                <a:latin typeface="Arial"/>
                <a:ea typeface="Arial"/>
              </a:rPr>
              <a:t>mucocutáneas</a:t>
            </a:r>
            <a:endParaRPr lang="en-US" altLang="zh-CN" sz="2400" dirty="0">
              <a:solidFill>
                <a:srgbClr val="575757"/>
              </a:solidFill>
              <a:latin typeface="Arial"/>
              <a:ea typeface="Arial"/>
            </a:endParaRPr>
          </a:p>
          <a:p>
            <a:pPr marL="342900" indent="-342900" hangingPunct="0">
              <a:buFont typeface="Wingdings"/>
              <a:buChar char="n"/>
            </a:pPr>
            <a:r>
              <a:rPr lang="en-US" altLang="zh-CN" sz="2400" dirty="0">
                <a:solidFill>
                  <a:srgbClr val="575757"/>
                </a:solidFill>
                <a:latin typeface="Arial"/>
                <a:ea typeface="Arial"/>
              </a:rPr>
              <a:t>mientras</a:t>
            </a:r>
            <a:r>
              <a:rPr lang="en-US" altLang="zh-CN" sz="2400" spc="-80" dirty="0">
                <a:solidFill>
                  <a:srgbClr val="575757"/>
                </a:solidFill>
                <a:latin typeface="Arial"/>
                <a:cs typeface="Arial"/>
              </a:rPr>
              <a:t> </a:t>
            </a:r>
            <a:r>
              <a:rPr lang="en-US" altLang="zh-CN" sz="2400" dirty="0">
                <a:solidFill>
                  <a:srgbClr val="575757"/>
                </a:solidFill>
                <a:latin typeface="Arial"/>
                <a:ea typeface="Arial"/>
              </a:rPr>
              <a:t>que</a:t>
            </a:r>
            <a:r>
              <a:rPr lang="en-US" altLang="zh-CN" sz="2400" spc="-75" dirty="0">
                <a:solidFill>
                  <a:srgbClr val="575757"/>
                </a:solidFill>
                <a:latin typeface="Arial"/>
                <a:cs typeface="Arial"/>
              </a:rPr>
              <a:t> </a:t>
            </a:r>
            <a:r>
              <a:rPr lang="en-US" altLang="zh-CN" sz="2400" dirty="0">
                <a:solidFill>
                  <a:srgbClr val="575757"/>
                </a:solidFill>
                <a:latin typeface="Arial"/>
                <a:ea typeface="Arial"/>
              </a:rPr>
              <a:t>las</a:t>
            </a:r>
            <a:r>
              <a:rPr lang="en-US" altLang="zh-CN" sz="2400" spc="-75" dirty="0">
                <a:solidFill>
                  <a:srgbClr val="575757"/>
                </a:solidFill>
                <a:latin typeface="Arial"/>
                <a:cs typeface="Arial"/>
              </a:rPr>
              <a:t> </a:t>
            </a:r>
            <a:r>
              <a:rPr lang="en-US" altLang="zh-CN" sz="2400" dirty="0">
                <a:solidFill>
                  <a:srgbClr val="575757"/>
                </a:solidFill>
                <a:latin typeface="Arial"/>
                <a:ea typeface="Arial"/>
              </a:rPr>
              <a:t>hemartrosis</a:t>
            </a:r>
            <a:r>
              <a:rPr lang="en-US" altLang="zh-CN" sz="2400" spc="-75" dirty="0">
                <a:solidFill>
                  <a:srgbClr val="575757"/>
                </a:solidFill>
                <a:latin typeface="Arial"/>
                <a:cs typeface="Arial"/>
              </a:rPr>
              <a:t> </a:t>
            </a:r>
            <a:r>
              <a:rPr lang="en-US" altLang="zh-CN" sz="2400" dirty="0">
                <a:solidFill>
                  <a:srgbClr val="575757"/>
                </a:solidFill>
                <a:latin typeface="Arial"/>
                <a:ea typeface="Arial"/>
              </a:rPr>
              <a:t>o</a:t>
            </a:r>
            <a:r>
              <a:rPr lang="en-US" altLang="zh-CN" sz="2400" spc="-75" dirty="0">
                <a:solidFill>
                  <a:srgbClr val="575757"/>
                </a:solidFill>
                <a:latin typeface="Arial"/>
                <a:cs typeface="Arial"/>
              </a:rPr>
              <a:t> </a:t>
            </a:r>
            <a:r>
              <a:rPr lang="en-US" altLang="zh-CN" sz="2400" dirty="0" err="1">
                <a:solidFill>
                  <a:srgbClr val="575757"/>
                </a:solidFill>
                <a:latin typeface="Arial"/>
                <a:ea typeface="Arial"/>
              </a:rPr>
              <a:t>hemorragias</a:t>
            </a:r>
            <a:r>
              <a:rPr lang="en-US" altLang="zh-CN" sz="2400" spc="-85" dirty="0">
                <a:solidFill>
                  <a:srgbClr val="575757"/>
                </a:solidFill>
                <a:latin typeface="Arial"/>
                <a:cs typeface="Arial"/>
              </a:rPr>
              <a:t> </a:t>
            </a:r>
            <a:r>
              <a:rPr lang="en-US" altLang="zh-CN" sz="2400" dirty="0" err="1">
                <a:solidFill>
                  <a:srgbClr val="575757"/>
                </a:solidFill>
                <a:latin typeface="Arial"/>
                <a:ea typeface="Arial"/>
              </a:rPr>
              <a:t>musculares</a:t>
            </a:r>
            <a:endParaRPr lang="en-US" altLang="zh-CN" sz="2400" dirty="0">
              <a:solidFill>
                <a:srgbClr val="575757"/>
              </a:solidFill>
              <a:latin typeface="Arial"/>
              <a:ea typeface="Arial"/>
            </a:endParaRPr>
          </a:p>
          <a:p>
            <a:pPr marL="342900" indent="-342900" hangingPunct="0">
              <a:buFont typeface="Wingdings"/>
              <a:buChar char="n"/>
            </a:pPr>
            <a:r>
              <a:rPr lang="en-US" altLang="zh-CN" sz="2400" spc="15" dirty="0">
                <a:solidFill>
                  <a:srgbClr val="575757"/>
                </a:solidFill>
                <a:latin typeface="Arial"/>
                <a:ea typeface="Arial"/>
              </a:rPr>
              <a:t>epistaxis</a:t>
            </a:r>
            <a:r>
              <a:rPr lang="en-US" altLang="zh-CN" sz="2400" spc="25" dirty="0">
                <a:solidFill>
                  <a:srgbClr val="575757"/>
                </a:solidFill>
                <a:latin typeface="Arial"/>
                <a:ea typeface="Arial"/>
              </a:rPr>
              <a:t>, </a:t>
            </a:r>
            <a:r>
              <a:rPr lang="en-US" altLang="zh-CN" sz="2400" spc="20" dirty="0">
                <a:solidFill>
                  <a:srgbClr val="575757"/>
                </a:solidFill>
                <a:latin typeface="Arial"/>
                <a:ea typeface="Arial"/>
              </a:rPr>
              <a:t>gingiv</a:t>
            </a:r>
            <a:r>
              <a:rPr lang="en-US" altLang="zh-CN" sz="2400" spc="15" dirty="0">
                <a:solidFill>
                  <a:srgbClr val="575757"/>
                </a:solidFill>
                <a:latin typeface="Arial"/>
                <a:ea typeface="Arial"/>
              </a:rPr>
              <a:t>orragias</a:t>
            </a:r>
          </a:p>
          <a:p>
            <a:pPr marL="342900" indent="-342900" hangingPunct="0">
              <a:buFont typeface="Wingdings"/>
              <a:buChar char="n"/>
            </a:pPr>
            <a:r>
              <a:rPr lang="en-US" altLang="zh-CN" sz="2400" spc="40" dirty="0" err="1">
                <a:solidFill>
                  <a:srgbClr val="575757"/>
                </a:solidFill>
                <a:latin typeface="Arial"/>
                <a:ea typeface="Arial"/>
              </a:rPr>
              <a:t>metror</a:t>
            </a:r>
            <a:r>
              <a:rPr lang="en-US" altLang="zh-CN" sz="2400" spc="30" dirty="0" err="1">
                <a:solidFill>
                  <a:srgbClr val="575757"/>
                </a:solidFill>
                <a:latin typeface="Arial"/>
                <a:ea typeface="Arial"/>
              </a:rPr>
              <a:t>ragias</a:t>
            </a:r>
            <a:endParaRPr lang="en-US" altLang="zh-CN" sz="2400" spc="30" dirty="0">
              <a:solidFill>
                <a:srgbClr val="575757"/>
              </a:solidFill>
              <a:latin typeface="Arial"/>
              <a:ea typeface="Arial"/>
            </a:endParaRPr>
          </a:p>
          <a:p>
            <a:pPr indent="228600"/>
            <a:r>
              <a:rPr lang="en-US" altLang="zh-CN" sz="2400" dirty="0">
                <a:solidFill>
                  <a:srgbClr val="575757"/>
                </a:solidFill>
                <a:latin typeface="Arial"/>
                <a:ea typeface="Arial"/>
              </a:rPr>
              <a:t>son</a:t>
            </a:r>
            <a:r>
              <a:rPr lang="en-US" altLang="zh-CN" sz="2400" dirty="0">
                <a:solidFill>
                  <a:srgbClr val="575757"/>
                </a:solidFill>
                <a:latin typeface="Arial"/>
                <a:cs typeface="Arial"/>
              </a:rPr>
              <a:t> </a:t>
            </a:r>
            <a:r>
              <a:rPr lang="en-US" altLang="zh-CN" sz="2400" dirty="0">
                <a:solidFill>
                  <a:srgbClr val="575757"/>
                </a:solidFill>
                <a:latin typeface="Arial"/>
                <a:ea typeface="Arial"/>
              </a:rPr>
              <a:t>las</a:t>
            </a:r>
            <a:r>
              <a:rPr lang="en-US" altLang="zh-CN" sz="2400" dirty="0">
                <a:solidFill>
                  <a:srgbClr val="575757"/>
                </a:solidFill>
                <a:latin typeface="Arial"/>
                <a:cs typeface="Arial"/>
              </a:rPr>
              <a:t> </a:t>
            </a:r>
            <a:r>
              <a:rPr lang="en-US" altLang="zh-CN" sz="2400" dirty="0">
                <a:solidFill>
                  <a:srgbClr val="575757"/>
                </a:solidFill>
                <a:latin typeface="Arial"/>
                <a:ea typeface="Arial"/>
              </a:rPr>
              <a:t>complicaciones</a:t>
            </a:r>
            <a:r>
              <a:rPr lang="en-US" altLang="zh-CN" sz="2400" dirty="0">
                <a:solidFill>
                  <a:srgbClr val="575757"/>
                </a:solidFill>
                <a:latin typeface="Arial"/>
                <a:cs typeface="Arial"/>
              </a:rPr>
              <a:t> </a:t>
            </a:r>
            <a:r>
              <a:rPr lang="en-US" altLang="zh-CN" sz="2400" dirty="0">
                <a:solidFill>
                  <a:srgbClr val="575757"/>
                </a:solidFill>
                <a:latin typeface="Arial"/>
                <a:ea typeface="Arial"/>
              </a:rPr>
              <a:t>más</a:t>
            </a:r>
            <a:r>
              <a:rPr lang="en-US" altLang="zh-CN" sz="2400" spc="89" dirty="0">
                <a:solidFill>
                  <a:srgbClr val="575757"/>
                </a:solidFill>
                <a:latin typeface="Arial"/>
                <a:cs typeface="Arial"/>
              </a:rPr>
              <a:t> </a:t>
            </a:r>
            <a:r>
              <a:rPr lang="en-US" altLang="zh-CN" sz="2400" dirty="0">
                <a:solidFill>
                  <a:srgbClr val="575757"/>
                </a:solidFill>
                <a:latin typeface="Arial"/>
                <a:ea typeface="Arial"/>
              </a:rPr>
              <a:t>frecuentes.</a:t>
            </a:r>
          </a:p>
        </p:txBody>
      </p:sp>
    </p:spTree>
    <p:extLst>
      <p:ext uri="{BB962C8B-B14F-4D97-AF65-F5344CB8AC3E}">
        <p14:creationId xmlns:p14="http://schemas.microsoft.com/office/powerpoint/2010/main" val="23616509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3074" name="WordArt 4"/>
          <p:cNvSpPr>
            <a:spLocks noChangeArrowheads="1" noChangeShapeType="1" noTextEdit="1"/>
          </p:cNvSpPr>
          <p:nvPr/>
        </p:nvSpPr>
        <p:spPr bwMode="auto">
          <a:xfrm>
            <a:off x="971550" y="2349500"/>
            <a:ext cx="7056438" cy="1362075"/>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s-AR" sz="3600" kern="10" dirty="0">
                <a:ln w="19050">
                  <a:solidFill>
                    <a:srgbClr val="99CCFF"/>
                  </a:solidFill>
                  <a:round/>
                  <a:headEnd/>
                  <a:tailEnd/>
                </a:ln>
                <a:solidFill>
                  <a:srgbClr val="99004D"/>
                </a:solidFill>
                <a:effectLst>
                  <a:outerShdw dist="35921" dir="2700000" algn="ctr" rotWithShape="0">
                    <a:srgbClr val="990000"/>
                  </a:outerShdw>
                </a:effectLst>
                <a:latin typeface="Tahoma"/>
                <a:ea typeface="Tahoma"/>
                <a:cs typeface="Tahoma"/>
              </a:rPr>
              <a:t>Mieloma Múltiple</a:t>
            </a:r>
          </a:p>
        </p:txBody>
      </p:sp>
      <p:sp>
        <p:nvSpPr>
          <p:cNvPr id="3075" name="Rectangle 5"/>
          <p:cNvSpPr>
            <a:spLocks noChangeArrowheads="1"/>
          </p:cNvSpPr>
          <p:nvPr/>
        </p:nvSpPr>
        <p:spPr bwMode="auto">
          <a:xfrm>
            <a:off x="395288" y="333375"/>
            <a:ext cx="8280400" cy="6048375"/>
          </a:xfrm>
          <a:prstGeom prst="rect">
            <a:avLst/>
          </a:prstGeom>
          <a:noFill/>
          <a:ln w="9525">
            <a:solidFill>
              <a:srgbClr val="3333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fontAlgn="base" hangingPunct="1">
              <a:spcBef>
                <a:spcPct val="0"/>
              </a:spcBef>
              <a:spcAft>
                <a:spcPct val="0"/>
              </a:spcAft>
              <a:buFontTx/>
              <a:buNone/>
            </a:pPr>
            <a:endParaRPr lang="es-AR" altLang="es-AR" sz="2800" dirty="0">
              <a:solidFill>
                <a:srgbClr val="FFFFCC"/>
              </a:solidFill>
            </a:endParaRPr>
          </a:p>
        </p:txBody>
      </p:sp>
      <p:sp>
        <p:nvSpPr>
          <p:cNvPr id="3076" name="Rectangle 6"/>
          <p:cNvSpPr>
            <a:spLocks noChangeArrowheads="1"/>
          </p:cNvSpPr>
          <p:nvPr/>
        </p:nvSpPr>
        <p:spPr bwMode="auto">
          <a:xfrm>
            <a:off x="179388" y="188913"/>
            <a:ext cx="8713787" cy="6408737"/>
          </a:xfrm>
          <a:prstGeom prst="rect">
            <a:avLst/>
          </a:prstGeom>
          <a:noFill/>
          <a:ln w="9525">
            <a:solidFill>
              <a:srgbClr val="3333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fontAlgn="base" hangingPunct="1">
              <a:spcBef>
                <a:spcPct val="0"/>
              </a:spcBef>
              <a:spcAft>
                <a:spcPct val="0"/>
              </a:spcAft>
              <a:buFontTx/>
              <a:buNone/>
            </a:pPr>
            <a:endParaRPr lang="es-AR" altLang="es-AR" sz="2800" dirty="0">
              <a:solidFill>
                <a:srgbClr val="FFFFCC"/>
              </a:solidFill>
            </a:endParaRPr>
          </a:p>
        </p:txBody>
      </p:sp>
    </p:spTree>
    <p:extLst>
      <p:ext uri="{BB962C8B-B14F-4D97-AF65-F5344CB8AC3E}">
        <p14:creationId xmlns:p14="http://schemas.microsoft.com/office/powerpoint/2010/main" val="32332864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23850" y="333375"/>
            <a:ext cx="8424863" cy="935038"/>
          </a:xfrm>
          <a:noFill/>
        </p:spPr>
        <p:txBody>
          <a:bodyPr/>
          <a:lstStyle/>
          <a:p>
            <a:pPr eaLnBrk="1" hangingPunct="1"/>
            <a:r>
              <a:rPr lang="es-ES_tradnl" altLang="es-AR" sz="3200" dirty="0">
                <a:solidFill>
                  <a:srgbClr val="0303FF"/>
                </a:solidFill>
                <a:latin typeface="Tahoma" pitchFamily="34" charset="0"/>
              </a:rPr>
              <a:t>	Alteraciones relacionadas a las células plasmáticas </a:t>
            </a:r>
          </a:p>
        </p:txBody>
      </p:sp>
      <p:graphicFrame>
        <p:nvGraphicFramePr>
          <p:cNvPr id="46364" name="Group 284"/>
          <p:cNvGraphicFramePr>
            <a:graphicFrameLocks noGrp="1"/>
          </p:cNvGraphicFramePr>
          <p:nvPr>
            <p:ph idx="1"/>
            <p:extLst>
              <p:ext uri="{D42A27DB-BD31-4B8C-83A1-F6EECF244321}">
                <p14:modId xmlns:p14="http://schemas.microsoft.com/office/powerpoint/2010/main" val="2432666837"/>
              </p:ext>
            </p:extLst>
          </p:nvPr>
        </p:nvGraphicFramePr>
        <p:xfrm>
          <a:off x="395288" y="1412875"/>
          <a:ext cx="8134350" cy="4773724"/>
        </p:xfrm>
        <a:graphic>
          <a:graphicData uri="http://schemas.openxmlformats.org/drawingml/2006/table">
            <a:tbl>
              <a:tblPr/>
              <a:tblGrid>
                <a:gridCol w="5976937">
                  <a:extLst>
                    <a:ext uri="{9D8B030D-6E8A-4147-A177-3AD203B41FA5}">
                      <a16:colId xmlns:a16="http://schemas.microsoft.com/office/drawing/2014/main" val="20000"/>
                    </a:ext>
                  </a:extLst>
                </a:gridCol>
                <a:gridCol w="2157413">
                  <a:extLst>
                    <a:ext uri="{9D8B030D-6E8A-4147-A177-3AD203B41FA5}">
                      <a16:colId xmlns:a16="http://schemas.microsoft.com/office/drawing/2014/main" val="20001"/>
                    </a:ext>
                  </a:extLst>
                </a:gridCol>
              </a:tblGrid>
              <a:tr h="1408131">
                <a:tc>
                  <a:txBody>
                    <a:bodyPr/>
                    <a:lstStyle/>
                    <a:p>
                      <a:pPr marL="979488" marR="0" lvl="0" indent="-796925" algn="l" defTabSz="914400" rtl="0" eaLnBrk="1" fontAlgn="base" latinLnBrk="0" hangingPunct="1">
                        <a:lnSpc>
                          <a:spcPct val="100000"/>
                        </a:lnSpc>
                        <a:spcBef>
                          <a:spcPct val="20000"/>
                        </a:spcBef>
                        <a:spcAft>
                          <a:spcPct val="0"/>
                        </a:spcAft>
                        <a:buClr>
                          <a:srgbClr val="0303FF"/>
                        </a:buClr>
                        <a:buSzTx/>
                        <a:buFontTx/>
                        <a:buAutoNum type="alphaUcPeriod"/>
                        <a:tabLst/>
                      </a:pPr>
                      <a:r>
                        <a:rPr kumimoji="0" lang="es-ES_tradnl" sz="2700" b="0" i="0" u="none" strike="noStrike" cap="none" normalizeH="0" baseline="0" dirty="0">
                          <a:ln>
                            <a:noFill/>
                          </a:ln>
                          <a:solidFill>
                            <a:schemeClr val="bg2"/>
                          </a:solidFill>
                          <a:effectLst/>
                          <a:latin typeface="Tahoma" pitchFamily="34" charset="0"/>
                        </a:rPr>
                        <a:t>Mieloma múltiple</a:t>
                      </a:r>
                    </a:p>
                    <a:p>
                      <a:pPr marL="979488" marR="0" lvl="0" indent="-796925" algn="l" defTabSz="914400" rtl="0" eaLnBrk="1" fontAlgn="base" latinLnBrk="0" hangingPunct="1">
                        <a:lnSpc>
                          <a:spcPct val="100000"/>
                        </a:lnSpc>
                        <a:spcBef>
                          <a:spcPct val="20000"/>
                        </a:spcBef>
                        <a:spcAft>
                          <a:spcPct val="0"/>
                        </a:spcAft>
                        <a:buClr>
                          <a:srgbClr val="0303FF"/>
                        </a:buClr>
                        <a:buSzTx/>
                        <a:buFontTx/>
                        <a:buAutoNum type="alphaUcPeriod"/>
                        <a:tabLst/>
                      </a:pPr>
                      <a:r>
                        <a:rPr kumimoji="0" lang="es-ES_tradnl" sz="2700" b="0" i="0" u="none" strike="noStrike" cap="none" normalizeH="0" baseline="0" dirty="0">
                          <a:ln>
                            <a:noFill/>
                          </a:ln>
                          <a:solidFill>
                            <a:schemeClr val="bg2"/>
                          </a:solidFill>
                          <a:effectLst/>
                          <a:latin typeface="Tahoma" pitchFamily="34" charset="0"/>
                        </a:rPr>
                        <a:t>Macroglobulinemia de Waldenström</a:t>
                      </a:r>
                      <a:endParaRPr kumimoji="0" lang="es-MX" sz="2700" b="0" i="0" u="none" strike="noStrike" cap="none" normalizeH="0" baseline="0" dirty="0">
                        <a:ln>
                          <a:noFill/>
                        </a:ln>
                        <a:solidFill>
                          <a:schemeClr val="bg2"/>
                        </a:solidFill>
                        <a:effectLst/>
                        <a:latin typeface="Tahoma" pitchFamily="34" charset="0"/>
                      </a:endParaRPr>
                    </a:p>
                  </a:txBody>
                  <a:tcPr marT="45716" marB="45716" anchor="ctr" horzOverflow="overflow">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7171FF"/>
                      </a:solidFill>
                      <a:prstDash val="solid"/>
                      <a:round/>
                      <a:headEnd type="none" w="med" len="med"/>
                      <a:tailEnd type="none" w="med" len="med"/>
                    </a:lnT>
                    <a:lnB w="57150" cap="flat" cmpd="sng" algn="ctr">
                      <a:solidFill>
                        <a:srgbClr val="7171FF"/>
                      </a:solidFill>
                      <a:prstDash val="solid"/>
                      <a:round/>
                      <a:headEnd type="none" w="med" len="med"/>
                      <a:tailEnd type="none" w="med" len="med"/>
                    </a:lnB>
                    <a:lnTlToBr>
                      <a:noFill/>
                    </a:lnTlToBr>
                    <a:lnBlToTr>
                      <a:noFill/>
                    </a:lnBlToTr>
                    <a:noFill/>
                  </a:tcPr>
                </a:tc>
                <a:tc>
                  <a:txBody>
                    <a:bodyPr/>
                    <a:lstStyle/>
                    <a:p>
                      <a:pPr marL="711200" marR="0" lvl="0" indent="-528638" algn="ctr" defTabSz="914400" rtl="0" eaLnBrk="1" fontAlgn="base" latinLnBrk="0" hangingPunct="1">
                        <a:lnSpc>
                          <a:spcPct val="100000"/>
                        </a:lnSpc>
                        <a:spcBef>
                          <a:spcPct val="20000"/>
                        </a:spcBef>
                        <a:spcAft>
                          <a:spcPct val="0"/>
                        </a:spcAft>
                        <a:buClrTx/>
                        <a:buSzTx/>
                        <a:buFontTx/>
                        <a:buNone/>
                        <a:tabLst/>
                      </a:pPr>
                      <a:r>
                        <a:rPr kumimoji="0" lang="es-ES" sz="2400" b="0" i="0" u="none" strike="noStrike" cap="none" normalizeH="0" baseline="0" dirty="0">
                          <a:ln>
                            <a:noFill/>
                          </a:ln>
                          <a:solidFill>
                            <a:schemeClr val="bg2"/>
                          </a:solidFill>
                          <a:effectLst/>
                          <a:latin typeface="Tahoma" pitchFamily="34" charset="0"/>
                        </a:rPr>
                        <a:t>Médula ósea</a:t>
                      </a:r>
                      <a:endParaRPr kumimoji="0" lang="es-MX" sz="2400" b="0" i="0" u="none" strike="noStrike" cap="none" normalizeH="0" baseline="0" dirty="0">
                        <a:ln>
                          <a:noFill/>
                        </a:ln>
                        <a:solidFill>
                          <a:schemeClr val="bg2"/>
                        </a:solidFill>
                        <a:effectLst/>
                        <a:latin typeface="Tahoma" pitchFamily="34" charset="0"/>
                      </a:endParaRPr>
                    </a:p>
                  </a:txBody>
                  <a:tcPr marT="45716" marB="45716" anchor="ctr" horzOverflow="overflow">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7171FF"/>
                      </a:solidFill>
                      <a:prstDash val="solid"/>
                      <a:round/>
                      <a:headEnd type="none" w="med" len="med"/>
                      <a:tailEnd type="none" w="med" len="med"/>
                    </a:lnT>
                    <a:lnB w="57150" cap="flat" cmpd="sng" algn="ctr">
                      <a:solidFill>
                        <a:srgbClr val="7171FF"/>
                      </a:solidFill>
                      <a:prstDash val="solid"/>
                      <a:round/>
                      <a:headEnd type="none" w="med" len="med"/>
                      <a:tailEnd type="none" w="med" len="med"/>
                    </a:lnB>
                    <a:lnTlToBr>
                      <a:noFill/>
                    </a:lnTlToBr>
                    <a:lnBlToTr>
                      <a:noFill/>
                    </a:lnBlToTr>
                    <a:solidFill>
                      <a:srgbClr val="E3E3FF"/>
                    </a:solidFill>
                  </a:tcPr>
                </a:tc>
                <a:extLst>
                  <a:ext uri="{0D108BD9-81ED-4DB2-BD59-A6C34878D82A}">
                    <a16:rowId xmlns:a16="http://schemas.microsoft.com/office/drawing/2014/main" val="10000"/>
                  </a:ext>
                </a:extLst>
              </a:tr>
              <a:tr h="996662">
                <a:tc>
                  <a:txBody>
                    <a:bodyPr/>
                    <a:lstStyle/>
                    <a:p>
                      <a:pPr marL="976313" marR="0" lvl="0" indent="-801688" algn="l" defTabSz="914400" rtl="0" eaLnBrk="1" fontAlgn="base" latinLnBrk="0" hangingPunct="1">
                        <a:lnSpc>
                          <a:spcPct val="100000"/>
                        </a:lnSpc>
                        <a:spcBef>
                          <a:spcPct val="20000"/>
                        </a:spcBef>
                        <a:spcAft>
                          <a:spcPct val="0"/>
                        </a:spcAft>
                        <a:buClr>
                          <a:srgbClr val="0303FF"/>
                        </a:buClr>
                        <a:buSzTx/>
                        <a:buFontTx/>
                        <a:buAutoNum type="alphaUcPeriod"/>
                        <a:tabLst/>
                      </a:pPr>
                      <a:r>
                        <a:rPr kumimoji="0" lang="es-ES_tradnl" sz="2700" b="0" i="0" u="none" strike="noStrike" cap="none" normalizeH="0" baseline="0" dirty="0">
                          <a:ln>
                            <a:noFill/>
                          </a:ln>
                          <a:solidFill>
                            <a:schemeClr val="bg2"/>
                          </a:solidFill>
                          <a:effectLst/>
                          <a:latin typeface="Tahoma" pitchFamily="34" charset="0"/>
                        </a:rPr>
                        <a:t>Plasmocitoma óseo aislado</a:t>
                      </a:r>
                    </a:p>
                    <a:p>
                      <a:pPr marL="976313" marR="0" lvl="0" indent="-801688" algn="l" defTabSz="914400" rtl="0" eaLnBrk="1" fontAlgn="base" latinLnBrk="0" hangingPunct="1">
                        <a:lnSpc>
                          <a:spcPct val="100000"/>
                        </a:lnSpc>
                        <a:spcBef>
                          <a:spcPct val="20000"/>
                        </a:spcBef>
                        <a:spcAft>
                          <a:spcPct val="0"/>
                        </a:spcAft>
                        <a:buClr>
                          <a:srgbClr val="0303FF"/>
                        </a:buClr>
                        <a:buSzTx/>
                        <a:buFontTx/>
                        <a:buAutoNum type="alphaUcPeriod"/>
                        <a:tabLst/>
                      </a:pPr>
                      <a:r>
                        <a:rPr kumimoji="0" lang="es-ES_tradnl" sz="2700" b="0" i="0" u="none" strike="noStrike" cap="none" normalizeH="0" baseline="0" dirty="0" err="1">
                          <a:ln>
                            <a:noFill/>
                          </a:ln>
                          <a:solidFill>
                            <a:schemeClr val="bg2"/>
                          </a:solidFill>
                          <a:effectLst/>
                          <a:latin typeface="Tahoma" pitchFamily="34" charset="0"/>
                        </a:rPr>
                        <a:t>Plasmocitoma</a:t>
                      </a:r>
                      <a:r>
                        <a:rPr kumimoji="0" lang="es-ES_tradnl" sz="2700" b="0" i="0" u="none" strike="noStrike" cap="none" normalizeH="0" baseline="0" dirty="0">
                          <a:ln>
                            <a:noFill/>
                          </a:ln>
                          <a:solidFill>
                            <a:schemeClr val="bg2"/>
                          </a:solidFill>
                          <a:effectLst/>
                          <a:latin typeface="Tahoma" pitchFamily="34" charset="0"/>
                        </a:rPr>
                        <a:t> extramedular</a:t>
                      </a:r>
                      <a:endParaRPr kumimoji="0" lang="es-MX" sz="2700" b="0" i="0" u="none" strike="noStrike" cap="none" normalizeH="0" baseline="0" dirty="0">
                        <a:ln>
                          <a:noFill/>
                        </a:ln>
                        <a:solidFill>
                          <a:schemeClr val="bg2"/>
                        </a:solidFill>
                        <a:effectLst/>
                        <a:latin typeface="Tahoma" pitchFamily="34" charset="0"/>
                      </a:endParaRPr>
                    </a:p>
                  </a:txBody>
                  <a:tcPr marT="45716" marB="45716" anchor="ctr" horzOverflow="overflow">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7171FF"/>
                      </a:solidFill>
                      <a:prstDash val="solid"/>
                      <a:round/>
                      <a:headEnd type="none" w="med" len="med"/>
                      <a:tailEnd type="none" w="med" len="med"/>
                    </a:lnT>
                    <a:lnB w="57150" cap="flat" cmpd="sng" algn="ctr">
                      <a:solidFill>
                        <a:srgbClr val="7171FF"/>
                      </a:solidFill>
                      <a:prstDash val="solid"/>
                      <a:round/>
                      <a:headEnd type="none" w="med" len="med"/>
                      <a:tailEnd type="none" w="med" len="med"/>
                    </a:lnB>
                    <a:lnTlToBr>
                      <a:noFill/>
                    </a:lnTlToBr>
                    <a:lnBlToTr>
                      <a:noFill/>
                    </a:lnBlToTr>
                    <a:noFill/>
                  </a:tcPr>
                </a:tc>
                <a:tc>
                  <a:txBody>
                    <a:bodyPr/>
                    <a:lstStyle/>
                    <a:p>
                      <a:pPr marL="711200" marR="0" lvl="0" indent="-528638" algn="ctr" defTabSz="914400" rtl="0" eaLnBrk="1" fontAlgn="base" latinLnBrk="0" hangingPunct="1">
                        <a:lnSpc>
                          <a:spcPct val="100000"/>
                        </a:lnSpc>
                        <a:spcBef>
                          <a:spcPct val="20000"/>
                        </a:spcBef>
                        <a:spcAft>
                          <a:spcPct val="0"/>
                        </a:spcAft>
                        <a:buClrTx/>
                        <a:buSzTx/>
                        <a:buFontTx/>
                        <a:buNone/>
                        <a:tabLst/>
                      </a:pPr>
                      <a:r>
                        <a:rPr kumimoji="0" lang="es-ES" sz="2400" b="0" i="0" u="none" strike="noStrike" cap="none" normalizeH="0" baseline="0" dirty="0">
                          <a:ln>
                            <a:noFill/>
                          </a:ln>
                          <a:solidFill>
                            <a:schemeClr val="bg2"/>
                          </a:solidFill>
                          <a:effectLst/>
                          <a:latin typeface="Tahoma" pitchFamily="34" charset="0"/>
                        </a:rPr>
                        <a:t>Tejidos</a:t>
                      </a:r>
                      <a:endParaRPr kumimoji="0" lang="es-MX" sz="2400" b="0" i="0" u="none" strike="noStrike" cap="none" normalizeH="0" baseline="0" dirty="0">
                        <a:ln>
                          <a:noFill/>
                        </a:ln>
                        <a:solidFill>
                          <a:schemeClr val="bg2"/>
                        </a:solidFill>
                        <a:effectLst/>
                        <a:latin typeface="Tahoma" pitchFamily="34" charset="0"/>
                      </a:endParaRPr>
                    </a:p>
                  </a:txBody>
                  <a:tcPr marT="45716" marB="45716" anchor="ctr" horzOverflow="overflow">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7171FF"/>
                      </a:solidFill>
                      <a:prstDash val="solid"/>
                      <a:round/>
                      <a:headEnd type="none" w="med" len="med"/>
                      <a:tailEnd type="none" w="med" len="med"/>
                    </a:lnT>
                    <a:lnB w="57150" cap="flat" cmpd="sng" algn="ctr">
                      <a:solidFill>
                        <a:srgbClr val="7171FF"/>
                      </a:solidFill>
                      <a:prstDash val="solid"/>
                      <a:round/>
                      <a:headEnd type="none" w="med" len="med"/>
                      <a:tailEnd type="none" w="med" len="med"/>
                    </a:lnB>
                    <a:lnTlToBr>
                      <a:noFill/>
                    </a:lnTlToBr>
                    <a:lnBlToTr>
                      <a:noFill/>
                    </a:lnBlToTr>
                    <a:solidFill>
                      <a:srgbClr val="E3E3FF"/>
                    </a:solidFill>
                  </a:tcPr>
                </a:tc>
                <a:extLst>
                  <a:ext uri="{0D108BD9-81ED-4DB2-BD59-A6C34878D82A}">
                    <a16:rowId xmlns:a16="http://schemas.microsoft.com/office/drawing/2014/main" val="10001"/>
                  </a:ext>
                </a:extLst>
              </a:tr>
              <a:tr h="1819600">
                <a:tc>
                  <a:txBody>
                    <a:bodyPr/>
                    <a:lstStyle/>
                    <a:p>
                      <a:pPr marL="979488" marR="0" lvl="0" indent="-796925" algn="l" defTabSz="914400" rtl="0" eaLnBrk="1" fontAlgn="base" latinLnBrk="0" hangingPunct="1">
                        <a:lnSpc>
                          <a:spcPct val="100000"/>
                        </a:lnSpc>
                        <a:spcBef>
                          <a:spcPct val="20000"/>
                        </a:spcBef>
                        <a:spcAft>
                          <a:spcPct val="0"/>
                        </a:spcAft>
                        <a:buClr>
                          <a:srgbClr val="0303FF"/>
                        </a:buClr>
                        <a:buSzTx/>
                        <a:buFontTx/>
                        <a:buAutoNum type="alphaUcPeriod"/>
                        <a:tabLst/>
                      </a:pPr>
                      <a:r>
                        <a:rPr kumimoji="0" lang="es-ES_tradnl" sz="2700" b="0" i="0" u="none" strike="noStrike" cap="none" normalizeH="0" baseline="0" dirty="0">
                          <a:ln>
                            <a:noFill/>
                          </a:ln>
                          <a:solidFill>
                            <a:schemeClr val="bg2"/>
                          </a:solidFill>
                          <a:effectLst/>
                          <a:latin typeface="Tahoma" pitchFamily="34" charset="0"/>
                        </a:rPr>
                        <a:t>Gammapatía monoclonal benigna</a:t>
                      </a:r>
                    </a:p>
                    <a:p>
                      <a:pPr marL="979488" marR="0" lvl="0" indent="-796925" algn="l" defTabSz="914400" rtl="0" eaLnBrk="1" fontAlgn="base" latinLnBrk="0" hangingPunct="1">
                        <a:lnSpc>
                          <a:spcPct val="100000"/>
                        </a:lnSpc>
                        <a:spcBef>
                          <a:spcPct val="20000"/>
                        </a:spcBef>
                        <a:spcAft>
                          <a:spcPct val="0"/>
                        </a:spcAft>
                        <a:buClr>
                          <a:srgbClr val="0303FF"/>
                        </a:buClr>
                        <a:buSzTx/>
                        <a:buFontTx/>
                        <a:buAutoNum type="alphaUcPeriod"/>
                        <a:tabLst/>
                      </a:pPr>
                      <a:r>
                        <a:rPr kumimoji="0" lang="es-ES_tradnl" sz="2700" b="0" i="0" u="none" strike="noStrike" cap="none" normalizeH="0" baseline="0" dirty="0">
                          <a:ln>
                            <a:noFill/>
                          </a:ln>
                          <a:solidFill>
                            <a:schemeClr val="bg2"/>
                          </a:solidFill>
                          <a:effectLst/>
                          <a:latin typeface="Tahoma" pitchFamily="34" charset="0"/>
                        </a:rPr>
                        <a:t>Gammapatía monoclonal de significado desconocido</a:t>
                      </a:r>
                      <a:endParaRPr kumimoji="0" lang="es-MX" sz="2700" b="0" i="0" u="none" strike="noStrike" cap="none" normalizeH="0" baseline="0" dirty="0">
                        <a:ln>
                          <a:noFill/>
                        </a:ln>
                        <a:solidFill>
                          <a:schemeClr val="bg2"/>
                        </a:solidFill>
                        <a:effectLst/>
                        <a:latin typeface="Tahoma" pitchFamily="34" charset="0"/>
                      </a:endParaRPr>
                    </a:p>
                  </a:txBody>
                  <a:tcPr marT="45716" marB="45716" anchor="ctr" horzOverflow="overflow">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7171FF"/>
                      </a:solidFill>
                      <a:prstDash val="solid"/>
                      <a:round/>
                      <a:headEnd type="none" w="med" len="med"/>
                      <a:tailEnd type="none" w="med" len="med"/>
                    </a:lnT>
                    <a:lnB w="57150" cap="flat" cmpd="sng" algn="ctr">
                      <a:solidFill>
                        <a:srgbClr val="7171FF"/>
                      </a:solidFill>
                      <a:prstDash val="solid"/>
                      <a:round/>
                      <a:headEnd type="none" w="med" len="med"/>
                      <a:tailEnd type="none" w="med" len="med"/>
                    </a:lnB>
                    <a:lnTlToBr>
                      <a:noFill/>
                    </a:lnTlToBr>
                    <a:lnBlToTr>
                      <a:noFill/>
                    </a:lnBlToTr>
                    <a:noFill/>
                  </a:tcPr>
                </a:tc>
                <a:tc>
                  <a:txBody>
                    <a:bodyPr/>
                    <a:lstStyle/>
                    <a:p>
                      <a:pPr marL="630238" marR="0" lvl="0" indent="-447675" algn="ctr" defTabSz="914400" rtl="0" eaLnBrk="1" fontAlgn="base" latinLnBrk="0" hangingPunct="1">
                        <a:lnSpc>
                          <a:spcPct val="100000"/>
                        </a:lnSpc>
                        <a:spcBef>
                          <a:spcPct val="20000"/>
                        </a:spcBef>
                        <a:spcAft>
                          <a:spcPct val="0"/>
                        </a:spcAft>
                        <a:buClrTx/>
                        <a:buSzTx/>
                        <a:buFontTx/>
                        <a:buNone/>
                        <a:tabLst/>
                      </a:pPr>
                      <a:r>
                        <a:rPr kumimoji="0" lang="es-ES" sz="2000" b="0" i="0" u="none" strike="noStrike" cap="none" normalizeH="0" baseline="0" dirty="0">
                          <a:ln>
                            <a:noFill/>
                          </a:ln>
                          <a:solidFill>
                            <a:schemeClr val="bg2"/>
                          </a:solidFill>
                          <a:effectLst/>
                          <a:latin typeface="Tahoma" pitchFamily="34" charset="0"/>
                        </a:rPr>
                        <a:t>Gammapatías</a:t>
                      </a:r>
                      <a:r>
                        <a:rPr kumimoji="0" lang="es-ES" sz="2400" b="0" i="0" u="none" strike="noStrike" cap="none" normalizeH="0" baseline="0" dirty="0">
                          <a:ln>
                            <a:noFill/>
                          </a:ln>
                          <a:solidFill>
                            <a:schemeClr val="bg2"/>
                          </a:solidFill>
                          <a:effectLst/>
                          <a:latin typeface="Tahoma" pitchFamily="34" charset="0"/>
                        </a:rPr>
                        <a:t> </a:t>
                      </a:r>
                      <a:endParaRPr kumimoji="0" lang="es-MX" sz="2400" b="0" i="0" u="none" strike="noStrike" cap="none" normalizeH="0" baseline="0" dirty="0">
                        <a:ln>
                          <a:noFill/>
                        </a:ln>
                        <a:solidFill>
                          <a:schemeClr val="bg2"/>
                        </a:solidFill>
                        <a:effectLst/>
                        <a:latin typeface="Tahoma" pitchFamily="34" charset="0"/>
                      </a:endParaRPr>
                    </a:p>
                  </a:txBody>
                  <a:tcPr marT="45716" marB="45716" anchor="ctr" horzOverflow="overflow">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7171FF"/>
                      </a:solidFill>
                      <a:prstDash val="solid"/>
                      <a:round/>
                      <a:headEnd type="none" w="med" len="med"/>
                      <a:tailEnd type="none" w="med" len="med"/>
                    </a:lnT>
                    <a:lnB w="57150" cap="flat" cmpd="sng" algn="ctr">
                      <a:solidFill>
                        <a:srgbClr val="7171FF"/>
                      </a:solidFill>
                      <a:prstDash val="solid"/>
                      <a:round/>
                      <a:headEnd type="none" w="med" len="med"/>
                      <a:tailEnd type="none" w="med" len="med"/>
                    </a:lnB>
                    <a:lnTlToBr>
                      <a:noFill/>
                    </a:lnTlToBr>
                    <a:lnBlToTr>
                      <a:noFill/>
                    </a:lnBlToTr>
                    <a:solidFill>
                      <a:srgbClr val="E3E3FF"/>
                    </a:solidFill>
                  </a:tcPr>
                </a:tc>
                <a:extLst>
                  <a:ext uri="{0D108BD9-81ED-4DB2-BD59-A6C34878D82A}">
                    <a16:rowId xmlns:a16="http://schemas.microsoft.com/office/drawing/2014/main" val="10002"/>
                  </a:ext>
                </a:extLst>
              </a:tr>
              <a:tr h="549220">
                <a:tc>
                  <a:txBody>
                    <a:bodyPr/>
                    <a:lstStyle/>
                    <a:p>
                      <a:pPr marL="979488" marR="0" lvl="0" indent="-796925" algn="l" defTabSz="914400" rtl="0" eaLnBrk="1" fontAlgn="base" latinLnBrk="0" hangingPunct="1">
                        <a:lnSpc>
                          <a:spcPct val="100000"/>
                        </a:lnSpc>
                        <a:spcBef>
                          <a:spcPct val="20000"/>
                        </a:spcBef>
                        <a:spcAft>
                          <a:spcPct val="0"/>
                        </a:spcAft>
                        <a:buClr>
                          <a:srgbClr val="0303FF"/>
                        </a:buClr>
                        <a:buSzTx/>
                        <a:buFontTx/>
                        <a:buNone/>
                        <a:tabLst/>
                      </a:pPr>
                      <a:endParaRPr kumimoji="0" lang="es-MX" sz="2700" b="0" i="0" u="none" strike="noStrike" cap="none" normalizeH="0" baseline="0" dirty="0">
                        <a:ln>
                          <a:noFill/>
                        </a:ln>
                        <a:solidFill>
                          <a:schemeClr val="bg2"/>
                        </a:solidFill>
                        <a:effectLst/>
                        <a:latin typeface="Tahoma" pitchFamily="34" charset="0"/>
                      </a:endParaRPr>
                    </a:p>
                  </a:txBody>
                  <a:tcPr marT="45716" marB="45716" anchor="ctr" horzOverflow="overflow">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7171FF"/>
                      </a:solidFill>
                      <a:prstDash val="solid"/>
                      <a:round/>
                      <a:headEnd type="none" w="med" len="med"/>
                      <a:tailEnd type="none" w="med" len="med"/>
                    </a:lnT>
                    <a:lnB w="57150" cap="flat" cmpd="sng" algn="ctr">
                      <a:solidFill>
                        <a:srgbClr val="7171FF"/>
                      </a:solidFill>
                      <a:prstDash val="solid"/>
                      <a:round/>
                      <a:headEnd type="none" w="med" len="med"/>
                      <a:tailEnd type="none" w="med" len="med"/>
                    </a:lnB>
                    <a:lnTlToBr>
                      <a:noFill/>
                    </a:lnTlToBr>
                    <a:lnBlToTr>
                      <a:noFill/>
                    </a:lnBlToTr>
                    <a:noFill/>
                  </a:tcPr>
                </a:tc>
                <a:tc>
                  <a:txBody>
                    <a:bodyPr/>
                    <a:lstStyle/>
                    <a:p>
                      <a:pPr marL="630238" marR="0" lvl="0" indent="-447675" algn="ctr" defTabSz="914400" rtl="0" eaLnBrk="1" fontAlgn="base" latinLnBrk="0" hangingPunct="1">
                        <a:lnSpc>
                          <a:spcPct val="100000"/>
                        </a:lnSpc>
                        <a:spcBef>
                          <a:spcPct val="20000"/>
                        </a:spcBef>
                        <a:spcAft>
                          <a:spcPct val="0"/>
                        </a:spcAft>
                        <a:buClrTx/>
                        <a:buSzTx/>
                        <a:buFontTx/>
                        <a:buNone/>
                        <a:tabLst/>
                      </a:pPr>
                      <a:endParaRPr kumimoji="0" lang="es-MX" sz="2600" b="0" i="0" u="none" strike="noStrike" cap="none" normalizeH="0" baseline="0" dirty="0">
                        <a:ln>
                          <a:noFill/>
                        </a:ln>
                        <a:solidFill>
                          <a:schemeClr val="bg2"/>
                        </a:solidFill>
                        <a:effectLst/>
                        <a:latin typeface="Tahoma" pitchFamily="34" charset="0"/>
                      </a:endParaRPr>
                    </a:p>
                  </a:txBody>
                  <a:tcPr marT="45716" marB="45716" anchor="ctr" horzOverflow="overflow">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7171FF"/>
                      </a:solidFill>
                      <a:prstDash val="solid"/>
                      <a:round/>
                      <a:headEnd type="none" w="med" len="med"/>
                      <a:tailEnd type="none" w="med" len="med"/>
                    </a:lnT>
                    <a:lnB w="57150" cap="flat" cmpd="sng" algn="ctr">
                      <a:solidFill>
                        <a:srgbClr val="7171FF"/>
                      </a:solidFill>
                      <a:prstDash val="solid"/>
                      <a:round/>
                      <a:headEnd type="none" w="med" len="med"/>
                      <a:tailEnd type="none" w="med" len="med"/>
                    </a:lnB>
                    <a:lnTlToBr>
                      <a:noFill/>
                    </a:lnTlToBr>
                    <a:lnBlToTr>
                      <a:noFill/>
                    </a:lnBlToTr>
                    <a:solidFill>
                      <a:srgbClr val="E3E3FF"/>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2355495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50825" y="333375"/>
            <a:ext cx="8569325" cy="647700"/>
          </a:xfrm>
          <a:noFill/>
        </p:spPr>
        <p:txBody>
          <a:bodyPr/>
          <a:lstStyle/>
          <a:p>
            <a:pPr eaLnBrk="1" hangingPunct="1"/>
            <a:r>
              <a:rPr lang="es-MX" altLang="es-AR">
                <a:solidFill>
                  <a:srgbClr val="3333FF"/>
                </a:solidFill>
                <a:latin typeface="Tahoma" pitchFamily="34" charset="0"/>
              </a:rPr>
              <a:t>Mieloma múltiple</a:t>
            </a:r>
          </a:p>
        </p:txBody>
      </p:sp>
      <p:graphicFrame>
        <p:nvGraphicFramePr>
          <p:cNvPr id="26839" name="Group 215"/>
          <p:cNvGraphicFramePr>
            <a:graphicFrameLocks noGrp="1"/>
          </p:cNvGraphicFramePr>
          <p:nvPr/>
        </p:nvGraphicFramePr>
        <p:xfrm>
          <a:off x="323850" y="1125538"/>
          <a:ext cx="8496300" cy="5256213"/>
        </p:xfrm>
        <a:graphic>
          <a:graphicData uri="http://schemas.openxmlformats.org/drawingml/2006/table">
            <a:tbl>
              <a:tblPr/>
              <a:tblGrid>
                <a:gridCol w="2447925">
                  <a:extLst>
                    <a:ext uri="{9D8B030D-6E8A-4147-A177-3AD203B41FA5}">
                      <a16:colId xmlns:a16="http://schemas.microsoft.com/office/drawing/2014/main" val="20000"/>
                    </a:ext>
                  </a:extLst>
                </a:gridCol>
                <a:gridCol w="6048375">
                  <a:extLst>
                    <a:ext uri="{9D8B030D-6E8A-4147-A177-3AD203B41FA5}">
                      <a16:colId xmlns:a16="http://schemas.microsoft.com/office/drawing/2014/main" val="20001"/>
                    </a:ext>
                  </a:extLst>
                </a:gridCol>
              </a:tblGrid>
              <a:tr h="21828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2400" b="1" i="0" u="none" strike="noStrike" cap="none" normalizeH="0" baseline="0">
                          <a:ln>
                            <a:noFill/>
                          </a:ln>
                          <a:solidFill>
                            <a:schemeClr val="bg2"/>
                          </a:solidFill>
                          <a:effectLst/>
                          <a:latin typeface="Tahoma" pitchFamily="34" charset="0"/>
                        </a:rPr>
                        <a:t>Definición</a:t>
                      </a:r>
                      <a:endParaRPr kumimoji="0" lang="es-ES" sz="2400" b="1" i="0" u="none" strike="noStrike" cap="none" normalizeH="0" baseline="0">
                        <a:ln>
                          <a:noFill/>
                        </a:ln>
                        <a:solidFill>
                          <a:schemeClr val="bg2"/>
                        </a:solidFill>
                        <a:effectLst/>
                        <a:latin typeface="Tahoma" pitchFamily="34" charset="0"/>
                      </a:endParaRPr>
                    </a:p>
                  </a:txBody>
                  <a:tcPr marL="90000" marR="90000" marT="46800" marB="46800" anchor="ctr" horzOverflow="overflow">
                    <a:lnL cap="flat">
                      <a:noFill/>
                    </a:lnL>
                    <a:lnR w="76200" cap="flat" cmpd="sng" algn="ctr">
                      <a:solidFill>
                        <a:srgbClr val="FFFFFF"/>
                      </a:solidFill>
                      <a:prstDash val="solid"/>
                      <a:round/>
                      <a:headEnd type="none" w="med" len="med"/>
                      <a:tailEnd type="none" w="med" len="med"/>
                    </a:lnR>
                    <a:lnT w="57150" cap="flat" cmpd="sng" algn="ctr">
                      <a:solidFill>
                        <a:srgbClr val="F87C00"/>
                      </a:solidFill>
                      <a:prstDash val="solid"/>
                      <a:round/>
                      <a:headEnd type="none" w="med" len="med"/>
                      <a:tailEnd type="none" w="med" len="med"/>
                    </a:lnT>
                    <a:lnB w="57150" cap="flat" cmpd="sng" algn="ctr">
                      <a:solidFill>
                        <a:srgbClr val="F87C00"/>
                      </a:solidFill>
                      <a:prstDash val="solid"/>
                      <a:round/>
                      <a:headEnd type="none" w="med" len="med"/>
                      <a:tailEnd type="none" w="med" len="med"/>
                    </a:lnB>
                    <a:lnTlToBr>
                      <a:noFill/>
                    </a:lnTlToBr>
                    <a:lnBlToTr>
                      <a:noFill/>
                    </a:lnBlToTr>
                    <a:noFill/>
                  </a:tcPr>
                </a:tc>
                <a:tc>
                  <a:txBody>
                    <a:bodyPr/>
                    <a:lstStyle/>
                    <a:p>
                      <a:pPr marL="528638" marR="0" lvl="0" indent="-346075" algn="l" defTabSz="914400" rtl="0" eaLnBrk="1" fontAlgn="base" latinLnBrk="0" hangingPunct="1">
                        <a:lnSpc>
                          <a:spcPct val="100000"/>
                        </a:lnSpc>
                        <a:spcBef>
                          <a:spcPct val="20000"/>
                        </a:spcBef>
                        <a:spcAft>
                          <a:spcPct val="0"/>
                        </a:spcAft>
                        <a:buClrTx/>
                        <a:buSzTx/>
                        <a:buFontTx/>
                        <a:buChar char="•"/>
                        <a:tabLst/>
                      </a:pPr>
                      <a:r>
                        <a:rPr kumimoji="0" lang="es-ES" sz="2500" b="0" i="0" u="none" strike="noStrike" cap="none" normalizeH="0" baseline="0">
                          <a:ln>
                            <a:noFill/>
                          </a:ln>
                          <a:solidFill>
                            <a:srgbClr val="3333FF"/>
                          </a:solidFill>
                          <a:effectLst/>
                          <a:latin typeface="Tahoma" pitchFamily="34" charset="0"/>
                        </a:rPr>
                        <a:t>Es una neoplasia monoclonal maligna de linfocitos B, que puede diferenciarse completamente, hasta células plasmáticas y que proliferan en la médula ósea.</a:t>
                      </a:r>
                    </a:p>
                  </a:txBody>
                  <a:tcPr anchor="ctr" horzOverflow="overflow">
                    <a:lnL w="76200" cap="flat" cmpd="sng" algn="ctr">
                      <a:solidFill>
                        <a:srgbClr val="FFFFFF"/>
                      </a:solidFill>
                      <a:prstDash val="solid"/>
                      <a:round/>
                      <a:headEnd type="none" w="med" len="med"/>
                      <a:tailEnd type="none" w="med" len="med"/>
                    </a:lnL>
                    <a:lnR cap="flat">
                      <a:noFill/>
                    </a:lnR>
                    <a:lnT w="57150" cap="flat" cmpd="sng" algn="ctr">
                      <a:solidFill>
                        <a:srgbClr val="F87C00"/>
                      </a:solidFill>
                      <a:prstDash val="solid"/>
                      <a:round/>
                      <a:headEnd type="none" w="med" len="med"/>
                      <a:tailEnd type="none" w="med" len="med"/>
                    </a:lnT>
                    <a:lnB w="57150" cap="flat" cmpd="sng" algn="ctr">
                      <a:solidFill>
                        <a:srgbClr val="F87C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509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2400" b="1" i="0" u="none" strike="noStrike" cap="none" normalizeH="0" baseline="0">
                          <a:ln>
                            <a:noFill/>
                          </a:ln>
                          <a:solidFill>
                            <a:schemeClr val="bg2"/>
                          </a:solidFill>
                          <a:effectLst/>
                          <a:latin typeface="Tahoma" pitchFamily="34" charset="0"/>
                        </a:rPr>
                        <a:t>Incidencia</a:t>
                      </a:r>
                      <a:endParaRPr kumimoji="0" lang="es-ES" sz="2400" b="1" i="0" u="none" strike="noStrike" cap="none" normalizeH="0" baseline="0">
                        <a:ln>
                          <a:noFill/>
                        </a:ln>
                        <a:solidFill>
                          <a:schemeClr val="bg2"/>
                        </a:solidFill>
                        <a:effectLst/>
                        <a:latin typeface="Tahoma" pitchFamily="34" charset="0"/>
                      </a:endParaRPr>
                    </a:p>
                  </a:txBody>
                  <a:tcPr marL="90000" marR="90000" marT="46800" marB="46800" anchor="ctr" horzOverflow="overflow">
                    <a:lnL cap="flat">
                      <a:noFill/>
                    </a:lnL>
                    <a:lnR w="76200" cap="flat" cmpd="sng" algn="ctr">
                      <a:solidFill>
                        <a:srgbClr val="FFFFFF"/>
                      </a:solidFill>
                      <a:prstDash val="solid"/>
                      <a:round/>
                      <a:headEnd type="none" w="med" len="med"/>
                      <a:tailEnd type="none" w="med" len="med"/>
                    </a:lnR>
                    <a:lnT w="57150" cap="flat" cmpd="sng" algn="ctr">
                      <a:solidFill>
                        <a:srgbClr val="F87C00"/>
                      </a:solidFill>
                      <a:prstDash val="solid"/>
                      <a:round/>
                      <a:headEnd type="none" w="med" len="med"/>
                      <a:tailEnd type="none" w="med" len="med"/>
                    </a:lnT>
                    <a:lnB w="57150" cap="flat" cmpd="sng" algn="ctr">
                      <a:solidFill>
                        <a:srgbClr val="F87C00"/>
                      </a:solidFill>
                      <a:prstDash val="solid"/>
                      <a:round/>
                      <a:headEnd type="none" w="med" len="med"/>
                      <a:tailEnd type="none" w="med" len="med"/>
                    </a:lnB>
                    <a:lnTlToBr>
                      <a:noFill/>
                    </a:lnTlToBr>
                    <a:lnBlToTr>
                      <a:noFill/>
                    </a:lnBlToTr>
                    <a:noFill/>
                  </a:tcPr>
                </a:tc>
                <a:tc>
                  <a:txBody>
                    <a:bodyPr/>
                    <a:lstStyle/>
                    <a:p>
                      <a:pPr marL="528638" marR="0" lvl="0" indent="-346075" algn="l" defTabSz="914400" rtl="0" eaLnBrk="1" fontAlgn="base" latinLnBrk="0" hangingPunct="1">
                        <a:lnSpc>
                          <a:spcPct val="110000"/>
                        </a:lnSpc>
                        <a:spcBef>
                          <a:spcPct val="20000"/>
                        </a:spcBef>
                        <a:spcAft>
                          <a:spcPct val="0"/>
                        </a:spcAft>
                        <a:buClrTx/>
                        <a:buSzTx/>
                        <a:buFontTx/>
                        <a:buChar char="•"/>
                        <a:tabLst/>
                      </a:pPr>
                      <a:r>
                        <a:rPr kumimoji="0" lang="es-MX" sz="2500" b="0" i="0" u="none" strike="noStrike" cap="none" normalizeH="0" baseline="0">
                          <a:ln>
                            <a:noFill/>
                          </a:ln>
                          <a:solidFill>
                            <a:srgbClr val="3333FF"/>
                          </a:solidFill>
                          <a:effectLst/>
                          <a:latin typeface="Tahoma" pitchFamily="34" charset="0"/>
                        </a:rPr>
                        <a:t>1-2 pacientes c/100,000 habitantes por año. </a:t>
                      </a:r>
                      <a:endParaRPr kumimoji="0" lang="es-ES" sz="2500" b="0" i="0" u="none" strike="noStrike" cap="none" normalizeH="0" baseline="0">
                        <a:ln>
                          <a:noFill/>
                        </a:ln>
                        <a:solidFill>
                          <a:srgbClr val="3333FF"/>
                        </a:solidFill>
                        <a:effectLst/>
                        <a:latin typeface="Tahoma" pitchFamily="34" charset="0"/>
                      </a:endParaRPr>
                    </a:p>
                  </a:txBody>
                  <a:tcPr anchor="ctr" horzOverflow="overflow">
                    <a:lnL w="76200" cap="flat" cmpd="sng" algn="ctr">
                      <a:solidFill>
                        <a:srgbClr val="FFFFFF"/>
                      </a:solidFill>
                      <a:prstDash val="solid"/>
                      <a:round/>
                      <a:headEnd type="none" w="med" len="med"/>
                      <a:tailEnd type="none" w="med" len="med"/>
                    </a:lnL>
                    <a:lnR cap="flat">
                      <a:noFill/>
                    </a:lnR>
                    <a:lnT w="57150" cap="flat" cmpd="sng" algn="ctr">
                      <a:solidFill>
                        <a:srgbClr val="F87C00"/>
                      </a:solidFill>
                      <a:prstDash val="solid"/>
                      <a:round/>
                      <a:headEnd type="none" w="med" len="med"/>
                      <a:tailEnd type="none" w="med" len="med"/>
                    </a:lnT>
                    <a:lnB w="57150" cap="flat" cmpd="sng" algn="ctr">
                      <a:solidFill>
                        <a:srgbClr val="F87C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8224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2400" b="1" i="0" u="none" strike="noStrike" cap="none" normalizeH="0" baseline="0">
                          <a:ln>
                            <a:noFill/>
                          </a:ln>
                          <a:solidFill>
                            <a:schemeClr val="bg2"/>
                          </a:solidFill>
                          <a:effectLst/>
                          <a:latin typeface="Tahoma" pitchFamily="34" charset="0"/>
                        </a:rPr>
                        <a:t>Epidemiología</a:t>
                      </a:r>
                      <a:endParaRPr kumimoji="0" lang="es-ES" sz="2400" b="1" i="0" u="none" strike="noStrike" cap="none" normalizeH="0" baseline="0">
                        <a:ln>
                          <a:noFill/>
                        </a:ln>
                        <a:solidFill>
                          <a:schemeClr val="bg2"/>
                        </a:solidFill>
                        <a:effectLst/>
                        <a:latin typeface="Tahoma" pitchFamily="34" charset="0"/>
                      </a:endParaRPr>
                    </a:p>
                  </a:txBody>
                  <a:tcPr marL="90000" marR="90000" marT="46800" marB="46800" anchor="ctr" horzOverflow="overflow">
                    <a:lnL cap="flat">
                      <a:noFill/>
                    </a:lnL>
                    <a:lnR w="76200" cap="flat" cmpd="sng" algn="ctr">
                      <a:solidFill>
                        <a:srgbClr val="FFFFFF"/>
                      </a:solidFill>
                      <a:prstDash val="solid"/>
                      <a:round/>
                      <a:headEnd type="none" w="med" len="med"/>
                      <a:tailEnd type="none" w="med" len="med"/>
                    </a:lnR>
                    <a:lnT w="57150" cap="flat" cmpd="sng" algn="ctr">
                      <a:solidFill>
                        <a:srgbClr val="F87C00"/>
                      </a:solidFill>
                      <a:prstDash val="solid"/>
                      <a:round/>
                      <a:headEnd type="none" w="med" len="med"/>
                      <a:tailEnd type="none" w="med" len="med"/>
                    </a:lnT>
                    <a:lnB w="57150" cap="flat" cmpd="sng" algn="ctr">
                      <a:solidFill>
                        <a:srgbClr val="F87C00"/>
                      </a:solidFill>
                      <a:prstDash val="solid"/>
                      <a:round/>
                      <a:headEnd type="none" w="med" len="med"/>
                      <a:tailEnd type="none" w="med" len="med"/>
                    </a:lnB>
                    <a:lnTlToBr>
                      <a:noFill/>
                    </a:lnTlToBr>
                    <a:lnBlToTr>
                      <a:noFill/>
                    </a:lnBlToTr>
                    <a:noFill/>
                  </a:tcPr>
                </a:tc>
                <a:tc>
                  <a:txBody>
                    <a:bodyPr/>
                    <a:lstStyle/>
                    <a:p>
                      <a:pPr marL="630238" marR="0" lvl="0" indent="-447675" algn="l" defTabSz="914400" rtl="0" eaLnBrk="1" fontAlgn="base" latinLnBrk="0" hangingPunct="1">
                        <a:lnSpc>
                          <a:spcPct val="110000"/>
                        </a:lnSpc>
                        <a:spcBef>
                          <a:spcPct val="20000"/>
                        </a:spcBef>
                        <a:spcAft>
                          <a:spcPct val="0"/>
                        </a:spcAft>
                        <a:buClrTx/>
                        <a:buSzTx/>
                        <a:buFontTx/>
                        <a:buChar char="•"/>
                        <a:tabLst/>
                      </a:pPr>
                      <a:r>
                        <a:rPr kumimoji="0" lang="es-MX" sz="2500" b="0" i="0" u="none" strike="noStrike" cap="none" normalizeH="0" baseline="0">
                          <a:ln>
                            <a:noFill/>
                          </a:ln>
                          <a:solidFill>
                            <a:srgbClr val="3333FF"/>
                          </a:solidFill>
                          <a:effectLst/>
                          <a:latin typeface="Tahoma" pitchFamily="34" charset="0"/>
                        </a:rPr>
                        <a:t>Es rara por debajo de los 40 años. </a:t>
                      </a:r>
                    </a:p>
                    <a:p>
                      <a:pPr marL="630238" marR="0" lvl="0" indent="-447675" algn="l" defTabSz="914400" rtl="0" eaLnBrk="1" fontAlgn="base" latinLnBrk="0" hangingPunct="1">
                        <a:lnSpc>
                          <a:spcPct val="110000"/>
                        </a:lnSpc>
                        <a:spcBef>
                          <a:spcPct val="20000"/>
                        </a:spcBef>
                        <a:spcAft>
                          <a:spcPct val="0"/>
                        </a:spcAft>
                        <a:buClrTx/>
                        <a:buSzTx/>
                        <a:buFontTx/>
                        <a:buChar char="•"/>
                        <a:tabLst/>
                      </a:pPr>
                      <a:r>
                        <a:rPr kumimoji="0" lang="es-MX" sz="2500" b="0" i="0" u="none" strike="noStrike" cap="none" normalizeH="0" baseline="0">
                          <a:ln>
                            <a:noFill/>
                          </a:ln>
                          <a:solidFill>
                            <a:srgbClr val="3333FF"/>
                          </a:solidFill>
                          <a:effectLst/>
                          <a:latin typeface="Tahoma" pitchFamily="34" charset="0"/>
                        </a:rPr>
                        <a:t>La edad media del diagnóstico es de 62 años.</a:t>
                      </a:r>
                      <a:endParaRPr kumimoji="0" lang="es-ES" sz="2500" b="0" i="0" u="none" strike="noStrike" cap="none" normalizeH="0" baseline="0">
                        <a:ln>
                          <a:noFill/>
                        </a:ln>
                        <a:solidFill>
                          <a:srgbClr val="3333FF"/>
                        </a:solidFill>
                        <a:effectLst/>
                        <a:latin typeface="Tahoma" pitchFamily="34" charset="0"/>
                      </a:endParaRPr>
                    </a:p>
                  </a:txBody>
                  <a:tcPr anchor="ctr" horzOverflow="overflow">
                    <a:lnL w="76200" cap="flat" cmpd="sng" algn="ctr">
                      <a:solidFill>
                        <a:srgbClr val="FFFFFF"/>
                      </a:solidFill>
                      <a:prstDash val="solid"/>
                      <a:round/>
                      <a:headEnd type="none" w="med" len="med"/>
                      <a:tailEnd type="none" w="med" len="med"/>
                    </a:lnL>
                    <a:lnR cap="flat">
                      <a:noFill/>
                    </a:lnR>
                    <a:lnT w="57150" cap="flat" cmpd="sng" algn="ctr">
                      <a:solidFill>
                        <a:srgbClr val="F87C00"/>
                      </a:solidFill>
                      <a:prstDash val="solid"/>
                      <a:round/>
                      <a:headEnd type="none" w="med" len="med"/>
                      <a:tailEnd type="none" w="med" len="med"/>
                    </a:lnT>
                    <a:lnB w="57150" cap="flat" cmpd="sng" algn="ctr">
                      <a:solidFill>
                        <a:srgbClr val="F87C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8642960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6146" name="Rectangle 4"/>
          <p:cNvSpPr>
            <a:spLocks noGrp="1" noChangeArrowheads="1"/>
          </p:cNvSpPr>
          <p:nvPr>
            <p:ph type="title"/>
          </p:nvPr>
        </p:nvSpPr>
        <p:spPr>
          <a:xfrm>
            <a:off x="468313" y="0"/>
            <a:ext cx="8280400" cy="863600"/>
          </a:xfrm>
          <a:noFill/>
        </p:spPr>
        <p:txBody>
          <a:bodyPr/>
          <a:lstStyle/>
          <a:p>
            <a:pPr eaLnBrk="1" hangingPunct="1"/>
            <a:r>
              <a:rPr lang="es-MX" altLang="es-AR" sz="4000" b="1">
                <a:solidFill>
                  <a:srgbClr val="3333FF"/>
                </a:solidFill>
                <a:latin typeface="Tahoma" pitchFamily="34" charset="0"/>
              </a:rPr>
              <a:t>Cuadro clínico inicial</a:t>
            </a:r>
          </a:p>
        </p:txBody>
      </p:sp>
      <p:graphicFrame>
        <p:nvGraphicFramePr>
          <p:cNvPr id="33993" name="Group 201"/>
          <p:cNvGraphicFramePr>
            <a:graphicFrameLocks noGrp="1"/>
          </p:cNvGraphicFramePr>
          <p:nvPr/>
        </p:nvGraphicFramePr>
        <p:xfrm>
          <a:off x="827088" y="981075"/>
          <a:ext cx="7488237" cy="4535490"/>
        </p:xfrm>
        <a:graphic>
          <a:graphicData uri="http://schemas.openxmlformats.org/drawingml/2006/table">
            <a:tbl>
              <a:tblPr/>
              <a:tblGrid>
                <a:gridCol w="3697287">
                  <a:extLst>
                    <a:ext uri="{9D8B030D-6E8A-4147-A177-3AD203B41FA5}">
                      <a16:colId xmlns:a16="http://schemas.microsoft.com/office/drawing/2014/main" val="20000"/>
                    </a:ext>
                  </a:extLst>
                </a:gridCol>
                <a:gridCol w="3790950">
                  <a:extLst>
                    <a:ext uri="{9D8B030D-6E8A-4147-A177-3AD203B41FA5}">
                      <a16:colId xmlns:a16="http://schemas.microsoft.com/office/drawing/2014/main" val="20001"/>
                    </a:ext>
                  </a:extLst>
                </a:gridCol>
              </a:tblGrid>
              <a:tr h="6175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ES" sz="2800" b="0" i="0" u="none" strike="noStrike" cap="none" normalizeH="0" baseline="0">
                        <a:ln>
                          <a:noFill/>
                        </a:ln>
                        <a:solidFill>
                          <a:schemeClr val="bg2"/>
                        </a:solidFill>
                        <a:effectLst/>
                        <a:latin typeface="Tahoma" pitchFamily="34" charset="0"/>
                      </a:endParaRP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57150" cap="flat" cmpd="sng" algn="ctr">
                      <a:solidFill>
                        <a:srgbClr val="96969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2800" b="0" i="0" u="none" strike="noStrike" cap="none" normalizeH="0" baseline="0">
                          <a:ln>
                            <a:noFill/>
                          </a:ln>
                          <a:solidFill>
                            <a:srgbClr val="3333FF"/>
                          </a:solidFill>
                          <a:effectLst/>
                          <a:latin typeface="Tahoma" pitchFamily="34" charset="0"/>
                        </a:rPr>
                        <a:t>%</a:t>
                      </a:r>
                      <a:endParaRPr kumimoji="0" lang="es-ES" sz="2800" b="0" i="0" u="none" strike="noStrike" cap="none" normalizeH="0" baseline="0">
                        <a:ln>
                          <a:noFill/>
                        </a:ln>
                        <a:solidFill>
                          <a:srgbClr val="3333FF"/>
                        </a:solidFill>
                        <a:effectLst/>
                        <a:latin typeface="Times New Roman" pitchFamily="18" charset="0"/>
                      </a:endParaRP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57150" cap="flat" cmpd="sng" algn="ctr">
                      <a:solidFill>
                        <a:srgbClr val="96969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52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3000" b="0" i="0" u="none" strike="noStrike" cap="none" normalizeH="0" baseline="0">
                          <a:ln>
                            <a:noFill/>
                          </a:ln>
                          <a:solidFill>
                            <a:srgbClr val="3333FF"/>
                          </a:solidFill>
                          <a:effectLst/>
                          <a:latin typeface="Tahoma" pitchFamily="34" charset="0"/>
                        </a:rPr>
                        <a:t>Dolor óseo </a:t>
                      </a:r>
                      <a:r>
                        <a:rPr kumimoji="0" lang="es-MX" sz="3000" b="0" i="0" u="none" strike="noStrike" cap="none" normalizeH="0" baseline="30000">
                          <a:ln>
                            <a:noFill/>
                          </a:ln>
                          <a:solidFill>
                            <a:srgbClr val="3333FF"/>
                          </a:solidFill>
                          <a:effectLst/>
                          <a:latin typeface="Tahoma" pitchFamily="34" charset="0"/>
                        </a:rPr>
                        <a:t>*</a:t>
                      </a:r>
                      <a:endParaRPr kumimoji="0" lang="es-ES" sz="3000" b="0" i="0" u="none" strike="noStrike" cap="none" normalizeH="0" baseline="0">
                        <a:ln>
                          <a:noFill/>
                        </a:ln>
                        <a:solidFill>
                          <a:srgbClr val="3333FF"/>
                        </a:solidFill>
                        <a:effectLst/>
                        <a:latin typeface="Tahoma" pitchFamily="34" charset="0"/>
                      </a:endParaRP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969696"/>
                      </a:solidFill>
                      <a:prstDash val="solid"/>
                      <a:round/>
                      <a:headEnd type="none" w="med" len="med"/>
                      <a:tailEnd type="none" w="med" len="med"/>
                    </a:lnT>
                    <a:lnB w="38100" cap="flat" cmpd="sng" algn="ctr">
                      <a:solidFill>
                        <a:srgbClr val="96969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2800" b="1" i="0" u="none" strike="noStrike" cap="none" normalizeH="0" baseline="0">
                          <a:ln>
                            <a:noFill/>
                          </a:ln>
                          <a:solidFill>
                            <a:srgbClr val="3333FF"/>
                          </a:solidFill>
                          <a:effectLst/>
                          <a:latin typeface="Tahoma" pitchFamily="34" charset="0"/>
                        </a:rPr>
                        <a:t>65-70</a:t>
                      </a:r>
                      <a:endParaRPr kumimoji="0" lang="es-ES" sz="2800" b="1" i="0" u="none" strike="noStrike" cap="none" normalizeH="0" baseline="0">
                        <a:ln>
                          <a:noFill/>
                        </a:ln>
                        <a:solidFill>
                          <a:srgbClr val="3333FF"/>
                        </a:solidFill>
                        <a:effectLst/>
                        <a:latin typeface="Times New Roman" pitchFamily="18" charset="0"/>
                      </a:endParaRP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969696"/>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F1F1F1"/>
                    </a:solidFill>
                  </a:tcPr>
                </a:tc>
                <a:extLst>
                  <a:ext uri="{0D108BD9-81ED-4DB2-BD59-A6C34878D82A}">
                    <a16:rowId xmlns:a16="http://schemas.microsoft.com/office/drawing/2014/main" val="10001"/>
                  </a:ext>
                </a:extLst>
              </a:tr>
              <a:tr h="652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3000" b="0" i="0" u="none" strike="noStrike" cap="none" normalizeH="0" baseline="0">
                          <a:ln>
                            <a:noFill/>
                          </a:ln>
                          <a:solidFill>
                            <a:srgbClr val="3333FF"/>
                          </a:solidFill>
                          <a:effectLst/>
                          <a:latin typeface="Tahoma" pitchFamily="34" charset="0"/>
                        </a:rPr>
                        <a:t>Síndrome anémico</a:t>
                      </a:r>
                      <a:endParaRPr kumimoji="0" lang="es-ES" sz="3000" b="0" i="0" u="none" strike="noStrike" cap="none" normalizeH="0" baseline="0">
                        <a:ln>
                          <a:noFill/>
                        </a:ln>
                        <a:solidFill>
                          <a:srgbClr val="3333FF"/>
                        </a:solidFill>
                        <a:effectLst/>
                        <a:latin typeface="Tahoma" pitchFamily="34" charset="0"/>
                      </a:endParaRP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38100" cap="flat" cmpd="sng" algn="ctr">
                      <a:solidFill>
                        <a:srgbClr val="969696"/>
                      </a:solidFill>
                      <a:prstDash val="solid"/>
                      <a:round/>
                      <a:headEnd type="none" w="med" len="med"/>
                      <a:tailEnd type="none" w="med" len="med"/>
                    </a:lnT>
                    <a:lnB w="38100" cap="flat" cmpd="sng" algn="ctr">
                      <a:solidFill>
                        <a:srgbClr val="96969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2800" b="1" i="0" u="none" strike="noStrike" cap="none" normalizeH="0" baseline="0">
                          <a:ln>
                            <a:noFill/>
                          </a:ln>
                          <a:solidFill>
                            <a:srgbClr val="3333FF"/>
                          </a:solidFill>
                          <a:effectLst/>
                          <a:latin typeface="Tahoma" pitchFamily="34" charset="0"/>
                        </a:rPr>
                        <a:t>30-40</a:t>
                      </a:r>
                      <a:endParaRPr kumimoji="0" lang="es-ES" sz="2800" b="1" i="0" u="none" strike="noStrike" cap="none" normalizeH="0" baseline="0">
                        <a:ln>
                          <a:noFill/>
                        </a:ln>
                        <a:solidFill>
                          <a:srgbClr val="3333FF"/>
                        </a:solidFill>
                        <a:effectLst/>
                        <a:latin typeface="Times New Roman" pitchFamily="18" charset="0"/>
                      </a:endParaRP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F1F1F1"/>
                    </a:solidFill>
                  </a:tcPr>
                </a:tc>
                <a:extLst>
                  <a:ext uri="{0D108BD9-81ED-4DB2-BD59-A6C34878D82A}">
                    <a16:rowId xmlns:a16="http://schemas.microsoft.com/office/drawing/2014/main" val="10002"/>
                  </a:ext>
                </a:extLst>
              </a:tr>
              <a:tr h="6540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3000" b="0" i="0" u="none" strike="noStrike" cap="none" normalizeH="0" baseline="0">
                          <a:ln>
                            <a:noFill/>
                          </a:ln>
                          <a:solidFill>
                            <a:srgbClr val="3333FF"/>
                          </a:solidFill>
                          <a:effectLst/>
                          <a:latin typeface="Tahoma" pitchFamily="34" charset="0"/>
                        </a:rPr>
                        <a:t>Perdida de peso</a:t>
                      </a:r>
                      <a:endParaRPr kumimoji="0" lang="es-ES" sz="3000" b="0" i="0" u="none" strike="noStrike" cap="none" normalizeH="0" baseline="0">
                        <a:ln>
                          <a:noFill/>
                        </a:ln>
                        <a:solidFill>
                          <a:srgbClr val="3333FF"/>
                        </a:solidFill>
                        <a:effectLst/>
                        <a:latin typeface="Tahoma" pitchFamily="34" charset="0"/>
                      </a:endParaRP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38100" cap="flat" cmpd="sng" algn="ctr">
                      <a:solidFill>
                        <a:srgbClr val="969696"/>
                      </a:solidFill>
                      <a:prstDash val="solid"/>
                      <a:round/>
                      <a:headEnd type="none" w="med" len="med"/>
                      <a:tailEnd type="none" w="med" len="med"/>
                    </a:lnT>
                    <a:lnB w="38100" cap="flat" cmpd="sng" algn="ctr">
                      <a:solidFill>
                        <a:srgbClr val="96969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2800" b="1" i="0" u="none" strike="noStrike" cap="none" normalizeH="0" baseline="0">
                          <a:ln>
                            <a:noFill/>
                          </a:ln>
                          <a:solidFill>
                            <a:srgbClr val="3333FF"/>
                          </a:solidFill>
                          <a:effectLst/>
                          <a:latin typeface="Tahoma" pitchFamily="34" charset="0"/>
                        </a:rPr>
                        <a:t>25-30</a:t>
                      </a:r>
                      <a:endParaRPr kumimoji="0" lang="es-ES" sz="2800" b="1" i="0" u="none" strike="noStrike" cap="none" normalizeH="0" baseline="0">
                        <a:ln>
                          <a:noFill/>
                        </a:ln>
                        <a:solidFill>
                          <a:srgbClr val="3333FF"/>
                        </a:solidFill>
                        <a:effectLst/>
                        <a:latin typeface="Times New Roman" pitchFamily="18" charset="0"/>
                      </a:endParaRP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F1F1F1"/>
                    </a:solidFill>
                  </a:tcPr>
                </a:tc>
                <a:extLst>
                  <a:ext uri="{0D108BD9-81ED-4DB2-BD59-A6C34878D82A}">
                    <a16:rowId xmlns:a16="http://schemas.microsoft.com/office/drawing/2014/main" val="10003"/>
                  </a:ext>
                </a:extLst>
              </a:tr>
              <a:tr h="652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3000" b="0" i="0" u="none" strike="noStrike" cap="none" normalizeH="0" baseline="0">
                          <a:ln>
                            <a:noFill/>
                          </a:ln>
                          <a:solidFill>
                            <a:srgbClr val="3333FF"/>
                          </a:solidFill>
                          <a:effectLst/>
                          <a:latin typeface="Tahoma" pitchFamily="34" charset="0"/>
                        </a:rPr>
                        <a:t>Infección</a:t>
                      </a:r>
                      <a:endParaRPr kumimoji="0" lang="es-ES" sz="3000" b="0" i="0" u="none" strike="noStrike" cap="none" normalizeH="0" baseline="0">
                        <a:ln>
                          <a:noFill/>
                        </a:ln>
                        <a:solidFill>
                          <a:srgbClr val="3333FF"/>
                        </a:solidFill>
                        <a:effectLst/>
                        <a:latin typeface="Tahoma" pitchFamily="34" charset="0"/>
                      </a:endParaRP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38100" cap="flat" cmpd="sng" algn="ctr">
                      <a:solidFill>
                        <a:srgbClr val="969696"/>
                      </a:solidFill>
                      <a:prstDash val="solid"/>
                      <a:round/>
                      <a:headEnd type="none" w="med" len="med"/>
                      <a:tailEnd type="none" w="med" len="med"/>
                    </a:lnT>
                    <a:lnB w="38100" cap="flat" cmpd="sng" algn="ctr">
                      <a:solidFill>
                        <a:srgbClr val="96969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2800" b="1" i="0" u="none" strike="noStrike" cap="none" normalizeH="0" baseline="0">
                          <a:ln>
                            <a:noFill/>
                          </a:ln>
                          <a:solidFill>
                            <a:srgbClr val="3333FF"/>
                          </a:solidFill>
                          <a:effectLst/>
                          <a:latin typeface="Tahoma" pitchFamily="34" charset="0"/>
                        </a:rPr>
                        <a:t>10-15</a:t>
                      </a:r>
                      <a:endParaRPr kumimoji="0" lang="es-ES" sz="2800" b="1" i="0" u="none" strike="noStrike" cap="none" normalizeH="0" baseline="0">
                        <a:ln>
                          <a:noFill/>
                        </a:ln>
                        <a:solidFill>
                          <a:srgbClr val="3333FF"/>
                        </a:solidFill>
                        <a:effectLst/>
                        <a:latin typeface="Times New Roman" pitchFamily="18" charset="0"/>
                      </a:endParaRP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F1F1F1"/>
                    </a:solidFill>
                  </a:tcPr>
                </a:tc>
                <a:extLst>
                  <a:ext uri="{0D108BD9-81ED-4DB2-BD59-A6C34878D82A}">
                    <a16:rowId xmlns:a16="http://schemas.microsoft.com/office/drawing/2014/main" val="10004"/>
                  </a:ext>
                </a:extLst>
              </a:tr>
              <a:tr h="6540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3000" b="0" i="0" u="none" strike="noStrike" cap="none" normalizeH="0" baseline="0">
                          <a:ln>
                            <a:noFill/>
                          </a:ln>
                          <a:solidFill>
                            <a:srgbClr val="3333FF"/>
                          </a:solidFill>
                          <a:effectLst/>
                          <a:latin typeface="Tahoma" pitchFamily="34" charset="0"/>
                        </a:rPr>
                        <a:t>Esplenomegalia</a:t>
                      </a:r>
                      <a:endParaRPr kumimoji="0" lang="es-ES" sz="3000" b="0" i="0" u="none" strike="noStrike" cap="none" normalizeH="0" baseline="0">
                        <a:ln>
                          <a:noFill/>
                        </a:ln>
                        <a:solidFill>
                          <a:srgbClr val="3333FF"/>
                        </a:solidFill>
                        <a:effectLst/>
                        <a:latin typeface="Tahoma" pitchFamily="34" charset="0"/>
                      </a:endParaRP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38100" cap="flat" cmpd="sng" algn="ctr">
                      <a:solidFill>
                        <a:srgbClr val="969696"/>
                      </a:solidFill>
                      <a:prstDash val="solid"/>
                      <a:round/>
                      <a:headEnd type="none" w="med" len="med"/>
                      <a:tailEnd type="none" w="med" len="med"/>
                    </a:lnT>
                    <a:lnB w="38100" cap="flat" cmpd="sng" algn="ctr">
                      <a:solidFill>
                        <a:srgbClr val="96969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2800" b="1" i="0" u="none" strike="noStrike" cap="none" normalizeH="0" baseline="0">
                          <a:ln>
                            <a:noFill/>
                          </a:ln>
                          <a:solidFill>
                            <a:srgbClr val="3333FF"/>
                          </a:solidFill>
                          <a:effectLst/>
                          <a:latin typeface="Tahoma" pitchFamily="34" charset="0"/>
                        </a:rPr>
                        <a:t>3-6   </a:t>
                      </a:r>
                      <a:endParaRPr kumimoji="0" lang="es-ES" sz="2800" b="1" i="0" u="none" strike="noStrike" cap="none" normalizeH="0" baseline="0">
                        <a:ln>
                          <a:noFill/>
                        </a:ln>
                        <a:solidFill>
                          <a:srgbClr val="3333FF"/>
                        </a:solidFill>
                        <a:effectLst/>
                        <a:latin typeface="Times New Roman" pitchFamily="18" charset="0"/>
                      </a:endParaRP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F1F1F1"/>
                    </a:solidFill>
                  </a:tcPr>
                </a:tc>
                <a:extLst>
                  <a:ext uri="{0D108BD9-81ED-4DB2-BD59-A6C34878D82A}">
                    <a16:rowId xmlns:a16="http://schemas.microsoft.com/office/drawing/2014/main" val="10005"/>
                  </a:ext>
                </a:extLst>
              </a:tr>
              <a:tr h="652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3000" b="0" i="0" u="none" strike="noStrike" cap="none" normalizeH="0" baseline="0">
                          <a:ln>
                            <a:noFill/>
                          </a:ln>
                          <a:solidFill>
                            <a:srgbClr val="3333FF"/>
                          </a:solidFill>
                          <a:effectLst/>
                          <a:latin typeface="Tahoma" pitchFamily="34" charset="0"/>
                        </a:rPr>
                        <a:t>Fiebre</a:t>
                      </a:r>
                      <a:endParaRPr kumimoji="0" lang="es-ES" sz="3000" b="0" i="0" u="none" strike="noStrike" cap="none" normalizeH="0" baseline="0">
                        <a:ln>
                          <a:noFill/>
                        </a:ln>
                        <a:solidFill>
                          <a:srgbClr val="3333FF"/>
                        </a:solidFill>
                        <a:effectLst/>
                        <a:latin typeface="Tahoma" pitchFamily="34" charset="0"/>
                      </a:endParaRP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38100" cap="flat" cmpd="sng" algn="ctr">
                      <a:solidFill>
                        <a:srgbClr val="969696"/>
                      </a:solidFill>
                      <a:prstDash val="solid"/>
                      <a:round/>
                      <a:headEnd type="none" w="med" len="med"/>
                      <a:tailEnd type="none" w="med" len="med"/>
                    </a:lnT>
                    <a:lnB w="57150" cap="flat" cmpd="sng" algn="ctr">
                      <a:solidFill>
                        <a:srgbClr val="96969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2800" b="1" i="0" u="none" strike="noStrike" cap="none" normalizeH="0" baseline="0">
                          <a:ln>
                            <a:noFill/>
                          </a:ln>
                          <a:solidFill>
                            <a:srgbClr val="3333FF"/>
                          </a:solidFill>
                          <a:effectLst/>
                          <a:latin typeface="Tahoma" pitchFamily="34" charset="0"/>
                        </a:rPr>
                        <a:t>2-4   </a:t>
                      </a:r>
                      <a:endParaRPr kumimoji="0" lang="es-ES" sz="2800" b="1" i="0" u="none" strike="noStrike" cap="none" normalizeH="0" baseline="0">
                        <a:ln>
                          <a:noFill/>
                        </a:ln>
                        <a:solidFill>
                          <a:srgbClr val="3333FF"/>
                        </a:solidFill>
                        <a:effectLst/>
                        <a:latin typeface="Times New Roman" pitchFamily="18" charset="0"/>
                      </a:endParaRP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57150" cap="flat" cmpd="sng" algn="ctr">
                      <a:solidFill>
                        <a:srgbClr val="969696"/>
                      </a:solidFill>
                      <a:prstDash val="solid"/>
                      <a:round/>
                      <a:headEnd type="none" w="med" len="med"/>
                      <a:tailEnd type="none" w="med" len="med"/>
                    </a:lnB>
                    <a:lnTlToBr>
                      <a:noFill/>
                    </a:lnTlToBr>
                    <a:lnBlToTr>
                      <a:noFill/>
                    </a:lnBlToTr>
                    <a:solidFill>
                      <a:srgbClr val="F1F1F1"/>
                    </a:solidFill>
                  </a:tcPr>
                </a:tc>
                <a:extLst>
                  <a:ext uri="{0D108BD9-81ED-4DB2-BD59-A6C34878D82A}">
                    <a16:rowId xmlns:a16="http://schemas.microsoft.com/office/drawing/2014/main" val="10006"/>
                  </a:ext>
                </a:extLst>
              </a:tr>
            </a:tbl>
          </a:graphicData>
        </a:graphic>
      </p:graphicFrame>
      <p:sp>
        <p:nvSpPr>
          <p:cNvPr id="6178" name="Text Box 117"/>
          <p:cNvSpPr txBox="1">
            <a:spLocks noChangeArrowheads="1"/>
          </p:cNvSpPr>
          <p:nvPr/>
        </p:nvSpPr>
        <p:spPr bwMode="auto">
          <a:xfrm>
            <a:off x="684213" y="5589588"/>
            <a:ext cx="7561262"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fontAlgn="base" hangingPunct="1">
              <a:lnSpc>
                <a:spcPct val="140000"/>
              </a:lnSpc>
              <a:spcBef>
                <a:spcPct val="0"/>
              </a:spcBef>
              <a:spcAft>
                <a:spcPct val="0"/>
              </a:spcAft>
              <a:buFontTx/>
              <a:buNone/>
            </a:pPr>
            <a:r>
              <a:rPr lang="es-ES" altLang="es-AR" sz="2000" b="1">
                <a:solidFill>
                  <a:srgbClr val="0099FF"/>
                </a:solidFill>
                <a:latin typeface="Tahoma" pitchFamily="34" charset="0"/>
              </a:rPr>
              <a:t>* El dolor óseo es signo cardinal .</a:t>
            </a:r>
          </a:p>
          <a:p>
            <a:pPr eaLnBrk="1" fontAlgn="base" hangingPunct="1">
              <a:lnSpc>
                <a:spcPct val="140000"/>
              </a:lnSpc>
              <a:spcBef>
                <a:spcPct val="0"/>
              </a:spcBef>
              <a:spcAft>
                <a:spcPct val="0"/>
              </a:spcAft>
              <a:buFontTx/>
              <a:buNone/>
            </a:pPr>
            <a:r>
              <a:rPr lang="es-ES" altLang="es-AR" sz="2000" b="1">
                <a:solidFill>
                  <a:srgbClr val="0099FF"/>
                </a:solidFill>
                <a:latin typeface="Tahoma" pitchFamily="34" charset="0"/>
              </a:rPr>
              <a:t>   Las fracturas patológicas también son comunes.</a:t>
            </a:r>
            <a:endParaRPr lang="es-MX" altLang="es-AR" sz="2000" b="1">
              <a:solidFill>
                <a:srgbClr val="0099FF"/>
              </a:solidFill>
              <a:latin typeface="Tahoma" pitchFamily="34" charset="0"/>
            </a:endParaRPr>
          </a:p>
        </p:txBody>
      </p:sp>
    </p:spTree>
    <p:extLst>
      <p:ext uri="{BB962C8B-B14F-4D97-AF65-F5344CB8AC3E}">
        <p14:creationId xmlns:p14="http://schemas.microsoft.com/office/powerpoint/2010/main" val="8015321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7170" name="Rectangle 4"/>
          <p:cNvSpPr>
            <a:spLocks noGrp="1" noChangeArrowheads="1"/>
          </p:cNvSpPr>
          <p:nvPr>
            <p:ph type="title"/>
          </p:nvPr>
        </p:nvSpPr>
        <p:spPr>
          <a:xfrm>
            <a:off x="609600" y="457200"/>
            <a:ext cx="8139113" cy="1143000"/>
          </a:xfrm>
          <a:noFill/>
        </p:spPr>
        <p:txBody>
          <a:bodyPr/>
          <a:lstStyle/>
          <a:p>
            <a:pPr eaLnBrk="1" hangingPunct="1"/>
            <a:r>
              <a:rPr lang="es-ES" altLang="es-AR" sz="3200" b="1">
                <a:solidFill>
                  <a:srgbClr val="217527"/>
                </a:solidFill>
                <a:latin typeface="Tahoma" pitchFamily="34" charset="0"/>
              </a:rPr>
              <a:t>Pruebas útiles en el diagnóstico de Mieloma Múltiple.</a:t>
            </a:r>
            <a:endParaRPr lang="es-MX" altLang="es-AR" sz="3200" b="1">
              <a:solidFill>
                <a:srgbClr val="217527"/>
              </a:solidFill>
              <a:latin typeface="Tahoma" pitchFamily="34" charset="0"/>
            </a:endParaRPr>
          </a:p>
        </p:txBody>
      </p:sp>
      <p:graphicFrame>
        <p:nvGraphicFramePr>
          <p:cNvPr id="27670" name="Group 22"/>
          <p:cNvGraphicFramePr>
            <a:graphicFrameLocks noGrp="1"/>
          </p:cNvGraphicFramePr>
          <p:nvPr/>
        </p:nvGraphicFramePr>
        <p:xfrm>
          <a:off x="684213" y="1773238"/>
          <a:ext cx="7561262" cy="4178300"/>
        </p:xfrm>
        <a:graphic>
          <a:graphicData uri="http://schemas.openxmlformats.org/drawingml/2006/table">
            <a:tbl>
              <a:tblPr/>
              <a:tblGrid>
                <a:gridCol w="7561262">
                  <a:extLst>
                    <a:ext uri="{9D8B030D-6E8A-4147-A177-3AD203B41FA5}">
                      <a16:colId xmlns:a16="http://schemas.microsoft.com/office/drawing/2014/main" val="20000"/>
                    </a:ext>
                  </a:extLst>
                </a:gridCol>
              </a:tblGrid>
              <a:tr h="4178300">
                <a:tc>
                  <a:txBody>
                    <a:bodyPr/>
                    <a:lstStyle/>
                    <a:p>
                      <a:pPr marL="804863" marR="0" lvl="0" indent="-804863" algn="l" defTabSz="914400" rtl="0" eaLnBrk="1" fontAlgn="base" latinLnBrk="0" hangingPunct="1">
                        <a:lnSpc>
                          <a:spcPct val="130000"/>
                        </a:lnSpc>
                        <a:spcBef>
                          <a:spcPct val="20000"/>
                        </a:spcBef>
                        <a:spcAft>
                          <a:spcPct val="0"/>
                        </a:spcAft>
                        <a:buClr>
                          <a:srgbClr val="008000"/>
                        </a:buClr>
                        <a:buSzTx/>
                        <a:buFontTx/>
                        <a:buAutoNum type="arabicPeriod"/>
                        <a:tabLst/>
                      </a:pPr>
                      <a:r>
                        <a:rPr kumimoji="0" lang="es-MX" sz="3200" b="0" i="0" u="none" strike="noStrike" cap="none" normalizeH="0" baseline="0">
                          <a:ln>
                            <a:noFill/>
                          </a:ln>
                          <a:solidFill>
                            <a:srgbClr val="000000"/>
                          </a:solidFill>
                          <a:effectLst/>
                          <a:latin typeface="Tahoma" pitchFamily="34" charset="0"/>
                        </a:rPr>
                        <a:t>Aspirado de médula ósea.</a:t>
                      </a:r>
                    </a:p>
                    <a:p>
                      <a:pPr marL="804863" marR="0" lvl="0" indent="-804863" algn="l" defTabSz="914400" rtl="0" eaLnBrk="1" fontAlgn="base" latinLnBrk="0" hangingPunct="1">
                        <a:lnSpc>
                          <a:spcPct val="130000"/>
                        </a:lnSpc>
                        <a:spcBef>
                          <a:spcPct val="20000"/>
                        </a:spcBef>
                        <a:spcAft>
                          <a:spcPct val="0"/>
                        </a:spcAft>
                        <a:buClr>
                          <a:srgbClr val="008000"/>
                        </a:buClr>
                        <a:buSzTx/>
                        <a:buFontTx/>
                        <a:buAutoNum type="arabicPeriod"/>
                        <a:tabLst/>
                      </a:pPr>
                      <a:r>
                        <a:rPr kumimoji="0" lang="es-MX" sz="3200" b="0" i="0" u="none" strike="noStrike" cap="none" normalizeH="0" baseline="0">
                          <a:ln>
                            <a:noFill/>
                          </a:ln>
                          <a:solidFill>
                            <a:srgbClr val="000000"/>
                          </a:solidFill>
                          <a:effectLst/>
                          <a:latin typeface="Tahoma" pitchFamily="34" charset="0"/>
                        </a:rPr>
                        <a:t>Electroforesis de proteínas séricas.</a:t>
                      </a:r>
                    </a:p>
                    <a:p>
                      <a:pPr marL="804863" marR="0" lvl="0" indent="-804863" algn="l" defTabSz="914400" rtl="0" eaLnBrk="1" fontAlgn="base" latinLnBrk="0" hangingPunct="1">
                        <a:lnSpc>
                          <a:spcPct val="130000"/>
                        </a:lnSpc>
                        <a:spcBef>
                          <a:spcPct val="20000"/>
                        </a:spcBef>
                        <a:spcAft>
                          <a:spcPct val="0"/>
                        </a:spcAft>
                        <a:buClr>
                          <a:srgbClr val="008000"/>
                        </a:buClr>
                        <a:buSzTx/>
                        <a:buFontTx/>
                        <a:buAutoNum type="arabicPeriod"/>
                        <a:tabLst/>
                      </a:pPr>
                      <a:r>
                        <a:rPr kumimoji="0" lang="es-MX" sz="3200" b="0" i="0" u="none" strike="noStrike" cap="none" normalizeH="0" baseline="0">
                          <a:ln>
                            <a:noFill/>
                          </a:ln>
                          <a:solidFill>
                            <a:srgbClr val="000000"/>
                          </a:solidFill>
                          <a:effectLst/>
                          <a:latin typeface="Tahoma" pitchFamily="34" charset="0"/>
                        </a:rPr>
                        <a:t>Determinación de inmunoglobulinas y proteína de Bence-Jones.</a:t>
                      </a:r>
                    </a:p>
                    <a:p>
                      <a:pPr marL="804863" marR="0" lvl="0" indent="-804863" algn="l" defTabSz="914400" rtl="0" eaLnBrk="1" fontAlgn="base" latinLnBrk="0" hangingPunct="1">
                        <a:lnSpc>
                          <a:spcPct val="130000"/>
                        </a:lnSpc>
                        <a:spcBef>
                          <a:spcPct val="20000"/>
                        </a:spcBef>
                        <a:spcAft>
                          <a:spcPct val="0"/>
                        </a:spcAft>
                        <a:buClr>
                          <a:srgbClr val="008000"/>
                        </a:buClr>
                        <a:buSzTx/>
                        <a:buFontTx/>
                        <a:buAutoNum type="arabicPeriod"/>
                        <a:tabLst/>
                      </a:pPr>
                      <a:r>
                        <a:rPr kumimoji="0" lang="es-MX" sz="3200" b="0" i="0" u="none" strike="noStrike" cap="none" normalizeH="0" baseline="0">
                          <a:ln>
                            <a:noFill/>
                          </a:ln>
                          <a:solidFill>
                            <a:srgbClr val="000000"/>
                          </a:solidFill>
                          <a:effectLst/>
                          <a:latin typeface="Tahoma" pitchFamily="34" charset="0"/>
                        </a:rPr>
                        <a:t>Serie óseo- metastásica.</a:t>
                      </a:r>
                      <a:endParaRPr kumimoji="0" lang="es-ES" sz="3200" b="0" i="0" u="none" strike="noStrike" cap="none" normalizeH="0" baseline="0">
                        <a:ln>
                          <a:noFill/>
                        </a:ln>
                        <a:solidFill>
                          <a:srgbClr val="000000"/>
                        </a:solidFill>
                        <a:effectLst/>
                        <a:latin typeface="Tahoma" pitchFamily="34" charset="0"/>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57150" cap="flat" cmpd="sng" algn="ctr">
                      <a:solidFill>
                        <a:srgbClr val="008000"/>
                      </a:solidFill>
                      <a:prstDash val="solid"/>
                      <a:round/>
                      <a:headEnd type="none" w="med" len="med"/>
                      <a:tailEnd type="none" w="med" len="med"/>
                    </a:lnT>
                    <a:lnB w="57150"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3861623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23850" y="0"/>
            <a:ext cx="8515350" cy="1039813"/>
          </a:xfrm>
          <a:noFill/>
        </p:spPr>
        <p:txBody>
          <a:bodyPr/>
          <a:lstStyle/>
          <a:p>
            <a:pPr eaLnBrk="1" hangingPunct="1"/>
            <a:r>
              <a:rPr lang="es-ES_tradnl" altLang="es-AR" sz="3600" b="1">
                <a:solidFill>
                  <a:srgbClr val="7171FF"/>
                </a:solidFill>
                <a:latin typeface="Tahoma" pitchFamily="34" charset="0"/>
              </a:rPr>
              <a:t>Criterios mayores de diagnóstico. </a:t>
            </a:r>
            <a:endParaRPr lang="es-ES_tradnl" altLang="es-AR" sz="2800" b="1">
              <a:solidFill>
                <a:srgbClr val="7171FF"/>
              </a:solidFill>
              <a:latin typeface="Tahoma" pitchFamily="34" charset="0"/>
            </a:endParaRPr>
          </a:p>
        </p:txBody>
      </p:sp>
      <p:graphicFrame>
        <p:nvGraphicFramePr>
          <p:cNvPr id="44089" name="Group 57"/>
          <p:cNvGraphicFramePr>
            <a:graphicFrameLocks noGrp="1"/>
          </p:cNvGraphicFramePr>
          <p:nvPr/>
        </p:nvGraphicFramePr>
        <p:xfrm>
          <a:off x="539750" y="1196975"/>
          <a:ext cx="8135938" cy="4752975"/>
        </p:xfrm>
        <a:graphic>
          <a:graphicData uri="http://schemas.openxmlformats.org/drawingml/2006/table">
            <a:tbl>
              <a:tblPr/>
              <a:tblGrid>
                <a:gridCol w="8135938">
                  <a:extLst>
                    <a:ext uri="{9D8B030D-6E8A-4147-A177-3AD203B41FA5}">
                      <a16:colId xmlns:a16="http://schemas.microsoft.com/office/drawing/2014/main" val="20000"/>
                    </a:ext>
                  </a:extLst>
                </a:gridCol>
              </a:tblGrid>
              <a:tr h="4752975">
                <a:tc>
                  <a:txBody>
                    <a:bodyPr/>
                    <a:lstStyle/>
                    <a:p>
                      <a:pPr marL="804863" marR="0" lvl="0" indent="-622300" algn="l" defTabSz="914400" rtl="0" eaLnBrk="1" fontAlgn="base" latinLnBrk="0" hangingPunct="1">
                        <a:lnSpc>
                          <a:spcPct val="100000"/>
                        </a:lnSpc>
                        <a:spcBef>
                          <a:spcPct val="20000"/>
                        </a:spcBef>
                        <a:spcAft>
                          <a:spcPct val="0"/>
                        </a:spcAft>
                        <a:buClr>
                          <a:srgbClr val="7171FF"/>
                        </a:buClr>
                        <a:buSzPct val="125000"/>
                        <a:buFontTx/>
                        <a:buAutoNum type="arabicPeriod"/>
                        <a:tabLst/>
                      </a:pPr>
                      <a:r>
                        <a:rPr kumimoji="0" lang="es-ES_tradnl" sz="3000" b="0" i="0" u="none" strike="noStrike" cap="none" normalizeH="0" baseline="0" dirty="0">
                          <a:ln>
                            <a:noFill/>
                          </a:ln>
                          <a:solidFill>
                            <a:srgbClr val="5F5F5F"/>
                          </a:solidFill>
                          <a:effectLst/>
                          <a:latin typeface="Tahoma" pitchFamily="34" charset="0"/>
                        </a:rPr>
                        <a:t>Plasmocitoma en biopsia de tejido.</a:t>
                      </a:r>
                    </a:p>
                    <a:p>
                      <a:pPr marL="804863" marR="0" lvl="0" indent="-622300" algn="l" defTabSz="914400" rtl="0" eaLnBrk="1" fontAlgn="base" latinLnBrk="0" hangingPunct="1">
                        <a:lnSpc>
                          <a:spcPct val="100000"/>
                        </a:lnSpc>
                        <a:spcBef>
                          <a:spcPct val="20000"/>
                        </a:spcBef>
                        <a:spcAft>
                          <a:spcPct val="0"/>
                        </a:spcAft>
                        <a:buClr>
                          <a:srgbClr val="7171FF"/>
                        </a:buClr>
                        <a:buSzPct val="125000"/>
                        <a:buFontTx/>
                        <a:buAutoNum type="arabicPeriod"/>
                        <a:tabLst/>
                      </a:pPr>
                      <a:r>
                        <a:rPr kumimoji="0" lang="es-ES_tradnl" sz="3000" b="0" i="0" u="none" strike="noStrike" cap="none" normalizeH="0" baseline="0" dirty="0">
                          <a:ln>
                            <a:noFill/>
                          </a:ln>
                          <a:solidFill>
                            <a:srgbClr val="5F5F5F"/>
                          </a:solidFill>
                          <a:effectLst/>
                          <a:latin typeface="Tahoma" pitchFamily="34" charset="0"/>
                        </a:rPr>
                        <a:t>Plasmocitosis en médula ósea con &gt; 30% de células plasmáticas. </a:t>
                      </a:r>
                    </a:p>
                    <a:p>
                      <a:pPr marL="804863" marR="0" lvl="0" indent="-622300" algn="l" defTabSz="914400" rtl="0" eaLnBrk="1" fontAlgn="base" latinLnBrk="0" hangingPunct="1">
                        <a:lnSpc>
                          <a:spcPct val="100000"/>
                        </a:lnSpc>
                        <a:spcBef>
                          <a:spcPct val="20000"/>
                        </a:spcBef>
                        <a:spcAft>
                          <a:spcPct val="0"/>
                        </a:spcAft>
                        <a:buClr>
                          <a:srgbClr val="7171FF"/>
                        </a:buClr>
                        <a:buSzPct val="125000"/>
                        <a:buFontTx/>
                        <a:buAutoNum type="arabicPeriod"/>
                        <a:tabLst/>
                      </a:pPr>
                      <a:r>
                        <a:rPr kumimoji="0" lang="es-ES_tradnl" sz="3000" b="0" i="0" u="none" strike="noStrike" cap="none" normalizeH="0" baseline="0" dirty="0">
                          <a:ln>
                            <a:noFill/>
                          </a:ln>
                          <a:solidFill>
                            <a:srgbClr val="5F5F5F"/>
                          </a:solidFill>
                          <a:effectLst/>
                          <a:latin typeface="Tahoma" pitchFamily="34" charset="0"/>
                        </a:rPr>
                        <a:t>Pico monoclonal en la electroforesis de suero: IgG &gt; 35 g/L, IgA &gt; 20 g/L, </a:t>
                      </a:r>
                    </a:p>
                    <a:p>
                      <a:pPr marL="804863" marR="0" lvl="0" indent="-622300" algn="l" defTabSz="914400" rtl="0" eaLnBrk="1" fontAlgn="base" latinLnBrk="0" hangingPunct="1">
                        <a:lnSpc>
                          <a:spcPct val="100000"/>
                        </a:lnSpc>
                        <a:spcBef>
                          <a:spcPct val="20000"/>
                        </a:spcBef>
                        <a:spcAft>
                          <a:spcPct val="0"/>
                        </a:spcAft>
                        <a:buClr>
                          <a:srgbClr val="7171FF"/>
                        </a:buClr>
                        <a:buSzTx/>
                        <a:buFontTx/>
                        <a:buNone/>
                        <a:tabLst/>
                      </a:pPr>
                      <a:r>
                        <a:rPr kumimoji="0" lang="es-ES_tradnl" sz="3800" b="0" i="0" u="none" strike="noStrike" cap="none" normalizeH="0" baseline="0" dirty="0">
                          <a:ln>
                            <a:noFill/>
                          </a:ln>
                          <a:solidFill>
                            <a:srgbClr val="7171FF"/>
                          </a:solidFill>
                          <a:effectLst/>
                          <a:latin typeface="Tahoma" pitchFamily="34" charset="0"/>
                        </a:rPr>
                        <a:t>4.</a:t>
                      </a:r>
                      <a:r>
                        <a:rPr kumimoji="0" lang="es-ES_tradnl" sz="3000" b="0" i="0" u="none" strike="noStrike" cap="none" normalizeH="0" baseline="0" dirty="0">
                          <a:ln>
                            <a:noFill/>
                          </a:ln>
                          <a:solidFill>
                            <a:srgbClr val="5F5F5F"/>
                          </a:solidFill>
                          <a:effectLst/>
                          <a:latin typeface="Tahoma" pitchFamily="34" charset="0"/>
                        </a:rPr>
                        <a:t>  Excreción de cadenas ligeras en la electroforesis de orina ≥ 1.0 g/ 24 horas. En la ausencia de amiloidosis.</a:t>
                      </a:r>
                      <a:endParaRPr kumimoji="0" lang="es-ES" sz="3000" b="0" i="0" u="none" strike="noStrike" cap="none" normalizeH="0" baseline="0" dirty="0">
                        <a:ln>
                          <a:noFill/>
                        </a:ln>
                        <a:solidFill>
                          <a:srgbClr val="5F5F5F"/>
                        </a:solidFill>
                        <a:effectLst/>
                        <a:latin typeface="Tahoma" pitchFamily="34" charset="0"/>
                      </a:endParaRPr>
                    </a:p>
                  </a:txBody>
                  <a:tcPr anchor="ctr" horzOverflow="overflow">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7171FF"/>
                      </a:solidFill>
                      <a:prstDash val="solid"/>
                      <a:round/>
                      <a:headEnd type="none" w="med" len="med"/>
                      <a:tailEnd type="none" w="med" len="med"/>
                    </a:lnT>
                    <a:lnB w="57150" cap="flat" cmpd="sng" algn="ctr">
                      <a:solidFill>
                        <a:srgbClr val="7171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144034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9218" name="Rectangle 1035"/>
          <p:cNvSpPr>
            <a:spLocks noGrp="1" noChangeArrowheads="1"/>
          </p:cNvSpPr>
          <p:nvPr>
            <p:ph type="title"/>
          </p:nvPr>
        </p:nvSpPr>
        <p:spPr>
          <a:xfrm>
            <a:off x="323850" y="692150"/>
            <a:ext cx="8515350" cy="503238"/>
          </a:xfrm>
          <a:noFill/>
        </p:spPr>
        <p:txBody>
          <a:bodyPr/>
          <a:lstStyle/>
          <a:p>
            <a:pPr eaLnBrk="1" hangingPunct="1"/>
            <a:r>
              <a:rPr lang="es-ES_tradnl" altLang="es-AR" sz="3900" b="1">
                <a:solidFill>
                  <a:srgbClr val="0099FF"/>
                </a:solidFill>
                <a:latin typeface="Tahoma" pitchFamily="34" charset="0"/>
              </a:rPr>
              <a:t>Criterios menores de diagnóstico</a:t>
            </a:r>
            <a:r>
              <a:rPr lang="es-ES_tradnl" altLang="es-AR" sz="3900">
                <a:solidFill>
                  <a:srgbClr val="669900"/>
                </a:solidFill>
                <a:latin typeface="Tahoma" pitchFamily="34" charset="0"/>
              </a:rPr>
              <a:t> </a:t>
            </a:r>
          </a:p>
        </p:txBody>
      </p:sp>
      <p:graphicFrame>
        <p:nvGraphicFramePr>
          <p:cNvPr id="45102" name="Group 1070"/>
          <p:cNvGraphicFramePr>
            <a:graphicFrameLocks noGrp="1"/>
          </p:cNvGraphicFramePr>
          <p:nvPr>
            <p:extLst>
              <p:ext uri="{D42A27DB-BD31-4B8C-83A1-F6EECF244321}">
                <p14:modId xmlns:p14="http://schemas.microsoft.com/office/powerpoint/2010/main" val="1975729497"/>
              </p:ext>
            </p:extLst>
          </p:nvPr>
        </p:nvGraphicFramePr>
        <p:xfrm>
          <a:off x="684213" y="1628775"/>
          <a:ext cx="7848600" cy="3976688"/>
        </p:xfrm>
        <a:graphic>
          <a:graphicData uri="http://schemas.openxmlformats.org/drawingml/2006/table">
            <a:tbl>
              <a:tblPr/>
              <a:tblGrid>
                <a:gridCol w="7848600">
                  <a:extLst>
                    <a:ext uri="{9D8B030D-6E8A-4147-A177-3AD203B41FA5}">
                      <a16:colId xmlns:a16="http://schemas.microsoft.com/office/drawing/2014/main" val="20000"/>
                    </a:ext>
                  </a:extLst>
                </a:gridCol>
              </a:tblGrid>
              <a:tr h="3976688">
                <a:tc>
                  <a:txBody>
                    <a:bodyPr/>
                    <a:lstStyle/>
                    <a:p>
                      <a:pPr marL="893763" marR="0" lvl="0" indent="-711200" algn="l" defTabSz="914400" rtl="0" eaLnBrk="1" fontAlgn="base" latinLnBrk="0" hangingPunct="1">
                        <a:lnSpc>
                          <a:spcPct val="100000"/>
                        </a:lnSpc>
                        <a:spcBef>
                          <a:spcPct val="20000"/>
                        </a:spcBef>
                        <a:spcAft>
                          <a:spcPct val="0"/>
                        </a:spcAft>
                        <a:buClr>
                          <a:srgbClr val="669900"/>
                        </a:buClr>
                        <a:buSzPct val="125000"/>
                        <a:buFontTx/>
                        <a:buAutoNum type="arabicPeriod"/>
                        <a:tabLst/>
                      </a:pPr>
                      <a:r>
                        <a:rPr kumimoji="0" lang="es-ES_tradnl" sz="3100" b="0" i="0" u="none" strike="noStrike" cap="none" normalizeH="0" baseline="0" dirty="0">
                          <a:ln>
                            <a:noFill/>
                          </a:ln>
                          <a:solidFill>
                            <a:srgbClr val="0099FF"/>
                          </a:solidFill>
                          <a:effectLst/>
                          <a:latin typeface="Tahoma" pitchFamily="34" charset="0"/>
                        </a:rPr>
                        <a:t>Plasmocitosis en médula ósea con 10-30% de células plasmáticas.</a:t>
                      </a:r>
                    </a:p>
                    <a:p>
                      <a:pPr marL="893763" marR="0" lvl="0" indent="-711200" algn="l" defTabSz="914400" rtl="0" eaLnBrk="1" fontAlgn="base" latinLnBrk="0" hangingPunct="1">
                        <a:lnSpc>
                          <a:spcPct val="100000"/>
                        </a:lnSpc>
                        <a:spcBef>
                          <a:spcPct val="20000"/>
                        </a:spcBef>
                        <a:spcAft>
                          <a:spcPct val="0"/>
                        </a:spcAft>
                        <a:buClr>
                          <a:srgbClr val="669900"/>
                        </a:buClr>
                        <a:buSzPct val="125000"/>
                        <a:buFontTx/>
                        <a:buAutoNum type="arabicPeriod"/>
                        <a:tabLst/>
                      </a:pPr>
                      <a:r>
                        <a:rPr kumimoji="0" lang="es-ES_tradnl" sz="3100" b="0" i="0" u="none" strike="noStrike" cap="none" normalizeH="0" baseline="0" dirty="0">
                          <a:ln>
                            <a:noFill/>
                          </a:ln>
                          <a:solidFill>
                            <a:srgbClr val="0099FF"/>
                          </a:solidFill>
                          <a:effectLst/>
                          <a:latin typeface="Tahoma" pitchFamily="34" charset="0"/>
                        </a:rPr>
                        <a:t>Lesiones líticas en hueso.</a:t>
                      </a:r>
                    </a:p>
                    <a:p>
                      <a:pPr marL="893763" marR="0" lvl="0" indent="-711200" algn="l" defTabSz="914400" rtl="0" eaLnBrk="1" fontAlgn="base" latinLnBrk="0" hangingPunct="1">
                        <a:lnSpc>
                          <a:spcPct val="100000"/>
                        </a:lnSpc>
                        <a:spcBef>
                          <a:spcPct val="20000"/>
                        </a:spcBef>
                        <a:spcAft>
                          <a:spcPct val="0"/>
                        </a:spcAft>
                        <a:buClr>
                          <a:srgbClr val="669900"/>
                        </a:buClr>
                        <a:buSzPct val="125000"/>
                        <a:buFontTx/>
                        <a:buAutoNum type="arabicPeriod"/>
                        <a:tabLst/>
                      </a:pPr>
                      <a:r>
                        <a:rPr kumimoji="0" lang="es-ES_tradnl" sz="3100" b="0" i="0" u="none" strike="noStrike" cap="none" normalizeH="0" baseline="0" dirty="0">
                          <a:ln>
                            <a:noFill/>
                          </a:ln>
                          <a:solidFill>
                            <a:srgbClr val="0099FF"/>
                          </a:solidFill>
                          <a:effectLst/>
                          <a:latin typeface="Tahoma" pitchFamily="34" charset="0"/>
                        </a:rPr>
                        <a:t>IgM normal o &lt; 500 mg/L, IgA &lt; 1 g/L o IgG &lt; 6 g/L.</a:t>
                      </a:r>
                      <a:endParaRPr kumimoji="0" lang="es-ES" sz="3100" b="0" i="0" u="none" strike="noStrike" cap="none" normalizeH="0" baseline="0" dirty="0">
                        <a:ln>
                          <a:noFill/>
                        </a:ln>
                        <a:solidFill>
                          <a:srgbClr val="0099FF"/>
                        </a:solidFill>
                        <a:effectLst/>
                        <a:latin typeface="Tahoma" pitchFamily="34" charset="0"/>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57150" cap="flat" cmpd="sng" algn="ctr">
                      <a:solidFill>
                        <a:srgbClr val="669900"/>
                      </a:solidFill>
                      <a:prstDash val="solid"/>
                      <a:round/>
                      <a:headEnd type="none" w="med" len="med"/>
                      <a:tailEnd type="none" w="med" len="med"/>
                    </a:lnT>
                    <a:lnB w="57150" cap="flat" cmpd="sng" algn="ctr">
                      <a:solidFill>
                        <a:srgbClr val="6699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425290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10242" name="Picture 5" descr="Imagen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60350"/>
            <a:ext cx="8642350"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20496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graphicFrame>
        <p:nvGraphicFramePr>
          <p:cNvPr id="31843" name="Group 99"/>
          <p:cNvGraphicFramePr>
            <a:graphicFrameLocks noGrp="1"/>
          </p:cNvGraphicFramePr>
          <p:nvPr/>
        </p:nvGraphicFramePr>
        <p:xfrm>
          <a:off x="611188" y="1844675"/>
          <a:ext cx="7920037" cy="4537076"/>
        </p:xfrm>
        <a:graphic>
          <a:graphicData uri="http://schemas.openxmlformats.org/drawingml/2006/table">
            <a:tbl>
              <a:tblPr/>
              <a:tblGrid>
                <a:gridCol w="7920037">
                  <a:extLst>
                    <a:ext uri="{9D8B030D-6E8A-4147-A177-3AD203B41FA5}">
                      <a16:colId xmlns:a16="http://schemas.microsoft.com/office/drawing/2014/main" val="20000"/>
                    </a:ext>
                  </a:extLst>
                </a:gridCol>
              </a:tblGrid>
              <a:tr h="1038225">
                <a:tc>
                  <a:txBody>
                    <a:bodyPr/>
                    <a:lstStyle/>
                    <a:p>
                      <a:pPr marL="893763" marR="0" lvl="0" indent="-711200" algn="l" defTabSz="914400" rtl="0" eaLnBrk="1" fontAlgn="base" latinLnBrk="0" hangingPunct="1">
                        <a:lnSpc>
                          <a:spcPct val="100000"/>
                        </a:lnSpc>
                        <a:spcBef>
                          <a:spcPct val="20000"/>
                        </a:spcBef>
                        <a:spcAft>
                          <a:spcPct val="0"/>
                        </a:spcAft>
                        <a:buClr>
                          <a:srgbClr val="9933FF"/>
                        </a:buClr>
                        <a:buSzTx/>
                        <a:buFontTx/>
                        <a:buChar char="o"/>
                        <a:tabLst/>
                      </a:pPr>
                      <a:r>
                        <a:rPr kumimoji="0" lang="es-MX" sz="2800" b="0" i="0" u="none" strike="noStrike" cap="none" normalizeH="0" baseline="0">
                          <a:ln>
                            <a:noFill/>
                          </a:ln>
                          <a:solidFill>
                            <a:schemeClr val="bg2"/>
                          </a:solidFill>
                          <a:effectLst/>
                          <a:latin typeface="Tahoma" pitchFamily="34" charset="0"/>
                        </a:rPr>
                        <a:t>Son cadenas ligeras kapa o Lambda, que se eliminan por orina.</a:t>
                      </a:r>
                      <a:endParaRPr kumimoji="0" lang="es-ES" sz="2800" b="0" i="0" u="none" strike="noStrike" cap="none" normalizeH="0" baseline="0">
                        <a:ln>
                          <a:noFill/>
                        </a:ln>
                        <a:solidFill>
                          <a:schemeClr val="bg2"/>
                        </a:solidFill>
                        <a:effectLst/>
                        <a:latin typeface="Tahoma" pitchFamily="34" charset="0"/>
                      </a:endParaRPr>
                    </a:p>
                  </a:txBody>
                  <a:tcPr anchor="ctr" horzOverflow="overflow">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9933FF"/>
                      </a:solidFill>
                      <a:prstDash val="solid"/>
                      <a:round/>
                      <a:headEnd type="none" w="med" len="med"/>
                      <a:tailEnd type="none" w="med" len="med"/>
                    </a:lnT>
                    <a:lnB w="57150" cap="flat" cmpd="sng" algn="ctr">
                      <a:solidFill>
                        <a:srgbClr val="9933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38225">
                <a:tc>
                  <a:txBody>
                    <a:bodyPr/>
                    <a:lstStyle/>
                    <a:p>
                      <a:pPr marL="893763" marR="0" lvl="0" indent="-711200" algn="l" defTabSz="914400" rtl="0" eaLnBrk="1" fontAlgn="base" latinLnBrk="0" hangingPunct="1">
                        <a:lnSpc>
                          <a:spcPct val="100000"/>
                        </a:lnSpc>
                        <a:spcBef>
                          <a:spcPct val="20000"/>
                        </a:spcBef>
                        <a:spcAft>
                          <a:spcPct val="0"/>
                        </a:spcAft>
                        <a:buClr>
                          <a:srgbClr val="9933FF"/>
                        </a:buClr>
                        <a:buSzTx/>
                        <a:buFontTx/>
                        <a:buChar char="o"/>
                        <a:tabLst/>
                      </a:pPr>
                      <a:r>
                        <a:rPr kumimoji="0" lang="es-MX" sz="2800" b="0" i="0" u="none" strike="noStrike" cap="none" normalizeH="0" baseline="0">
                          <a:ln>
                            <a:noFill/>
                          </a:ln>
                          <a:solidFill>
                            <a:schemeClr val="bg2"/>
                          </a:solidFill>
                          <a:effectLst/>
                          <a:latin typeface="Tahoma" pitchFamily="34" charset="0"/>
                        </a:rPr>
                        <a:t>Se presentan en el 50-80% de los pacientes con mieloma.</a:t>
                      </a:r>
                      <a:endParaRPr kumimoji="0" lang="es-ES" sz="2800" b="0" i="0" u="none" strike="noStrike" cap="none" normalizeH="0" baseline="0">
                        <a:ln>
                          <a:noFill/>
                        </a:ln>
                        <a:solidFill>
                          <a:schemeClr val="bg2"/>
                        </a:solidFill>
                        <a:effectLst/>
                        <a:latin typeface="Tahoma" pitchFamily="34" charset="0"/>
                      </a:endParaRPr>
                    </a:p>
                  </a:txBody>
                  <a:tcPr anchor="ctr" horzOverflow="overflow">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9933FF"/>
                      </a:solidFill>
                      <a:prstDash val="solid"/>
                      <a:round/>
                      <a:headEnd type="none" w="med" len="med"/>
                      <a:tailEnd type="none" w="med" len="med"/>
                    </a:lnT>
                    <a:lnB w="57150" cap="flat" cmpd="sng" algn="ctr">
                      <a:solidFill>
                        <a:srgbClr val="9933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58838">
                <a:tc>
                  <a:txBody>
                    <a:bodyPr/>
                    <a:lstStyle/>
                    <a:p>
                      <a:pPr marL="893763" marR="0" lvl="0" indent="-711200" algn="l" defTabSz="914400" rtl="0" eaLnBrk="1" fontAlgn="base" latinLnBrk="0" hangingPunct="1">
                        <a:lnSpc>
                          <a:spcPct val="100000"/>
                        </a:lnSpc>
                        <a:spcBef>
                          <a:spcPct val="20000"/>
                        </a:spcBef>
                        <a:spcAft>
                          <a:spcPct val="0"/>
                        </a:spcAft>
                        <a:buClr>
                          <a:srgbClr val="9933FF"/>
                        </a:buClr>
                        <a:buSzTx/>
                        <a:buFontTx/>
                        <a:buChar char="o"/>
                        <a:tabLst/>
                      </a:pPr>
                      <a:r>
                        <a:rPr kumimoji="0" lang="es-MX" sz="2800" b="0" i="0" u="none" strike="noStrike" cap="none" normalizeH="0" baseline="0">
                          <a:ln>
                            <a:noFill/>
                          </a:ln>
                          <a:solidFill>
                            <a:schemeClr val="bg2"/>
                          </a:solidFill>
                          <a:effectLst/>
                          <a:latin typeface="Tahoma" pitchFamily="34" charset="0"/>
                        </a:rPr>
                        <a:t>En una electroforesis de orina de 24 horas.</a:t>
                      </a:r>
                      <a:endParaRPr kumimoji="0" lang="es-ES" sz="2800" b="0" i="0" u="none" strike="noStrike" cap="none" normalizeH="0" baseline="0">
                        <a:ln>
                          <a:noFill/>
                        </a:ln>
                        <a:solidFill>
                          <a:schemeClr val="bg2"/>
                        </a:solidFill>
                        <a:effectLst/>
                        <a:latin typeface="Tahoma" pitchFamily="34" charset="0"/>
                      </a:endParaRPr>
                    </a:p>
                  </a:txBody>
                  <a:tcPr anchor="ctr" horzOverflow="overflow">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9933FF"/>
                      </a:solidFill>
                      <a:prstDash val="solid"/>
                      <a:round/>
                      <a:headEnd type="none" w="med" len="med"/>
                      <a:tailEnd type="none" w="med" len="med"/>
                    </a:lnT>
                    <a:lnB w="57150" cap="flat" cmpd="sng" algn="ctr">
                      <a:solidFill>
                        <a:srgbClr val="9933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601788">
                <a:tc>
                  <a:txBody>
                    <a:bodyPr/>
                    <a:lstStyle/>
                    <a:p>
                      <a:pPr marL="893763" marR="0" lvl="0" indent="-711200" algn="l" defTabSz="914400" rtl="0" eaLnBrk="1" fontAlgn="base" latinLnBrk="0" hangingPunct="1">
                        <a:lnSpc>
                          <a:spcPct val="100000"/>
                        </a:lnSpc>
                        <a:spcBef>
                          <a:spcPct val="20000"/>
                        </a:spcBef>
                        <a:spcAft>
                          <a:spcPct val="0"/>
                        </a:spcAft>
                        <a:buClr>
                          <a:srgbClr val="9933FF"/>
                        </a:buClr>
                        <a:buSzTx/>
                        <a:buFontTx/>
                        <a:buAutoNum type="alphaUcPeriod"/>
                        <a:tabLst/>
                      </a:pPr>
                      <a:r>
                        <a:rPr kumimoji="0" lang="es-ES" sz="2800" b="0" i="0" u="none" strike="noStrike" cap="none" normalizeH="0" baseline="0" dirty="0">
                          <a:ln>
                            <a:noFill/>
                          </a:ln>
                          <a:solidFill>
                            <a:schemeClr val="bg2"/>
                          </a:solidFill>
                          <a:effectLst/>
                          <a:latin typeface="Tahoma" pitchFamily="34" charset="0"/>
                        </a:rPr>
                        <a:t>Pueden provocar el “</a:t>
                      </a:r>
                      <a:r>
                        <a:rPr kumimoji="0" lang="es-ES" sz="2800" b="0" i="0" u="none" strike="noStrike" cap="none" normalizeH="0" baseline="0" dirty="0" err="1">
                          <a:ln>
                            <a:noFill/>
                          </a:ln>
                          <a:solidFill>
                            <a:schemeClr val="bg2"/>
                          </a:solidFill>
                          <a:effectLst/>
                          <a:latin typeface="Tahoma" pitchFamily="34" charset="0"/>
                        </a:rPr>
                        <a:t>Riñon</a:t>
                      </a:r>
                      <a:r>
                        <a:rPr kumimoji="0" lang="es-ES" sz="2800" b="0" i="0" u="none" strike="noStrike" cap="none" normalizeH="0" baseline="0" dirty="0">
                          <a:ln>
                            <a:noFill/>
                          </a:ln>
                          <a:solidFill>
                            <a:schemeClr val="bg2"/>
                          </a:solidFill>
                          <a:effectLst/>
                          <a:latin typeface="Tahoma" pitchFamily="34" charset="0"/>
                        </a:rPr>
                        <a:t> de Mieloma”.</a:t>
                      </a:r>
                    </a:p>
                    <a:p>
                      <a:pPr marL="893763" marR="0" lvl="0" indent="-711200" algn="l" defTabSz="914400" rtl="0" eaLnBrk="1" fontAlgn="base" latinLnBrk="0" hangingPunct="1">
                        <a:lnSpc>
                          <a:spcPct val="100000"/>
                        </a:lnSpc>
                        <a:spcBef>
                          <a:spcPct val="20000"/>
                        </a:spcBef>
                        <a:spcAft>
                          <a:spcPct val="0"/>
                        </a:spcAft>
                        <a:buClr>
                          <a:srgbClr val="9933FF"/>
                        </a:buClr>
                        <a:buSzTx/>
                        <a:buFontTx/>
                        <a:buAutoNum type="alphaUcPeriod"/>
                        <a:tabLst/>
                      </a:pPr>
                      <a:r>
                        <a:rPr kumimoji="0" lang="es-ES" sz="2800" b="0" i="0" u="none" strike="noStrike" cap="none" normalizeH="0" baseline="0" dirty="0">
                          <a:ln>
                            <a:noFill/>
                          </a:ln>
                          <a:solidFill>
                            <a:schemeClr val="bg2"/>
                          </a:solidFill>
                          <a:effectLst/>
                          <a:latin typeface="Tahoma" pitchFamily="34" charset="0"/>
                        </a:rPr>
                        <a:t>Ocurre por obstrucción y perdida de nefronas             Insuficiencia renal.</a:t>
                      </a:r>
                    </a:p>
                  </a:txBody>
                  <a:tcPr anchor="ctr" horzOverflow="overflow">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9933FF"/>
                      </a:solidFill>
                      <a:prstDash val="solid"/>
                      <a:round/>
                      <a:headEnd type="none" w="med" len="med"/>
                      <a:tailEnd type="none" w="med" len="med"/>
                    </a:lnT>
                    <a:lnB w="57150" cap="flat" cmpd="sng" algn="ctr">
                      <a:solidFill>
                        <a:srgbClr val="9933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11278" name="Rectangle 4"/>
          <p:cNvSpPr>
            <a:spLocks noGrp="1" noChangeArrowheads="1"/>
          </p:cNvSpPr>
          <p:nvPr>
            <p:ph type="title"/>
          </p:nvPr>
        </p:nvSpPr>
        <p:spPr>
          <a:noFill/>
        </p:spPr>
        <p:txBody>
          <a:bodyPr/>
          <a:lstStyle/>
          <a:p>
            <a:pPr eaLnBrk="1" hangingPunct="1"/>
            <a:r>
              <a:rPr lang="es-MX" altLang="es-AR" sz="4000" b="1">
                <a:solidFill>
                  <a:srgbClr val="9933FF"/>
                </a:solidFill>
                <a:latin typeface="Tahoma" pitchFamily="34" charset="0"/>
              </a:rPr>
              <a:t>Proteína de Bence-Jones</a:t>
            </a:r>
          </a:p>
        </p:txBody>
      </p:sp>
      <p:sp>
        <p:nvSpPr>
          <p:cNvPr id="11279" name="Line 7"/>
          <p:cNvSpPr>
            <a:spLocks noChangeShapeType="1"/>
          </p:cNvSpPr>
          <p:nvPr/>
        </p:nvSpPr>
        <p:spPr bwMode="auto">
          <a:xfrm>
            <a:off x="3276600" y="6092825"/>
            <a:ext cx="863600" cy="0"/>
          </a:xfrm>
          <a:prstGeom prst="line">
            <a:avLst/>
          </a:prstGeom>
          <a:noFill/>
          <a:ln w="76200">
            <a:solidFill>
              <a:schemeClr val="bg2"/>
            </a:solidFill>
            <a:round/>
            <a:headEnd/>
            <a:tailEnd type="triangle" w="med"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s-AR" sz="2800">
              <a:solidFill>
                <a:srgbClr val="FFFFCC"/>
              </a:solidFill>
            </a:endParaRPr>
          </a:p>
        </p:txBody>
      </p:sp>
    </p:spTree>
    <p:extLst>
      <p:ext uri="{BB962C8B-B14F-4D97-AF65-F5344CB8AC3E}">
        <p14:creationId xmlns:p14="http://schemas.microsoft.com/office/powerpoint/2010/main" val="977641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388424" cy="6858000"/>
          </a:xfrm>
        </p:spPr>
        <p:txBody>
          <a:bodyPr>
            <a:normAutofit lnSpcReduction="10000"/>
          </a:bodyPr>
          <a:lstStyle/>
          <a:p>
            <a:pPr>
              <a:buNone/>
            </a:pPr>
            <a:r>
              <a:rPr lang="es-AR" b="1" u="sng" dirty="0"/>
              <a:t>MECANISMO INTRINSECO</a:t>
            </a:r>
          </a:p>
          <a:p>
            <a:pPr algn="just">
              <a:buNone/>
            </a:pPr>
            <a:r>
              <a:rPr lang="es-AR" sz="2400" dirty="0"/>
              <a:t>El coágulo se forma como consecuencia de la función de los elementos intrínsecos, sin requerir elementos extra sanguíneos.</a:t>
            </a:r>
          </a:p>
          <a:p>
            <a:pPr algn="just">
              <a:buNone/>
            </a:pPr>
            <a:r>
              <a:rPr lang="es-AR" sz="2400" dirty="0"/>
              <a:t>XII a través de un cininógeno llamado factor de Fleshner, cataliza el factor XII, una vez activado este activa el factor XI, este activa el factor IX, este en presencia del factor VIII, calcio, factor 3 plaquetario y el factor V, se activa el factor X, una vez activado este, transforma la protrombina en trombina, mediado por el factor 1 plaquetario, la trombina transforma el fibrinógeno en fibrina por medio del factor 2 plaquetario. La fibrina ya es el coágulo, el factor X activado, activa simultáneamente el factor XIII, actuando este sobre la fibrina estabilizándola, si este no actuara tendríamos como resultado Hemorragias.</a:t>
            </a:r>
          </a:p>
          <a:p>
            <a:pPr algn="just">
              <a:buNone/>
            </a:pPr>
            <a:r>
              <a:rPr lang="es-AR" sz="2400" dirty="0"/>
              <a:t>Cuando se logra la formación del coágulo las plaquetas liberan trombostenina para retraer el coágulo. Luego sucede la lisis del coágulo a través de la , del plasminógeno (proteína formada por el hígado), formando fibrinolisina, esta lisa el coágulo.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graphicFrame>
        <p:nvGraphicFramePr>
          <p:cNvPr id="29789" name="Group 93"/>
          <p:cNvGraphicFramePr>
            <a:graphicFrameLocks noGrp="1"/>
          </p:cNvGraphicFramePr>
          <p:nvPr/>
        </p:nvGraphicFramePr>
        <p:xfrm>
          <a:off x="323850" y="1700213"/>
          <a:ext cx="2447925" cy="4033838"/>
        </p:xfrm>
        <a:graphic>
          <a:graphicData uri="http://schemas.openxmlformats.org/drawingml/2006/table">
            <a:tbl>
              <a:tblPr/>
              <a:tblGrid>
                <a:gridCol w="2447925">
                  <a:extLst>
                    <a:ext uri="{9D8B030D-6E8A-4147-A177-3AD203B41FA5}">
                      <a16:colId xmlns:a16="http://schemas.microsoft.com/office/drawing/2014/main" val="20000"/>
                    </a:ext>
                  </a:extLst>
                </a:gridCol>
              </a:tblGrid>
              <a:tr h="1004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800" b="1" i="0" u="none" strike="noStrike" cap="none" normalizeH="0" baseline="0">
                          <a:ln>
                            <a:noFill/>
                          </a:ln>
                          <a:solidFill>
                            <a:schemeClr val="bg2"/>
                          </a:solidFill>
                          <a:effectLst/>
                          <a:latin typeface="Tahoma" pitchFamily="34" charset="0"/>
                        </a:rPr>
                        <a:t>Proteínas séricas</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800" b="1" i="0" u="none" strike="noStrike" cap="none" normalizeH="0" baseline="0">
                          <a:ln>
                            <a:noFill/>
                          </a:ln>
                          <a:solidFill>
                            <a:schemeClr val="bg2"/>
                          </a:solidFill>
                          <a:effectLst/>
                          <a:latin typeface="Tahoma" pitchFamily="34" charset="0"/>
                        </a:rPr>
                        <a:t> elevadas </a:t>
                      </a:r>
                      <a:endParaRPr kumimoji="0" lang="es-ES" sz="1800" b="1" i="0" u="none" strike="noStrike" cap="none" normalizeH="0" baseline="0">
                        <a:ln>
                          <a:noFill/>
                        </a:ln>
                        <a:solidFill>
                          <a:schemeClr val="tx1"/>
                        </a:solidFill>
                        <a:effectLst/>
                        <a:latin typeface="Tahoma" pitchFamily="34" charset="0"/>
                      </a:endParaRPr>
                    </a:p>
                  </a:txBody>
                  <a:tcPr anchor="ctr" horzOverflow="overflow">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008000"/>
                      </a:solidFill>
                      <a:prstDash val="solid"/>
                      <a:round/>
                      <a:headEnd type="none" w="med" len="med"/>
                      <a:tailEnd type="none" w="med" len="med"/>
                    </a:lnT>
                    <a:lnB w="57150"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4763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800" b="1" i="0" u="none" strike="noStrike" cap="none" normalizeH="0" baseline="0">
                          <a:ln>
                            <a:noFill/>
                          </a:ln>
                          <a:solidFill>
                            <a:schemeClr val="bg2"/>
                          </a:solidFill>
                          <a:effectLst/>
                          <a:latin typeface="Tahoma" pitchFamily="34" charset="0"/>
                        </a:rPr>
                        <a:t>97 % secretan</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800" b="1" i="0" u="none" strike="noStrike" cap="none" normalizeH="0" baseline="0">
                          <a:ln>
                            <a:noFill/>
                          </a:ln>
                          <a:solidFill>
                            <a:schemeClr val="bg2"/>
                          </a:solidFill>
                          <a:effectLst/>
                          <a:latin typeface="Tahoma" pitchFamily="34" charset="0"/>
                        </a:rPr>
                        <a:t>inmunoglobulinas</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800" b="1" i="0" u="none" strike="noStrike" cap="none" normalizeH="0" baseline="0">
                          <a:ln>
                            <a:noFill/>
                          </a:ln>
                          <a:solidFill>
                            <a:schemeClr val="bg2"/>
                          </a:solidFill>
                          <a:effectLst/>
                          <a:latin typeface="Tahoma" pitchFamily="34" charset="0"/>
                        </a:rPr>
                        <a:t>  monoclonales.</a:t>
                      </a:r>
                      <a:endParaRPr kumimoji="0" lang="es-ES" sz="1800" b="1" i="0" u="none" strike="noStrike" cap="none" normalizeH="0" baseline="0">
                        <a:ln>
                          <a:noFill/>
                        </a:ln>
                        <a:solidFill>
                          <a:schemeClr val="tx1"/>
                        </a:solidFill>
                        <a:effectLst/>
                        <a:latin typeface="Tahoma" pitchFamily="34" charset="0"/>
                      </a:endParaRPr>
                    </a:p>
                  </a:txBody>
                  <a:tcPr anchor="ctr" horzOverflow="overflow">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008000"/>
                      </a:solidFill>
                      <a:prstDash val="solid"/>
                      <a:round/>
                      <a:headEnd type="none" w="med" len="med"/>
                      <a:tailEnd type="none" w="med" len="med"/>
                    </a:lnT>
                    <a:lnB w="57150"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5525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900" b="1" i="0" u="none" strike="noStrike" cap="none" normalizeH="0" baseline="0">
                          <a:ln>
                            <a:noFill/>
                          </a:ln>
                          <a:solidFill>
                            <a:schemeClr val="bg2"/>
                          </a:solidFill>
                          <a:effectLst/>
                          <a:latin typeface="Tahoma" pitchFamily="34" charset="0"/>
                        </a:rPr>
                        <a:t>1o            IgG</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900" b="1" i="0" u="none" strike="noStrike" cap="none" normalizeH="0" baseline="0">
                          <a:ln>
                            <a:noFill/>
                          </a:ln>
                          <a:solidFill>
                            <a:schemeClr val="bg2"/>
                          </a:solidFill>
                          <a:effectLst/>
                          <a:latin typeface="Tahoma" pitchFamily="34" charset="0"/>
                        </a:rPr>
                        <a:t>2o            IgA</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ES" sz="1900" b="1" i="0" u="none" strike="noStrike" cap="none" normalizeH="0" baseline="0">
                        <a:ln>
                          <a:noFill/>
                        </a:ln>
                        <a:solidFill>
                          <a:schemeClr val="tx1"/>
                        </a:solidFill>
                        <a:effectLst/>
                        <a:latin typeface="Tahoma" pitchFamily="34" charset="0"/>
                      </a:endParaRPr>
                    </a:p>
                  </a:txBody>
                  <a:tcPr anchor="ctr" horzOverflow="overflow">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008000"/>
                      </a:solidFill>
                      <a:prstDash val="solid"/>
                      <a:round/>
                      <a:headEnd type="none" w="med" len="med"/>
                      <a:tailEnd type="none" w="med" len="med"/>
                    </a:lnT>
                    <a:lnB w="57150"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pic>
        <p:nvPicPr>
          <p:cNvPr id="12300" name="Picture 2" descr="electroforesis de protein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475" y="1484313"/>
            <a:ext cx="5016500"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1" name="Text Box 3"/>
          <p:cNvSpPr txBox="1">
            <a:spLocks noChangeArrowheads="1"/>
          </p:cNvSpPr>
          <p:nvPr/>
        </p:nvSpPr>
        <p:spPr bwMode="auto">
          <a:xfrm>
            <a:off x="0" y="3933825"/>
            <a:ext cx="3175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fontAlgn="base" hangingPunct="1">
              <a:spcBef>
                <a:spcPct val="0"/>
              </a:spcBef>
              <a:spcAft>
                <a:spcPct val="0"/>
              </a:spcAft>
              <a:buFontTx/>
              <a:buNone/>
            </a:pPr>
            <a:r>
              <a:rPr lang="es-MX" altLang="es-AR" sz="1800" b="1">
                <a:solidFill>
                  <a:srgbClr val="220011"/>
                </a:solidFill>
                <a:latin typeface="Tahoma" pitchFamily="34" charset="0"/>
              </a:rPr>
              <a:t>  </a:t>
            </a:r>
          </a:p>
        </p:txBody>
      </p:sp>
      <p:sp>
        <p:nvSpPr>
          <p:cNvPr id="12302" name="Text Box 5"/>
          <p:cNvSpPr txBox="1">
            <a:spLocks noChangeArrowheads="1"/>
          </p:cNvSpPr>
          <p:nvPr/>
        </p:nvSpPr>
        <p:spPr bwMode="auto">
          <a:xfrm>
            <a:off x="0" y="3213100"/>
            <a:ext cx="2508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fontAlgn="base" hangingPunct="1">
              <a:spcBef>
                <a:spcPct val="0"/>
              </a:spcBef>
              <a:spcAft>
                <a:spcPct val="0"/>
              </a:spcAft>
              <a:buFontTx/>
              <a:buNone/>
            </a:pPr>
            <a:r>
              <a:rPr lang="es-MX" altLang="es-AR" sz="1800" b="1">
                <a:solidFill>
                  <a:srgbClr val="220011"/>
                </a:solidFill>
                <a:latin typeface="Tahoma" pitchFamily="34" charset="0"/>
              </a:rPr>
              <a:t> </a:t>
            </a:r>
          </a:p>
        </p:txBody>
      </p:sp>
      <p:sp>
        <p:nvSpPr>
          <p:cNvPr id="12303" name="Line 6"/>
          <p:cNvSpPr>
            <a:spLocks noChangeShapeType="1"/>
          </p:cNvSpPr>
          <p:nvPr/>
        </p:nvSpPr>
        <p:spPr bwMode="auto">
          <a:xfrm>
            <a:off x="1258888" y="4652963"/>
            <a:ext cx="457200" cy="0"/>
          </a:xfrm>
          <a:prstGeom prst="line">
            <a:avLst/>
          </a:prstGeom>
          <a:noFill/>
          <a:ln w="3810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es-AR" sz="2800">
              <a:solidFill>
                <a:srgbClr val="FFFFCC"/>
              </a:solidFill>
            </a:endParaRPr>
          </a:p>
        </p:txBody>
      </p:sp>
      <p:sp>
        <p:nvSpPr>
          <p:cNvPr id="12304" name="Line 7"/>
          <p:cNvSpPr>
            <a:spLocks noChangeShapeType="1"/>
          </p:cNvSpPr>
          <p:nvPr/>
        </p:nvSpPr>
        <p:spPr bwMode="auto">
          <a:xfrm>
            <a:off x="1258888" y="5013325"/>
            <a:ext cx="457200" cy="0"/>
          </a:xfrm>
          <a:prstGeom prst="line">
            <a:avLst/>
          </a:prstGeom>
          <a:noFill/>
          <a:ln w="3810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es-AR" sz="2800">
              <a:solidFill>
                <a:srgbClr val="FFFFCC"/>
              </a:solidFill>
            </a:endParaRPr>
          </a:p>
        </p:txBody>
      </p:sp>
      <p:sp>
        <p:nvSpPr>
          <p:cNvPr id="12305" name="Text Box 8"/>
          <p:cNvSpPr txBox="1">
            <a:spLocks noChangeArrowheads="1"/>
          </p:cNvSpPr>
          <p:nvPr/>
        </p:nvSpPr>
        <p:spPr bwMode="auto">
          <a:xfrm>
            <a:off x="468313" y="549275"/>
            <a:ext cx="8351837"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fontAlgn="base" hangingPunct="1">
              <a:spcBef>
                <a:spcPct val="0"/>
              </a:spcBef>
              <a:spcAft>
                <a:spcPct val="0"/>
              </a:spcAft>
              <a:buFontTx/>
              <a:buNone/>
            </a:pPr>
            <a:r>
              <a:rPr lang="es-MX" altLang="es-AR" b="1">
                <a:solidFill>
                  <a:srgbClr val="008000"/>
                </a:solidFill>
                <a:latin typeface="Tahoma" pitchFamily="34" charset="0"/>
              </a:rPr>
              <a:t>Electroforesis de proteínas séricas</a:t>
            </a:r>
          </a:p>
        </p:txBody>
      </p:sp>
    </p:spTree>
    <p:extLst>
      <p:ext uri="{BB962C8B-B14F-4D97-AF65-F5344CB8AC3E}">
        <p14:creationId xmlns:p14="http://schemas.microsoft.com/office/powerpoint/2010/main" val="24443341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13314" name="Rectangle 4"/>
          <p:cNvSpPr>
            <a:spLocks noGrp="1" noChangeArrowheads="1"/>
          </p:cNvSpPr>
          <p:nvPr>
            <p:ph type="title"/>
          </p:nvPr>
        </p:nvSpPr>
        <p:spPr>
          <a:xfrm>
            <a:off x="755650" y="0"/>
            <a:ext cx="7775575" cy="836613"/>
          </a:xfrm>
          <a:noFill/>
        </p:spPr>
        <p:txBody>
          <a:bodyPr/>
          <a:lstStyle/>
          <a:p>
            <a:pPr eaLnBrk="1" hangingPunct="1"/>
            <a:r>
              <a:rPr lang="es-MX" altLang="es-AR" sz="3600">
                <a:solidFill>
                  <a:srgbClr val="0000FF"/>
                </a:solidFill>
                <a:latin typeface="Tahoma" pitchFamily="34" charset="0"/>
              </a:rPr>
              <a:t>Factores pronósticos </a:t>
            </a:r>
          </a:p>
        </p:txBody>
      </p:sp>
      <p:graphicFrame>
        <p:nvGraphicFramePr>
          <p:cNvPr id="35339" name="Group 523"/>
          <p:cNvGraphicFramePr>
            <a:graphicFrameLocks noGrp="1"/>
          </p:cNvGraphicFramePr>
          <p:nvPr>
            <p:extLst>
              <p:ext uri="{D42A27DB-BD31-4B8C-83A1-F6EECF244321}">
                <p14:modId xmlns:p14="http://schemas.microsoft.com/office/powerpoint/2010/main" val="2830814692"/>
              </p:ext>
            </p:extLst>
          </p:nvPr>
        </p:nvGraphicFramePr>
        <p:xfrm>
          <a:off x="468313" y="836613"/>
          <a:ext cx="8280400" cy="5157788"/>
        </p:xfrm>
        <a:graphic>
          <a:graphicData uri="http://schemas.openxmlformats.org/drawingml/2006/table">
            <a:tbl>
              <a:tblPr/>
              <a:tblGrid>
                <a:gridCol w="3382962">
                  <a:extLst>
                    <a:ext uri="{9D8B030D-6E8A-4147-A177-3AD203B41FA5}">
                      <a16:colId xmlns:a16="http://schemas.microsoft.com/office/drawing/2014/main" val="20000"/>
                    </a:ext>
                  </a:extLst>
                </a:gridCol>
                <a:gridCol w="2016125">
                  <a:extLst>
                    <a:ext uri="{9D8B030D-6E8A-4147-A177-3AD203B41FA5}">
                      <a16:colId xmlns:a16="http://schemas.microsoft.com/office/drawing/2014/main" val="20001"/>
                    </a:ext>
                  </a:extLst>
                </a:gridCol>
                <a:gridCol w="2881313">
                  <a:extLst>
                    <a:ext uri="{9D8B030D-6E8A-4147-A177-3AD203B41FA5}">
                      <a16:colId xmlns:a16="http://schemas.microsoft.com/office/drawing/2014/main" val="20002"/>
                    </a:ext>
                  </a:extLst>
                </a:gridCol>
              </a:tblGrid>
              <a:tr h="5683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800" b="0" i="0" u="none" strike="noStrike" cap="none" normalizeH="0" baseline="0" dirty="0">
                          <a:ln>
                            <a:noFill/>
                          </a:ln>
                          <a:solidFill>
                            <a:srgbClr val="0303FF"/>
                          </a:solidFill>
                          <a:effectLst/>
                          <a:latin typeface="Tahoma" pitchFamily="34" charset="0"/>
                        </a:rPr>
                        <a:t>Parámetros </a:t>
                      </a:r>
                    </a:p>
                  </a:txBody>
                  <a:tcPr marT="45723" marB="45723" anchor="ctr" horzOverflow="overflow">
                    <a:lnL w="5715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800" b="0" i="0" u="none" strike="noStrike" cap="none" normalizeH="0" baseline="0">
                          <a:ln>
                            <a:noFill/>
                          </a:ln>
                          <a:solidFill>
                            <a:srgbClr val="0303FF"/>
                          </a:solidFill>
                          <a:effectLst/>
                          <a:latin typeface="Tahoma" pitchFamily="34" charset="0"/>
                        </a:rPr>
                        <a:t>Estadio I</a:t>
                      </a:r>
                    </a:p>
                  </a:txBody>
                  <a:tcPr marT="45723" marB="45723"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800" b="0" i="0" u="none" strike="noStrike" cap="none" normalizeH="0" baseline="0">
                          <a:ln>
                            <a:noFill/>
                          </a:ln>
                          <a:solidFill>
                            <a:srgbClr val="0303FF"/>
                          </a:solidFill>
                          <a:effectLst/>
                          <a:latin typeface="Tahoma" pitchFamily="34" charset="0"/>
                        </a:rPr>
                        <a:t>Estadio III</a:t>
                      </a:r>
                    </a:p>
                  </a:txBody>
                  <a:tcPr marT="45723" marB="45723" anchor="ctr" horzOverflow="overflow">
                    <a:lnL w="7620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0257">
                <a:tc>
                  <a:txBody>
                    <a:bodyPr/>
                    <a:lstStyle/>
                    <a:p>
                      <a:pPr marL="533400" marR="0" lvl="0" indent="-533400" algn="l" defTabSz="914400" rtl="0" eaLnBrk="1" fontAlgn="base" latinLnBrk="0" hangingPunct="1">
                        <a:lnSpc>
                          <a:spcPct val="100000"/>
                        </a:lnSpc>
                        <a:spcBef>
                          <a:spcPct val="20000"/>
                        </a:spcBef>
                        <a:spcAft>
                          <a:spcPct val="0"/>
                        </a:spcAft>
                        <a:buClr>
                          <a:srgbClr val="3333FF"/>
                        </a:buClr>
                        <a:buSzTx/>
                        <a:buFontTx/>
                        <a:buChar char="•"/>
                        <a:tabLst/>
                      </a:pPr>
                      <a:r>
                        <a:rPr kumimoji="0" lang="es-ES" sz="2400" b="0" i="0" u="none" strike="noStrike" cap="none" normalizeH="0" baseline="0">
                          <a:ln>
                            <a:noFill/>
                          </a:ln>
                          <a:solidFill>
                            <a:schemeClr val="bg2"/>
                          </a:solidFill>
                          <a:effectLst/>
                          <a:latin typeface="Tahoma" pitchFamily="34" charset="0"/>
                        </a:rPr>
                        <a:t>Hemoglobina </a:t>
                      </a:r>
                    </a:p>
                  </a:txBody>
                  <a:tcPr marT="45723" marB="45723" anchor="ctr" horzOverflow="overflow">
                    <a:lnL w="5715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38100" cap="flat" cmpd="sng" algn="ctr">
                      <a:solidFill>
                        <a:srgbClr val="0000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noFill/>
                  </a:tcPr>
                </a:tc>
                <a:tc>
                  <a:txBody>
                    <a:bodyPr/>
                    <a:lstStyle/>
                    <a:p>
                      <a:pPr marL="541338" marR="0" lvl="0" indent="-354013" algn="ctr" defTabSz="914400" rtl="0" eaLnBrk="1" fontAlgn="base" latinLnBrk="0" hangingPunct="1">
                        <a:lnSpc>
                          <a:spcPct val="100000"/>
                        </a:lnSpc>
                        <a:spcBef>
                          <a:spcPct val="20000"/>
                        </a:spcBef>
                        <a:spcAft>
                          <a:spcPct val="0"/>
                        </a:spcAft>
                        <a:buClr>
                          <a:schemeClr val="hlink"/>
                        </a:buClr>
                        <a:buSzTx/>
                        <a:buFontTx/>
                        <a:buNone/>
                        <a:tabLst/>
                      </a:pPr>
                      <a:r>
                        <a:rPr kumimoji="0" lang="es-ES" sz="2400" b="0" i="0" u="none" strike="noStrike" cap="none" normalizeH="0" baseline="0">
                          <a:ln>
                            <a:noFill/>
                          </a:ln>
                          <a:solidFill>
                            <a:schemeClr val="bg2"/>
                          </a:solidFill>
                          <a:effectLst/>
                          <a:latin typeface="Tahoma" pitchFamily="34" charset="0"/>
                        </a:rPr>
                        <a:t>&gt; 10 g/L</a:t>
                      </a:r>
                    </a:p>
                  </a:txBody>
                  <a:tcPr marT="45723" marB="45723"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38100" cap="flat" cmpd="sng" algn="ctr">
                      <a:solidFill>
                        <a:srgbClr val="0000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EBEBFF"/>
                    </a:solidFill>
                  </a:tcPr>
                </a:tc>
                <a:tc>
                  <a:txBody>
                    <a:bodyPr/>
                    <a:lstStyle/>
                    <a:p>
                      <a:pPr marL="541338" marR="0" lvl="0" indent="-354013" algn="ctr" defTabSz="914400" rtl="0" eaLnBrk="1" fontAlgn="base" latinLnBrk="0" hangingPunct="1">
                        <a:lnSpc>
                          <a:spcPct val="100000"/>
                        </a:lnSpc>
                        <a:spcBef>
                          <a:spcPct val="20000"/>
                        </a:spcBef>
                        <a:spcAft>
                          <a:spcPct val="0"/>
                        </a:spcAft>
                        <a:buClr>
                          <a:schemeClr val="hlink"/>
                        </a:buClr>
                        <a:buSzTx/>
                        <a:buFontTx/>
                        <a:buNone/>
                        <a:tabLst/>
                      </a:pPr>
                      <a:r>
                        <a:rPr kumimoji="0" lang="es-ES" sz="2400" b="0" i="0" u="none" strike="noStrike" cap="none" normalizeH="0" baseline="0">
                          <a:ln>
                            <a:noFill/>
                          </a:ln>
                          <a:solidFill>
                            <a:schemeClr val="bg2"/>
                          </a:solidFill>
                          <a:effectLst/>
                          <a:latin typeface="Tahoma" pitchFamily="34" charset="0"/>
                        </a:rPr>
                        <a:t>&lt; 8.5 g/dL</a:t>
                      </a:r>
                    </a:p>
                  </a:txBody>
                  <a:tcPr marT="45723" marB="45723" anchor="ctr" horzOverflow="overflow">
                    <a:lnL w="7620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38100" cap="flat" cmpd="sng" algn="ctr">
                      <a:solidFill>
                        <a:srgbClr val="0000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EBEBFF"/>
                    </a:solidFill>
                  </a:tcPr>
                </a:tc>
                <a:extLst>
                  <a:ext uri="{0D108BD9-81ED-4DB2-BD59-A6C34878D82A}">
                    <a16:rowId xmlns:a16="http://schemas.microsoft.com/office/drawing/2014/main" val="10001"/>
                  </a:ext>
                </a:extLst>
              </a:tr>
              <a:tr h="531846">
                <a:tc>
                  <a:txBody>
                    <a:bodyPr/>
                    <a:lstStyle/>
                    <a:p>
                      <a:pPr marL="533400" marR="0" lvl="0" indent="-533400" algn="l" defTabSz="914400" rtl="0" eaLnBrk="1" fontAlgn="base" latinLnBrk="0" hangingPunct="1">
                        <a:lnSpc>
                          <a:spcPct val="100000"/>
                        </a:lnSpc>
                        <a:spcBef>
                          <a:spcPct val="20000"/>
                        </a:spcBef>
                        <a:spcAft>
                          <a:spcPct val="0"/>
                        </a:spcAft>
                        <a:buClr>
                          <a:srgbClr val="3333FF"/>
                        </a:buClr>
                        <a:buSzTx/>
                        <a:buFontTx/>
                        <a:buChar char="•"/>
                        <a:tabLst/>
                      </a:pPr>
                      <a:r>
                        <a:rPr kumimoji="0" lang="es-ES" sz="2400" b="0" i="0" u="none" strike="noStrike" cap="none" normalizeH="0" baseline="0" dirty="0">
                          <a:ln>
                            <a:noFill/>
                          </a:ln>
                          <a:solidFill>
                            <a:schemeClr val="bg2"/>
                          </a:solidFill>
                          <a:effectLst/>
                          <a:latin typeface="Tahoma" pitchFamily="34" charset="0"/>
                        </a:rPr>
                        <a:t>Calcio sérico </a:t>
                      </a:r>
                    </a:p>
                  </a:txBody>
                  <a:tcPr marT="45723" marB="45723" anchor="ctr" horzOverflow="overflow">
                    <a:lnL w="5715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noFill/>
                  </a:tcPr>
                </a:tc>
                <a:tc>
                  <a:txBody>
                    <a:bodyPr/>
                    <a:lstStyle/>
                    <a:p>
                      <a:pPr marL="541338" marR="0" lvl="0" indent="-447675" algn="ctr" defTabSz="914400" rtl="0" eaLnBrk="1" fontAlgn="base" latinLnBrk="0" hangingPunct="1">
                        <a:lnSpc>
                          <a:spcPct val="100000"/>
                        </a:lnSpc>
                        <a:spcBef>
                          <a:spcPct val="20000"/>
                        </a:spcBef>
                        <a:spcAft>
                          <a:spcPct val="0"/>
                        </a:spcAft>
                        <a:buClr>
                          <a:schemeClr val="hlink"/>
                        </a:buClr>
                        <a:buSzTx/>
                        <a:buFontTx/>
                        <a:buNone/>
                        <a:tabLst/>
                      </a:pPr>
                      <a:r>
                        <a:rPr kumimoji="0" lang="es-ES" sz="2400" b="0" i="0" u="none" strike="noStrike" cap="none" normalizeH="0" baseline="0">
                          <a:ln>
                            <a:noFill/>
                          </a:ln>
                          <a:solidFill>
                            <a:schemeClr val="bg2"/>
                          </a:solidFill>
                          <a:effectLst/>
                          <a:latin typeface="Tahoma" pitchFamily="34" charset="0"/>
                        </a:rPr>
                        <a:t>Normal </a:t>
                      </a:r>
                    </a:p>
                  </a:txBody>
                  <a:tcPr marT="45723" marB="45723"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EBEBFF"/>
                    </a:solidFill>
                  </a:tcPr>
                </a:tc>
                <a:tc>
                  <a:txBody>
                    <a:bodyPr/>
                    <a:lstStyle/>
                    <a:p>
                      <a:pPr marL="541338" marR="0" lvl="0" indent="-447675" algn="ctr" defTabSz="914400" rtl="0" eaLnBrk="1" fontAlgn="base" latinLnBrk="0" hangingPunct="1">
                        <a:lnSpc>
                          <a:spcPct val="100000"/>
                        </a:lnSpc>
                        <a:spcBef>
                          <a:spcPct val="20000"/>
                        </a:spcBef>
                        <a:spcAft>
                          <a:spcPct val="0"/>
                        </a:spcAft>
                        <a:buClr>
                          <a:schemeClr val="hlink"/>
                        </a:buClr>
                        <a:buSzTx/>
                        <a:buFontTx/>
                        <a:buNone/>
                        <a:tabLst/>
                      </a:pPr>
                      <a:r>
                        <a:rPr kumimoji="0" lang="es-ES" sz="2400" b="0" i="0" u="none" strike="noStrike" cap="none" normalizeH="0" baseline="0">
                          <a:ln>
                            <a:noFill/>
                          </a:ln>
                          <a:solidFill>
                            <a:schemeClr val="bg2"/>
                          </a:solidFill>
                          <a:effectLst/>
                          <a:latin typeface="Tahoma" pitchFamily="34" charset="0"/>
                        </a:rPr>
                        <a:t>Elevado </a:t>
                      </a:r>
                    </a:p>
                  </a:txBody>
                  <a:tcPr marT="45723" marB="45723" anchor="ctr" horzOverflow="overflow">
                    <a:lnL w="7620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EBEBFF"/>
                    </a:solidFill>
                  </a:tcPr>
                </a:tc>
                <a:extLst>
                  <a:ext uri="{0D108BD9-81ED-4DB2-BD59-A6C34878D82A}">
                    <a16:rowId xmlns:a16="http://schemas.microsoft.com/office/drawing/2014/main" val="10002"/>
                  </a:ext>
                </a:extLst>
              </a:tr>
              <a:tr h="955734">
                <a:tc>
                  <a:txBody>
                    <a:bodyPr/>
                    <a:lstStyle/>
                    <a:p>
                      <a:pPr marL="533400" marR="0" lvl="0" indent="-533400" algn="l" defTabSz="914400" rtl="0" eaLnBrk="1" fontAlgn="base" latinLnBrk="0" hangingPunct="1">
                        <a:lnSpc>
                          <a:spcPct val="100000"/>
                        </a:lnSpc>
                        <a:spcBef>
                          <a:spcPct val="20000"/>
                        </a:spcBef>
                        <a:spcAft>
                          <a:spcPct val="0"/>
                        </a:spcAft>
                        <a:buClr>
                          <a:srgbClr val="3333FF"/>
                        </a:buClr>
                        <a:buSzTx/>
                        <a:buFontTx/>
                        <a:buChar char="•"/>
                        <a:tabLst/>
                      </a:pPr>
                      <a:r>
                        <a:rPr kumimoji="0" lang="es-ES" sz="2400" b="0" i="0" u="none" strike="noStrike" cap="none" normalizeH="0" baseline="0">
                          <a:ln>
                            <a:noFill/>
                          </a:ln>
                          <a:solidFill>
                            <a:schemeClr val="bg2"/>
                          </a:solidFill>
                          <a:effectLst/>
                          <a:latin typeface="Tahoma" pitchFamily="34" charset="0"/>
                        </a:rPr>
                        <a:t>Estructura ósea</a:t>
                      </a:r>
                    </a:p>
                  </a:txBody>
                  <a:tcPr marT="45723" marB="45723" anchor="ctr" horzOverflow="overflow">
                    <a:lnL w="5715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noFill/>
                  </a:tcPr>
                </a:tc>
                <a:tc>
                  <a:txBody>
                    <a:bodyPr/>
                    <a:lstStyle/>
                    <a:p>
                      <a:pPr marL="541338" marR="0" lvl="0" indent="-447675" algn="ctr" defTabSz="914400" rtl="0" eaLnBrk="1" fontAlgn="base" latinLnBrk="0" hangingPunct="1">
                        <a:lnSpc>
                          <a:spcPct val="100000"/>
                        </a:lnSpc>
                        <a:spcBef>
                          <a:spcPct val="20000"/>
                        </a:spcBef>
                        <a:spcAft>
                          <a:spcPct val="0"/>
                        </a:spcAft>
                        <a:buClr>
                          <a:schemeClr val="hlink"/>
                        </a:buClr>
                        <a:buSzTx/>
                        <a:buFontTx/>
                        <a:buNone/>
                        <a:tabLst/>
                      </a:pPr>
                      <a:r>
                        <a:rPr kumimoji="0" lang="es-ES" sz="2400" b="0" i="0" u="none" strike="noStrike" cap="none" normalizeH="0" baseline="0">
                          <a:ln>
                            <a:noFill/>
                          </a:ln>
                          <a:solidFill>
                            <a:schemeClr val="bg2"/>
                          </a:solidFill>
                          <a:effectLst/>
                          <a:latin typeface="Tahoma" pitchFamily="34" charset="0"/>
                        </a:rPr>
                        <a:t>Normal </a:t>
                      </a:r>
                    </a:p>
                  </a:txBody>
                  <a:tcPr marT="45723" marB="45723"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EBEBFF"/>
                    </a:solidFill>
                  </a:tcPr>
                </a:tc>
                <a:tc>
                  <a:txBody>
                    <a:bodyPr/>
                    <a:lstStyle/>
                    <a:p>
                      <a:pPr marL="541338" marR="0" lvl="0" indent="-354013" algn="ctr" defTabSz="914400" rtl="0" eaLnBrk="1" fontAlgn="base" latinLnBrk="0" hangingPunct="1">
                        <a:lnSpc>
                          <a:spcPct val="100000"/>
                        </a:lnSpc>
                        <a:spcBef>
                          <a:spcPct val="20000"/>
                        </a:spcBef>
                        <a:spcAft>
                          <a:spcPct val="0"/>
                        </a:spcAft>
                        <a:buClr>
                          <a:schemeClr val="hlink"/>
                        </a:buClr>
                        <a:buSzTx/>
                        <a:buFontTx/>
                        <a:buNone/>
                        <a:tabLst/>
                      </a:pPr>
                      <a:r>
                        <a:rPr kumimoji="0" lang="es-ES" sz="2400" b="0" i="0" u="none" strike="noStrike" cap="none" normalizeH="0" baseline="0" dirty="0">
                          <a:ln>
                            <a:noFill/>
                          </a:ln>
                          <a:solidFill>
                            <a:schemeClr val="bg2"/>
                          </a:solidFill>
                          <a:effectLst/>
                          <a:latin typeface="Tahoma" pitchFamily="34" charset="0"/>
                        </a:rPr>
                        <a:t>&gt; de 3 lesiones      líticas </a:t>
                      </a:r>
                    </a:p>
                  </a:txBody>
                  <a:tcPr marT="45723" marB="45723" anchor="ctr" horzOverflow="overflow">
                    <a:lnL w="7620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EBEBFF"/>
                    </a:solidFill>
                  </a:tcPr>
                </a:tc>
                <a:extLst>
                  <a:ext uri="{0D108BD9-81ED-4DB2-BD59-A6C34878D82A}">
                    <a16:rowId xmlns:a16="http://schemas.microsoft.com/office/drawing/2014/main" val="10003"/>
                  </a:ext>
                </a:extLst>
              </a:tr>
              <a:tr h="1188793">
                <a:tc>
                  <a:txBody>
                    <a:bodyPr/>
                    <a:lstStyle/>
                    <a:p>
                      <a:pPr marL="533400" marR="0" lvl="0" indent="-533400" algn="l" defTabSz="914400" rtl="0" eaLnBrk="1" fontAlgn="base" latinLnBrk="0" hangingPunct="1">
                        <a:lnSpc>
                          <a:spcPct val="100000"/>
                        </a:lnSpc>
                        <a:spcBef>
                          <a:spcPct val="20000"/>
                        </a:spcBef>
                        <a:spcAft>
                          <a:spcPct val="0"/>
                        </a:spcAft>
                        <a:buClr>
                          <a:srgbClr val="3333FF"/>
                        </a:buClr>
                        <a:buSzTx/>
                        <a:buFontTx/>
                        <a:buChar char="•"/>
                        <a:tabLst/>
                      </a:pPr>
                      <a:r>
                        <a:rPr kumimoji="0" lang="es-ES" sz="2400" b="0" i="0" u="none" strike="noStrike" cap="none" normalizeH="0" baseline="0">
                          <a:ln>
                            <a:noFill/>
                          </a:ln>
                          <a:solidFill>
                            <a:schemeClr val="bg2"/>
                          </a:solidFill>
                          <a:effectLst/>
                          <a:latin typeface="Tahoma" pitchFamily="34" charset="0"/>
                        </a:rPr>
                        <a:t>Producción de proteína monoclonal </a:t>
                      </a:r>
                    </a:p>
                  </a:txBody>
                  <a:tcPr marT="45723" marB="45723" anchor="ctr" horzOverflow="overflow">
                    <a:lnL w="5715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noFill/>
                  </a:tcPr>
                </a:tc>
                <a:tc>
                  <a:txBody>
                    <a:bodyPr/>
                    <a:lstStyle/>
                    <a:p>
                      <a:pPr marL="541338" marR="0" lvl="0" indent="-447675" algn="ctr" defTabSz="914400" rtl="0" eaLnBrk="1" fontAlgn="base" latinLnBrk="0" hangingPunct="1">
                        <a:lnSpc>
                          <a:spcPct val="100000"/>
                        </a:lnSpc>
                        <a:spcBef>
                          <a:spcPct val="20000"/>
                        </a:spcBef>
                        <a:spcAft>
                          <a:spcPct val="0"/>
                        </a:spcAft>
                        <a:buClr>
                          <a:schemeClr val="hlink"/>
                        </a:buClr>
                        <a:buSzTx/>
                        <a:buFontTx/>
                        <a:buNone/>
                        <a:tabLst/>
                      </a:pPr>
                      <a:r>
                        <a:rPr kumimoji="0" lang="es-ES" sz="2400" b="0" i="0" u="none" strike="noStrike" cap="none" normalizeH="0" baseline="0">
                          <a:ln>
                            <a:noFill/>
                          </a:ln>
                          <a:solidFill>
                            <a:schemeClr val="bg2"/>
                          </a:solidFill>
                          <a:effectLst/>
                          <a:latin typeface="Tahoma" pitchFamily="34" charset="0"/>
                        </a:rPr>
                        <a:t>Baja </a:t>
                      </a:r>
                    </a:p>
                  </a:txBody>
                  <a:tcPr marT="45723" marB="45723"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EBEBFF"/>
                    </a:solidFill>
                  </a:tcPr>
                </a:tc>
                <a:tc>
                  <a:txBody>
                    <a:bodyPr/>
                    <a:lstStyle/>
                    <a:p>
                      <a:pPr marL="541338" marR="0" lvl="0" indent="-447675" algn="ctr" defTabSz="914400" rtl="0" eaLnBrk="1" fontAlgn="base" latinLnBrk="0" hangingPunct="1">
                        <a:lnSpc>
                          <a:spcPct val="100000"/>
                        </a:lnSpc>
                        <a:spcBef>
                          <a:spcPct val="20000"/>
                        </a:spcBef>
                        <a:spcAft>
                          <a:spcPct val="0"/>
                        </a:spcAft>
                        <a:buClr>
                          <a:schemeClr val="hlink"/>
                        </a:buClr>
                        <a:buSzTx/>
                        <a:buFontTx/>
                        <a:buNone/>
                        <a:tabLst/>
                      </a:pPr>
                      <a:r>
                        <a:rPr kumimoji="0" lang="es-ES" sz="2400" b="0" i="0" u="none" strike="noStrike" cap="none" normalizeH="0" baseline="0">
                          <a:ln>
                            <a:noFill/>
                          </a:ln>
                          <a:solidFill>
                            <a:schemeClr val="bg2"/>
                          </a:solidFill>
                          <a:effectLst/>
                          <a:latin typeface="Tahoma" pitchFamily="34" charset="0"/>
                        </a:rPr>
                        <a:t>Elevada </a:t>
                      </a:r>
                    </a:p>
                  </a:txBody>
                  <a:tcPr marT="45723" marB="45723" anchor="ctr" horzOverflow="overflow">
                    <a:lnL w="7620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EBEBFF"/>
                    </a:solidFill>
                  </a:tcPr>
                </a:tc>
                <a:extLst>
                  <a:ext uri="{0D108BD9-81ED-4DB2-BD59-A6C34878D82A}">
                    <a16:rowId xmlns:a16="http://schemas.microsoft.com/office/drawing/2014/main" val="10004"/>
                  </a:ext>
                </a:extLst>
              </a:tr>
              <a:tr h="1382798">
                <a:tc>
                  <a:txBody>
                    <a:bodyPr/>
                    <a:lstStyle/>
                    <a:p>
                      <a:pPr marL="533400" marR="0" lvl="0" indent="-533400" algn="l" defTabSz="914400" rtl="0" eaLnBrk="1" fontAlgn="base" latinLnBrk="0" hangingPunct="1">
                        <a:lnSpc>
                          <a:spcPct val="100000"/>
                        </a:lnSpc>
                        <a:spcBef>
                          <a:spcPct val="20000"/>
                        </a:spcBef>
                        <a:spcAft>
                          <a:spcPct val="0"/>
                        </a:spcAft>
                        <a:buClr>
                          <a:srgbClr val="3333FF"/>
                        </a:buClr>
                        <a:buSzTx/>
                        <a:buFontTx/>
                        <a:buChar char="•"/>
                        <a:tabLst/>
                      </a:pPr>
                      <a:r>
                        <a:rPr kumimoji="0" lang="es-ES" sz="2400" b="0" i="0" u="none" strike="noStrike" cap="none" normalizeH="0" baseline="0">
                          <a:ln>
                            <a:noFill/>
                          </a:ln>
                          <a:solidFill>
                            <a:schemeClr val="bg2"/>
                          </a:solidFill>
                          <a:effectLst/>
                          <a:latin typeface="Tahoma" pitchFamily="34" charset="0"/>
                        </a:rPr>
                        <a:t>Excreción urinaria de Proteína de Bence- Jones</a:t>
                      </a:r>
                    </a:p>
                  </a:txBody>
                  <a:tcPr marT="45723" marB="45723" anchor="ctr" horzOverflow="overflow">
                    <a:lnL w="5715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noFill/>
                  </a:tcPr>
                </a:tc>
                <a:tc>
                  <a:txBody>
                    <a:bodyPr/>
                    <a:lstStyle/>
                    <a:p>
                      <a:pPr marL="541338" marR="0" lvl="0" indent="-447675" algn="ctr" defTabSz="914400" rtl="0" eaLnBrk="1" fontAlgn="base" latinLnBrk="0" hangingPunct="1">
                        <a:lnSpc>
                          <a:spcPct val="100000"/>
                        </a:lnSpc>
                        <a:spcBef>
                          <a:spcPct val="20000"/>
                        </a:spcBef>
                        <a:spcAft>
                          <a:spcPct val="0"/>
                        </a:spcAft>
                        <a:buClr>
                          <a:schemeClr val="hlink"/>
                        </a:buClr>
                        <a:buSzTx/>
                        <a:buFontTx/>
                        <a:buNone/>
                        <a:tabLst/>
                      </a:pPr>
                      <a:r>
                        <a:rPr kumimoji="0" lang="es-ES" sz="2400" b="0" i="0" u="none" strike="noStrike" cap="none" normalizeH="0" baseline="0">
                          <a:ln>
                            <a:noFill/>
                          </a:ln>
                          <a:solidFill>
                            <a:schemeClr val="bg2"/>
                          </a:solidFill>
                          <a:effectLst/>
                          <a:latin typeface="Tahoma" pitchFamily="34" charset="0"/>
                        </a:rPr>
                        <a:t>&lt; 4 g en 24 horas </a:t>
                      </a:r>
                    </a:p>
                  </a:txBody>
                  <a:tcPr marT="45723" marB="45723"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solidFill>
                      <a:srgbClr val="EBEBFF"/>
                    </a:solidFill>
                  </a:tcPr>
                </a:tc>
                <a:tc>
                  <a:txBody>
                    <a:bodyPr/>
                    <a:lstStyle/>
                    <a:p>
                      <a:pPr marL="541338" marR="0" lvl="0" indent="-447675" algn="ctr" defTabSz="914400" rtl="0" eaLnBrk="1" fontAlgn="base" latinLnBrk="0" hangingPunct="1">
                        <a:lnSpc>
                          <a:spcPct val="100000"/>
                        </a:lnSpc>
                        <a:spcBef>
                          <a:spcPct val="20000"/>
                        </a:spcBef>
                        <a:spcAft>
                          <a:spcPct val="0"/>
                        </a:spcAft>
                        <a:buClr>
                          <a:schemeClr val="hlink"/>
                        </a:buClr>
                        <a:buSzTx/>
                        <a:buFontTx/>
                        <a:buNone/>
                        <a:tabLst/>
                      </a:pPr>
                      <a:r>
                        <a:rPr kumimoji="0" lang="es-ES" sz="2400" b="0" i="0" u="none" strike="noStrike" cap="none" normalizeH="0" baseline="0" dirty="0">
                          <a:ln>
                            <a:noFill/>
                          </a:ln>
                          <a:solidFill>
                            <a:schemeClr val="bg2"/>
                          </a:solidFill>
                          <a:effectLst/>
                          <a:latin typeface="Tahoma" pitchFamily="34" charset="0"/>
                        </a:rPr>
                        <a:t>&gt; 12 g en 24 horas</a:t>
                      </a:r>
                    </a:p>
                  </a:txBody>
                  <a:tcPr marT="45723" marB="45723" anchor="ctr" horzOverflow="overflow">
                    <a:lnL w="7620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solidFill>
                      <a:srgbClr val="EBEBFF"/>
                    </a:solidFill>
                  </a:tcPr>
                </a:tc>
                <a:extLst>
                  <a:ext uri="{0D108BD9-81ED-4DB2-BD59-A6C34878D82A}">
                    <a16:rowId xmlns:a16="http://schemas.microsoft.com/office/drawing/2014/main" val="10005"/>
                  </a:ext>
                </a:extLst>
              </a:tr>
            </a:tbl>
          </a:graphicData>
        </a:graphic>
      </p:graphicFrame>
      <p:sp>
        <p:nvSpPr>
          <p:cNvPr id="13345" name="Text Box 141"/>
          <p:cNvSpPr txBox="1">
            <a:spLocks noChangeArrowheads="1"/>
          </p:cNvSpPr>
          <p:nvPr/>
        </p:nvSpPr>
        <p:spPr bwMode="auto">
          <a:xfrm>
            <a:off x="519113" y="5130800"/>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fontAlgn="base" hangingPunct="1">
              <a:spcBef>
                <a:spcPct val="0"/>
              </a:spcBef>
              <a:spcAft>
                <a:spcPct val="0"/>
              </a:spcAft>
              <a:buFontTx/>
              <a:buNone/>
            </a:pPr>
            <a:endParaRPr lang="es-ES" altLang="es-AR" sz="2400" baseline="30000">
              <a:solidFill>
                <a:srgbClr val="FFFFCC"/>
              </a:solidFill>
            </a:endParaRPr>
          </a:p>
        </p:txBody>
      </p:sp>
      <p:sp>
        <p:nvSpPr>
          <p:cNvPr id="13346" name="Text Box 142"/>
          <p:cNvSpPr txBox="1">
            <a:spLocks noChangeArrowheads="1"/>
          </p:cNvSpPr>
          <p:nvPr/>
        </p:nvSpPr>
        <p:spPr bwMode="auto">
          <a:xfrm>
            <a:off x="323850" y="6021388"/>
            <a:ext cx="67897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47675" indent="-354013"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fontAlgn="base" hangingPunct="1">
              <a:spcBef>
                <a:spcPct val="0"/>
              </a:spcBef>
              <a:spcAft>
                <a:spcPct val="0"/>
              </a:spcAft>
              <a:buFontTx/>
              <a:buNone/>
            </a:pPr>
            <a:r>
              <a:rPr lang="es-ES" altLang="es-AR" sz="2000" b="1">
                <a:solidFill>
                  <a:srgbClr val="0303FF"/>
                </a:solidFill>
                <a:latin typeface="Tahoma" pitchFamily="34" charset="0"/>
              </a:rPr>
              <a:t>* El Estadio II es una etapa intermedia.</a:t>
            </a:r>
          </a:p>
        </p:txBody>
      </p:sp>
    </p:spTree>
    <p:extLst>
      <p:ext uri="{BB962C8B-B14F-4D97-AF65-F5344CB8AC3E}">
        <p14:creationId xmlns:p14="http://schemas.microsoft.com/office/powerpoint/2010/main" val="30391574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14338" name="Rectangle 11"/>
          <p:cNvSpPr>
            <a:spLocks noGrp="1" noChangeArrowheads="1"/>
          </p:cNvSpPr>
          <p:nvPr>
            <p:ph type="title"/>
          </p:nvPr>
        </p:nvSpPr>
        <p:spPr>
          <a:xfrm>
            <a:off x="1763713" y="476250"/>
            <a:ext cx="6048375" cy="679450"/>
          </a:xfrm>
          <a:noFill/>
        </p:spPr>
        <p:txBody>
          <a:bodyPr/>
          <a:lstStyle/>
          <a:p>
            <a:pPr eaLnBrk="1" hangingPunct="1"/>
            <a:r>
              <a:rPr lang="es-MX" altLang="es-AR" sz="3600" b="1">
                <a:solidFill>
                  <a:schemeClr val="folHlink"/>
                </a:solidFill>
                <a:latin typeface="Tahoma" pitchFamily="34" charset="0"/>
              </a:rPr>
              <a:t>Factores pronósticos </a:t>
            </a:r>
          </a:p>
        </p:txBody>
      </p:sp>
      <p:graphicFrame>
        <p:nvGraphicFramePr>
          <p:cNvPr id="49392" name="Group 240"/>
          <p:cNvGraphicFramePr>
            <a:graphicFrameLocks noGrp="1"/>
          </p:cNvGraphicFramePr>
          <p:nvPr/>
        </p:nvGraphicFramePr>
        <p:xfrm>
          <a:off x="468313" y="1341438"/>
          <a:ext cx="8135937" cy="4464051"/>
        </p:xfrm>
        <a:graphic>
          <a:graphicData uri="http://schemas.openxmlformats.org/drawingml/2006/table">
            <a:tbl>
              <a:tblPr/>
              <a:tblGrid>
                <a:gridCol w="1643062">
                  <a:extLst>
                    <a:ext uri="{9D8B030D-6E8A-4147-A177-3AD203B41FA5}">
                      <a16:colId xmlns:a16="http://schemas.microsoft.com/office/drawing/2014/main" val="20000"/>
                    </a:ext>
                  </a:extLst>
                </a:gridCol>
                <a:gridCol w="3133725">
                  <a:extLst>
                    <a:ext uri="{9D8B030D-6E8A-4147-A177-3AD203B41FA5}">
                      <a16:colId xmlns:a16="http://schemas.microsoft.com/office/drawing/2014/main" val="20001"/>
                    </a:ext>
                  </a:extLst>
                </a:gridCol>
                <a:gridCol w="3359150">
                  <a:extLst>
                    <a:ext uri="{9D8B030D-6E8A-4147-A177-3AD203B41FA5}">
                      <a16:colId xmlns:a16="http://schemas.microsoft.com/office/drawing/2014/main" val="20002"/>
                    </a:ext>
                  </a:extLst>
                </a:gridCol>
              </a:tblGrid>
              <a:tr h="1090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800" b="1" i="0" u="none" strike="noStrike" cap="none" normalizeH="0" baseline="0">
                          <a:ln>
                            <a:noFill/>
                          </a:ln>
                          <a:solidFill>
                            <a:srgbClr val="983E00"/>
                          </a:solidFill>
                          <a:effectLst/>
                          <a:latin typeface="Tahoma" pitchFamily="34" charset="0"/>
                        </a:rPr>
                        <a:t>Estadio </a:t>
                      </a:r>
                    </a:p>
                  </a:txBody>
                  <a:tcPr anchor="ctr" horzOverflow="overflow">
                    <a:lnL w="38100" cap="flat" cmpd="sng" algn="ctr">
                      <a:solidFill>
                        <a:srgbClr val="F8F8F8"/>
                      </a:solidFill>
                      <a:prstDash val="solid"/>
                      <a:round/>
                      <a:headEnd type="none" w="med" len="med"/>
                      <a:tailEnd type="none" w="med" len="med"/>
                    </a:lnL>
                    <a:lnR w="76200" cap="flat" cmpd="sng" algn="ctr">
                      <a:solidFill>
                        <a:srgbClr val="F8F8F8"/>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solidFill>
                      <a:srgbClr val="FFEBEB"/>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800" b="1" i="0" u="none" strike="noStrike" cap="none" normalizeH="0" baseline="0">
                          <a:ln>
                            <a:noFill/>
                          </a:ln>
                          <a:solidFill>
                            <a:srgbClr val="983E00"/>
                          </a:solidFill>
                          <a:effectLst/>
                          <a:latin typeface="Tahoma" pitchFamily="34" charset="0"/>
                        </a:rPr>
                        <a:t>Masa tumoral </a:t>
                      </a:r>
                    </a:p>
                  </a:txBody>
                  <a:tcPr anchor="ctr" horzOverflow="overflow">
                    <a:lnL w="76200" cap="flat" cmpd="sng" algn="ctr">
                      <a:solidFill>
                        <a:srgbClr val="F8F8F8"/>
                      </a:solidFill>
                      <a:prstDash val="solid"/>
                      <a:round/>
                      <a:headEnd type="none" w="med" len="med"/>
                      <a:tailEnd type="none" w="med" len="med"/>
                    </a:lnL>
                    <a:lnR w="76200" cap="flat" cmpd="sng" algn="ctr">
                      <a:solidFill>
                        <a:srgbClr val="F8F8F8"/>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solidFill>
                      <a:srgbClr val="FFEBEB"/>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800" b="1" i="0" u="none" strike="noStrike" cap="none" normalizeH="0" baseline="0">
                          <a:ln>
                            <a:noFill/>
                          </a:ln>
                          <a:solidFill>
                            <a:srgbClr val="983E00"/>
                          </a:solidFill>
                          <a:effectLst/>
                          <a:latin typeface="Tahoma" pitchFamily="34" charset="0"/>
                        </a:rPr>
                        <a:t>Sobrevida a 5 años </a:t>
                      </a:r>
                    </a:p>
                  </a:txBody>
                  <a:tcPr anchor="ctr" horzOverflow="overflow">
                    <a:lnL w="76200" cap="flat" cmpd="sng" algn="ctr">
                      <a:solidFill>
                        <a:srgbClr val="F8F8F8"/>
                      </a:solidFill>
                      <a:prstDash val="solid"/>
                      <a:round/>
                      <a:headEnd type="none" w="med" len="med"/>
                      <a:tailEnd type="none" w="med" len="med"/>
                    </a:lnL>
                    <a:lnR w="38100" cap="flat" cmpd="sng" algn="ctr">
                      <a:solidFill>
                        <a:srgbClr val="F8F8F8"/>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solidFill>
                      <a:srgbClr val="FFEBEB"/>
                    </a:solidFill>
                  </a:tcPr>
                </a:tc>
                <a:extLst>
                  <a:ext uri="{0D108BD9-81ED-4DB2-BD59-A6C34878D82A}">
                    <a16:rowId xmlns:a16="http://schemas.microsoft.com/office/drawing/2014/main" val="10000"/>
                  </a:ext>
                </a:extLst>
              </a:tr>
              <a:tr h="1193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800" b="1" i="0" u="none" strike="noStrike" cap="none" normalizeH="0" baseline="0">
                          <a:ln>
                            <a:noFill/>
                          </a:ln>
                          <a:solidFill>
                            <a:schemeClr val="bg2"/>
                          </a:solidFill>
                          <a:effectLst/>
                          <a:latin typeface="Tahoma" pitchFamily="34" charset="0"/>
                        </a:rPr>
                        <a:t>I</a:t>
                      </a:r>
                    </a:p>
                  </a:txBody>
                  <a:tcPr anchor="ctr" horzOverflow="overflow">
                    <a:lnL w="38100" cap="flat" cmpd="sng" algn="ctr">
                      <a:solidFill>
                        <a:srgbClr val="F8F8F8"/>
                      </a:solidFill>
                      <a:prstDash val="solid"/>
                      <a:round/>
                      <a:headEnd type="none" w="med" len="med"/>
                      <a:tailEnd type="none" w="med" len="med"/>
                    </a:lnL>
                    <a:lnR w="76200" cap="flat" cmpd="sng" algn="ctr">
                      <a:solidFill>
                        <a:srgbClr val="F8F8F8"/>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solidFill>
                      <a:srgbClr val="FFEBEB"/>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3600" b="0" i="0" u="none" strike="noStrike" cap="none" normalizeH="0" baseline="0">
                          <a:ln>
                            <a:noFill/>
                          </a:ln>
                          <a:solidFill>
                            <a:schemeClr val="bg2"/>
                          </a:solidFill>
                          <a:effectLst/>
                          <a:latin typeface="Tahoma" pitchFamily="34" charset="0"/>
                        </a:rPr>
                        <a:t>Pequeña  </a:t>
                      </a:r>
                    </a:p>
                  </a:txBody>
                  <a:tcPr anchor="ctr" horzOverflow="overflow">
                    <a:lnL w="76200" cap="flat" cmpd="sng" algn="ctr">
                      <a:solidFill>
                        <a:srgbClr val="F8F8F8"/>
                      </a:solidFill>
                      <a:prstDash val="solid"/>
                      <a:round/>
                      <a:headEnd type="none" w="med" len="med"/>
                      <a:tailEnd type="none" w="med" len="med"/>
                    </a:lnL>
                    <a:lnR w="76200" cap="flat" cmpd="sng" algn="ctr">
                      <a:solidFill>
                        <a:srgbClr val="F8F8F8"/>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3600" b="0" i="0" u="none" strike="noStrike" cap="none" normalizeH="0" baseline="0">
                          <a:ln>
                            <a:noFill/>
                          </a:ln>
                          <a:solidFill>
                            <a:schemeClr val="bg2"/>
                          </a:solidFill>
                          <a:effectLst/>
                          <a:latin typeface="Tahoma" pitchFamily="34" charset="0"/>
                        </a:rPr>
                        <a:t>25 – 40%</a:t>
                      </a:r>
                    </a:p>
                  </a:txBody>
                  <a:tcPr anchor="ctr" horzOverflow="overflow">
                    <a:lnL w="76200" cap="flat" cmpd="sng" algn="ctr">
                      <a:solidFill>
                        <a:srgbClr val="F8F8F8"/>
                      </a:solidFill>
                      <a:prstDash val="solid"/>
                      <a:round/>
                      <a:headEnd type="none" w="med" len="med"/>
                      <a:tailEnd type="none" w="med" len="med"/>
                    </a:lnL>
                    <a:lnR w="38100" cap="flat" cmpd="sng" algn="ctr">
                      <a:solidFill>
                        <a:srgbClr val="F8F8F8"/>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89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800" b="1" i="0" u="none" strike="noStrike" cap="none" normalizeH="0" baseline="0">
                          <a:ln>
                            <a:noFill/>
                          </a:ln>
                          <a:solidFill>
                            <a:schemeClr val="bg2"/>
                          </a:solidFill>
                          <a:effectLst/>
                          <a:latin typeface="Tahoma" pitchFamily="34" charset="0"/>
                        </a:rPr>
                        <a:t>II</a:t>
                      </a:r>
                    </a:p>
                  </a:txBody>
                  <a:tcPr anchor="ctr" horzOverflow="overflow">
                    <a:lnL w="38100" cap="flat" cmpd="sng" algn="ctr">
                      <a:solidFill>
                        <a:srgbClr val="F8F8F8"/>
                      </a:solidFill>
                      <a:prstDash val="solid"/>
                      <a:round/>
                      <a:headEnd type="none" w="med" len="med"/>
                      <a:tailEnd type="none" w="med" len="med"/>
                    </a:lnL>
                    <a:lnR w="76200" cap="flat" cmpd="sng" algn="ctr">
                      <a:solidFill>
                        <a:srgbClr val="F8F8F8"/>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solidFill>
                      <a:srgbClr val="FFEBEB"/>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3600" b="0" i="0" u="none" strike="noStrike" cap="none" normalizeH="0" baseline="0">
                          <a:ln>
                            <a:noFill/>
                          </a:ln>
                          <a:solidFill>
                            <a:schemeClr val="bg2"/>
                          </a:solidFill>
                          <a:effectLst/>
                          <a:latin typeface="Tahoma" pitchFamily="34" charset="0"/>
                        </a:rPr>
                        <a:t>Intermedia </a:t>
                      </a:r>
                    </a:p>
                  </a:txBody>
                  <a:tcPr anchor="ctr" horzOverflow="overflow">
                    <a:lnL w="76200" cap="flat" cmpd="sng" algn="ctr">
                      <a:solidFill>
                        <a:srgbClr val="F8F8F8"/>
                      </a:solidFill>
                      <a:prstDash val="solid"/>
                      <a:round/>
                      <a:headEnd type="none" w="med" len="med"/>
                      <a:tailEnd type="none" w="med" len="med"/>
                    </a:lnL>
                    <a:lnR w="76200" cap="flat" cmpd="sng" algn="ctr">
                      <a:solidFill>
                        <a:srgbClr val="F8F8F8"/>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3600" b="0" i="0" u="none" strike="noStrike" cap="none" normalizeH="0" baseline="0">
                          <a:ln>
                            <a:noFill/>
                          </a:ln>
                          <a:solidFill>
                            <a:schemeClr val="bg2"/>
                          </a:solidFill>
                          <a:effectLst/>
                          <a:latin typeface="Tahoma" pitchFamily="34" charset="0"/>
                        </a:rPr>
                        <a:t>15 – 30 %</a:t>
                      </a:r>
                    </a:p>
                  </a:txBody>
                  <a:tcPr anchor="ctr" horzOverflow="overflow">
                    <a:lnL w="76200" cap="flat" cmpd="sng" algn="ctr">
                      <a:solidFill>
                        <a:srgbClr val="F8F8F8"/>
                      </a:solidFill>
                      <a:prstDash val="solid"/>
                      <a:round/>
                      <a:headEnd type="none" w="med" len="med"/>
                      <a:tailEnd type="none" w="med" len="med"/>
                    </a:lnL>
                    <a:lnR w="38100" cap="flat" cmpd="sng" algn="ctr">
                      <a:solidFill>
                        <a:srgbClr val="F8F8F8"/>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90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800" b="1" i="0" u="none" strike="noStrike" cap="none" normalizeH="0" baseline="0">
                          <a:ln>
                            <a:noFill/>
                          </a:ln>
                          <a:solidFill>
                            <a:schemeClr val="bg2"/>
                          </a:solidFill>
                          <a:effectLst/>
                          <a:latin typeface="Tahoma" pitchFamily="34" charset="0"/>
                        </a:rPr>
                        <a:t>III</a:t>
                      </a:r>
                    </a:p>
                  </a:txBody>
                  <a:tcPr anchor="ctr" horzOverflow="overflow">
                    <a:lnL w="38100" cap="flat" cmpd="sng" algn="ctr">
                      <a:solidFill>
                        <a:srgbClr val="F8F8F8"/>
                      </a:solidFill>
                      <a:prstDash val="solid"/>
                      <a:round/>
                      <a:headEnd type="none" w="med" len="med"/>
                      <a:tailEnd type="none" w="med" len="med"/>
                    </a:lnL>
                    <a:lnR w="76200" cap="flat" cmpd="sng" algn="ctr">
                      <a:solidFill>
                        <a:srgbClr val="F8F8F8"/>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solidFill>
                      <a:srgbClr val="FFEBEB"/>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3600" b="0" i="0" u="none" strike="noStrike" cap="none" normalizeH="0" baseline="0">
                          <a:ln>
                            <a:noFill/>
                          </a:ln>
                          <a:solidFill>
                            <a:schemeClr val="bg2"/>
                          </a:solidFill>
                          <a:effectLst/>
                          <a:latin typeface="Tahoma" pitchFamily="34" charset="0"/>
                        </a:rPr>
                        <a:t>Grande </a:t>
                      </a:r>
                    </a:p>
                  </a:txBody>
                  <a:tcPr anchor="ctr" horzOverflow="overflow">
                    <a:lnL w="76200" cap="flat" cmpd="sng" algn="ctr">
                      <a:solidFill>
                        <a:srgbClr val="F8F8F8"/>
                      </a:solidFill>
                      <a:prstDash val="solid"/>
                      <a:round/>
                      <a:headEnd type="none" w="med" len="med"/>
                      <a:tailEnd type="none" w="med" len="med"/>
                    </a:lnL>
                    <a:lnR w="76200" cap="flat" cmpd="sng" algn="ctr">
                      <a:solidFill>
                        <a:srgbClr val="F8F8F8"/>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3600" b="0" i="0" u="none" strike="noStrike" cap="none" normalizeH="0" baseline="0">
                          <a:ln>
                            <a:noFill/>
                          </a:ln>
                          <a:solidFill>
                            <a:schemeClr val="bg2"/>
                          </a:solidFill>
                          <a:effectLst/>
                          <a:latin typeface="Tahoma" pitchFamily="34" charset="0"/>
                        </a:rPr>
                        <a:t>10 – 25 %</a:t>
                      </a:r>
                    </a:p>
                  </a:txBody>
                  <a:tcPr anchor="ctr" horzOverflow="overflow">
                    <a:lnL w="76200" cap="flat" cmpd="sng" algn="ctr">
                      <a:solidFill>
                        <a:srgbClr val="F8F8F8"/>
                      </a:solidFill>
                      <a:prstDash val="solid"/>
                      <a:round/>
                      <a:headEnd type="none" w="med" len="med"/>
                      <a:tailEnd type="none" w="med" len="med"/>
                    </a:lnL>
                    <a:lnR w="38100" cap="flat" cmpd="sng" algn="ctr">
                      <a:solidFill>
                        <a:srgbClr val="F8F8F8"/>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4675803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body" idx="1"/>
          </p:nvPr>
        </p:nvSpPr>
        <p:spPr>
          <a:xfrm>
            <a:off x="755650" y="4797425"/>
            <a:ext cx="7704138" cy="1584325"/>
          </a:xfrm>
          <a:noFill/>
        </p:spPr>
        <p:txBody>
          <a:bodyPr anchor="ctr"/>
          <a:lstStyle/>
          <a:p>
            <a:pPr marL="893763" indent="-719138" eaLnBrk="1" hangingPunct="1">
              <a:buFontTx/>
              <a:buAutoNum type="arabicPeriod"/>
            </a:pPr>
            <a:endParaRPr lang="es-MX" altLang="es-AR">
              <a:solidFill>
                <a:schemeClr val="bg2"/>
              </a:solidFill>
              <a:latin typeface="Tahoma" pitchFamily="34" charset="0"/>
            </a:endParaRPr>
          </a:p>
          <a:p>
            <a:pPr marL="893763" indent="-719138" eaLnBrk="1" hangingPunct="1">
              <a:buFontTx/>
              <a:buAutoNum type="arabicPeriod"/>
            </a:pPr>
            <a:endParaRPr lang="es-MX" altLang="es-AR" baseline="30000">
              <a:solidFill>
                <a:schemeClr val="bg2"/>
              </a:solidFill>
              <a:latin typeface="Tahoma" pitchFamily="34" charset="0"/>
            </a:endParaRPr>
          </a:p>
          <a:p>
            <a:pPr marL="893763" indent="-719138" eaLnBrk="1" hangingPunct="1">
              <a:buFontTx/>
              <a:buAutoNum type="arabicPeriod"/>
            </a:pPr>
            <a:endParaRPr lang="es-MX" altLang="es-AR">
              <a:solidFill>
                <a:schemeClr val="bg2"/>
              </a:solidFill>
              <a:latin typeface="Tahoma" pitchFamily="34" charset="0"/>
            </a:endParaRPr>
          </a:p>
        </p:txBody>
      </p:sp>
      <p:sp>
        <p:nvSpPr>
          <p:cNvPr id="16387" name="Rectangle 3"/>
          <p:cNvSpPr>
            <a:spLocks noGrp="1" noChangeArrowheads="1"/>
          </p:cNvSpPr>
          <p:nvPr>
            <p:ph type="title"/>
          </p:nvPr>
        </p:nvSpPr>
        <p:spPr>
          <a:xfrm>
            <a:off x="1042988" y="692150"/>
            <a:ext cx="7416800" cy="671513"/>
          </a:xfrm>
          <a:noFill/>
        </p:spPr>
        <p:txBody>
          <a:bodyPr/>
          <a:lstStyle/>
          <a:p>
            <a:pPr eaLnBrk="1" hangingPunct="1"/>
            <a:r>
              <a:rPr lang="es-MX" altLang="es-AR" b="1">
                <a:solidFill>
                  <a:srgbClr val="008000"/>
                </a:solidFill>
                <a:latin typeface="Tahoma" pitchFamily="34" charset="0"/>
              </a:rPr>
              <a:t>Tratamiento</a:t>
            </a:r>
          </a:p>
        </p:txBody>
      </p:sp>
      <p:graphicFrame>
        <p:nvGraphicFramePr>
          <p:cNvPr id="88117" name="Group 53"/>
          <p:cNvGraphicFramePr>
            <a:graphicFrameLocks noGrp="1"/>
          </p:cNvGraphicFramePr>
          <p:nvPr>
            <p:extLst>
              <p:ext uri="{D42A27DB-BD31-4B8C-83A1-F6EECF244321}">
                <p14:modId xmlns:p14="http://schemas.microsoft.com/office/powerpoint/2010/main" val="102415497"/>
              </p:ext>
            </p:extLst>
          </p:nvPr>
        </p:nvGraphicFramePr>
        <p:xfrm>
          <a:off x="971550" y="1773238"/>
          <a:ext cx="7488238" cy="4392613"/>
        </p:xfrm>
        <a:graphic>
          <a:graphicData uri="http://schemas.openxmlformats.org/drawingml/2006/table">
            <a:tbl>
              <a:tblPr/>
              <a:tblGrid>
                <a:gridCol w="7488238">
                  <a:extLst>
                    <a:ext uri="{9D8B030D-6E8A-4147-A177-3AD203B41FA5}">
                      <a16:colId xmlns:a16="http://schemas.microsoft.com/office/drawing/2014/main" val="20000"/>
                    </a:ext>
                  </a:extLst>
                </a:gridCol>
              </a:tblGrid>
              <a:tr h="906463">
                <a:tc>
                  <a:txBody>
                    <a:bodyPr/>
                    <a:lstStyle/>
                    <a:p>
                      <a:pPr marL="1076325" marR="0" lvl="0" indent="-711200" algn="l" defTabSz="914400" rtl="0" eaLnBrk="1" fontAlgn="base" latinLnBrk="0" hangingPunct="1">
                        <a:lnSpc>
                          <a:spcPct val="100000"/>
                        </a:lnSpc>
                        <a:spcBef>
                          <a:spcPct val="20000"/>
                        </a:spcBef>
                        <a:spcAft>
                          <a:spcPct val="0"/>
                        </a:spcAft>
                        <a:buClr>
                          <a:srgbClr val="008000"/>
                        </a:buClr>
                        <a:buSzTx/>
                        <a:buFont typeface="Wingdings" charset="2"/>
                        <a:buChar char="v"/>
                        <a:tabLst/>
                      </a:pPr>
                      <a:r>
                        <a:rPr kumimoji="0" lang="es-MX" sz="3200" b="0" i="0" u="none" strike="noStrike" cap="none" normalizeH="0" baseline="0" dirty="0">
                          <a:ln>
                            <a:noFill/>
                          </a:ln>
                          <a:solidFill>
                            <a:schemeClr val="bg2"/>
                          </a:solidFill>
                          <a:effectLst/>
                          <a:latin typeface="Tahoma" pitchFamily="34" charset="0"/>
                        </a:rPr>
                        <a:t>Quimioterapia.</a:t>
                      </a:r>
                      <a:endParaRPr kumimoji="0" lang="es-ES" sz="3200" b="0" i="0" u="none" strike="noStrike" cap="none" normalizeH="0" baseline="0" dirty="0">
                        <a:ln>
                          <a:noFill/>
                        </a:ln>
                        <a:solidFill>
                          <a:schemeClr val="bg2"/>
                        </a:solidFill>
                        <a:effectLst/>
                        <a:latin typeface="Tahoma" pitchFamily="34" charset="0"/>
                      </a:endParaRP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008000"/>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08050">
                <a:tc>
                  <a:txBody>
                    <a:bodyPr/>
                    <a:lstStyle/>
                    <a:p>
                      <a:pPr marL="1076325" marR="0" lvl="0" indent="-711200" algn="l" defTabSz="914400" rtl="0" eaLnBrk="1" fontAlgn="base" latinLnBrk="0" hangingPunct="1">
                        <a:lnSpc>
                          <a:spcPct val="100000"/>
                        </a:lnSpc>
                        <a:spcBef>
                          <a:spcPct val="20000"/>
                        </a:spcBef>
                        <a:spcAft>
                          <a:spcPct val="0"/>
                        </a:spcAft>
                        <a:buClr>
                          <a:srgbClr val="008000"/>
                        </a:buClr>
                        <a:buSzTx/>
                        <a:buFont typeface="Wingdings" charset="2"/>
                        <a:buChar char="v"/>
                        <a:tabLst/>
                      </a:pPr>
                      <a:r>
                        <a:rPr kumimoji="0" lang="es-MX" sz="3200" b="0" i="0" u="none" strike="noStrike" cap="none" normalizeH="0" baseline="0" dirty="0">
                          <a:ln>
                            <a:noFill/>
                          </a:ln>
                          <a:solidFill>
                            <a:schemeClr val="bg2"/>
                          </a:solidFill>
                          <a:effectLst/>
                          <a:latin typeface="Tahoma" pitchFamily="34" charset="0"/>
                          <a:sym typeface="Symbol" pitchFamily="18" charset="2"/>
                        </a:rPr>
                        <a:t></a:t>
                      </a:r>
                      <a:r>
                        <a:rPr kumimoji="0" lang="es-MX" sz="3200" b="0" i="0" u="none" strike="noStrike" cap="none" normalizeH="0" baseline="-25000" dirty="0">
                          <a:ln>
                            <a:noFill/>
                          </a:ln>
                          <a:solidFill>
                            <a:schemeClr val="bg2"/>
                          </a:solidFill>
                          <a:effectLst/>
                          <a:latin typeface="Tahoma" pitchFamily="34" charset="0"/>
                          <a:sym typeface="Symbol" pitchFamily="18" charset="2"/>
                        </a:rPr>
                        <a:t>2</a:t>
                      </a:r>
                      <a:r>
                        <a:rPr kumimoji="0" lang="es-MX" sz="3200" b="0" i="0" u="none" strike="noStrike" cap="none" normalizeH="0" baseline="0" dirty="0">
                          <a:ln>
                            <a:noFill/>
                          </a:ln>
                          <a:solidFill>
                            <a:schemeClr val="bg2"/>
                          </a:solidFill>
                          <a:effectLst/>
                          <a:latin typeface="Tahoma" pitchFamily="34" charset="0"/>
                          <a:sym typeface="Symbol" pitchFamily="18" charset="2"/>
                        </a:rPr>
                        <a:t>-</a:t>
                      </a:r>
                      <a:r>
                        <a:rPr kumimoji="0" lang="es-MX" sz="3200" b="0" i="0" u="none" strike="noStrike" cap="none" normalizeH="0" baseline="0" dirty="0">
                          <a:ln>
                            <a:noFill/>
                          </a:ln>
                          <a:solidFill>
                            <a:schemeClr val="bg2"/>
                          </a:solidFill>
                          <a:effectLst/>
                          <a:latin typeface="Tahoma" pitchFamily="34" charset="0"/>
                        </a:rPr>
                        <a:t>Interferón</a:t>
                      </a:r>
                      <a:endParaRPr kumimoji="0" lang="es-ES" sz="3200" b="0" i="0" u="none" strike="noStrike" cap="none" normalizeH="0" baseline="0" dirty="0">
                        <a:ln>
                          <a:noFill/>
                        </a:ln>
                        <a:solidFill>
                          <a:schemeClr val="bg2"/>
                        </a:solidFill>
                        <a:effectLst/>
                        <a:latin typeface="Tahoma" pitchFamily="34" charset="0"/>
                      </a:endParaRP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671637">
                <a:tc>
                  <a:txBody>
                    <a:bodyPr/>
                    <a:lstStyle/>
                    <a:p>
                      <a:pPr marL="1076325" marR="0" lvl="0" indent="-711200" algn="l" defTabSz="914400" rtl="0" eaLnBrk="1" fontAlgn="base" latinLnBrk="0" hangingPunct="1">
                        <a:lnSpc>
                          <a:spcPct val="100000"/>
                        </a:lnSpc>
                        <a:spcBef>
                          <a:spcPct val="20000"/>
                        </a:spcBef>
                        <a:spcAft>
                          <a:spcPct val="0"/>
                        </a:spcAft>
                        <a:buClr>
                          <a:srgbClr val="008000"/>
                        </a:buClr>
                        <a:buSzTx/>
                        <a:buFont typeface="Wingdings" charset="2"/>
                        <a:buChar char="v"/>
                        <a:tabLst/>
                      </a:pPr>
                      <a:r>
                        <a:rPr kumimoji="0" lang="es-MX" sz="3200" b="0" i="0" u="none" strike="noStrike" cap="none" normalizeH="0" baseline="0" dirty="0">
                          <a:ln>
                            <a:noFill/>
                          </a:ln>
                          <a:solidFill>
                            <a:schemeClr val="bg2"/>
                          </a:solidFill>
                          <a:effectLst/>
                          <a:latin typeface="Tahoma" pitchFamily="34" charset="0"/>
                        </a:rPr>
                        <a:t>Trasplante de células hematopoyéticas.</a:t>
                      </a:r>
                      <a:endParaRPr kumimoji="0" lang="es-ES" sz="3200" b="0" i="0" u="none" strike="noStrike" cap="none" normalizeH="0" baseline="0" dirty="0">
                        <a:ln>
                          <a:noFill/>
                        </a:ln>
                        <a:solidFill>
                          <a:schemeClr val="bg2"/>
                        </a:solidFill>
                        <a:effectLst/>
                        <a:latin typeface="Tahoma" pitchFamily="34" charset="0"/>
                      </a:endParaRP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06463">
                <a:tc>
                  <a:txBody>
                    <a:bodyPr/>
                    <a:lstStyle/>
                    <a:p>
                      <a:pPr marL="1076325" marR="0" lvl="0" indent="-711200" algn="l" defTabSz="914400" rtl="0" eaLnBrk="1" fontAlgn="base" latinLnBrk="0" hangingPunct="1">
                        <a:lnSpc>
                          <a:spcPct val="100000"/>
                        </a:lnSpc>
                        <a:spcBef>
                          <a:spcPct val="20000"/>
                        </a:spcBef>
                        <a:spcAft>
                          <a:spcPct val="0"/>
                        </a:spcAft>
                        <a:buClr>
                          <a:srgbClr val="008000"/>
                        </a:buClr>
                        <a:buSzTx/>
                        <a:buFont typeface="Wingdings" charset="2"/>
                        <a:buChar char="v"/>
                        <a:tabLst/>
                      </a:pPr>
                      <a:r>
                        <a:rPr kumimoji="0" lang="es-MX" sz="3200" b="0" i="0" u="none" strike="noStrike" cap="none" normalizeH="0" baseline="0">
                          <a:ln>
                            <a:noFill/>
                          </a:ln>
                          <a:solidFill>
                            <a:schemeClr val="bg2"/>
                          </a:solidFill>
                          <a:effectLst/>
                          <a:latin typeface="Tahoma" pitchFamily="34" charset="0"/>
                        </a:rPr>
                        <a:t>Talidomida + Dexametasona.</a:t>
                      </a:r>
                      <a:endParaRPr kumimoji="0" lang="es-ES" sz="2800" b="0" i="0" u="none" strike="noStrike" cap="none" normalizeH="0" baseline="0">
                        <a:ln>
                          <a:noFill/>
                        </a:ln>
                        <a:solidFill>
                          <a:schemeClr val="tx1"/>
                        </a:solidFill>
                        <a:effectLst/>
                        <a:latin typeface="Tahoma" pitchFamily="34" charset="0"/>
                      </a:endParaRP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4090753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17410" name="WordArt 4"/>
          <p:cNvSpPr>
            <a:spLocks noChangeArrowheads="1" noChangeShapeType="1" noTextEdit="1"/>
          </p:cNvSpPr>
          <p:nvPr/>
        </p:nvSpPr>
        <p:spPr bwMode="auto">
          <a:xfrm>
            <a:off x="900113" y="2565400"/>
            <a:ext cx="7416800" cy="1368425"/>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s-AR" sz="3600" kern="10">
                <a:ln w="12700">
                  <a:solidFill>
                    <a:srgbClr val="3333CC"/>
                  </a:solidFill>
                  <a:round/>
                  <a:headEnd/>
                  <a:tailEnd/>
                </a:ln>
                <a:solidFill>
                  <a:srgbClr val="FF6600"/>
                </a:solidFill>
                <a:latin typeface="Tahoma"/>
                <a:ea typeface="Tahoma"/>
                <a:cs typeface="Tahoma"/>
              </a:rPr>
              <a:t>Macroglobulinema de Waldenström</a:t>
            </a:r>
          </a:p>
        </p:txBody>
      </p:sp>
      <p:sp>
        <p:nvSpPr>
          <p:cNvPr id="17411" name="Rectangle 5"/>
          <p:cNvSpPr>
            <a:spLocks noChangeArrowheads="1"/>
          </p:cNvSpPr>
          <p:nvPr/>
        </p:nvSpPr>
        <p:spPr bwMode="auto">
          <a:xfrm>
            <a:off x="395288" y="476250"/>
            <a:ext cx="8280400" cy="5905500"/>
          </a:xfrm>
          <a:prstGeom prst="rect">
            <a:avLst/>
          </a:prstGeom>
          <a:noFill/>
          <a:ln w="12700">
            <a:solidFill>
              <a:srgbClr val="3333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fontAlgn="base" hangingPunct="1">
              <a:spcBef>
                <a:spcPct val="0"/>
              </a:spcBef>
              <a:spcAft>
                <a:spcPct val="0"/>
              </a:spcAft>
              <a:buFontTx/>
              <a:buNone/>
            </a:pPr>
            <a:endParaRPr lang="es-AR" altLang="es-AR" sz="2800">
              <a:solidFill>
                <a:srgbClr val="FFFFCC"/>
              </a:solidFill>
            </a:endParaRPr>
          </a:p>
        </p:txBody>
      </p:sp>
      <p:sp>
        <p:nvSpPr>
          <p:cNvPr id="17412" name="Rectangle 6"/>
          <p:cNvSpPr>
            <a:spLocks noChangeArrowheads="1"/>
          </p:cNvSpPr>
          <p:nvPr/>
        </p:nvSpPr>
        <p:spPr bwMode="auto">
          <a:xfrm>
            <a:off x="250825" y="333375"/>
            <a:ext cx="8569325" cy="6191250"/>
          </a:xfrm>
          <a:prstGeom prst="rect">
            <a:avLst/>
          </a:prstGeom>
          <a:noFill/>
          <a:ln w="9525">
            <a:solidFill>
              <a:srgbClr val="3333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fontAlgn="base" hangingPunct="1">
              <a:spcBef>
                <a:spcPct val="0"/>
              </a:spcBef>
              <a:spcAft>
                <a:spcPct val="0"/>
              </a:spcAft>
              <a:buFontTx/>
              <a:buNone/>
            </a:pPr>
            <a:endParaRPr lang="es-AR" altLang="es-AR" sz="2800">
              <a:solidFill>
                <a:srgbClr val="FFFFCC"/>
              </a:solidFill>
            </a:endParaRPr>
          </a:p>
        </p:txBody>
      </p:sp>
      <p:sp>
        <p:nvSpPr>
          <p:cNvPr id="17413" name="Rectangle 7"/>
          <p:cNvSpPr>
            <a:spLocks noChangeArrowheads="1"/>
          </p:cNvSpPr>
          <p:nvPr/>
        </p:nvSpPr>
        <p:spPr bwMode="auto">
          <a:xfrm>
            <a:off x="71438" y="188913"/>
            <a:ext cx="8893175" cy="6480175"/>
          </a:xfrm>
          <a:prstGeom prst="rect">
            <a:avLst/>
          </a:prstGeom>
          <a:noFill/>
          <a:ln w="9525">
            <a:solidFill>
              <a:srgbClr val="8337D7"/>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fontAlgn="base" hangingPunct="1">
              <a:spcBef>
                <a:spcPct val="0"/>
              </a:spcBef>
              <a:spcAft>
                <a:spcPct val="0"/>
              </a:spcAft>
              <a:buFontTx/>
              <a:buNone/>
            </a:pPr>
            <a:endParaRPr lang="es-AR" altLang="es-AR" sz="2800">
              <a:solidFill>
                <a:srgbClr val="FFFFCC"/>
              </a:solidFill>
            </a:endParaRPr>
          </a:p>
        </p:txBody>
      </p:sp>
    </p:spTree>
    <p:extLst>
      <p:ext uri="{BB962C8B-B14F-4D97-AF65-F5344CB8AC3E}">
        <p14:creationId xmlns:p14="http://schemas.microsoft.com/office/powerpoint/2010/main" val="3093456244"/>
      </p:ext>
    </p:extLst>
  </p:cSld>
  <p:clrMapOvr>
    <a:masterClrMapping/>
  </p:clrMapOvr>
  <p:transition>
    <p:random/>
  </p:transition>
</p:sld>
</file>

<file path=ppt/slides/slide45.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4213" y="692150"/>
            <a:ext cx="7942262" cy="720725"/>
          </a:xfrm>
          <a:noFill/>
        </p:spPr>
        <p:txBody>
          <a:bodyPr/>
          <a:lstStyle/>
          <a:p>
            <a:pPr eaLnBrk="1" hangingPunct="1"/>
            <a:r>
              <a:rPr lang="es-MX" altLang="es-AR" sz="3800">
                <a:solidFill>
                  <a:srgbClr val="996633"/>
                </a:solidFill>
                <a:latin typeface="Tahoma" pitchFamily="34" charset="0"/>
              </a:rPr>
              <a:t>Macroglobulinemia de Waldenström</a:t>
            </a:r>
          </a:p>
        </p:txBody>
      </p:sp>
      <p:graphicFrame>
        <p:nvGraphicFramePr>
          <p:cNvPr id="73825" name="Group 97"/>
          <p:cNvGraphicFramePr>
            <a:graphicFrameLocks noGrp="1"/>
          </p:cNvGraphicFramePr>
          <p:nvPr>
            <p:ph sz="half" idx="2"/>
            <p:extLst>
              <p:ext uri="{D42A27DB-BD31-4B8C-83A1-F6EECF244321}">
                <p14:modId xmlns:p14="http://schemas.microsoft.com/office/powerpoint/2010/main" val="2855951336"/>
              </p:ext>
            </p:extLst>
          </p:nvPr>
        </p:nvGraphicFramePr>
        <p:xfrm>
          <a:off x="539750" y="1700213"/>
          <a:ext cx="8208963" cy="4751388"/>
        </p:xfrm>
        <a:graphic>
          <a:graphicData uri="http://schemas.openxmlformats.org/drawingml/2006/table">
            <a:tbl>
              <a:tblPr/>
              <a:tblGrid>
                <a:gridCol w="2087563">
                  <a:extLst>
                    <a:ext uri="{9D8B030D-6E8A-4147-A177-3AD203B41FA5}">
                      <a16:colId xmlns:a16="http://schemas.microsoft.com/office/drawing/2014/main" val="20000"/>
                    </a:ext>
                  </a:extLst>
                </a:gridCol>
                <a:gridCol w="6121400">
                  <a:extLst>
                    <a:ext uri="{9D8B030D-6E8A-4147-A177-3AD203B41FA5}">
                      <a16:colId xmlns:a16="http://schemas.microsoft.com/office/drawing/2014/main" val="20001"/>
                    </a:ext>
                  </a:extLst>
                </a:gridCol>
              </a:tblGrid>
              <a:tr h="1676400">
                <a:tc>
                  <a:txBody>
                    <a:bodyPr/>
                    <a:lstStyle/>
                    <a:p>
                      <a:pPr marL="182563" marR="0" lvl="0" indent="0" algn="l" defTabSz="914400" rtl="0" eaLnBrk="1" fontAlgn="base" latinLnBrk="0" hangingPunct="1">
                        <a:lnSpc>
                          <a:spcPct val="100000"/>
                        </a:lnSpc>
                        <a:spcBef>
                          <a:spcPct val="20000"/>
                        </a:spcBef>
                        <a:spcAft>
                          <a:spcPct val="0"/>
                        </a:spcAft>
                        <a:buClrTx/>
                        <a:buSzTx/>
                        <a:buFontTx/>
                        <a:buNone/>
                        <a:tabLst/>
                      </a:pPr>
                      <a:r>
                        <a:rPr kumimoji="0" lang="es-MX" sz="2400" b="1" i="0" u="none" strike="noStrike" cap="none" normalizeH="0" baseline="0" dirty="0">
                          <a:ln>
                            <a:noFill/>
                          </a:ln>
                          <a:solidFill>
                            <a:schemeClr val="bg2"/>
                          </a:solidFill>
                          <a:effectLst/>
                          <a:latin typeface="Tahoma" pitchFamily="34" charset="0"/>
                        </a:rPr>
                        <a:t>Definición</a:t>
                      </a:r>
                    </a:p>
                  </a:txBody>
                  <a:tcPr anchor="ctr" horzOverflow="overflow">
                    <a:lnL w="5715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996633"/>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EEDCCA"/>
                    </a:solidFill>
                  </a:tcPr>
                </a:tc>
                <a:tc>
                  <a:txBody>
                    <a:bodyPr/>
                    <a:lstStyle/>
                    <a:p>
                      <a:pPr marL="528638" marR="0" lvl="0" indent="-346075" algn="l" defTabSz="914400" rtl="0" eaLnBrk="1" fontAlgn="base" latinLnBrk="0" hangingPunct="1">
                        <a:lnSpc>
                          <a:spcPct val="100000"/>
                        </a:lnSpc>
                        <a:spcBef>
                          <a:spcPct val="20000"/>
                        </a:spcBef>
                        <a:spcAft>
                          <a:spcPct val="0"/>
                        </a:spcAft>
                        <a:buClr>
                          <a:srgbClr val="996633"/>
                        </a:buClr>
                        <a:buSzTx/>
                        <a:buFont typeface="Wingdings" charset="2"/>
                        <a:buChar char="§"/>
                        <a:tabLst/>
                      </a:pPr>
                      <a:r>
                        <a:rPr kumimoji="0" lang="es-MX" sz="2600" b="0" i="0" u="none" strike="noStrike" cap="none" normalizeH="0" baseline="0" dirty="0">
                          <a:ln>
                            <a:noFill/>
                          </a:ln>
                          <a:solidFill>
                            <a:schemeClr val="bg2"/>
                          </a:solidFill>
                          <a:effectLst/>
                          <a:latin typeface="Tahoma" pitchFamily="34" charset="0"/>
                        </a:rPr>
                        <a:t>Es una gammapatía monoclonal que se caracteriza por la presencia en el suero de niveles elevados de IgM, secretada por los linf. B inmaduros  </a:t>
                      </a:r>
                      <a:endParaRPr kumimoji="0" lang="es-MX" sz="2600" b="0" i="0" u="none" strike="noStrike" cap="none" normalizeH="0" baseline="0" dirty="0">
                        <a:ln>
                          <a:noFill/>
                        </a:ln>
                        <a:solidFill>
                          <a:schemeClr val="bg2"/>
                        </a:solidFill>
                        <a:effectLst/>
                        <a:latin typeface="Times New Roman" pitchFamily="18" charset="0"/>
                      </a:endParaRPr>
                    </a:p>
                  </a:txBody>
                  <a:tcPr anchor="ctr" horzOverflow="overflow">
                    <a:lnL w="7620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996633"/>
                      </a:solidFill>
                      <a:prstDash val="solid"/>
                      <a:round/>
                      <a:headEnd type="none" w="med" len="med"/>
                      <a:tailEnd type="none" w="med" len="med"/>
                    </a:lnT>
                    <a:lnB w="57150" cap="flat" cmpd="sng" algn="ctr">
                      <a:solidFill>
                        <a:srgbClr val="9966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17550">
                <a:tc>
                  <a:txBody>
                    <a:bodyPr/>
                    <a:lstStyle/>
                    <a:p>
                      <a:pPr marL="182563" marR="0" lvl="0" indent="0" algn="l" defTabSz="914400" rtl="0" eaLnBrk="1" fontAlgn="base" latinLnBrk="0" hangingPunct="1">
                        <a:lnSpc>
                          <a:spcPct val="100000"/>
                        </a:lnSpc>
                        <a:spcBef>
                          <a:spcPct val="20000"/>
                        </a:spcBef>
                        <a:spcAft>
                          <a:spcPct val="0"/>
                        </a:spcAft>
                        <a:buClrTx/>
                        <a:buSzTx/>
                        <a:buFontTx/>
                        <a:buNone/>
                        <a:tabLst/>
                      </a:pPr>
                      <a:r>
                        <a:rPr kumimoji="0" lang="es-MX" sz="2400" b="1" i="0" u="none" strike="noStrike" cap="none" normalizeH="0" baseline="0">
                          <a:ln>
                            <a:noFill/>
                          </a:ln>
                          <a:solidFill>
                            <a:schemeClr val="bg2"/>
                          </a:solidFill>
                          <a:effectLst/>
                          <a:latin typeface="Tahoma" pitchFamily="34" charset="0"/>
                        </a:rPr>
                        <a:t>Etiología</a:t>
                      </a:r>
                    </a:p>
                  </a:txBody>
                  <a:tcPr anchor="ctr" horzOverflow="overflow">
                    <a:lnL w="5715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EEDCCA"/>
                    </a:solidFill>
                  </a:tcPr>
                </a:tc>
                <a:tc>
                  <a:txBody>
                    <a:bodyPr/>
                    <a:lstStyle/>
                    <a:p>
                      <a:pPr marL="528638" marR="0" lvl="0" indent="-346075" algn="l" defTabSz="914400" rtl="0" eaLnBrk="1" fontAlgn="base" latinLnBrk="0" hangingPunct="1">
                        <a:lnSpc>
                          <a:spcPct val="100000"/>
                        </a:lnSpc>
                        <a:spcBef>
                          <a:spcPct val="20000"/>
                        </a:spcBef>
                        <a:spcAft>
                          <a:spcPct val="0"/>
                        </a:spcAft>
                        <a:buClr>
                          <a:srgbClr val="996633"/>
                        </a:buClr>
                        <a:buSzTx/>
                        <a:buFont typeface="Wingdings" charset="2"/>
                        <a:buChar char="§"/>
                        <a:tabLst/>
                      </a:pPr>
                      <a:r>
                        <a:rPr kumimoji="0" lang="es-MX" sz="2600" b="0" i="0" u="none" strike="noStrike" cap="none" normalizeH="0" baseline="0">
                          <a:ln>
                            <a:noFill/>
                          </a:ln>
                          <a:solidFill>
                            <a:schemeClr val="bg2"/>
                          </a:solidFill>
                          <a:effectLst/>
                          <a:latin typeface="Tahoma" pitchFamily="34" charset="0"/>
                        </a:rPr>
                        <a:t>Desconocida.</a:t>
                      </a:r>
                    </a:p>
                  </a:txBody>
                  <a:tcPr anchor="ctr" horzOverflow="overflow">
                    <a:lnL w="7620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996633"/>
                      </a:solidFill>
                      <a:prstDash val="solid"/>
                      <a:round/>
                      <a:headEnd type="none" w="med" len="med"/>
                      <a:tailEnd type="none" w="med" len="med"/>
                    </a:lnT>
                    <a:lnB w="57150" cap="flat" cmpd="sng" algn="ctr">
                      <a:solidFill>
                        <a:srgbClr val="9966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357438">
                <a:tc>
                  <a:txBody>
                    <a:bodyPr/>
                    <a:lstStyle/>
                    <a:p>
                      <a:pPr marL="182563" marR="0" lvl="0" indent="0" algn="l" defTabSz="914400" rtl="0" eaLnBrk="1" fontAlgn="base" latinLnBrk="0" hangingPunct="1">
                        <a:lnSpc>
                          <a:spcPct val="100000"/>
                        </a:lnSpc>
                        <a:spcBef>
                          <a:spcPct val="20000"/>
                        </a:spcBef>
                        <a:spcAft>
                          <a:spcPct val="0"/>
                        </a:spcAft>
                        <a:buClrTx/>
                        <a:buSzTx/>
                        <a:buFontTx/>
                        <a:buNone/>
                        <a:tabLst/>
                      </a:pPr>
                      <a:r>
                        <a:rPr kumimoji="0" lang="es-MX" sz="2400" b="1" i="0" u="none" strike="noStrike" cap="none" normalizeH="0" baseline="0">
                          <a:ln>
                            <a:noFill/>
                          </a:ln>
                          <a:solidFill>
                            <a:schemeClr val="bg2"/>
                          </a:solidFill>
                          <a:effectLst/>
                          <a:latin typeface="Tahoma" pitchFamily="34" charset="0"/>
                        </a:rPr>
                        <a:t>Frecuencia</a:t>
                      </a:r>
                    </a:p>
                  </a:txBody>
                  <a:tcPr anchor="ctr" horzOverflow="overflow">
                    <a:lnL w="5715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57150" cap="flat" cmpd="sng" algn="ctr">
                      <a:solidFill>
                        <a:srgbClr val="996633"/>
                      </a:solidFill>
                      <a:prstDash val="solid"/>
                      <a:round/>
                      <a:headEnd type="none" w="med" len="med"/>
                      <a:tailEnd type="none" w="med" len="med"/>
                    </a:lnB>
                    <a:lnTlToBr>
                      <a:noFill/>
                    </a:lnTlToBr>
                    <a:lnBlToTr>
                      <a:noFill/>
                    </a:lnBlToTr>
                    <a:solidFill>
                      <a:srgbClr val="EEDCCA"/>
                    </a:solidFill>
                  </a:tcPr>
                </a:tc>
                <a:tc>
                  <a:txBody>
                    <a:bodyPr/>
                    <a:lstStyle/>
                    <a:p>
                      <a:pPr marL="528638" marR="0" lvl="0" indent="-346075" algn="l" defTabSz="914400" rtl="0" eaLnBrk="1" fontAlgn="base" latinLnBrk="0" hangingPunct="1">
                        <a:lnSpc>
                          <a:spcPct val="100000"/>
                        </a:lnSpc>
                        <a:spcBef>
                          <a:spcPct val="20000"/>
                        </a:spcBef>
                        <a:spcAft>
                          <a:spcPct val="0"/>
                        </a:spcAft>
                        <a:buClr>
                          <a:srgbClr val="996633"/>
                        </a:buClr>
                        <a:buSzTx/>
                        <a:buFont typeface="Wingdings" charset="2"/>
                        <a:buChar char="§"/>
                        <a:tabLst>
                          <a:tab pos="528638" algn="l"/>
                        </a:tabLst>
                      </a:pPr>
                      <a:r>
                        <a:rPr kumimoji="0" lang="es-MX" sz="2600" b="0" i="0" u="none" strike="noStrike" cap="none" normalizeH="0" baseline="0" dirty="0">
                          <a:ln>
                            <a:noFill/>
                          </a:ln>
                          <a:solidFill>
                            <a:schemeClr val="bg2"/>
                          </a:solidFill>
                          <a:effectLst/>
                          <a:latin typeface="Tahoma" pitchFamily="34" charset="0"/>
                        </a:rPr>
                        <a:t>Es más común entre los 60-70 años de edad, en el hombre.</a:t>
                      </a:r>
                    </a:p>
                    <a:p>
                      <a:pPr marL="528638" marR="0" lvl="0" indent="-346075" algn="l" defTabSz="914400" rtl="0" eaLnBrk="1" fontAlgn="base" latinLnBrk="0" hangingPunct="1">
                        <a:lnSpc>
                          <a:spcPct val="100000"/>
                        </a:lnSpc>
                        <a:spcBef>
                          <a:spcPct val="20000"/>
                        </a:spcBef>
                        <a:spcAft>
                          <a:spcPct val="0"/>
                        </a:spcAft>
                        <a:buClr>
                          <a:srgbClr val="996633"/>
                        </a:buClr>
                        <a:buSzTx/>
                        <a:buFont typeface="Wingdings" charset="2"/>
                        <a:buChar char="§"/>
                        <a:tabLst>
                          <a:tab pos="528638" algn="l"/>
                        </a:tabLst>
                      </a:pPr>
                      <a:r>
                        <a:rPr kumimoji="0" lang="es-MX" sz="2600" b="0" i="0" u="none" strike="noStrike" cap="none" normalizeH="0" baseline="0" dirty="0">
                          <a:ln>
                            <a:noFill/>
                          </a:ln>
                          <a:solidFill>
                            <a:schemeClr val="bg2"/>
                          </a:solidFill>
                          <a:effectLst/>
                          <a:latin typeface="Tahoma" pitchFamily="34" charset="0"/>
                        </a:rPr>
                        <a:t>Corresponde aproximadamente al 2% de todas las enfermedades malignas hematológicas.</a:t>
                      </a:r>
                    </a:p>
                  </a:txBody>
                  <a:tcPr anchor="ctr" horzOverflow="overflow">
                    <a:lnL w="7620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996633"/>
                      </a:solidFill>
                      <a:prstDash val="solid"/>
                      <a:round/>
                      <a:headEnd type="none" w="med" len="med"/>
                      <a:tailEnd type="none" w="med" len="med"/>
                    </a:lnT>
                    <a:lnB w="57150" cap="flat" cmpd="sng" algn="ctr">
                      <a:solidFill>
                        <a:srgbClr val="9966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5266823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11188" y="476250"/>
            <a:ext cx="7772400" cy="952500"/>
          </a:xfrm>
          <a:noFill/>
        </p:spPr>
        <p:txBody>
          <a:bodyPr lIns="92075" tIns="46038" rIns="92075" bIns="46038"/>
          <a:lstStyle/>
          <a:p>
            <a:pPr eaLnBrk="1" hangingPunct="1"/>
            <a:r>
              <a:rPr lang="es-MX" altLang="es-AR" sz="3200" b="1">
                <a:solidFill>
                  <a:srgbClr val="0099FF"/>
                </a:solidFill>
                <a:latin typeface="Tahoma" pitchFamily="34" charset="0"/>
              </a:rPr>
              <a:t>Macroglobulinemia de Waldenström</a:t>
            </a:r>
          </a:p>
        </p:txBody>
      </p:sp>
      <p:graphicFrame>
        <p:nvGraphicFramePr>
          <p:cNvPr id="75822" name="Group 46"/>
          <p:cNvGraphicFramePr>
            <a:graphicFrameLocks noGrp="1"/>
          </p:cNvGraphicFramePr>
          <p:nvPr/>
        </p:nvGraphicFramePr>
        <p:xfrm>
          <a:off x="539750" y="1700213"/>
          <a:ext cx="7848600" cy="4033837"/>
        </p:xfrm>
        <a:graphic>
          <a:graphicData uri="http://schemas.openxmlformats.org/drawingml/2006/table">
            <a:tbl>
              <a:tblPr/>
              <a:tblGrid>
                <a:gridCol w="1728788">
                  <a:extLst>
                    <a:ext uri="{9D8B030D-6E8A-4147-A177-3AD203B41FA5}">
                      <a16:colId xmlns:a16="http://schemas.microsoft.com/office/drawing/2014/main" val="20000"/>
                    </a:ext>
                  </a:extLst>
                </a:gridCol>
                <a:gridCol w="6119812">
                  <a:extLst>
                    <a:ext uri="{9D8B030D-6E8A-4147-A177-3AD203B41FA5}">
                      <a16:colId xmlns:a16="http://schemas.microsoft.com/office/drawing/2014/main" val="20001"/>
                    </a:ext>
                  </a:extLst>
                </a:gridCol>
              </a:tblGrid>
              <a:tr h="18161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2800" b="1" i="0" u="none" strike="noStrike" cap="none" normalizeH="0" baseline="0">
                          <a:ln>
                            <a:noFill/>
                          </a:ln>
                          <a:solidFill>
                            <a:srgbClr val="0099FF"/>
                          </a:solidFill>
                          <a:effectLst/>
                          <a:latin typeface="Tahoma" pitchFamily="34" charset="0"/>
                        </a:rPr>
                        <a:t>Médula ósea</a:t>
                      </a: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FF3300"/>
                      </a:solidFill>
                      <a:prstDash val="solid"/>
                      <a:round/>
                      <a:headEnd type="none" w="med" len="med"/>
                      <a:tailEnd type="none" w="med" len="med"/>
                    </a:lnT>
                    <a:lnB w="57150" cap="flat" cmpd="sng" algn="ctr">
                      <a:solidFill>
                        <a:srgbClr val="FF3300"/>
                      </a:solidFill>
                      <a:prstDash val="solid"/>
                      <a:round/>
                      <a:headEnd type="none" w="med" len="med"/>
                      <a:tailEnd type="none" w="med" len="med"/>
                    </a:lnB>
                    <a:lnTlToBr>
                      <a:noFill/>
                    </a:lnTlToBr>
                    <a:lnBlToTr>
                      <a:noFill/>
                    </a:lnBlToTr>
                    <a:noFill/>
                  </a:tcPr>
                </a:tc>
                <a:tc>
                  <a:txBody>
                    <a:bodyPr/>
                    <a:lstStyle/>
                    <a:p>
                      <a:pPr marL="711200" marR="0" lvl="0" indent="-528638" algn="l" defTabSz="914400" rtl="0" eaLnBrk="1" fontAlgn="base" latinLnBrk="0" hangingPunct="1">
                        <a:lnSpc>
                          <a:spcPct val="100000"/>
                        </a:lnSpc>
                        <a:spcBef>
                          <a:spcPct val="20000"/>
                        </a:spcBef>
                        <a:spcAft>
                          <a:spcPct val="0"/>
                        </a:spcAft>
                        <a:buClr>
                          <a:srgbClr val="FF3300"/>
                        </a:buClr>
                        <a:buSzTx/>
                        <a:buFontTx/>
                        <a:buChar char="•"/>
                        <a:tabLst/>
                      </a:pPr>
                      <a:r>
                        <a:rPr kumimoji="0" lang="es-MX" sz="2800" b="0" i="0" u="none" strike="noStrike" cap="none" normalizeH="0" baseline="0">
                          <a:ln>
                            <a:noFill/>
                          </a:ln>
                          <a:solidFill>
                            <a:srgbClr val="0099FF"/>
                          </a:solidFill>
                          <a:effectLst/>
                          <a:latin typeface="Tahoma" pitchFamily="34" charset="0"/>
                        </a:rPr>
                        <a:t>Está infiltrada por linfocitos y células plasmáticas.</a:t>
                      </a:r>
                      <a:endParaRPr kumimoji="0" lang="es-MX" sz="2800" b="0" i="0" u="none" strike="noStrike" cap="none" normalizeH="0" baseline="30000">
                        <a:ln>
                          <a:noFill/>
                        </a:ln>
                        <a:solidFill>
                          <a:srgbClr val="0099FF"/>
                        </a:solidFill>
                        <a:effectLst/>
                        <a:latin typeface="Tahoma" pitchFamily="34" charset="0"/>
                      </a:endParaRP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FF3300"/>
                      </a:solidFill>
                      <a:prstDash val="solid"/>
                      <a:round/>
                      <a:headEnd type="none" w="med" len="med"/>
                      <a:tailEnd type="none" w="med" len="med"/>
                    </a:lnT>
                    <a:lnB w="5715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21773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2800" b="1" i="0" u="none" strike="noStrike" cap="none" normalizeH="0" baseline="0">
                          <a:ln>
                            <a:noFill/>
                          </a:ln>
                          <a:solidFill>
                            <a:srgbClr val="0099FF"/>
                          </a:solidFill>
                          <a:effectLst/>
                          <a:latin typeface="Tahoma" pitchFamily="34" charset="0"/>
                        </a:rPr>
                        <a:t>SME</a:t>
                      </a:r>
                    </a:p>
                  </a:txBody>
                  <a:tcPr marL="90000" marR="90000" marT="46800" marB="46800"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FF3300"/>
                      </a:solidFill>
                      <a:prstDash val="solid"/>
                      <a:round/>
                      <a:headEnd type="none" w="med" len="med"/>
                      <a:tailEnd type="none" w="med" len="med"/>
                    </a:lnT>
                    <a:lnB w="57150" cap="flat" cmpd="sng" algn="ctr">
                      <a:solidFill>
                        <a:srgbClr val="FF3300"/>
                      </a:solidFill>
                      <a:prstDash val="solid"/>
                      <a:round/>
                      <a:headEnd type="none" w="med" len="med"/>
                      <a:tailEnd type="none" w="med" len="med"/>
                    </a:lnB>
                    <a:lnTlToBr>
                      <a:noFill/>
                    </a:lnTlToBr>
                    <a:lnBlToTr>
                      <a:noFill/>
                    </a:lnBlToTr>
                    <a:noFill/>
                  </a:tcPr>
                </a:tc>
                <a:tc>
                  <a:txBody>
                    <a:bodyPr/>
                    <a:lstStyle/>
                    <a:p>
                      <a:pPr marL="711200" marR="0" lvl="0" indent="-528638" algn="l" defTabSz="914400" rtl="0" eaLnBrk="1" fontAlgn="base" latinLnBrk="0" hangingPunct="1">
                        <a:lnSpc>
                          <a:spcPct val="100000"/>
                        </a:lnSpc>
                        <a:spcBef>
                          <a:spcPct val="20000"/>
                        </a:spcBef>
                        <a:spcAft>
                          <a:spcPct val="0"/>
                        </a:spcAft>
                        <a:buClr>
                          <a:srgbClr val="FF3300"/>
                        </a:buClr>
                        <a:buSzTx/>
                        <a:buFontTx/>
                        <a:buChar char="•"/>
                        <a:tabLst/>
                      </a:pPr>
                      <a:r>
                        <a:rPr kumimoji="0" lang="es-MX" sz="2800" b="0" i="0" u="none" strike="noStrike" cap="none" normalizeH="0" baseline="0">
                          <a:ln>
                            <a:noFill/>
                          </a:ln>
                          <a:solidFill>
                            <a:srgbClr val="0099FF"/>
                          </a:solidFill>
                          <a:effectLst/>
                          <a:latin typeface="Tahoma" pitchFamily="34" charset="0"/>
                        </a:rPr>
                        <a:t>Se presentan menos lesiones óseas, comparativamente con el mieloma múltiple.</a:t>
                      </a:r>
                    </a:p>
                  </a:txBody>
                  <a:tcPr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FF3300"/>
                      </a:solidFill>
                      <a:prstDash val="solid"/>
                      <a:round/>
                      <a:headEnd type="none" w="med" len="med"/>
                      <a:tailEnd type="none" w="med" len="med"/>
                    </a:lnT>
                    <a:lnB w="5715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556908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95288" y="476250"/>
            <a:ext cx="8424862" cy="792163"/>
          </a:xfrm>
          <a:noFill/>
        </p:spPr>
        <p:txBody>
          <a:bodyPr/>
          <a:lstStyle/>
          <a:p>
            <a:pPr eaLnBrk="1" hangingPunct="1"/>
            <a:r>
              <a:rPr lang="es-MX" altLang="es-AR" sz="3000" b="1">
                <a:solidFill>
                  <a:srgbClr val="3366FF"/>
                </a:solidFill>
                <a:latin typeface="Tahoma" pitchFamily="34" charset="0"/>
              </a:rPr>
              <a:t>Características de presentación en 227 pacientes.</a:t>
            </a:r>
          </a:p>
        </p:txBody>
      </p:sp>
      <p:graphicFrame>
        <p:nvGraphicFramePr>
          <p:cNvPr id="80029" name="Group 157"/>
          <p:cNvGraphicFramePr>
            <a:graphicFrameLocks noGrp="1"/>
          </p:cNvGraphicFramePr>
          <p:nvPr/>
        </p:nvGraphicFramePr>
        <p:xfrm>
          <a:off x="468313" y="1557338"/>
          <a:ext cx="8135937" cy="4248150"/>
        </p:xfrm>
        <a:graphic>
          <a:graphicData uri="http://schemas.openxmlformats.org/drawingml/2006/table">
            <a:tbl>
              <a:tblPr/>
              <a:tblGrid>
                <a:gridCol w="4883150">
                  <a:extLst>
                    <a:ext uri="{9D8B030D-6E8A-4147-A177-3AD203B41FA5}">
                      <a16:colId xmlns:a16="http://schemas.microsoft.com/office/drawing/2014/main" val="20000"/>
                    </a:ext>
                  </a:extLst>
                </a:gridCol>
                <a:gridCol w="3252787">
                  <a:extLst>
                    <a:ext uri="{9D8B030D-6E8A-4147-A177-3AD203B41FA5}">
                      <a16:colId xmlns:a16="http://schemas.microsoft.com/office/drawing/2014/main" val="20001"/>
                    </a:ext>
                  </a:extLst>
                </a:gridCol>
              </a:tblGrid>
              <a:tr h="6064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2800" b="1" i="0" u="none" strike="noStrike" cap="none" normalizeH="0" baseline="0" dirty="0">
                          <a:ln>
                            <a:noFill/>
                          </a:ln>
                          <a:solidFill>
                            <a:schemeClr val="bg2"/>
                          </a:solidFill>
                          <a:effectLst/>
                          <a:latin typeface="Tahoma" pitchFamily="34" charset="0"/>
                        </a:rPr>
                        <a:t>Síntomas</a:t>
                      </a:r>
                      <a:endParaRPr kumimoji="0" lang="es-ES" sz="2800" b="0" i="0" u="none" strike="noStrike" cap="none" normalizeH="0" baseline="0" dirty="0">
                        <a:ln>
                          <a:noFill/>
                        </a:ln>
                        <a:solidFill>
                          <a:schemeClr val="bg2"/>
                        </a:solidFill>
                        <a:effectLst/>
                        <a:latin typeface="Times New Roman" pitchFamily="18" charset="0"/>
                      </a:endParaRPr>
                    </a:p>
                  </a:txBody>
                  <a:tcPr horzOverflow="overflow">
                    <a:lnL w="5715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3366FF"/>
                      </a:solidFill>
                      <a:prstDash val="solid"/>
                      <a:round/>
                      <a:headEnd type="none" w="med" len="med"/>
                      <a:tailEnd type="none" w="med" len="med"/>
                    </a:lnT>
                    <a:lnB w="57150" cap="flat" cmpd="sng" algn="ctr">
                      <a:solidFill>
                        <a:srgbClr val="3366FF"/>
                      </a:solidFill>
                      <a:prstDash val="solid"/>
                      <a:round/>
                      <a:headEnd type="none" w="med" len="med"/>
                      <a:tailEnd type="none" w="med" len="med"/>
                    </a:lnB>
                    <a:lnTlToBr>
                      <a:noFill/>
                    </a:lnTlToBr>
                    <a:lnBlToTr>
                      <a:noFill/>
                    </a:lnBlToTr>
                    <a:solidFill>
                      <a:srgbClr val="E7ED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2800" b="1" i="0" u="none" strike="noStrike" cap="none" normalizeH="0" baseline="0">
                          <a:ln>
                            <a:noFill/>
                          </a:ln>
                          <a:solidFill>
                            <a:schemeClr val="bg2"/>
                          </a:solidFill>
                          <a:effectLst/>
                          <a:latin typeface="Tahoma" pitchFamily="34" charset="0"/>
                        </a:rPr>
                        <a:t>Frecuencia</a:t>
                      </a:r>
                      <a:endParaRPr kumimoji="0" lang="es-ES" sz="2000" b="0" i="0" u="none" strike="noStrike" cap="none" normalizeH="0" baseline="0">
                        <a:ln>
                          <a:noFill/>
                        </a:ln>
                        <a:solidFill>
                          <a:schemeClr val="bg2"/>
                        </a:solidFill>
                        <a:effectLst/>
                        <a:latin typeface="Times New Roman" pitchFamily="18" charset="0"/>
                      </a:endParaRPr>
                    </a:p>
                  </a:txBody>
                  <a:tcPr horzOverflow="overflow">
                    <a:lnL w="7620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3366FF"/>
                      </a:solidFill>
                      <a:prstDash val="solid"/>
                      <a:round/>
                      <a:headEnd type="none" w="med" len="med"/>
                      <a:tailEnd type="none" w="med" len="med"/>
                    </a:lnT>
                    <a:lnB w="57150" cap="flat" cmpd="sng" algn="ctr">
                      <a:solidFill>
                        <a:srgbClr val="3366FF"/>
                      </a:solidFill>
                      <a:prstDash val="solid"/>
                      <a:round/>
                      <a:headEnd type="none" w="med" len="med"/>
                      <a:tailEnd type="none" w="med" len="med"/>
                    </a:lnB>
                    <a:lnTlToBr>
                      <a:noFill/>
                    </a:lnTlToBr>
                    <a:lnBlToTr>
                      <a:noFill/>
                    </a:lnBlToTr>
                    <a:solidFill>
                      <a:srgbClr val="E7EDFF"/>
                    </a:solidFill>
                  </a:tcPr>
                </a:tc>
                <a:extLst>
                  <a:ext uri="{0D108BD9-81ED-4DB2-BD59-A6C34878D82A}">
                    <a16:rowId xmlns:a16="http://schemas.microsoft.com/office/drawing/2014/main" val="10000"/>
                  </a:ext>
                </a:extLst>
              </a:tr>
              <a:tr h="606425">
                <a:tc>
                  <a:txBody>
                    <a:bodyPr/>
                    <a:lstStyle/>
                    <a:p>
                      <a:pPr marL="711200" marR="0" lvl="0" indent="-528638" algn="l" defTabSz="914400" rtl="0" eaLnBrk="1" fontAlgn="base" latinLnBrk="0" hangingPunct="1">
                        <a:lnSpc>
                          <a:spcPct val="100000"/>
                        </a:lnSpc>
                        <a:spcBef>
                          <a:spcPct val="20000"/>
                        </a:spcBef>
                        <a:spcAft>
                          <a:spcPct val="0"/>
                        </a:spcAft>
                        <a:buClr>
                          <a:srgbClr val="3366FF"/>
                        </a:buClr>
                        <a:buSzTx/>
                        <a:buFontTx/>
                        <a:buChar char="•"/>
                        <a:tabLst/>
                      </a:pPr>
                      <a:r>
                        <a:rPr kumimoji="0" lang="es-ES" sz="2800" b="0" i="0" u="none" strike="noStrike" cap="none" normalizeH="0" baseline="0">
                          <a:ln>
                            <a:noFill/>
                          </a:ln>
                          <a:solidFill>
                            <a:schemeClr val="bg2"/>
                          </a:solidFill>
                          <a:effectLst/>
                          <a:latin typeface="Tahoma" pitchFamily="34" charset="0"/>
                        </a:rPr>
                        <a:t>Debilidad y fatiga</a:t>
                      </a:r>
                    </a:p>
                  </a:txBody>
                  <a:tcPr horzOverflow="overflow">
                    <a:lnL w="5715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3366FF"/>
                      </a:solidFill>
                      <a:prstDash val="solid"/>
                      <a:round/>
                      <a:headEnd type="none" w="med" len="med"/>
                      <a:tailEnd type="none" w="med" len="med"/>
                    </a:lnT>
                    <a:lnB w="5715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800" b="0" i="0" u="none" strike="noStrike" cap="none" normalizeH="0" baseline="0">
                          <a:ln>
                            <a:noFill/>
                          </a:ln>
                          <a:solidFill>
                            <a:schemeClr val="bg2"/>
                          </a:solidFill>
                          <a:effectLst/>
                          <a:latin typeface="Tahoma" pitchFamily="34" charset="0"/>
                        </a:rPr>
                        <a:t>44</a:t>
                      </a:r>
                    </a:p>
                  </a:txBody>
                  <a:tcPr horzOverflow="overflow">
                    <a:lnL w="7620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3366FF"/>
                      </a:solidFill>
                      <a:prstDash val="solid"/>
                      <a:round/>
                      <a:headEnd type="none" w="med" len="med"/>
                      <a:tailEnd type="none" w="med" len="med"/>
                    </a:lnT>
                    <a:lnB w="5715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06425">
                <a:tc>
                  <a:txBody>
                    <a:bodyPr/>
                    <a:lstStyle/>
                    <a:p>
                      <a:pPr marL="711200" marR="0" lvl="0" indent="-528638" algn="l" defTabSz="914400" rtl="0" eaLnBrk="1" fontAlgn="base" latinLnBrk="0" hangingPunct="1">
                        <a:lnSpc>
                          <a:spcPct val="100000"/>
                        </a:lnSpc>
                        <a:spcBef>
                          <a:spcPct val="20000"/>
                        </a:spcBef>
                        <a:spcAft>
                          <a:spcPct val="0"/>
                        </a:spcAft>
                        <a:buClr>
                          <a:srgbClr val="3366FF"/>
                        </a:buClr>
                        <a:buSzTx/>
                        <a:buFontTx/>
                        <a:buChar char="•"/>
                        <a:tabLst/>
                      </a:pPr>
                      <a:r>
                        <a:rPr kumimoji="0" lang="es-ES" sz="2800" b="0" i="0" u="none" strike="noStrike" cap="none" normalizeH="0" baseline="0">
                          <a:ln>
                            <a:noFill/>
                          </a:ln>
                          <a:solidFill>
                            <a:schemeClr val="bg2"/>
                          </a:solidFill>
                          <a:effectLst/>
                          <a:latin typeface="Tahoma" pitchFamily="34" charset="0"/>
                        </a:rPr>
                        <a:t>Hemorragia</a:t>
                      </a:r>
                    </a:p>
                  </a:txBody>
                  <a:tcPr horzOverflow="overflow">
                    <a:lnL w="5715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800" b="0" i="0" u="none" strike="noStrike" cap="none" normalizeH="0" baseline="0">
                          <a:ln>
                            <a:noFill/>
                          </a:ln>
                          <a:solidFill>
                            <a:schemeClr val="bg2"/>
                          </a:solidFill>
                          <a:effectLst/>
                          <a:latin typeface="Tahoma" pitchFamily="34" charset="0"/>
                        </a:rPr>
                        <a:t>44</a:t>
                      </a:r>
                    </a:p>
                  </a:txBody>
                  <a:tcPr horzOverflow="overflow">
                    <a:lnL w="7620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06425">
                <a:tc>
                  <a:txBody>
                    <a:bodyPr/>
                    <a:lstStyle/>
                    <a:p>
                      <a:pPr marL="711200" marR="0" lvl="0" indent="-528638" algn="l" defTabSz="914400" rtl="0" eaLnBrk="1" fontAlgn="base" latinLnBrk="0" hangingPunct="1">
                        <a:lnSpc>
                          <a:spcPct val="100000"/>
                        </a:lnSpc>
                        <a:spcBef>
                          <a:spcPct val="20000"/>
                        </a:spcBef>
                        <a:spcAft>
                          <a:spcPct val="0"/>
                        </a:spcAft>
                        <a:buClr>
                          <a:srgbClr val="3366FF"/>
                        </a:buClr>
                        <a:buSzTx/>
                        <a:buFontTx/>
                        <a:buChar char="•"/>
                        <a:tabLst/>
                      </a:pPr>
                      <a:r>
                        <a:rPr kumimoji="0" lang="es-ES" sz="2800" b="0" i="0" u="none" strike="noStrike" cap="none" normalizeH="0" baseline="0">
                          <a:ln>
                            <a:noFill/>
                          </a:ln>
                          <a:solidFill>
                            <a:schemeClr val="bg2"/>
                          </a:solidFill>
                          <a:effectLst/>
                          <a:latin typeface="Tahoma" pitchFamily="34" charset="0"/>
                        </a:rPr>
                        <a:t>Pérdida de peso</a:t>
                      </a:r>
                    </a:p>
                  </a:txBody>
                  <a:tcPr horzOverflow="overflow">
                    <a:lnL w="5715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800" b="0" i="0" u="none" strike="noStrike" cap="none" normalizeH="0" baseline="0">
                          <a:ln>
                            <a:noFill/>
                          </a:ln>
                          <a:solidFill>
                            <a:schemeClr val="bg2"/>
                          </a:solidFill>
                          <a:effectLst/>
                          <a:latin typeface="Tahoma" pitchFamily="34" charset="0"/>
                        </a:rPr>
                        <a:t>23</a:t>
                      </a:r>
                    </a:p>
                  </a:txBody>
                  <a:tcPr horzOverflow="overflow">
                    <a:lnL w="7620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06425">
                <a:tc>
                  <a:txBody>
                    <a:bodyPr/>
                    <a:lstStyle/>
                    <a:p>
                      <a:pPr marL="711200" marR="0" lvl="0" indent="-528638" algn="l" defTabSz="914400" rtl="0" eaLnBrk="1" fontAlgn="base" latinLnBrk="0" hangingPunct="1">
                        <a:lnSpc>
                          <a:spcPct val="100000"/>
                        </a:lnSpc>
                        <a:spcBef>
                          <a:spcPct val="20000"/>
                        </a:spcBef>
                        <a:spcAft>
                          <a:spcPct val="0"/>
                        </a:spcAft>
                        <a:buClr>
                          <a:srgbClr val="3366FF"/>
                        </a:buClr>
                        <a:buSzTx/>
                        <a:buFontTx/>
                        <a:buChar char="•"/>
                        <a:tabLst/>
                      </a:pPr>
                      <a:r>
                        <a:rPr kumimoji="0" lang="es-ES" sz="2800" b="0" i="0" u="none" strike="noStrike" cap="none" normalizeH="0" baseline="0">
                          <a:ln>
                            <a:noFill/>
                          </a:ln>
                          <a:solidFill>
                            <a:schemeClr val="bg2"/>
                          </a:solidFill>
                          <a:effectLst/>
                          <a:latin typeface="Tahoma" pitchFamily="34" charset="0"/>
                        </a:rPr>
                        <a:t>Síntomas neurológicos</a:t>
                      </a:r>
                    </a:p>
                  </a:txBody>
                  <a:tcPr horzOverflow="overflow">
                    <a:lnL w="5715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800" b="0" i="0" u="none" strike="noStrike" cap="none" normalizeH="0" baseline="0">
                          <a:ln>
                            <a:noFill/>
                          </a:ln>
                          <a:solidFill>
                            <a:schemeClr val="bg2"/>
                          </a:solidFill>
                          <a:effectLst/>
                          <a:latin typeface="Tahoma" pitchFamily="34" charset="0"/>
                        </a:rPr>
                        <a:t>11</a:t>
                      </a:r>
                    </a:p>
                  </a:txBody>
                  <a:tcPr horzOverflow="overflow">
                    <a:lnL w="7620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09600">
                <a:tc>
                  <a:txBody>
                    <a:bodyPr/>
                    <a:lstStyle/>
                    <a:p>
                      <a:pPr marL="711200" marR="0" lvl="0" indent="-528638" algn="l" defTabSz="914400" rtl="0" eaLnBrk="1" fontAlgn="base" latinLnBrk="0" hangingPunct="1">
                        <a:lnSpc>
                          <a:spcPct val="100000"/>
                        </a:lnSpc>
                        <a:spcBef>
                          <a:spcPct val="20000"/>
                        </a:spcBef>
                        <a:spcAft>
                          <a:spcPct val="0"/>
                        </a:spcAft>
                        <a:buClr>
                          <a:srgbClr val="3366FF"/>
                        </a:buClr>
                        <a:buSzTx/>
                        <a:buFontTx/>
                        <a:buChar char="•"/>
                        <a:tabLst/>
                      </a:pPr>
                      <a:r>
                        <a:rPr kumimoji="0" lang="es-ES" sz="2800" b="0" i="0" u="none" strike="noStrike" cap="none" normalizeH="0" baseline="0">
                          <a:ln>
                            <a:noFill/>
                          </a:ln>
                          <a:solidFill>
                            <a:schemeClr val="bg2"/>
                          </a:solidFill>
                          <a:effectLst/>
                          <a:latin typeface="Tahoma" pitchFamily="34" charset="0"/>
                        </a:rPr>
                        <a:t>Problemas visuales</a:t>
                      </a:r>
                    </a:p>
                  </a:txBody>
                  <a:tcPr horzOverflow="overflow">
                    <a:lnL w="5715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800" b="0" i="0" u="none" strike="noStrike" cap="none" normalizeH="0" baseline="0">
                          <a:ln>
                            <a:noFill/>
                          </a:ln>
                          <a:solidFill>
                            <a:schemeClr val="bg2"/>
                          </a:solidFill>
                          <a:effectLst/>
                          <a:latin typeface="Tahoma" pitchFamily="34" charset="0"/>
                        </a:rPr>
                        <a:t>8</a:t>
                      </a:r>
                    </a:p>
                  </a:txBody>
                  <a:tcPr horzOverflow="overflow">
                    <a:lnL w="7620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06425">
                <a:tc>
                  <a:txBody>
                    <a:bodyPr/>
                    <a:lstStyle/>
                    <a:p>
                      <a:pPr marL="711200" marR="0" lvl="0" indent="-528638" algn="l" defTabSz="914400" rtl="0" eaLnBrk="1" fontAlgn="base" latinLnBrk="0" hangingPunct="1">
                        <a:lnSpc>
                          <a:spcPct val="100000"/>
                        </a:lnSpc>
                        <a:spcBef>
                          <a:spcPct val="20000"/>
                        </a:spcBef>
                        <a:spcAft>
                          <a:spcPct val="0"/>
                        </a:spcAft>
                        <a:buClr>
                          <a:srgbClr val="3366FF"/>
                        </a:buClr>
                        <a:buSzTx/>
                        <a:buFontTx/>
                        <a:buChar char="•"/>
                        <a:tabLst/>
                      </a:pPr>
                      <a:r>
                        <a:rPr kumimoji="0" lang="es-ES" sz="2800" b="0" i="0" u="none" strike="noStrike" cap="none" normalizeH="0" baseline="0" dirty="0">
                          <a:ln>
                            <a:noFill/>
                          </a:ln>
                          <a:solidFill>
                            <a:schemeClr val="bg2"/>
                          </a:solidFill>
                          <a:effectLst/>
                          <a:latin typeface="Tahoma" pitchFamily="34" charset="0"/>
                        </a:rPr>
                        <a:t>Fenómeno de Raynaud</a:t>
                      </a:r>
                    </a:p>
                  </a:txBody>
                  <a:tcPr horzOverflow="overflow">
                    <a:lnL w="5715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3366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800" b="0" i="0" u="none" strike="noStrike" cap="none" normalizeH="0" baseline="0" dirty="0">
                          <a:ln>
                            <a:noFill/>
                          </a:ln>
                          <a:solidFill>
                            <a:schemeClr val="bg2"/>
                          </a:solidFill>
                          <a:effectLst/>
                          <a:latin typeface="Tahoma" pitchFamily="34" charset="0"/>
                        </a:rPr>
                        <a:t>3</a:t>
                      </a:r>
                    </a:p>
                  </a:txBody>
                  <a:tcPr horzOverflow="overflow">
                    <a:lnL w="7620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3366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283551756"/>
      </p:ext>
    </p:extLst>
  </p:cSld>
  <p:clrMapOvr>
    <a:masterClrMapping/>
  </p:clrMapOvr>
  <p:transition>
    <p:random/>
  </p:transition>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468313" y="333375"/>
            <a:ext cx="7913687"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fontAlgn="base" hangingPunct="1">
              <a:spcBef>
                <a:spcPct val="0"/>
              </a:spcBef>
              <a:spcAft>
                <a:spcPct val="0"/>
              </a:spcAft>
              <a:buFontTx/>
              <a:buNone/>
            </a:pPr>
            <a:r>
              <a:rPr lang="es-MX" altLang="es-AR" sz="3400" b="1">
                <a:solidFill>
                  <a:srgbClr val="0099FF"/>
                </a:solidFill>
                <a:latin typeface="Tahoma" pitchFamily="34" charset="0"/>
              </a:rPr>
              <a:t>Hallazgos físicos en 267 pacientes</a:t>
            </a:r>
          </a:p>
        </p:txBody>
      </p:sp>
      <p:sp>
        <p:nvSpPr>
          <p:cNvPr id="21507" name="Text Box 3"/>
          <p:cNvSpPr txBox="1">
            <a:spLocks noChangeArrowheads="1"/>
          </p:cNvSpPr>
          <p:nvPr/>
        </p:nvSpPr>
        <p:spPr bwMode="auto">
          <a:xfrm>
            <a:off x="6300788" y="6021388"/>
            <a:ext cx="17764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fontAlgn="base" hangingPunct="1">
              <a:spcBef>
                <a:spcPct val="0"/>
              </a:spcBef>
              <a:spcAft>
                <a:spcPct val="0"/>
              </a:spcAft>
              <a:buFontTx/>
              <a:buNone/>
            </a:pPr>
            <a:r>
              <a:rPr lang="es-MX" altLang="es-AR" sz="2000">
                <a:solidFill>
                  <a:srgbClr val="FFFFCC"/>
                </a:solidFill>
              </a:rPr>
              <a:t>Wintrobe 1999.</a:t>
            </a:r>
          </a:p>
        </p:txBody>
      </p:sp>
      <p:graphicFrame>
        <p:nvGraphicFramePr>
          <p:cNvPr id="82063" name="Group 143"/>
          <p:cNvGraphicFramePr>
            <a:graphicFrameLocks noGrp="1"/>
          </p:cNvGraphicFramePr>
          <p:nvPr/>
        </p:nvGraphicFramePr>
        <p:xfrm>
          <a:off x="755650" y="1268413"/>
          <a:ext cx="7561263" cy="4851399"/>
        </p:xfrm>
        <a:graphic>
          <a:graphicData uri="http://schemas.openxmlformats.org/drawingml/2006/table">
            <a:tbl>
              <a:tblPr/>
              <a:tblGrid>
                <a:gridCol w="4392613">
                  <a:extLst>
                    <a:ext uri="{9D8B030D-6E8A-4147-A177-3AD203B41FA5}">
                      <a16:colId xmlns:a16="http://schemas.microsoft.com/office/drawing/2014/main" val="20000"/>
                    </a:ext>
                  </a:extLst>
                </a:gridCol>
                <a:gridCol w="3168650">
                  <a:extLst>
                    <a:ext uri="{9D8B030D-6E8A-4147-A177-3AD203B41FA5}">
                      <a16:colId xmlns:a16="http://schemas.microsoft.com/office/drawing/2014/main" val="20001"/>
                    </a:ext>
                  </a:extLst>
                </a:gridCol>
              </a:tblGrid>
              <a:tr h="77638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800" b="1" i="0" u="none" strike="noStrike" cap="none" normalizeH="0" baseline="0">
                          <a:ln>
                            <a:noFill/>
                          </a:ln>
                          <a:solidFill>
                            <a:srgbClr val="A46200"/>
                          </a:solidFill>
                          <a:effectLst/>
                          <a:latin typeface="Tahoma" pitchFamily="34" charset="0"/>
                        </a:rPr>
                        <a:t>Examen físico</a:t>
                      </a:r>
                    </a:p>
                  </a:txBody>
                  <a:tcPr marT="45726" marB="45726"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A46200"/>
                      </a:solidFill>
                      <a:prstDash val="solid"/>
                      <a:round/>
                      <a:headEnd type="none" w="med" len="med"/>
                      <a:tailEnd type="none" w="med" len="med"/>
                    </a:lnT>
                    <a:lnB w="57150" cap="flat" cmpd="sng" algn="ctr">
                      <a:solidFill>
                        <a:srgbClr val="A462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800" b="1" i="0" u="none" strike="noStrike" cap="none" normalizeH="0" baseline="0">
                          <a:ln>
                            <a:noFill/>
                          </a:ln>
                          <a:solidFill>
                            <a:srgbClr val="A46200"/>
                          </a:solidFill>
                          <a:effectLst/>
                          <a:latin typeface="Tahoma" pitchFamily="34" charset="0"/>
                        </a:rPr>
                        <a:t>Frecuencia </a:t>
                      </a:r>
                    </a:p>
                  </a:txBody>
                  <a:tcPr marT="45726" marB="45726"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A46200"/>
                      </a:solidFill>
                      <a:prstDash val="solid"/>
                      <a:round/>
                      <a:headEnd type="none" w="med" len="med"/>
                      <a:tailEnd type="none" w="med" len="med"/>
                    </a:lnT>
                    <a:lnB w="57150" cap="flat" cmpd="sng" algn="ctr">
                      <a:solidFill>
                        <a:srgbClr val="A462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74801">
                <a:tc>
                  <a:txBody>
                    <a:bodyPr/>
                    <a:lstStyle/>
                    <a:p>
                      <a:pPr marL="711200" marR="0" lvl="0" indent="-528638" algn="l" defTabSz="914400" rtl="0" eaLnBrk="1" fontAlgn="base" latinLnBrk="0" hangingPunct="1">
                        <a:lnSpc>
                          <a:spcPct val="100000"/>
                        </a:lnSpc>
                        <a:spcBef>
                          <a:spcPct val="20000"/>
                        </a:spcBef>
                        <a:spcAft>
                          <a:spcPct val="0"/>
                        </a:spcAft>
                        <a:buClr>
                          <a:srgbClr val="A46200"/>
                        </a:buClr>
                        <a:buSzTx/>
                        <a:buFontTx/>
                        <a:buNone/>
                        <a:tabLst/>
                      </a:pPr>
                      <a:r>
                        <a:rPr kumimoji="0" lang="es-ES" sz="3000" b="0" i="0" u="none" strike="noStrike" cap="none" normalizeH="0" baseline="0">
                          <a:ln>
                            <a:noFill/>
                          </a:ln>
                          <a:solidFill>
                            <a:schemeClr val="bg2"/>
                          </a:solidFill>
                          <a:effectLst/>
                          <a:latin typeface="Tahoma" pitchFamily="34" charset="0"/>
                        </a:rPr>
                        <a:t>Hepatomegalia </a:t>
                      </a:r>
                    </a:p>
                  </a:txBody>
                  <a:tcPr marT="45726" marB="45726"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A46200"/>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FFEACB"/>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3200" b="0" i="0" u="none" strike="noStrike" cap="none" normalizeH="0" baseline="0">
                          <a:ln>
                            <a:noFill/>
                          </a:ln>
                          <a:solidFill>
                            <a:schemeClr val="bg2"/>
                          </a:solidFill>
                          <a:effectLst/>
                          <a:latin typeface="Tahoma" pitchFamily="34" charset="0"/>
                        </a:rPr>
                        <a:t>38</a:t>
                      </a:r>
                    </a:p>
                  </a:txBody>
                  <a:tcPr marT="45726" marB="45726"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A46200"/>
                      </a:solidFill>
                      <a:prstDash val="solid"/>
                      <a:round/>
                      <a:headEnd type="none" w="med" len="med"/>
                      <a:tailEnd type="none" w="med" len="med"/>
                    </a:lnT>
                    <a:lnB w="57150" cap="flat" cmpd="sng" algn="ctr">
                      <a:solidFill>
                        <a:srgbClr val="A462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76389">
                <a:tc>
                  <a:txBody>
                    <a:bodyPr/>
                    <a:lstStyle/>
                    <a:p>
                      <a:pPr marL="711200" marR="0" lvl="0" indent="-536575" algn="l" defTabSz="914400" rtl="0" eaLnBrk="1" fontAlgn="base" latinLnBrk="0" hangingPunct="1">
                        <a:lnSpc>
                          <a:spcPct val="100000"/>
                        </a:lnSpc>
                        <a:spcBef>
                          <a:spcPct val="20000"/>
                        </a:spcBef>
                        <a:spcAft>
                          <a:spcPct val="0"/>
                        </a:spcAft>
                        <a:buClr>
                          <a:srgbClr val="A46200"/>
                        </a:buClr>
                        <a:buSzTx/>
                        <a:buFontTx/>
                        <a:buNone/>
                        <a:tabLst/>
                      </a:pPr>
                      <a:r>
                        <a:rPr kumimoji="0" lang="es-ES" sz="3000" b="0" i="0" u="none" strike="noStrike" cap="none" normalizeH="0" baseline="0">
                          <a:ln>
                            <a:noFill/>
                          </a:ln>
                          <a:solidFill>
                            <a:schemeClr val="bg2"/>
                          </a:solidFill>
                          <a:effectLst/>
                          <a:latin typeface="Tahoma" pitchFamily="34" charset="0"/>
                        </a:rPr>
                        <a:t>Esplenomegalia </a:t>
                      </a:r>
                    </a:p>
                  </a:txBody>
                  <a:tcPr marT="45726" marB="45726"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FFEACB"/>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3200" b="0" i="0" u="none" strike="noStrike" cap="none" normalizeH="0" baseline="0">
                          <a:ln>
                            <a:noFill/>
                          </a:ln>
                          <a:solidFill>
                            <a:schemeClr val="bg2"/>
                          </a:solidFill>
                          <a:effectLst/>
                          <a:latin typeface="Tahoma" pitchFamily="34" charset="0"/>
                        </a:rPr>
                        <a:t>37</a:t>
                      </a:r>
                    </a:p>
                  </a:txBody>
                  <a:tcPr marT="45726" marB="45726"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A46200"/>
                      </a:solidFill>
                      <a:prstDash val="solid"/>
                      <a:round/>
                      <a:headEnd type="none" w="med" len="med"/>
                      <a:tailEnd type="none" w="med" len="med"/>
                    </a:lnT>
                    <a:lnB w="57150" cap="flat" cmpd="sng" algn="ctr">
                      <a:solidFill>
                        <a:srgbClr val="A462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76389">
                <a:tc>
                  <a:txBody>
                    <a:bodyPr/>
                    <a:lstStyle/>
                    <a:p>
                      <a:pPr marL="711200" marR="0" lvl="0" indent="-536575" algn="l" defTabSz="914400" rtl="0" eaLnBrk="1" fontAlgn="base" latinLnBrk="0" hangingPunct="1">
                        <a:lnSpc>
                          <a:spcPct val="100000"/>
                        </a:lnSpc>
                        <a:spcBef>
                          <a:spcPct val="20000"/>
                        </a:spcBef>
                        <a:spcAft>
                          <a:spcPct val="0"/>
                        </a:spcAft>
                        <a:buClr>
                          <a:srgbClr val="A46200"/>
                        </a:buClr>
                        <a:buSzTx/>
                        <a:buFontTx/>
                        <a:buNone/>
                        <a:tabLst/>
                      </a:pPr>
                      <a:r>
                        <a:rPr kumimoji="0" lang="es-ES" sz="3000" b="0" i="0" u="none" strike="noStrike" cap="none" normalizeH="0" baseline="0">
                          <a:ln>
                            <a:noFill/>
                          </a:ln>
                          <a:solidFill>
                            <a:schemeClr val="bg2"/>
                          </a:solidFill>
                          <a:effectLst/>
                          <a:latin typeface="Tahoma" pitchFamily="34" charset="0"/>
                        </a:rPr>
                        <a:t>Adenomegalia </a:t>
                      </a:r>
                    </a:p>
                  </a:txBody>
                  <a:tcPr marT="45726" marB="45726"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FFEACB"/>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3200" b="0" i="0" u="none" strike="noStrike" cap="none" normalizeH="0" baseline="0">
                          <a:ln>
                            <a:noFill/>
                          </a:ln>
                          <a:solidFill>
                            <a:schemeClr val="bg2"/>
                          </a:solidFill>
                          <a:effectLst/>
                          <a:latin typeface="Tahoma" pitchFamily="34" charset="0"/>
                        </a:rPr>
                        <a:t>30</a:t>
                      </a:r>
                    </a:p>
                  </a:txBody>
                  <a:tcPr marT="45726" marB="45726"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A46200"/>
                      </a:solidFill>
                      <a:prstDash val="solid"/>
                      <a:round/>
                      <a:headEnd type="none" w="med" len="med"/>
                      <a:tailEnd type="none" w="med" len="med"/>
                    </a:lnT>
                    <a:lnB w="57150" cap="flat" cmpd="sng" algn="ctr">
                      <a:solidFill>
                        <a:srgbClr val="A462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05971">
                <a:tc>
                  <a:txBody>
                    <a:bodyPr/>
                    <a:lstStyle/>
                    <a:p>
                      <a:pPr marL="174625" marR="0" lvl="0" indent="7938" algn="l" defTabSz="914400" rtl="0" eaLnBrk="1" fontAlgn="base" latinLnBrk="0" hangingPunct="1">
                        <a:lnSpc>
                          <a:spcPct val="100000"/>
                        </a:lnSpc>
                        <a:spcBef>
                          <a:spcPct val="20000"/>
                        </a:spcBef>
                        <a:spcAft>
                          <a:spcPct val="0"/>
                        </a:spcAft>
                        <a:buClr>
                          <a:srgbClr val="A46200"/>
                        </a:buClr>
                        <a:buSzTx/>
                        <a:buFontTx/>
                        <a:buNone/>
                        <a:tabLst/>
                      </a:pPr>
                      <a:r>
                        <a:rPr kumimoji="0" lang="es-ES" sz="3000" b="0" i="0" u="none" strike="noStrike" cap="none" normalizeH="0" baseline="0">
                          <a:ln>
                            <a:noFill/>
                          </a:ln>
                          <a:solidFill>
                            <a:schemeClr val="bg2"/>
                          </a:solidFill>
                          <a:effectLst/>
                          <a:latin typeface="Tahoma" pitchFamily="34" charset="0"/>
                        </a:rPr>
                        <a:t>Anormalidades neurológicas</a:t>
                      </a:r>
                    </a:p>
                  </a:txBody>
                  <a:tcPr marT="45726" marB="45726"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FFEACB"/>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3200" b="0" i="0" u="none" strike="noStrike" cap="none" normalizeH="0" baseline="0">
                          <a:ln>
                            <a:noFill/>
                          </a:ln>
                          <a:solidFill>
                            <a:schemeClr val="bg2"/>
                          </a:solidFill>
                          <a:effectLst/>
                          <a:latin typeface="Tahoma" pitchFamily="34" charset="0"/>
                        </a:rPr>
                        <a:t>17</a:t>
                      </a:r>
                    </a:p>
                  </a:txBody>
                  <a:tcPr marT="45726" marB="45726"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A46200"/>
                      </a:solidFill>
                      <a:prstDash val="solid"/>
                      <a:round/>
                      <a:headEnd type="none" w="med" len="med"/>
                      <a:tailEnd type="none" w="med" len="med"/>
                    </a:lnT>
                    <a:lnB w="57150" cap="flat" cmpd="sng" algn="ctr">
                      <a:solidFill>
                        <a:srgbClr val="A462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41460">
                <a:tc>
                  <a:txBody>
                    <a:bodyPr/>
                    <a:lstStyle/>
                    <a:p>
                      <a:pPr marL="630238" marR="0" lvl="0" indent="-455613" algn="l" defTabSz="914400" rtl="0" eaLnBrk="1" fontAlgn="base" latinLnBrk="0" hangingPunct="1">
                        <a:lnSpc>
                          <a:spcPct val="100000"/>
                        </a:lnSpc>
                        <a:spcBef>
                          <a:spcPct val="20000"/>
                        </a:spcBef>
                        <a:spcAft>
                          <a:spcPct val="0"/>
                        </a:spcAft>
                        <a:buClr>
                          <a:srgbClr val="A46200"/>
                        </a:buClr>
                        <a:buSzTx/>
                        <a:buFontTx/>
                        <a:buNone/>
                        <a:tabLst/>
                      </a:pPr>
                      <a:r>
                        <a:rPr kumimoji="0" lang="es-ES" sz="3000" b="0" i="0" u="none" strike="noStrike" cap="none" normalizeH="0" baseline="0">
                          <a:ln>
                            <a:noFill/>
                          </a:ln>
                          <a:solidFill>
                            <a:schemeClr val="bg2"/>
                          </a:solidFill>
                          <a:effectLst/>
                          <a:latin typeface="Tahoma" pitchFamily="34" charset="0"/>
                        </a:rPr>
                        <a:t>Púrpura </a:t>
                      </a:r>
                    </a:p>
                  </a:txBody>
                  <a:tcPr marT="45726" marB="45726"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57150" cap="flat" cmpd="sng" algn="ctr">
                      <a:solidFill>
                        <a:srgbClr val="A46200"/>
                      </a:solidFill>
                      <a:prstDash val="solid"/>
                      <a:round/>
                      <a:headEnd type="none" w="med" len="med"/>
                      <a:tailEnd type="none" w="med" len="med"/>
                    </a:lnB>
                    <a:lnTlToBr>
                      <a:noFill/>
                    </a:lnTlToBr>
                    <a:lnBlToTr>
                      <a:noFill/>
                    </a:lnBlToTr>
                    <a:solidFill>
                      <a:srgbClr val="FFEACB"/>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3200" b="0" i="0" u="none" strike="noStrike" cap="none" normalizeH="0" baseline="0">
                          <a:ln>
                            <a:noFill/>
                          </a:ln>
                          <a:solidFill>
                            <a:schemeClr val="bg2"/>
                          </a:solidFill>
                          <a:effectLst/>
                          <a:latin typeface="Tahoma" pitchFamily="34" charset="0"/>
                        </a:rPr>
                        <a:t>15</a:t>
                      </a:r>
                    </a:p>
                  </a:txBody>
                  <a:tcPr marT="45726" marB="45726" anchor="ctr" horzOverflow="overflow">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A46200"/>
                      </a:solidFill>
                      <a:prstDash val="solid"/>
                      <a:round/>
                      <a:headEnd type="none" w="med" len="med"/>
                      <a:tailEnd type="none" w="med" len="med"/>
                    </a:lnT>
                    <a:lnB w="57150" cap="flat" cmpd="sng" algn="ctr">
                      <a:solidFill>
                        <a:srgbClr val="A462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835877652"/>
      </p:ext>
    </p:extLst>
  </p:cSld>
  <p:clrMapOvr>
    <a:masterClrMapping/>
  </p:clrMapOvr>
  <p:transition>
    <p:random/>
  </p:transition>
</p:sld>
</file>

<file path=ppt/slides/slide49.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graphicFrame>
        <p:nvGraphicFramePr>
          <p:cNvPr id="96371" name="Group 115"/>
          <p:cNvGraphicFramePr>
            <a:graphicFrameLocks noGrp="1"/>
          </p:cNvGraphicFramePr>
          <p:nvPr>
            <p:extLst>
              <p:ext uri="{D42A27DB-BD31-4B8C-83A1-F6EECF244321}">
                <p14:modId xmlns:p14="http://schemas.microsoft.com/office/powerpoint/2010/main" val="3295514993"/>
              </p:ext>
            </p:extLst>
          </p:nvPr>
        </p:nvGraphicFramePr>
        <p:xfrm>
          <a:off x="395288" y="1004888"/>
          <a:ext cx="8280400" cy="5853112"/>
        </p:xfrm>
        <a:graphic>
          <a:graphicData uri="http://schemas.openxmlformats.org/drawingml/2006/table">
            <a:tbl>
              <a:tblPr/>
              <a:tblGrid>
                <a:gridCol w="2851150">
                  <a:extLst>
                    <a:ext uri="{9D8B030D-6E8A-4147-A177-3AD203B41FA5}">
                      <a16:colId xmlns:a16="http://schemas.microsoft.com/office/drawing/2014/main" val="20000"/>
                    </a:ext>
                  </a:extLst>
                </a:gridCol>
                <a:gridCol w="5429250">
                  <a:extLst>
                    <a:ext uri="{9D8B030D-6E8A-4147-A177-3AD203B41FA5}">
                      <a16:colId xmlns:a16="http://schemas.microsoft.com/office/drawing/2014/main" val="20001"/>
                    </a:ext>
                  </a:extLst>
                </a:gridCol>
              </a:tblGrid>
              <a:tr h="104780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400" b="1" i="0" u="none" strike="noStrike" cap="none" normalizeH="0" baseline="0" dirty="0">
                          <a:ln>
                            <a:noFill/>
                          </a:ln>
                          <a:solidFill>
                            <a:srgbClr val="1F7D1F"/>
                          </a:solidFill>
                          <a:effectLst/>
                          <a:latin typeface="Tahoma" pitchFamily="34" charset="0"/>
                        </a:rPr>
                        <a:t>Frecuencia </a:t>
                      </a:r>
                      <a:endParaRPr kumimoji="0" lang="es-MX" sz="2400" b="1" i="0" u="none" strike="noStrike" cap="none" normalizeH="0" baseline="0" dirty="0">
                        <a:ln>
                          <a:noFill/>
                        </a:ln>
                        <a:solidFill>
                          <a:srgbClr val="1F7D1F"/>
                        </a:solidFill>
                        <a:effectLst/>
                        <a:latin typeface="Tahoma" pitchFamily="34" charset="0"/>
                      </a:endParaRPr>
                    </a:p>
                  </a:txBody>
                  <a:tcPr marT="45722" marB="45722" anchor="ctr" horzOverflow="overflow">
                    <a:lnL w="28575" cap="flat" cmpd="sng" algn="ctr">
                      <a:solidFill>
                        <a:schemeClr val="tx1"/>
                      </a:solidFill>
                      <a:prstDash val="solid"/>
                      <a:round/>
                      <a:headEnd type="none" w="med" len="med"/>
                      <a:tailEnd type="none" w="med" len="med"/>
                    </a:lnL>
                    <a:lnR w="76200" cap="flat" cmpd="sng" algn="ctr">
                      <a:solidFill>
                        <a:srgbClr val="FFFFFF"/>
                      </a:solidFill>
                      <a:prstDash val="solid"/>
                      <a:round/>
                      <a:headEnd type="none" w="med" len="med"/>
                      <a:tailEnd type="none" w="med" len="med"/>
                    </a:lnR>
                    <a:lnT w="57150" cap="flat" cmpd="sng" algn="ctr">
                      <a:solidFill>
                        <a:srgbClr val="33CC33"/>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D4F4D4"/>
                    </a:solidFill>
                  </a:tcPr>
                </a:tc>
                <a:tc>
                  <a:txBody>
                    <a:bodyPr/>
                    <a:lstStyle/>
                    <a:p>
                      <a:pPr marL="719138" marR="0" lvl="0" indent="-544513" algn="l" defTabSz="914400" rtl="0" eaLnBrk="1" fontAlgn="base" latinLnBrk="0" hangingPunct="1">
                        <a:lnSpc>
                          <a:spcPct val="100000"/>
                        </a:lnSpc>
                        <a:spcBef>
                          <a:spcPct val="20000"/>
                        </a:spcBef>
                        <a:spcAft>
                          <a:spcPct val="0"/>
                        </a:spcAft>
                        <a:buClr>
                          <a:srgbClr val="008000"/>
                        </a:buClr>
                        <a:buSzTx/>
                        <a:buFontTx/>
                        <a:buChar char="•"/>
                        <a:tabLst/>
                      </a:pPr>
                      <a:r>
                        <a:rPr kumimoji="0" lang="es-MX" sz="2800" b="0" i="0" u="none" strike="noStrike" cap="none" normalizeH="0" baseline="0" dirty="0">
                          <a:ln>
                            <a:noFill/>
                          </a:ln>
                          <a:solidFill>
                            <a:schemeClr val="bg2"/>
                          </a:solidFill>
                          <a:effectLst/>
                          <a:latin typeface="Tahoma" pitchFamily="34" charset="0"/>
                        </a:rPr>
                        <a:t>Se presenta en 2/3 de los pacientes.</a:t>
                      </a:r>
                      <a:endParaRPr kumimoji="0" lang="es-MX" sz="2800" b="0" i="0" u="none" strike="noStrike" cap="none" normalizeH="0" baseline="30000" dirty="0">
                        <a:ln>
                          <a:noFill/>
                        </a:ln>
                        <a:solidFill>
                          <a:schemeClr val="bg2"/>
                        </a:solidFill>
                        <a:effectLst/>
                        <a:latin typeface="Tahoma" pitchFamily="34" charset="0"/>
                      </a:endParaRPr>
                    </a:p>
                  </a:txBody>
                  <a:tcPr marT="45722" marB="45722" anchor="ctr" horzOverflow="overflow">
                    <a:lnL w="76200" cap="flat" cmpd="sng" algn="ctr">
                      <a:solidFill>
                        <a:srgbClr val="FFFFFF"/>
                      </a:solidFill>
                      <a:prstDash val="solid"/>
                      <a:round/>
                      <a:headEnd type="none" w="med" len="med"/>
                      <a:tailEnd type="none" w="med" len="med"/>
                    </a:lnL>
                    <a:lnR w="28575" cap="flat" cmpd="sng" algn="ctr">
                      <a:solidFill>
                        <a:schemeClr val="tx1"/>
                      </a:solidFill>
                      <a:prstDash val="solid"/>
                      <a:round/>
                      <a:headEnd type="none" w="med" len="med"/>
                      <a:tailEnd type="none" w="med" len="med"/>
                    </a:lnR>
                    <a:lnT w="57150" cap="flat" cmpd="sng" algn="ctr">
                      <a:solidFill>
                        <a:srgbClr val="33CC33"/>
                      </a:solidFill>
                      <a:prstDash val="solid"/>
                      <a:round/>
                      <a:headEnd type="none" w="med" len="med"/>
                      <a:tailEnd type="none" w="med" len="med"/>
                    </a:lnT>
                    <a:lnB w="57150" cap="flat" cmpd="sng" algn="ctr">
                      <a:solidFill>
                        <a:srgbClr val="33CC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9841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400" b="1" i="0" u="none" strike="noStrike" cap="none" normalizeH="0" baseline="0">
                          <a:ln>
                            <a:noFill/>
                          </a:ln>
                          <a:solidFill>
                            <a:srgbClr val="1F7D1F"/>
                          </a:solidFill>
                          <a:effectLst/>
                          <a:latin typeface="Tahoma" pitchFamily="34" charset="0"/>
                        </a:rPr>
                        <a:t>Coagulación </a:t>
                      </a:r>
                      <a:endParaRPr kumimoji="0" lang="es-MX" sz="2400" b="1" i="0" u="none" strike="noStrike" cap="none" normalizeH="0" baseline="0">
                        <a:ln>
                          <a:noFill/>
                        </a:ln>
                        <a:solidFill>
                          <a:srgbClr val="1F7D1F"/>
                        </a:solidFill>
                        <a:effectLst/>
                        <a:latin typeface="Tahoma" pitchFamily="34" charset="0"/>
                      </a:endParaRPr>
                    </a:p>
                  </a:txBody>
                  <a:tcPr marT="45722" marB="45722" anchor="ctr" horzOverflow="overflow">
                    <a:lnL w="28575" cap="flat" cmpd="sng" algn="ctr">
                      <a:solidFill>
                        <a:schemeClr val="tx1"/>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D4F4D4"/>
                    </a:solidFill>
                  </a:tcPr>
                </a:tc>
                <a:tc>
                  <a:txBody>
                    <a:bodyPr/>
                    <a:lstStyle/>
                    <a:p>
                      <a:pPr marL="719138" marR="0" lvl="0" indent="-544513" algn="l" defTabSz="914400" rtl="0" eaLnBrk="1" fontAlgn="base" latinLnBrk="0" hangingPunct="1">
                        <a:lnSpc>
                          <a:spcPct val="100000"/>
                        </a:lnSpc>
                        <a:spcBef>
                          <a:spcPct val="20000"/>
                        </a:spcBef>
                        <a:spcAft>
                          <a:spcPct val="0"/>
                        </a:spcAft>
                        <a:buClr>
                          <a:srgbClr val="008000"/>
                        </a:buClr>
                        <a:buSzTx/>
                        <a:buFontTx/>
                        <a:buChar char="•"/>
                        <a:tabLst/>
                      </a:pPr>
                      <a:r>
                        <a:rPr kumimoji="0" lang="es-MX" sz="2800" b="0" i="0" u="none" strike="noStrike" cap="none" normalizeH="0" baseline="0" dirty="0">
                          <a:ln>
                            <a:noFill/>
                          </a:ln>
                          <a:solidFill>
                            <a:schemeClr val="bg2"/>
                          </a:solidFill>
                          <a:effectLst/>
                          <a:latin typeface="Tahoma" pitchFamily="34" charset="0"/>
                        </a:rPr>
                        <a:t>Diátesis hemorrágica, grandes cantidades de IgM provoca síndrome de hiperviscosidad.</a:t>
                      </a:r>
                      <a:endParaRPr kumimoji="0" lang="es-MX" sz="2800" b="0" i="0" u="none" strike="noStrike" cap="none" normalizeH="0" baseline="0" dirty="0">
                        <a:ln>
                          <a:noFill/>
                        </a:ln>
                        <a:solidFill>
                          <a:schemeClr val="bg1"/>
                        </a:solidFill>
                        <a:effectLst/>
                        <a:latin typeface="Tahoma" pitchFamily="34" charset="0"/>
                      </a:endParaRPr>
                    </a:p>
                  </a:txBody>
                  <a:tcPr marT="45722" marB="45722" anchor="ctr" horzOverflow="overflow">
                    <a:lnL w="76200" cap="flat" cmpd="sng" algn="ctr">
                      <a:solidFill>
                        <a:srgbClr val="FFFFFF"/>
                      </a:solidFill>
                      <a:prstDash val="solid"/>
                      <a:round/>
                      <a:headEnd type="none" w="med" len="med"/>
                      <a:tailEnd type="none" w="med" len="med"/>
                    </a:lnL>
                    <a:lnR w="28575" cap="flat" cmpd="sng" algn="ctr">
                      <a:solidFill>
                        <a:schemeClr val="tx1"/>
                      </a:solidFill>
                      <a:prstDash val="solid"/>
                      <a:round/>
                      <a:headEnd type="none" w="med" len="med"/>
                      <a:tailEnd type="none" w="med" len="med"/>
                    </a:lnR>
                    <a:lnT w="57150" cap="flat" cmpd="sng" algn="ctr">
                      <a:solidFill>
                        <a:srgbClr val="33CC33"/>
                      </a:solidFill>
                      <a:prstDash val="solid"/>
                      <a:round/>
                      <a:headEnd type="none" w="med" len="med"/>
                      <a:tailEnd type="none" w="med" len="med"/>
                    </a:lnT>
                    <a:lnB w="57150" cap="flat" cmpd="sng" algn="ctr">
                      <a:solidFill>
                        <a:srgbClr val="33CC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4780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400" b="1" i="0" u="none" strike="noStrike" cap="none" normalizeH="0" baseline="0">
                          <a:ln>
                            <a:noFill/>
                          </a:ln>
                          <a:solidFill>
                            <a:srgbClr val="1F7D1F"/>
                          </a:solidFill>
                          <a:effectLst/>
                          <a:latin typeface="Tahoma" pitchFamily="34" charset="0"/>
                        </a:rPr>
                        <a:t>Hemodinámica </a:t>
                      </a:r>
                      <a:endParaRPr kumimoji="0" lang="es-MX" sz="2400" b="1" i="0" u="none" strike="noStrike" cap="none" normalizeH="0" baseline="0">
                        <a:ln>
                          <a:noFill/>
                        </a:ln>
                        <a:solidFill>
                          <a:srgbClr val="1F7D1F"/>
                        </a:solidFill>
                        <a:effectLst/>
                        <a:latin typeface="Tahoma" pitchFamily="34" charset="0"/>
                      </a:endParaRPr>
                    </a:p>
                  </a:txBody>
                  <a:tcPr marT="45722" marB="45722" anchor="ctr" horzOverflow="overflow">
                    <a:lnL w="28575" cap="flat" cmpd="sng" algn="ctr">
                      <a:solidFill>
                        <a:schemeClr val="tx1"/>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D4F4D4"/>
                    </a:solidFill>
                  </a:tcPr>
                </a:tc>
                <a:tc>
                  <a:txBody>
                    <a:bodyPr/>
                    <a:lstStyle/>
                    <a:p>
                      <a:pPr marL="719138" marR="0" lvl="0" indent="-544513" algn="l" defTabSz="914400" rtl="0" eaLnBrk="1" fontAlgn="base" latinLnBrk="0" hangingPunct="1">
                        <a:lnSpc>
                          <a:spcPct val="100000"/>
                        </a:lnSpc>
                        <a:spcBef>
                          <a:spcPct val="20000"/>
                        </a:spcBef>
                        <a:spcAft>
                          <a:spcPct val="0"/>
                        </a:spcAft>
                        <a:buClr>
                          <a:srgbClr val="008000"/>
                        </a:buClr>
                        <a:buSzTx/>
                        <a:buFontTx/>
                        <a:buChar char="•"/>
                        <a:tabLst/>
                      </a:pPr>
                      <a:r>
                        <a:rPr kumimoji="0" lang="es-MX" sz="2800" b="0" i="0" u="none" strike="noStrike" cap="none" normalizeH="0" baseline="0" dirty="0">
                          <a:ln>
                            <a:noFill/>
                          </a:ln>
                          <a:solidFill>
                            <a:schemeClr val="bg2"/>
                          </a:solidFill>
                          <a:effectLst/>
                          <a:latin typeface="Tahoma" pitchFamily="34" charset="0"/>
                        </a:rPr>
                        <a:t>Hipervolemia       Insuficiencia cardíaca.</a:t>
                      </a:r>
                      <a:endParaRPr kumimoji="0" lang="es-MX" sz="2800" b="0" i="0" u="none" strike="noStrike" cap="none" normalizeH="0" baseline="0" dirty="0">
                        <a:ln>
                          <a:noFill/>
                        </a:ln>
                        <a:solidFill>
                          <a:schemeClr val="bg1"/>
                        </a:solidFill>
                        <a:effectLst/>
                        <a:latin typeface="Tahoma" pitchFamily="34" charset="0"/>
                      </a:endParaRPr>
                    </a:p>
                  </a:txBody>
                  <a:tcPr marT="45722" marB="45722" anchor="ctr" horzOverflow="overflow">
                    <a:lnL w="76200" cap="flat" cmpd="sng" algn="ctr">
                      <a:solidFill>
                        <a:srgbClr val="FFFFFF"/>
                      </a:solidFill>
                      <a:prstDash val="solid"/>
                      <a:round/>
                      <a:headEnd type="none" w="med" len="med"/>
                      <a:tailEnd type="none" w="med" len="med"/>
                    </a:lnL>
                    <a:lnR w="28575" cap="flat" cmpd="sng" algn="ctr">
                      <a:solidFill>
                        <a:schemeClr val="tx1"/>
                      </a:solidFill>
                      <a:prstDash val="solid"/>
                      <a:round/>
                      <a:headEnd type="none" w="med" len="med"/>
                      <a:tailEnd type="none" w="med" len="med"/>
                    </a:lnR>
                    <a:lnT w="57150" cap="flat" cmpd="sng" algn="ctr">
                      <a:solidFill>
                        <a:srgbClr val="33CC33"/>
                      </a:solidFill>
                      <a:prstDash val="solid"/>
                      <a:round/>
                      <a:headEnd type="none" w="med" len="med"/>
                      <a:tailEnd type="none" w="med" len="med"/>
                    </a:lnT>
                    <a:lnB w="57150" cap="flat" cmpd="sng" algn="ctr">
                      <a:solidFill>
                        <a:srgbClr val="33CC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4780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400" b="1" i="0" u="none" strike="noStrike" cap="none" normalizeH="0" baseline="0">
                          <a:ln>
                            <a:noFill/>
                          </a:ln>
                          <a:solidFill>
                            <a:srgbClr val="1F7D1F"/>
                          </a:solidFill>
                          <a:effectLst/>
                          <a:latin typeface="Tahoma" pitchFamily="34" charset="0"/>
                        </a:rPr>
                        <a:t>Retina </a:t>
                      </a:r>
                      <a:endParaRPr kumimoji="0" lang="es-MX" sz="2400" b="1" i="0" u="none" strike="noStrike" cap="none" normalizeH="0" baseline="0">
                        <a:ln>
                          <a:noFill/>
                        </a:ln>
                        <a:solidFill>
                          <a:srgbClr val="1F7D1F"/>
                        </a:solidFill>
                        <a:effectLst/>
                        <a:latin typeface="Tahoma" pitchFamily="34" charset="0"/>
                      </a:endParaRPr>
                    </a:p>
                  </a:txBody>
                  <a:tcPr marT="45722" marB="45722" anchor="ctr" horzOverflow="overflow">
                    <a:lnL w="28575" cap="flat" cmpd="sng" algn="ctr">
                      <a:solidFill>
                        <a:schemeClr val="tx1"/>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a:noFill/>
                    </a:lnTlToBr>
                    <a:lnBlToTr>
                      <a:noFill/>
                    </a:lnBlToTr>
                    <a:solidFill>
                      <a:srgbClr val="D4F4D4"/>
                    </a:solidFill>
                  </a:tcPr>
                </a:tc>
                <a:tc>
                  <a:txBody>
                    <a:bodyPr/>
                    <a:lstStyle/>
                    <a:p>
                      <a:pPr marL="719138" marR="0" lvl="0" indent="-544513" algn="l" defTabSz="914400" rtl="0" eaLnBrk="1" fontAlgn="base" latinLnBrk="0" hangingPunct="1">
                        <a:lnSpc>
                          <a:spcPct val="100000"/>
                        </a:lnSpc>
                        <a:spcBef>
                          <a:spcPct val="20000"/>
                        </a:spcBef>
                        <a:spcAft>
                          <a:spcPct val="0"/>
                        </a:spcAft>
                        <a:buClr>
                          <a:srgbClr val="008000"/>
                        </a:buClr>
                        <a:buSzTx/>
                        <a:buFontTx/>
                        <a:buChar char="•"/>
                        <a:tabLst/>
                      </a:pPr>
                      <a:r>
                        <a:rPr kumimoji="0" lang="es-MX" sz="2800" b="0" i="0" u="none" strike="noStrike" cap="none" normalizeH="0" baseline="0">
                          <a:ln>
                            <a:noFill/>
                          </a:ln>
                          <a:solidFill>
                            <a:schemeClr val="bg2"/>
                          </a:solidFill>
                          <a:effectLst/>
                          <a:latin typeface="Tahoma" pitchFamily="34" charset="0"/>
                        </a:rPr>
                        <a:t>Hemorragia, papiledema             visión borrosa.</a:t>
                      </a:r>
                      <a:endParaRPr kumimoji="0" lang="es-MX" sz="2800" b="0" i="0" u="none" strike="noStrike" cap="none" normalizeH="0" baseline="0">
                        <a:ln>
                          <a:noFill/>
                        </a:ln>
                        <a:solidFill>
                          <a:schemeClr val="bg1"/>
                        </a:solidFill>
                        <a:effectLst/>
                        <a:latin typeface="Tahoma" pitchFamily="34" charset="0"/>
                      </a:endParaRPr>
                    </a:p>
                  </a:txBody>
                  <a:tcPr marT="45722" marB="45722" anchor="ctr" horzOverflow="overflow">
                    <a:lnL w="76200" cap="flat" cmpd="sng" algn="ctr">
                      <a:solidFill>
                        <a:srgbClr val="FFFFFF"/>
                      </a:solidFill>
                      <a:prstDash val="solid"/>
                      <a:round/>
                      <a:headEnd type="none" w="med" len="med"/>
                      <a:tailEnd type="none" w="med" len="med"/>
                    </a:lnL>
                    <a:lnR w="28575" cap="flat" cmpd="sng" algn="ctr">
                      <a:solidFill>
                        <a:schemeClr val="tx1"/>
                      </a:solidFill>
                      <a:prstDash val="solid"/>
                      <a:round/>
                      <a:headEnd type="none" w="med" len="med"/>
                      <a:tailEnd type="none" w="med" len="med"/>
                    </a:lnR>
                    <a:lnT w="57150" cap="flat" cmpd="sng" algn="ctr">
                      <a:solidFill>
                        <a:srgbClr val="33CC33"/>
                      </a:solidFill>
                      <a:prstDash val="solid"/>
                      <a:round/>
                      <a:headEnd type="none" w="med" len="med"/>
                      <a:tailEnd type="none" w="med" len="med"/>
                    </a:lnT>
                    <a:lnB w="57150" cap="flat" cmpd="sng" algn="ctr">
                      <a:solidFill>
                        <a:srgbClr val="33CC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1127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400" b="1" i="0" u="none" strike="noStrike" cap="none" normalizeH="0" baseline="0">
                          <a:ln>
                            <a:noFill/>
                          </a:ln>
                          <a:solidFill>
                            <a:srgbClr val="1F7D1F"/>
                          </a:solidFill>
                          <a:effectLst/>
                          <a:latin typeface="Tahoma" pitchFamily="34" charset="0"/>
                        </a:rPr>
                        <a:t>Alteraciones neurológicas</a:t>
                      </a:r>
                      <a:endParaRPr kumimoji="0" lang="es-MX" sz="2400" b="1" i="0" u="none" strike="noStrike" cap="none" normalizeH="0" baseline="0">
                        <a:ln>
                          <a:noFill/>
                        </a:ln>
                        <a:solidFill>
                          <a:srgbClr val="1F7D1F"/>
                        </a:solidFill>
                        <a:effectLst/>
                        <a:latin typeface="Tahoma" pitchFamily="34" charset="0"/>
                      </a:endParaRPr>
                    </a:p>
                  </a:txBody>
                  <a:tcPr marT="45722" marB="45722" anchor="ctr" horzOverflow="overflow">
                    <a:lnL w="28575" cap="flat" cmpd="sng" algn="ctr">
                      <a:solidFill>
                        <a:schemeClr val="tx1"/>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57150" cap="flat" cmpd="sng" algn="ctr">
                      <a:solidFill>
                        <a:srgbClr val="33CC33"/>
                      </a:solidFill>
                      <a:prstDash val="solid"/>
                      <a:round/>
                      <a:headEnd type="none" w="med" len="med"/>
                      <a:tailEnd type="none" w="med" len="med"/>
                    </a:lnB>
                    <a:lnTlToBr>
                      <a:noFill/>
                    </a:lnTlToBr>
                    <a:lnBlToTr>
                      <a:noFill/>
                    </a:lnBlToTr>
                    <a:solidFill>
                      <a:srgbClr val="D4F4D4"/>
                    </a:solidFill>
                  </a:tcPr>
                </a:tc>
                <a:tc>
                  <a:txBody>
                    <a:bodyPr/>
                    <a:lstStyle/>
                    <a:p>
                      <a:pPr marL="719138" marR="0" lvl="0" indent="-544513" algn="l" defTabSz="914400" rtl="0" eaLnBrk="1" fontAlgn="base" latinLnBrk="0" hangingPunct="1">
                        <a:lnSpc>
                          <a:spcPct val="100000"/>
                        </a:lnSpc>
                        <a:spcBef>
                          <a:spcPct val="20000"/>
                        </a:spcBef>
                        <a:spcAft>
                          <a:spcPct val="0"/>
                        </a:spcAft>
                        <a:buClr>
                          <a:srgbClr val="008000"/>
                        </a:buClr>
                        <a:buSzTx/>
                        <a:buFontTx/>
                        <a:buChar char="•"/>
                        <a:tabLst/>
                      </a:pPr>
                      <a:r>
                        <a:rPr kumimoji="0" lang="es-MX" sz="2800" b="0" i="0" u="none" strike="noStrike" cap="none" normalizeH="0" baseline="0" dirty="0">
                          <a:ln>
                            <a:noFill/>
                          </a:ln>
                          <a:solidFill>
                            <a:schemeClr val="bg2"/>
                          </a:solidFill>
                          <a:effectLst/>
                          <a:latin typeface="Tahoma" pitchFamily="34" charset="0"/>
                        </a:rPr>
                        <a:t>Confusión, estupor, coma.</a:t>
                      </a:r>
                    </a:p>
                  </a:txBody>
                  <a:tcPr marT="45722" marB="45722" anchor="ctr" horzOverflow="overflow">
                    <a:lnL w="76200" cap="flat" cmpd="sng" algn="ctr">
                      <a:solidFill>
                        <a:srgbClr val="FFFFFF"/>
                      </a:solidFill>
                      <a:prstDash val="solid"/>
                      <a:round/>
                      <a:headEnd type="none" w="med" len="med"/>
                      <a:tailEnd type="none" w="med" len="med"/>
                    </a:lnL>
                    <a:lnR w="28575" cap="flat" cmpd="sng" algn="ctr">
                      <a:solidFill>
                        <a:schemeClr val="tx1"/>
                      </a:solidFill>
                      <a:prstDash val="solid"/>
                      <a:round/>
                      <a:headEnd type="none" w="med" len="med"/>
                      <a:tailEnd type="none" w="med" len="med"/>
                    </a:lnR>
                    <a:lnT w="57150" cap="flat" cmpd="sng" algn="ctr">
                      <a:solidFill>
                        <a:srgbClr val="33CC33"/>
                      </a:solidFill>
                      <a:prstDash val="solid"/>
                      <a:round/>
                      <a:headEnd type="none" w="med" len="med"/>
                      <a:tailEnd type="none" w="med" len="med"/>
                    </a:lnT>
                    <a:lnB w="57150" cap="flat" cmpd="sng" algn="ctr">
                      <a:solidFill>
                        <a:srgbClr val="33CC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2554" name="Rectangle 23"/>
          <p:cNvSpPr>
            <a:spLocks noChangeArrowheads="1"/>
          </p:cNvSpPr>
          <p:nvPr/>
        </p:nvSpPr>
        <p:spPr bwMode="auto">
          <a:xfrm>
            <a:off x="684213" y="188913"/>
            <a:ext cx="784860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fontAlgn="base" hangingPunct="1">
              <a:spcBef>
                <a:spcPct val="0"/>
              </a:spcBef>
              <a:spcAft>
                <a:spcPct val="0"/>
              </a:spcAft>
              <a:buFontTx/>
              <a:buNone/>
            </a:pPr>
            <a:r>
              <a:rPr lang="es-MX" altLang="es-AR" b="1" dirty="0">
                <a:solidFill>
                  <a:srgbClr val="1F7D1F"/>
                </a:solidFill>
                <a:latin typeface="Tahoma" pitchFamily="34" charset="0"/>
              </a:rPr>
              <a:t>Síndrome de </a:t>
            </a:r>
            <a:r>
              <a:rPr lang="es-MX" altLang="es-AR" b="1" dirty="0" err="1">
                <a:solidFill>
                  <a:srgbClr val="1F7D1F"/>
                </a:solidFill>
                <a:latin typeface="Tahoma" pitchFamily="34" charset="0"/>
              </a:rPr>
              <a:t>hiperviscocidad</a:t>
            </a:r>
            <a:r>
              <a:rPr lang="es-MX" altLang="es-AR" b="1" dirty="0">
                <a:solidFill>
                  <a:srgbClr val="1F7D1F"/>
                </a:solidFill>
                <a:latin typeface="Tahoma" pitchFamily="34" charset="0"/>
              </a:rPr>
              <a:t> sérica.</a:t>
            </a:r>
          </a:p>
        </p:txBody>
      </p:sp>
    </p:spTree>
    <p:extLst>
      <p:ext uri="{BB962C8B-B14F-4D97-AF65-F5344CB8AC3E}">
        <p14:creationId xmlns:p14="http://schemas.microsoft.com/office/powerpoint/2010/main" val="476242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388424" cy="6858000"/>
          </a:xfrm>
        </p:spPr>
        <p:txBody>
          <a:bodyPr>
            <a:normAutofit/>
          </a:bodyPr>
          <a:lstStyle/>
          <a:p>
            <a:pPr>
              <a:buNone/>
            </a:pPr>
            <a:r>
              <a:rPr lang="es-AR" b="1" u="sng" dirty="0"/>
              <a:t>MECANISMO EXTRINSECO</a:t>
            </a:r>
          </a:p>
          <a:p>
            <a:pPr algn="just">
              <a:buNone/>
            </a:pPr>
            <a:r>
              <a:rPr lang="es-AR" sz="2800" dirty="0"/>
              <a:t>Una vez lacerado el tejido se activa la cascada.</a:t>
            </a:r>
          </a:p>
          <a:p>
            <a:pPr algn="just">
              <a:buNone/>
            </a:pPr>
            <a:r>
              <a:rPr lang="es-AR" sz="2800" dirty="0"/>
              <a:t>Se activa la tromboplastina hística (factor </a:t>
            </a:r>
            <a:r>
              <a:rPr lang="es-AR" sz="2800" dirty="0" err="1"/>
              <a:t>IIIa</a:t>
            </a:r>
            <a:r>
              <a:rPr lang="es-AR" sz="2800" dirty="0"/>
              <a:t>), este activa el factor VII, y este en presencia del factor VIII-Ca-V, se activa el factor X, hasta lograr la formación del coágulo</a:t>
            </a:r>
          </a:p>
          <a:p>
            <a:pPr algn="just">
              <a:buNone/>
            </a:pPr>
            <a:r>
              <a:rPr lang="es-AR" sz="2800" dirty="0"/>
              <a:t>Los anticoagulantes fisiológicos son: la antitrombina III, que regula o frena la activación del factor X, cuando existe déficit de la antitrombina III, el paciente es propenso a trombos.</a:t>
            </a:r>
          </a:p>
          <a:p>
            <a:pPr algn="just">
              <a:buNone/>
            </a:pPr>
            <a:r>
              <a:rPr lang="es-AR" sz="2800" dirty="0"/>
              <a:t>La heparina potencia la antitrombina III.</a:t>
            </a:r>
          </a:p>
          <a:p>
            <a:pPr algn="just">
              <a:buNone/>
            </a:pPr>
            <a:r>
              <a:rPr lang="es-AR" sz="2800" dirty="0"/>
              <a:t>Otro anticoagulante fisiológico es la proteína C, formada en el hígado, es vitamino K dependiente, regula la activación del factor V y aumenta el catabolismo del factor VIII.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3554" name="AutoShape 114"/>
          <p:cNvSpPr>
            <a:spLocks noChangeArrowheads="1"/>
          </p:cNvSpPr>
          <p:nvPr/>
        </p:nvSpPr>
        <p:spPr bwMode="auto">
          <a:xfrm>
            <a:off x="1258888" y="1484313"/>
            <a:ext cx="1512887" cy="3529012"/>
          </a:xfrm>
          <a:prstGeom prst="curvedRightArrow">
            <a:avLst>
              <a:gd name="adj1" fmla="val 46653"/>
              <a:gd name="adj2" fmla="val 93305"/>
              <a:gd name="adj3" fmla="val 33333"/>
            </a:avLst>
          </a:prstGeom>
          <a:solidFill>
            <a:srgbClr val="8989FF"/>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fontAlgn="base" hangingPunct="1">
              <a:spcBef>
                <a:spcPct val="0"/>
              </a:spcBef>
              <a:spcAft>
                <a:spcPct val="0"/>
              </a:spcAft>
              <a:buFontTx/>
              <a:buNone/>
            </a:pPr>
            <a:endParaRPr lang="es-AR" altLang="es-AR" sz="2800">
              <a:solidFill>
                <a:srgbClr val="FFFFCC"/>
              </a:solidFill>
            </a:endParaRPr>
          </a:p>
        </p:txBody>
      </p:sp>
      <p:graphicFrame>
        <p:nvGraphicFramePr>
          <p:cNvPr id="98419" name="Group 115"/>
          <p:cNvGraphicFramePr>
            <a:graphicFrameLocks noGrp="1"/>
          </p:cNvGraphicFramePr>
          <p:nvPr/>
        </p:nvGraphicFramePr>
        <p:xfrm>
          <a:off x="468313" y="1412875"/>
          <a:ext cx="7991475" cy="936625"/>
        </p:xfrm>
        <a:graphic>
          <a:graphicData uri="http://schemas.openxmlformats.org/drawingml/2006/table">
            <a:tbl>
              <a:tblPr/>
              <a:tblGrid>
                <a:gridCol w="4464050">
                  <a:extLst>
                    <a:ext uri="{9D8B030D-6E8A-4147-A177-3AD203B41FA5}">
                      <a16:colId xmlns:a16="http://schemas.microsoft.com/office/drawing/2014/main" val="20000"/>
                    </a:ext>
                  </a:extLst>
                </a:gridCol>
                <a:gridCol w="3527425">
                  <a:extLst>
                    <a:ext uri="{9D8B030D-6E8A-4147-A177-3AD203B41FA5}">
                      <a16:colId xmlns:a16="http://schemas.microsoft.com/office/drawing/2014/main" val="20001"/>
                    </a:ext>
                  </a:extLst>
                </a:gridCol>
              </a:tblGrid>
              <a:tr h="936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800" b="1" i="0" u="none" strike="noStrike" cap="none" normalizeH="0" baseline="0">
                          <a:ln>
                            <a:noFill/>
                          </a:ln>
                          <a:solidFill>
                            <a:srgbClr val="FFFFFF"/>
                          </a:solidFill>
                          <a:effectLst/>
                          <a:latin typeface="Tahoma" pitchFamily="34" charset="0"/>
                        </a:rPr>
                        <a:t>Quimioterapia</a:t>
                      </a:r>
                      <a:r>
                        <a:rPr kumimoji="0" lang="es-ES" sz="2800" b="1" i="0" u="none" strike="noStrike" cap="none" normalizeH="0" baseline="0">
                          <a:ln>
                            <a:noFill/>
                          </a:ln>
                          <a:solidFill>
                            <a:schemeClr val="bg1"/>
                          </a:solidFill>
                          <a:effectLst/>
                          <a:latin typeface="Tahoma" pitchFamily="34" charset="0"/>
                        </a:rPr>
                        <a:t> </a:t>
                      </a:r>
                      <a:endParaRPr kumimoji="0" lang="es-MX" sz="2800" b="1" i="0" u="none" strike="noStrike" cap="none" normalizeH="0" baseline="0">
                        <a:ln>
                          <a:noFill/>
                        </a:ln>
                        <a:solidFill>
                          <a:schemeClr val="bg1"/>
                        </a:solidFill>
                        <a:effectLst/>
                        <a:latin typeface="Tahoma" pitchFamily="34" charset="0"/>
                      </a:endParaRPr>
                    </a:p>
                  </a:txBody>
                  <a:tcPr anchor="ctr" horzOverflow="overflow">
                    <a:lnL w="381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3B7CFF"/>
                    </a:solidFill>
                  </a:tcPr>
                </a:tc>
                <a:tc>
                  <a:txBody>
                    <a:bodyPr/>
                    <a:lstStyle/>
                    <a:p>
                      <a:pPr marL="174625" marR="0" lvl="0" indent="369888" algn="ctr" defTabSz="914400" rtl="0" eaLnBrk="1" fontAlgn="base" latinLnBrk="0" hangingPunct="1">
                        <a:lnSpc>
                          <a:spcPct val="100000"/>
                        </a:lnSpc>
                        <a:spcBef>
                          <a:spcPct val="20000"/>
                        </a:spcBef>
                        <a:spcAft>
                          <a:spcPct val="0"/>
                        </a:spcAft>
                        <a:buClrTx/>
                        <a:buSzTx/>
                        <a:buFontTx/>
                        <a:buNone/>
                        <a:tabLst/>
                      </a:pPr>
                      <a:r>
                        <a:rPr kumimoji="0" lang="es-MX" sz="2800" b="1" i="0" u="none" strike="noStrike" cap="none" normalizeH="0" baseline="0">
                          <a:ln>
                            <a:noFill/>
                          </a:ln>
                          <a:solidFill>
                            <a:srgbClr val="FFFFFF"/>
                          </a:solidFill>
                          <a:effectLst/>
                          <a:latin typeface="Tahoma" pitchFamily="34" charset="0"/>
                        </a:rPr>
                        <a:t>Plasmaféresis</a:t>
                      </a:r>
                    </a:p>
                  </a:txBody>
                  <a:tcPr anchor="ctr" horzOverflow="overflow">
                    <a:lnL w="762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B7CFF"/>
                    </a:solidFill>
                  </a:tcPr>
                </a:tc>
                <a:extLst>
                  <a:ext uri="{0D108BD9-81ED-4DB2-BD59-A6C34878D82A}">
                    <a16:rowId xmlns:a16="http://schemas.microsoft.com/office/drawing/2014/main" val="10000"/>
                  </a:ext>
                </a:extLst>
              </a:tr>
            </a:tbl>
          </a:graphicData>
        </a:graphic>
      </p:graphicFrame>
      <p:sp>
        <p:nvSpPr>
          <p:cNvPr id="23565" name="Rectangle 16"/>
          <p:cNvSpPr>
            <a:spLocks noChangeArrowheads="1"/>
          </p:cNvSpPr>
          <p:nvPr/>
        </p:nvSpPr>
        <p:spPr bwMode="auto">
          <a:xfrm>
            <a:off x="395288" y="549275"/>
            <a:ext cx="82296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fontAlgn="base" hangingPunct="1">
              <a:spcBef>
                <a:spcPct val="0"/>
              </a:spcBef>
              <a:spcAft>
                <a:spcPct val="0"/>
              </a:spcAft>
              <a:buFontTx/>
              <a:buNone/>
            </a:pPr>
            <a:r>
              <a:rPr lang="es-ES" altLang="es-AR" sz="4000" b="1">
                <a:solidFill>
                  <a:srgbClr val="220011"/>
                </a:solidFill>
                <a:latin typeface="Tahoma" pitchFamily="34" charset="0"/>
              </a:rPr>
              <a:t>Tratamiento </a:t>
            </a:r>
          </a:p>
        </p:txBody>
      </p:sp>
      <p:graphicFrame>
        <p:nvGraphicFramePr>
          <p:cNvPr id="98424" name="Group 120"/>
          <p:cNvGraphicFramePr>
            <a:graphicFrameLocks noGrp="1"/>
          </p:cNvGraphicFramePr>
          <p:nvPr/>
        </p:nvGraphicFramePr>
        <p:xfrm>
          <a:off x="2916238" y="3213100"/>
          <a:ext cx="4464050" cy="3168650"/>
        </p:xfrm>
        <a:graphic>
          <a:graphicData uri="http://schemas.openxmlformats.org/drawingml/2006/table">
            <a:tbl>
              <a:tblPr/>
              <a:tblGrid>
                <a:gridCol w="4464050">
                  <a:extLst>
                    <a:ext uri="{9D8B030D-6E8A-4147-A177-3AD203B41FA5}">
                      <a16:colId xmlns:a16="http://schemas.microsoft.com/office/drawing/2014/main" val="20000"/>
                    </a:ext>
                  </a:extLst>
                </a:gridCol>
              </a:tblGrid>
              <a:tr h="1382713">
                <a:tc>
                  <a:txBody>
                    <a:bodyPr/>
                    <a:lstStyle/>
                    <a:p>
                      <a:pPr marL="711200" marR="0" lvl="0" indent="-528638" algn="l" defTabSz="914400" rtl="0" eaLnBrk="1" fontAlgn="base" latinLnBrk="0" hangingPunct="1">
                        <a:lnSpc>
                          <a:spcPct val="100000"/>
                        </a:lnSpc>
                        <a:spcBef>
                          <a:spcPct val="20000"/>
                        </a:spcBef>
                        <a:spcAft>
                          <a:spcPct val="0"/>
                        </a:spcAft>
                        <a:buClrTx/>
                        <a:buSzTx/>
                        <a:buFontTx/>
                        <a:buChar char="•"/>
                        <a:tabLst/>
                      </a:pPr>
                      <a:r>
                        <a:rPr kumimoji="0" lang="es-MX" sz="2800" b="1" i="0" u="none" strike="noStrike" cap="none" normalizeH="0" baseline="0">
                          <a:ln>
                            <a:noFill/>
                          </a:ln>
                          <a:solidFill>
                            <a:schemeClr val="bg1"/>
                          </a:solidFill>
                          <a:effectLst/>
                          <a:latin typeface="Tahoma" pitchFamily="34" charset="0"/>
                        </a:rPr>
                        <a:t>Clorambucil</a:t>
                      </a:r>
                    </a:p>
                    <a:p>
                      <a:pPr marL="711200" marR="0" lvl="0" indent="-528638" algn="l" defTabSz="914400" rtl="0" eaLnBrk="1" fontAlgn="base" latinLnBrk="0" hangingPunct="1">
                        <a:lnSpc>
                          <a:spcPct val="100000"/>
                        </a:lnSpc>
                        <a:spcBef>
                          <a:spcPct val="20000"/>
                        </a:spcBef>
                        <a:spcAft>
                          <a:spcPct val="0"/>
                        </a:spcAft>
                        <a:buClrTx/>
                        <a:buSzTx/>
                        <a:buFontTx/>
                        <a:buChar char="•"/>
                        <a:tabLst/>
                      </a:pPr>
                      <a:r>
                        <a:rPr kumimoji="0" lang="es-MX" sz="2800" b="1" i="0" u="none" strike="noStrike" cap="none" normalizeH="0" baseline="0">
                          <a:ln>
                            <a:noFill/>
                          </a:ln>
                          <a:solidFill>
                            <a:schemeClr val="bg1"/>
                          </a:solidFill>
                          <a:effectLst/>
                          <a:latin typeface="Tahoma" pitchFamily="34" charset="0"/>
                        </a:rPr>
                        <a:t>Ciclofosfamida.</a:t>
                      </a:r>
                      <a:endParaRPr kumimoji="0" lang="es-MX" sz="3200" b="1" i="0" u="none" strike="noStrike" cap="none" normalizeH="0" baseline="0">
                        <a:ln>
                          <a:noFill/>
                        </a:ln>
                        <a:solidFill>
                          <a:schemeClr val="bg1"/>
                        </a:solidFill>
                        <a:effectLst/>
                        <a:latin typeface="Tahoma" pitchFamily="34" charset="0"/>
                      </a:endParaRPr>
                    </a:p>
                  </a:txBody>
                  <a:tcPr anchor="ctr" horzOverflow="overflow">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76200" cap="flat" cmpd="sng" algn="ctr">
                      <a:solidFill>
                        <a:srgbClr val="0000FF"/>
                      </a:solidFill>
                      <a:prstDash val="solid"/>
                      <a:round/>
                      <a:headEnd type="none" w="med" len="med"/>
                      <a:tailEnd type="none" w="med" len="med"/>
                    </a:lnT>
                    <a:lnB w="76200" cap="flat" cmpd="sng" algn="ctr">
                      <a:solidFill>
                        <a:srgbClr val="0000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85937">
                <a:tc>
                  <a:txBody>
                    <a:bodyPr/>
                    <a:lstStyle/>
                    <a:p>
                      <a:pPr marL="630238" marR="0" lvl="0" indent="-447675" algn="ctr" defTabSz="914400" rtl="0" eaLnBrk="1" fontAlgn="base" latinLnBrk="0" hangingPunct="1">
                        <a:lnSpc>
                          <a:spcPct val="100000"/>
                        </a:lnSpc>
                        <a:spcBef>
                          <a:spcPct val="20000"/>
                        </a:spcBef>
                        <a:spcAft>
                          <a:spcPct val="0"/>
                        </a:spcAft>
                        <a:buClrTx/>
                        <a:buSzTx/>
                        <a:buFontTx/>
                        <a:buNone/>
                        <a:tabLst/>
                      </a:pPr>
                      <a:r>
                        <a:rPr kumimoji="0" lang="es-MX" sz="2400" b="1" i="0" u="none" strike="noStrike" cap="none" normalizeH="0" baseline="0">
                          <a:ln>
                            <a:noFill/>
                          </a:ln>
                          <a:solidFill>
                            <a:schemeClr val="accent2"/>
                          </a:solidFill>
                          <a:effectLst/>
                          <a:latin typeface="Tahoma" pitchFamily="34" charset="0"/>
                        </a:rPr>
                        <a:t>Mediana de sobrevida</a:t>
                      </a:r>
                    </a:p>
                    <a:p>
                      <a:pPr marL="630238" marR="0" lvl="0" indent="-447675" algn="l" defTabSz="914400" rtl="0" eaLnBrk="1" fontAlgn="base" latinLnBrk="0" hangingPunct="1">
                        <a:lnSpc>
                          <a:spcPct val="100000"/>
                        </a:lnSpc>
                        <a:spcBef>
                          <a:spcPct val="20000"/>
                        </a:spcBef>
                        <a:spcAft>
                          <a:spcPct val="0"/>
                        </a:spcAft>
                        <a:buClrTx/>
                        <a:buSzTx/>
                        <a:buFontTx/>
                        <a:buChar char="•"/>
                        <a:tabLst/>
                      </a:pPr>
                      <a:r>
                        <a:rPr kumimoji="0" lang="es-MX" sz="2400" b="0" i="0" u="none" strike="noStrike" cap="none" normalizeH="0" baseline="0">
                          <a:ln>
                            <a:noFill/>
                          </a:ln>
                          <a:solidFill>
                            <a:schemeClr val="accent2"/>
                          </a:solidFill>
                          <a:effectLst/>
                          <a:latin typeface="Tahoma" pitchFamily="34" charset="0"/>
                        </a:rPr>
                        <a:t>Buena respuesta: 4 años.</a:t>
                      </a:r>
                    </a:p>
                    <a:p>
                      <a:pPr marL="630238" marR="0" lvl="0" indent="-447675" algn="l" defTabSz="914400" rtl="0" eaLnBrk="1" fontAlgn="base" latinLnBrk="0" hangingPunct="1">
                        <a:lnSpc>
                          <a:spcPct val="100000"/>
                        </a:lnSpc>
                        <a:spcBef>
                          <a:spcPct val="20000"/>
                        </a:spcBef>
                        <a:spcAft>
                          <a:spcPct val="0"/>
                        </a:spcAft>
                        <a:buClrTx/>
                        <a:buSzTx/>
                        <a:buFontTx/>
                        <a:buChar char="•"/>
                        <a:tabLst/>
                      </a:pPr>
                      <a:r>
                        <a:rPr kumimoji="0" lang="es-MX" sz="2400" b="0" i="0" u="none" strike="noStrike" cap="none" normalizeH="0" baseline="0">
                          <a:ln>
                            <a:noFill/>
                          </a:ln>
                          <a:solidFill>
                            <a:schemeClr val="accent2"/>
                          </a:solidFill>
                          <a:effectLst/>
                          <a:latin typeface="Tahoma" pitchFamily="34" charset="0"/>
                        </a:rPr>
                        <a:t>Mala respuesta :&lt; 2 años.</a:t>
                      </a:r>
                    </a:p>
                  </a:txBody>
                  <a:tcPr anchor="ctr" horzOverflow="overflow">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76200" cap="flat" cmpd="sng" algn="ctr">
                      <a:solidFill>
                        <a:srgbClr val="0000FF"/>
                      </a:solidFill>
                      <a:prstDash val="solid"/>
                      <a:round/>
                      <a:headEnd type="none" w="med" len="med"/>
                      <a:tailEnd type="none" w="med" len="med"/>
                    </a:lnT>
                    <a:lnB w="76200" cap="flat" cmpd="sng" algn="ctr">
                      <a:solidFill>
                        <a:srgbClr val="0000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090089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116632"/>
            <a:ext cx="8388424" cy="6741368"/>
          </a:xfrm>
        </p:spPr>
        <p:txBody>
          <a:bodyPr>
            <a:normAutofit fontScale="92500"/>
          </a:bodyPr>
          <a:lstStyle/>
          <a:p>
            <a:pPr>
              <a:buNone/>
            </a:pPr>
            <a:r>
              <a:rPr lang="es-AR" b="1" u="sng" dirty="0"/>
              <a:t>Enfermedades hemorragíparas</a:t>
            </a:r>
          </a:p>
          <a:p>
            <a:pPr algn="just">
              <a:buNone/>
            </a:pPr>
            <a:r>
              <a:rPr lang="es-AR" sz="2400" dirty="0"/>
              <a:t>Pueden ser por:</a:t>
            </a:r>
          </a:p>
          <a:p>
            <a:pPr marL="457200" indent="-457200" algn="just">
              <a:buFont typeface="+mj-lt"/>
              <a:buAutoNum type="arabicPeriod"/>
            </a:pPr>
            <a:r>
              <a:rPr lang="es-AR" sz="2400" dirty="0">
                <a:solidFill>
                  <a:srgbClr val="FF0000"/>
                </a:solidFill>
              </a:rPr>
              <a:t>Disminución de los factores plasmáticos</a:t>
            </a:r>
          </a:p>
          <a:p>
            <a:pPr marL="457200" indent="-457200" algn="just">
              <a:buFont typeface="+mj-lt"/>
              <a:buAutoNum type="arabicPeriod"/>
            </a:pPr>
            <a:r>
              <a:rPr lang="es-AR" sz="2400" dirty="0">
                <a:solidFill>
                  <a:srgbClr val="FF0000"/>
                </a:solidFill>
              </a:rPr>
              <a:t>Plaquetopáticas</a:t>
            </a:r>
          </a:p>
          <a:p>
            <a:pPr marL="457200" indent="-457200" algn="just">
              <a:buFont typeface="+mj-lt"/>
              <a:buAutoNum type="arabicPeriod"/>
            </a:pPr>
            <a:r>
              <a:rPr lang="es-AR" sz="2400" dirty="0">
                <a:solidFill>
                  <a:srgbClr val="FF0000"/>
                </a:solidFill>
              </a:rPr>
              <a:t>Angiopáticas</a:t>
            </a:r>
          </a:p>
          <a:p>
            <a:pPr marL="457200" indent="-457200" algn="just">
              <a:buNone/>
            </a:pPr>
            <a:r>
              <a:rPr lang="es-AR" sz="2400" dirty="0"/>
              <a:t>1) </a:t>
            </a:r>
            <a:r>
              <a:rPr lang="es-AR" sz="2400" u="sng" dirty="0">
                <a:solidFill>
                  <a:srgbClr val="FF0000"/>
                </a:solidFill>
              </a:rPr>
              <a:t>Grupo A</a:t>
            </a:r>
            <a:r>
              <a:rPr lang="es-AR" sz="2400" dirty="0"/>
              <a:t>: déficit de factor VIII-IX-XI-XII, aquí se encuentra prolongado el tiempo de coagulación, se lo mide a través del KPTT(30-58 </a:t>
            </a:r>
            <a:r>
              <a:rPr lang="es-AR" sz="2400" dirty="0" err="1"/>
              <a:t>seg</a:t>
            </a:r>
            <a:r>
              <a:rPr lang="es-AR" sz="2400" dirty="0"/>
              <a:t>.). Estas alteraciones son comunes en la Hemofilias, hemofilia A falta el factor VIII y es la más frecuente. Hemofilia B falta el factor IX, hemofilia C falta el factor XI. Todas caracterizadas por hemorragias. Existen casos adquiridos que causan déficit de estos factores como: LES-amiloidosis</a:t>
            </a:r>
          </a:p>
          <a:p>
            <a:pPr marL="457200" indent="-457200" algn="just">
              <a:buNone/>
            </a:pPr>
            <a:r>
              <a:rPr lang="es-AR" sz="2400" u="sng" dirty="0" err="1">
                <a:solidFill>
                  <a:srgbClr val="FF0000"/>
                </a:solidFill>
              </a:rPr>
              <a:t>GrupoB</a:t>
            </a:r>
            <a:r>
              <a:rPr lang="es-AR" sz="2400" dirty="0"/>
              <a:t>: déficit factores II-VII-IX-X, estos factores son sintetizados en el hígado, y son vitamino K dependiente, el tratamiento es aporte de </a:t>
            </a:r>
            <a:r>
              <a:rPr lang="es-AR" sz="2400" dirty="0" err="1"/>
              <a:t>Vit</a:t>
            </a:r>
            <a:r>
              <a:rPr lang="es-AR" sz="2400" dirty="0"/>
              <a:t>, K VIM, VSC. Aquí se evidencia por alteración en la actividad de la protrombina plasmática (APP) que normalmente es 50-100% o 12-13seg., cuando esta por debajo de estos valores existe riesgo de hemorragias.</a:t>
            </a:r>
          </a:p>
          <a:p>
            <a:pPr marL="457200" indent="-457200">
              <a:buNone/>
            </a:pPr>
            <a:endParaRPr lang="es-AR"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316416" cy="6858000"/>
          </a:xfrm>
        </p:spPr>
        <p:txBody>
          <a:bodyPr>
            <a:normAutofit/>
          </a:bodyPr>
          <a:lstStyle/>
          <a:p>
            <a:pPr algn="just">
              <a:buNone/>
            </a:pPr>
            <a:r>
              <a:rPr lang="es-AR" sz="2400" u="sng" dirty="0">
                <a:solidFill>
                  <a:srgbClr val="FF0000"/>
                </a:solidFill>
              </a:rPr>
              <a:t>Grupo C</a:t>
            </a:r>
            <a:r>
              <a:rPr lang="es-AR" sz="2400" dirty="0"/>
              <a:t>: son las hipofibrinogenemias, generalmente adquiridas por insuficiencia hepática, se diagnostican por presentar KPPT prolongado, a lo existir fibrinógeno VN(200-400mg/dl) no se forma fibrina, y el APP se encuentra prolongado.</a:t>
            </a:r>
          </a:p>
          <a:p>
            <a:pPr algn="just">
              <a:buNone/>
            </a:pPr>
            <a:r>
              <a:rPr lang="es-AR" sz="2400" dirty="0"/>
              <a:t>Tratamiento: aporte de fibrinógeno</a:t>
            </a:r>
          </a:p>
          <a:p>
            <a:pPr algn="just">
              <a:buNone/>
            </a:pPr>
            <a:r>
              <a:rPr lang="es-AR" sz="2400" u="sng" dirty="0">
                <a:solidFill>
                  <a:srgbClr val="FF0000"/>
                </a:solidFill>
              </a:rPr>
              <a:t>Grupo D</a:t>
            </a:r>
            <a:r>
              <a:rPr lang="es-AR" sz="2400" dirty="0"/>
              <a:t>: síndromes de desfibrilación (hipofibrinogenemias)</a:t>
            </a:r>
          </a:p>
          <a:p>
            <a:pPr algn="just">
              <a:buNone/>
            </a:pPr>
            <a:r>
              <a:rPr lang="es-AR" sz="2400" dirty="0"/>
              <a:t>Causas: la activación de las fibrinolisina las pueden provocar cirugías de útero, pulmón, páncreas, Ca de próstata, shock anafiláctico, insuficiencia hepática grave, embolia de líquido amniótico, desprendimiento placentario.</a:t>
            </a:r>
          </a:p>
          <a:p>
            <a:pPr algn="just">
              <a:buNone/>
            </a:pPr>
            <a:r>
              <a:rPr lang="es-AR" sz="2400" dirty="0"/>
              <a:t>Encontramos: KPPT prolongado, APP prolongado, fibrinolisinas circulantes.</a:t>
            </a:r>
          </a:p>
          <a:p>
            <a:pPr algn="just">
              <a:buNone/>
            </a:pPr>
            <a:r>
              <a:rPr lang="es-AR" sz="2400" dirty="0"/>
              <a:t>Tratamiento: tratar la causa etiológica, reponer sangre, antifibrinolíticos como antiestreptolisina, ácido épsilon amino caproico.</a:t>
            </a:r>
          </a:p>
          <a:p>
            <a:pPr algn="just">
              <a:buNone/>
            </a:pPr>
            <a:endParaRPr lang="es-AR" sz="2400" dirty="0"/>
          </a:p>
          <a:p>
            <a:pPr>
              <a:buNone/>
            </a:pPr>
            <a:endParaRPr lang="es-AR"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316416" cy="6858000"/>
          </a:xfrm>
        </p:spPr>
        <p:txBody>
          <a:bodyPr>
            <a:normAutofit/>
          </a:bodyPr>
          <a:lstStyle/>
          <a:p>
            <a:pPr>
              <a:buNone/>
            </a:pPr>
            <a:r>
              <a:rPr lang="es-AR" sz="2800" u="sng" dirty="0">
                <a:solidFill>
                  <a:srgbClr val="FF0000"/>
                </a:solidFill>
              </a:rPr>
              <a:t>Síndrome de desfibrilación secundaria </a:t>
            </a:r>
          </a:p>
          <a:p>
            <a:pPr algn="just">
              <a:buNone/>
            </a:pPr>
            <a:r>
              <a:rPr lang="es-AR" sz="2800" u="sng" dirty="0"/>
              <a:t>(C.I.D.)</a:t>
            </a:r>
            <a:r>
              <a:rPr lang="es-AR" sz="2800" dirty="0"/>
              <a:t>:hipercoagulabilidad, consumo plaquetas y factores plasmáticos de la coagulación, con plaquetopenia, disminución del fibrinógeno, de la protrombina, aumento de las fibrinolisinas, aumento de los productos degradación de la fibrinólisis.</a:t>
            </a:r>
          </a:p>
          <a:p>
            <a:pPr algn="just">
              <a:buNone/>
            </a:pPr>
            <a:r>
              <a:rPr lang="es-AR" sz="2800" u="sng" dirty="0"/>
              <a:t>Etiología</a:t>
            </a:r>
            <a:r>
              <a:rPr lang="es-AR" sz="2800" dirty="0"/>
              <a:t>: abortos, sepsis, eclampsia, mola hidatiforme, desprendimiento placentario, grandes traumatismos, quemaduras, Cx próstata, transfusión sanguínea incompatible.</a:t>
            </a:r>
          </a:p>
          <a:p>
            <a:pPr algn="just">
              <a:buNone/>
            </a:pPr>
            <a:r>
              <a:rPr lang="es-AR" sz="2800" dirty="0"/>
              <a:t>KPPT –APP prolongado, disminución factores de la coagulación, plaquetas y fibrinógeno</a:t>
            </a:r>
          </a:p>
          <a:p>
            <a:pPr algn="just">
              <a:buNone/>
            </a:pPr>
            <a:r>
              <a:rPr lang="es-AR" sz="2800" dirty="0"/>
              <a:t>Tratamiento: reposición factores, plaquetas, anticoagular con heparina y de ese modo deje de consumir los factores.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388424" cy="6858000"/>
          </a:xfrm>
        </p:spPr>
        <p:txBody>
          <a:bodyPr>
            <a:normAutofit lnSpcReduction="10000"/>
          </a:bodyPr>
          <a:lstStyle/>
          <a:p>
            <a:pPr>
              <a:buNone/>
            </a:pPr>
            <a:r>
              <a:rPr lang="es-AR" sz="2400" dirty="0"/>
              <a:t>2) </a:t>
            </a:r>
            <a:r>
              <a:rPr lang="es-AR" sz="2400" dirty="0">
                <a:solidFill>
                  <a:srgbClr val="FF0000"/>
                </a:solidFill>
              </a:rPr>
              <a:t>Plaquetopáticas o enfermedades vinculadas a las plaquetas</a:t>
            </a:r>
          </a:p>
          <a:p>
            <a:pPr marL="457200" indent="-457200">
              <a:buFont typeface="+mj-lt"/>
              <a:buAutoNum type="alphaLcPeriod"/>
            </a:pPr>
            <a:r>
              <a:rPr lang="es-AR" sz="2400" dirty="0">
                <a:solidFill>
                  <a:srgbClr val="00B050"/>
                </a:solidFill>
              </a:rPr>
              <a:t>Trombocitopenia</a:t>
            </a:r>
          </a:p>
          <a:p>
            <a:pPr marL="457200" indent="-457200">
              <a:buFont typeface="+mj-lt"/>
              <a:buAutoNum type="alphaLcPeriod"/>
            </a:pPr>
            <a:r>
              <a:rPr lang="es-AR" sz="2400" dirty="0">
                <a:solidFill>
                  <a:srgbClr val="00B050"/>
                </a:solidFill>
              </a:rPr>
              <a:t>Trombocitopáticas o púrpuras trombóticas</a:t>
            </a:r>
          </a:p>
          <a:p>
            <a:pPr marL="457200" indent="-457200">
              <a:buNone/>
            </a:pPr>
            <a:r>
              <a:rPr lang="es-AR" sz="2400" dirty="0"/>
              <a:t>a. </a:t>
            </a:r>
            <a:r>
              <a:rPr lang="es-AR" sz="2400" u="sng" dirty="0"/>
              <a:t>trombocitopenia: </a:t>
            </a:r>
            <a:r>
              <a:rPr lang="es-AR" sz="2400" dirty="0"/>
              <a:t>aquí la médula ósea produce megacariocitos pero se encuentra imposibilitada de liberarlos</a:t>
            </a:r>
          </a:p>
          <a:p>
            <a:pPr marL="457200" indent="-457200">
              <a:buNone/>
            </a:pPr>
            <a:r>
              <a:rPr lang="es-AR" sz="2400" dirty="0"/>
              <a:t>Pueden ser: </a:t>
            </a:r>
          </a:p>
          <a:p>
            <a:pPr marL="457200" indent="-457200">
              <a:buAutoNum type="arabicParenR"/>
            </a:pPr>
            <a:r>
              <a:rPr lang="es-AR" sz="2400" dirty="0"/>
              <a:t>con megacariocitos normales, VN plaquetas:200000-400000, trombocitopenia &lt;200000, trombocitosis&gt;400000</a:t>
            </a:r>
          </a:p>
          <a:p>
            <a:pPr marL="457200" indent="-457200">
              <a:buNone/>
            </a:pPr>
            <a:r>
              <a:rPr lang="es-AR" sz="2400" dirty="0"/>
              <a:t>Etiología: anemia perniciosa de Addison Biermer, LES, infecciones a gram –</a:t>
            </a:r>
          </a:p>
          <a:p>
            <a:pPr marL="457200" indent="-457200">
              <a:buNone/>
            </a:pPr>
            <a:r>
              <a:rPr lang="es-AR" sz="2400" dirty="0"/>
              <a:t>Laboratorio: disminución Plaquetaria, tiempo de sangría VN(1-3mín.) prolongado.</a:t>
            </a:r>
          </a:p>
          <a:p>
            <a:pPr marL="457200" indent="-457200">
              <a:buNone/>
            </a:pPr>
            <a:r>
              <a:rPr lang="es-AR" sz="2400" dirty="0"/>
              <a:t>2) con megacariocitos disminuidos o aplasia</a:t>
            </a:r>
          </a:p>
          <a:p>
            <a:pPr marL="457200" indent="-457200">
              <a:buNone/>
            </a:pPr>
            <a:r>
              <a:rPr lang="es-AR" sz="2400" dirty="0"/>
              <a:t>b. </a:t>
            </a:r>
            <a:r>
              <a:rPr lang="es-AR" sz="2400" u="sng" dirty="0"/>
              <a:t>Trombocitopáticas o púrpuras trombóticas</a:t>
            </a:r>
            <a:r>
              <a:rPr lang="es-AR" sz="2400" dirty="0"/>
              <a:t>: aquí el núm. de plaquetas son normales pero deficientes en su actuación, aquí la retracción del coágulo está disminuida, tiempo de sangría prolongado, adhesividad y agregación plaquetaria alterada.</a:t>
            </a:r>
          </a:p>
          <a:p>
            <a:pPr marL="457200" indent="-457200">
              <a:buNone/>
            </a:pPr>
            <a:r>
              <a:rPr lang="es-AR" sz="2400" dirty="0"/>
              <a:t>Se dividen en 2 grupos:</a:t>
            </a:r>
          </a:p>
          <a:p>
            <a:pPr marL="457200" indent="-457200">
              <a:buNone/>
            </a:pPr>
            <a:endParaRPr lang="es-AR" sz="2400" dirty="0"/>
          </a:p>
          <a:p>
            <a:pPr marL="457200" indent="-457200">
              <a:buNone/>
            </a:pPr>
            <a:endParaRPr lang="es-AR" sz="2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yacencia">
  <a:themeElements>
    <a:clrScheme name="Adyacencia">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yacencia">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Cintas">
  <a:themeElements>
    <a:clrScheme name="Cinta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fontScheme name="Cinta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inta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clrMap bg1="dk2" tx1="lt1" bg2="dk1" tx2="lt2" accent1="accent1" accent2="accent2" accent3="accent3" accent4="accent4" accent5="accent5" accent6="accent6" hlink="hlink" folHlink="folHlink"/>
    </a:extraClrScheme>
    <a:extraClrScheme>
      <a:clrScheme name="Cintas 2">
        <a:dk1>
          <a:srgbClr val="001600"/>
        </a:dk1>
        <a:lt1>
          <a:srgbClr val="669900"/>
        </a:lt1>
        <a:dk2>
          <a:srgbClr val="000000"/>
        </a:dk2>
        <a:lt2>
          <a:srgbClr val="006600"/>
        </a:lt2>
        <a:accent1>
          <a:srgbClr val="336600"/>
        </a:accent1>
        <a:accent2>
          <a:srgbClr val="89BA00"/>
        </a:accent2>
        <a:accent3>
          <a:srgbClr val="B8CAAA"/>
        </a:accent3>
        <a:accent4>
          <a:srgbClr val="001100"/>
        </a:accent4>
        <a:accent5>
          <a:srgbClr val="ADB8AA"/>
        </a:accent5>
        <a:accent6>
          <a:srgbClr val="7CA800"/>
        </a:accent6>
        <a:hlink>
          <a:srgbClr val="FFCC00"/>
        </a:hlink>
        <a:folHlink>
          <a:srgbClr val="FF7C80"/>
        </a:folHlink>
      </a:clrScheme>
      <a:clrMap bg1="lt1" tx1="dk1" bg2="lt2" tx2="dk2" accent1="accent1" accent2="accent2" accent3="accent3" accent4="accent4" accent5="accent5" accent6="accent6" hlink="hlink" folHlink="folHlink"/>
    </a:extraClrScheme>
    <a:extraClrScheme>
      <a:clrScheme name="Cintas 3">
        <a:dk1>
          <a:srgbClr val="000000"/>
        </a:dk1>
        <a:lt1>
          <a:srgbClr val="B2B2B2"/>
        </a:lt1>
        <a:dk2>
          <a:srgbClr val="000000"/>
        </a:dk2>
        <a:lt2>
          <a:srgbClr val="777777"/>
        </a:lt2>
        <a:accent1>
          <a:srgbClr val="CBCBCB"/>
        </a:accent1>
        <a:accent2>
          <a:srgbClr val="969696"/>
        </a:accent2>
        <a:accent3>
          <a:srgbClr val="D5D5D5"/>
        </a:accent3>
        <a:accent4>
          <a:srgbClr val="000000"/>
        </a:accent4>
        <a:accent5>
          <a:srgbClr val="E2E2E2"/>
        </a:accent5>
        <a:accent6>
          <a:srgbClr val="878787"/>
        </a:accent6>
        <a:hlink>
          <a:srgbClr val="333333"/>
        </a:hlink>
        <a:folHlink>
          <a:srgbClr val="777777"/>
        </a:folHlink>
      </a:clrScheme>
      <a:clrMap bg1="lt1" tx1="dk1" bg2="lt2" tx2="dk2" accent1="accent1" accent2="accent2" accent3="accent3" accent4="accent4" accent5="accent5" accent6="accent6" hlink="hlink" folHlink="folHlink"/>
    </a:extraClrScheme>
    <a:extraClrScheme>
      <a:clrScheme name="Cintas 4">
        <a:dk1>
          <a:srgbClr val="000F1E"/>
        </a:dk1>
        <a:lt1>
          <a:srgbClr val="FFFFFF"/>
        </a:lt1>
        <a:dk2>
          <a:srgbClr val="003366"/>
        </a:dk2>
        <a:lt2>
          <a:srgbClr val="33CCCC"/>
        </a:lt2>
        <a:accent1>
          <a:srgbClr val="006699"/>
        </a:accent1>
        <a:accent2>
          <a:srgbClr val="003366"/>
        </a:accent2>
        <a:accent3>
          <a:srgbClr val="AAADB8"/>
        </a:accent3>
        <a:accent4>
          <a:srgbClr val="DADADA"/>
        </a:accent4>
        <a:accent5>
          <a:srgbClr val="AAB8CA"/>
        </a:accent5>
        <a:accent6>
          <a:srgbClr val="002D5C"/>
        </a:accent6>
        <a:hlink>
          <a:srgbClr val="0099CC"/>
        </a:hlink>
        <a:folHlink>
          <a:srgbClr val="009999"/>
        </a:folHlink>
      </a:clrScheme>
      <a:clrMap bg1="dk2" tx1="lt1" bg2="dk1" tx2="lt2" accent1="accent1" accent2="accent2" accent3="accent3" accent4="accent4" accent5="accent5" accent6="accent6" hlink="hlink" folHlink="folHlink"/>
    </a:extraClrScheme>
    <a:extraClrScheme>
      <a:clrScheme name="Cintas 5">
        <a:dk1>
          <a:srgbClr val="002F2E"/>
        </a:dk1>
        <a:lt1>
          <a:srgbClr val="FFFFFF"/>
        </a:lt1>
        <a:dk2>
          <a:srgbClr val="008080"/>
        </a:dk2>
        <a:lt2>
          <a:srgbClr val="66FFCC"/>
        </a:lt2>
        <a:accent1>
          <a:srgbClr val="0099CC"/>
        </a:accent1>
        <a:accent2>
          <a:srgbClr val="005250"/>
        </a:accent2>
        <a:accent3>
          <a:srgbClr val="AAC0C0"/>
        </a:accent3>
        <a:accent4>
          <a:srgbClr val="DADADA"/>
        </a:accent4>
        <a:accent5>
          <a:srgbClr val="AACAE2"/>
        </a:accent5>
        <a:accent6>
          <a:srgbClr val="004948"/>
        </a:accent6>
        <a:hlink>
          <a:srgbClr val="00CC99"/>
        </a:hlink>
        <a:folHlink>
          <a:srgbClr val="009999"/>
        </a:folHlink>
      </a:clrScheme>
      <a:clrMap bg1="dk2" tx1="lt1" bg2="dk1" tx2="lt2" accent1="accent1" accent2="accent2" accent3="accent3" accent4="accent4" accent5="accent5" accent6="accent6" hlink="hlink" folHlink="folHlink"/>
    </a:extraClrScheme>
    <a:extraClrScheme>
      <a:clrScheme name="Cintas 6">
        <a:dk1>
          <a:srgbClr val="000022"/>
        </a:dk1>
        <a:lt1>
          <a:srgbClr val="FFFFFF"/>
        </a:lt1>
        <a:dk2>
          <a:srgbClr val="000066"/>
        </a:dk2>
        <a:lt2>
          <a:srgbClr val="FFCC00"/>
        </a:lt2>
        <a:accent1>
          <a:srgbClr val="666699"/>
        </a:accent1>
        <a:accent2>
          <a:srgbClr val="000048"/>
        </a:accent2>
        <a:accent3>
          <a:srgbClr val="AAAAB8"/>
        </a:accent3>
        <a:accent4>
          <a:srgbClr val="DADADA"/>
        </a:accent4>
        <a:accent5>
          <a:srgbClr val="B8B8CA"/>
        </a:accent5>
        <a:accent6>
          <a:srgbClr val="000040"/>
        </a:accent6>
        <a:hlink>
          <a:srgbClr val="9999FF"/>
        </a:hlink>
        <a:folHlink>
          <a:srgbClr val="000099"/>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260</TotalTime>
  <Words>3166</Words>
  <Application>Microsoft Office PowerPoint</Application>
  <PresentationFormat>Presentación en pantalla (4:3)</PresentationFormat>
  <Paragraphs>430</Paragraphs>
  <Slides>50</Slides>
  <Notes>20</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50</vt:i4>
      </vt:variant>
    </vt:vector>
  </HeadingPairs>
  <TitlesOfParts>
    <vt:vector size="58" baseType="lpstr">
      <vt:lpstr>Arial</vt:lpstr>
      <vt:lpstr>Calibri</vt:lpstr>
      <vt:lpstr>Cambria</vt:lpstr>
      <vt:lpstr>Tahoma</vt:lpstr>
      <vt:lpstr>Times New Roman</vt:lpstr>
      <vt:lpstr>Wingdings</vt:lpstr>
      <vt:lpstr>Adyacencia</vt:lpstr>
      <vt:lpstr>Cintas</vt:lpstr>
      <vt:lpstr>HEMOSTASIA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Alteraciones relacionadas a las células plasmáticas </vt:lpstr>
      <vt:lpstr>Mieloma múltiple</vt:lpstr>
      <vt:lpstr>Cuadro clínico inicial</vt:lpstr>
      <vt:lpstr>Pruebas útiles en el diagnóstico de Mieloma Múltiple.</vt:lpstr>
      <vt:lpstr>Criterios mayores de diagnóstico. </vt:lpstr>
      <vt:lpstr>Criterios menores de diagnóstico </vt:lpstr>
      <vt:lpstr>Presentación de PowerPoint</vt:lpstr>
      <vt:lpstr>Proteína de Bence-Jones</vt:lpstr>
      <vt:lpstr>Presentación de PowerPoint</vt:lpstr>
      <vt:lpstr>Factores pronósticos </vt:lpstr>
      <vt:lpstr>Factores pronósticos </vt:lpstr>
      <vt:lpstr>Tratamiento</vt:lpstr>
      <vt:lpstr>Presentación de PowerPoint</vt:lpstr>
      <vt:lpstr>Macroglobulinemia de Waldenström</vt:lpstr>
      <vt:lpstr>Macroglobulinemia de Waldenström</vt:lpstr>
      <vt:lpstr>Características de presentación en 227 pacientes.</vt:lpstr>
      <vt:lpstr>Presentación de PowerPoint</vt:lpstr>
      <vt:lpstr>Presentación de PowerPoint</vt:lpstr>
      <vt:lpstr>Presentación de PowerPoint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HEMOSTASIA</dc:title>
  <dc:creator>Usuario</dc:creator>
  <cp:lastModifiedBy>MARCELO</cp:lastModifiedBy>
  <cp:revision>65</cp:revision>
  <dcterms:created xsi:type="dcterms:W3CDTF">2016-06-25T16:06:41Z</dcterms:created>
  <dcterms:modified xsi:type="dcterms:W3CDTF">2026-06-26T10:32:45Z</dcterms:modified>
</cp:coreProperties>
</file>