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7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9144000" cy="6858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6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tx1"/>
                </a:solidFill>
                <a:latin typeface="Book Antiqua"/>
                <a:cs typeface="Book Antiqu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tx1"/>
                </a:solidFill>
                <a:latin typeface="Book Antiqua"/>
                <a:cs typeface="Book Antiqu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1155191" y="2636520"/>
            <a:ext cx="6858000" cy="120091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3813047" y="2688335"/>
            <a:ext cx="1569720" cy="10896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4284938" y="3235579"/>
            <a:ext cx="636270" cy="363855"/>
          </a:xfrm>
          <a:custGeom>
            <a:avLst/>
            <a:gdLst/>
            <a:ahLst/>
            <a:cxnLst/>
            <a:rect l="l" t="t" r="r" b="b"/>
            <a:pathLst>
              <a:path w="636270" h="363854">
                <a:moveTo>
                  <a:pt x="396408" y="285623"/>
                </a:moveTo>
                <a:lnTo>
                  <a:pt x="402603" y="327703"/>
                </a:lnTo>
                <a:lnTo>
                  <a:pt x="461936" y="359620"/>
                </a:lnTo>
                <a:lnTo>
                  <a:pt x="496865" y="363600"/>
                </a:lnTo>
                <a:lnTo>
                  <a:pt x="520935" y="361787"/>
                </a:lnTo>
                <a:lnTo>
                  <a:pt x="543029" y="356330"/>
                </a:lnTo>
                <a:lnTo>
                  <a:pt x="563123" y="347206"/>
                </a:lnTo>
                <a:lnTo>
                  <a:pt x="581193" y="334391"/>
                </a:lnTo>
                <a:lnTo>
                  <a:pt x="592688" y="322453"/>
                </a:lnTo>
                <a:lnTo>
                  <a:pt x="467655" y="322453"/>
                </a:lnTo>
                <a:lnTo>
                  <a:pt x="447486" y="320145"/>
                </a:lnTo>
                <a:lnTo>
                  <a:pt x="428888" y="313229"/>
                </a:lnTo>
                <a:lnTo>
                  <a:pt x="411849" y="301704"/>
                </a:lnTo>
                <a:lnTo>
                  <a:pt x="396408" y="285623"/>
                </a:lnTo>
                <a:close/>
              </a:path>
              <a:path w="636270" h="363854">
                <a:moveTo>
                  <a:pt x="200066" y="0"/>
                </a:moveTo>
                <a:lnTo>
                  <a:pt x="193716" y="0"/>
                </a:lnTo>
                <a:lnTo>
                  <a:pt x="154215" y="3099"/>
                </a:lnTo>
                <a:lnTo>
                  <a:pt x="85167" y="27967"/>
                </a:lnTo>
                <a:lnTo>
                  <a:pt x="31257" y="76120"/>
                </a:lnTo>
                <a:lnTo>
                  <a:pt x="3393" y="137652"/>
                </a:lnTo>
                <a:lnTo>
                  <a:pt x="0" y="173736"/>
                </a:lnTo>
                <a:lnTo>
                  <a:pt x="3061" y="205563"/>
                </a:lnTo>
                <a:lnTo>
                  <a:pt x="28310" y="262661"/>
                </a:lnTo>
                <a:lnTo>
                  <a:pt x="77293" y="307042"/>
                </a:lnTo>
                <a:lnTo>
                  <a:pt x="140436" y="329989"/>
                </a:lnTo>
                <a:lnTo>
                  <a:pt x="176698" y="332867"/>
                </a:lnTo>
                <a:lnTo>
                  <a:pt x="200842" y="331414"/>
                </a:lnTo>
                <a:lnTo>
                  <a:pt x="226022" y="327056"/>
                </a:lnTo>
                <a:lnTo>
                  <a:pt x="252225" y="319793"/>
                </a:lnTo>
                <a:lnTo>
                  <a:pt x="279441" y="309625"/>
                </a:lnTo>
                <a:lnTo>
                  <a:pt x="295786" y="302006"/>
                </a:lnTo>
                <a:lnTo>
                  <a:pt x="210480" y="302006"/>
                </a:lnTo>
                <a:lnTo>
                  <a:pt x="180663" y="299388"/>
                </a:lnTo>
                <a:lnTo>
                  <a:pt x="128934" y="278485"/>
                </a:lnTo>
                <a:lnTo>
                  <a:pt x="88973" y="237934"/>
                </a:lnTo>
                <a:lnTo>
                  <a:pt x="68399" y="185356"/>
                </a:lnTo>
                <a:lnTo>
                  <a:pt x="65859" y="154662"/>
                </a:lnTo>
                <a:lnTo>
                  <a:pt x="68063" y="127180"/>
                </a:lnTo>
                <a:lnTo>
                  <a:pt x="85919" y="80075"/>
                </a:lnTo>
                <a:lnTo>
                  <a:pt x="121038" y="44900"/>
                </a:lnTo>
                <a:lnTo>
                  <a:pt x="170326" y="24846"/>
                </a:lnTo>
                <a:lnTo>
                  <a:pt x="200066" y="20700"/>
                </a:lnTo>
                <a:lnTo>
                  <a:pt x="200066" y="0"/>
                </a:lnTo>
                <a:close/>
              </a:path>
              <a:path w="636270" h="363854">
                <a:moveTo>
                  <a:pt x="583286" y="192532"/>
                </a:moveTo>
                <a:lnTo>
                  <a:pt x="485816" y="192532"/>
                </a:lnTo>
                <a:lnTo>
                  <a:pt x="498625" y="193553"/>
                </a:lnTo>
                <a:lnTo>
                  <a:pt x="510375" y="196611"/>
                </a:lnTo>
                <a:lnTo>
                  <a:pt x="544188" y="226917"/>
                </a:lnTo>
                <a:lnTo>
                  <a:pt x="548681" y="249047"/>
                </a:lnTo>
                <a:lnTo>
                  <a:pt x="547183" y="263646"/>
                </a:lnTo>
                <a:lnTo>
                  <a:pt x="524805" y="300990"/>
                </a:lnTo>
                <a:lnTo>
                  <a:pt x="483657" y="321117"/>
                </a:lnTo>
                <a:lnTo>
                  <a:pt x="467655" y="322453"/>
                </a:lnTo>
                <a:lnTo>
                  <a:pt x="592688" y="322453"/>
                </a:lnTo>
                <a:lnTo>
                  <a:pt x="596121" y="318887"/>
                </a:lnTo>
                <a:lnTo>
                  <a:pt x="606799" y="301704"/>
                </a:lnTo>
                <a:lnTo>
                  <a:pt x="613215" y="282830"/>
                </a:lnTo>
                <a:lnTo>
                  <a:pt x="615356" y="262255"/>
                </a:lnTo>
                <a:lnTo>
                  <a:pt x="613737" y="243203"/>
                </a:lnTo>
                <a:lnTo>
                  <a:pt x="608879" y="226044"/>
                </a:lnTo>
                <a:lnTo>
                  <a:pt x="600783" y="210766"/>
                </a:lnTo>
                <a:lnTo>
                  <a:pt x="589448" y="197358"/>
                </a:lnTo>
                <a:lnTo>
                  <a:pt x="583286" y="192532"/>
                </a:lnTo>
                <a:close/>
              </a:path>
              <a:path w="636270" h="363854">
                <a:moveTo>
                  <a:pt x="418784" y="111125"/>
                </a:moveTo>
                <a:lnTo>
                  <a:pt x="316271" y="111125"/>
                </a:lnTo>
                <a:lnTo>
                  <a:pt x="327155" y="112317"/>
                </a:lnTo>
                <a:lnTo>
                  <a:pt x="337337" y="115903"/>
                </a:lnTo>
                <a:lnTo>
                  <a:pt x="368325" y="150955"/>
                </a:lnTo>
                <a:lnTo>
                  <a:pt x="372532" y="174751"/>
                </a:lnTo>
                <a:lnTo>
                  <a:pt x="369387" y="198322"/>
                </a:lnTo>
                <a:lnTo>
                  <a:pt x="344189" y="242224"/>
                </a:lnTo>
                <a:lnTo>
                  <a:pt x="296276" y="279824"/>
                </a:lnTo>
                <a:lnTo>
                  <a:pt x="240460" y="299549"/>
                </a:lnTo>
                <a:lnTo>
                  <a:pt x="210480" y="302006"/>
                </a:lnTo>
                <a:lnTo>
                  <a:pt x="295786" y="302006"/>
                </a:lnTo>
                <a:lnTo>
                  <a:pt x="331940" y="282638"/>
                </a:lnTo>
                <a:lnTo>
                  <a:pt x="378247" y="248412"/>
                </a:lnTo>
                <a:lnTo>
                  <a:pt x="391963" y="236728"/>
                </a:lnTo>
                <a:lnTo>
                  <a:pt x="416730" y="217364"/>
                </a:lnTo>
                <a:lnTo>
                  <a:pt x="440556" y="203580"/>
                </a:lnTo>
                <a:lnTo>
                  <a:pt x="463597" y="195294"/>
                </a:lnTo>
                <a:lnTo>
                  <a:pt x="480708" y="193167"/>
                </a:lnTo>
                <a:lnTo>
                  <a:pt x="408346" y="193167"/>
                </a:lnTo>
                <a:lnTo>
                  <a:pt x="408129" y="176530"/>
                </a:lnTo>
                <a:lnTo>
                  <a:pt x="408196" y="172847"/>
                </a:lnTo>
                <a:lnTo>
                  <a:pt x="414235" y="121357"/>
                </a:lnTo>
                <a:lnTo>
                  <a:pt x="418784" y="111125"/>
                </a:lnTo>
                <a:close/>
              </a:path>
              <a:path w="636270" h="363854">
                <a:moveTo>
                  <a:pt x="634742" y="21082"/>
                </a:moveTo>
                <a:lnTo>
                  <a:pt x="561762" y="21082"/>
                </a:lnTo>
                <a:lnTo>
                  <a:pt x="550689" y="31367"/>
                </a:lnTo>
                <a:lnTo>
                  <a:pt x="540521" y="44116"/>
                </a:lnTo>
                <a:lnTo>
                  <a:pt x="531258" y="59318"/>
                </a:lnTo>
                <a:lnTo>
                  <a:pt x="522900" y="76962"/>
                </a:lnTo>
                <a:lnTo>
                  <a:pt x="518201" y="87757"/>
                </a:lnTo>
                <a:lnTo>
                  <a:pt x="510345" y="104356"/>
                </a:lnTo>
                <a:lnTo>
                  <a:pt x="480609" y="144272"/>
                </a:lnTo>
                <a:lnTo>
                  <a:pt x="431353" y="179972"/>
                </a:lnTo>
                <a:lnTo>
                  <a:pt x="408346" y="193167"/>
                </a:lnTo>
                <a:lnTo>
                  <a:pt x="480708" y="193167"/>
                </a:lnTo>
                <a:lnTo>
                  <a:pt x="485816" y="192532"/>
                </a:lnTo>
                <a:lnTo>
                  <a:pt x="583286" y="192532"/>
                </a:lnTo>
                <a:lnTo>
                  <a:pt x="575065" y="186092"/>
                </a:lnTo>
                <a:lnTo>
                  <a:pt x="558015" y="177244"/>
                </a:lnTo>
                <a:lnTo>
                  <a:pt x="538299" y="170801"/>
                </a:lnTo>
                <a:lnTo>
                  <a:pt x="515915" y="166750"/>
                </a:lnTo>
                <a:lnTo>
                  <a:pt x="528960" y="161085"/>
                </a:lnTo>
                <a:lnTo>
                  <a:pt x="562619" y="134629"/>
                </a:lnTo>
                <a:lnTo>
                  <a:pt x="581193" y="96393"/>
                </a:lnTo>
                <a:lnTo>
                  <a:pt x="587593" y="79896"/>
                </a:lnTo>
                <a:lnTo>
                  <a:pt x="598999" y="54080"/>
                </a:lnTo>
                <a:lnTo>
                  <a:pt x="610895" y="35544"/>
                </a:lnTo>
                <a:lnTo>
                  <a:pt x="623244" y="24413"/>
                </a:lnTo>
                <a:lnTo>
                  <a:pt x="634742" y="21082"/>
                </a:lnTo>
                <a:close/>
              </a:path>
              <a:path w="636270" h="363854">
                <a:moveTo>
                  <a:pt x="321986" y="55245"/>
                </a:moveTo>
                <a:lnTo>
                  <a:pt x="277070" y="69978"/>
                </a:lnTo>
                <a:lnTo>
                  <a:pt x="248231" y="111109"/>
                </a:lnTo>
                <a:lnTo>
                  <a:pt x="242611" y="147955"/>
                </a:lnTo>
                <a:lnTo>
                  <a:pt x="243038" y="157980"/>
                </a:lnTo>
                <a:lnTo>
                  <a:pt x="244310" y="168243"/>
                </a:lnTo>
                <a:lnTo>
                  <a:pt x="246415" y="178744"/>
                </a:lnTo>
                <a:lnTo>
                  <a:pt x="249342" y="189484"/>
                </a:lnTo>
                <a:lnTo>
                  <a:pt x="269408" y="183134"/>
                </a:lnTo>
                <a:lnTo>
                  <a:pt x="267884" y="176530"/>
                </a:lnTo>
                <a:lnTo>
                  <a:pt x="267137" y="170801"/>
                </a:lnTo>
                <a:lnTo>
                  <a:pt x="281346" y="126873"/>
                </a:lnTo>
                <a:lnTo>
                  <a:pt x="316271" y="111125"/>
                </a:lnTo>
                <a:lnTo>
                  <a:pt x="418784" y="111125"/>
                </a:lnTo>
                <a:lnTo>
                  <a:pt x="422171" y="103505"/>
                </a:lnTo>
                <a:lnTo>
                  <a:pt x="396408" y="103505"/>
                </a:lnTo>
                <a:lnTo>
                  <a:pt x="389074" y="92170"/>
                </a:lnTo>
                <a:lnTo>
                  <a:pt x="381168" y="82359"/>
                </a:lnTo>
                <a:lnTo>
                  <a:pt x="343957" y="58277"/>
                </a:lnTo>
                <a:lnTo>
                  <a:pt x="333245" y="56005"/>
                </a:lnTo>
                <a:lnTo>
                  <a:pt x="321986" y="55245"/>
                </a:lnTo>
                <a:close/>
              </a:path>
              <a:path w="636270" h="363854">
                <a:moveTo>
                  <a:pt x="636057" y="0"/>
                </a:moveTo>
                <a:lnTo>
                  <a:pt x="586527" y="0"/>
                </a:lnTo>
                <a:lnTo>
                  <a:pt x="530581" y="4144"/>
                </a:lnTo>
                <a:lnTo>
                  <a:pt x="483596" y="16572"/>
                </a:lnTo>
                <a:lnTo>
                  <a:pt x="445572" y="37280"/>
                </a:lnTo>
                <a:lnTo>
                  <a:pt x="416510" y="66259"/>
                </a:lnTo>
                <a:lnTo>
                  <a:pt x="396408" y="103505"/>
                </a:lnTo>
                <a:lnTo>
                  <a:pt x="422171" y="103505"/>
                </a:lnTo>
                <a:lnTo>
                  <a:pt x="432667" y="79896"/>
                </a:lnTo>
                <a:lnTo>
                  <a:pt x="463395" y="49359"/>
                </a:lnTo>
                <a:lnTo>
                  <a:pt x="506425" y="29752"/>
                </a:lnTo>
                <a:lnTo>
                  <a:pt x="561762" y="21082"/>
                </a:lnTo>
                <a:lnTo>
                  <a:pt x="634742" y="21082"/>
                </a:lnTo>
                <a:lnTo>
                  <a:pt x="636057" y="20700"/>
                </a:lnTo>
                <a:lnTo>
                  <a:pt x="636057" y="0"/>
                </a:lnTo>
                <a:close/>
              </a:path>
            </a:pathLst>
          </a:custGeom>
          <a:solidFill>
            <a:srgbClr val="E0DC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4691507" y="3255136"/>
            <a:ext cx="156718" cy="17513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4284853" y="3235579"/>
            <a:ext cx="636270" cy="363855"/>
          </a:xfrm>
          <a:custGeom>
            <a:avLst/>
            <a:gdLst/>
            <a:ahLst/>
            <a:cxnLst/>
            <a:rect l="l" t="t" r="r" b="b"/>
            <a:pathLst>
              <a:path w="636270" h="363854">
                <a:moveTo>
                  <a:pt x="193801" y="0"/>
                </a:moveTo>
                <a:lnTo>
                  <a:pt x="200151" y="0"/>
                </a:lnTo>
                <a:lnTo>
                  <a:pt x="200151" y="20700"/>
                </a:lnTo>
                <a:lnTo>
                  <a:pt x="170412" y="24846"/>
                </a:lnTo>
                <a:lnTo>
                  <a:pt x="144065" y="32908"/>
                </a:lnTo>
                <a:lnTo>
                  <a:pt x="101600" y="60833"/>
                </a:lnTo>
                <a:lnTo>
                  <a:pt x="74850" y="102187"/>
                </a:lnTo>
                <a:lnTo>
                  <a:pt x="65912" y="155067"/>
                </a:lnTo>
                <a:lnTo>
                  <a:pt x="68484" y="185356"/>
                </a:lnTo>
                <a:lnTo>
                  <a:pt x="89058" y="237934"/>
                </a:lnTo>
                <a:lnTo>
                  <a:pt x="129020" y="278485"/>
                </a:lnTo>
                <a:lnTo>
                  <a:pt x="180748" y="299388"/>
                </a:lnTo>
                <a:lnTo>
                  <a:pt x="210566" y="302006"/>
                </a:lnTo>
                <a:lnTo>
                  <a:pt x="240545" y="299549"/>
                </a:lnTo>
                <a:lnTo>
                  <a:pt x="296362" y="279824"/>
                </a:lnTo>
                <a:lnTo>
                  <a:pt x="344275" y="242224"/>
                </a:lnTo>
                <a:lnTo>
                  <a:pt x="369472" y="198322"/>
                </a:lnTo>
                <a:lnTo>
                  <a:pt x="372618" y="174751"/>
                </a:lnTo>
                <a:lnTo>
                  <a:pt x="371568" y="162466"/>
                </a:lnTo>
                <a:lnTo>
                  <a:pt x="346914" y="121894"/>
                </a:lnTo>
                <a:lnTo>
                  <a:pt x="306399" y="112121"/>
                </a:lnTo>
                <a:lnTo>
                  <a:pt x="275191" y="135231"/>
                </a:lnTo>
                <a:lnTo>
                  <a:pt x="267970" y="176530"/>
                </a:lnTo>
                <a:lnTo>
                  <a:pt x="269494" y="183134"/>
                </a:lnTo>
                <a:lnTo>
                  <a:pt x="249427" y="189484"/>
                </a:lnTo>
                <a:lnTo>
                  <a:pt x="246501" y="178744"/>
                </a:lnTo>
                <a:lnTo>
                  <a:pt x="244395" y="168243"/>
                </a:lnTo>
                <a:lnTo>
                  <a:pt x="243123" y="157980"/>
                </a:lnTo>
                <a:lnTo>
                  <a:pt x="242697" y="147955"/>
                </a:lnTo>
                <a:lnTo>
                  <a:pt x="244101" y="128645"/>
                </a:lnTo>
                <a:lnTo>
                  <a:pt x="265175" y="81407"/>
                </a:lnTo>
                <a:lnTo>
                  <a:pt x="305591" y="56886"/>
                </a:lnTo>
                <a:lnTo>
                  <a:pt x="322072" y="55245"/>
                </a:lnTo>
                <a:lnTo>
                  <a:pt x="333331" y="56005"/>
                </a:lnTo>
                <a:lnTo>
                  <a:pt x="372776" y="74072"/>
                </a:lnTo>
                <a:lnTo>
                  <a:pt x="396494" y="103505"/>
                </a:lnTo>
                <a:lnTo>
                  <a:pt x="416595" y="66259"/>
                </a:lnTo>
                <a:lnTo>
                  <a:pt x="445658" y="37280"/>
                </a:lnTo>
                <a:lnTo>
                  <a:pt x="483682" y="16572"/>
                </a:lnTo>
                <a:lnTo>
                  <a:pt x="530666" y="4144"/>
                </a:lnTo>
                <a:lnTo>
                  <a:pt x="586613" y="0"/>
                </a:lnTo>
                <a:lnTo>
                  <a:pt x="636143" y="0"/>
                </a:lnTo>
                <a:lnTo>
                  <a:pt x="636143" y="20700"/>
                </a:lnTo>
                <a:lnTo>
                  <a:pt x="623329" y="24413"/>
                </a:lnTo>
                <a:lnTo>
                  <a:pt x="610981" y="35544"/>
                </a:lnTo>
                <a:lnTo>
                  <a:pt x="599084" y="54080"/>
                </a:lnTo>
                <a:lnTo>
                  <a:pt x="587629" y="80010"/>
                </a:lnTo>
                <a:lnTo>
                  <a:pt x="581279" y="96393"/>
                </a:lnTo>
                <a:lnTo>
                  <a:pt x="575087" y="111615"/>
                </a:lnTo>
                <a:lnTo>
                  <a:pt x="549326" y="148945"/>
                </a:lnTo>
                <a:lnTo>
                  <a:pt x="516000" y="166750"/>
                </a:lnTo>
                <a:lnTo>
                  <a:pt x="538384" y="170801"/>
                </a:lnTo>
                <a:lnTo>
                  <a:pt x="575151" y="186092"/>
                </a:lnTo>
                <a:lnTo>
                  <a:pt x="608964" y="226044"/>
                </a:lnTo>
                <a:lnTo>
                  <a:pt x="615442" y="262255"/>
                </a:lnTo>
                <a:lnTo>
                  <a:pt x="613300" y="282830"/>
                </a:lnTo>
                <a:lnTo>
                  <a:pt x="596207" y="318887"/>
                </a:lnTo>
                <a:lnTo>
                  <a:pt x="563209" y="347206"/>
                </a:lnTo>
                <a:lnTo>
                  <a:pt x="521021" y="361787"/>
                </a:lnTo>
                <a:lnTo>
                  <a:pt x="496950" y="363600"/>
                </a:lnTo>
                <a:lnTo>
                  <a:pt x="462022" y="359620"/>
                </a:lnTo>
                <a:lnTo>
                  <a:pt x="430593" y="347662"/>
                </a:lnTo>
                <a:lnTo>
                  <a:pt x="402689" y="327703"/>
                </a:lnTo>
                <a:lnTo>
                  <a:pt x="378333" y="299720"/>
                </a:lnTo>
                <a:lnTo>
                  <a:pt x="396494" y="285623"/>
                </a:lnTo>
                <a:lnTo>
                  <a:pt x="411948" y="301718"/>
                </a:lnTo>
                <a:lnTo>
                  <a:pt x="428974" y="313229"/>
                </a:lnTo>
                <a:lnTo>
                  <a:pt x="447571" y="320145"/>
                </a:lnTo>
                <a:lnTo>
                  <a:pt x="467741" y="322453"/>
                </a:lnTo>
                <a:lnTo>
                  <a:pt x="483743" y="321117"/>
                </a:lnTo>
                <a:lnTo>
                  <a:pt x="524891" y="300990"/>
                </a:lnTo>
                <a:lnTo>
                  <a:pt x="547268" y="263646"/>
                </a:lnTo>
                <a:lnTo>
                  <a:pt x="548767" y="249047"/>
                </a:lnTo>
                <a:lnTo>
                  <a:pt x="547645" y="237470"/>
                </a:lnTo>
                <a:lnTo>
                  <a:pt x="521138" y="201693"/>
                </a:lnTo>
                <a:lnTo>
                  <a:pt x="485901" y="192532"/>
                </a:lnTo>
                <a:lnTo>
                  <a:pt x="463682" y="195294"/>
                </a:lnTo>
                <a:lnTo>
                  <a:pt x="440642" y="203580"/>
                </a:lnTo>
                <a:lnTo>
                  <a:pt x="416768" y="217392"/>
                </a:lnTo>
                <a:lnTo>
                  <a:pt x="392049" y="236728"/>
                </a:lnTo>
                <a:lnTo>
                  <a:pt x="378333" y="248412"/>
                </a:lnTo>
                <a:lnTo>
                  <a:pt x="355947" y="266442"/>
                </a:lnTo>
                <a:lnTo>
                  <a:pt x="306556" y="297025"/>
                </a:lnTo>
                <a:lnTo>
                  <a:pt x="252311" y="319793"/>
                </a:lnTo>
                <a:lnTo>
                  <a:pt x="200927" y="331414"/>
                </a:lnTo>
                <a:lnTo>
                  <a:pt x="176784" y="332867"/>
                </a:lnTo>
                <a:lnTo>
                  <a:pt x="140521" y="329989"/>
                </a:lnTo>
                <a:lnTo>
                  <a:pt x="77378" y="307042"/>
                </a:lnTo>
                <a:lnTo>
                  <a:pt x="28396" y="262661"/>
                </a:lnTo>
                <a:lnTo>
                  <a:pt x="3147" y="205563"/>
                </a:lnTo>
                <a:lnTo>
                  <a:pt x="0" y="172847"/>
                </a:lnTo>
                <a:lnTo>
                  <a:pt x="3478" y="137652"/>
                </a:lnTo>
                <a:lnTo>
                  <a:pt x="31343" y="76120"/>
                </a:lnTo>
                <a:lnTo>
                  <a:pt x="85252" y="27967"/>
                </a:lnTo>
                <a:lnTo>
                  <a:pt x="154301" y="3099"/>
                </a:lnTo>
                <a:lnTo>
                  <a:pt x="193801" y="0"/>
                </a:lnTo>
                <a:close/>
              </a:path>
            </a:pathLst>
          </a:custGeom>
          <a:ln w="3175">
            <a:solidFill>
              <a:srgbClr val="EBE9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k object 22"/>
          <p:cNvSpPr/>
          <p:nvPr/>
        </p:nvSpPr>
        <p:spPr>
          <a:xfrm>
            <a:off x="1194104" y="3431666"/>
            <a:ext cx="3119755" cy="1905"/>
          </a:xfrm>
          <a:custGeom>
            <a:avLst/>
            <a:gdLst/>
            <a:ahLst/>
            <a:cxnLst/>
            <a:rect l="l" t="t" r="r" b="b"/>
            <a:pathLst>
              <a:path w="3119754" h="1904">
                <a:moveTo>
                  <a:pt x="3119704" y="1650"/>
                </a:moveTo>
                <a:lnTo>
                  <a:pt x="0" y="0"/>
                </a:lnTo>
              </a:path>
            </a:pathLst>
          </a:custGeom>
          <a:ln w="12699">
            <a:solidFill>
              <a:srgbClr val="E0DCA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k object 23"/>
          <p:cNvSpPr/>
          <p:nvPr/>
        </p:nvSpPr>
        <p:spPr>
          <a:xfrm>
            <a:off x="4853432" y="3429000"/>
            <a:ext cx="3119755" cy="1905"/>
          </a:xfrm>
          <a:custGeom>
            <a:avLst/>
            <a:gdLst/>
            <a:ahLst/>
            <a:cxnLst/>
            <a:rect l="l" t="t" r="r" b="b"/>
            <a:pathLst>
              <a:path w="3119754" h="1904">
                <a:moveTo>
                  <a:pt x="3119754" y="1650"/>
                </a:moveTo>
                <a:lnTo>
                  <a:pt x="0" y="0"/>
                </a:lnTo>
              </a:path>
            </a:pathLst>
          </a:custGeom>
          <a:ln w="12700">
            <a:solidFill>
              <a:srgbClr val="E0DCA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k object 24"/>
          <p:cNvSpPr/>
          <p:nvPr/>
        </p:nvSpPr>
        <p:spPr>
          <a:xfrm>
            <a:off x="1591055" y="1190244"/>
            <a:ext cx="6118860" cy="107441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k object 25"/>
          <p:cNvSpPr/>
          <p:nvPr/>
        </p:nvSpPr>
        <p:spPr>
          <a:xfrm>
            <a:off x="2478023" y="2013204"/>
            <a:ext cx="4174235" cy="107442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k object 26"/>
          <p:cNvSpPr/>
          <p:nvPr/>
        </p:nvSpPr>
        <p:spPr>
          <a:xfrm>
            <a:off x="2044826" y="1581150"/>
            <a:ext cx="5058410" cy="49504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k object 27"/>
          <p:cNvSpPr/>
          <p:nvPr/>
        </p:nvSpPr>
        <p:spPr>
          <a:xfrm>
            <a:off x="2944241" y="2404110"/>
            <a:ext cx="3267710" cy="4950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k object 28"/>
          <p:cNvSpPr/>
          <p:nvPr/>
        </p:nvSpPr>
        <p:spPr>
          <a:xfrm>
            <a:off x="2409444" y="423672"/>
            <a:ext cx="4160520" cy="49682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tx1"/>
                </a:solidFill>
                <a:latin typeface="Book Antiqua"/>
                <a:cs typeface="Book Antiqu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31140" y="246379"/>
            <a:ext cx="8681719" cy="2997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chemeClr val="tx1"/>
                </a:solidFill>
                <a:latin typeface="Book Antiqua"/>
                <a:cs typeface="Book Antiqu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1140" y="246378"/>
            <a:ext cx="8760460" cy="1846659"/>
          </a:xfrm>
        </p:spPr>
        <p:txBody>
          <a:bodyPr/>
          <a:lstStyle/>
          <a:p>
            <a:pPr algn="ctr"/>
            <a:r>
              <a:rPr lang="es-AR" sz="6000" dirty="0" smtClean="0">
                <a:solidFill>
                  <a:schemeClr val="accent6">
                    <a:lumMod val="75000"/>
                  </a:schemeClr>
                </a:solidFill>
              </a:rPr>
              <a:t>PANCREATITIS CRONICA</a:t>
            </a:r>
            <a:endParaRPr lang="es-AR" sz="60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90852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1140" y="278129"/>
            <a:ext cx="8683625" cy="41395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Book Antiqua"/>
                <a:cs typeface="Book Antiqua"/>
              </a:rPr>
              <a:t>- </a:t>
            </a:r>
            <a:r>
              <a:rPr sz="1800" b="1" spc="-5" dirty="0">
                <a:latin typeface="Book Antiqua"/>
                <a:cs typeface="Book Antiqua"/>
              </a:rPr>
              <a:t>Ecografía </a:t>
            </a:r>
            <a:r>
              <a:rPr sz="1800" b="1" dirty="0">
                <a:latin typeface="Book Antiqua"/>
                <a:cs typeface="Book Antiqua"/>
              </a:rPr>
              <a:t>convencional</a:t>
            </a:r>
            <a:r>
              <a:rPr sz="1800" b="1" spc="-10" dirty="0">
                <a:latin typeface="Book Antiqua"/>
                <a:cs typeface="Book Antiqua"/>
              </a:rPr>
              <a:t> </a:t>
            </a:r>
            <a:r>
              <a:rPr sz="1800" b="1" dirty="0">
                <a:latin typeface="Book Antiqua"/>
                <a:cs typeface="Book Antiqua"/>
              </a:rPr>
              <a:t>transabdominal.</a:t>
            </a:r>
            <a:endParaRPr sz="1800">
              <a:latin typeface="Book Antiqua"/>
              <a:cs typeface="Book Antiqua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85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</a:pPr>
            <a:r>
              <a:rPr sz="1800" b="1" spc="-5" dirty="0">
                <a:latin typeface="Book Antiqua"/>
                <a:cs typeface="Book Antiqua"/>
              </a:rPr>
              <a:t>C</a:t>
            </a:r>
            <a:r>
              <a:rPr sz="1800" spc="-5" dirty="0">
                <a:latin typeface="Book Antiqua"/>
                <a:cs typeface="Book Antiqua"/>
              </a:rPr>
              <a:t>apaz </a:t>
            </a:r>
            <a:r>
              <a:rPr sz="1800" dirty="0">
                <a:latin typeface="Book Antiqua"/>
                <a:cs typeface="Book Antiqua"/>
              </a:rPr>
              <a:t>de </a:t>
            </a:r>
            <a:r>
              <a:rPr sz="1800" spc="-5" dirty="0">
                <a:latin typeface="Book Antiqua"/>
                <a:cs typeface="Book Antiqua"/>
              </a:rPr>
              <a:t>detectar alteraciones </a:t>
            </a:r>
            <a:r>
              <a:rPr sz="1800" dirty="0">
                <a:latin typeface="Book Antiqua"/>
                <a:cs typeface="Book Antiqua"/>
              </a:rPr>
              <a:t>en </a:t>
            </a:r>
            <a:r>
              <a:rPr sz="1800" spc="-5" dirty="0">
                <a:latin typeface="Book Antiqua"/>
                <a:cs typeface="Book Antiqua"/>
              </a:rPr>
              <a:t>tamaño, </a:t>
            </a:r>
            <a:r>
              <a:rPr sz="1800" spc="-10" dirty="0">
                <a:latin typeface="Book Antiqua"/>
                <a:cs typeface="Book Antiqua"/>
              </a:rPr>
              <a:t>en </a:t>
            </a:r>
            <a:r>
              <a:rPr sz="1800" dirty="0">
                <a:latin typeface="Book Antiqua"/>
                <a:cs typeface="Book Antiqua"/>
              </a:rPr>
              <a:t>la </a:t>
            </a:r>
            <a:r>
              <a:rPr sz="1800" spc="-5" dirty="0">
                <a:latin typeface="Book Antiqua"/>
                <a:cs typeface="Book Antiqua"/>
              </a:rPr>
              <a:t>forma, </a:t>
            </a:r>
            <a:r>
              <a:rPr sz="1800" dirty="0">
                <a:latin typeface="Book Antiqua"/>
                <a:cs typeface="Book Antiqua"/>
              </a:rPr>
              <a:t>en la </a:t>
            </a:r>
            <a:r>
              <a:rPr sz="1800" spc="-5" dirty="0">
                <a:latin typeface="Book Antiqua"/>
                <a:cs typeface="Book Antiqua"/>
              </a:rPr>
              <a:t>textura </a:t>
            </a:r>
            <a:r>
              <a:rPr sz="1800" dirty="0">
                <a:latin typeface="Book Antiqua"/>
                <a:cs typeface="Book Antiqua"/>
              </a:rPr>
              <a:t>ecográfica de </a:t>
            </a:r>
            <a:r>
              <a:rPr sz="1800" spc="-10" dirty="0">
                <a:latin typeface="Book Antiqua"/>
                <a:cs typeface="Book Antiqua"/>
              </a:rPr>
              <a:t>la  </a:t>
            </a:r>
            <a:r>
              <a:rPr sz="1800" spc="-5" dirty="0">
                <a:latin typeface="Book Antiqua"/>
                <a:cs typeface="Book Antiqua"/>
              </a:rPr>
              <a:t>glándula, </a:t>
            </a:r>
            <a:r>
              <a:rPr sz="1800" dirty="0">
                <a:latin typeface="Book Antiqua"/>
                <a:cs typeface="Book Antiqua"/>
              </a:rPr>
              <a:t>dilatación de </a:t>
            </a:r>
            <a:r>
              <a:rPr sz="1800" spc="-5" dirty="0">
                <a:latin typeface="Book Antiqua"/>
                <a:cs typeface="Book Antiqua"/>
              </a:rPr>
              <a:t>conductos pancreáticos </a:t>
            </a:r>
            <a:r>
              <a:rPr sz="1800" dirty="0">
                <a:latin typeface="Book Antiqua"/>
                <a:cs typeface="Book Antiqua"/>
              </a:rPr>
              <a:t>o </a:t>
            </a:r>
            <a:r>
              <a:rPr sz="1800" spc="-5" dirty="0">
                <a:latin typeface="Book Antiqua"/>
                <a:cs typeface="Book Antiqua"/>
              </a:rPr>
              <a:t>biliares, </a:t>
            </a:r>
            <a:r>
              <a:rPr sz="1800" dirty="0">
                <a:latin typeface="Book Antiqua"/>
                <a:cs typeface="Book Antiqua"/>
              </a:rPr>
              <a:t>cálculos, </a:t>
            </a:r>
            <a:r>
              <a:rPr sz="1800" spc="-5" dirty="0">
                <a:latin typeface="Book Antiqua"/>
                <a:cs typeface="Book Antiqua"/>
              </a:rPr>
              <a:t>acumulación </a:t>
            </a:r>
            <a:r>
              <a:rPr sz="1800" dirty="0">
                <a:latin typeface="Book Antiqua"/>
                <a:cs typeface="Book Antiqua"/>
              </a:rPr>
              <a:t>de  </a:t>
            </a:r>
            <a:r>
              <a:rPr sz="1800" spc="-5" dirty="0">
                <a:latin typeface="Book Antiqua"/>
                <a:cs typeface="Book Antiqua"/>
              </a:rPr>
              <a:t>líquidos </a:t>
            </a:r>
            <a:r>
              <a:rPr sz="1800" dirty="0">
                <a:latin typeface="Book Antiqua"/>
                <a:cs typeface="Book Antiqua"/>
              </a:rPr>
              <a:t>y obstrucción venosa </a:t>
            </a:r>
            <a:r>
              <a:rPr sz="1800" spc="-5" dirty="0">
                <a:latin typeface="Book Antiqua"/>
                <a:cs typeface="Book Antiqua"/>
              </a:rPr>
              <a:t>portal, entre</a:t>
            </a:r>
            <a:r>
              <a:rPr sz="1800" spc="20" dirty="0">
                <a:latin typeface="Book Antiqua"/>
                <a:cs typeface="Book Antiqua"/>
              </a:rPr>
              <a:t> </a:t>
            </a:r>
            <a:r>
              <a:rPr sz="1800" dirty="0">
                <a:latin typeface="Book Antiqua"/>
                <a:cs typeface="Book Antiqua"/>
              </a:rPr>
              <a:t>otros.</a:t>
            </a:r>
            <a:endParaRPr sz="1800">
              <a:latin typeface="Book Antiqua"/>
              <a:cs typeface="Book Antiqua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85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1800" dirty="0">
                <a:latin typeface="Book Antiqua"/>
                <a:cs typeface="Book Antiqua"/>
              </a:rPr>
              <a:t>-</a:t>
            </a:r>
            <a:r>
              <a:rPr sz="1800" spc="300" dirty="0">
                <a:latin typeface="Book Antiqua"/>
                <a:cs typeface="Book Antiqua"/>
              </a:rPr>
              <a:t> </a:t>
            </a:r>
            <a:r>
              <a:rPr sz="1800" b="1" spc="-5" dirty="0">
                <a:latin typeface="Book Antiqua"/>
                <a:cs typeface="Book Antiqua"/>
              </a:rPr>
              <a:t>Tomografia.</a:t>
            </a:r>
            <a:endParaRPr sz="1800">
              <a:latin typeface="Book Antiqua"/>
              <a:cs typeface="Book Antiqua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85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</a:pPr>
            <a:r>
              <a:rPr sz="1800" dirty="0">
                <a:latin typeface="Book Antiqua"/>
                <a:cs typeface="Book Antiqua"/>
              </a:rPr>
              <a:t>Los </a:t>
            </a:r>
            <a:r>
              <a:rPr sz="1800" spc="-5" dirty="0">
                <a:latin typeface="Book Antiqua"/>
                <a:cs typeface="Book Antiqua"/>
              </a:rPr>
              <a:t>hallazgos </a:t>
            </a:r>
            <a:r>
              <a:rPr sz="1800" dirty="0">
                <a:latin typeface="Book Antiqua"/>
                <a:cs typeface="Book Antiqua"/>
              </a:rPr>
              <a:t>son </a:t>
            </a:r>
            <a:r>
              <a:rPr sz="1800" spc="-5" dirty="0">
                <a:latin typeface="Book Antiqua"/>
                <a:cs typeface="Book Antiqua"/>
              </a:rPr>
              <a:t>similares </a:t>
            </a:r>
            <a:r>
              <a:rPr sz="1800" dirty="0">
                <a:latin typeface="Book Antiqua"/>
                <a:cs typeface="Book Antiqua"/>
              </a:rPr>
              <a:t>a </a:t>
            </a:r>
            <a:r>
              <a:rPr sz="1800" spc="-5" dirty="0">
                <a:latin typeface="Book Antiqua"/>
                <a:cs typeface="Book Antiqua"/>
              </a:rPr>
              <a:t>los </a:t>
            </a:r>
            <a:r>
              <a:rPr sz="1800" dirty="0">
                <a:latin typeface="Book Antiqua"/>
                <a:cs typeface="Book Antiqua"/>
              </a:rPr>
              <a:t>de la </a:t>
            </a:r>
            <a:r>
              <a:rPr sz="1800" spc="-5" dirty="0">
                <a:latin typeface="Book Antiqua"/>
                <a:cs typeface="Book Antiqua"/>
              </a:rPr>
              <a:t>ecografía, pero presenta algunos  </a:t>
            </a:r>
            <a:r>
              <a:rPr sz="1800" dirty="0">
                <a:latin typeface="Book Antiqua"/>
                <a:cs typeface="Book Antiqua"/>
              </a:rPr>
              <a:t>inconvenientes </a:t>
            </a:r>
            <a:r>
              <a:rPr sz="1800" spc="-5" dirty="0">
                <a:latin typeface="Book Antiqua"/>
                <a:cs typeface="Book Antiqua"/>
              </a:rPr>
              <a:t>como mayor coste, necesidad </a:t>
            </a:r>
            <a:r>
              <a:rPr sz="1800" dirty="0">
                <a:latin typeface="Book Antiqua"/>
                <a:cs typeface="Book Antiqua"/>
              </a:rPr>
              <a:t>de </a:t>
            </a:r>
            <a:r>
              <a:rPr sz="1800" spc="-5" dirty="0">
                <a:latin typeface="Book Antiqua"/>
                <a:cs typeface="Book Antiqua"/>
              </a:rPr>
              <a:t>radiación </a:t>
            </a:r>
            <a:r>
              <a:rPr sz="1800" dirty="0">
                <a:latin typeface="Book Antiqua"/>
                <a:cs typeface="Book Antiqua"/>
              </a:rPr>
              <a:t>y </a:t>
            </a:r>
            <a:r>
              <a:rPr sz="1800" spc="-5" dirty="0">
                <a:latin typeface="Book Antiqua"/>
                <a:cs typeface="Book Antiqua"/>
              </a:rPr>
              <a:t>administración </a:t>
            </a:r>
            <a:r>
              <a:rPr sz="1800" dirty="0">
                <a:latin typeface="Book Antiqua"/>
                <a:cs typeface="Book Antiqua"/>
              </a:rPr>
              <a:t>de  </a:t>
            </a:r>
            <a:r>
              <a:rPr sz="1800" spc="-5" dirty="0">
                <a:latin typeface="Book Antiqua"/>
                <a:cs typeface="Book Antiqua"/>
              </a:rPr>
              <a:t>contraste.</a:t>
            </a:r>
            <a:endParaRPr sz="1800">
              <a:latin typeface="Book Antiqua"/>
              <a:cs typeface="Book Antiqu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>
              <a:latin typeface="Times New Roman"/>
              <a:cs typeface="Times New Roman"/>
            </a:endParaRPr>
          </a:p>
          <a:p>
            <a:pPr marL="12700" marR="5715" algn="just">
              <a:lnSpc>
                <a:spcPct val="100000"/>
              </a:lnSpc>
            </a:pPr>
            <a:r>
              <a:rPr sz="1800" spc="-5" dirty="0">
                <a:latin typeface="Book Antiqua"/>
                <a:cs typeface="Book Antiqua"/>
              </a:rPr>
              <a:t>Cuenta </a:t>
            </a:r>
            <a:r>
              <a:rPr sz="1800" dirty="0">
                <a:latin typeface="Book Antiqua"/>
                <a:cs typeface="Book Antiqua"/>
              </a:rPr>
              <a:t>con </a:t>
            </a:r>
            <a:r>
              <a:rPr sz="1800" spc="-5" dirty="0">
                <a:latin typeface="Book Antiqua"/>
                <a:cs typeface="Book Antiqua"/>
              </a:rPr>
              <a:t>algunas grandes ventajas como </a:t>
            </a:r>
            <a:r>
              <a:rPr sz="1800" dirty="0">
                <a:latin typeface="Book Antiqua"/>
                <a:cs typeface="Book Antiqua"/>
              </a:rPr>
              <a:t>alta capacidad </a:t>
            </a:r>
            <a:r>
              <a:rPr sz="1800" spc="-10" dirty="0">
                <a:latin typeface="Book Antiqua"/>
                <a:cs typeface="Book Antiqua"/>
              </a:rPr>
              <a:t>en </a:t>
            </a:r>
            <a:r>
              <a:rPr sz="1800" dirty="0">
                <a:latin typeface="Book Antiqua"/>
                <a:cs typeface="Book Antiqua"/>
              </a:rPr>
              <a:t>el </a:t>
            </a:r>
            <a:r>
              <a:rPr sz="1800" spc="-5" dirty="0">
                <a:latin typeface="Book Antiqua"/>
                <a:cs typeface="Book Antiqua"/>
              </a:rPr>
              <a:t>despistaje </a:t>
            </a:r>
            <a:r>
              <a:rPr sz="1800" dirty="0">
                <a:latin typeface="Book Antiqua"/>
                <a:cs typeface="Book Antiqua"/>
              </a:rPr>
              <a:t>de </a:t>
            </a:r>
            <a:r>
              <a:rPr sz="1800" spc="-5" dirty="0">
                <a:latin typeface="Book Antiqua"/>
                <a:cs typeface="Book Antiqua"/>
              </a:rPr>
              <a:t>lesiones  pancreáticas </a:t>
            </a:r>
            <a:r>
              <a:rPr sz="1800" dirty="0">
                <a:latin typeface="Book Antiqua"/>
                <a:cs typeface="Book Antiqua"/>
              </a:rPr>
              <a:t>y </a:t>
            </a:r>
            <a:r>
              <a:rPr sz="1800" spc="-5" dirty="0">
                <a:latin typeface="Book Antiqua"/>
                <a:cs typeface="Book Antiqua"/>
              </a:rPr>
              <a:t>peripancreáticas, </a:t>
            </a:r>
            <a:r>
              <a:rPr sz="1800" dirty="0">
                <a:latin typeface="Book Antiqua"/>
                <a:cs typeface="Book Antiqua"/>
              </a:rPr>
              <a:t>ausencia de exploraciones </a:t>
            </a:r>
            <a:r>
              <a:rPr sz="1800" spc="-5" dirty="0">
                <a:latin typeface="Book Antiqua"/>
                <a:cs typeface="Book Antiqua"/>
              </a:rPr>
              <a:t>negativas técnicamente </a:t>
            </a:r>
            <a:r>
              <a:rPr sz="1800" dirty="0">
                <a:latin typeface="Book Antiqua"/>
                <a:cs typeface="Book Antiqua"/>
              </a:rPr>
              <a:t>y  alta sensibilidad </a:t>
            </a:r>
            <a:r>
              <a:rPr sz="1800" spc="-5" dirty="0">
                <a:latin typeface="Book Antiqua"/>
                <a:cs typeface="Book Antiqua"/>
              </a:rPr>
              <a:t>para</a:t>
            </a:r>
            <a:r>
              <a:rPr sz="1800" spc="-35" dirty="0">
                <a:latin typeface="Book Antiqua"/>
                <a:cs typeface="Book Antiqua"/>
              </a:rPr>
              <a:t> </a:t>
            </a:r>
            <a:r>
              <a:rPr sz="1800" dirty="0">
                <a:latin typeface="Book Antiqua"/>
                <a:cs typeface="Book Antiqua"/>
              </a:rPr>
              <a:t>calcificaciones</a:t>
            </a:r>
            <a:endParaRPr sz="1800">
              <a:latin typeface="Book Antiqua"/>
              <a:cs typeface="Book Antiqu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189476" y="4189476"/>
            <a:ext cx="4108704" cy="25298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756400" y="5103621"/>
            <a:ext cx="184150" cy="535305"/>
          </a:xfrm>
          <a:custGeom>
            <a:avLst/>
            <a:gdLst/>
            <a:ahLst/>
            <a:cxnLst/>
            <a:rect l="l" t="t" r="r" b="b"/>
            <a:pathLst>
              <a:path w="184150" h="535304">
                <a:moveTo>
                  <a:pt x="8890" y="430529"/>
                </a:moveTo>
                <a:lnTo>
                  <a:pt x="2031" y="432307"/>
                </a:lnTo>
                <a:lnTo>
                  <a:pt x="0" y="435736"/>
                </a:lnTo>
                <a:lnTo>
                  <a:pt x="25400" y="535203"/>
                </a:lnTo>
                <a:lnTo>
                  <a:pt x="36213" y="524827"/>
                </a:lnTo>
                <a:lnTo>
                  <a:pt x="34925" y="524827"/>
                </a:lnTo>
                <a:lnTo>
                  <a:pt x="22732" y="521347"/>
                </a:lnTo>
                <a:lnTo>
                  <a:pt x="29215" y="498661"/>
                </a:lnTo>
                <a:lnTo>
                  <a:pt x="13139" y="435736"/>
                </a:lnTo>
                <a:lnTo>
                  <a:pt x="12319" y="432688"/>
                </a:lnTo>
                <a:lnTo>
                  <a:pt x="8890" y="430529"/>
                </a:lnTo>
                <a:close/>
              </a:path>
              <a:path w="184150" h="535304">
                <a:moveTo>
                  <a:pt x="29215" y="498661"/>
                </a:moveTo>
                <a:lnTo>
                  <a:pt x="22732" y="521347"/>
                </a:lnTo>
                <a:lnTo>
                  <a:pt x="34925" y="524827"/>
                </a:lnTo>
                <a:lnTo>
                  <a:pt x="35872" y="521512"/>
                </a:lnTo>
                <a:lnTo>
                  <a:pt x="35051" y="521512"/>
                </a:lnTo>
                <a:lnTo>
                  <a:pt x="24510" y="518502"/>
                </a:lnTo>
                <a:lnTo>
                  <a:pt x="32359" y="510972"/>
                </a:lnTo>
                <a:lnTo>
                  <a:pt x="29215" y="498661"/>
                </a:lnTo>
                <a:close/>
              </a:path>
              <a:path w="184150" h="535304">
                <a:moveTo>
                  <a:pt x="94615" y="455040"/>
                </a:moveTo>
                <a:lnTo>
                  <a:pt x="90677" y="455040"/>
                </a:lnTo>
                <a:lnTo>
                  <a:pt x="41349" y="502346"/>
                </a:lnTo>
                <a:lnTo>
                  <a:pt x="34925" y="524827"/>
                </a:lnTo>
                <a:lnTo>
                  <a:pt x="36213" y="524827"/>
                </a:lnTo>
                <a:lnTo>
                  <a:pt x="99441" y="464184"/>
                </a:lnTo>
                <a:lnTo>
                  <a:pt x="99568" y="460120"/>
                </a:lnTo>
                <a:lnTo>
                  <a:pt x="97027" y="457453"/>
                </a:lnTo>
                <a:lnTo>
                  <a:pt x="94615" y="455040"/>
                </a:lnTo>
                <a:close/>
              </a:path>
              <a:path w="184150" h="535304">
                <a:moveTo>
                  <a:pt x="32359" y="510972"/>
                </a:moveTo>
                <a:lnTo>
                  <a:pt x="24510" y="518502"/>
                </a:lnTo>
                <a:lnTo>
                  <a:pt x="35051" y="521512"/>
                </a:lnTo>
                <a:lnTo>
                  <a:pt x="32359" y="510972"/>
                </a:lnTo>
                <a:close/>
              </a:path>
              <a:path w="184150" h="535304">
                <a:moveTo>
                  <a:pt x="41349" y="502346"/>
                </a:moveTo>
                <a:lnTo>
                  <a:pt x="32359" y="510972"/>
                </a:lnTo>
                <a:lnTo>
                  <a:pt x="35051" y="521512"/>
                </a:lnTo>
                <a:lnTo>
                  <a:pt x="35872" y="521512"/>
                </a:lnTo>
                <a:lnTo>
                  <a:pt x="41349" y="502346"/>
                </a:lnTo>
                <a:close/>
              </a:path>
              <a:path w="184150" h="535304">
                <a:moveTo>
                  <a:pt x="171703" y="0"/>
                </a:moveTo>
                <a:lnTo>
                  <a:pt x="29215" y="498661"/>
                </a:lnTo>
                <a:lnTo>
                  <a:pt x="32359" y="510972"/>
                </a:lnTo>
                <a:lnTo>
                  <a:pt x="41349" y="502346"/>
                </a:lnTo>
                <a:lnTo>
                  <a:pt x="183896" y="3555"/>
                </a:lnTo>
                <a:lnTo>
                  <a:pt x="171703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31140" y="322579"/>
            <a:ext cx="62420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99085" algn="l"/>
              </a:tabLst>
            </a:pPr>
            <a:r>
              <a:rPr sz="1800" dirty="0">
                <a:latin typeface="Book Antiqua"/>
                <a:cs typeface="Book Antiqua"/>
              </a:rPr>
              <a:t>-	</a:t>
            </a:r>
            <a:r>
              <a:rPr sz="1800" b="1" spc="-5" dirty="0">
                <a:latin typeface="Book Antiqua"/>
                <a:cs typeface="Book Antiqua"/>
              </a:rPr>
              <a:t>Colangiopancreatografía </a:t>
            </a:r>
            <a:r>
              <a:rPr sz="1800" b="1" spc="-10" dirty="0">
                <a:latin typeface="Book Antiqua"/>
                <a:cs typeface="Book Antiqua"/>
              </a:rPr>
              <a:t>retrógrada </a:t>
            </a:r>
            <a:r>
              <a:rPr sz="1800" b="1" spc="-5" dirty="0">
                <a:latin typeface="Book Antiqua"/>
                <a:cs typeface="Book Antiqua"/>
              </a:rPr>
              <a:t>endoscópica</a:t>
            </a:r>
            <a:r>
              <a:rPr sz="1800" b="1" spc="60" dirty="0">
                <a:latin typeface="Book Antiqua"/>
                <a:cs typeface="Book Antiqua"/>
              </a:rPr>
              <a:t> </a:t>
            </a:r>
            <a:r>
              <a:rPr sz="1800" b="1" dirty="0">
                <a:latin typeface="Book Antiqua"/>
                <a:cs typeface="Book Antiqua"/>
              </a:rPr>
              <a:t>(CPRE).</a:t>
            </a:r>
            <a:endParaRPr sz="1800">
              <a:latin typeface="Book Antiqua"/>
              <a:cs typeface="Book Antiqu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31140" y="1418590"/>
            <a:ext cx="8759825" cy="46901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585335" marR="5715" algn="just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Book Antiqua"/>
                <a:cs typeface="Book Antiqua"/>
              </a:rPr>
              <a:t>Los </a:t>
            </a:r>
            <a:r>
              <a:rPr sz="1800" spc="-5" dirty="0">
                <a:latin typeface="Book Antiqua"/>
                <a:cs typeface="Book Antiqua"/>
              </a:rPr>
              <a:t>hallazgos </a:t>
            </a:r>
            <a:r>
              <a:rPr sz="1800" dirty="0">
                <a:latin typeface="Book Antiqua"/>
                <a:cs typeface="Book Antiqua"/>
              </a:rPr>
              <a:t>son cambios </a:t>
            </a:r>
            <a:r>
              <a:rPr sz="1800" spc="-10" dirty="0">
                <a:latin typeface="Book Antiqua"/>
                <a:cs typeface="Book Antiqua"/>
              </a:rPr>
              <a:t>en </a:t>
            </a:r>
            <a:r>
              <a:rPr sz="1800" dirty="0">
                <a:latin typeface="Book Antiqua"/>
                <a:cs typeface="Book Antiqua"/>
              </a:rPr>
              <a:t>el calibre  del </a:t>
            </a:r>
            <a:r>
              <a:rPr sz="1800" spc="-5" dirty="0">
                <a:latin typeface="Book Antiqua"/>
                <a:cs typeface="Book Antiqua"/>
              </a:rPr>
              <a:t>conducto pancreático </a:t>
            </a:r>
            <a:r>
              <a:rPr sz="1800" dirty="0">
                <a:latin typeface="Book Antiqua"/>
                <a:cs typeface="Book Antiqua"/>
              </a:rPr>
              <a:t>principal y de  sus </a:t>
            </a:r>
            <a:r>
              <a:rPr sz="1800" spc="-5" dirty="0">
                <a:latin typeface="Book Antiqua"/>
                <a:cs typeface="Book Antiqua"/>
              </a:rPr>
              <a:t>ramas, así como </a:t>
            </a:r>
            <a:r>
              <a:rPr sz="1800" dirty="0">
                <a:latin typeface="Book Antiqua"/>
                <a:cs typeface="Book Antiqua"/>
              </a:rPr>
              <a:t>del </a:t>
            </a:r>
            <a:r>
              <a:rPr sz="1800" spc="-5" dirty="0">
                <a:latin typeface="Book Antiqua"/>
                <a:cs typeface="Book Antiqua"/>
              </a:rPr>
              <a:t>conducto biliar,  </a:t>
            </a:r>
            <a:r>
              <a:rPr sz="1800" dirty="0">
                <a:latin typeface="Book Antiqua"/>
                <a:cs typeface="Book Antiqua"/>
              </a:rPr>
              <a:t>defectos </a:t>
            </a:r>
            <a:r>
              <a:rPr sz="1800" spc="-5" dirty="0">
                <a:latin typeface="Book Antiqua"/>
                <a:cs typeface="Book Antiqua"/>
              </a:rPr>
              <a:t>intraductales debidos </a:t>
            </a:r>
            <a:r>
              <a:rPr sz="1800" dirty="0">
                <a:latin typeface="Book Antiqua"/>
                <a:cs typeface="Book Antiqua"/>
              </a:rPr>
              <a:t>a cálculos  y </a:t>
            </a:r>
            <a:r>
              <a:rPr sz="1800" spc="-5" dirty="0">
                <a:latin typeface="Book Antiqua"/>
                <a:cs typeface="Book Antiqua"/>
              </a:rPr>
              <a:t>quistes </a:t>
            </a:r>
            <a:r>
              <a:rPr sz="1800" dirty="0">
                <a:latin typeface="Book Antiqua"/>
                <a:cs typeface="Book Antiqua"/>
              </a:rPr>
              <a:t>o </a:t>
            </a:r>
            <a:r>
              <a:rPr sz="1800" spc="-5" dirty="0">
                <a:latin typeface="Book Antiqua"/>
                <a:cs typeface="Book Antiqua"/>
              </a:rPr>
              <a:t>acumulación </a:t>
            </a:r>
            <a:r>
              <a:rPr sz="1800" dirty="0">
                <a:latin typeface="Book Antiqua"/>
                <a:cs typeface="Book Antiqua"/>
              </a:rPr>
              <a:t>de </a:t>
            </a:r>
            <a:r>
              <a:rPr sz="1800" spc="-5" dirty="0">
                <a:latin typeface="Book Antiqua"/>
                <a:cs typeface="Book Antiqua"/>
              </a:rPr>
              <a:t>líquidos  comunicados </a:t>
            </a:r>
            <a:r>
              <a:rPr sz="1800" dirty="0">
                <a:latin typeface="Book Antiqua"/>
                <a:cs typeface="Book Antiqua"/>
              </a:rPr>
              <a:t>con los</a:t>
            </a:r>
            <a:r>
              <a:rPr sz="1800" spc="10" dirty="0">
                <a:latin typeface="Book Antiqua"/>
                <a:cs typeface="Book Antiqua"/>
              </a:rPr>
              <a:t> </a:t>
            </a:r>
            <a:r>
              <a:rPr sz="1800" spc="-5" dirty="0">
                <a:latin typeface="Book Antiqua"/>
                <a:cs typeface="Book Antiqua"/>
              </a:rPr>
              <a:t>conductos.</a:t>
            </a:r>
            <a:endParaRPr sz="1800">
              <a:latin typeface="Book Antiqua"/>
              <a:cs typeface="Book Antiqua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850">
              <a:latin typeface="Times New Roman"/>
              <a:cs typeface="Times New Roman"/>
            </a:endParaRPr>
          </a:p>
          <a:p>
            <a:pPr marL="4585335" marR="852805">
              <a:lnSpc>
                <a:spcPct val="100000"/>
              </a:lnSpc>
            </a:pPr>
            <a:r>
              <a:rPr sz="1800" b="1" i="1" dirty="0">
                <a:latin typeface="Book Antiqua"/>
                <a:cs typeface="Book Antiqua"/>
              </a:rPr>
              <a:t>Es el </a:t>
            </a:r>
            <a:r>
              <a:rPr sz="1800" b="1" i="1" spc="-5" dirty="0">
                <a:latin typeface="Book Antiqua"/>
                <a:cs typeface="Book Antiqua"/>
              </a:rPr>
              <a:t>metodo imagenologico </a:t>
            </a:r>
            <a:r>
              <a:rPr sz="1800" b="1" i="1" dirty="0">
                <a:latin typeface="Book Antiqua"/>
                <a:cs typeface="Book Antiqua"/>
              </a:rPr>
              <a:t>mas  </a:t>
            </a:r>
            <a:r>
              <a:rPr sz="1800" b="1" i="1" spc="-5" dirty="0">
                <a:latin typeface="Book Antiqua"/>
                <a:cs typeface="Book Antiqua"/>
              </a:rPr>
              <a:t>sensible </a:t>
            </a:r>
            <a:r>
              <a:rPr sz="1800" b="1" i="1" spc="-10" dirty="0">
                <a:latin typeface="Book Antiqua"/>
                <a:cs typeface="Book Antiqua"/>
              </a:rPr>
              <a:t>para </a:t>
            </a:r>
            <a:r>
              <a:rPr sz="1800" b="1" i="1" dirty="0">
                <a:latin typeface="Book Antiqua"/>
                <a:cs typeface="Book Antiqua"/>
              </a:rPr>
              <a:t>el</a:t>
            </a:r>
            <a:r>
              <a:rPr sz="1800" b="1" i="1" spc="-15" dirty="0">
                <a:latin typeface="Book Antiqua"/>
                <a:cs typeface="Book Antiqua"/>
              </a:rPr>
              <a:t> </a:t>
            </a:r>
            <a:r>
              <a:rPr sz="1800" b="1" i="1" spc="-5" dirty="0">
                <a:latin typeface="Book Antiqua"/>
                <a:cs typeface="Book Antiqua"/>
              </a:rPr>
              <a:t>diagnostico</a:t>
            </a:r>
            <a:endParaRPr sz="1800">
              <a:latin typeface="Book Antiqua"/>
              <a:cs typeface="Book Antiqua"/>
            </a:endParaRPr>
          </a:p>
          <a:p>
            <a:pPr marL="4585335">
              <a:lnSpc>
                <a:spcPct val="100000"/>
              </a:lnSpc>
              <a:spcBef>
                <a:spcPts val="5"/>
              </a:spcBef>
            </a:pPr>
            <a:r>
              <a:rPr sz="1800" b="1" i="1" spc="-5" dirty="0">
                <a:latin typeface="Book Antiqua"/>
                <a:cs typeface="Book Antiqua"/>
              </a:rPr>
              <a:t>de pancreatitis</a:t>
            </a:r>
            <a:r>
              <a:rPr sz="1800" b="1" i="1" spc="5" dirty="0">
                <a:latin typeface="Book Antiqua"/>
                <a:cs typeface="Book Antiqua"/>
              </a:rPr>
              <a:t> </a:t>
            </a:r>
            <a:r>
              <a:rPr sz="1800" b="1" i="1" spc="-10" dirty="0">
                <a:latin typeface="Book Antiqua"/>
                <a:cs typeface="Book Antiqua"/>
              </a:rPr>
              <a:t>aguda.</a:t>
            </a:r>
            <a:endParaRPr sz="1800">
              <a:latin typeface="Book Antiqua"/>
              <a:cs typeface="Book Antiqua"/>
            </a:endParaRPr>
          </a:p>
          <a:p>
            <a:pPr>
              <a:lnSpc>
                <a:spcPct val="100000"/>
              </a:lnSpc>
            </a:pPr>
            <a:endParaRPr sz="2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650">
              <a:latin typeface="Times New Roman"/>
              <a:cs typeface="Times New Roman"/>
            </a:endParaRPr>
          </a:p>
          <a:p>
            <a:pPr marL="299085" marR="6985" indent="-287020">
              <a:lnSpc>
                <a:spcPct val="100000"/>
              </a:lnSpc>
              <a:buChar char="-"/>
              <a:tabLst>
                <a:tab pos="299085" algn="l"/>
                <a:tab pos="299720" algn="l"/>
              </a:tabLst>
            </a:pPr>
            <a:r>
              <a:rPr sz="1800" dirty="0">
                <a:latin typeface="Book Antiqua"/>
                <a:cs typeface="Book Antiqua"/>
              </a:rPr>
              <a:t>La </a:t>
            </a:r>
            <a:r>
              <a:rPr sz="1800" b="1" spc="-5" dirty="0">
                <a:latin typeface="Book Antiqua"/>
                <a:cs typeface="Book Antiqua"/>
              </a:rPr>
              <a:t>MRCP </a:t>
            </a:r>
            <a:r>
              <a:rPr sz="1800" dirty="0">
                <a:latin typeface="Book Antiqua"/>
                <a:cs typeface="Book Antiqua"/>
              </a:rPr>
              <a:t>y la </a:t>
            </a:r>
            <a:r>
              <a:rPr sz="1800" b="1" spc="-5" dirty="0">
                <a:latin typeface="Book Antiqua"/>
                <a:cs typeface="Book Antiqua"/>
              </a:rPr>
              <a:t>ecografia endoscopica </a:t>
            </a:r>
            <a:r>
              <a:rPr sz="1800" dirty="0">
                <a:latin typeface="Book Antiqua"/>
                <a:cs typeface="Book Antiqua"/>
              </a:rPr>
              <a:t>son </a:t>
            </a:r>
            <a:r>
              <a:rPr sz="1800" spc="-5" dirty="0">
                <a:latin typeface="Book Antiqua"/>
                <a:cs typeface="Book Antiqua"/>
              </a:rPr>
              <a:t>alternativas </a:t>
            </a:r>
            <a:r>
              <a:rPr sz="1800" dirty="0">
                <a:latin typeface="Book Antiqua"/>
                <a:cs typeface="Book Antiqua"/>
              </a:rPr>
              <a:t>de la CPRE </a:t>
            </a:r>
            <a:r>
              <a:rPr sz="1800" spc="-5" dirty="0">
                <a:latin typeface="Book Antiqua"/>
                <a:cs typeface="Book Antiqua"/>
              </a:rPr>
              <a:t>que no implican  penetracion</a:t>
            </a:r>
            <a:r>
              <a:rPr sz="1800" dirty="0">
                <a:latin typeface="Book Antiqua"/>
                <a:cs typeface="Book Antiqua"/>
              </a:rPr>
              <a:t> </a:t>
            </a:r>
            <a:r>
              <a:rPr sz="1800" spc="-5" dirty="0">
                <a:latin typeface="Book Antiqua"/>
                <a:cs typeface="Book Antiqua"/>
              </a:rPr>
              <a:t>corporal.</a:t>
            </a:r>
            <a:endParaRPr sz="1800">
              <a:latin typeface="Book Antiqua"/>
              <a:cs typeface="Book Antiqua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Book Antiqua"/>
              <a:buChar char="-"/>
            </a:pPr>
            <a:endParaRPr sz="1850">
              <a:latin typeface="Times New Roman"/>
              <a:cs typeface="Times New Roman"/>
            </a:endParaRPr>
          </a:p>
          <a:p>
            <a:pPr marL="299085" marR="5080" indent="-287020">
              <a:lnSpc>
                <a:spcPct val="100000"/>
              </a:lnSpc>
              <a:buChar char="-"/>
              <a:tabLst>
                <a:tab pos="299085" algn="l"/>
                <a:tab pos="299720" algn="l"/>
              </a:tabLst>
            </a:pPr>
            <a:r>
              <a:rPr sz="1800" dirty="0">
                <a:latin typeface="Book Antiqua"/>
                <a:cs typeface="Book Antiqua"/>
              </a:rPr>
              <a:t>Los </a:t>
            </a:r>
            <a:r>
              <a:rPr sz="1800" spc="-5" dirty="0">
                <a:latin typeface="Book Antiqua"/>
                <a:cs typeface="Book Antiqua"/>
              </a:rPr>
              <a:t>criterios de </a:t>
            </a:r>
            <a:r>
              <a:rPr sz="1800" b="1" u="heavy" spc="-5" dirty="0">
                <a:uFill>
                  <a:solidFill>
                    <a:srgbClr val="000000"/>
                  </a:solidFill>
                </a:uFill>
                <a:latin typeface="Book Antiqua"/>
                <a:cs typeface="Book Antiqua"/>
              </a:rPr>
              <a:t>Rosemont</a:t>
            </a:r>
            <a:r>
              <a:rPr sz="1800" b="1" spc="-5" dirty="0">
                <a:latin typeface="Book Antiqua"/>
                <a:cs typeface="Book Antiqua"/>
              </a:rPr>
              <a:t> </a:t>
            </a:r>
            <a:r>
              <a:rPr sz="1800" spc="-5" dirty="0">
                <a:latin typeface="Book Antiqua"/>
                <a:cs typeface="Book Antiqua"/>
              </a:rPr>
              <a:t>se </a:t>
            </a:r>
            <a:r>
              <a:rPr sz="1800" dirty="0">
                <a:latin typeface="Book Antiqua"/>
                <a:cs typeface="Book Antiqua"/>
              </a:rPr>
              <a:t>utilizan en </a:t>
            </a:r>
            <a:r>
              <a:rPr sz="1800" spc="-5" dirty="0">
                <a:latin typeface="Book Antiqua"/>
                <a:cs typeface="Book Antiqua"/>
              </a:rPr>
              <a:t>la endoscopia para </a:t>
            </a:r>
            <a:r>
              <a:rPr sz="1800" dirty="0">
                <a:latin typeface="Book Antiqua"/>
                <a:cs typeface="Book Antiqua"/>
              </a:rPr>
              <a:t>el </a:t>
            </a:r>
            <a:r>
              <a:rPr sz="1800" spc="-5" dirty="0">
                <a:latin typeface="Book Antiqua"/>
                <a:cs typeface="Book Antiqua"/>
              </a:rPr>
              <a:t>diagnostico </a:t>
            </a:r>
            <a:r>
              <a:rPr sz="1800" dirty="0">
                <a:latin typeface="Book Antiqua"/>
                <a:cs typeface="Book Antiqua"/>
              </a:rPr>
              <a:t>de  </a:t>
            </a:r>
            <a:r>
              <a:rPr sz="1800" spc="-5" dirty="0">
                <a:latin typeface="Book Antiqua"/>
                <a:cs typeface="Book Antiqua"/>
              </a:rPr>
              <a:t>pancreatitis</a:t>
            </a:r>
            <a:r>
              <a:rPr sz="1800" spc="-15" dirty="0">
                <a:latin typeface="Book Antiqua"/>
                <a:cs typeface="Book Antiqua"/>
              </a:rPr>
              <a:t> </a:t>
            </a:r>
            <a:r>
              <a:rPr sz="1800" spc="-5" dirty="0">
                <a:latin typeface="Book Antiqua"/>
                <a:cs typeface="Book Antiqua"/>
              </a:rPr>
              <a:t>aguda.</a:t>
            </a:r>
            <a:endParaRPr sz="1800">
              <a:latin typeface="Book Antiqua"/>
              <a:cs typeface="Book Antiqu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76225" y="914393"/>
            <a:ext cx="4314752" cy="331470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905000" y="1729739"/>
            <a:ext cx="2821305" cy="737870"/>
          </a:xfrm>
          <a:custGeom>
            <a:avLst/>
            <a:gdLst/>
            <a:ahLst/>
            <a:cxnLst/>
            <a:rect l="l" t="t" r="r" b="b"/>
            <a:pathLst>
              <a:path w="2821304" h="737869">
                <a:moveTo>
                  <a:pt x="73532" y="637032"/>
                </a:moveTo>
                <a:lnTo>
                  <a:pt x="70993" y="639572"/>
                </a:lnTo>
                <a:lnTo>
                  <a:pt x="0" y="708660"/>
                </a:lnTo>
                <a:lnTo>
                  <a:pt x="95123" y="736473"/>
                </a:lnTo>
                <a:lnTo>
                  <a:pt x="98425" y="737362"/>
                </a:lnTo>
                <a:lnTo>
                  <a:pt x="101981" y="735457"/>
                </a:lnTo>
                <a:lnTo>
                  <a:pt x="102997" y="732155"/>
                </a:lnTo>
                <a:lnTo>
                  <a:pt x="104012" y="728726"/>
                </a:lnTo>
                <a:lnTo>
                  <a:pt x="101981" y="725170"/>
                </a:lnTo>
                <a:lnTo>
                  <a:pt x="98679" y="724281"/>
                </a:lnTo>
                <a:lnTo>
                  <a:pt x="56107" y="711835"/>
                </a:lnTo>
                <a:lnTo>
                  <a:pt x="13716" y="711835"/>
                </a:lnTo>
                <a:lnTo>
                  <a:pt x="10668" y="699515"/>
                </a:lnTo>
                <a:lnTo>
                  <a:pt x="33409" y="693849"/>
                </a:lnTo>
                <a:lnTo>
                  <a:pt x="79882" y="648588"/>
                </a:lnTo>
                <a:lnTo>
                  <a:pt x="82295" y="646176"/>
                </a:lnTo>
                <a:lnTo>
                  <a:pt x="82423" y="642112"/>
                </a:lnTo>
                <a:lnTo>
                  <a:pt x="77469" y="637159"/>
                </a:lnTo>
                <a:lnTo>
                  <a:pt x="73532" y="637032"/>
                </a:lnTo>
                <a:close/>
              </a:path>
              <a:path w="2821304" h="737869">
                <a:moveTo>
                  <a:pt x="33409" y="693849"/>
                </a:moveTo>
                <a:lnTo>
                  <a:pt x="10668" y="699515"/>
                </a:lnTo>
                <a:lnTo>
                  <a:pt x="13716" y="711835"/>
                </a:lnTo>
                <a:lnTo>
                  <a:pt x="20341" y="710184"/>
                </a:lnTo>
                <a:lnTo>
                  <a:pt x="16637" y="710184"/>
                </a:lnTo>
                <a:lnTo>
                  <a:pt x="13969" y="699515"/>
                </a:lnTo>
                <a:lnTo>
                  <a:pt x="27590" y="699515"/>
                </a:lnTo>
                <a:lnTo>
                  <a:pt x="33409" y="693849"/>
                </a:lnTo>
                <a:close/>
              </a:path>
              <a:path w="2821304" h="737869">
                <a:moveTo>
                  <a:pt x="36601" y="706132"/>
                </a:moveTo>
                <a:lnTo>
                  <a:pt x="13716" y="711835"/>
                </a:lnTo>
                <a:lnTo>
                  <a:pt x="56107" y="711835"/>
                </a:lnTo>
                <a:lnTo>
                  <a:pt x="36601" y="706132"/>
                </a:lnTo>
                <a:close/>
              </a:path>
              <a:path w="2821304" h="737869">
                <a:moveTo>
                  <a:pt x="13969" y="699515"/>
                </a:moveTo>
                <a:lnTo>
                  <a:pt x="16637" y="710184"/>
                </a:lnTo>
                <a:lnTo>
                  <a:pt x="24446" y="702578"/>
                </a:lnTo>
                <a:lnTo>
                  <a:pt x="13969" y="699515"/>
                </a:lnTo>
                <a:close/>
              </a:path>
              <a:path w="2821304" h="737869">
                <a:moveTo>
                  <a:pt x="24446" y="702578"/>
                </a:moveTo>
                <a:lnTo>
                  <a:pt x="16637" y="710184"/>
                </a:lnTo>
                <a:lnTo>
                  <a:pt x="20341" y="710184"/>
                </a:lnTo>
                <a:lnTo>
                  <a:pt x="36601" y="706132"/>
                </a:lnTo>
                <a:lnTo>
                  <a:pt x="24446" y="702578"/>
                </a:lnTo>
                <a:close/>
              </a:path>
              <a:path w="2821304" h="737869">
                <a:moveTo>
                  <a:pt x="2817876" y="0"/>
                </a:moveTo>
                <a:lnTo>
                  <a:pt x="33409" y="693849"/>
                </a:lnTo>
                <a:lnTo>
                  <a:pt x="24446" y="702578"/>
                </a:lnTo>
                <a:lnTo>
                  <a:pt x="36601" y="706132"/>
                </a:lnTo>
                <a:lnTo>
                  <a:pt x="2820924" y="12319"/>
                </a:lnTo>
                <a:lnTo>
                  <a:pt x="2817876" y="0"/>
                </a:lnTo>
                <a:close/>
              </a:path>
              <a:path w="2821304" h="737869">
                <a:moveTo>
                  <a:pt x="27590" y="699515"/>
                </a:moveTo>
                <a:lnTo>
                  <a:pt x="13969" y="699515"/>
                </a:lnTo>
                <a:lnTo>
                  <a:pt x="24446" y="702578"/>
                </a:lnTo>
                <a:lnTo>
                  <a:pt x="27590" y="699515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52400" y="228778"/>
            <a:ext cx="8762762" cy="609582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438400" y="2921000"/>
            <a:ext cx="2971800" cy="0"/>
          </a:xfrm>
          <a:custGeom>
            <a:avLst/>
            <a:gdLst/>
            <a:ahLst/>
            <a:cxnLst/>
            <a:rect l="l" t="t" r="r" b="b"/>
            <a:pathLst>
              <a:path w="2971800">
                <a:moveTo>
                  <a:pt x="0" y="0"/>
                </a:moveTo>
                <a:lnTo>
                  <a:pt x="2971800" y="0"/>
                </a:lnTo>
              </a:path>
            </a:pathLst>
          </a:custGeom>
          <a:ln w="1905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905000" y="3200400"/>
            <a:ext cx="3048000" cy="0"/>
          </a:xfrm>
          <a:custGeom>
            <a:avLst/>
            <a:gdLst/>
            <a:ahLst/>
            <a:cxnLst/>
            <a:rect l="l" t="t" r="r" b="b"/>
            <a:pathLst>
              <a:path w="3048000">
                <a:moveTo>
                  <a:pt x="0" y="0"/>
                </a:moveTo>
                <a:lnTo>
                  <a:pt x="3048000" y="0"/>
                </a:lnTo>
              </a:path>
            </a:pathLst>
          </a:custGeom>
          <a:ln w="1905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248400" y="3429000"/>
            <a:ext cx="914400" cy="0"/>
          </a:xfrm>
          <a:custGeom>
            <a:avLst/>
            <a:gdLst/>
            <a:ahLst/>
            <a:cxnLst/>
            <a:rect l="l" t="t" r="r" b="b"/>
            <a:pathLst>
              <a:path w="914400">
                <a:moveTo>
                  <a:pt x="0" y="0"/>
                </a:moveTo>
                <a:lnTo>
                  <a:pt x="914400" y="0"/>
                </a:lnTo>
              </a:path>
            </a:pathLst>
          </a:custGeom>
          <a:ln w="1905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457700" y="3721100"/>
            <a:ext cx="952500" cy="0"/>
          </a:xfrm>
          <a:custGeom>
            <a:avLst/>
            <a:gdLst/>
            <a:ahLst/>
            <a:cxnLst/>
            <a:rect l="l" t="t" r="r" b="b"/>
            <a:pathLst>
              <a:path w="952500">
                <a:moveTo>
                  <a:pt x="0" y="0"/>
                </a:moveTo>
                <a:lnTo>
                  <a:pt x="952500" y="0"/>
                </a:lnTo>
              </a:path>
            </a:pathLst>
          </a:custGeom>
          <a:ln w="1905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09600" y="4419600"/>
            <a:ext cx="1676400" cy="0"/>
          </a:xfrm>
          <a:custGeom>
            <a:avLst/>
            <a:gdLst/>
            <a:ahLst/>
            <a:cxnLst/>
            <a:rect l="l" t="t" r="r" b="b"/>
            <a:pathLst>
              <a:path w="1676400">
                <a:moveTo>
                  <a:pt x="0" y="0"/>
                </a:moveTo>
                <a:lnTo>
                  <a:pt x="1676400" y="0"/>
                </a:lnTo>
              </a:path>
            </a:pathLst>
          </a:custGeom>
          <a:ln w="1905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09600" y="4953000"/>
            <a:ext cx="2133600" cy="0"/>
          </a:xfrm>
          <a:custGeom>
            <a:avLst/>
            <a:gdLst/>
            <a:ahLst/>
            <a:cxnLst/>
            <a:rect l="l" t="t" r="r" b="b"/>
            <a:pathLst>
              <a:path w="2133600">
                <a:moveTo>
                  <a:pt x="0" y="0"/>
                </a:moveTo>
                <a:lnTo>
                  <a:pt x="2133600" y="0"/>
                </a:lnTo>
              </a:path>
            </a:pathLst>
          </a:custGeom>
          <a:ln w="1905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743200" y="4940300"/>
            <a:ext cx="685800" cy="0"/>
          </a:xfrm>
          <a:custGeom>
            <a:avLst/>
            <a:gdLst/>
            <a:ahLst/>
            <a:cxnLst/>
            <a:rect l="l" t="t" r="r" b="b"/>
            <a:pathLst>
              <a:path w="685800">
                <a:moveTo>
                  <a:pt x="0" y="0"/>
                </a:moveTo>
                <a:lnTo>
                  <a:pt x="685800" y="0"/>
                </a:lnTo>
              </a:path>
            </a:pathLst>
          </a:custGeom>
          <a:ln w="127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467600" y="5181600"/>
            <a:ext cx="609600" cy="0"/>
          </a:xfrm>
          <a:custGeom>
            <a:avLst/>
            <a:gdLst/>
            <a:ahLst/>
            <a:cxnLst/>
            <a:rect l="l" t="t" r="r" b="b"/>
            <a:pathLst>
              <a:path w="609600">
                <a:moveTo>
                  <a:pt x="0" y="0"/>
                </a:moveTo>
                <a:lnTo>
                  <a:pt x="609600" y="0"/>
                </a:lnTo>
              </a:path>
            </a:pathLst>
          </a:custGeom>
          <a:ln w="127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09600" y="5181600"/>
            <a:ext cx="685800" cy="0"/>
          </a:xfrm>
          <a:custGeom>
            <a:avLst/>
            <a:gdLst/>
            <a:ahLst/>
            <a:cxnLst/>
            <a:rect l="l" t="t" r="r" b="b"/>
            <a:pathLst>
              <a:path w="685800">
                <a:moveTo>
                  <a:pt x="0" y="0"/>
                </a:moveTo>
                <a:lnTo>
                  <a:pt x="685800" y="0"/>
                </a:lnTo>
              </a:path>
            </a:pathLst>
          </a:custGeom>
          <a:ln w="127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8600" y="381160"/>
            <a:ext cx="8750045" cy="495766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18338" y="5865063"/>
            <a:ext cx="867092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Book Antiqua"/>
                <a:cs typeface="Book Antiqua"/>
              </a:rPr>
              <a:t>El diagnóstico de </a:t>
            </a:r>
            <a:r>
              <a:rPr sz="1800" spc="-5" dirty="0">
                <a:latin typeface="Book Antiqua"/>
                <a:cs typeface="Book Antiqua"/>
              </a:rPr>
              <a:t>pancreatitis </a:t>
            </a:r>
            <a:r>
              <a:rPr sz="1800" dirty="0">
                <a:latin typeface="Book Antiqua"/>
                <a:cs typeface="Book Antiqua"/>
              </a:rPr>
              <a:t>crónica </a:t>
            </a:r>
            <a:r>
              <a:rPr sz="1800" spc="-5" dirty="0">
                <a:latin typeface="Book Antiqua"/>
                <a:cs typeface="Book Antiqua"/>
              </a:rPr>
              <a:t>obstructiva </a:t>
            </a:r>
            <a:r>
              <a:rPr sz="1800" dirty="0">
                <a:latin typeface="Book Antiqua"/>
                <a:cs typeface="Book Antiqua"/>
              </a:rPr>
              <a:t>debe </a:t>
            </a:r>
            <a:r>
              <a:rPr sz="1800" spc="-5" dirty="0">
                <a:latin typeface="Book Antiqua"/>
                <a:cs typeface="Book Antiqua"/>
              </a:rPr>
              <a:t>basarse </a:t>
            </a:r>
            <a:r>
              <a:rPr sz="1800" dirty="0">
                <a:latin typeface="Book Antiqua"/>
                <a:cs typeface="Book Antiqua"/>
              </a:rPr>
              <a:t>en la </a:t>
            </a:r>
            <a:r>
              <a:rPr sz="1800" spc="-5" dirty="0">
                <a:latin typeface="Book Antiqua"/>
                <a:cs typeface="Book Antiqua"/>
              </a:rPr>
              <a:t>presencia </a:t>
            </a:r>
            <a:r>
              <a:rPr sz="1800" spc="5" dirty="0">
                <a:latin typeface="Book Antiqua"/>
                <a:cs typeface="Book Antiqua"/>
              </a:rPr>
              <a:t>de  </a:t>
            </a:r>
            <a:r>
              <a:rPr sz="1800" dirty="0">
                <a:latin typeface="Book Antiqua"/>
                <a:cs typeface="Book Antiqua"/>
              </a:rPr>
              <a:t>anomalías morfológicas </a:t>
            </a:r>
            <a:r>
              <a:rPr sz="1800" spc="-5" dirty="0">
                <a:latin typeface="Book Antiqua"/>
                <a:cs typeface="Book Antiqua"/>
              </a:rPr>
              <a:t>que afecten </a:t>
            </a:r>
            <a:r>
              <a:rPr sz="1800" dirty="0">
                <a:latin typeface="Book Antiqua"/>
                <a:cs typeface="Book Antiqua"/>
              </a:rPr>
              <a:t>al sistema</a:t>
            </a:r>
            <a:r>
              <a:rPr sz="1800" spc="-10" dirty="0">
                <a:latin typeface="Book Antiqua"/>
                <a:cs typeface="Book Antiqua"/>
              </a:rPr>
              <a:t> </a:t>
            </a:r>
            <a:r>
              <a:rPr sz="1800" spc="-5" dirty="0">
                <a:latin typeface="Book Antiqua"/>
                <a:cs typeface="Book Antiqua"/>
              </a:rPr>
              <a:t>excretor.</a:t>
            </a:r>
            <a:endParaRPr sz="1800">
              <a:latin typeface="Book Antiqua"/>
              <a:cs typeface="Book Antiqu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219200" y="0"/>
            <a:ext cx="7343725" cy="685795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219200" y="990600"/>
            <a:ext cx="1752600" cy="0"/>
          </a:xfrm>
          <a:custGeom>
            <a:avLst/>
            <a:gdLst/>
            <a:ahLst/>
            <a:cxnLst/>
            <a:rect l="l" t="t" r="r" b="b"/>
            <a:pathLst>
              <a:path w="1752600">
                <a:moveTo>
                  <a:pt x="0" y="0"/>
                </a:moveTo>
                <a:lnTo>
                  <a:pt x="1752600" y="0"/>
                </a:lnTo>
              </a:path>
            </a:pathLst>
          </a:custGeom>
          <a:ln w="1905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219200" y="1905000"/>
            <a:ext cx="1828800" cy="0"/>
          </a:xfrm>
          <a:custGeom>
            <a:avLst/>
            <a:gdLst/>
            <a:ahLst/>
            <a:cxnLst/>
            <a:rect l="l" t="t" r="r" b="b"/>
            <a:pathLst>
              <a:path w="1828800">
                <a:moveTo>
                  <a:pt x="0" y="0"/>
                </a:moveTo>
                <a:lnTo>
                  <a:pt x="1828800" y="0"/>
                </a:lnTo>
              </a:path>
            </a:pathLst>
          </a:custGeom>
          <a:ln w="1905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31140" y="243331"/>
            <a:ext cx="8606790" cy="47523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200" b="1" spc="-5" dirty="0">
                <a:latin typeface="Book Antiqua"/>
                <a:cs typeface="Book Antiqua"/>
              </a:rPr>
              <a:t>Complicaciones</a:t>
            </a:r>
            <a:r>
              <a:rPr sz="1800" b="1" spc="-5" dirty="0">
                <a:latin typeface="Book Antiqua"/>
                <a:cs typeface="Book Antiqua"/>
              </a:rPr>
              <a:t>.</a:t>
            </a:r>
            <a:endParaRPr sz="1800">
              <a:latin typeface="Book Antiqua"/>
              <a:cs typeface="Book Antiqua"/>
            </a:endParaRPr>
          </a:p>
          <a:p>
            <a:pPr marL="12700" algn="just">
              <a:lnSpc>
                <a:spcPts val="2155"/>
              </a:lnSpc>
              <a:spcBef>
                <a:spcPts val="2190"/>
              </a:spcBef>
            </a:pPr>
            <a:r>
              <a:rPr sz="1800" b="1" dirty="0">
                <a:latin typeface="Book Antiqua"/>
                <a:cs typeface="Book Antiqua"/>
              </a:rPr>
              <a:t>- Diabetes</a:t>
            </a:r>
            <a:r>
              <a:rPr sz="1800" b="1" spc="-25" dirty="0">
                <a:latin typeface="Book Antiqua"/>
                <a:cs typeface="Book Antiqua"/>
              </a:rPr>
              <a:t> </a:t>
            </a:r>
            <a:r>
              <a:rPr sz="1800" b="1" spc="-5" dirty="0">
                <a:latin typeface="Book Antiqua"/>
                <a:cs typeface="Book Antiqua"/>
              </a:rPr>
              <a:t>mellitus.</a:t>
            </a:r>
            <a:endParaRPr sz="1800">
              <a:latin typeface="Book Antiqua"/>
              <a:cs typeface="Book Antiqua"/>
            </a:endParaRPr>
          </a:p>
          <a:p>
            <a:pPr marL="12700" marR="5080" algn="just">
              <a:lnSpc>
                <a:spcPts val="2160"/>
              </a:lnSpc>
              <a:spcBef>
                <a:spcPts val="65"/>
              </a:spcBef>
            </a:pPr>
            <a:r>
              <a:rPr sz="1800" dirty="0">
                <a:latin typeface="Book Antiqua"/>
                <a:cs typeface="Book Antiqua"/>
              </a:rPr>
              <a:t>La </a:t>
            </a:r>
            <a:r>
              <a:rPr sz="1800" spc="-5" dirty="0">
                <a:latin typeface="Book Antiqua"/>
                <a:cs typeface="Book Antiqua"/>
              </a:rPr>
              <a:t>incidencia </a:t>
            </a:r>
            <a:r>
              <a:rPr sz="1800" dirty="0">
                <a:latin typeface="Book Antiqua"/>
                <a:cs typeface="Book Antiqua"/>
              </a:rPr>
              <a:t>de </a:t>
            </a:r>
            <a:r>
              <a:rPr sz="1800" spc="-5" dirty="0">
                <a:latin typeface="Book Antiqua"/>
                <a:cs typeface="Book Antiqua"/>
              </a:rPr>
              <a:t>intolerancia </a:t>
            </a:r>
            <a:r>
              <a:rPr sz="1800" dirty="0">
                <a:latin typeface="Book Antiqua"/>
                <a:cs typeface="Book Antiqua"/>
              </a:rPr>
              <a:t>a </a:t>
            </a:r>
            <a:r>
              <a:rPr sz="1800" spc="-5" dirty="0">
                <a:latin typeface="Book Antiqua"/>
                <a:cs typeface="Book Antiqua"/>
              </a:rPr>
              <a:t>hidratos </a:t>
            </a:r>
            <a:r>
              <a:rPr sz="1800" dirty="0">
                <a:latin typeface="Book Antiqua"/>
                <a:cs typeface="Book Antiqua"/>
              </a:rPr>
              <a:t>de carbono </a:t>
            </a:r>
            <a:r>
              <a:rPr sz="1800" spc="-5" dirty="0">
                <a:latin typeface="Book Antiqua"/>
                <a:cs typeface="Book Antiqua"/>
              </a:rPr>
              <a:t>durante </a:t>
            </a:r>
            <a:r>
              <a:rPr sz="1800" dirty="0">
                <a:latin typeface="Book Antiqua"/>
                <a:cs typeface="Book Antiqua"/>
              </a:rPr>
              <a:t>la </a:t>
            </a:r>
            <a:r>
              <a:rPr sz="1800" spc="-5" dirty="0">
                <a:latin typeface="Book Antiqua"/>
                <a:cs typeface="Book Antiqua"/>
              </a:rPr>
              <a:t>evolución </a:t>
            </a:r>
            <a:r>
              <a:rPr sz="1800" dirty="0">
                <a:latin typeface="Book Antiqua"/>
                <a:cs typeface="Book Antiqua"/>
              </a:rPr>
              <a:t>de la  </a:t>
            </a:r>
            <a:r>
              <a:rPr sz="1800" spc="-5" dirty="0">
                <a:latin typeface="Book Antiqua"/>
                <a:cs typeface="Book Antiqua"/>
              </a:rPr>
              <a:t>pancreatitis crónica </a:t>
            </a:r>
            <a:r>
              <a:rPr sz="1800" dirty="0">
                <a:latin typeface="Book Antiqua"/>
                <a:cs typeface="Book Antiqua"/>
              </a:rPr>
              <a:t>va desde el 7% en </a:t>
            </a:r>
            <a:r>
              <a:rPr sz="1800" spc="-5" dirty="0">
                <a:latin typeface="Book Antiqua"/>
                <a:cs typeface="Book Antiqua"/>
              </a:rPr>
              <a:t>las formas no alcohólicas </a:t>
            </a:r>
            <a:r>
              <a:rPr sz="1800" dirty="0">
                <a:latin typeface="Book Antiqua"/>
                <a:cs typeface="Book Antiqua"/>
              </a:rPr>
              <a:t>al </a:t>
            </a:r>
            <a:r>
              <a:rPr sz="1800" spc="-5" dirty="0">
                <a:latin typeface="Book Antiqua"/>
                <a:cs typeface="Book Antiqua"/>
              </a:rPr>
              <a:t>90% </a:t>
            </a:r>
            <a:r>
              <a:rPr sz="1800" dirty="0">
                <a:latin typeface="Book Antiqua"/>
                <a:cs typeface="Book Antiqua"/>
              </a:rPr>
              <a:t>en las  alcohólicas.</a:t>
            </a:r>
            <a:endParaRPr sz="1800">
              <a:latin typeface="Book Antiqua"/>
              <a:cs typeface="Book Antiqua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8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Book Antiqua"/>
                <a:cs typeface="Book Antiqua"/>
              </a:rPr>
              <a:t>La</a:t>
            </a:r>
            <a:r>
              <a:rPr sz="1800" spc="210" dirty="0">
                <a:latin typeface="Book Antiqua"/>
                <a:cs typeface="Book Antiqua"/>
              </a:rPr>
              <a:t> </a:t>
            </a:r>
            <a:r>
              <a:rPr sz="1800" spc="-5" dirty="0">
                <a:latin typeface="Book Antiqua"/>
                <a:cs typeface="Book Antiqua"/>
              </a:rPr>
              <a:t>auténtica</a:t>
            </a:r>
            <a:r>
              <a:rPr sz="1800" spc="225" dirty="0">
                <a:latin typeface="Book Antiqua"/>
                <a:cs typeface="Book Antiqua"/>
              </a:rPr>
              <a:t> </a:t>
            </a:r>
            <a:r>
              <a:rPr sz="1800" spc="-5" dirty="0">
                <a:latin typeface="Book Antiqua"/>
                <a:cs typeface="Book Antiqua"/>
              </a:rPr>
              <a:t>diabetes</a:t>
            </a:r>
            <a:r>
              <a:rPr sz="1800" spc="215" dirty="0">
                <a:latin typeface="Book Antiqua"/>
                <a:cs typeface="Book Antiqua"/>
              </a:rPr>
              <a:t> </a:t>
            </a:r>
            <a:r>
              <a:rPr sz="1800" spc="-5" dirty="0">
                <a:latin typeface="Book Antiqua"/>
                <a:cs typeface="Book Antiqua"/>
              </a:rPr>
              <a:t>aparece</a:t>
            </a:r>
            <a:r>
              <a:rPr sz="1800" spc="220" dirty="0">
                <a:latin typeface="Book Antiqua"/>
                <a:cs typeface="Book Antiqua"/>
              </a:rPr>
              <a:t> </a:t>
            </a:r>
            <a:r>
              <a:rPr sz="1800" spc="-5" dirty="0">
                <a:latin typeface="Book Antiqua"/>
                <a:cs typeface="Book Antiqua"/>
              </a:rPr>
              <a:t>entre</a:t>
            </a:r>
            <a:r>
              <a:rPr sz="1800" spc="210" dirty="0">
                <a:latin typeface="Book Antiqua"/>
                <a:cs typeface="Book Antiqua"/>
              </a:rPr>
              <a:t> </a:t>
            </a:r>
            <a:r>
              <a:rPr sz="1800" dirty="0">
                <a:latin typeface="Book Antiqua"/>
                <a:cs typeface="Book Antiqua"/>
              </a:rPr>
              <a:t>el</a:t>
            </a:r>
            <a:r>
              <a:rPr sz="1800" spc="220" dirty="0">
                <a:latin typeface="Book Antiqua"/>
                <a:cs typeface="Book Antiqua"/>
              </a:rPr>
              <a:t> </a:t>
            </a:r>
            <a:r>
              <a:rPr sz="1800" spc="-5" dirty="0">
                <a:latin typeface="Book Antiqua"/>
                <a:cs typeface="Book Antiqua"/>
              </a:rPr>
              <a:t>10%</a:t>
            </a:r>
            <a:r>
              <a:rPr sz="1800" spc="200" dirty="0">
                <a:latin typeface="Book Antiqua"/>
                <a:cs typeface="Book Antiqua"/>
              </a:rPr>
              <a:t> </a:t>
            </a:r>
            <a:r>
              <a:rPr sz="1800" dirty="0">
                <a:latin typeface="Book Antiqua"/>
                <a:cs typeface="Book Antiqua"/>
              </a:rPr>
              <a:t>y</a:t>
            </a:r>
            <a:r>
              <a:rPr sz="1800" spc="204" dirty="0">
                <a:latin typeface="Book Antiqua"/>
                <a:cs typeface="Book Antiqua"/>
              </a:rPr>
              <a:t> </a:t>
            </a:r>
            <a:r>
              <a:rPr sz="1800" dirty="0">
                <a:latin typeface="Book Antiqua"/>
                <a:cs typeface="Book Antiqua"/>
              </a:rPr>
              <a:t>el</a:t>
            </a:r>
            <a:r>
              <a:rPr sz="1800" spc="225" dirty="0">
                <a:latin typeface="Book Antiqua"/>
                <a:cs typeface="Book Antiqua"/>
              </a:rPr>
              <a:t> </a:t>
            </a:r>
            <a:r>
              <a:rPr sz="1800" spc="-5" dirty="0">
                <a:latin typeface="Book Antiqua"/>
                <a:cs typeface="Book Antiqua"/>
              </a:rPr>
              <a:t>30%</a:t>
            </a:r>
            <a:r>
              <a:rPr sz="1800" spc="215" dirty="0">
                <a:latin typeface="Book Antiqua"/>
                <a:cs typeface="Book Antiqua"/>
              </a:rPr>
              <a:t> </a:t>
            </a:r>
            <a:r>
              <a:rPr sz="1800" dirty="0">
                <a:latin typeface="Book Antiqua"/>
                <a:cs typeface="Book Antiqua"/>
              </a:rPr>
              <a:t>de</a:t>
            </a:r>
            <a:r>
              <a:rPr sz="1800" spc="200" dirty="0">
                <a:latin typeface="Book Antiqua"/>
                <a:cs typeface="Book Antiqua"/>
              </a:rPr>
              <a:t> </a:t>
            </a:r>
            <a:r>
              <a:rPr sz="1800" dirty="0">
                <a:latin typeface="Book Antiqua"/>
                <a:cs typeface="Book Antiqua"/>
              </a:rPr>
              <a:t>los</a:t>
            </a:r>
            <a:r>
              <a:rPr sz="1800" spc="225" dirty="0">
                <a:latin typeface="Book Antiqua"/>
                <a:cs typeface="Book Antiqua"/>
              </a:rPr>
              <a:t> </a:t>
            </a:r>
            <a:r>
              <a:rPr sz="1800" dirty="0">
                <a:latin typeface="Book Antiqua"/>
                <a:cs typeface="Book Antiqua"/>
              </a:rPr>
              <a:t>sujetos</a:t>
            </a:r>
            <a:r>
              <a:rPr sz="1800" spc="215" dirty="0">
                <a:latin typeface="Book Antiqua"/>
                <a:cs typeface="Book Antiqua"/>
              </a:rPr>
              <a:t> </a:t>
            </a:r>
            <a:r>
              <a:rPr sz="1800" dirty="0">
                <a:latin typeface="Book Antiqua"/>
                <a:cs typeface="Book Antiqua"/>
              </a:rPr>
              <a:t>con</a:t>
            </a:r>
            <a:r>
              <a:rPr sz="1800" spc="215" dirty="0">
                <a:latin typeface="Book Antiqua"/>
                <a:cs typeface="Book Antiqua"/>
              </a:rPr>
              <a:t> </a:t>
            </a:r>
            <a:r>
              <a:rPr sz="1800" spc="-5" dirty="0">
                <a:latin typeface="Book Antiqua"/>
                <a:cs typeface="Book Antiqua"/>
              </a:rPr>
              <a:t>pancreatitis</a:t>
            </a:r>
            <a:endParaRPr sz="1800">
              <a:latin typeface="Book Antiqua"/>
              <a:cs typeface="Book Antiqua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Book Antiqua"/>
                <a:cs typeface="Book Antiqua"/>
              </a:rPr>
              <a:t>crónica.</a:t>
            </a:r>
            <a:endParaRPr sz="1800">
              <a:latin typeface="Book Antiqua"/>
              <a:cs typeface="Book Antiqu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Book Antiqua"/>
                <a:cs typeface="Book Antiqua"/>
              </a:rPr>
              <a:t>La </a:t>
            </a:r>
            <a:r>
              <a:rPr sz="1800" spc="-5" dirty="0">
                <a:latin typeface="Book Antiqua"/>
                <a:cs typeface="Book Antiqua"/>
              </a:rPr>
              <a:t>media </a:t>
            </a:r>
            <a:r>
              <a:rPr sz="1800" dirty="0">
                <a:latin typeface="Book Antiqua"/>
                <a:cs typeface="Book Antiqua"/>
              </a:rPr>
              <a:t>de aparición de la diabetes es entre los 7 y los 15 años de</a:t>
            </a:r>
            <a:r>
              <a:rPr sz="1800" spc="-65" dirty="0">
                <a:latin typeface="Book Antiqua"/>
                <a:cs typeface="Book Antiqua"/>
              </a:rPr>
              <a:t> </a:t>
            </a:r>
            <a:r>
              <a:rPr sz="1800" dirty="0">
                <a:latin typeface="Book Antiqua"/>
                <a:cs typeface="Book Antiqua"/>
              </a:rPr>
              <a:t>evolución.</a:t>
            </a:r>
            <a:endParaRPr sz="1800">
              <a:latin typeface="Book Antiqua"/>
              <a:cs typeface="Book Antiqua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>
              <a:latin typeface="Times New Roman"/>
              <a:cs typeface="Times New Roman"/>
            </a:endParaRPr>
          </a:p>
          <a:p>
            <a:pPr marL="12700" marR="6985">
              <a:lnSpc>
                <a:spcPct val="100000"/>
              </a:lnSpc>
            </a:pPr>
            <a:r>
              <a:rPr sz="1800" dirty="0">
                <a:latin typeface="Book Antiqua"/>
                <a:cs typeface="Book Antiqua"/>
              </a:rPr>
              <a:t>El </a:t>
            </a:r>
            <a:r>
              <a:rPr sz="1800" spc="-5" dirty="0">
                <a:latin typeface="Book Antiqua"/>
                <a:cs typeface="Book Antiqua"/>
              </a:rPr>
              <a:t>tratamiento </a:t>
            </a:r>
            <a:r>
              <a:rPr sz="1800" dirty="0">
                <a:latin typeface="Book Antiqua"/>
                <a:cs typeface="Book Antiqua"/>
              </a:rPr>
              <a:t>insulínico es </a:t>
            </a:r>
            <a:r>
              <a:rPr sz="1800" spc="-5" dirty="0">
                <a:latin typeface="Book Antiqua"/>
                <a:cs typeface="Book Antiqua"/>
              </a:rPr>
              <a:t>necesario </a:t>
            </a:r>
            <a:r>
              <a:rPr sz="1800" dirty="0">
                <a:latin typeface="Book Antiqua"/>
                <a:cs typeface="Book Antiqua"/>
              </a:rPr>
              <a:t>en </a:t>
            </a:r>
            <a:r>
              <a:rPr sz="1800" spc="-5" dirty="0">
                <a:latin typeface="Book Antiqua"/>
                <a:cs typeface="Book Antiqua"/>
              </a:rPr>
              <a:t>estos pacientes, pero hay que tener </a:t>
            </a:r>
            <a:r>
              <a:rPr sz="1800" dirty="0">
                <a:latin typeface="Book Antiqua"/>
                <a:cs typeface="Book Antiqua"/>
              </a:rPr>
              <a:t>cuidado  en las dosis </a:t>
            </a:r>
            <a:r>
              <a:rPr sz="1800" spc="-5" dirty="0">
                <a:latin typeface="Book Antiqua"/>
                <a:cs typeface="Book Antiqua"/>
              </a:rPr>
              <a:t>pues </a:t>
            </a:r>
            <a:r>
              <a:rPr sz="1800" dirty="0">
                <a:latin typeface="Book Antiqua"/>
                <a:cs typeface="Book Antiqua"/>
              </a:rPr>
              <a:t>la sensibilidad a la insulina </a:t>
            </a:r>
            <a:r>
              <a:rPr sz="1800" spc="-5" dirty="0">
                <a:latin typeface="Book Antiqua"/>
                <a:cs typeface="Book Antiqua"/>
              </a:rPr>
              <a:t>no </a:t>
            </a:r>
            <a:r>
              <a:rPr sz="1800" dirty="0">
                <a:latin typeface="Book Antiqua"/>
                <a:cs typeface="Book Antiqua"/>
              </a:rPr>
              <a:t>está</a:t>
            </a:r>
            <a:r>
              <a:rPr sz="1800" spc="-40" dirty="0">
                <a:latin typeface="Book Antiqua"/>
                <a:cs typeface="Book Antiqua"/>
              </a:rPr>
              <a:t> </a:t>
            </a:r>
            <a:r>
              <a:rPr sz="1800" dirty="0">
                <a:latin typeface="Book Antiqua"/>
                <a:cs typeface="Book Antiqua"/>
              </a:rPr>
              <a:t>alterada.</a:t>
            </a:r>
            <a:endParaRPr sz="1800">
              <a:latin typeface="Book Antiqua"/>
              <a:cs typeface="Book Antiqu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>
              <a:latin typeface="Times New Roman"/>
              <a:cs typeface="Times New Roman"/>
            </a:endParaRPr>
          </a:p>
          <a:p>
            <a:pPr marL="12700" marR="5715">
              <a:lnSpc>
                <a:spcPct val="100000"/>
              </a:lnSpc>
              <a:tabLst>
                <a:tab pos="6189980" algn="l"/>
                <a:tab pos="7270750" algn="l"/>
              </a:tabLst>
            </a:pPr>
            <a:r>
              <a:rPr sz="1800" dirty="0">
                <a:latin typeface="Book Antiqua"/>
                <a:cs typeface="Book Antiqua"/>
              </a:rPr>
              <a:t>En  la  </a:t>
            </a:r>
            <a:r>
              <a:rPr sz="1800" spc="-5" dirty="0">
                <a:latin typeface="Book Antiqua"/>
                <a:cs typeface="Book Antiqua"/>
              </a:rPr>
              <a:t>pancreatitis  </a:t>
            </a:r>
            <a:r>
              <a:rPr sz="1800" dirty="0">
                <a:latin typeface="Book Antiqua"/>
                <a:cs typeface="Book Antiqua"/>
              </a:rPr>
              <a:t>crónica  la  </a:t>
            </a:r>
            <a:r>
              <a:rPr sz="1800" spc="-5" dirty="0">
                <a:latin typeface="Book Antiqua"/>
                <a:cs typeface="Book Antiqua"/>
              </a:rPr>
              <a:t>cetoacidosis  </a:t>
            </a:r>
            <a:r>
              <a:rPr sz="1800" spc="125" dirty="0">
                <a:latin typeface="Book Antiqua"/>
                <a:cs typeface="Book Antiqua"/>
              </a:rPr>
              <a:t> </a:t>
            </a:r>
            <a:r>
              <a:rPr sz="1800" dirty="0">
                <a:latin typeface="Book Antiqua"/>
                <a:cs typeface="Book Antiqua"/>
              </a:rPr>
              <a:t>es </a:t>
            </a:r>
            <a:r>
              <a:rPr sz="1800" spc="95" dirty="0">
                <a:latin typeface="Book Antiqua"/>
                <a:cs typeface="Book Antiqua"/>
              </a:rPr>
              <a:t> </a:t>
            </a:r>
            <a:r>
              <a:rPr sz="1800" dirty="0">
                <a:latin typeface="Book Antiqua"/>
                <a:cs typeface="Book Antiqua"/>
              </a:rPr>
              <a:t>infrecuente,	</a:t>
            </a:r>
            <a:r>
              <a:rPr sz="1800" spc="-5" dirty="0">
                <a:latin typeface="Book Antiqua"/>
                <a:cs typeface="Book Antiqua"/>
              </a:rPr>
              <a:t>así </a:t>
            </a:r>
            <a:r>
              <a:rPr sz="1800" spc="90" dirty="0">
                <a:latin typeface="Book Antiqua"/>
                <a:cs typeface="Book Antiqua"/>
              </a:rPr>
              <a:t> </a:t>
            </a:r>
            <a:r>
              <a:rPr sz="1800" spc="-5" dirty="0">
                <a:latin typeface="Book Antiqua"/>
                <a:cs typeface="Book Antiqua"/>
              </a:rPr>
              <a:t>como	</a:t>
            </a:r>
            <a:r>
              <a:rPr sz="1800" dirty="0">
                <a:latin typeface="Book Antiqua"/>
                <a:cs typeface="Book Antiqua"/>
              </a:rPr>
              <a:t>otro </a:t>
            </a:r>
            <a:r>
              <a:rPr sz="1800" spc="-5" dirty="0">
                <a:latin typeface="Book Antiqua"/>
                <a:cs typeface="Book Antiqua"/>
              </a:rPr>
              <a:t>tipo </a:t>
            </a:r>
            <a:r>
              <a:rPr sz="1800" dirty="0">
                <a:latin typeface="Book Antiqua"/>
                <a:cs typeface="Book Antiqua"/>
              </a:rPr>
              <a:t>de  </a:t>
            </a:r>
            <a:r>
              <a:rPr sz="1800" spc="-5" dirty="0">
                <a:latin typeface="Book Antiqua"/>
                <a:cs typeface="Book Antiqua"/>
              </a:rPr>
              <a:t>complicaciones como </a:t>
            </a:r>
            <a:r>
              <a:rPr sz="1800" dirty="0">
                <a:latin typeface="Book Antiqua"/>
                <a:cs typeface="Book Antiqua"/>
              </a:rPr>
              <a:t>las vasculares, renales o la</a:t>
            </a:r>
            <a:r>
              <a:rPr sz="1800" spc="-5" dirty="0">
                <a:latin typeface="Book Antiqua"/>
                <a:cs typeface="Book Antiqua"/>
              </a:rPr>
              <a:t> </a:t>
            </a:r>
            <a:r>
              <a:rPr sz="1800" dirty="0">
                <a:latin typeface="Book Antiqua"/>
                <a:cs typeface="Book Antiqua"/>
              </a:rPr>
              <a:t>retinopatía.</a:t>
            </a:r>
            <a:endParaRPr sz="1800">
              <a:latin typeface="Book Antiqua"/>
              <a:cs typeface="Book Antiqu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82041" y="321055"/>
            <a:ext cx="8683625" cy="55130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0"/>
              </a:spcBef>
              <a:buFont typeface="Book Antiqua"/>
              <a:buChar char="-"/>
              <a:tabLst>
                <a:tab pos="299085" algn="l"/>
                <a:tab pos="299720" algn="l"/>
              </a:tabLst>
            </a:pPr>
            <a:r>
              <a:rPr sz="1800" b="1" spc="-5" dirty="0">
                <a:latin typeface="Book Antiqua"/>
                <a:cs typeface="Book Antiqua"/>
              </a:rPr>
              <a:t>Malabsorción </a:t>
            </a:r>
            <a:r>
              <a:rPr sz="1800" b="1" dirty="0">
                <a:latin typeface="Book Antiqua"/>
                <a:cs typeface="Book Antiqua"/>
              </a:rPr>
              <a:t>de </a:t>
            </a:r>
            <a:r>
              <a:rPr sz="1800" b="1" spc="-5" dirty="0">
                <a:latin typeface="Book Antiqua"/>
                <a:cs typeface="Book Antiqua"/>
              </a:rPr>
              <a:t>vitamina</a:t>
            </a:r>
            <a:r>
              <a:rPr sz="1800" b="1" spc="-10" dirty="0">
                <a:latin typeface="Book Antiqua"/>
                <a:cs typeface="Book Antiqua"/>
              </a:rPr>
              <a:t> </a:t>
            </a:r>
            <a:r>
              <a:rPr sz="1800" b="1" spc="-5" dirty="0">
                <a:latin typeface="Book Antiqua"/>
                <a:cs typeface="Book Antiqua"/>
              </a:rPr>
              <a:t>B12</a:t>
            </a:r>
            <a:r>
              <a:rPr sz="1800" spc="-5" dirty="0">
                <a:latin typeface="Book Antiqua"/>
                <a:cs typeface="Book Antiqua"/>
              </a:rPr>
              <a:t>.</a:t>
            </a:r>
            <a:endParaRPr sz="1800">
              <a:latin typeface="Book Antiqua"/>
              <a:cs typeface="Book Antiqua"/>
            </a:endParaRPr>
          </a:p>
          <a:p>
            <a:pPr marL="12700" marR="2830195">
              <a:lnSpc>
                <a:spcPct val="200000"/>
              </a:lnSpc>
            </a:pPr>
            <a:r>
              <a:rPr sz="1800" dirty="0">
                <a:latin typeface="Book Antiqua"/>
                <a:cs typeface="Book Antiqua"/>
              </a:rPr>
              <a:t>En el 40% de los </a:t>
            </a:r>
            <a:r>
              <a:rPr sz="1800" spc="-5" dirty="0">
                <a:latin typeface="Book Antiqua"/>
                <a:cs typeface="Book Antiqua"/>
              </a:rPr>
              <a:t>pacientes </a:t>
            </a:r>
            <a:r>
              <a:rPr sz="1800" dirty="0">
                <a:latin typeface="Book Antiqua"/>
                <a:cs typeface="Book Antiqua"/>
              </a:rPr>
              <a:t>con </a:t>
            </a:r>
            <a:r>
              <a:rPr sz="1800" spc="-5" dirty="0">
                <a:latin typeface="Book Antiqua"/>
                <a:cs typeface="Book Antiqua"/>
              </a:rPr>
              <a:t>pancreatitis </a:t>
            </a:r>
            <a:r>
              <a:rPr sz="1800" dirty="0">
                <a:latin typeface="Book Antiqua"/>
                <a:cs typeface="Book Antiqua"/>
              </a:rPr>
              <a:t>crónica etílica.  Se </a:t>
            </a:r>
            <a:r>
              <a:rPr sz="1800" spc="-5" dirty="0">
                <a:latin typeface="Book Antiqua"/>
                <a:cs typeface="Book Antiqua"/>
              </a:rPr>
              <a:t>corrige tras </a:t>
            </a:r>
            <a:r>
              <a:rPr sz="1800" dirty="0">
                <a:latin typeface="Book Antiqua"/>
                <a:cs typeface="Book Antiqua"/>
              </a:rPr>
              <a:t>la </a:t>
            </a:r>
            <a:r>
              <a:rPr sz="1800" spc="-5" dirty="0">
                <a:latin typeface="Book Antiqua"/>
                <a:cs typeface="Book Antiqua"/>
              </a:rPr>
              <a:t>administración </a:t>
            </a:r>
            <a:r>
              <a:rPr sz="1800" dirty="0">
                <a:latin typeface="Book Antiqua"/>
                <a:cs typeface="Book Antiqua"/>
              </a:rPr>
              <a:t>de enzimas</a:t>
            </a:r>
            <a:r>
              <a:rPr sz="1800" spc="35" dirty="0">
                <a:latin typeface="Book Antiqua"/>
                <a:cs typeface="Book Antiqua"/>
              </a:rPr>
              <a:t> </a:t>
            </a:r>
            <a:r>
              <a:rPr sz="1800" spc="-5" dirty="0">
                <a:latin typeface="Book Antiqua"/>
                <a:cs typeface="Book Antiqua"/>
              </a:rPr>
              <a:t>pancreáticos.</a:t>
            </a:r>
            <a:endParaRPr sz="1800">
              <a:latin typeface="Book Antiqua"/>
              <a:cs typeface="Book Antiqua"/>
            </a:endParaRPr>
          </a:p>
          <a:p>
            <a:pPr>
              <a:lnSpc>
                <a:spcPct val="100000"/>
              </a:lnSpc>
            </a:pPr>
            <a:endParaRPr sz="2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65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spcBef>
                <a:spcPts val="5"/>
              </a:spcBef>
              <a:buFont typeface="Book Antiqua"/>
              <a:buChar char="-"/>
              <a:tabLst>
                <a:tab pos="299085" algn="l"/>
                <a:tab pos="299720" algn="l"/>
              </a:tabLst>
            </a:pPr>
            <a:r>
              <a:rPr sz="1800" b="1" spc="-5" dirty="0">
                <a:latin typeface="Book Antiqua"/>
                <a:cs typeface="Book Antiqua"/>
              </a:rPr>
              <a:t>Colestasis</a:t>
            </a:r>
            <a:endParaRPr sz="1800">
              <a:latin typeface="Book Antiqua"/>
              <a:cs typeface="Book Antiqua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Book Antiqua"/>
              <a:buChar char="-"/>
            </a:pPr>
            <a:endParaRPr sz="1850">
              <a:latin typeface="Times New Roman"/>
              <a:cs typeface="Times New Roman"/>
            </a:endParaRPr>
          </a:p>
          <a:p>
            <a:pPr marL="12700" marR="6350">
              <a:lnSpc>
                <a:spcPct val="100000"/>
              </a:lnSpc>
              <a:tabLst>
                <a:tab pos="400685" algn="l"/>
                <a:tab pos="1327785" algn="l"/>
                <a:tab pos="1586865" algn="l"/>
                <a:tab pos="2670175" algn="l"/>
                <a:tab pos="3908425" algn="l"/>
                <a:tab pos="4156710" algn="l"/>
                <a:tab pos="5039360" algn="l"/>
                <a:tab pos="6331585" algn="l"/>
                <a:tab pos="6673215" algn="l"/>
                <a:tab pos="7191375" algn="l"/>
                <a:tab pos="7761605" algn="l"/>
              </a:tabLst>
            </a:pPr>
            <a:r>
              <a:rPr sz="1800" dirty="0">
                <a:latin typeface="Book Antiqua"/>
                <a:cs typeface="Book Antiqua"/>
              </a:rPr>
              <a:t>La	i</a:t>
            </a:r>
            <a:r>
              <a:rPr sz="1800" spc="5" dirty="0">
                <a:latin typeface="Book Antiqua"/>
                <a:cs typeface="Book Antiqua"/>
              </a:rPr>
              <a:t>c</a:t>
            </a:r>
            <a:r>
              <a:rPr sz="1800" spc="-5" dirty="0">
                <a:latin typeface="Book Antiqua"/>
                <a:cs typeface="Book Antiqua"/>
              </a:rPr>
              <a:t>terici</a:t>
            </a:r>
            <a:r>
              <a:rPr sz="1800" dirty="0">
                <a:latin typeface="Book Antiqua"/>
                <a:cs typeface="Book Antiqua"/>
              </a:rPr>
              <a:t>a	o	colest</a:t>
            </a:r>
            <a:r>
              <a:rPr sz="1800" spc="-15" dirty="0">
                <a:latin typeface="Book Antiqua"/>
                <a:cs typeface="Book Antiqua"/>
              </a:rPr>
              <a:t>a</a:t>
            </a:r>
            <a:r>
              <a:rPr sz="1800" dirty="0">
                <a:latin typeface="Book Antiqua"/>
                <a:cs typeface="Book Antiqua"/>
              </a:rPr>
              <a:t>s</a:t>
            </a:r>
            <a:r>
              <a:rPr sz="1800" spc="5" dirty="0">
                <a:latin typeface="Book Antiqua"/>
                <a:cs typeface="Book Antiqua"/>
              </a:rPr>
              <a:t>i</a:t>
            </a:r>
            <a:r>
              <a:rPr sz="1800" dirty="0">
                <a:latin typeface="Book Antiqua"/>
                <a:cs typeface="Book Antiqua"/>
              </a:rPr>
              <a:t>s	s</a:t>
            </a:r>
            <a:r>
              <a:rPr sz="1800" spc="5" dirty="0">
                <a:latin typeface="Book Antiqua"/>
                <a:cs typeface="Book Antiqua"/>
              </a:rPr>
              <a:t>e</a:t>
            </a:r>
            <a:r>
              <a:rPr sz="1800" spc="-10" dirty="0">
                <a:latin typeface="Book Antiqua"/>
                <a:cs typeface="Book Antiqua"/>
              </a:rPr>
              <a:t>c</a:t>
            </a:r>
            <a:r>
              <a:rPr sz="1800" dirty="0">
                <a:latin typeface="Book Antiqua"/>
                <a:cs typeface="Book Antiqua"/>
              </a:rPr>
              <a:t>u</a:t>
            </a:r>
            <a:r>
              <a:rPr sz="1800" spc="-10" dirty="0">
                <a:latin typeface="Book Antiqua"/>
                <a:cs typeface="Book Antiqua"/>
              </a:rPr>
              <a:t>n</a:t>
            </a:r>
            <a:r>
              <a:rPr sz="1800" dirty="0">
                <a:latin typeface="Book Antiqua"/>
                <a:cs typeface="Book Antiqua"/>
              </a:rPr>
              <a:t>daria	a	fib</a:t>
            </a:r>
            <a:r>
              <a:rPr sz="1800" spc="10" dirty="0">
                <a:latin typeface="Book Antiqua"/>
                <a:cs typeface="Book Antiqua"/>
              </a:rPr>
              <a:t>r</a:t>
            </a:r>
            <a:r>
              <a:rPr sz="1800" dirty="0">
                <a:latin typeface="Book Antiqua"/>
                <a:cs typeface="Book Antiqua"/>
              </a:rPr>
              <a:t>osis	</a:t>
            </a:r>
            <a:r>
              <a:rPr sz="1800" spc="-5" dirty="0">
                <a:latin typeface="Book Antiqua"/>
                <a:cs typeface="Book Antiqua"/>
              </a:rPr>
              <a:t>pa</a:t>
            </a:r>
            <a:r>
              <a:rPr sz="1800" spc="-10" dirty="0">
                <a:latin typeface="Book Antiqua"/>
                <a:cs typeface="Book Antiqua"/>
              </a:rPr>
              <a:t>n</a:t>
            </a:r>
            <a:r>
              <a:rPr sz="1800" dirty="0">
                <a:latin typeface="Book Antiqua"/>
                <a:cs typeface="Book Antiqua"/>
              </a:rPr>
              <a:t>creát</a:t>
            </a:r>
            <a:r>
              <a:rPr sz="1800" spc="5" dirty="0">
                <a:latin typeface="Book Antiqua"/>
                <a:cs typeface="Book Antiqua"/>
              </a:rPr>
              <a:t>i</a:t>
            </a:r>
            <a:r>
              <a:rPr sz="1800" dirty="0">
                <a:latin typeface="Book Antiqua"/>
                <a:cs typeface="Book Antiqua"/>
              </a:rPr>
              <a:t>ca	es	u</a:t>
            </a:r>
            <a:r>
              <a:rPr sz="1800" spc="-10" dirty="0">
                <a:latin typeface="Book Antiqua"/>
                <a:cs typeface="Book Antiqua"/>
              </a:rPr>
              <a:t>n</a:t>
            </a:r>
            <a:r>
              <a:rPr sz="1800" dirty="0">
                <a:latin typeface="Book Antiqua"/>
                <a:cs typeface="Book Antiqua"/>
              </a:rPr>
              <a:t>a	</a:t>
            </a:r>
            <a:r>
              <a:rPr sz="1800" spc="-5" dirty="0">
                <a:latin typeface="Book Antiqua"/>
                <a:cs typeface="Book Antiqua"/>
              </a:rPr>
              <a:t>bi</a:t>
            </a:r>
            <a:r>
              <a:rPr sz="1800" spc="5" dirty="0">
                <a:latin typeface="Book Antiqua"/>
                <a:cs typeface="Book Antiqua"/>
              </a:rPr>
              <a:t>e</a:t>
            </a:r>
            <a:r>
              <a:rPr sz="1800" dirty="0">
                <a:latin typeface="Book Antiqua"/>
                <a:cs typeface="Book Antiqua"/>
              </a:rPr>
              <a:t>n	co</a:t>
            </a:r>
            <a:r>
              <a:rPr sz="1800" spc="-5" dirty="0">
                <a:latin typeface="Book Antiqua"/>
                <a:cs typeface="Book Antiqua"/>
              </a:rPr>
              <a:t>noc</a:t>
            </a:r>
            <a:r>
              <a:rPr sz="1800" spc="5" dirty="0">
                <a:latin typeface="Book Antiqua"/>
                <a:cs typeface="Book Antiqua"/>
              </a:rPr>
              <a:t>i</a:t>
            </a:r>
            <a:r>
              <a:rPr sz="1800" dirty="0">
                <a:latin typeface="Book Antiqua"/>
                <a:cs typeface="Book Antiqua"/>
              </a:rPr>
              <a:t>da  </a:t>
            </a:r>
            <a:r>
              <a:rPr sz="1800" spc="-5" dirty="0">
                <a:latin typeface="Book Antiqua"/>
                <a:cs typeface="Book Antiqua"/>
              </a:rPr>
              <a:t>complicación </a:t>
            </a:r>
            <a:r>
              <a:rPr sz="1800" dirty="0">
                <a:latin typeface="Book Antiqua"/>
                <a:cs typeface="Book Antiqua"/>
              </a:rPr>
              <a:t>de la </a:t>
            </a:r>
            <a:r>
              <a:rPr sz="1800" spc="-5" dirty="0">
                <a:latin typeface="Book Antiqua"/>
                <a:cs typeface="Book Antiqua"/>
              </a:rPr>
              <a:t>pancreatitis</a:t>
            </a:r>
            <a:r>
              <a:rPr sz="1800" spc="-10" dirty="0">
                <a:latin typeface="Book Antiqua"/>
                <a:cs typeface="Book Antiqua"/>
              </a:rPr>
              <a:t> </a:t>
            </a:r>
            <a:r>
              <a:rPr sz="1800" dirty="0">
                <a:latin typeface="Book Antiqua"/>
                <a:cs typeface="Book Antiqua"/>
              </a:rPr>
              <a:t>crónica.</a:t>
            </a:r>
            <a:endParaRPr sz="1800">
              <a:latin typeface="Book Antiqua"/>
              <a:cs typeface="Book Antiqua"/>
            </a:endParaRPr>
          </a:p>
          <a:p>
            <a:pPr>
              <a:lnSpc>
                <a:spcPct val="100000"/>
              </a:lnSpc>
            </a:pPr>
            <a:endParaRPr sz="2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65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buFont typeface="Book Antiqua"/>
              <a:buChar char="-"/>
              <a:tabLst>
                <a:tab pos="299085" algn="l"/>
                <a:tab pos="299720" algn="l"/>
              </a:tabLst>
            </a:pPr>
            <a:r>
              <a:rPr sz="1800" b="1" spc="-5" dirty="0">
                <a:latin typeface="Book Antiqua"/>
                <a:cs typeface="Book Antiqua"/>
              </a:rPr>
              <a:t>Fístula </a:t>
            </a:r>
            <a:r>
              <a:rPr sz="1800" b="1" dirty="0">
                <a:latin typeface="Book Antiqua"/>
                <a:cs typeface="Book Antiqua"/>
              </a:rPr>
              <a:t>pancreática</a:t>
            </a:r>
            <a:r>
              <a:rPr sz="1800" b="1" spc="-20" dirty="0">
                <a:latin typeface="Book Antiqua"/>
                <a:cs typeface="Book Antiqua"/>
              </a:rPr>
              <a:t> </a:t>
            </a:r>
            <a:r>
              <a:rPr sz="1800" b="1" dirty="0">
                <a:latin typeface="Book Antiqua"/>
                <a:cs typeface="Book Antiqua"/>
              </a:rPr>
              <a:t>externa.</a:t>
            </a:r>
            <a:endParaRPr sz="1800">
              <a:latin typeface="Book Antiqua"/>
              <a:cs typeface="Book Antiqua"/>
            </a:endParaRPr>
          </a:p>
          <a:p>
            <a:pPr marL="12700" marR="5080">
              <a:lnSpc>
                <a:spcPts val="4320"/>
              </a:lnSpc>
              <a:spcBef>
                <a:spcPts val="495"/>
              </a:spcBef>
            </a:pPr>
            <a:r>
              <a:rPr sz="1800" dirty="0">
                <a:latin typeface="Book Antiqua"/>
                <a:cs typeface="Book Antiqua"/>
              </a:rPr>
              <a:t>La fístula </a:t>
            </a:r>
            <a:r>
              <a:rPr sz="1800" spc="-5" dirty="0">
                <a:latin typeface="Book Antiqua"/>
                <a:cs typeface="Book Antiqua"/>
              </a:rPr>
              <a:t>pancreática externa </a:t>
            </a:r>
            <a:r>
              <a:rPr sz="1800" dirty="0">
                <a:latin typeface="Book Antiqua"/>
                <a:cs typeface="Book Antiqua"/>
              </a:rPr>
              <a:t>es </a:t>
            </a:r>
            <a:r>
              <a:rPr sz="1800" spc="-5" dirty="0">
                <a:latin typeface="Book Antiqua"/>
                <a:cs typeface="Book Antiqua"/>
              </a:rPr>
              <a:t>una complicación inusual </a:t>
            </a:r>
            <a:r>
              <a:rPr sz="1800" dirty="0">
                <a:latin typeface="Book Antiqua"/>
                <a:cs typeface="Book Antiqua"/>
              </a:rPr>
              <a:t>de la </a:t>
            </a:r>
            <a:r>
              <a:rPr sz="1800" spc="-5" dirty="0">
                <a:latin typeface="Book Antiqua"/>
                <a:cs typeface="Book Antiqua"/>
              </a:rPr>
              <a:t>pancreatitis </a:t>
            </a:r>
            <a:r>
              <a:rPr sz="1800" dirty="0">
                <a:latin typeface="Book Antiqua"/>
                <a:cs typeface="Book Antiqua"/>
              </a:rPr>
              <a:t>crónica.  </a:t>
            </a:r>
            <a:r>
              <a:rPr sz="1800" spc="-5" dirty="0">
                <a:latin typeface="Book Antiqua"/>
                <a:cs typeface="Book Antiqua"/>
              </a:rPr>
              <a:t>Ocurre  más  frecuentemente  como  </a:t>
            </a:r>
            <a:r>
              <a:rPr sz="1800" dirty="0">
                <a:latin typeface="Book Antiqua"/>
                <a:cs typeface="Book Antiqua"/>
              </a:rPr>
              <a:t>consecuencia  de  </a:t>
            </a:r>
            <a:r>
              <a:rPr sz="1800" spc="-5" dirty="0">
                <a:latin typeface="Book Antiqua"/>
                <a:cs typeface="Book Antiqua"/>
              </a:rPr>
              <a:t>procedimientos  quirúrgicos</a:t>
            </a:r>
            <a:r>
              <a:rPr sz="1800" spc="-65" dirty="0">
                <a:latin typeface="Book Antiqua"/>
                <a:cs typeface="Book Antiqua"/>
              </a:rPr>
              <a:t> </a:t>
            </a:r>
            <a:r>
              <a:rPr sz="1800" dirty="0">
                <a:latin typeface="Book Antiqua"/>
                <a:cs typeface="Book Antiqua"/>
              </a:rPr>
              <a:t>de</a:t>
            </a:r>
            <a:endParaRPr sz="1800">
              <a:latin typeface="Book Antiqua"/>
              <a:cs typeface="Book Antiqua"/>
            </a:endParaRPr>
          </a:p>
          <a:p>
            <a:pPr marL="12700">
              <a:lnSpc>
                <a:spcPts val="1660"/>
              </a:lnSpc>
            </a:pPr>
            <a:r>
              <a:rPr sz="1800" spc="-5" dirty="0">
                <a:latin typeface="Book Antiqua"/>
                <a:cs typeface="Book Antiqua"/>
              </a:rPr>
              <a:t>drenaje</a:t>
            </a:r>
            <a:r>
              <a:rPr sz="1800" spc="65" dirty="0">
                <a:latin typeface="Book Antiqua"/>
                <a:cs typeface="Book Antiqua"/>
              </a:rPr>
              <a:t> </a:t>
            </a:r>
            <a:r>
              <a:rPr sz="1800" dirty="0">
                <a:latin typeface="Book Antiqua"/>
                <a:cs typeface="Book Antiqua"/>
              </a:rPr>
              <a:t>de</a:t>
            </a:r>
            <a:r>
              <a:rPr sz="1800" spc="70" dirty="0">
                <a:latin typeface="Book Antiqua"/>
                <a:cs typeface="Book Antiqua"/>
              </a:rPr>
              <a:t> </a:t>
            </a:r>
            <a:r>
              <a:rPr sz="1800" spc="-5" dirty="0">
                <a:latin typeface="Book Antiqua"/>
                <a:cs typeface="Book Antiqua"/>
              </a:rPr>
              <a:t>pseudoquistes</a:t>
            </a:r>
            <a:r>
              <a:rPr sz="1800" spc="85" dirty="0">
                <a:latin typeface="Book Antiqua"/>
                <a:cs typeface="Book Antiqua"/>
              </a:rPr>
              <a:t> </a:t>
            </a:r>
            <a:r>
              <a:rPr sz="1800" dirty="0">
                <a:latin typeface="Book Antiqua"/>
                <a:cs typeface="Book Antiqua"/>
              </a:rPr>
              <a:t>o</a:t>
            </a:r>
            <a:r>
              <a:rPr sz="1800" spc="70" dirty="0">
                <a:latin typeface="Book Antiqua"/>
                <a:cs typeface="Book Antiqua"/>
              </a:rPr>
              <a:t> </a:t>
            </a:r>
            <a:r>
              <a:rPr sz="1800" spc="-5" dirty="0">
                <a:latin typeface="Book Antiqua"/>
                <a:cs typeface="Book Antiqua"/>
              </a:rPr>
              <a:t>tras</a:t>
            </a:r>
            <a:r>
              <a:rPr sz="1800" spc="75" dirty="0">
                <a:latin typeface="Book Antiqua"/>
                <a:cs typeface="Book Antiqua"/>
              </a:rPr>
              <a:t> </a:t>
            </a:r>
            <a:r>
              <a:rPr sz="1800" spc="-5" dirty="0">
                <a:latin typeface="Book Antiqua"/>
                <a:cs typeface="Book Antiqua"/>
              </a:rPr>
              <a:t>drenaje</a:t>
            </a:r>
            <a:r>
              <a:rPr sz="1800" spc="70" dirty="0">
                <a:latin typeface="Book Antiqua"/>
                <a:cs typeface="Book Antiqua"/>
              </a:rPr>
              <a:t> </a:t>
            </a:r>
            <a:r>
              <a:rPr sz="1800" spc="-5" dirty="0">
                <a:latin typeface="Book Antiqua"/>
                <a:cs typeface="Book Antiqua"/>
              </a:rPr>
              <a:t>percutáneo</a:t>
            </a:r>
            <a:r>
              <a:rPr sz="1800" spc="75" dirty="0">
                <a:latin typeface="Book Antiqua"/>
                <a:cs typeface="Book Antiqua"/>
              </a:rPr>
              <a:t> </a:t>
            </a:r>
            <a:r>
              <a:rPr sz="1800" dirty="0">
                <a:latin typeface="Book Antiqua"/>
                <a:cs typeface="Book Antiqua"/>
              </a:rPr>
              <a:t>de</a:t>
            </a:r>
            <a:r>
              <a:rPr sz="1800" spc="70" dirty="0">
                <a:latin typeface="Book Antiqua"/>
                <a:cs typeface="Book Antiqua"/>
              </a:rPr>
              <a:t> </a:t>
            </a:r>
            <a:r>
              <a:rPr sz="1800" dirty="0">
                <a:latin typeface="Book Antiqua"/>
                <a:cs typeface="Book Antiqua"/>
              </a:rPr>
              <a:t>éstos,</a:t>
            </a:r>
            <a:r>
              <a:rPr sz="1800" spc="80" dirty="0">
                <a:latin typeface="Book Antiqua"/>
                <a:cs typeface="Book Antiqua"/>
              </a:rPr>
              <a:t> </a:t>
            </a:r>
            <a:r>
              <a:rPr sz="1800" dirty="0">
                <a:latin typeface="Book Antiqua"/>
                <a:cs typeface="Book Antiqua"/>
              </a:rPr>
              <a:t>y</a:t>
            </a:r>
            <a:r>
              <a:rPr sz="1800" spc="60" dirty="0">
                <a:latin typeface="Book Antiqua"/>
                <a:cs typeface="Book Antiqua"/>
              </a:rPr>
              <a:t> </a:t>
            </a:r>
            <a:r>
              <a:rPr sz="1800" spc="-5" dirty="0">
                <a:latin typeface="Book Antiqua"/>
                <a:cs typeface="Book Antiqua"/>
              </a:rPr>
              <a:t>también</a:t>
            </a:r>
            <a:r>
              <a:rPr sz="1800" spc="75" dirty="0">
                <a:latin typeface="Book Antiqua"/>
                <a:cs typeface="Book Antiqua"/>
              </a:rPr>
              <a:t> </a:t>
            </a:r>
            <a:r>
              <a:rPr sz="1800" dirty="0">
                <a:latin typeface="Book Antiqua"/>
                <a:cs typeface="Book Antiqua"/>
              </a:rPr>
              <a:t>en</a:t>
            </a:r>
            <a:r>
              <a:rPr sz="1800" spc="65" dirty="0">
                <a:latin typeface="Book Antiqua"/>
                <a:cs typeface="Book Antiqua"/>
              </a:rPr>
              <a:t> </a:t>
            </a:r>
            <a:r>
              <a:rPr sz="1800" spc="-5" dirty="0">
                <a:latin typeface="Book Antiqua"/>
                <a:cs typeface="Book Antiqua"/>
              </a:rPr>
              <a:t>cirugía</a:t>
            </a:r>
            <a:r>
              <a:rPr sz="1800" spc="70" dirty="0">
                <a:latin typeface="Book Antiqua"/>
                <a:cs typeface="Book Antiqua"/>
              </a:rPr>
              <a:t> </a:t>
            </a:r>
            <a:r>
              <a:rPr sz="1800" dirty="0">
                <a:latin typeface="Book Antiqua"/>
                <a:cs typeface="Book Antiqua"/>
              </a:rPr>
              <a:t>de</a:t>
            </a:r>
            <a:endParaRPr sz="1800">
              <a:latin typeface="Book Antiqua"/>
              <a:cs typeface="Book Antiqua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Book Antiqua"/>
                <a:cs typeface="Book Antiqua"/>
              </a:rPr>
              <a:t>anastomosis o </a:t>
            </a:r>
            <a:r>
              <a:rPr sz="1800" spc="-5" dirty="0">
                <a:latin typeface="Book Antiqua"/>
                <a:cs typeface="Book Antiqua"/>
              </a:rPr>
              <a:t>para biopsia.</a:t>
            </a:r>
            <a:endParaRPr sz="1800">
              <a:latin typeface="Book Antiqua"/>
              <a:cs typeface="Book Antiqu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1140" y="170179"/>
            <a:ext cx="8759825" cy="6060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Book Antiqua"/>
                <a:cs typeface="Book Antiqua"/>
              </a:rPr>
              <a:t>-</a:t>
            </a:r>
            <a:r>
              <a:rPr sz="1800" spc="300" dirty="0">
                <a:latin typeface="Book Antiqua"/>
                <a:cs typeface="Book Antiqua"/>
              </a:rPr>
              <a:t> </a:t>
            </a:r>
            <a:r>
              <a:rPr sz="1800" b="1" dirty="0">
                <a:latin typeface="Book Antiqua"/>
                <a:cs typeface="Book Antiqua"/>
              </a:rPr>
              <a:t>Pseudoquistes.</a:t>
            </a:r>
            <a:endParaRPr sz="1800">
              <a:latin typeface="Book Antiqua"/>
              <a:cs typeface="Book Antiqua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85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</a:pPr>
            <a:r>
              <a:rPr sz="1800" dirty="0">
                <a:latin typeface="Book Antiqua"/>
                <a:cs typeface="Book Antiqua"/>
              </a:rPr>
              <a:t>Los </a:t>
            </a:r>
            <a:r>
              <a:rPr sz="1800" spc="-5" dirty="0">
                <a:latin typeface="Book Antiqua"/>
                <a:cs typeface="Book Antiqua"/>
              </a:rPr>
              <a:t>pseudoquistes </a:t>
            </a:r>
            <a:r>
              <a:rPr sz="1800" dirty="0">
                <a:latin typeface="Book Antiqua"/>
                <a:cs typeface="Book Antiqua"/>
              </a:rPr>
              <a:t>en la </a:t>
            </a:r>
            <a:r>
              <a:rPr sz="1800" spc="-5" dirty="0">
                <a:latin typeface="Book Antiqua"/>
                <a:cs typeface="Book Antiqua"/>
              </a:rPr>
              <a:t>pancreatitis </a:t>
            </a:r>
            <a:r>
              <a:rPr sz="1800" dirty="0">
                <a:latin typeface="Book Antiqua"/>
                <a:cs typeface="Book Antiqua"/>
              </a:rPr>
              <a:t>crónica son </a:t>
            </a:r>
            <a:r>
              <a:rPr sz="1800" spc="-5" dirty="0">
                <a:latin typeface="Book Antiqua"/>
                <a:cs typeface="Book Antiqua"/>
              </a:rPr>
              <a:t>colecciones </a:t>
            </a:r>
            <a:r>
              <a:rPr sz="1800" dirty="0">
                <a:latin typeface="Book Antiqua"/>
                <a:cs typeface="Book Antiqua"/>
              </a:rPr>
              <a:t>de líquido </a:t>
            </a:r>
            <a:r>
              <a:rPr sz="1800" spc="-5" dirty="0">
                <a:latin typeface="Book Antiqua"/>
                <a:cs typeface="Book Antiqua"/>
              </a:rPr>
              <a:t>pancreático  situado fuera </a:t>
            </a:r>
            <a:r>
              <a:rPr sz="1800" dirty="0">
                <a:latin typeface="Book Antiqua"/>
                <a:cs typeface="Book Antiqua"/>
              </a:rPr>
              <a:t>de la </a:t>
            </a:r>
            <a:r>
              <a:rPr sz="1800" spc="-5" dirty="0">
                <a:latin typeface="Book Antiqua"/>
                <a:cs typeface="Book Antiqua"/>
              </a:rPr>
              <a:t>normal </a:t>
            </a:r>
            <a:r>
              <a:rPr sz="1800" dirty="0">
                <a:latin typeface="Book Antiqua"/>
                <a:cs typeface="Book Antiqua"/>
              </a:rPr>
              <a:t>localización </a:t>
            </a:r>
            <a:r>
              <a:rPr sz="1800" spc="-5" dirty="0">
                <a:latin typeface="Book Antiqua"/>
                <a:cs typeface="Book Antiqua"/>
              </a:rPr>
              <a:t>de </a:t>
            </a:r>
            <a:r>
              <a:rPr sz="1800" dirty="0">
                <a:latin typeface="Book Antiqua"/>
                <a:cs typeface="Book Antiqua"/>
              </a:rPr>
              <a:t>este líquido en los </a:t>
            </a:r>
            <a:r>
              <a:rPr sz="1800" spc="-5" dirty="0">
                <a:latin typeface="Book Antiqua"/>
                <a:cs typeface="Book Antiqua"/>
              </a:rPr>
              <a:t>conductos; están  </a:t>
            </a:r>
            <a:r>
              <a:rPr sz="1800" dirty="0">
                <a:latin typeface="Book Antiqua"/>
                <a:cs typeface="Book Antiqua"/>
              </a:rPr>
              <a:t>rodeados de </a:t>
            </a:r>
            <a:r>
              <a:rPr sz="1800" spc="-5" dirty="0">
                <a:latin typeface="Book Antiqua"/>
                <a:cs typeface="Book Antiqua"/>
              </a:rPr>
              <a:t>un tejido </a:t>
            </a:r>
            <a:r>
              <a:rPr sz="1800" dirty="0">
                <a:latin typeface="Book Antiqua"/>
                <a:cs typeface="Book Antiqua"/>
              </a:rPr>
              <a:t>fibroso </a:t>
            </a:r>
            <a:r>
              <a:rPr sz="1800" spc="-5" dirty="0">
                <a:latin typeface="Book Antiqua"/>
                <a:cs typeface="Book Antiqua"/>
              </a:rPr>
              <a:t>que </a:t>
            </a:r>
            <a:r>
              <a:rPr sz="1800" dirty="0">
                <a:latin typeface="Book Antiqua"/>
                <a:cs typeface="Book Antiqua"/>
              </a:rPr>
              <a:t>los envuelve a </a:t>
            </a:r>
            <a:r>
              <a:rPr sz="1800" spc="-5" dirty="0">
                <a:latin typeface="Book Antiqua"/>
                <a:cs typeface="Book Antiqua"/>
              </a:rPr>
              <a:t>modo </a:t>
            </a:r>
            <a:r>
              <a:rPr sz="1800" dirty="0">
                <a:latin typeface="Book Antiqua"/>
                <a:cs typeface="Book Antiqua"/>
              </a:rPr>
              <a:t>de</a:t>
            </a:r>
            <a:r>
              <a:rPr sz="1800" spc="25" dirty="0">
                <a:latin typeface="Book Antiqua"/>
                <a:cs typeface="Book Antiqua"/>
              </a:rPr>
              <a:t> </a:t>
            </a:r>
            <a:r>
              <a:rPr sz="1800" spc="-5" dirty="0">
                <a:latin typeface="Book Antiqua"/>
                <a:cs typeface="Book Antiqua"/>
              </a:rPr>
              <a:t>membrana.</a:t>
            </a:r>
            <a:endParaRPr sz="1800">
              <a:latin typeface="Book Antiqua"/>
              <a:cs typeface="Book Antiqu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1800" dirty="0">
                <a:latin typeface="Book Antiqua"/>
                <a:cs typeface="Book Antiqua"/>
              </a:rPr>
              <a:t>El </a:t>
            </a:r>
            <a:r>
              <a:rPr sz="1800" spc="-5" dirty="0">
                <a:latin typeface="Book Antiqua"/>
                <a:cs typeface="Book Antiqua"/>
              </a:rPr>
              <a:t>pseudoquiste </a:t>
            </a:r>
            <a:r>
              <a:rPr sz="1800" dirty="0">
                <a:latin typeface="Book Antiqua"/>
                <a:cs typeface="Book Antiqua"/>
              </a:rPr>
              <a:t>crónico </a:t>
            </a:r>
            <a:r>
              <a:rPr sz="1800" spc="-5" dirty="0">
                <a:latin typeface="Book Antiqua"/>
                <a:cs typeface="Book Antiqua"/>
              </a:rPr>
              <a:t>raramente </a:t>
            </a:r>
            <a:r>
              <a:rPr sz="1800" dirty="0">
                <a:latin typeface="Book Antiqua"/>
                <a:cs typeface="Book Antiqua"/>
              </a:rPr>
              <a:t>se resuelve</a:t>
            </a:r>
            <a:r>
              <a:rPr sz="1800" spc="15" dirty="0">
                <a:latin typeface="Book Antiqua"/>
                <a:cs typeface="Book Antiqua"/>
              </a:rPr>
              <a:t> </a:t>
            </a:r>
            <a:r>
              <a:rPr sz="1800" dirty="0">
                <a:latin typeface="Book Antiqua"/>
                <a:cs typeface="Book Antiqua"/>
              </a:rPr>
              <a:t>solo.</a:t>
            </a:r>
            <a:endParaRPr sz="1800">
              <a:latin typeface="Book Antiqua"/>
              <a:cs typeface="Book Antiqu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>
              <a:latin typeface="Times New Roman"/>
              <a:cs typeface="Times New Roman"/>
            </a:endParaRPr>
          </a:p>
          <a:p>
            <a:pPr marL="12700" marR="6985" algn="just">
              <a:lnSpc>
                <a:spcPct val="100000"/>
              </a:lnSpc>
            </a:pPr>
            <a:r>
              <a:rPr sz="1800" spc="-5" dirty="0">
                <a:latin typeface="Book Antiqua"/>
                <a:cs typeface="Book Antiqua"/>
              </a:rPr>
              <a:t>Cuanto más grandes </a:t>
            </a:r>
            <a:r>
              <a:rPr sz="1800" spc="-10" dirty="0">
                <a:latin typeface="Book Antiqua"/>
                <a:cs typeface="Book Antiqua"/>
              </a:rPr>
              <a:t>más </a:t>
            </a:r>
            <a:r>
              <a:rPr sz="1800" spc="-5" dirty="0">
                <a:latin typeface="Book Antiqua"/>
                <a:cs typeface="Book Antiqua"/>
              </a:rPr>
              <a:t>probable </a:t>
            </a:r>
            <a:r>
              <a:rPr sz="1800" dirty="0">
                <a:latin typeface="Book Antiqua"/>
                <a:cs typeface="Book Antiqua"/>
              </a:rPr>
              <a:t>es su </a:t>
            </a:r>
            <a:r>
              <a:rPr sz="1800" spc="-5" dirty="0">
                <a:latin typeface="Book Antiqua"/>
                <a:cs typeface="Book Antiqua"/>
              </a:rPr>
              <a:t>complicación, como hemorragia, obstrucción  </a:t>
            </a:r>
            <a:r>
              <a:rPr sz="1800" dirty="0">
                <a:latin typeface="Book Antiqua"/>
                <a:cs typeface="Book Antiqua"/>
              </a:rPr>
              <a:t>ductal, </a:t>
            </a:r>
            <a:r>
              <a:rPr sz="1800" spc="-5" dirty="0">
                <a:latin typeface="Book Antiqua"/>
                <a:cs typeface="Book Antiqua"/>
              </a:rPr>
              <a:t>rotura </a:t>
            </a:r>
            <a:r>
              <a:rPr sz="1800" dirty="0">
                <a:latin typeface="Book Antiqua"/>
                <a:cs typeface="Book Antiqua"/>
              </a:rPr>
              <a:t>o</a:t>
            </a:r>
            <a:r>
              <a:rPr sz="1800" spc="5" dirty="0">
                <a:latin typeface="Book Antiqua"/>
                <a:cs typeface="Book Antiqua"/>
              </a:rPr>
              <a:t> </a:t>
            </a:r>
            <a:r>
              <a:rPr sz="1800" dirty="0">
                <a:latin typeface="Book Antiqua"/>
                <a:cs typeface="Book Antiqua"/>
              </a:rPr>
              <a:t>infección.</a:t>
            </a:r>
            <a:endParaRPr sz="1800">
              <a:latin typeface="Book Antiqua"/>
              <a:cs typeface="Book Antiqua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1800" dirty="0">
                <a:latin typeface="Book Antiqua"/>
                <a:cs typeface="Book Antiqua"/>
              </a:rPr>
              <a:t>El </a:t>
            </a:r>
            <a:r>
              <a:rPr sz="1800" spc="-5" dirty="0">
                <a:latin typeface="Book Antiqua"/>
                <a:cs typeface="Book Antiqua"/>
              </a:rPr>
              <a:t>tratamiento </a:t>
            </a:r>
            <a:r>
              <a:rPr sz="1800" dirty="0">
                <a:latin typeface="Book Antiqua"/>
                <a:cs typeface="Book Antiqua"/>
              </a:rPr>
              <a:t>es </a:t>
            </a:r>
            <a:r>
              <a:rPr sz="1800" spc="-5" dirty="0">
                <a:latin typeface="Book Antiqua"/>
                <a:cs typeface="Book Antiqua"/>
              </a:rPr>
              <a:t>quirúrgico </a:t>
            </a:r>
            <a:r>
              <a:rPr sz="1800" dirty="0">
                <a:latin typeface="Book Antiqua"/>
                <a:cs typeface="Book Antiqua"/>
              </a:rPr>
              <a:t>o </a:t>
            </a:r>
            <a:r>
              <a:rPr sz="1800" spc="-5" dirty="0">
                <a:latin typeface="Book Antiqua"/>
                <a:cs typeface="Book Antiqua"/>
              </a:rPr>
              <a:t>por</a:t>
            </a:r>
            <a:r>
              <a:rPr sz="1800" spc="45" dirty="0">
                <a:latin typeface="Book Antiqua"/>
                <a:cs typeface="Book Antiqua"/>
              </a:rPr>
              <a:t> </a:t>
            </a:r>
            <a:r>
              <a:rPr sz="1800" spc="-5" dirty="0">
                <a:latin typeface="Book Antiqua"/>
                <a:cs typeface="Book Antiqua"/>
              </a:rPr>
              <a:t>drenaje.</a:t>
            </a:r>
            <a:endParaRPr sz="1800">
              <a:latin typeface="Book Antiqua"/>
              <a:cs typeface="Book Antiqua"/>
            </a:endParaRPr>
          </a:p>
          <a:p>
            <a:pPr>
              <a:lnSpc>
                <a:spcPct val="100000"/>
              </a:lnSpc>
            </a:pPr>
            <a:endParaRPr sz="2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6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299085" algn="l"/>
              </a:tabLst>
            </a:pPr>
            <a:r>
              <a:rPr sz="1800" dirty="0">
                <a:latin typeface="Book Antiqua"/>
                <a:cs typeface="Book Antiqua"/>
              </a:rPr>
              <a:t>-	</a:t>
            </a:r>
            <a:r>
              <a:rPr sz="1800" b="1" spc="-5" dirty="0">
                <a:latin typeface="Book Antiqua"/>
                <a:cs typeface="Book Antiqua"/>
              </a:rPr>
              <a:t>Trombosis venosa </a:t>
            </a:r>
            <a:r>
              <a:rPr sz="1800" b="1" dirty="0">
                <a:latin typeface="Book Antiqua"/>
                <a:cs typeface="Book Antiqua"/>
              </a:rPr>
              <a:t>esplénica.</a:t>
            </a:r>
            <a:endParaRPr sz="1800">
              <a:latin typeface="Book Antiqua"/>
              <a:cs typeface="Book Antiqua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850">
              <a:latin typeface="Times New Roman"/>
              <a:cs typeface="Times New Roman"/>
            </a:endParaRPr>
          </a:p>
          <a:p>
            <a:pPr marL="12700" marR="5715" algn="just">
              <a:lnSpc>
                <a:spcPct val="100000"/>
              </a:lnSpc>
            </a:pPr>
            <a:r>
              <a:rPr sz="1800" dirty="0">
                <a:latin typeface="Book Antiqua"/>
                <a:cs typeface="Book Antiqua"/>
              </a:rPr>
              <a:t>La causa </a:t>
            </a:r>
            <a:r>
              <a:rPr sz="1800" spc="-5" dirty="0">
                <a:latin typeface="Book Antiqua"/>
                <a:cs typeface="Book Antiqua"/>
              </a:rPr>
              <a:t>más </a:t>
            </a:r>
            <a:r>
              <a:rPr sz="1800" dirty="0">
                <a:latin typeface="Book Antiqua"/>
                <a:cs typeface="Book Antiqua"/>
              </a:rPr>
              <a:t>frecuente de </a:t>
            </a:r>
            <a:r>
              <a:rPr sz="1800" spc="-5" dirty="0">
                <a:latin typeface="Book Antiqua"/>
                <a:cs typeface="Book Antiqua"/>
              </a:rPr>
              <a:t>trombosis venosa </a:t>
            </a:r>
            <a:r>
              <a:rPr sz="1800" dirty="0">
                <a:latin typeface="Book Antiqua"/>
                <a:cs typeface="Book Antiqua"/>
              </a:rPr>
              <a:t>de la vena </a:t>
            </a:r>
            <a:r>
              <a:rPr sz="1800" spc="-5" dirty="0">
                <a:latin typeface="Book Antiqua"/>
                <a:cs typeface="Book Antiqua"/>
              </a:rPr>
              <a:t>esplénica </a:t>
            </a:r>
            <a:r>
              <a:rPr sz="1800" spc="-10" dirty="0">
                <a:latin typeface="Book Antiqua"/>
                <a:cs typeface="Book Antiqua"/>
              </a:rPr>
              <a:t>es </a:t>
            </a:r>
            <a:r>
              <a:rPr sz="1800" dirty="0">
                <a:latin typeface="Book Antiqua"/>
                <a:cs typeface="Book Antiqua"/>
              </a:rPr>
              <a:t>la </a:t>
            </a:r>
            <a:r>
              <a:rPr sz="1800" spc="-5" dirty="0">
                <a:latin typeface="Book Antiqua"/>
                <a:cs typeface="Book Antiqua"/>
              </a:rPr>
              <a:t>pancreatitis  </a:t>
            </a:r>
            <a:r>
              <a:rPr sz="1800" dirty="0">
                <a:latin typeface="Book Antiqua"/>
                <a:cs typeface="Book Antiqua"/>
              </a:rPr>
              <a:t>crónica, </a:t>
            </a:r>
            <a:r>
              <a:rPr sz="1800" spc="-5" dirty="0">
                <a:latin typeface="Book Antiqua"/>
                <a:cs typeface="Book Antiqua"/>
              </a:rPr>
              <a:t>seguida </a:t>
            </a:r>
            <a:r>
              <a:rPr sz="1800" dirty="0">
                <a:latin typeface="Book Antiqua"/>
                <a:cs typeface="Book Antiqua"/>
              </a:rPr>
              <a:t>del </a:t>
            </a:r>
            <a:r>
              <a:rPr sz="1800" spc="-5" dirty="0">
                <a:latin typeface="Book Antiqua"/>
                <a:cs typeface="Book Antiqua"/>
              </a:rPr>
              <a:t>Ca </a:t>
            </a:r>
            <a:r>
              <a:rPr sz="1800" dirty="0">
                <a:latin typeface="Book Antiqua"/>
                <a:cs typeface="Book Antiqua"/>
              </a:rPr>
              <a:t>de</a:t>
            </a:r>
            <a:r>
              <a:rPr sz="1800" spc="-15" dirty="0">
                <a:latin typeface="Book Antiqua"/>
                <a:cs typeface="Book Antiqua"/>
              </a:rPr>
              <a:t> </a:t>
            </a:r>
            <a:r>
              <a:rPr sz="1800" spc="-5" dirty="0">
                <a:latin typeface="Book Antiqua"/>
                <a:cs typeface="Book Antiqua"/>
              </a:rPr>
              <a:t>páncreas.</a:t>
            </a:r>
            <a:endParaRPr sz="1800">
              <a:latin typeface="Book Antiqua"/>
              <a:cs typeface="Book Antiqua"/>
            </a:endParaRPr>
          </a:p>
          <a:p>
            <a:pPr marL="12700" marR="3994785">
              <a:lnSpc>
                <a:spcPct val="200000"/>
              </a:lnSpc>
            </a:pPr>
            <a:r>
              <a:rPr sz="1800" spc="-5" dirty="0">
                <a:latin typeface="Book Antiqua"/>
                <a:cs typeface="Book Antiqua"/>
              </a:rPr>
              <a:t>Diagnóstico </a:t>
            </a:r>
            <a:r>
              <a:rPr sz="1800" dirty="0">
                <a:latin typeface="Book Antiqua"/>
                <a:cs typeface="Book Antiqua"/>
              </a:rPr>
              <a:t>con TAC y </a:t>
            </a:r>
            <a:r>
              <a:rPr sz="1800" spc="-5" dirty="0">
                <a:latin typeface="Book Antiqua"/>
                <a:cs typeface="Book Antiqua"/>
              </a:rPr>
              <a:t>arteriografía </a:t>
            </a:r>
            <a:r>
              <a:rPr sz="1800" dirty="0">
                <a:latin typeface="Book Antiqua"/>
                <a:cs typeface="Book Antiqua"/>
              </a:rPr>
              <a:t>(elección).  </a:t>
            </a:r>
            <a:r>
              <a:rPr sz="1800" spc="-5" dirty="0">
                <a:latin typeface="Book Antiqua"/>
                <a:cs typeface="Book Antiqua"/>
              </a:rPr>
              <a:t>Tratamiento: esplenectomía</a:t>
            </a:r>
            <a:endParaRPr sz="1800">
              <a:latin typeface="Book Antiqua"/>
              <a:cs typeface="Book Antiqu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4939" y="243331"/>
            <a:ext cx="166370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5" dirty="0"/>
              <a:t>Tratamiento.</a:t>
            </a:r>
            <a:endParaRPr sz="2200"/>
          </a:p>
        </p:txBody>
      </p:sp>
      <p:sp>
        <p:nvSpPr>
          <p:cNvPr id="3" name="object 3"/>
          <p:cNvSpPr txBox="1"/>
          <p:nvPr/>
        </p:nvSpPr>
        <p:spPr>
          <a:xfrm>
            <a:off x="154939" y="854709"/>
            <a:ext cx="8606790" cy="4415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5740" indent="-193675">
              <a:lnSpc>
                <a:spcPct val="100000"/>
              </a:lnSpc>
              <a:spcBef>
                <a:spcPts val="100"/>
              </a:spcBef>
              <a:buChar char="•"/>
              <a:tabLst>
                <a:tab pos="206375" algn="l"/>
              </a:tabLst>
            </a:pPr>
            <a:r>
              <a:rPr sz="1800" spc="-5" dirty="0">
                <a:latin typeface="Book Antiqua"/>
                <a:cs typeface="Book Antiqua"/>
              </a:rPr>
              <a:t>Suprimir </a:t>
            </a:r>
            <a:r>
              <a:rPr sz="1800" dirty="0">
                <a:latin typeface="Book Antiqua"/>
                <a:cs typeface="Book Antiqua"/>
              </a:rPr>
              <a:t>el</a:t>
            </a:r>
            <a:r>
              <a:rPr sz="1800" spc="25" dirty="0">
                <a:latin typeface="Book Antiqua"/>
                <a:cs typeface="Book Antiqua"/>
              </a:rPr>
              <a:t> </a:t>
            </a:r>
            <a:r>
              <a:rPr sz="1800" dirty="0">
                <a:latin typeface="Book Antiqua"/>
                <a:cs typeface="Book Antiqua"/>
              </a:rPr>
              <a:t>alcohol.</a:t>
            </a:r>
            <a:endParaRPr sz="1800">
              <a:latin typeface="Book Antiqua"/>
              <a:cs typeface="Book Antiqua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850">
              <a:latin typeface="Times New Roman"/>
              <a:cs typeface="Times New Roman"/>
            </a:endParaRPr>
          </a:p>
          <a:p>
            <a:pPr marL="12700" algn="just">
              <a:lnSpc>
                <a:spcPts val="2155"/>
              </a:lnSpc>
              <a:spcBef>
                <a:spcPts val="5"/>
              </a:spcBef>
            </a:pPr>
            <a:r>
              <a:rPr sz="1800" b="1" dirty="0">
                <a:latin typeface="Book Antiqua"/>
                <a:cs typeface="Book Antiqua"/>
              </a:rPr>
              <a:t>Medidas</a:t>
            </a:r>
            <a:r>
              <a:rPr sz="1800" b="1" spc="-30" dirty="0">
                <a:latin typeface="Book Antiqua"/>
                <a:cs typeface="Book Antiqua"/>
              </a:rPr>
              <a:t> </a:t>
            </a:r>
            <a:r>
              <a:rPr sz="1800" b="1" spc="-5" dirty="0">
                <a:latin typeface="Book Antiqua"/>
                <a:cs typeface="Book Antiqua"/>
              </a:rPr>
              <a:t>generales.</a:t>
            </a:r>
            <a:endParaRPr sz="1800">
              <a:latin typeface="Book Antiqua"/>
              <a:cs typeface="Book Antiqua"/>
            </a:endParaRPr>
          </a:p>
          <a:p>
            <a:pPr marL="12700" marR="5080" algn="just">
              <a:lnSpc>
                <a:spcPts val="2160"/>
              </a:lnSpc>
              <a:spcBef>
                <a:spcPts val="65"/>
              </a:spcBef>
            </a:pPr>
            <a:r>
              <a:rPr sz="1800" dirty="0">
                <a:latin typeface="Book Antiqua"/>
                <a:cs typeface="Book Antiqua"/>
              </a:rPr>
              <a:t>Si </a:t>
            </a:r>
            <a:r>
              <a:rPr sz="1800" spc="-5" dirty="0">
                <a:latin typeface="Book Antiqua"/>
                <a:cs typeface="Book Antiqua"/>
              </a:rPr>
              <a:t>no hay posibilidad </a:t>
            </a:r>
            <a:r>
              <a:rPr sz="1800" dirty="0">
                <a:latin typeface="Book Antiqua"/>
                <a:cs typeface="Book Antiqua"/>
              </a:rPr>
              <a:t>de </a:t>
            </a:r>
            <a:r>
              <a:rPr sz="1800" spc="-5" dirty="0">
                <a:latin typeface="Book Antiqua"/>
                <a:cs typeface="Book Antiqua"/>
              </a:rPr>
              <a:t>actuar suprimiendo </a:t>
            </a:r>
            <a:r>
              <a:rPr sz="1800" dirty="0">
                <a:latin typeface="Book Antiqua"/>
                <a:cs typeface="Book Antiqua"/>
              </a:rPr>
              <a:t>causas </a:t>
            </a:r>
            <a:r>
              <a:rPr sz="1800" spc="-5" dirty="0">
                <a:latin typeface="Book Antiqua"/>
                <a:cs typeface="Book Antiqua"/>
              </a:rPr>
              <a:t>externas </a:t>
            </a:r>
            <a:r>
              <a:rPr sz="1800" dirty="0">
                <a:latin typeface="Book Antiqua"/>
                <a:cs typeface="Book Antiqua"/>
              </a:rPr>
              <a:t>o </a:t>
            </a:r>
            <a:r>
              <a:rPr sz="1800" spc="-5" dirty="0">
                <a:latin typeface="Book Antiqua"/>
                <a:cs typeface="Book Antiqua"/>
              </a:rPr>
              <a:t>complicaciones, </a:t>
            </a:r>
            <a:r>
              <a:rPr sz="1800" dirty="0">
                <a:latin typeface="Book Antiqua"/>
                <a:cs typeface="Book Antiqua"/>
              </a:rPr>
              <a:t>y  </a:t>
            </a:r>
            <a:r>
              <a:rPr sz="1800" spc="-5" dirty="0">
                <a:latin typeface="Book Antiqua"/>
                <a:cs typeface="Book Antiqua"/>
              </a:rPr>
              <a:t>manteniendo </a:t>
            </a:r>
            <a:r>
              <a:rPr sz="1800" dirty="0">
                <a:latin typeface="Book Antiqua"/>
                <a:cs typeface="Book Antiqua"/>
              </a:rPr>
              <a:t>el </a:t>
            </a:r>
            <a:r>
              <a:rPr sz="1800" spc="-5" dirty="0">
                <a:latin typeface="Book Antiqua"/>
                <a:cs typeface="Book Antiqua"/>
              </a:rPr>
              <a:t>máximo empeño </a:t>
            </a:r>
            <a:r>
              <a:rPr sz="1800" dirty="0">
                <a:latin typeface="Book Antiqua"/>
                <a:cs typeface="Book Antiqua"/>
              </a:rPr>
              <a:t>en la retirada del</a:t>
            </a:r>
            <a:r>
              <a:rPr sz="1800" spc="30" dirty="0">
                <a:latin typeface="Book Antiqua"/>
                <a:cs typeface="Book Antiqua"/>
              </a:rPr>
              <a:t> </a:t>
            </a:r>
            <a:r>
              <a:rPr sz="1800" dirty="0">
                <a:latin typeface="Book Antiqua"/>
                <a:cs typeface="Book Antiqua"/>
              </a:rPr>
              <a:t>alcohol</a:t>
            </a:r>
            <a:endParaRPr sz="1800">
              <a:latin typeface="Book Antiqua"/>
              <a:cs typeface="Book Antiqua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8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1800" spc="-5" dirty="0">
                <a:latin typeface="Book Antiqua"/>
                <a:cs typeface="Book Antiqua"/>
              </a:rPr>
              <a:t>Administración </a:t>
            </a:r>
            <a:r>
              <a:rPr sz="1800" dirty="0">
                <a:latin typeface="Book Antiqua"/>
                <a:cs typeface="Book Antiqua"/>
              </a:rPr>
              <a:t>de </a:t>
            </a:r>
            <a:r>
              <a:rPr sz="1800" spc="-5" dirty="0">
                <a:latin typeface="Book Antiqua"/>
                <a:cs typeface="Book Antiqua"/>
              </a:rPr>
              <a:t>una </a:t>
            </a:r>
            <a:r>
              <a:rPr sz="1800" dirty="0">
                <a:latin typeface="Book Antiqua"/>
                <a:cs typeface="Book Antiqua"/>
              </a:rPr>
              <a:t>dieta </a:t>
            </a:r>
            <a:r>
              <a:rPr sz="1800" spc="-5" dirty="0">
                <a:latin typeface="Book Antiqua"/>
                <a:cs typeface="Book Antiqua"/>
              </a:rPr>
              <a:t>baja </a:t>
            </a:r>
            <a:r>
              <a:rPr sz="1800" dirty="0">
                <a:latin typeface="Book Antiqua"/>
                <a:cs typeface="Book Antiqua"/>
              </a:rPr>
              <a:t>en</a:t>
            </a:r>
            <a:r>
              <a:rPr sz="1800" spc="10" dirty="0">
                <a:latin typeface="Book Antiqua"/>
                <a:cs typeface="Book Antiqua"/>
              </a:rPr>
              <a:t> </a:t>
            </a:r>
            <a:r>
              <a:rPr sz="1800" spc="-5" dirty="0">
                <a:latin typeface="Book Antiqua"/>
                <a:cs typeface="Book Antiqua"/>
              </a:rPr>
              <a:t>grasas.</a:t>
            </a:r>
            <a:endParaRPr sz="1800">
              <a:latin typeface="Book Antiqua"/>
              <a:cs typeface="Book Antiqua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>
              <a:latin typeface="Times New Roman"/>
              <a:cs typeface="Times New Roman"/>
            </a:endParaRPr>
          </a:p>
          <a:p>
            <a:pPr marL="12700" marR="6350" algn="just">
              <a:lnSpc>
                <a:spcPct val="100000"/>
              </a:lnSpc>
              <a:spcBef>
                <a:spcPts val="5"/>
              </a:spcBef>
            </a:pPr>
            <a:r>
              <a:rPr sz="1800" spc="-5" dirty="0">
                <a:latin typeface="Book Antiqua"/>
                <a:cs typeface="Book Antiqua"/>
              </a:rPr>
              <a:t>Anslgesicos NO narcoticos </a:t>
            </a:r>
            <a:r>
              <a:rPr sz="1800" dirty="0">
                <a:latin typeface="Book Antiqua"/>
                <a:cs typeface="Book Antiqua"/>
              </a:rPr>
              <a:t>en </a:t>
            </a:r>
            <a:r>
              <a:rPr sz="1800" spc="-5" dirty="0">
                <a:latin typeface="Book Antiqua"/>
                <a:cs typeface="Book Antiqua"/>
              </a:rPr>
              <a:t>primeras </a:t>
            </a:r>
            <a:r>
              <a:rPr sz="1800" dirty="0">
                <a:latin typeface="Book Antiqua"/>
                <a:cs typeface="Book Antiqua"/>
              </a:rPr>
              <a:t>etapas: </a:t>
            </a:r>
            <a:r>
              <a:rPr sz="1800" spc="-5" dirty="0">
                <a:latin typeface="Book Antiqua"/>
                <a:cs typeface="Book Antiqua"/>
              </a:rPr>
              <a:t>paracetamol, metamizol, acido  </a:t>
            </a:r>
            <a:r>
              <a:rPr sz="1800" dirty="0">
                <a:latin typeface="Book Antiqua"/>
                <a:cs typeface="Book Antiqua"/>
              </a:rPr>
              <a:t>acetilsalicilico.</a:t>
            </a:r>
            <a:endParaRPr sz="1800">
              <a:latin typeface="Book Antiqua"/>
              <a:cs typeface="Book Antiqua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85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1800" b="1" dirty="0">
                <a:latin typeface="Book Antiqua"/>
                <a:cs typeface="Book Antiqua"/>
              </a:rPr>
              <a:t>Enzimas</a:t>
            </a:r>
            <a:r>
              <a:rPr sz="1800" b="1" spc="-20" dirty="0">
                <a:latin typeface="Book Antiqua"/>
                <a:cs typeface="Book Antiqua"/>
              </a:rPr>
              <a:t> </a:t>
            </a:r>
            <a:r>
              <a:rPr sz="1800" b="1" dirty="0">
                <a:latin typeface="Book Antiqua"/>
                <a:cs typeface="Book Antiqua"/>
              </a:rPr>
              <a:t>pancreáticas.</a:t>
            </a:r>
            <a:endParaRPr sz="1800">
              <a:latin typeface="Book Antiqua"/>
              <a:cs typeface="Book Antiqua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85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</a:pPr>
            <a:r>
              <a:rPr sz="1800" dirty="0">
                <a:latin typeface="Book Antiqua"/>
                <a:cs typeface="Book Antiqua"/>
              </a:rPr>
              <a:t>Si el dolor </a:t>
            </a:r>
            <a:r>
              <a:rPr sz="1800" spc="-5" dirty="0">
                <a:latin typeface="Book Antiqua"/>
                <a:cs typeface="Book Antiqua"/>
              </a:rPr>
              <a:t>no se controla </a:t>
            </a:r>
            <a:r>
              <a:rPr sz="1800" dirty="0">
                <a:latin typeface="Book Antiqua"/>
                <a:cs typeface="Book Antiqua"/>
              </a:rPr>
              <a:t>en el </a:t>
            </a:r>
            <a:r>
              <a:rPr sz="1800" spc="-5" dirty="0">
                <a:latin typeface="Book Antiqua"/>
                <a:cs typeface="Book Antiqua"/>
              </a:rPr>
              <a:t>escalón </a:t>
            </a:r>
            <a:r>
              <a:rPr sz="1800" dirty="0">
                <a:latin typeface="Book Antiqua"/>
                <a:cs typeface="Book Antiqua"/>
              </a:rPr>
              <a:t>de la dieta, </a:t>
            </a:r>
            <a:r>
              <a:rPr sz="1800" spc="-5" dirty="0">
                <a:latin typeface="Book Antiqua"/>
                <a:cs typeface="Book Antiqua"/>
              </a:rPr>
              <a:t>supresión </a:t>
            </a:r>
            <a:r>
              <a:rPr sz="1800" dirty="0">
                <a:latin typeface="Book Antiqua"/>
                <a:cs typeface="Book Antiqua"/>
              </a:rPr>
              <a:t>de alcohol y analgesia  </a:t>
            </a:r>
            <a:r>
              <a:rPr sz="1800" spc="-5" dirty="0">
                <a:latin typeface="Book Antiqua"/>
                <a:cs typeface="Book Antiqua"/>
              </a:rPr>
              <a:t>no narcótica, debe pasarse </a:t>
            </a:r>
            <a:r>
              <a:rPr sz="1800" dirty="0">
                <a:latin typeface="Book Antiqua"/>
                <a:cs typeface="Book Antiqua"/>
              </a:rPr>
              <a:t>a la </a:t>
            </a:r>
            <a:r>
              <a:rPr sz="1800" spc="-5" dirty="0">
                <a:latin typeface="Book Antiqua"/>
                <a:cs typeface="Book Antiqua"/>
              </a:rPr>
              <a:t>administración </a:t>
            </a:r>
            <a:r>
              <a:rPr sz="1800" dirty="0">
                <a:latin typeface="Book Antiqua"/>
                <a:cs typeface="Book Antiqua"/>
              </a:rPr>
              <a:t>de </a:t>
            </a:r>
            <a:r>
              <a:rPr sz="1800" spc="-5" dirty="0">
                <a:latin typeface="Book Antiqua"/>
                <a:cs typeface="Book Antiqua"/>
              </a:rPr>
              <a:t>altas dosis </a:t>
            </a:r>
            <a:r>
              <a:rPr sz="1800" dirty="0">
                <a:latin typeface="Book Antiqua"/>
                <a:cs typeface="Book Antiqua"/>
              </a:rPr>
              <a:t>de enzimas  </a:t>
            </a:r>
            <a:r>
              <a:rPr sz="1800" spc="-5" dirty="0">
                <a:latin typeface="Book Antiqua"/>
                <a:cs typeface="Book Antiqua"/>
              </a:rPr>
              <a:t>pancreáticas.</a:t>
            </a:r>
            <a:endParaRPr sz="1800">
              <a:latin typeface="Book Antiqua"/>
              <a:cs typeface="Book Antiqua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1140" y="170179"/>
            <a:ext cx="8759825" cy="6060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Book Antiqua"/>
                <a:cs typeface="Book Antiqua"/>
              </a:rPr>
              <a:t>Octreótido.</a:t>
            </a:r>
            <a:endParaRPr sz="1800">
              <a:latin typeface="Book Antiqua"/>
              <a:cs typeface="Book Antiqua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850">
              <a:latin typeface="Times New Roman"/>
              <a:cs typeface="Times New Roman"/>
            </a:endParaRPr>
          </a:p>
          <a:p>
            <a:pPr marL="12700" marR="6350">
              <a:lnSpc>
                <a:spcPct val="100000"/>
              </a:lnSpc>
              <a:tabLst>
                <a:tab pos="353695" algn="l"/>
                <a:tab pos="1577975" algn="l"/>
                <a:tab pos="1981835" algn="l"/>
                <a:tab pos="2923540" algn="l"/>
                <a:tab pos="3307715" algn="l"/>
                <a:tab pos="3622040" algn="l"/>
                <a:tab pos="5226685" algn="l"/>
                <a:tab pos="5568315" algn="l"/>
                <a:tab pos="5972175" algn="l"/>
                <a:tab pos="6929120" algn="l"/>
                <a:tab pos="7440295" algn="l"/>
                <a:tab pos="7781290" algn="l"/>
                <a:tab pos="8497570" algn="l"/>
              </a:tabLst>
            </a:pPr>
            <a:r>
              <a:rPr sz="1800" dirty="0">
                <a:latin typeface="Book Antiqua"/>
                <a:cs typeface="Book Antiqua"/>
              </a:rPr>
              <a:t>El	oc</a:t>
            </a:r>
            <a:r>
              <a:rPr sz="1800" spc="-5" dirty="0">
                <a:latin typeface="Book Antiqua"/>
                <a:cs typeface="Book Antiqua"/>
              </a:rPr>
              <a:t>treót</a:t>
            </a:r>
            <a:r>
              <a:rPr sz="1800" spc="5" dirty="0">
                <a:latin typeface="Book Antiqua"/>
                <a:cs typeface="Book Antiqua"/>
              </a:rPr>
              <a:t>i</a:t>
            </a:r>
            <a:r>
              <a:rPr sz="1800" dirty="0">
                <a:latin typeface="Book Antiqua"/>
                <a:cs typeface="Book Antiqua"/>
              </a:rPr>
              <a:t>d</a:t>
            </a:r>
            <a:r>
              <a:rPr sz="1800" spc="10" dirty="0">
                <a:latin typeface="Book Antiqua"/>
                <a:cs typeface="Book Antiqua"/>
              </a:rPr>
              <a:t>o</a:t>
            </a:r>
            <a:r>
              <a:rPr sz="1800" dirty="0">
                <a:latin typeface="Book Antiqua"/>
                <a:cs typeface="Book Antiqua"/>
              </a:rPr>
              <a:t>,	</a:t>
            </a:r>
            <a:r>
              <a:rPr sz="1800" spc="-10" dirty="0">
                <a:latin typeface="Book Antiqua"/>
                <a:cs typeface="Book Antiqua"/>
              </a:rPr>
              <a:t>u</a:t>
            </a:r>
            <a:r>
              <a:rPr sz="1800" dirty="0">
                <a:latin typeface="Book Antiqua"/>
                <a:cs typeface="Book Antiqua"/>
              </a:rPr>
              <a:t>n	anál</a:t>
            </a:r>
            <a:r>
              <a:rPr sz="1800" spc="10" dirty="0">
                <a:latin typeface="Book Antiqua"/>
                <a:cs typeface="Book Antiqua"/>
              </a:rPr>
              <a:t>o</a:t>
            </a:r>
            <a:r>
              <a:rPr sz="1800" spc="-5" dirty="0">
                <a:latin typeface="Book Antiqua"/>
                <a:cs typeface="Book Antiqua"/>
              </a:rPr>
              <a:t>g</a:t>
            </a:r>
            <a:r>
              <a:rPr sz="1800" dirty="0">
                <a:latin typeface="Book Antiqua"/>
                <a:cs typeface="Book Antiqua"/>
              </a:rPr>
              <a:t>o	de	la	so</a:t>
            </a:r>
            <a:r>
              <a:rPr sz="1800" spc="-10" dirty="0">
                <a:latin typeface="Book Antiqua"/>
                <a:cs typeface="Book Antiqua"/>
              </a:rPr>
              <a:t>m</a:t>
            </a:r>
            <a:r>
              <a:rPr sz="1800" dirty="0">
                <a:latin typeface="Book Antiqua"/>
                <a:cs typeface="Book Antiqua"/>
              </a:rPr>
              <a:t>ato</a:t>
            </a:r>
            <a:r>
              <a:rPr sz="1800" spc="5" dirty="0">
                <a:latin typeface="Book Antiqua"/>
                <a:cs typeface="Book Antiqua"/>
              </a:rPr>
              <a:t>s</a:t>
            </a:r>
            <a:r>
              <a:rPr sz="1800" spc="-5" dirty="0">
                <a:latin typeface="Book Antiqua"/>
                <a:cs typeface="Book Antiqua"/>
              </a:rPr>
              <a:t>tat</a:t>
            </a:r>
            <a:r>
              <a:rPr sz="1800" spc="5" dirty="0">
                <a:latin typeface="Book Antiqua"/>
                <a:cs typeface="Book Antiqua"/>
              </a:rPr>
              <a:t>i</a:t>
            </a:r>
            <a:r>
              <a:rPr sz="1800" spc="-5" dirty="0">
                <a:latin typeface="Book Antiqua"/>
                <a:cs typeface="Book Antiqua"/>
              </a:rPr>
              <a:t>n</a:t>
            </a:r>
            <a:r>
              <a:rPr sz="1800" dirty="0">
                <a:latin typeface="Book Antiqua"/>
                <a:cs typeface="Book Antiqua"/>
              </a:rPr>
              <a:t>a,	es	</a:t>
            </a:r>
            <a:r>
              <a:rPr sz="1800" spc="-10" dirty="0">
                <a:latin typeface="Book Antiqua"/>
                <a:cs typeface="Book Antiqua"/>
              </a:rPr>
              <a:t>u</a:t>
            </a:r>
            <a:r>
              <a:rPr sz="1800" dirty="0">
                <a:latin typeface="Book Antiqua"/>
                <a:cs typeface="Book Antiqua"/>
              </a:rPr>
              <a:t>n	fár</a:t>
            </a:r>
            <a:r>
              <a:rPr sz="1800" spc="-10" dirty="0">
                <a:latin typeface="Book Antiqua"/>
                <a:cs typeface="Book Antiqua"/>
              </a:rPr>
              <a:t>m</a:t>
            </a:r>
            <a:r>
              <a:rPr sz="1800" dirty="0">
                <a:latin typeface="Book Antiqua"/>
                <a:cs typeface="Book Antiqua"/>
              </a:rPr>
              <a:t>aco	</a:t>
            </a:r>
            <a:r>
              <a:rPr sz="1800" spc="-5" dirty="0">
                <a:latin typeface="Book Antiqua"/>
                <a:cs typeface="Book Antiqua"/>
              </a:rPr>
              <a:t>q</a:t>
            </a:r>
            <a:r>
              <a:rPr sz="1800" spc="-10" dirty="0">
                <a:latin typeface="Book Antiqua"/>
                <a:cs typeface="Book Antiqua"/>
              </a:rPr>
              <a:t>u</a:t>
            </a:r>
            <a:r>
              <a:rPr sz="1800" dirty="0">
                <a:latin typeface="Book Antiqua"/>
                <a:cs typeface="Book Antiqua"/>
              </a:rPr>
              <a:t>e	es	capaz	</a:t>
            </a:r>
            <a:r>
              <a:rPr sz="1800" spc="-10" dirty="0">
                <a:latin typeface="Book Antiqua"/>
                <a:cs typeface="Book Antiqua"/>
              </a:rPr>
              <a:t>de  </a:t>
            </a:r>
            <a:r>
              <a:rPr sz="1800" spc="-5" dirty="0">
                <a:latin typeface="Book Antiqua"/>
                <a:cs typeface="Book Antiqua"/>
              </a:rPr>
              <a:t>disminuir </a:t>
            </a:r>
            <a:r>
              <a:rPr sz="1800" dirty="0">
                <a:latin typeface="Book Antiqua"/>
                <a:cs typeface="Book Antiqua"/>
              </a:rPr>
              <a:t>la secreción </a:t>
            </a:r>
            <a:r>
              <a:rPr sz="1800" spc="-5" dirty="0">
                <a:latin typeface="Book Antiqua"/>
                <a:cs typeface="Book Antiqua"/>
              </a:rPr>
              <a:t>pancreática </a:t>
            </a:r>
            <a:r>
              <a:rPr sz="1800" dirty="0">
                <a:latin typeface="Book Antiqua"/>
                <a:cs typeface="Book Antiqua"/>
              </a:rPr>
              <a:t>de </a:t>
            </a:r>
            <a:r>
              <a:rPr sz="1800" spc="-5" dirty="0">
                <a:latin typeface="Book Antiqua"/>
                <a:cs typeface="Book Antiqua"/>
              </a:rPr>
              <a:t>forma </a:t>
            </a:r>
            <a:r>
              <a:rPr sz="1800" spc="-10" dirty="0">
                <a:latin typeface="Book Antiqua"/>
                <a:cs typeface="Book Antiqua"/>
              </a:rPr>
              <a:t>muy</a:t>
            </a:r>
            <a:r>
              <a:rPr sz="1800" spc="10" dirty="0">
                <a:latin typeface="Book Antiqua"/>
                <a:cs typeface="Book Antiqua"/>
              </a:rPr>
              <a:t> </a:t>
            </a:r>
            <a:r>
              <a:rPr sz="1800" spc="-5" dirty="0">
                <a:latin typeface="Book Antiqua"/>
                <a:cs typeface="Book Antiqua"/>
              </a:rPr>
              <a:t>notable.</a:t>
            </a:r>
            <a:endParaRPr sz="1800">
              <a:latin typeface="Book Antiqua"/>
              <a:cs typeface="Book Antiqu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sz="1800" dirty="0">
                <a:latin typeface="Book Antiqua"/>
                <a:cs typeface="Book Antiqua"/>
              </a:rPr>
              <a:t>Por esta razón se </a:t>
            </a:r>
            <a:r>
              <a:rPr sz="1800" spc="-5" dirty="0">
                <a:latin typeface="Book Antiqua"/>
                <a:cs typeface="Book Antiqua"/>
              </a:rPr>
              <a:t>ha propuesto también </a:t>
            </a:r>
            <a:r>
              <a:rPr sz="1800" dirty="0">
                <a:latin typeface="Book Antiqua"/>
                <a:cs typeface="Book Antiqua"/>
              </a:rPr>
              <a:t>su uso en el tratamiento del dolor de la  </a:t>
            </a:r>
            <a:r>
              <a:rPr sz="1800" spc="-5" dirty="0">
                <a:latin typeface="Book Antiqua"/>
                <a:cs typeface="Book Antiqua"/>
              </a:rPr>
              <a:t>pancreatitis</a:t>
            </a:r>
            <a:r>
              <a:rPr sz="1800" spc="-15" dirty="0">
                <a:latin typeface="Book Antiqua"/>
                <a:cs typeface="Book Antiqua"/>
              </a:rPr>
              <a:t> </a:t>
            </a:r>
            <a:r>
              <a:rPr sz="1800" dirty="0">
                <a:latin typeface="Book Antiqua"/>
                <a:cs typeface="Book Antiqua"/>
              </a:rPr>
              <a:t>crónica.</a:t>
            </a:r>
            <a:endParaRPr sz="1800">
              <a:latin typeface="Book Antiqua"/>
              <a:cs typeface="Book Antiqua"/>
            </a:endParaRPr>
          </a:p>
          <a:p>
            <a:pPr>
              <a:lnSpc>
                <a:spcPct val="100000"/>
              </a:lnSpc>
            </a:pPr>
            <a:endParaRPr sz="2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6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b="1" spc="-5" dirty="0">
                <a:latin typeface="Book Antiqua"/>
                <a:cs typeface="Book Antiqua"/>
              </a:rPr>
              <a:t>Tratamiento</a:t>
            </a:r>
            <a:r>
              <a:rPr sz="1800" b="1" spc="-15" dirty="0">
                <a:latin typeface="Book Antiqua"/>
                <a:cs typeface="Book Antiqua"/>
              </a:rPr>
              <a:t> </a:t>
            </a:r>
            <a:r>
              <a:rPr sz="1800" b="1" spc="-5" dirty="0">
                <a:latin typeface="Book Antiqua"/>
                <a:cs typeface="Book Antiqua"/>
              </a:rPr>
              <a:t>endoscópico.</a:t>
            </a:r>
            <a:endParaRPr sz="1800">
              <a:latin typeface="Book Antiqua"/>
              <a:cs typeface="Book Antiqua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850">
              <a:latin typeface="Times New Roman"/>
              <a:cs typeface="Times New Roman"/>
            </a:endParaRPr>
          </a:p>
          <a:p>
            <a:pPr marL="12700" marR="6350">
              <a:lnSpc>
                <a:spcPct val="100000"/>
              </a:lnSpc>
            </a:pPr>
            <a:r>
              <a:rPr sz="1800" dirty="0">
                <a:latin typeface="Book Antiqua"/>
                <a:cs typeface="Book Antiqua"/>
              </a:rPr>
              <a:t>El </a:t>
            </a:r>
            <a:r>
              <a:rPr sz="1800" spc="-5" dirty="0">
                <a:latin typeface="Book Antiqua"/>
                <a:cs typeface="Book Antiqua"/>
              </a:rPr>
              <a:t>tratamiento </a:t>
            </a:r>
            <a:r>
              <a:rPr sz="1800" dirty="0">
                <a:latin typeface="Book Antiqua"/>
                <a:cs typeface="Book Antiqua"/>
              </a:rPr>
              <a:t>endoscópico está indicado en los </a:t>
            </a:r>
            <a:r>
              <a:rPr sz="1800" spc="-5" dirty="0">
                <a:latin typeface="Book Antiqua"/>
                <a:cs typeface="Book Antiqua"/>
              </a:rPr>
              <a:t>pacientes que presentan estenosis </a:t>
            </a:r>
            <a:r>
              <a:rPr sz="1800" dirty="0">
                <a:latin typeface="Book Antiqua"/>
                <a:cs typeface="Book Antiqua"/>
              </a:rPr>
              <a:t>u  </a:t>
            </a:r>
            <a:r>
              <a:rPr sz="1800" spc="-5" dirty="0">
                <a:latin typeface="Book Antiqua"/>
                <a:cs typeface="Book Antiqua"/>
              </a:rPr>
              <a:t>obstrucciones por</a:t>
            </a:r>
            <a:r>
              <a:rPr sz="1800" spc="15" dirty="0">
                <a:latin typeface="Book Antiqua"/>
                <a:cs typeface="Book Antiqua"/>
              </a:rPr>
              <a:t> </a:t>
            </a:r>
            <a:r>
              <a:rPr sz="1800" dirty="0">
                <a:latin typeface="Book Antiqua"/>
                <a:cs typeface="Book Antiqua"/>
              </a:rPr>
              <a:t>cálculos.</a:t>
            </a:r>
            <a:endParaRPr sz="1800">
              <a:latin typeface="Book Antiqua"/>
              <a:cs typeface="Book Antiqu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>
              <a:latin typeface="Times New Roman"/>
              <a:cs typeface="Times New Roman"/>
            </a:endParaRPr>
          </a:p>
          <a:p>
            <a:pPr marL="12700" marR="7620">
              <a:lnSpc>
                <a:spcPct val="100000"/>
              </a:lnSpc>
            </a:pPr>
            <a:r>
              <a:rPr sz="1800" dirty="0">
                <a:latin typeface="Book Antiqua"/>
                <a:cs typeface="Book Antiqua"/>
              </a:rPr>
              <a:t>En </a:t>
            </a:r>
            <a:r>
              <a:rPr sz="1800" spc="-5" dirty="0">
                <a:latin typeface="Book Antiqua"/>
                <a:cs typeface="Book Antiqua"/>
              </a:rPr>
              <a:t>estos casos </a:t>
            </a:r>
            <a:r>
              <a:rPr sz="1800" dirty="0">
                <a:latin typeface="Book Antiqua"/>
                <a:cs typeface="Book Antiqua"/>
              </a:rPr>
              <a:t>son </a:t>
            </a:r>
            <a:r>
              <a:rPr sz="1800" spc="-5" dirty="0">
                <a:latin typeface="Book Antiqua"/>
                <a:cs typeface="Book Antiqua"/>
              </a:rPr>
              <a:t>posibles medidas como </a:t>
            </a:r>
            <a:r>
              <a:rPr sz="1800" dirty="0">
                <a:latin typeface="Book Antiqua"/>
                <a:cs typeface="Book Antiqua"/>
              </a:rPr>
              <a:t>la esfinterotomía, la </a:t>
            </a:r>
            <a:r>
              <a:rPr sz="1800" spc="-5" dirty="0">
                <a:latin typeface="Book Antiqua"/>
                <a:cs typeface="Book Antiqua"/>
              </a:rPr>
              <a:t>colocación </a:t>
            </a:r>
            <a:r>
              <a:rPr sz="1800" dirty="0">
                <a:latin typeface="Book Antiqua"/>
                <a:cs typeface="Book Antiqua"/>
              </a:rPr>
              <a:t>de </a:t>
            </a:r>
            <a:r>
              <a:rPr sz="1800" spc="-5" dirty="0">
                <a:latin typeface="Book Antiqua"/>
                <a:cs typeface="Book Antiqua"/>
              </a:rPr>
              <a:t>prótesis  </a:t>
            </a:r>
            <a:r>
              <a:rPr sz="1800" dirty="0">
                <a:latin typeface="Book Antiqua"/>
                <a:cs typeface="Book Antiqua"/>
              </a:rPr>
              <a:t>y la extracción de cálculos, con o sin </a:t>
            </a:r>
            <a:r>
              <a:rPr sz="1800" spc="-5" dirty="0">
                <a:latin typeface="Book Antiqua"/>
                <a:cs typeface="Book Antiqua"/>
              </a:rPr>
              <a:t>litotricia </a:t>
            </a:r>
            <a:r>
              <a:rPr sz="1800" dirty="0">
                <a:latin typeface="Book Antiqua"/>
                <a:cs typeface="Book Antiqua"/>
              </a:rPr>
              <a:t>extracorpórea</a:t>
            </a:r>
            <a:r>
              <a:rPr sz="1800" spc="-30" dirty="0">
                <a:latin typeface="Book Antiqua"/>
                <a:cs typeface="Book Antiqua"/>
              </a:rPr>
              <a:t> </a:t>
            </a:r>
            <a:r>
              <a:rPr sz="1800" dirty="0">
                <a:latin typeface="Book Antiqua"/>
                <a:cs typeface="Book Antiqua"/>
              </a:rPr>
              <a:t>asociada.</a:t>
            </a:r>
            <a:endParaRPr sz="1800">
              <a:latin typeface="Book Antiqua"/>
              <a:cs typeface="Book Antiqua"/>
            </a:endParaRPr>
          </a:p>
          <a:p>
            <a:pPr>
              <a:lnSpc>
                <a:spcPct val="100000"/>
              </a:lnSpc>
            </a:pPr>
            <a:endParaRPr sz="2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6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b="1" dirty="0">
                <a:latin typeface="Book Antiqua"/>
                <a:cs typeface="Book Antiqua"/>
              </a:rPr>
              <a:t>Bloqueo del plexo</a:t>
            </a:r>
            <a:r>
              <a:rPr sz="1800" b="1" spc="-25" dirty="0">
                <a:latin typeface="Book Antiqua"/>
                <a:cs typeface="Book Antiqua"/>
              </a:rPr>
              <a:t> </a:t>
            </a:r>
            <a:r>
              <a:rPr sz="1800" b="1" spc="-5" dirty="0">
                <a:latin typeface="Book Antiqua"/>
                <a:cs typeface="Book Antiqua"/>
              </a:rPr>
              <a:t>celíaco.</a:t>
            </a:r>
            <a:endParaRPr sz="1800">
              <a:latin typeface="Book Antiqua"/>
              <a:cs typeface="Book Antiqua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850">
              <a:latin typeface="Times New Roman"/>
              <a:cs typeface="Times New Roman"/>
            </a:endParaRPr>
          </a:p>
          <a:p>
            <a:pPr marL="12700" marR="5715">
              <a:lnSpc>
                <a:spcPct val="100000"/>
              </a:lnSpc>
            </a:pPr>
            <a:r>
              <a:rPr sz="1800" dirty="0">
                <a:latin typeface="Book Antiqua"/>
                <a:cs typeface="Book Antiqua"/>
              </a:rPr>
              <a:t>Las </a:t>
            </a:r>
            <a:r>
              <a:rPr sz="1800" spc="-5" dirty="0">
                <a:latin typeface="Book Antiqua"/>
                <a:cs typeface="Book Antiqua"/>
              </a:rPr>
              <a:t>técnicas de bloqueo </a:t>
            </a:r>
            <a:r>
              <a:rPr sz="1800" dirty="0">
                <a:latin typeface="Book Antiqua"/>
                <a:cs typeface="Book Antiqua"/>
              </a:rPr>
              <a:t>del </a:t>
            </a:r>
            <a:r>
              <a:rPr sz="1800" spc="-5" dirty="0">
                <a:latin typeface="Book Antiqua"/>
                <a:cs typeface="Book Antiqua"/>
              </a:rPr>
              <a:t>plexo </a:t>
            </a:r>
            <a:r>
              <a:rPr sz="1800" dirty="0">
                <a:latin typeface="Book Antiqua"/>
                <a:cs typeface="Book Antiqua"/>
              </a:rPr>
              <a:t>celíaco o anestesia </a:t>
            </a:r>
            <a:r>
              <a:rPr sz="1800" spc="-5" dirty="0">
                <a:latin typeface="Book Antiqua"/>
                <a:cs typeface="Book Antiqua"/>
              </a:rPr>
              <a:t>epidural </a:t>
            </a:r>
            <a:r>
              <a:rPr sz="1800" dirty="0">
                <a:latin typeface="Book Antiqua"/>
                <a:cs typeface="Book Antiqua"/>
              </a:rPr>
              <a:t>son </a:t>
            </a:r>
            <a:r>
              <a:rPr sz="1800" spc="-5" dirty="0">
                <a:latin typeface="Book Antiqua"/>
                <a:cs typeface="Book Antiqua"/>
              </a:rPr>
              <a:t>eficaces </a:t>
            </a:r>
            <a:r>
              <a:rPr sz="1800" dirty="0">
                <a:latin typeface="Book Antiqua"/>
                <a:cs typeface="Book Antiqua"/>
              </a:rPr>
              <a:t>en el  </a:t>
            </a:r>
            <a:r>
              <a:rPr sz="1800" spc="-5" dirty="0">
                <a:latin typeface="Book Antiqua"/>
                <a:cs typeface="Book Antiqua"/>
              </a:rPr>
              <a:t>control </a:t>
            </a:r>
            <a:r>
              <a:rPr sz="1800" dirty="0">
                <a:latin typeface="Book Antiqua"/>
                <a:cs typeface="Book Antiqua"/>
              </a:rPr>
              <a:t>del dolor de </a:t>
            </a:r>
            <a:r>
              <a:rPr sz="1800" spc="-5" dirty="0">
                <a:latin typeface="Book Antiqua"/>
                <a:cs typeface="Book Antiqua"/>
              </a:rPr>
              <a:t>algunos</a:t>
            </a:r>
            <a:r>
              <a:rPr sz="1800" spc="15" dirty="0">
                <a:latin typeface="Book Antiqua"/>
                <a:cs typeface="Book Antiqua"/>
              </a:rPr>
              <a:t> </a:t>
            </a:r>
            <a:r>
              <a:rPr sz="1800" spc="-5" dirty="0">
                <a:latin typeface="Book Antiqua"/>
                <a:cs typeface="Book Antiqua"/>
              </a:rPr>
              <a:t>pacientes</a:t>
            </a:r>
            <a:endParaRPr sz="1800">
              <a:latin typeface="Book Antiqua"/>
              <a:cs typeface="Book Antiqu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31140" y="634949"/>
            <a:ext cx="8759825" cy="88074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2000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Concepto. </a:t>
            </a:r>
            <a:r>
              <a:rPr b="0" spc="-10" dirty="0">
                <a:latin typeface="Arial"/>
                <a:cs typeface="Arial"/>
              </a:rPr>
              <a:t>Dano </a:t>
            </a:r>
            <a:r>
              <a:rPr b="0" spc="-5" dirty="0">
                <a:latin typeface="Arial"/>
                <a:cs typeface="Arial"/>
              </a:rPr>
              <a:t>permanente </a:t>
            </a:r>
            <a:r>
              <a:rPr b="0" dirty="0">
                <a:latin typeface="Arial"/>
                <a:cs typeface="Arial"/>
              </a:rPr>
              <a:t>e </a:t>
            </a:r>
            <a:r>
              <a:rPr b="0" spc="-5" dirty="0">
                <a:latin typeface="Arial"/>
                <a:cs typeface="Arial"/>
              </a:rPr>
              <a:t>irreversible </a:t>
            </a:r>
            <a:r>
              <a:rPr b="0" spc="-10" dirty="0">
                <a:latin typeface="Arial"/>
                <a:cs typeface="Arial"/>
              </a:rPr>
              <a:t>del </a:t>
            </a:r>
            <a:r>
              <a:rPr b="0" spc="-5" dirty="0">
                <a:latin typeface="Arial"/>
                <a:cs typeface="Arial"/>
              </a:rPr>
              <a:t>pancreas, con evidencia histologica  de lesiones inflamatorias, que conllevan atrofia glandular </a:t>
            </a:r>
            <a:r>
              <a:rPr b="0" dirty="0">
                <a:latin typeface="Arial"/>
                <a:cs typeface="Arial"/>
              </a:rPr>
              <a:t>y fibrosis, </a:t>
            </a:r>
            <a:r>
              <a:rPr b="0" spc="-5" dirty="0">
                <a:latin typeface="Arial"/>
                <a:cs typeface="Arial"/>
              </a:rPr>
              <a:t>con </a:t>
            </a:r>
            <a:r>
              <a:rPr b="0" spc="-10" dirty="0">
                <a:latin typeface="Arial"/>
                <a:cs typeface="Arial"/>
              </a:rPr>
              <a:t>la  </a:t>
            </a:r>
            <a:r>
              <a:rPr b="0" spc="-5" dirty="0">
                <a:latin typeface="Arial"/>
                <a:cs typeface="Arial"/>
              </a:rPr>
              <a:t>consecuencia de insuficiencia exocrina </a:t>
            </a:r>
            <a:r>
              <a:rPr b="0" dirty="0">
                <a:latin typeface="Arial"/>
                <a:cs typeface="Arial"/>
              </a:rPr>
              <a:t>y</a:t>
            </a:r>
            <a:r>
              <a:rPr b="0" spc="65" dirty="0">
                <a:latin typeface="Arial"/>
                <a:cs typeface="Arial"/>
              </a:rPr>
              <a:t> </a:t>
            </a:r>
            <a:r>
              <a:rPr b="0" spc="-5" dirty="0">
                <a:latin typeface="Arial"/>
                <a:cs typeface="Arial"/>
              </a:rPr>
              <a:t>endocrina.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31140" y="2038858"/>
            <a:ext cx="8757920" cy="3867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0"/>
              </a:spcBef>
              <a:buChar char="•"/>
              <a:tabLst>
                <a:tab pos="299085" algn="l"/>
                <a:tab pos="299720" algn="l"/>
              </a:tabLst>
            </a:pPr>
            <a:r>
              <a:rPr sz="1800" spc="-5" dirty="0">
                <a:latin typeface="Arial"/>
                <a:cs typeface="Arial"/>
              </a:rPr>
              <a:t>Su incidencia oscila entre 5 </a:t>
            </a:r>
            <a:r>
              <a:rPr sz="1800" dirty="0">
                <a:latin typeface="Arial"/>
                <a:cs typeface="Arial"/>
              </a:rPr>
              <a:t>y </a:t>
            </a:r>
            <a:r>
              <a:rPr sz="1800" spc="-5" dirty="0">
                <a:latin typeface="Arial"/>
                <a:cs typeface="Arial"/>
              </a:rPr>
              <a:t>10 casos nuevos anuales por 100.000</a:t>
            </a:r>
            <a:r>
              <a:rPr sz="1800" spc="13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habitantes.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buFont typeface="Arial"/>
              <a:buChar char="•"/>
            </a:pP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Font typeface="Arial"/>
              <a:buChar char="•"/>
            </a:pPr>
            <a:endParaRPr sz="175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buChar char="•"/>
              <a:tabLst>
                <a:tab pos="299085" algn="l"/>
                <a:tab pos="299720" algn="l"/>
              </a:tabLst>
            </a:pPr>
            <a:r>
              <a:rPr sz="1800" spc="-5" dirty="0">
                <a:latin typeface="Arial"/>
                <a:cs typeface="Arial"/>
              </a:rPr>
              <a:t>La prevalencia de 30-40 por 100.000</a:t>
            </a:r>
            <a:r>
              <a:rPr sz="1800" spc="6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habitantes.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buFont typeface="Arial"/>
              <a:buChar char="•"/>
            </a:pP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Font typeface="Arial"/>
              <a:buChar char="•"/>
            </a:pPr>
            <a:endParaRPr sz="175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buChar char="•"/>
              <a:tabLst>
                <a:tab pos="299085" algn="l"/>
                <a:tab pos="299720" algn="l"/>
              </a:tabLst>
            </a:pPr>
            <a:r>
              <a:rPr sz="1800" spc="-10" dirty="0">
                <a:latin typeface="Arial"/>
                <a:cs typeface="Arial"/>
              </a:rPr>
              <a:t>Mayor </a:t>
            </a:r>
            <a:r>
              <a:rPr sz="1800" spc="-5" dirty="0">
                <a:latin typeface="Arial"/>
                <a:cs typeface="Arial"/>
              </a:rPr>
              <a:t>incidencia en varones,</a:t>
            </a:r>
            <a:r>
              <a:rPr sz="180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4:1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buFont typeface="Arial"/>
              <a:buChar char="•"/>
            </a:pP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Arial"/>
              <a:buChar char="•"/>
            </a:pPr>
            <a:endParaRPr sz="175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buChar char="•"/>
              <a:tabLst>
                <a:tab pos="299085" algn="l"/>
                <a:tab pos="299720" algn="l"/>
              </a:tabLst>
            </a:pPr>
            <a:r>
              <a:rPr sz="1800" spc="-5" dirty="0">
                <a:latin typeface="Arial"/>
                <a:cs typeface="Arial"/>
              </a:rPr>
              <a:t>Incidencia pico entre 50-70</a:t>
            </a:r>
            <a:r>
              <a:rPr sz="1800" spc="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anos.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buFont typeface="Arial"/>
              <a:buChar char="•"/>
            </a:pP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Font typeface="Arial"/>
              <a:buChar char="•"/>
            </a:pPr>
            <a:endParaRPr sz="175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299085" algn="l"/>
                <a:tab pos="299720" algn="l"/>
                <a:tab pos="762000" algn="l"/>
                <a:tab pos="1583690" algn="l"/>
                <a:tab pos="2225675" algn="l"/>
                <a:tab pos="3388360" algn="l"/>
                <a:tab pos="3851910" algn="l"/>
                <a:tab pos="5231130" algn="l"/>
                <a:tab pos="6242050" algn="l"/>
                <a:tab pos="7545070" algn="l"/>
                <a:tab pos="8046720" algn="l"/>
              </a:tabLst>
            </a:pPr>
            <a:r>
              <a:rPr sz="1800" i="1" u="heavy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L</a:t>
            </a:r>
            <a:r>
              <a:rPr sz="1800" i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	c</a:t>
            </a:r>
            <a:r>
              <a:rPr sz="1800" i="1" u="heavy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au</a:t>
            </a:r>
            <a:r>
              <a:rPr sz="1800" i="1" u="heavy" spc="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s</a:t>
            </a:r>
            <a:r>
              <a:rPr sz="1800" i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	m</a:t>
            </a:r>
            <a:r>
              <a:rPr sz="1800" i="1" u="heavy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á</a:t>
            </a:r>
            <a:r>
              <a:rPr sz="1800" i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s	frec</a:t>
            </a:r>
            <a:r>
              <a:rPr sz="1800" i="1" u="heavy" spc="-1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u</a:t>
            </a:r>
            <a:r>
              <a:rPr sz="1800" i="1" u="heavy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en</a:t>
            </a:r>
            <a:r>
              <a:rPr sz="1800" i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te	</a:t>
            </a:r>
            <a:r>
              <a:rPr sz="1800" i="1" u="heavy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d</a:t>
            </a:r>
            <a:r>
              <a:rPr sz="1800" i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e	</a:t>
            </a:r>
            <a:r>
              <a:rPr sz="1800" i="1" u="heavy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p</a:t>
            </a:r>
            <a:r>
              <a:rPr sz="1800" i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</a:t>
            </a:r>
            <a:r>
              <a:rPr sz="1800" i="1" u="heavy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n</a:t>
            </a:r>
            <a:r>
              <a:rPr sz="1800" i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cr</a:t>
            </a:r>
            <a:r>
              <a:rPr sz="1800" i="1" u="heavy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e</a:t>
            </a:r>
            <a:r>
              <a:rPr sz="1800" i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atitis	cr</a:t>
            </a:r>
            <a:r>
              <a:rPr sz="1800" i="1" u="heavy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ón</a:t>
            </a:r>
            <a:r>
              <a:rPr sz="1800" i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ic</a:t>
            </a:r>
            <a:r>
              <a:rPr sz="1800" i="1" u="heavy" spc="-1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</a:t>
            </a:r>
            <a:r>
              <a:rPr sz="1800" i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,	i</a:t>
            </a:r>
            <a:r>
              <a:rPr sz="1800" i="1" u="heavy" spc="-1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n</a:t>
            </a:r>
            <a:r>
              <a:rPr sz="1800" i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cl</a:t>
            </a:r>
            <a:r>
              <a:rPr sz="1800" i="1" u="heavy" spc="-1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u</a:t>
            </a:r>
            <a:r>
              <a:rPr sz="1800" i="1" u="heavy" spc="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y</a:t>
            </a:r>
            <a:r>
              <a:rPr sz="1800" i="1" u="heavy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en</a:t>
            </a:r>
            <a:r>
              <a:rPr sz="1800" i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do	l</a:t>
            </a:r>
            <a:r>
              <a:rPr sz="1800" i="1" u="heavy" spc="-1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</a:t>
            </a:r>
            <a:r>
              <a:rPr sz="1800" i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s	fo</a:t>
            </a:r>
            <a:r>
              <a:rPr sz="1800" i="1" u="heavy" spc="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r</a:t>
            </a:r>
            <a:r>
              <a:rPr sz="1800" i="1" u="heavy" spc="-1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m</a:t>
            </a:r>
            <a:r>
              <a:rPr sz="1800" i="1" u="heavy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</a:t>
            </a:r>
            <a:r>
              <a:rPr sz="1800" i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s</a:t>
            </a:r>
            <a:endParaRPr sz="1800">
              <a:latin typeface="Arial"/>
              <a:cs typeface="Arial"/>
            </a:endParaRPr>
          </a:p>
          <a:p>
            <a:pPr marL="299085">
              <a:lnSpc>
                <a:spcPct val="100000"/>
              </a:lnSpc>
            </a:pPr>
            <a:r>
              <a:rPr sz="1800" i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recurrentes, es la ingesta de</a:t>
            </a:r>
            <a:r>
              <a:rPr sz="1800" i="1" u="heavy" spc="2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800" i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alcohol.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1140" y="246379"/>
            <a:ext cx="25260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Tratamiento</a:t>
            </a:r>
            <a:r>
              <a:rPr spc="-20" dirty="0"/>
              <a:t> </a:t>
            </a:r>
            <a:r>
              <a:rPr spc="-5" dirty="0"/>
              <a:t>quirúrgico.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31140" y="793750"/>
            <a:ext cx="8683625" cy="46901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350" algn="just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Book Antiqua"/>
                <a:cs typeface="Book Antiqua"/>
              </a:rPr>
              <a:t>En los </a:t>
            </a:r>
            <a:r>
              <a:rPr sz="1800" spc="-5" dirty="0">
                <a:latin typeface="Book Antiqua"/>
                <a:cs typeface="Book Antiqua"/>
              </a:rPr>
              <a:t>casos de </a:t>
            </a:r>
            <a:r>
              <a:rPr sz="1800" dirty="0">
                <a:latin typeface="Book Antiqua"/>
                <a:cs typeface="Book Antiqua"/>
              </a:rPr>
              <a:t>dolor intratable </a:t>
            </a:r>
            <a:r>
              <a:rPr sz="1800" spc="-5" dirty="0">
                <a:latin typeface="Book Antiqua"/>
                <a:cs typeface="Book Antiqua"/>
              </a:rPr>
              <a:t>por </a:t>
            </a:r>
            <a:r>
              <a:rPr sz="1800" dirty="0">
                <a:latin typeface="Book Antiqua"/>
                <a:cs typeface="Book Antiqua"/>
              </a:rPr>
              <a:t>los </a:t>
            </a:r>
            <a:r>
              <a:rPr sz="1800" spc="-5" dirty="0">
                <a:latin typeface="Book Antiqua"/>
                <a:cs typeface="Book Antiqua"/>
              </a:rPr>
              <a:t>procedimientos hasta </a:t>
            </a:r>
            <a:r>
              <a:rPr sz="1800" dirty="0">
                <a:latin typeface="Book Antiqua"/>
                <a:cs typeface="Book Antiqua"/>
              </a:rPr>
              <a:t>aquí </a:t>
            </a:r>
            <a:r>
              <a:rPr sz="1800" spc="-5" dirty="0">
                <a:latin typeface="Book Antiqua"/>
                <a:cs typeface="Book Antiqua"/>
              </a:rPr>
              <a:t>descritos, deben  </a:t>
            </a:r>
            <a:r>
              <a:rPr sz="1800" dirty="0">
                <a:latin typeface="Book Antiqua"/>
                <a:cs typeface="Book Antiqua"/>
              </a:rPr>
              <a:t>discutirse con el </a:t>
            </a:r>
            <a:r>
              <a:rPr sz="1800" spc="-5" dirty="0">
                <a:latin typeface="Book Antiqua"/>
                <a:cs typeface="Book Antiqua"/>
              </a:rPr>
              <a:t>paciente </a:t>
            </a:r>
            <a:r>
              <a:rPr sz="1800" dirty="0">
                <a:latin typeface="Book Antiqua"/>
                <a:cs typeface="Book Antiqua"/>
              </a:rPr>
              <a:t>los </a:t>
            </a:r>
            <a:r>
              <a:rPr sz="1800" spc="-5" dirty="0">
                <a:latin typeface="Book Antiqua"/>
                <a:cs typeface="Book Antiqua"/>
              </a:rPr>
              <a:t>beneficios </a:t>
            </a:r>
            <a:r>
              <a:rPr sz="1800" dirty="0">
                <a:latin typeface="Book Antiqua"/>
                <a:cs typeface="Book Antiqua"/>
              </a:rPr>
              <a:t>y </a:t>
            </a:r>
            <a:r>
              <a:rPr sz="1800" spc="-5" dirty="0">
                <a:latin typeface="Book Antiqua"/>
                <a:cs typeface="Book Antiqua"/>
              </a:rPr>
              <a:t>riesgos de un tratamiento narcótico </a:t>
            </a:r>
            <a:r>
              <a:rPr sz="1800" dirty="0">
                <a:latin typeface="Book Antiqua"/>
                <a:cs typeface="Book Antiqua"/>
              </a:rPr>
              <a:t>a largo  </a:t>
            </a:r>
            <a:r>
              <a:rPr sz="1800" spc="-5" dirty="0">
                <a:latin typeface="Book Antiqua"/>
                <a:cs typeface="Book Antiqua"/>
              </a:rPr>
              <a:t>plazo </a:t>
            </a:r>
            <a:r>
              <a:rPr sz="1800" dirty="0">
                <a:latin typeface="Book Antiqua"/>
                <a:cs typeface="Book Antiqua"/>
              </a:rPr>
              <a:t>frente a la</a:t>
            </a:r>
            <a:r>
              <a:rPr sz="1800" spc="-5" dirty="0">
                <a:latin typeface="Book Antiqua"/>
                <a:cs typeface="Book Antiqua"/>
              </a:rPr>
              <a:t> cirugía.</a:t>
            </a:r>
            <a:endParaRPr sz="1800">
              <a:latin typeface="Book Antiqua"/>
              <a:cs typeface="Book Antiqua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  <a:buChar char="•"/>
              <a:tabLst>
                <a:tab pos="227965" algn="l"/>
              </a:tabLst>
            </a:pPr>
            <a:r>
              <a:rPr sz="1800" spc="-5" dirty="0">
                <a:latin typeface="Book Antiqua"/>
                <a:cs typeface="Book Antiqua"/>
              </a:rPr>
              <a:t>Técnicas indirectas. </a:t>
            </a:r>
            <a:r>
              <a:rPr sz="1800" dirty="0">
                <a:latin typeface="Book Antiqua"/>
                <a:cs typeface="Book Antiqua"/>
              </a:rPr>
              <a:t>Son </a:t>
            </a:r>
            <a:r>
              <a:rPr sz="1800" spc="-5" dirty="0">
                <a:latin typeface="Book Antiqua"/>
                <a:cs typeface="Book Antiqua"/>
              </a:rPr>
              <a:t>sintomáticas: simpatectomía </a:t>
            </a:r>
            <a:r>
              <a:rPr sz="1800" dirty="0">
                <a:latin typeface="Book Antiqua"/>
                <a:cs typeface="Book Antiqua"/>
              </a:rPr>
              <a:t>o </a:t>
            </a:r>
            <a:r>
              <a:rPr sz="1800" spc="-5" dirty="0">
                <a:latin typeface="Book Antiqua"/>
                <a:cs typeface="Book Antiqua"/>
              </a:rPr>
              <a:t>esplaniectomía; </a:t>
            </a:r>
            <a:r>
              <a:rPr sz="1800" dirty="0">
                <a:latin typeface="Book Antiqua"/>
                <a:cs typeface="Book Antiqua"/>
              </a:rPr>
              <a:t>el </a:t>
            </a:r>
            <a:r>
              <a:rPr sz="1800" spc="-5" dirty="0">
                <a:latin typeface="Book Antiqua"/>
                <a:cs typeface="Book Antiqua"/>
              </a:rPr>
              <a:t>alivio </a:t>
            </a:r>
            <a:r>
              <a:rPr sz="1800" spc="-15" dirty="0">
                <a:latin typeface="Book Antiqua"/>
                <a:cs typeface="Book Antiqua"/>
              </a:rPr>
              <a:t>es  </a:t>
            </a:r>
            <a:r>
              <a:rPr sz="1800" spc="-5" dirty="0">
                <a:latin typeface="Book Antiqua"/>
                <a:cs typeface="Book Antiqua"/>
              </a:rPr>
              <a:t>transitorio, </a:t>
            </a:r>
            <a:r>
              <a:rPr sz="1800" dirty="0">
                <a:latin typeface="Book Antiqua"/>
                <a:cs typeface="Book Antiqua"/>
              </a:rPr>
              <a:t>por lo </a:t>
            </a:r>
            <a:r>
              <a:rPr sz="1800" spc="-5" dirty="0">
                <a:latin typeface="Book Antiqua"/>
                <a:cs typeface="Book Antiqua"/>
              </a:rPr>
              <a:t>que no </a:t>
            </a:r>
            <a:r>
              <a:rPr sz="1800" spc="5" dirty="0">
                <a:latin typeface="Book Antiqua"/>
                <a:cs typeface="Book Antiqua"/>
              </a:rPr>
              <a:t>se </a:t>
            </a:r>
            <a:r>
              <a:rPr sz="1800" spc="-5" dirty="0">
                <a:latin typeface="Book Antiqua"/>
                <a:cs typeface="Book Antiqua"/>
              </a:rPr>
              <a:t>recomienda.Estenosis </a:t>
            </a:r>
            <a:r>
              <a:rPr sz="1800" dirty="0">
                <a:latin typeface="Book Antiqua"/>
                <a:cs typeface="Book Antiqua"/>
              </a:rPr>
              <a:t>duodenal </a:t>
            </a:r>
            <a:r>
              <a:rPr sz="1800" spc="-5" dirty="0">
                <a:latin typeface="Book Antiqua"/>
                <a:cs typeface="Book Antiqua"/>
              </a:rPr>
              <a:t>y/o biliar: </a:t>
            </a:r>
            <a:r>
              <a:rPr sz="1800" dirty="0">
                <a:latin typeface="Book Antiqua"/>
                <a:cs typeface="Book Antiqua"/>
              </a:rPr>
              <a:t>realizar  </a:t>
            </a:r>
            <a:r>
              <a:rPr sz="1800" spc="-5" dirty="0">
                <a:latin typeface="Book Antiqua"/>
                <a:cs typeface="Book Antiqua"/>
              </a:rPr>
              <a:t>cirugía</a:t>
            </a:r>
            <a:r>
              <a:rPr sz="1800" spc="-10" dirty="0">
                <a:latin typeface="Book Antiqua"/>
                <a:cs typeface="Book Antiqua"/>
              </a:rPr>
              <a:t> </a:t>
            </a:r>
            <a:r>
              <a:rPr sz="1800" dirty="0">
                <a:latin typeface="Book Antiqua"/>
                <a:cs typeface="Book Antiqua"/>
              </a:rPr>
              <a:t>derivativa.</a:t>
            </a:r>
            <a:endParaRPr sz="1800">
              <a:latin typeface="Book Antiqua"/>
              <a:cs typeface="Book Antiqua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Book Antiqua"/>
              <a:buChar char="•"/>
            </a:pPr>
            <a:endParaRPr sz="1850">
              <a:latin typeface="Times New Roman"/>
              <a:cs typeface="Times New Roman"/>
            </a:endParaRPr>
          </a:p>
          <a:p>
            <a:pPr marL="12700" marR="6350" algn="just">
              <a:lnSpc>
                <a:spcPct val="100000"/>
              </a:lnSpc>
              <a:buChar char="•"/>
              <a:tabLst>
                <a:tab pos="243204" algn="l"/>
              </a:tabLst>
            </a:pPr>
            <a:r>
              <a:rPr sz="1800" spc="-5" dirty="0">
                <a:latin typeface="Book Antiqua"/>
                <a:cs typeface="Book Antiqua"/>
              </a:rPr>
              <a:t>Técnicas directas: </a:t>
            </a:r>
            <a:r>
              <a:rPr sz="1800" dirty="0">
                <a:latin typeface="Book Antiqua"/>
                <a:cs typeface="Book Antiqua"/>
              </a:rPr>
              <a:t>la </a:t>
            </a:r>
            <a:r>
              <a:rPr sz="1800" spc="-5" dirty="0">
                <a:latin typeface="Book Antiqua"/>
                <a:cs typeface="Book Antiqua"/>
              </a:rPr>
              <a:t>elección depende </a:t>
            </a:r>
            <a:r>
              <a:rPr sz="1800" dirty="0">
                <a:latin typeface="Book Antiqua"/>
                <a:cs typeface="Book Antiqua"/>
              </a:rPr>
              <a:t>del </a:t>
            </a:r>
            <a:r>
              <a:rPr sz="1800" spc="-5" dirty="0">
                <a:latin typeface="Book Antiqua"/>
                <a:cs typeface="Book Antiqua"/>
              </a:rPr>
              <a:t>diámetro </a:t>
            </a:r>
            <a:r>
              <a:rPr sz="1800" dirty="0">
                <a:latin typeface="Book Antiqua"/>
                <a:cs typeface="Book Antiqua"/>
              </a:rPr>
              <a:t>de los </a:t>
            </a:r>
            <a:r>
              <a:rPr sz="1800" spc="-5" dirty="0">
                <a:latin typeface="Book Antiqua"/>
                <a:cs typeface="Book Antiqua"/>
              </a:rPr>
              <a:t>conductos </a:t>
            </a:r>
            <a:r>
              <a:rPr sz="1800" dirty="0">
                <a:latin typeface="Book Antiqua"/>
                <a:cs typeface="Book Antiqua"/>
              </a:rPr>
              <a:t>colédoco y  </a:t>
            </a:r>
            <a:r>
              <a:rPr sz="1800" spc="-5" dirty="0">
                <a:latin typeface="Book Antiqua"/>
                <a:cs typeface="Book Antiqua"/>
              </a:rPr>
              <a:t>Wirsung</a:t>
            </a:r>
            <a:endParaRPr sz="1800">
              <a:latin typeface="Book Antiqua"/>
              <a:cs typeface="Book Antiqua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Book Antiqua"/>
              <a:buChar char="•"/>
            </a:pPr>
            <a:endParaRPr sz="1850">
              <a:latin typeface="Times New Roman"/>
              <a:cs typeface="Times New Roman"/>
            </a:endParaRPr>
          </a:p>
          <a:p>
            <a:pPr marL="12700" marR="7620" algn="just">
              <a:lnSpc>
                <a:spcPct val="100000"/>
              </a:lnSpc>
            </a:pPr>
            <a:r>
              <a:rPr sz="1800" spc="-5" dirty="0">
                <a:latin typeface="Book Antiqua"/>
                <a:cs typeface="Book Antiqua"/>
              </a:rPr>
              <a:t>Derivativas: </a:t>
            </a:r>
            <a:r>
              <a:rPr sz="1800" dirty="0">
                <a:latin typeface="Book Antiqua"/>
                <a:cs typeface="Book Antiqua"/>
              </a:rPr>
              <a:t>si </a:t>
            </a:r>
            <a:r>
              <a:rPr sz="1800" spc="-5" dirty="0">
                <a:latin typeface="Book Antiqua"/>
                <a:cs typeface="Book Antiqua"/>
              </a:rPr>
              <a:t>Wirsung </a:t>
            </a:r>
            <a:r>
              <a:rPr sz="1800" dirty="0">
                <a:latin typeface="Book Antiqua"/>
                <a:cs typeface="Book Antiqua"/>
              </a:rPr>
              <a:t>dilatado. Son </a:t>
            </a:r>
            <a:r>
              <a:rPr sz="1800" spc="-5" dirty="0">
                <a:latin typeface="Book Antiqua"/>
                <a:cs typeface="Book Antiqua"/>
              </a:rPr>
              <a:t>más </a:t>
            </a:r>
            <a:r>
              <a:rPr sz="1800" dirty="0">
                <a:latin typeface="Book Antiqua"/>
                <a:cs typeface="Book Antiqua"/>
              </a:rPr>
              <a:t>fáciles </a:t>
            </a:r>
            <a:r>
              <a:rPr sz="1800" spc="-5" dirty="0">
                <a:latin typeface="Book Antiqua"/>
                <a:cs typeface="Book Antiqua"/>
              </a:rPr>
              <a:t>que las resecciones </a:t>
            </a:r>
            <a:r>
              <a:rPr sz="1800" dirty="0">
                <a:latin typeface="Book Antiqua"/>
                <a:cs typeface="Book Antiqua"/>
              </a:rPr>
              <a:t>y con </a:t>
            </a:r>
            <a:r>
              <a:rPr sz="1800" spc="-5" dirty="0">
                <a:latin typeface="Book Antiqua"/>
                <a:cs typeface="Book Antiqua"/>
              </a:rPr>
              <a:t>menor  </a:t>
            </a:r>
            <a:r>
              <a:rPr sz="1800" dirty="0">
                <a:latin typeface="Book Antiqua"/>
                <a:cs typeface="Book Antiqua"/>
              </a:rPr>
              <a:t>morbimortalidad:</a:t>
            </a:r>
            <a:endParaRPr sz="1800">
              <a:latin typeface="Book Antiqua"/>
              <a:cs typeface="Book Antiqu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>
              <a:latin typeface="Times New Roman"/>
              <a:cs typeface="Times New Roman"/>
            </a:endParaRPr>
          </a:p>
          <a:p>
            <a:pPr marL="205740" indent="-193675" algn="just">
              <a:lnSpc>
                <a:spcPct val="100000"/>
              </a:lnSpc>
              <a:buChar char="•"/>
              <a:tabLst>
                <a:tab pos="206375" algn="l"/>
              </a:tabLst>
            </a:pPr>
            <a:r>
              <a:rPr sz="1800" spc="-5" dirty="0">
                <a:latin typeface="Book Antiqua"/>
                <a:cs typeface="Book Antiqua"/>
              </a:rPr>
              <a:t>Puestow: pancreatoyeyunostomía </a:t>
            </a:r>
            <a:r>
              <a:rPr sz="1800" dirty="0">
                <a:latin typeface="Book Antiqua"/>
                <a:cs typeface="Book Antiqua"/>
              </a:rPr>
              <a:t>látero-lateral </a:t>
            </a:r>
            <a:r>
              <a:rPr sz="1800" spc="-5" dirty="0">
                <a:latin typeface="Book Antiqua"/>
                <a:cs typeface="Book Antiqua"/>
              </a:rPr>
              <a:t>(longitudinal) </a:t>
            </a:r>
            <a:r>
              <a:rPr sz="1800" dirty="0">
                <a:latin typeface="Book Antiqua"/>
                <a:cs typeface="Book Antiqua"/>
              </a:rPr>
              <a:t>en Y de</a:t>
            </a:r>
            <a:r>
              <a:rPr sz="1800" spc="80" dirty="0">
                <a:latin typeface="Book Antiqua"/>
                <a:cs typeface="Book Antiqua"/>
              </a:rPr>
              <a:t> </a:t>
            </a:r>
            <a:r>
              <a:rPr sz="1800" spc="-5" dirty="0">
                <a:latin typeface="Book Antiqua"/>
                <a:cs typeface="Book Antiqua"/>
              </a:rPr>
              <a:t>Roux.</a:t>
            </a:r>
            <a:endParaRPr sz="1800">
              <a:latin typeface="Book Antiqua"/>
              <a:cs typeface="Book Antiqua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Book Antiqua"/>
              <a:buChar char="•"/>
            </a:pPr>
            <a:endParaRPr sz="1850">
              <a:latin typeface="Times New Roman"/>
              <a:cs typeface="Times New Roman"/>
            </a:endParaRPr>
          </a:p>
          <a:p>
            <a:pPr marL="205740" indent="-193675" algn="just">
              <a:lnSpc>
                <a:spcPct val="100000"/>
              </a:lnSpc>
              <a:buChar char="•"/>
              <a:tabLst>
                <a:tab pos="206375" algn="l"/>
              </a:tabLst>
            </a:pPr>
            <a:r>
              <a:rPr sz="1800" dirty="0">
                <a:latin typeface="Book Antiqua"/>
                <a:cs typeface="Book Antiqua"/>
              </a:rPr>
              <a:t>Duval: </a:t>
            </a:r>
            <a:r>
              <a:rPr sz="1800" spc="-5" dirty="0">
                <a:latin typeface="Book Antiqua"/>
                <a:cs typeface="Book Antiqua"/>
              </a:rPr>
              <a:t>pancreatoyeyunostomía</a:t>
            </a:r>
            <a:r>
              <a:rPr sz="1800" spc="20" dirty="0">
                <a:latin typeface="Book Antiqua"/>
                <a:cs typeface="Book Antiqua"/>
              </a:rPr>
              <a:t> </a:t>
            </a:r>
            <a:r>
              <a:rPr sz="1800" dirty="0">
                <a:latin typeface="Book Antiqua"/>
                <a:cs typeface="Book Antiqua"/>
              </a:rPr>
              <a:t>caudal.</a:t>
            </a:r>
            <a:endParaRPr sz="1800">
              <a:latin typeface="Book Antiqua"/>
              <a:cs typeface="Book Antiqua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94843" y="321055"/>
            <a:ext cx="17024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99085" algn="l"/>
                <a:tab pos="1524000" algn="l"/>
              </a:tabLst>
            </a:pPr>
            <a:r>
              <a:rPr sz="1800" dirty="0">
                <a:latin typeface="Book Antiqua"/>
                <a:cs typeface="Book Antiqua"/>
              </a:rPr>
              <a:t>-	Resección:	</a:t>
            </a:r>
            <a:r>
              <a:rPr sz="1800" spc="5" dirty="0">
                <a:latin typeface="Book Antiqua"/>
                <a:cs typeface="Book Antiqua"/>
              </a:rPr>
              <a:t>si</a:t>
            </a:r>
            <a:endParaRPr sz="1800">
              <a:latin typeface="Book Antiqua"/>
              <a:cs typeface="Book Antiqu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138933" y="321055"/>
            <a:ext cx="67627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62355" algn="l"/>
                <a:tab pos="1492250" algn="l"/>
                <a:tab pos="2562225" algn="l"/>
                <a:tab pos="3769360" algn="l"/>
                <a:tab pos="5054600" algn="l"/>
                <a:tab pos="6380480" algn="l"/>
              </a:tabLst>
            </a:pPr>
            <a:r>
              <a:rPr sz="1800" dirty="0">
                <a:latin typeface="Book Antiqua"/>
                <a:cs typeface="Book Antiqua"/>
              </a:rPr>
              <a:t>Wirsu</a:t>
            </a:r>
            <a:r>
              <a:rPr sz="1800" spc="-10" dirty="0">
                <a:latin typeface="Book Antiqua"/>
                <a:cs typeface="Book Antiqua"/>
              </a:rPr>
              <a:t>n</a:t>
            </a:r>
            <a:r>
              <a:rPr sz="1800" dirty="0">
                <a:latin typeface="Book Antiqua"/>
                <a:cs typeface="Book Antiqua"/>
              </a:rPr>
              <a:t>g	</a:t>
            </a:r>
            <a:r>
              <a:rPr sz="1800" spc="5" dirty="0">
                <a:latin typeface="Book Antiqua"/>
                <a:cs typeface="Book Antiqua"/>
              </a:rPr>
              <a:t>n</a:t>
            </a:r>
            <a:r>
              <a:rPr sz="1800" dirty="0">
                <a:latin typeface="Book Antiqua"/>
                <a:cs typeface="Book Antiqua"/>
              </a:rPr>
              <a:t>o	d</a:t>
            </a:r>
            <a:r>
              <a:rPr sz="1800" spc="5" dirty="0">
                <a:latin typeface="Book Antiqua"/>
                <a:cs typeface="Book Antiqua"/>
              </a:rPr>
              <a:t>i</a:t>
            </a:r>
            <a:r>
              <a:rPr sz="1800" dirty="0">
                <a:latin typeface="Book Antiqua"/>
                <a:cs typeface="Book Antiqua"/>
              </a:rPr>
              <a:t>latad</a:t>
            </a:r>
            <a:r>
              <a:rPr sz="1800" spc="10" dirty="0">
                <a:latin typeface="Book Antiqua"/>
                <a:cs typeface="Book Antiqua"/>
              </a:rPr>
              <a:t>o</a:t>
            </a:r>
            <a:r>
              <a:rPr sz="1800" dirty="0">
                <a:latin typeface="Book Antiqua"/>
                <a:cs typeface="Book Antiqua"/>
              </a:rPr>
              <a:t>.	Req</a:t>
            </a:r>
            <a:r>
              <a:rPr sz="1800" spc="-10" dirty="0">
                <a:latin typeface="Book Antiqua"/>
                <a:cs typeface="Book Antiqua"/>
              </a:rPr>
              <a:t>u</a:t>
            </a:r>
            <a:r>
              <a:rPr sz="1800" dirty="0">
                <a:latin typeface="Book Antiqua"/>
                <a:cs typeface="Book Antiqua"/>
              </a:rPr>
              <a:t>ieren	sustit</a:t>
            </a:r>
            <a:r>
              <a:rPr sz="1800" spc="5" dirty="0">
                <a:latin typeface="Book Antiqua"/>
                <a:cs typeface="Book Antiqua"/>
              </a:rPr>
              <a:t>u</a:t>
            </a:r>
            <a:r>
              <a:rPr sz="1800" dirty="0">
                <a:latin typeface="Book Antiqua"/>
                <a:cs typeface="Book Antiqua"/>
              </a:rPr>
              <a:t>c</a:t>
            </a:r>
            <a:r>
              <a:rPr sz="1800" spc="5" dirty="0">
                <a:latin typeface="Book Antiqua"/>
                <a:cs typeface="Book Antiqua"/>
              </a:rPr>
              <a:t>i</a:t>
            </a:r>
            <a:r>
              <a:rPr sz="1800" dirty="0">
                <a:latin typeface="Book Antiqua"/>
                <a:cs typeface="Book Antiqua"/>
              </a:rPr>
              <a:t>ón	enzimáti</a:t>
            </a:r>
            <a:r>
              <a:rPr sz="1800" spc="5" dirty="0">
                <a:latin typeface="Book Antiqua"/>
                <a:cs typeface="Book Antiqua"/>
              </a:rPr>
              <a:t>c</a:t>
            </a:r>
            <a:r>
              <a:rPr sz="1800" dirty="0">
                <a:latin typeface="Book Antiqua"/>
                <a:cs typeface="Book Antiqua"/>
              </a:rPr>
              <a:t>a:	al</a:t>
            </a:r>
            <a:r>
              <a:rPr sz="1800" spc="-10" dirty="0">
                <a:latin typeface="Book Antiqua"/>
                <a:cs typeface="Book Antiqua"/>
              </a:rPr>
              <a:t>t</a:t>
            </a:r>
            <a:r>
              <a:rPr sz="1800" dirty="0">
                <a:latin typeface="Book Antiqua"/>
                <a:cs typeface="Book Antiqua"/>
              </a:rPr>
              <a:t>a</a:t>
            </a:r>
            <a:endParaRPr sz="1800">
              <a:latin typeface="Book Antiqua"/>
              <a:cs typeface="Book Antiqu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94843" y="595325"/>
            <a:ext cx="8606155" cy="22212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Book Antiqua"/>
                <a:cs typeface="Book Antiqua"/>
              </a:rPr>
              <a:t>morbimortalidad.</a:t>
            </a:r>
            <a:endParaRPr sz="1800">
              <a:latin typeface="Book Antiqua"/>
              <a:cs typeface="Book Antiqua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8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299085" algn="l"/>
              </a:tabLst>
            </a:pPr>
            <a:r>
              <a:rPr sz="1800" dirty="0">
                <a:latin typeface="Book Antiqua"/>
                <a:cs typeface="Book Antiqua"/>
              </a:rPr>
              <a:t>-	</a:t>
            </a:r>
            <a:r>
              <a:rPr sz="1800" b="1" spc="-5" dirty="0">
                <a:latin typeface="Book Antiqua"/>
                <a:cs typeface="Book Antiqua"/>
              </a:rPr>
              <a:t>CPRE</a:t>
            </a:r>
            <a:endParaRPr sz="1800">
              <a:latin typeface="Book Antiqua"/>
              <a:cs typeface="Book Antiqua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85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buChar char="•"/>
              <a:tabLst>
                <a:tab pos="273685" algn="l"/>
              </a:tabLst>
            </a:pPr>
            <a:r>
              <a:rPr sz="1800" dirty="0">
                <a:latin typeface="Book Antiqua"/>
                <a:cs typeface="Book Antiqua"/>
              </a:rPr>
              <a:t>En </a:t>
            </a:r>
            <a:r>
              <a:rPr sz="1800" spc="-5" dirty="0">
                <a:latin typeface="Book Antiqua"/>
                <a:cs typeface="Book Antiqua"/>
              </a:rPr>
              <a:t>estenosis únicas, </a:t>
            </a:r>
            <a:r>
              <a:rPr sz="1800" dirty="0">
                <a:latin typeface="Book Antiqua"/>
                <a:cs typeface="Book Antiqua"/>
              </a:rPr>
              <a:t>cortas y </a:t>
            </a:r>
            <a:r>
              <a:rPr sz="1800" spc="-5" dirty="0">
                <a:latin typeface="Book Antiqua"/>
                <a:cs typeface="Book Antiqua"/>
              </a:rPr>
              <a:t>proximales </a:t>
            </a:r>
            <a:r>
              <a:rPr sz="1800" dirty="0">
                <a:latin typeface="Book Antiqua"/>
                <a:cs typeface="Book Antiqua"/>
              </a:rPr>
              <a:t>del </a:t>
            </a:r>
            <a:r>
              <a:rPr sz="1800" spc="-5" dirty="0">
                <a:latin typeface="Book Antiqua"/>
                <a:cs typeface="Book Antiqua"/>
              </a:rPr>
              <a:t>Wirsung: </a:t>
            </a:r>
            <a:r>
              <a:rPr sz="1800" dirty="0">
                <a:latin typeface="Book Antiqua"/>
                <a:cs typeface="Book Antiqua"/>
              </a:rPr>
              <a:t>colocación </a:t>
            </a:r>
            <a:r>
              <a:rPr sz="1800" spc="-5" dirty="0">
                <a:latin typeface="Book Antiqua"/>
                <a:cs typeface="Book Antiqua"/>
              </a:rPr>
              <a:t>de prótesis  pancreáticas por </a:t>
            </a:r>
            <a:r>
              <a:rPr sz="1800" dirty="0">
                <a:latin typeface="Book Antiqua"/>
                <a:cs typeface="Book Antiqua"/>
              </a:rPr>
              <a:t>vía endoscópica </a:t>
            </a:r>
            <a:r>
              <a:rPr sz="1800" spc="-5" dirty="0">
                <a:latin typeface="Book Antiqua"/>
                <a:cs typeface="Book Antiqua"/>
              </a:rPr>
              <a:t>como </a:t>
            </a:r>
            <a:r>
              <a:rPr sz="1800" dirty="0">
                <a:latin typeface="Book Antiqua"/>
                <a:cs typeface="Book Antiqua"/>
              </a:rPr>
              <a:t>alternativa a </a:t>
            </a:r>
            <a:r>
              <a:rPr sz="1800" spc="-5" dirty="0">
                <a:latin typeface="Book Antiqua"/>
                <a:cs typeface="Book Antiqua"/>
              </a:rPr>
              <a:t>cirugía </a:t>
            </a:r>
            <a:r>
              <a:rPr sz="1800" dirty="0">
                <a:latin typeface="Book Antiqua"/>
                <a:cs typeface="Book Antiqua"/>
              </a:rPr>
              <a:t>de</a:t>
            </a:r>
            <a:r>
              <a:rPr sz="1800" spc="25" dirty="0">
                <a:latin typeface="Book Antiqua"/>
                <a:cs typeface="Book Antiqua"/>
              </a:rPr>
              <a:t> </a:t>
            </a:r>
            <a:r>
              <a:rPr sz="1800" spc="-5" dirty="0">
                <a:latin typeface="Book Antiqua"/>
                <a:cs typeface="Book Antiqua"/>
              </a:rPr>
              <a:t>drenaje.</a:t>
            </a:r>
            <a:endParaRPr sz="1800">
              <a:latin typeface="Book Antiqua"/>
              <a:cs typeface="Book Antiqua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Book Antiqua"/>
              <a:buChar char="•"/>
            </a:pPr>
            <a:endParaRPr sz="1850">
              <a:latin typeface="Times New Roman"/>
              <a:cs typeface="Times New Roman"/>
            </a:endParaRPr>
          </a:p>
          <a:p>
            <a:pPr marL="205740" indent="-193675">
              <a:lnSpc>
                <a:spcPct val="100000"/>
              </a:lnSpc>
              <a:buChar char="•"/>
              <a:tabLst>
                <a:tab pos="206375" algn="l"/>
              </a:tabLst>
            </a:pPr>
            <a:r>
              <a:rPr sz="1800" dirty="0">
                <a:latin typeface="Book Antiqua"/>
                <a:cs typeface="Book Antiqua"/>
              </a:rPr>
              <a:t>En los </a:t>
            </a:r>
            <a:r>
              <a:rPr sz="1800" spc="-5" dirty="0">
                <a:latin typeface="Book Antiqua"/>
                <a:cs typeface="Book Antiqua"/>
              </a:rPr>
              <a:t>raros </a:t>
            </a:r>
            <a:r>
              <a:rPr sz="1800" dirty="0">
                <a:latin typeface="Book Antiqua"/>
                <a:cs typeface="Book Antiqua"/>
              </a:rPr>
              <a:t>casos de </a:t>
            </a:r>
            <a:r>
              <a:rPr sz="1800" spc="-5" dirty="0">
                <a:latin typeface="Book Antiqua"/>
                <a:cs typeface="Book Antiqua"/>
              </a:rPr>
              <a:t>afectación </a:t>
            </a:r>
            <a:r>
              <a:rPr sz="1800" dirty="0">
                <a:latin typeface="Book Antiqua"/>
                <a:cs typeface="Book Antiqua"/>
              </a:rPr>
              <a:t>exclusiva del esfínter del Oddi:</a:t>
            </a:r>
            <a:r>
              <a:rPr sz="1800" spc="-40" dirty="0">
                <a:latin typeface="Book Antiqua"/>
                <a:cs typeface="Book Antiqua"/>
              </a:rPr>
              <a:t> </a:t>
            </a:r>
            <a:r>
              <a:rPr sz="1800" dirty="0">
                <a:latin typeface="Book Antiqua"/>
                <a:cs typeface="Book Antiqua"/>
              </a:rPr>
              <a:t>esfinterotomía.</a:t>
            </a:r>
            <a:endParaRPr sz="1800">
              <a:latin typeface="Book Antiqua"/>
              <a:cs typeface="Book Antiqu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83540" y="316229"/>
            <a:ext cx="8453755" cy="57873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Book Antiqua"/>
                <a:cs typeface="Book Antiqua"/>
              </a:rPr>
              <a:t>Normalmente </a:t>
            </a:r>
            <a:r>
              <a:rPr sz="1800" dirty="0">
                <a:latin typeface="Book Antiqua"/>
                <a:cs typeface="Book Antiqua"/>
              </a:rPr>
              <a:t>se </a:t>
            </a:r>
            <a:r>
              <a:rPr sz="1800" spc="-5" dirty="0">
                <a:latin typeface="Book Antiqua"/>
                <a:cs typeface="Book Antiqua"/>
              </a:rPr>
              <a:t>tiende </a:t>
            </a:r>
            <a:r>
              <a:rPr sz="1800" dirty="0">
                <a:latin typeface="Book Antiqua"/>
                <a:cs typeface="Book Antiqua"/>
              </a:rPr>
              <a:t>a dividir las </a:t>
            </a:r>
            <a:r>
              <a:rPr sz="1800" spc="-5" dirty="0">
                <a:latin typeface="Book Antiqua"/>
                <a:cs typeface="Book Antiqua"/>
              </a:rPr>
              <a:t>pancreatitis </a:t>
            </a:r>
            <a:r>
              <a:rPr sz="1800" dirty="0">
                <a:latin typeface="Book Antiqua"/>
                <a:cs typeface="Book Antiqua"/>
              </a:rPr>
              <a:t>cronicas en 2</a:t>
            </a:r>
            <a:r>
              <a:rPr sz="1800" spc="5" dirty="0">
                <a:latin typeface="Book Antiqua"/>
                <a:cs typeface="Book Antiqua"/>
              </a:rPr>
              <a:t> </a:t>
            </a:r>
            <a:r>
              <a:rPr sz="1800" spc="-5" dirty="0">
                <a:latin typeface="Book Antiqua"/>
                <a:cs typeface="Book Antiqua"/>
              </a:rPr>
              <a:t>grupos:</a:t>
            </a:r>
            <a:endParaRPr sz="1800">
              <a:latin typeface="Book Antiqua"/>
              <a:cs typeface="Book Antiqua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>
              <a:latin typeface="Times New Roman"/>
              <a:cs typeface="Times New Roman"/>
            </a:endParaRPr>
          </a:p>
          <a:p>
            <a:pPr marL="1236345" indent="-309880">
              <a:lnSpc>
                <a:spcPct val="100000"/>
              </a:lnSpc>
              <a:buAutoNum type="alphaUcParenR"/>
              <a:tabLst>
                <a:tab pos="1236980" algn="l"/>
              </a:tabLst>
            </a:pPr>
            <a:r>
              <a:rPr sz="1800" dirty="0">
                <a:latin typeface="Book Antiqua"/>
                <a:cs typeface="Book Antiqua"/>
              </a:rPr>
              <a:t>Calcificantes</a:t>
            </a:r>
            <a:endParaRPr sz="1800">
              <a:latin typeface="Book Antiqua"/>
              <a:cs typeface="Book Antiqua"/>
            </a:endParaRPr>
          </a:p>
          <a:p>
            <a:pPr marL="1198245" indent="-271780">
              <a:lnSpc>
                <a:spcPct val="100000"/>
              </a:lnSpc>
              <a:buAutoNum type="alphaUcParenR"/>
              <a:tabLst>
                <a:tab pos="1198880" algn="l"/>
              </a:tabLst>
            </a:pPr>
            <a:r>
              <a:rPr sz="1800" spc="-5" dirty="0">
                <a:latin typeface="Book Antiqua"/>
                <a:cs typeface="Book Antiqua"/>
              </a:rPr>
              <a:t>Obstructivas</a:t>
            </a:r>
            <a:endParaRPr sz="1800">
              <a:latin typeface="Book Antiqua"/>
              <a:cs typeface="Book Antiqua"/>
            </a:endParaRPr>
          </a:p>
          <a:p>
            <a:pPr>
              <a:lnSpc>
                <a:spcPct val="100000"/>
              </a:lnSpc>
            </a:pPr>
            <a:endParaRPr sz="2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65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buChar char="-"/>
              <a:tabLst>
                <a:tab pos="299085" algn="l"/>
                <a:tab pos="299720" algn="l"/>
              </a:tabLst>
            </a:pPr>
            <a:r>
              <a:rPr sz="1800" dirty="0">
                <a:latin typeface="Book Antiqua"/>
                <a:cs typeface="Book Antiqua"/>
              </a:rPr>
              <a:t>La </a:t>
            </a:r>
            <a:r>
              <a:rPr sz="1800" spc="-5" dirty="0">
                <a:latin typeface="Book Antiqua"/>
                <a:cs typeface="Book Antiqua"/>
              </a:rPr>
              <a:t>forma mas </a:t>
            </a:r>
            <a:r>
              <a:rPr sz="1800" dirty="0">
                <a:latin typeface="Book Antiqua"/>
                <a:cs typeface="Book Antiqua"/>
              </a:rPr>
              <a:t>frecuente es la</a:t>
            </a:r>
            <a:r>
              <a:rPr sz="1800" spc="-15" dirty="0">
                <a:latin typeface="Book Antiqua"/>
                <a:cs typeface="Book Antiqua"/>
              </a:rPr>
              <a:t> </a:t>
            </a:r>
            <a:r>
              <a:rPr sz="1800" dirty="0">
                <a:latin typeface="Book Antiqua"/>
                <a:cs typeface="Book Antiqua"/>
              </a:rPr>
              <a:t>calcificante.</a:t>
            </a:r>
            <a:endParaRPr sz="1800">
              <a:latin typeface="Book Antiqua"/>
              <a:cs typeface="Book Antiqua"/>
            </a:endParaRPr>
          </a:p>
          <a:p>
            <a:pPr>
              <a:lnSpc>
                <a:spcPct val="100000"/>
              </a:lnSpc>
              <a:buFont typeface="Book Antiqua"/>
              <a:buChar char="-"/>
            </a:pPr>
            <a:endParaRPr sz="2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Font typeface="Book Antiqua"/>
              <a:buChar char="-"/>
            </a:pPr>
            <a:endParaRPr sz="1650">
              <a:latin typeface="Times New Roman"/>
              <a:cs typeface="Times New Roman"/>
            </a:endParaRPr>
          </a:p>
          <a:p>
            <a:pPr marL="299085" marR="5080" indent="-287020">
              <a:lnSpc>
                <a:spcPct val="100000"/>
              </a:lnSpc>
              <a:buChar char="-"/>
              <a:tabLst>
                <a:tab pos="299085" algn="l"/>
                <a:tab pos="299720" algn="l"/>
                <a:tab pos="1711960" algn="l"/>
                <a:tab pos="2074545" algn="l"/>
                <a:tab pos="3154045" algn="l"/>
                <a:tab pos="4544060" algn="l"/>
                <a:tab pos="6182360" algn="l"/>
              </a:tabLst>
            </a:pPr>
            <a:r>
              <a:rPr sz="1800" dirty="0">
                <a:latin typeface="Book Antiqua"/>
                <a:cs typeface="Book Antiqua"/>
              </a:rPr>
              <a:t>Calcificante	=	</a:t>
            </a:r>
            <a:r>
              <a:rPr sz="1800" spc="-5" dirty="0">
                <a:latin typeface="Book Antiqua"/>
                <a:cs typeface="Book Antiqua"/>
              </a:rPr>
              <a:t>Alcohol,	hereditaria,	hipercalcemia	(hiperparatiroidismo),  hiperlipidemia.</a:t>
            </a:r>
            <a:endParaRPr sz="1800">
              <a:latin typeface="Book Antiqua"/>
              <a:cs typeface="Book Antiqua"/>
            </a:endParaRPr>
          </a:p>
          <a:p>
            <a:pPr>
              <a:lnSpc>
                <a:spcPct val="100000"/>
              </a:lnSpc>
              <a:buFont typeface="Book Antiqua"/>
              <a:buChar char="-"/>
            </a:pPr>
            <a:endParaRPr sz="2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Font typeface="Book Antiqua"/>
              <a:buChar char="-"/>
            </a:pPr>
            <a:endParaRPr sz="165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buChar char="-"/>
              <a:tabLst>
                <a:tab pos="299085" algn="l"/>
                <a:tab pos="299720" algn="l"/>
              </a:tabLst>
            </a:pPr>
            <a:r>
              <a:rPr sz="1800" spc="-5" dirty="0">
                <a:latin typeface="Book Antiqua"/>
                <a:cs typeface="Book Antiqua"/>
              </a:rPr>
              <a:t>Obstructiva </a:t>
            </a:r>
            <a:r>
              <a:rPr sz="1800" dirty="0">
                <a:latin typeface="Book Antiqua"/>
                <a:cs typeface="Book Antiqua"/>
              </a:rPr>
              <a:t>= </a:t>
            </a:r>
            <a:r>
              <a:rPr sz="1800" spc="-5" dirty="0">
                <a:latin typeface="Book Antiqua"/>
                <a:cs typeface="Book Antiqua"/>
              </a:rPr>
              <a:t>Tumores, estenosis, pancreas</a:t>
            </a:r>
            <a:r>
              <a:rPr sz="1800" spc="10" dirty="0">
                <a:latin typeface="Book Antiqua"/>
                <a:cs typeface="Book Antiqua"/>
              </a:rPr>
              <a:t> </a:t>
            </a:r>
            <a:r>
              <a:rPr sz="1800" dirty="0">
                <a:latin typeface="Book Antiqua"/>
                <a:cs typeface="Book Antiqua"/>
              </a:rPr>
              <a:t>divisum.</a:t>
            </a:r>
            <a:endParaRPr sz="1800">
              <a:latin typeface="Book Antiqua"/>
              <a:cs typeface="Book Antiqua"/>
            </a:endParaRPr>
          </a:p>
          <a:p>
            <a:pPr>
              <a:lnSpc>
                <a:spcPct val="100000"/>
              </a:lnSpc>
              <a:buFont typeface="Book Antiqua"/>
              <a:buChar char="-"/>
            </a:pPr>
            <a:endParaRPr sz="2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Font typeface="Book Antiqua"/>
              <a:buChar char="-"/>
            </a:pPr>
            <a:endParaRPr sz="165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buChar char="-"/>
              <a:tabLst>
                <a:tab pos="299085" algn="l"/>
                <a:tab pos="299720" algn="l"/>
              </a:tabLst>
            </a:pPr>
            <a:r>
              <a:rPr sz="1800" dirty="0">
                <a:latin typeface="Book Antiqua"/>
                <a:cs typeface="Book Antiqua"/>
              </a:rPr>
              <a:t>Principal causa en adultos = Alcoholismo</a:t>
            </a:r>
            <a:r>
              <a:rPr sz="1800" spc="-30" dirty="0">
                <a:latin typeface="Book Antiqua"/>
                <a:cs typeface="Book Antiqua"/>
              </a:rPr>
              <a:t> </a:t>
            </a:r>
            <a:r>
              <a:rPr sz="1800" dirty="0">
                <a:latin typeface="Book Antiqua"/>
                <a:cs typeface="Book Antiqua"/>
              </a:rPr>
              <a:t>cronico.</a:t>
            </a:r>
            <a:endParaRPr sz="1800">
              <a:latin typeface="Book Antiqua"/>
              <a:cs typeface="Book Antiqua"/>
            </a:endParaRPr>
          </a:p>
          <a:p>
            <a:pPr marL="295910">
              <a:lnSpc>
                <a:spcPct val="100000"/>
              </a:lnSpc>
            </a:pPr>
            <a:r>
              <a:rPr sz="1800" spc="-5" dirty="0">
                <a:latin typeface="Book Antiqua"/>
                <a:cs typeface="Book Antiqua"/>
              </a:rPr>
              <a:t>Principal </a:t>
            </a:r>
            <a:r>
              <a:rPr sz="1800" dirty="0">
                <a:latin typeface="Book Antiqua"/>
                <a:cs typeface="Book Antiqua"/>
              </a:rPr>
              <a:t>causa </a:t>
            </a:r>
            <a:r>
              <a:rPr sz="1800" spc="-5" dirty="0">
                <a:latin typeface="Book Antiqua"/>
                <a:cs typeface="Book Antiqua"/>
              </a:rPr>
              <a:t>ninos </a:t>
            </a:r>
            <a:r>
              <a:rPr sz="1800" dirty="0">
                <a:latin typeface="Book Antiqua"/>
                <a:cs typeface="Book Antiqua"/>
              </a:rPr>
              <a:t>= </a:t>
            </a:r>
            <a:r>
              <a:rPr sz="1800" spc="-5" dirty="0">
                <a:latin typeface="Book Antiqua"/>
                <a:cs typeface="Book Antiqua"/>
              </a:rPr>
              <a:t>Fibrosis</a:t>
            </a:r>
            <a:r>
              <a:rPr sz="1800" spc="30" dirty="0">
                <a:latin typeface="Book Antiqua"/>
                <a:cs typeface="Book Antiqua"/>
              </a:rPr>
              <a:t> </a:t>
            </a:r>
            <a:r>
              <a:rPr sz="1800" spc="-5" dirty="0">
                <a:latin typeface="Book Antiqua"/>
                <a:cs typeface="Book Antiqua"/>
              </a:rPr>
              <a:t>quistica</a:t>
            </a:r>
            <a:endParaRPr sz="1800">
              <a:latin typeface="Book Antiqua"/>
              <a:cs typeface="Book Antiqua"/>
            </a:endParaRPr>
          </a:p>
          <a:p>
            <a:pPr>
              <a:lnSpc>
                <a:spcPct val="100000"/>
              </a:lnSpc>
            </a:pPr>
            <a:endParaRPr sz="2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65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buChar char="-"/>
              <a:tabLst>
                <a:tab pos="299085" algn="l"/>
                <a:tab pos="299720" algn="l"/>
              </a:tabLst>
            </a:pPr>
            <a:r>
              <a:rPr sz="1800" dirty="0">
                <a:latin typeface="Book Antiqua"/>
                <a:cs typeface="Book Antiqua"/>
              </a:rPr>
              <a:t>10% - 30% se </a:t>
            </a:r>
            <a:r>
              <a:rPr sz="1800" spc="-5" dirty="0">
                <a:latin typeface="Book Antiqua"/>
                <a:cs typeface="Book Antiqua"/>
              </a:rPr>
              <a:t>considera</a:t>
            </a:r>
            <a:r>
              <a:rPr sz="1800" spc="-25" dirty="0">
                <a:latin typeface="Book Antiqua"/>
                <a:cs typeface="Book Antiqua"/>
              </a:rPr>
              <a:t> </a:t>
            </a:r>
            <a:r>
              <a:rPr sz="1800" spc="-5" dirty="0">
                <a:latin typeface="Book Antiqua"/>
                <a:cs typeface="Book Antiqua"/>
              </a:rPr>
              <a:t>idiopatica.</a:t>
            </a:r>
            <a:endParaRPr sz="1800">
              <a:latin typeface="Book Antiqua"/>
              <a:cs typeface="Book Antiqu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31140" y="243332"/>
            <a:ext cx="113665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u="heavy" spc="-5" dirty="0">
                <a:uFill>
                  <a:solidFill>
                    <a:srgbClr val="000000"/>
                  </a:solidFill>
                </a:uFill>
              </a:rPr>
              <a:t>Etiología.</a:t>
            </a:r>
            <a:endParaRPr sz="2000"/>
          </a:p>
        </p:txBody>
      </p:sp>
      <p:sp>
        <p:nvSpPr>
          <p:cNvPr id="4" name="object 4"/>
          <p:cNvSpPr txBox="1"/>
          <p:nvPr/>
        </p:nvSpPr>
        <p:spPr>
          <a:xfrm>
            <a:off x="231140" y="856234"/>
            <a:ext cx="8684260" cy="5786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7020" algn="just">
              <a:lnSpc>
                <a:spcPts val="2155"/>
              </a:lnSpc>
              <a:spcBef>
                <a:spcPts val="100"/>
              </a:spcBef>
              <a:buFont typeface="Book Antiqua"/>
              <a:buChar char="-"/>
              <a:tabLst>
                <a:tab pos="299720" algn="l"/>
              </a:tabLst>
            </a:pPr>
            <a:r>
              <a:rPr sz="1800" b="1" u="heavy" spc="-5" dirty="0">
                <a:uFill>
                  <a:solidFill>
                    <a:srgbClr val="000000"/>
                  </a:solidFill>
                </a:uFill>
                <a:latin typeface="Book Antiqua"/>
                <a:cs typeface="Book Antiqua"/>
              </a:rPr>
              <a:t>Alcohol</a:t>
            </a:r>
            <a:r>
              <a:rPr sz="1800" b="1" u="heavy" spc="-20" dirty="0">
                <a:uFill>
                  <a:solidFill>
                    <a:srgbClr val="000000"/>
                  </a:solidFill>
                </a:uFill>
                <a:latin typeface="Book Antiqua"/>
                <a:cs typeface="Book Antiqua"/>
              </a:rPr>
              <a:t> </a:t>
            </a:r>
            <a:r>
              <a:rPr sz="1800" b="1" u="heavy" spc="-5" dirty="0">
                <a:uFill>
                  <a:solidFill>
                    <a:srgbClr val="000000"/>
                  </a:solidFill>
                </a:uFill>
                <a:latin typeface="Book Antiqua"/>
                <a:cs typeface="Book Antiqua"/>
              </a:rPr>
              <a:t>(70%):</a:t>
            </a:r>
            <a:endParaRPr sz="1800">
              <a:latin typeface="Book Antiqua"/>
              <a:cs typeface="Book Antiqua"/>
            </a:endParaRPr>
          </a:p>
          <a:p>
            <a:pPr marL="12700" marR="5080" algn="just">
              <a:lnSpc>
                <a:spcPts val="2160"/>
              </a:lnSpc>
              <a:spcBef>
                <a:spcPts val="65"/>
              </a:spcBef>
            </a:pPr>
            <a:r>
              <a:rPr sz="1800" dirty="0">
                <a:latin typeface="Book Antiqua"/>
                <a:cs typeface="Book Antiqua"/>
              </a:rPr>
              <a:t>Provoca la </a:t>
            </a:r>
            <a:r>
              <a:rPr sz="1800" spc="-5" dirty="0">
                <a:latin typeface="Book Antiqua"/>
                <a:cs typeface="Book Antiqua"/>
              </a:rPr>
              <a:t>activación </a:t>
            </a:r>
            <a:r>
              <a:rPr sz="1800" dirty="0">
                <a:latin typeface="Book Antiqua"/>
                <a:cs typeface="Book Antiqua"/>
              </a:rPr>
              <a:t>de las </a:t>
            </a:r>
            <a:r>
              <a:rPr sz="1800" spc="-10" dirty="0">
                <a:latin typeface="Book Antiqua"/>
                <a:cs typeface="Book Antiqua"/>
              </a:rPr>
              <a:t>enzimas </a:t>
            </a:r>
            <a:r>
              <a:rPr sz="1800" dirty="0">
                <a:latin typeface="Book Antiqua"/>
                <a:cs typeface="Book Antiqua"/>
              </a:rPr>
              <a:t>intracelulares; enlentecimiento intracanalicular,  </a:t>
            </a:r>
            <a:r>
              <a:rPr sz="1800" spc="-5" dirty="0">
                <a:latin typeface="Book Antiqua"/>
                <a:cs typeface="Book Antiqua"/>
              </a:rPr>
              <a:t>precipitación proteica, </a:t>
            </a:r>
            <a:r>
              <a:rPr sz="1800" dirty="0">
                <a:latin typeface="Book Antiqua"/>
                <a:cs typeface="Book Antiqua"/>
              </a:rPr>
              <a:t>dilatación de </a:t>
            </a:r>
            <a:r>
              <a:rPr sz="1800" spc="-5" dirty="0">
                <a:latin typeface="Book Antiqua"/>
                <a:cs typeface="Book Antiqua"/>
              </a:rPr>
              <a:t>conductos, </a:t>
            </a:r>
            <a:r>
              <a:rPr sz="1800" dirty="0">
                <a:latin typeface="Book Antiqua"/>
                <a:cs typeface="Book Antiqua"/>
              </a:rPr>
              <a:t>atrofia de los acinos, fibrosis y  calcificaciones de los </a:t>
            </a:r>
            <a:r>
              <a:rPr sz="1800" spc="-5" dirty="0">
                <a:latin typeface="Book Antiqua"/>
                <a:cs typeface="Book Antiqua"/>
              </a:rPr>
              <a:t>tapones</a:t>
            </a:r>
            <a:r>
              <a:rPr sz="1800" spc="-20" dirty="0">
                <a:latin typeface="Book Antiqua"/>
                <a:cs typeface="Book Antiqua"/>
              </a:rPr>
              <a:t> </a:t>
            </a:r>
            <a:r>
              <a:rPr sz="1800" spc="-5" dirty="0">
                <a:latin typeface="Book Antiqua"/>
                <a:cs typeface="Book Antiqua"/>
              </a:rPr>
              <a:t>proteicos.</a:t>
            </a:r>
            <a:endParaRPr sz="1800">
              <a:latin typeface="Book Antiqua"/>
              <a:cs typeface="Book Antiqua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00">
              <a:latin typeface="Times New Roman"/>
              <a:cs typeface="Times New Roman"/>
            </a:endParaRPr>
          </a:p>
          <a:p>
            <a:pPr marL="299085" indent="-287020" algn="just">
              <a:lnSpc>
                <a:spcPts val="2155"/>
              </a:lnSpc>
              <a:spcBef>
                <a:spcPts val="5"/>
              </a:spcBef>
              <a:buFont typeface="Book Antiqua"/>
              <a:buChar char="-"/>
              <a:tabLst>
                <a:tab pos="299720" algn="l"/>
              </a:tabLst>
            </a:pPr>
            <a:r>
              <a:rPr sz="1800" b="1" u="heavy" spc="-5" dirty="0">
                <a:uFill>
                  <a:solidFill>
                    <a:srgbClr val="000000"/>
                  </a:solidFill>
                </a:uFill>
                <a:latin typeface="Book Antiqua"/>
                <a:cs typeface="Book Antiqua"/>
              </a:rPr>
              <a:t>Idiopática</a:t>
            </a:r>
            <a:r>
              <a:rPr sz="1800" b="1" u="heavy" spc="-20" dirty="0">
                <a:uFill>
                  <a:solidFill>
                    <a:srgbClr val="000000"/>
                  </a:solidFill>
                </a:uFill>
                <a:latin typeface="Book Antiqua"/>
                <a:cs typeface="Book Antiqua"/>
              </a:rPr>
              <a:t> </a:t>
            </a:r>
            <a:r>
              <a:rPr sz="1800" b="1" u="heavy" spc="-5" dirty="0">
                <a:uFill>
                  <a:solidFill>
                    <a:srgbClr val="000000"/>
                  </a:solidFill>
                </a:uFill>
                <a:latin typeface="Book Antiqua"/>
                <a:cs typeface="Book Antiqua"/>
              </a:rPr>
              <a:t>(25%):</a:t>
            </a:r>
            <a:endParaRPr sz="1800">
              <a:latin typeface="Book Antiqua"/>
              <a:cs typeface="Book Antiqua"/>
            </a:endParaRPr>
          </a:p>
          <a:p>
            <a:pPr marL="12700" marR="5715" algn="just">
              <a:lnSpc>
                <a:spcPts val="2160"/>
              </a:lnSpc>
              <a:spcBef>
                <a:spcPts val="65"/>
              </a:spcBef>
            </a:pPr>
            <a:r>
              <a:rPr sz="1800" dirty="0">
                <a:latin typeface="Book Antiqua"/>
                <a:cs typeface="Book Antiqua"/>
              </a:rPr>
              <a:t>En la cuarta </a:t>
            </a:r>
            <a:r>
              <a:rPr sz="1800" spc="-5" dirty="0">
                <a:latin typeface="Book Antiqua"/>
                <a:cs typeface="Book Antiqua"/>
              </a:rPr>
              <a:t>parte </a:t>
            </a:r>
            <a:r>
              <a:rPr sz="1800" dirty="0">
                <a:latin typeface="Book Antiqua"/>
                <a:cs typeface="Book Antiqua"/>
              </a:rPr>
              <a:t>de los </a:t>
            </a:r>
            <a:r>
              <a:rPr sz="1800" spc="-5" dirty="0">
                <a:latin typeface="Book Antiqua"/>
                <a:cs typeface="Book Antiqua"/>
              </a:rPr>
              <a:t>pacientes </a:t>
            </a:r>
            <a:r>
              <a:rPr sz="1800" dirty="0">
                <a:latin typeface="Book Antiqua"/>
                <a:cs typeface="Book Antiqua"/>
              </a:rPr>
              <a:t>con </a:t>
            </a:r>
            <a:r>
              <a:rPr sz="1800" spc="-5" dirty="0">
                <a:latin typeface="Book Antiqua"/>
                <a:cs typeface="Book Antiqua"/>
              </a:rPr>
              <a:t>pancreatitis </a:t>
            </a:r>
            <a:r>
              <a:rPr sz="1800" dirty="0">
                <a:latin typeface="Book Antiqua"/>
                <a:cs typeface="Book Antiqua"/>
              </a:rPr>
              <a:t>crónicas </a:t>
            </a:r>
            <a:r>
              <a:rPr sz="1800" spc="-5" dirty="0">
                <a:latin typeface="Book Antiqua"/>
                <a:cs typeface="Book Antiqua"/>
              </a:rPr>
              <a:t>no </a:t>
            </a:r>
            <a:r>
              <a:rPr sz="1800" dirty="0">
                <a:latin typeface="Book Antiqua"/>
                <a:cs typeface="Book Antiqua"/>
              </a:rPr>
              <a:t>se reconoce la causa  </a:t>
            </a:r>
            <a:r>
              <a:rPr sz="1800" spc="-5" dirty="0">
                <a:latin typeface="Book Antiqua"/>
                <a:cs typeface="Book Antiqua"/>
              </a:rPr>
              <a:t>(mayor porcentaje que </a:t>
            </a:r>
            <a:r>
              <a:rPr sz="1800" dirty="0">
                <a:latin typeface="Book Antiqua"/>
                <a:cs typeface="Book Antiqua"/>
              </a:rPr>
              <a:t>en las </a:t>
            </a:r>
            <a:r>
              <a:rPr sz="1800" spc="-5" dirty="0">
                <a:latin typeface="Book Antiqua"/>
                <a:cs typeface="Book Antiqua"/>
              </a:rPr>
              <a:t>pancreatitis</a:t>
            </a:r>
            <a:r>
              <a:rPr sz="1800" spc="45" dirty="0">
                <a:latin typeface="Book Antiqua"/>
                <a:cs typeface="Book Antiqua"/>
              </a:rPr>
              <a:t> </a:t>
            </a:r>
            <a:r>
              <a:rPr sz="1800" spc="-5" dirty="0">
                <a:latin typeface="Book Antiqua"/>
                <a:cs typeface="Book Antiqua"/>
              </a:rPr>
              <a:t>agudas).</a:t>
            </a:r>
            <a:endParaRPr sz="1800">
              <a:latin typeface="Book Antiqua"/>
              <a:cs typeface="Book Antiqua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00">
              <a:latin typeface="Times New Roman"/>
              <a:cs typeface="Times New Roman"/>
            </a:endParaRPr>
          </a:p>
          <a:p>
            <a:pPr marL="299085" indent="-287020" algn="just">
              <a:lnSpc>
                <a:spcPts val="2155"/>
              </a:lnSpc>
              <a:buFont typeface="Book Antiqua"/>
              <a:buChar char="-"/>
              <a:tabLst>
                <a:tab pos="299720" algn="l"/>
              </a:tabLst>
            </a:pPr>
            <a:r>
              <a:rPr sz="1800" b="1" u="heavy" dirty="0">
                <a:uFill>
                  <a:solidFill>
                    <a:srgbClr val="000000"/>
                  </a:solidFill>
                </a:uFill>
                <a:latin typeface="Book Antiqua"/>
                <a:cs typeface="Book Antiqua"/>
              </a:rPr>
              <a:t>Dietas:</a:t>
            </a:r>
            <a:endParaRPr sz="1800">
              <a:latin typeface="Book Antiqua"/>
              <a:cs typeface="Book Antiqua"/>
            </a:endParaRPr>
          </a:p>
          <a:p>
            <a:pPr marL="12700" algn="just">
              <a:lnSpc>
                <a:spcPts val="2155"/>
              </a:lnSpc>
            </a:pPr>
            <a:r>
              <a:rPr sz="1800" dirty="0">
                <a:latin typeface="Book Antiqua"/>
                <a:cs typeface="Book Antiqua"/>
              </a:rPr>
              <a:t>Por </a:t>
            </a:r>
            <a:r>
              <a:rPr sz="1800" spc="-5" dirty="0">
                <a:latin typeface="Book Antiqua"/>
                <a:cs typeface="Book Antiqua"/>
              </a:rPr>
              <a:t>malnutrición</a:t>
            </a:r>
            <a:r>
              <a:rPr sz="1800" spc="10" dirty="0">
                <a:latin typeface="Book Antiqua"/>
                <a:cs typeface="Book Antiqua"/>
              </a:rPr>
              <a:t> </a:t>
            </a:r>
            <a:r>
              <a:rPr sz="1800" spc="-5" dirty="0">
                <a:latin typeface="Book Antiqua"/>
                <a:cs typeface="Book Antiqua"/>
              </a:rPr>
              <a:t>calórico-proteica</a:t>
            </a:r>
            <a:endParaRPr sz="1800">
              <a:latin typeface="Book Antiqua"/>
              <a:cs typeface="Book Antiqu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>
              <a:latin typeface="Times New Roman"/>
              <a:cs typeface="Times New Roman"/>
            </a:endParaRPr>
          </a:p>
          <a:p>
            <a:pPr marL="201295" indent="-189230" algn="just">
              <a:lnSpc>
                <a:spcPct val="100000"/>
              </a:lnSpc>
              <a:buFont typeface="Book Antiqua"/>
              <a:buChar char="-"/>
              <a:tabLst>
                <a:tab pos="201930" algn="l"/>
              </a:tabLst>
            </a:pPr>
            <a:r>
              <a:rPr sz="1800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800" b="1" u="heavy" dirty="0">
                <a:uFill>
                  <a:solidFill>
                    <a:srgbClr val="000000"/>
                  </a:solidFill>
                </a:uFill>
                <a:latin typeface="Book Antiqua"/>
                <a:cs typeface="Book Antiqua"/>
              </a:rPr>
              <a:t>Pancreatitis </a:t>
            </a:r>
            <a:r>
              <a:rPr sz="1800" b="1" u="heavy" spc="-5" dirty="0">
                <a:uFill>
                  <a:solidFill>
                    <a:srgbClr val="000000"/>
                  </a:solidFill>
                </a:uFill>
                <a:latin typeface="Book Antiqua"/>
                <a:cs typeface="Book Antiqua"/>
              </a:rPr>
              <a:t>tropical</a:t>
            </a:r>
            <a:r>
              <a:rPr sz="1800" b="1" spc="-5" dirty="0">
                <a:latin typeface="Book Antiqua"/>
                <a:cs typeface="Book Antiqua"/>
              </a:rPr>
              <a:t> </a:t>
            </a:r>
            <a:r>
              <a:rPr sz="1800" spc="-5" dirty="0">
                <a:latin typeface="Book Antiqua"/>
                <a:cs typeface="Book Antiqua"/>
              </a:rPr>
              <a:t>(posible tóxico</a:t>
            </a:r>
            <a:r>
              <a:rPr sz="1800" spc="25" dirty="0">
                <a:latin typeface="Book Antiqua"/>
                <a:cs typeface="Book Antiqua"/>
              </a:rPr>
              <a:t> </a:t>
            </a:r>
            <a:r>
              <a:rPr sz="1800" dirty="0">
                <a:latin typeface="Book Antiqua"/>
                <a:cs typeface="Book Antiqua"/>
              </a:rPr>
              <a:t>alimentario).</a:t>
            </a:r>
            <a:endParaRPr sz="1800">
              <a:latin typeface="Book Antiqua"/>
              <a:cs typeface="Book Antiqua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Book Antiqua"/>
              <a:buChar char="-"/>
            </a:pPr>
            <a:endParaRPr sz="1850">
              <a:latin typeface="Times New Roman"/>
              <a:cs typeface="Times New Roman"/>
            </a:endParaRPr>
          </a:p>
          <a:p>
            <a:pPr marL="299085" indent="-287020" algn="just">
              <a:lnSpc>
                <a:spcPct val="100000"/>
              </a:lnSpc>
              <a:spcBef>
                <a:spcPts val="5"/>
              </a:spcBef>
              <a:buFont typeface="Book Antiqua"/>
              <a:buChar char="-"/>
              <a:tabLst>
                <a:tab pos="299720" algn="l"/>
              </a:tabLst>
            </a:pPr>
            <a:r>
              <a:rPr sz="1800" b="1" u="heavy" dirty="0">
                <a:uFill>
                  <a:solidFill>
                    <a:srgbClr val="000000"/>
                  </a:solidFill>
                </a:uFill>
                <a:latin typeface="Book Antiqua"/>
                <a:cs typeface="Book Antiqua"/>
              </a:rPr>
              <a:t>Hipo o</a:t>
            </a:r>
            <a:r>
              <a:rPr sz="1800" b="1" u="heavy" spc="-25" dirty="0">
                <a:uFill>
                  <a:solidFill>
                    <a:srgbClr val="000000"/>
                  </a:solidFill>
                </a:uFill>
                <a:latin typeface="Book Antiqua"/>
                <a:cs typeface="Book Antiqua"/>
              </a:rPr>
              <a:t> </a:t>
            </a:r>
            <a:r>
              <a:rPr sz="1800" b="1" u="heavy" dirty="0">
                <a:uFill>
                  <a:solidFill>
                    <a:srgbClr val="000000"/>
                  </a:solidFill>
                </a:uFill>
                <a:latin typeface="Book Antiqua"/>
                <a:cs typeface="Book Antiqua"/>
              </a:rPr>
              <a:t>hiperlipemias</a:t>
            </a:r>
            <a:r>
              <a:rPr sz="1800" b="1" dirty="0">
                <a:latin typeface="Book Antiqua"/>
                <a:cs typeface="Book Antiqua"/>
              </a:rPr>
              <a:t>.</a:t>
            </a:r>
            <a:endParaRPr sz="1800">
              <a:latin typeface="Book Antiqua"/>
              <a:cs typeface="Book Antiqua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Book Antiqua"/>
              <a:buChar char="-"/>
            </a:pPr>
            <a:endParaRPr sz="1850">
              <a:latin typeface="Times New Roman"/>
              <a:cs typeface="Times New Roman"/>
            </a:endParaRPr>
          </a:p>
          <a:p>
            <a:pPr marL="299085" indent="-287020" algn="just">
              <a:lnSpc>
                <a:spcPts val="2155"/>
              </a:lnSpc>
              <a:buFont typeface="Book Antiqua"/>
              <a:buChar char="-"/>
              <a:tabLst>
                <a:tab pos="299720" algn="l"/>
              </a:tabLst>
            </a:pPr>
            <a:r>
              <a:rPr sz="1800" b="1" u="heavy" dirty="0">
                <a:uFill>
                  <a:solidFill>
                    <a:srgbClr val="000000"/>
                  </a:solidFill>
                </a:uFill>
                <a:latin typeface="Book Antiqua"/>
                <a:cs typeface="Book Antiqua"/>
              </a:rPr>
              <a:t>Genéticos</a:t>
            </a:r>
            <a:r>
              <a:rPr sz="1800" b="1" u="heavy" spc="-25" dirty="0">
                <a:uFill>
                  <a:solidFill>
                    <a:srgbClr val="000000"/>
                  </a:solidFill>
                </a:uFill>
                <a:latin typeface="Book Antiqua"/>
                <a:cs typeface="Book Antiqua"/>
              </a:rPr>
              <a:t> </a:t>
            </a:r>
            <a:r>
              <a:rPr sz="1800" b="1" u="heavy" dirty="0">
                <a:uFill>
                  <a:solidFill>
                    <a:srgbClr val="000000"/>
                  </a:solidFill>
                </a:uFill>
                <a:latin typeface="Book Antiqua"/>
                <a:cs typeface="Book Antiqua"/>
              </a:rPr>
              <a:t>:</a:t>
            </a:r>
            <a:endParaRPr sz="1800">
              <a:latin typeface="Book Antiqua"/>
              <a:cs typeface="Book Antiqua"/>
            </a:endParaRPr>
          </a:p>
          <a:p>
            <a:pPr marL="12700" algn="just">
              <a:lnSpc>
                <a:spcPts val="2155"/>
              </a:lnSpc>
            </a:pPr>
            <a:r>
              <a:rPr sz="1800" dirty="0">
                <a:latin typeface="Book Antiqua"/>
                <a:cs typeface="Book Antiqua"/>
              </a:rPr>
              <a:t>Pancreatitis</a:t>
            </a:r>
            <a:r>
              <a:rPr sz="1800" spc="-25" dirty="0">
                <a:latin typeface="Book Antiqua"/>
                <a:cs typeface="Book Antiqua"/>
              </a:rPr>
              <a:t> </a:t>
            </a:r>
            <a:r>
              <a:rPr sz="1800" spc="-5" dirty="0">
                <a:latin typeface="Book Antiqua"/>
                <a:cs typeface="Book Antiqua"/>
              </a:rPr>
              <a:t>hereditaria:</a:t>
            </a:r>
            <a:endParaRPr sz="1800">
              <a:latin typeface="Book Antiqua"/>
              <a:cs typeface="Book Antiqua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850">
              <a:latin typeface="Times New Roman"/>
              <a:cs typeface="Times New Roman"/>
            </a:endParaRPr>
          </a:p>
          <a:p>
            <a:pPr marL="299085" indent="-287020" algn="just">
              <a:lnSpc>
                <a:spcPts val="2155"/>
              </a:lnSpc>
              <a:buFont typeface="Book Antiqua"/>
              <a:buChar char="-"/>
              <a:tabLst>
                <a:tab pos="299720" algn="l"/>
              </a:tabLst>
            </a:pPr>
            <a:r>
              <a:rPr sz="1800" b="1" u="heavy" spc="-5" dirty="0">
                <a:uFill>
                  <a:solidFill>
                    <a:srgbClr val="000000"/>
                  </a:solidFill>
                </a:uFill>
                <a:latin typeface="Book Antiqua"/>
                <a:cs typeface="Book Antiqua"/>
              </a:rPr>
              <a:t>Fibrosis</a:t>
            </a:r>
            <a:r>
              <a:rPr sz="1800" b="1" u="heavy" spc="-10" dirty="0">
                <a:uFill>
                  <a:solidFill>
                    <a:srgbClr val="000000"/>
                  </a:solidFill>
                </a:uFill>
                <a:latin typeface="Book Antiqua"/>
                <a:cs typeface="Book Antiqua"/>
              </a:rPr>
              <a:t> </a:t>
            </a:r>
            <a:r>
              <a:rPr sz="1800" b="1" u="heavy" dirty="0">
                <a:uFill>
                  <a:solidFill>
                    <a:srgbClr val="000000"/>
                  </a:solidFill>
                </a:uFill>
                <a:latin typeface="Book Antiqua"/>
                <a:cs typeface="Book Antiqua"/>
              </a:rPr>
              <a:t>quística</a:t>
            </a:r>
            <a:r>
              <a:rPr sz="1800" b="1" dirty="0">
                <a:latin typeface="Book Antiqua"/>
                <a:cs typeface="Book Antiqua"/>
              </a:rPr>
              <a:t>:</a:t>
            </a:r>
            <a:endParaRPr sz="1800">
              <a:latin typeface="Book Antiqua"/>
              <a:cs typeface="Book Antiqua"/>
            </a:endParaRPr>
          </a:p>
          <a:p>
            <a:pPr marL="12700" algn="just">
              <a:lnSpc>
                <a:spcPts val="2155"/>
              </a:lnSpc>
            </a:pPr>
            <a:r>
              <a:rPr sz="1800" dirty="0">
                <a:latin typeface="Book Antiqua"/>
                <a:cs typeface="Book Antiqua"/>
              </a:rPr>
              <a:t>Es la causa </a:t>
            </a:r>
            <a:r>
              <a:rPr sz="1800" spc="-5" dirty="0">
                <a:latin typeface="Book Antiqua"/>
                <a:cs typeface="Book Antiqua"/>
              </a:rPr>
              <a:t>más </a:t>
            </a:r>
            <a:r>
              <a:rPr sz="1800" dirty="0">
                <a:latin typeface="Book Antiqua"/>
                <a:cs typeface="Book Antiqua"/>
              </a:rPr>
              <a:t>frecuente en los</a:t>
            </a:r>
            <a:r>
              <a:rPr sz="1800" spc="-15" dirty="0">
                <a:latin typeface="Book Antiqua"/>
                <a:cs typeface="Book Antiqua"/>
              </a:rPr>
              <a:t> </a:t>
            </a:r>
            <a:r>
              <a:rPr sz="1800" spc="-5" dirty="0">
                <a:latin typeface="Book Antiqua"/>
                <a:cs typeface="Book Antiqua"/>
              </a:rPr>
              <a:t>niños.</a:t>
            </a:r>
            <a:endParaRPr sz="1800">
              <a:latin typeface="Book Antiqua"/>
              <a:cs typeface="Book Antiqu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28600" y="58"/>
            <a:ext cx="5852897" cy="38659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133600" y="3936303"/>
            <a:ext cx="6548759" cy="292169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0413" y="265633"/>
            <a:ext cx="868299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99085" algn="l"/>
              </a:tabLst>
            </a:pPr>
            <a:r>
              <a:rPr b="0" dirty="0">
                <a:latin typeface="Book Antiqua"/>
                <a:cs typeface="Book Antiqua"/>
              </a:rPr>
              <a:t>-	La aparición de </a:t>
            </a:r>
            <a:r>
              <a:rPr b="0" spc="-5" dirty="0">
                <a:latin typeface="Book Antiqua"/>
                <a:cs typeface="Book Antiqua"/>
              </a:rPr>
              <a:t>brotes </a:t>
            </a:r>
            <a:r>
              <a:rPr b="0" dirty="0">
                <a:latin typeface="Book Antiqua"/>
                <a:cs typeface="Book Antiqua"/>
              </a:rPr>
              <a:t>de </a:t>
            </a:r>
            <a:r>
              <a:rPr b="0" spc="-5" dirty="0">
                <a:latin typeface="Book Antiqua"/>
                <a:cs typeface="Book Antiqua"/>
              </a:rPr>
              <a:t>pancreatitis aguda, seudoquistes </a:t>
            </a:r>
            <a:r>
              <a:rPr b="0" dirty="0">
                <a:latin typeface="Book Antiqua"/>
                <a:cs typeface="Book Antiqua"/>
              </a:rPr>
              <a:t>o </a:t>
            </a:r>
            <a:r>
              <a:rPr b="0" spc="-5" dirty="0">
                <a:latin typeface="Book Antiqua"/>
                <a:cs typeface="Book Antiqua"/>
              </a:rPr>
              <a:t>masas</a:t>
            </a:r>
            <a:r>
              <a:rPr b="0" spc="250" dirty="0">
                <a:latin typeface="Book Antiqua"/>
                <a:cs typeface="Book Antiqua"/>
              </a:rPr>
              <a:t> </a:t>
            </a:r>
            <a:r>
              <a:rPr b="0" dirty="0">
                <a:latin typeface="Book Antiqua"/>
                <a:cs typeface="Book Antiqua"/>
              </a:rPr>
              <a:t>inflamatorias</a:t>
            </a:r>
          </a:p>
          <a:p>
            <a:pPr marL="299085">
              <a:lnSpc>
                <a:spcPct val="100000"/>
              </a:lnSpc>
            </a:pPr>
            <a:r>
              <a:rPr b="0" spc="-5" dirty="0">
                <a:latin typeface="Book Antiqua"/>
                <a:cs typeface="Book Antiqua"/>
              </a:rPr>
              <a:t>forma parte </a:t>
            </a:r>
            <a:r>
              <a:rPr b="0" dirty="0">
                <a:latin typeface="Book Antiqua"/>
                <a:cs typeface="Book Antiqua"/>
              </a:rPr>
              <a:t>de la </a:t>
            </a:r>
            <a:r>
              <a:rPr b="0" spc="-5" dirty="0">
                <a:latin typeface="Book Antiqua"/>
                <a:cs typeface="Book Antiqua"/>
              </a:rPr>
              <a:t>historia natural </a:t>
            </a:r>
            <a:r>
              <a:rPr b="0" dirty="0">
                <a:latin typeface="Book Antiqua"/>
                <a:cs typeface="Book Antiqua"/>
              </a:rPr>
              <a:t>de la</a:t>
            </a:r>
            <a:r>
              <a:rPr b="0" spc="20" dirty="0">
                <a:latin typeface="Book Antiqua"/>
                <a:cs typeface="Book Antiqua"/>
              </a:rPr>
              <a:t> </a:t>
            </a:r>
            <a:r>
              <a:rPr b="0" spc="-5" dirty="0">
                <a:latin typeface="Book Antiqua"/>
                <a:cs typeface="Book Antiqua"/>
              </a:rPr>
              <a:t>enfermedad.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10413" y="1361693"/>
            <a:ext cx="8681720" cy="48133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200" b="1" u="heavy" spc="-5" dirty="0">
                <a:uFill>
                  <a:solidFill>
                    <a:srgbClr val="000000"/>
                  </a:solidFill>
                </a:uFill>
                <a:latin typeface="Book Antiqua"/>
                <a:cs typeface="Book Antiqua"/>
              </a:rPr>
              <a:t>Cuadro</a:t>
            </a:r>
            <a:r>
              <a:rPr sz="2200" b="1" u="heavy" dirty="0">
                <a:uFill>
                  <a:solidFill>
                    <a:srgbClr val="000000"/>
                  </a:solidFill>
                </a:uFill>
                <a:latin typeface="Book Antiqua"/>
                <a:cs typeface="Book Antiqua"/>
              </a:rPr>
              <a:t> </a:t>
            </a:r>
            <a:r>
              <a:rPr sz="2200" b="1" u="heavy" spc="-5" dirty="0">
                <a:uFill>
                  <a:solidFill>
                    <a:srgbClr val="000000"/>
                  </a:solidFill>
                </a:uFill>
                <a:latin typeface="Book Antiqua"/>
                <a:cs typeface="Book Antiqua"/>
              </a:rPr>
              <a:t>Clínico.</a:t>
            </a:r>
            <a:endParaRPr sz="2200">
              <a:latin typeface="Book Antiqua"/>
              <a:cs typeface="Book Antiqua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3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299085" algn="l"/>
              </a:tabLst>
            </a:pPr>
            <a:r>
              <a:rPr sz="1800" dirty="0">
                <a:latin typeface="Book Antiqua"/>
                <a:cs typeface="Book Antiqua"/>
              </a:rPr>
              <a:t>-	</a:t>
            </a:r>
            <a:r>
              <a:rPr sz="1800" b="1" spc="-5" dirty="0">
                <a:latin typeface="Book Antiqua"/>
                <a:cs typeface="Book Antiqua"/>
              </a:rPr>
              <a:t>Dolor.</a:t>
            </a:r>
            <a:endParaRPr sz="1800">
              <a:latin typeface="Book Antiqua"/>
              <a:cs typeface="Book Antiqua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8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Book Antiqua"/>
                <a:cs typeface="Book Antiqua"/>
              </a:rPr>
              <a:t>Es el síntoma </a:t>
            </a:r>
            <a:r>
              <a:rPr sz="1800" spc="-5" dirty="0">
                <a:latin typeface="Book Antiqua"/>
                <a:cs typeface="Book Antiqua"/>
              </a:rPr>
              <a:t>más frecuente; </a:t>
            </a:r>
            <a:r>
              <a:rPr sz="1800" dirty="0">
                <a:latin typeface="Book Antiqua"/>
                <a:cs typeface="Book Antiqua"/>
              </a:rPr>
              <a:t>con frecuencia es</a:t>
            </a:r>
            <a:r>
              <a:rPr sz="1800" spc="-15" dirty="0">
                <a:latin typeface="Book Antiqua"/>
                <a:cs typeface="Book Antiqua"/>
              </a:rPr>
              <a:t> </a:t>
            </a:r>
            <a:r>
              <a:rPr sz="1800" dirty="0">
                <a:latin typeface="Book Antiqua"/>
                <a:cs typeface="Book Antiqua"/>
              </a:rPr>
              <a:t>atípico.</a:t>
            </a:r>
            <a:endParaRPr sz="1800">
              <a:latin typeface="Book Antiqua"/>
              <a:cs typeface="Book Antiqua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latin typeface="Book Antiqua"/>
                <a:cs typeface="Book Antiqua"/>
              </a:rPr>
              <a:t>Dolor epigástrico irradiado </a:t>
            </a:r>
            <a:r>
              <a:rPr sz="1800" spc="-5" dirty="0">
                <a:latin typeface="Book Antiqua"/>
                <a:cs typeface="Book Antiqua"/>
              </a:rPr>
              <a:t>hacia ambos hipocondrios </a:t>
            </a:r>
            <a:r>
              <a:rPr sz="1800" dirty="0">
                <a:latin typeface="Book Antiqua"/>
                <a:cs typeface="Book Antiqua"/>
              </a:rPr>
              <a:t>y </a:t>
            </a:r>
            <a:r>
              <a:rPr sz="1800" spc="-5" dirty="0">
                <a:latin typeface="Book Antiqua"/>
                <a:cs typeface="Book Antiqua"/>
              </a:rPr>
              <a:t>hacia </a:t>
            </a:r>
            <a:r>
              <a:rPr sz="1800" dirty="0">
                <a:latin typeface="Book Antiqua"/>
                <a:cs typeface="Book Antiqua"/>
              </a:rPr>
              <a:t>la </a:t>
            </a:r>
            <a:r>
              <a:rPr sz="1800" spc="-5" dirty="0">
                <a:latin typeface="Book Antiqua"/>
                <a:cs typeface="Book Antiqua"/>
              </a:rPr>
              <a:t>espalda, que  disminuye </a:t>
            </a:r>
            <a:r>
              <a:rPr sz="1800" dirty="0">
                <a:latin typeface="Book Antiqua"/>
                <a:cs typeface="Book Antiqua"/>
              </a:rPr>
              <a:t>con la </a:t>
            </a:r>
            <a:r>
              <a:rPr sz="1800" spc="-5" dirty="0">
                <a:latin typeface="Book Antiqua"/>
                <a:cs typeface="Book Antiqua"/>
              </a:rPr>
              <a:t>postura genupectoral </a:t>
            </a:r>
            <a:r>
              <a:rPr sz="1800" dirty="0">
                <a:latin typeface="Book Antiqua"/>
                <a:cs typeface="Book Antiqua"/>
              </a:rPr>
              <a:t>y </a:t>
            </a:r>
            <a:r>
              <a:rPr sz="1800" spc="-5" dirty="0">
                <a:latin typeface="Book Antiqua"/>
                <a:cs typeface="Book Antiqua"/>
              </a:rPr>
              <a:t>que </a:t>
            </a:r>
            <a:r>
              <a:rPr sz="1800" dirty="0">
                <a:latin typeface="Book Antiqua"/>
                <a:cs typeface="Book Antiqua"/>
              </a:rPr>
              <a:t>se incrementa </a:t>
            </a:r>
            <a:r>
              <a:rPr sz="1800" spc="-5" dirty="0">
                <a:latin typeface="Book Antiqua"/>
                <a:cs typeface="Book Antiqua"/>
              </a:rPr>
              <a:t>después </a:t>
            </a:r>
            <a:r>
              <a:rPr sz="1800" dirty="0">
                <a:latin typeface="Book Antiqua"/>
                <a:cs typeface="Book Antiqua"/>
              </a:rPr>
              <a:t>de </a:t>
            </a:r>
            <a:r>
              <a:rPr sz="1800" spc="-5" dirty="0">
                <a:latin typeface="Book Antiqua"/>
                <a:cs typeface="Book Antiqua"/>
              </a:rPr>
              <a:t>la ingesta </a:t>
            </a:r>
            <a:r>
              <a:rPr sz="1800" spc="-10" dirty="0">
                <a:latin typeface="Book Antiqua"/>
                <a:cs typeface="Book Antiqua"/>
              </a:rPr>
              <a:t>de  </a:t>
            </a:r>
            <a:r>
              <a:rPr sz="1800" dirty="0">
                <a:latin typeface="Book Antiqua"/>
                <a:cs typeface="Book Antiqua"/>
              </a:rPr>
              <a:t>alcohol o</a:t>
            </a:r>
            <a:r>
              <a:rPr sz="1800" spc="-5" dirty="0">
                <a:latin typeface="Book Antiqua"/>
                <a:cs typeface="Book Antiqua"/>
              </a:rPr>
              <a:t> </a:t>
            </a:r>
            <a:r>
              <a:rPr sz="1800" dirty="0">
                <a:latin typeface="Book Antiqua"/>
                <a:cs typeface="Book Antiqua"/>
              </a:rPr>
              <a:t>alimentos.</a:t>
            </a:r>
            <a:endParaRPr sz="1800">
              <a:latin typeface="Book Antiqua"/>
              <a:cs typeface="Book Antiqua"/>
            </a:endParaRPr>
          </a:p>
          <a:p>
            <a:pPr marL="12700" marR="228600" algn="just">
              <a:lnSpc>
                <a:spcPct val="200000"/>
              </a:lnSpc>
            </a:pPr>
            <a:r>
              <a:rPr sz="1800" dirty="0">
                <a:latin typeface="Book Antiqua"/>
                <a:cs typeface="Book Antiqua"/>
              </a:rPr>
              <a:t>No responde a antiácidos y con frecuencia </a:t>
            </a:r>
            <a:r>
              <a:rPr sz="1800" spc="-5" dirty="0">
                <a:latin typeface="Book Antiqua"/>
                <a:cs typeface="Book Antiqua"/>
              </a:rPr>
              <a:t>necesita </a:t>
            </a:r>
            <a:r>
              <a:rPr sz="1800" dirty="0">
                <a:latin typeface="Book Antiqua"/>
                <a:cs typeface="Book Antiqua"/>
              </a:rPr>
              <a:t>de analgesicos </a:t>
            </a:r>
            <a:r>
              <a:rPr sz="1800" spc="-5" dirty="0">
                <a:latin typeface="Book Antiqua"/>
                <a:cs typeface="Book Antiqua"/>
              </a:rPr>
              <a:t>potentes.  Cuando </a:t>
            </a:r>
            <a:r>
              <a:rPr sz="1800" dirty="0">
                <a:latin typeface="Book Antiqua"/>
                <a:cs typeface="Book Antiqua"/>
              </a:rPr>
              <a:t>el dolor </a:t>
            </a:r>
            <a:r>
              <a:rPr sz="1800" spc="-5" dirty="0">
                <a:latin typeface="Book Antiqua"/>
                <a:cs typeface="Book Antiqua"/>
              </a:rPr>
              <a:t>disminuye </a:t>
            </a:r>
            <a:r>
              <a:rPr sz="1800" dirty="0">
                <a:latin typeface="Book Antiqua"/>
                <a:cs typeface="Book Antiqua"/>
              </a:rPr>
              <a:t>de intensidad es </a:t>
            </a:r>
            <a:r>
              <a:rPr sz="1800" spc="-5" dirty="0">
                <a:latin typeface="Book Antiqua"/>
                <a:cs typeface="Book Antiqua"/>
              </a:rPr>
              <a:t>signo </a:t>
            </a:r>
            <a:r>
              <a:rPr sz="1800" dirty="0">
                <a:latin typeface="Book Antiqua"/>
                <a:cs typeface="Book Antiqua"/>
              </a:rPr>
              <a:t>de la </a:t>
            </a:r>
            <a:r>
              <a:rPr sz="1800" spc="-5" dirty="0">
                <a:latin typeface="Book Antiqua"/>
                <a:cs typeface="Book Antiqua"/>
              </a:rPr>
              <a:t>destruccion </a:t>
            </a:r>
            <a:r>
              <a:rPr sz="1800" dirty="0">
                <a:latin typeface="Book Antiqua"/>
                <a:cs typeface="Book Antiqua"/>
              </a:rPr>
              <a:t>de la</a:t>
            </a:r>
            <a:r>
              <a:rPr sz="1800" spc="40" dirty="0">
                <a:latin typeface="Book Antiqua"/>
                <a:cs typeface="Book Antiqua"/>
              </a:rPr>
              <a:t> </a:t>
            </a:r>
            <a:r>
              <a:rPr sz="1800" spc="-5" dirty="0">
                <a:latin typeface="Book Antiqua"/>
                <a:cs typeface="Book Antiqua"/>
              </a:rPr>
              <a:t>glándula.</a:t>
            </a:r>
            <a:endParaRPr sz="1800">
              <a:latin typeface="Book Antiqua"/>
              <a:cs typeface="Book Antiqua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85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latin typeface="Book Antiqua"/>
                <a:cs typeface="Book Antiqua"/>
              </a:rPr>
              <a:t>-</a:t>
            </a:r>
            <a:r>
              <a:rPr sz="1800" spc="300" dirty="0">
                <a:latin typeface="Book Antiqua"/>
                <a:cs typeface="Book Antiqua"/>
              </a:rPr>
              <a:t> </a:t>
            </a:r>
            <a:r>
              <a:rPr sz="1800" b="1" spc="-5" dirty="0">
                <a:latin typeface="Book Antiqua"/>
                <a:cs typeface="Book Antiqua"/>
              </a:rPr>
              <a:t>Anorexia.</a:t>
            </a:r>
            <a:endParaRPr sz="1800">
              <a:latin typeface="Book Antiqua"/>
              <a:cs typeface="Book Antiqua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85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5"/>
              </a:spcBef>
            </a:pPr>
            <a:r>
              <a:rPr sz="1800" dirty="0">
                <a:latin typeface="Book Antiqua"/>
                <a:cs typeface="Book Antiqua"/>
              </a:rPr>
              <a:t>Debido a </a:t>
            </a:r>
            <a:r>
              <a:rPr sz="1800" spc="-5" dirty="0">
                <a:latin typeface="Book Antiqua"/>
                <a:cs typeface="Book Antiqua"/>
              </a:rPr>
              <a:t>que </a:t>
            </a:r>
            <a:r>
              <a:rPr sz="1800" dirty="0">
                <a:latin typeface="Book Antiqua"/>
                <a:cs typeface="Book Antiqua"/>
              </a:rPr>
              <a:t>el dolor </a:t>
            </a:r>
            <a:r>
              <a:rPr sz="1800" spc="-5" dirty="0">
                <a:latin typeface="Book Antiqua"/>
                <a:cs typeface="Book Antiqua"/>
              </a:rPr>
              <a:t>incrementa </a:t>
            </a:r>
            <a:r>
              <a:rPr sz="1800" dirty="0">
                <a:latin typeface="Book Antiqua"/>
                <a:cs typeface="Book Antiqua"/>
              </a:rPr>
              <a:t>con la ingesta de alimentos.</a:t>
            </a:r>
            <a:endParaRPr sz="1800">
              <a:latin typeface="Book Antiqua"/>
              <a:cs typeface="Book Antiqu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31140" y="322579"/>
            <a:ext cx="8682990" cy="6334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0"/>
              </a:spcBef>
              <a:buFont typeface="Book Antiqua"/>
              <a:buChar char="-"/>
              <a:tabLst>
                <a:tab pos="299085" algn="l"/>
                <a:tab pos="299720" algn="l"/>
              </a:tabLst>
            </a:pPr>
            <a:r>
              <a:rPr sz="1800" b="1" dirty="0">
                <a:latin typeface="Book Antiqua"/>
                <a:cs typeface="Book Antiqua"/>
              </a:rPr>
              <a:t>Perdida de</a:t>
            </a:r>
            <a:r>
              <a:rPr sz="1800" b="1" spc="-35" dirty="0">
                <a:latin typeface="Book Antiqua"/>
                <a:cs typeface="Book Antiqua"/>
              </a:rPr>
              <a:t> </a:t>
            </a:r>
            <a:r>
              <a:rPr sz="1800" b="1" dirty="0">
                <a:latin typeface="Book Antiqua"/>
                <a:cs typeface="Book Antiqua"/>
              </a:rPr>
              <a:t>peso.</a:t>
            </a:r>
            <a:endParaRPr sz="1800">
              <a:latin typeface="Book Antiqua"/>
              <a:cs typeface="Book Antiqua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Book Antiqua"/>
              <a:buChar char="-"/>
            </a:pPr>
            <a:endParaRPr sz="18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Book Antiqua"/>
                <a:cs typeface="Book Antiqua"/>
              </a:rPr>
              <a:t>Debida a la disminucion en la ingesta de </a:t>
            </a:r>
            <a:r>
              <a:rPr sz="1800" spc="-5" dirty="0">
                <a:latin typeface="Book Antiqua"/>
                <a:cs typeface="Book Antiqua"/>
              </a:rPr>
              <a:t>alimentos </a:t>
            </a:r>
            <a:r>
              <a:rPr sz="1800" dirty="0">
                <a:latin typeface="Book Antiqua"/>
                <a:cs typeface="Book Antiqua"/>
              </a:rPr>
              <a:t>y Sx de</a:t>
            </a:r>
            <a:r>
              <a:rPr sz="1800" spc="-60" dirty="0">
                <a:latin typeface="Book Antiqua"/>
                <a:cs typeface="Book Antiqua"/>
              </a:rPr>
              <a:t> </a:t>
            </a:r>
            <a:r>
              <a:rPr sz="1800" dirty="0">
                <a:latin typeface="Book Antiqua"/>
                <a:cs typeface="Book Antiqua"/>
              </a:rPr>
              <a:t>malabsorcion.</a:t>
            </a:r>
            <a:endParaRPr sz="1800">
              <a:latin typeface="Book Antiqua"/>
              <a:cs typeface="Book Antiqua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85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buFont typeface="Book Antiqua"/>
              <a:buChar char="-"/>
              <a:tabLst>
                <a:tab pos="299085" algn="l"/>
                <a:tab pos="299720" algn="l"/>
              </a:tabLst>
            </a:pPr>
            <a:r>
              <a:rPr sz="1800" b="1" spc="-5" dirty="0">
                <a:latin typeface="Book Antiqua"/>
                <a:cs typeface="Book Antiqua"/>
              </a:rPr>
              <a:t>Esteatorrea.</a:t>
            </a:r>
            <a:endParaRPr sz="1800">
              <a:latin typeface="Book Antiqua"/>
              <a:cs typeface="Book Antiqua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Book Antiqua"/>
              <a:buChar char="-"/>
            </a:pPr>
            <a:endParaRPr sz="18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Book Antiqua"/>
                <a:cs typeface="Book Antiqua"/>
              </a:rPr>
              <a:t>Para </a:t>
            </a:r>
            <a:r>
              <a:rPr sz="1800" spc="-5" dirty="0">
                <a:latin typeface="Book Antiqua"/>
                <a:cs typeface="Book Antiqua"/>
              </a:rPr>
              <a:t>que </a:t>
            </a:r>
            <a:r>
              <a:rPr sz="1800" dirty="0">
                <a:latin typeface="Book Antiqua"/>
                <a:cs typeface="Book Antiqua"/>
              </a:rPr>
              <a:t>se </a:t>
            </a:r>
            <a:r>
              <a:rPr sz="1800" spc="-5" dirty="0">
                <a:latin typeface="Book Antiqua"/>
                <a:cs typeface="Book Antiqua"/>
              </a:rPr>
              <a:t>produzca debe haberse destruido </a:t>
            </a:r>
            <a:r>
              <a:rPr sz="1800" dirty="0">
                <a:latin typeface="Book Antiqua"/>
                <a:cs typeface="Book Antiqua"/>
              </a:rPr>
              <a:t>al </a:t>
            </a:r>
            <a:r>
              <a:rPr sz="1800" spc="-5" dirty="0">
                <a:latin typeface="Book Antiqua"/>
                <a:cs typeface="Book Antiqua"/>
              </a:rPr>
              <a:t>menos un </a:t>
            </a:r>
            <a:r>
              <a:rPr sz="1800" dirty="0">
                <a:latin typeface="Book Antiqua"/>
                <a:cs typeface="Book Antiqua"/>
              </a:rPr>
              <a:t>90% del</a:t>
            </a:r>
            <a:r>
              <a:rPr sz="1800" spc="60" dirty="0">
                <a:latin typeface="Book Antiqua"/>
                <a:cs typeface="Book Antiqua"/>
              </a:rPr>
              <a:t> </a:t>
            </a:r>
            <a:r>
              <a:rPr sz="1800" spc="-5" dirty="0">
                <a:latin typeface="Book Antiqua"/>
                <a:cs typeface="Book Antiqua"/>
              </a:rPr>
              <a:t>tejido.</a:t>
            </a:r>
            <a:endParaRPr sz="1800">
              <a:latin typeface="Book Antiqua"/>
              <a:cs typeface="Book Antiqua"/>
            </a:endParaRPr>
          </a:p>
          <a:p>
            <a:pPr marL="12700" marR="61594">
              <a:lnSpc>
                <a:spcPct val="200000"/>
              </a:lnSpc>
              <a:spcBef>
                <a:spcPts val="5"/>
              </a:spcBef>
            </a:pPr>
            <a:r>
              <a:rPr sz="1800" spc="-5" dirty="0">
                <a:latin typeface="Book Antiqua"/>
                <a:cs typeface="Book Antiqua"/>
              </a:rPr>
              <a:t>Cuando </a:t>
            </a:r>
            <a:r>
              <a:rPr sz="1800" dirty="0">
                <a:latin typeface="Book Antiqua"/>
                <a:cs typeface="Book Antiqua"/>
              </a:rPr>
              <a:t>es </a:t>
            </a:r>
            <a:r>
              <a:rPr sz="1800" spc="-10" dirty="0">
                <a:latin typeface="Book Antiqua"/>
                <a:cs typeface="Book Antiqua"/>
              </a:rPr>
              <a:t>muy </a:t>
            </a:r>
            <a:r>
              <a:rPr sz="1800" dirty="0">
                <a:latin typeface="Book Antiqua"/>
                <a:cs typeface="Book Antiqua"/>
              </a:rPr>
              <a:t>intensa se </a:t>
            </a:r>
            <a:r>
              <a:rPr sz="1800" spc="-5" dirty="0">
                <a:latin typeface="Book Antiqua"/>
                <a:cs typeface="Book Antiqua"/>
              </a:rPr>
              <a:t>acompaña </a:t>
            </a:r>
            <a:r>
              <a:rPr sz="1800" dirty="0">
                <a:latin typeface="Book Antiqua"/>
                <a:cs typeface="Book Antiqua"/>
              </a:rPr>
              <a:t>de </a:t>
            </a:r>
            <a:r>
              <a:rPr sz="1800" spc="-5" dirty="0">
                <a:latin typeface="Book Antiqua"/>
                <a:cs typeface="Book Antiqua"/>
              </a:rPr>
              <a:t>pérdida </a:t>
            </a:r>
            <a:r>
              <a:rPr sz="1800" dirty="0">
                <a:latin typeface="Book Antiqua"/>
                <a:cs typeface="Book Antiqua"/>
              </a:rPr>
              <a:t>de </a:t>
            </a:r>
            <a:r>
              <a:rPr sz="1800" spc="-5" dirty="0">
                <a:latin typeface="Book Antiqua"/>
                <a:cs typeface="Book Antiqua"/>
              </a:rPr>
              <a:t>peso </a:t>
            </a:r>
            <a:r>
              <a:rPr sz="1800" dirty="0">
                <a:latin typeface="Book Antiqua"/>
                <a:cs typeface="Book Antiqua"/>
              </a:rPr>
              <a:t>y </a:t>
            </a:r>
            <a:r>
              <a:rPr sz="1800" spc="-5" dirty="0">
                <a:latin typeface="Book Antiqua"/>
                <a:cs typeface="Book Antiqua"/>
              </a:rPr>
              <a:t>deficiencias nutricionales.  </a:t>
            </a:r>
            <a:r>
              <a:rPr sz="1800" dirty="0">
                <a:latin typeface="Book Antiqua"/>
                <a:cs typeface="Book Antiqua"/>
              </a:rPr>
              <a:t>Son </a:t>
            </a:r>
            <a:r>
              <a:rPr sz="1800" spc="-5" dirty="0">
                <a:latin typeface="Book Antiqua"/>
                <a:cs typeface="Book Antiqua"/>
              </a:rPr>
              <a:t>raros </a:t>
            </a:r>
            <a:r>
              <a:rPr sz="1800" dirty="0">
                <a:latin typeface="Book Antiqua"/>
                <a:cs typeface="Book Antiqua"/>
              </a:rPr>
              <a:t>los déficits de </a:t>
            </a:r>
            <a:r>
              <a:rPr sz="1800" spc="-5" dirty="0">
                <a:latin typeface="Book Antiqua"/>
                <a:cs typeface="Book Antiqua"/>
              </a:rPr>
              <a:t>vitaminas</a:t>
            </a:r>
            <a:r>
              <a:rPr sz="1800" spc="-10" dirty="0">
                <a:latin typeface="Book Antiqua"/>
                <a:cs typeface="Book Antiqua"/>
              </a:rPr>
              <a:t> </a:t>
            </a:r>
            <a:r>
              <a:rPr sz="1800" dirty="0">
                <a:latin typeface="Book Antiqua"/>
                <a:cs typeface="Book Antiqua"/>
              </a:rPr>
              <a:t>liposolubles.</a:t>
            </a:r>
            <a:endParaRPr sz="1800">
              <a:latin typeface="Book Antiqua"/>
              <a:cs typeface="Book Antiqua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sz="1800" dirty="0">
                <a:latin typeface="Book Antiqua"/>
                <a:cs typeface="Book Antiqua"/>
              </a:rPr>
              <a:t>La malabsorción de </a:t>
            </a:r>
            <a:r>
              <a:rPr sz="1800" spc="-5" dirty="0">
                <a:latin typeface="Book Antiqua"/>
                <a:cs typeface="Book Antiqua"/>
              </a:rPr>
              <a:t>hidratos </a:t>
            </a:r>
            <a:r>
              <a:rPr sz="1800" dirty="0">
                <a:latin typeface="Book Antiqua"/>
                <a:cs typeface="Book Antiqua"/>
              </a:rPr>
              <a:t>de carbono es infrecuente </a:t>
            </a:r>
            <a:r>
              <a:rPr sz="1800" spc="-5" dirty="0">
                <a:latin typeface="Book Antiqua"/>
                <a:cs typeface="Book Antiqua"/>
              </a:rPr>
              <a:t>porque </a:t>
            </a:r>
            <a:r>
              <a:rPr sz="1800" dirty="0">
                <a:latin typeface="Book Antiqua"/>
                <a:cs typeface="Book Antiqua"/>
              </a:rPr>
              <a:t>la </a:t>
            </a:r>
            <a:r>
              <a:rPr sz="1800" spc="-5" dirty="0">
                <a:latin typeface="Book Antiqua"/>
                <a:cs typeface="Book Antiqua"/>
              </a:rPr>
              <a:t>amilasa salival  </a:t>
            </a:r>
            <a:r>
              <a:rPr sz="1800" dirty="0">
                <a:latin typeface="Book Antiqua"/>
                <a:cs typeface="Book Antiqua"/>
              </a:rPr>
              <a:t>suple a la</a:t>
            </a:r>
            <a:r>
              <a:rPr sz="1800" spc="-10" dirty="0">
                <a:latin typeface="Book Antiqua"/>
                <a:cs typeface="Book Antiqua"/>
              </a:rPr>
              <a:t> </a:t>
            </a:r>
            <a:r>
              <a:rPr sz="1800" spc="-5" dirty="0">
                <a:latin typeface="Book Antiqua"/>
                <a:cs typeface="Book Antiqua"/>
              </a:rPr>
              <a:t>pancreática.</a:t>
            </a:r>
            <a:endParaRPr sz="1800">
              <a:latin typeface="Book Antiqua"/>
              <a:cs typeface="Book Antiqua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850">
              <a:latin typeface="Times New Roman"/>
              <a:cs typeface="Times New Roman"/>
            </a:endParaRPr>
          </a:p>
          <a:p>
            <a:pPr marL="299085" indent="-287020">
              <a:lnSpc>
                <a:spcPts val="2155"/>
              </a:lnSpc>
              <a:buFont typeface="Book Antiqua"/>
              <a:buChar char="-"/>
              <a:tabLst>
                <a:tab pos="299085" algn="l"/>
                <a:tab pos="299720" algn="l"/>
              </a:tabLst>
            </a:pPr>
            <a:r>
              <a:rPr sz="1800" b="1" dirty="0">
                <a:latin typeface="Book Antiqua"/>
                <a:cs typeface="Book Antiqua"/>
              </a:rPr>
              <a:t>Diabetes</a:t>
            </a:r>
            <a:r>
              <a:rPr sz="1800" b="1" spc="-15" dirty="0">
                <a:latin typeface="Book Antiqua"/>
                <a:cs typeface="Book Antiqua"/>
              </a:rPr>
              <a:t> </a:t>
            </a:r>
            <a:r>
              <a:rPr sz="1800" b="1" spc="-5" dirty="0">
                <a:latin typeface="Book Antiqua"/>
                <a:cs typeface="Book Antiqua"/>
              </a:rPr>
              <a:t>mellitus.</a:t>
            </a:r>
            <a:endParaRPr sz="1800">
              <a:latin typeface="Book Antiqua"/>
              <a:cs typeface="Book Antiqua"/>
            </a:endParaRPr>
          </a:p>
          <a:p>
            <a:pPr marL="12700">
              <a:lnSpc>
                <a:spcPts val="2155"/>
              </a:lnSpc>
            </a:pPr>
            <a:r>
              <a:rPr sz="1800" dirty="0">
                <a:latin typeface="Book Antiqua"/>
                <a:cs typeface="Book Antiqua"/>
              </a:rPr>
              <a:t>En </a:t>
            </a:r>
            <a:r>
              <a:rPr sz="1800" spc="-5" dirty="0">
                <a:latin typeface="Book Antiqua"/>
                <a:cs typeface="Book Antiqua"/>
              </a:rPr>
              <a:t>estadios </a:t>
            </a:r>
            <a:r>
              <a:rPr sz="1800" spc="-10" dirty="0">
                <a:latin typeface="Book Antiqua"/>
                <a:cs typeface="Book Antiqua"/>
              </a:rPr>
              <a:t>muy</a:t>
            </a:r>
            <a:r>
              <a:rPr sz="1800" spc="-5" dirty="0">
                <a:latin typeface="Book Antiqua"/>
                <a:cs typeface="Book Antiqua"/>
              </a:rPr>
              <a:t> </a:t>
            </a:r>
            <a:r>
              <a:rPr sz="1800" dirty="0">
                <a:latin typeface="Book Antiqua"/>
                <a:cs typeface="Book Antiqua"/>
              </a:rPr>
              <a:t>avanzados.</a:t>
            </a:r>
            <a:endParaRPr sz="1800">
              <a:latin typeface="Book Antiqua"/>
              <a:cs typeface="Book Antiqu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latin typeface="Book Antiqua"/>
                <a:cs typeface="Book Antiqua"/>
              </a:rPr>
              <a:t>Rara </a:t>
            </a:r>
            <a:r>
              <a:rPr sz="1800" dirty="0">
                <a:latin typeface="Book Antiqua"/>
                <a:cs typeface="Book Antiqua"/>
              </a:rPr>
              <a:t>la cetoacidosis </a:t>
            </a:r>
            <a:r>
              <a:rPr sz="1800" spc="-5" dirty="0">
                <a:latin typeface="Book Antiqua"/>
                <a:cs typeface="Book Antiqua"/>
              </a:rPr>
              <a:t>por </a:t>
            </a:r>
            <a:r>
              <a:rPr sz="1800" dirty="0">
                <a:latin typeface="Book Antiqua"/>
                <a:cs typeface="Book Antiqua"/>
              </a:rPr>
              <a:t>falta de depósitos de </a:t>
            </a:r>
            <a:r>
              <a:rPr sz="1800" spc="-5" dirty="0">
                <a:latin typeface="Book Antiqua"/>
                <a:cs typeface="Book Antiqua"/>
              </a:rPr>
              <a:t>grasas por </a:t>
            </a:r>
            <a:r>
              <a:rPr sz="1800" dirty="0">
                <a:latin typeface="Book Antiqua"/>
                <a:cs typeface="Book Antiqua"/>
              </a:rPr>
              <a:t>la</a:t>
            </a:r>
            <a:r>
              <a:rPr sz="1800" spc="-35" dirty="0">
                <a:latin typeface="Book Antiqua"/>
                <a:cs typeface="Book Antiqua"/>
              </a:rPr>
              <a:t> </a:t>
            </a:r>
            <a:r>
              <a:rPr sz="1800" dirty="0">
                <a:latin typeface="Book Antiqua"/>
                <a:cs typeface="Book Antiqua"/>
              </a:rPr>
              <a:t>esteatorrea.</a:t>
            </a:r>
            <a:endParaRPr sz="1800">
              <a:latin typeface="Book Antiqua"/>
              <a:cs typeface="Book Antiqua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Book Antiqua"/>
                <a:cs typeface="Book Antiqua"/>
              </a:rPr>
              <a:t>Riesgo de </a:t>
            </a:r>
            <a:r>
              <a:rPr sz="1800" spc="-5" dirty="0">
                <a:latin typeface="Book Antiqua"/>
                <a:cs typeface="Book Antiqua"/>
              </a:rPr>
              <a:t>hipoglucemias</a:t>
            </a:r>
            <a:r>
              <a:rPr sz="1800" spc="-10" dirty="0">
                <a:latin typeface="Book Antiqua"/>
                <a:cs typeface="Book Antiqua"/>
              </a:rPr>
              <a:t> </a:t>
            </a:r>
            <a:r>
              <a:rPr sz="1800" dirty="0">
                <a:latin typeface="Book Antiqua"/>
                <a:cs typeface="Book Antiqua"/>
              </a:rPr>
              <a:t>frecuentes.</a:t>
            </a:r>
            <a:endParaRPr sz="1800">
              <a:latin typeface="Book Antiqua"/>
              <a:cs typeface="Book Antiqua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Book Antiqua"/>
                <a:cs typeface="Book Antiqua"/>
              </a:rPr>
              <a:t>Se </a:t>
            </a:r>
            <a:r>
              <a:rPr sz="1800" spc="-5" dirty="0">
                <a:latin typeface="Book Antiqua"/>
                <a:cs typeface="Book Antiqua"/>
              </a:rPr>
              <a:t>acompaña </a:t>
            </a:r>
            <a:r>
              <a:rPr sz="1800" dirty="0">
                <a:latin typeface="Book Antiqua"/>
                <a:cs typeface="Book Antiqua"/>
              </a:rPr>
              <a:t>de </a:t>
            </a:r>
            <a:r>
              <a:rPr sz="1800" spc="-5" dirty="0">
                <a:latin typeface="Book Antiqua"/>
                <a:cs typeface="Book Antiqua"/>
              </a:rPr>
              <a:t>neuropatía </a:t>
            </a:r>
            <a:r>
              <a:rPr sz="1800" dirty="0">
                <a:latin typeface="Book Antiqua"/>
                <a:cs typeface="Book Antiqua"/>
              </a:rPr>
              <a:t>favorecida </a:t>
            </a:r>
            <a:r>
              <a:rPr sz="1800" spc="-5" dirty="0">
                <a:latin typeface="Book Antiqua"/>
                <a:cs typeface="Book Antiqua"/>
              </a:rPr>
              <a:t>por </a:t>
            </a:r>
            <a:r>
              <a:rPr sz="1800" dirty="0">
                <a:latin typeface="Book Antiqua"/>
                <a:cs typeface="Book Antiqua"/>
              </a:rPr>
              <a:t>el alcohol y la</a:t>
            </a:r>
            <a:r>
              <a:rPr sz="1800" spc="30" dirty="0">
                <a:latin typeface="Book Antiqua"/>
                <a:cs typeface="Book Antiqua"/>
              </a:rPr>
              <a:t> </a:t>
            </a:r>
            <a:r>
              <a:rPr sz="1800" spc="-5" dirty="0">
                <a:latin typeface="Book Antiqua"/>
                <a:cs typeface="Book Antiqua"/>
              </a:rPr>
              <a:t>malnutrición.</a:t>
            </a:r>
            <a:endParaRPr sz="1800">
              <a:latin typeface="Book Antiqua"/>
              <a:cs typeface="Book Antiqu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7340" y="321055"/>
            <a:ext cx="24390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99085" algn="l"/>
              </a:tabLst>
            </a:pPr>
            <a:r>
              <a:rPr b="0" dirty="0">
                <a:latin typeface="Book Antiqua"/>
                <a:cs typeface="Book Antiqua"/>
              </a:rPr>
              <a:t>-	</a:t>
            </a:r>
            <a:r>
              <a:rPr spc="-5" dirty="0"/>
              <a:t>Ictericia </a:t>
            </a:r>
            <a:r>
              <a:rPr dirty="0"/>
              <a:t>o</a:t>
            </a:r>
            <a:r>
              <a:rPr spc="-90" dirty="0"/>
              <a:t> </a:t>
            </a:r>
            <a:r>
              <a:rPr dirty="0"/>
              <a:t>colestasis</a:t>
            </a:r>
            <a:r>
              <a:rPr b="0" dirty="0">
                <a:latin typeface="Book Antiqua"/>
                <a:cs typeface="Book Antiqua"/>
              </a:rPr>
              <a:t>: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07340" y="869950"/>
            <a:ext cx="8606790" cy="5694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762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Book Antiqua"/>
                <a:cs typeface="Book Antiqua"/>
              </a:rPr>
              <a:t>Se </a:t>
            </a:r>
            <a:r>
              <a:rPr sz="1800" spc="-5" dirty="0">
                <a:latin typeface="Book Antiqua"/>
                <a:cs typeface="Book Antiqua"/>
              </a:rPr>
              <a:t>produce </a:t>
            </a:r>
            <a:r>
              <a:rPr sz="1800" dirty="0">
                <a:latin typeface="Book Antiqua"/>
                <a:cs typeface="Book Antiqua"/>
              </a:rPr>
              <a:t>al </a:t>
            </a:r>
            <a:r>
              <a:rPr sz="1800" spc="-5" dirty="0">
                <a:latin typeface="Book Antiqua"/>
                <a:cs typeface="Book Antiqua"/>
              </a:rPr>
              <a:t>englobarse </a:t>
            </a:r>
            <a:r>
              <a:rPr sz="1800" dirty="0">
                <a:latin typeface="Book Antiqua"/>
                <a:cs typeface="Book Antiqua"/>
              </a:rPr>
              <a:t>el colédoco en la </a:t>
            </a:r>
            <a:r>
              <a:rPr sz="1800" spc="-5" dirty="0">
                <a:latin typeface="Book Antiqua"/>
                <a:cs typeface="Book Antiqua"/>
              </a:rPr>
              <a:t>inflamación </a:t>
            </a:r>
            <a:r>
              <a:rPr sz="1800" dirty="0">
                <a:latin typeface="Book Antiqua"/>
                <a:cs typeface="Book Antiqua"/>
              </a:rPr>
              <a:t>o </a:t>
            </a:r>
            <a:r>
              <a:rPr sz="1800" spc="5" dirty="0">
                <a:latin typeface="Book Antiqua"/>
                <a:cs typeface="Book Antiqua"/>
              </a:rPr>
              <a:t>al </a:t>
            </a:r>
            <a:r>
              <a:rPr sz="1800" dirty="0">
                <a:latin typeface="Book Antiqua"/>
                <a:cs typeface="Book Antiqua"/>
              </a:rPr>
              <a:t>ser </a:t>
            </a:r>
            <a:r>
              <a:rPr sz="1800" spc="-5" dirty="0">
                <a:latin typeface="Book Antiqua"/>
                <a:cs typeface="Book Antiqua"/>
              </a:rPr>
              <a:t>comprimido por </a:t>
            </a:r>
            <a:r>
              <a:rPr sz="1800" spc="-10" dirty="0">
                <a:latin typeface="Book Antiqua"/>
                <a:cs typeface="Book Antiqua"/>
              </a:rPr>
              <a:t>un  </a:t>
            </a:r>
            <a:r>
              <a:rPr sz="1800" spc="-5" dirty="0">
                <a:latin typeface="Book Antiqua"/>
                <a:cs typeface="Book Antiqua"/>
              </a:rPr>
              <a:t>pseudoquiste.</a:t>
            </a:r>
            <a:endParaRPr sz="1800">
              <a:latin typeface="Book Antiqua"/>
              <a:cs typeface="Book Antiqua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>
              <a:latin typeface="Times New Roman"/>
              <a:cs typeface="Times New Roman"/>
            </a:endParaRPr>
          </a:p>
          <a:p>
            <a:pPr marL="299085" marR="5080" indent="-287020">
              <a:lnSpc>
                <a:spcPct val="100000"/>
              </a:lnSpc>
              <a:buChar char="-"/>
              <a:tabLst>
                <a:tab pos="299085" algn="l"/>
                <a:tab pos="299720" algn="l"/>
              </a:tabLst>
            </a:pPr>
            <a:r>
              <a:rPr sz="1800" dirty="0">
                <a:latin typeface="Book Antiqua"/>
                <a:cs typeface="Book Antiqua"/>
              </a:rPr>
              <a:t>En la </a:t>
            </a:r>
            <a:r>
              <a:rPr sz="1800" spc="-5" dirty="0">
                <a:latin typeface="Book Antiqua"/>
                <a:cs typeface="Book Antiqua"/>
              </a:rPr>
              <a:t>pancreatitis </a:t>
            </a:r>
            <a:r>
              <a:rPr sz="1800" dirty="0">
                <a:latin typeface="Book Antiqua"/>
                <a:cs typeface="Book Antiqua"/>
              </a:rPr>
              <a:t>crónica recidivante la </a:t>
            </a:r>
            <a:r>
              <a:rPr sz="1800" spc="-5" dirty="0">
                <a:latin typeface="Book Antiqua"/>
                <a:cs typeface="Book Antiqua"/>
              </a:rPr>
              <a:t>sintomatología </a:t>
            </a:r>
            <a:r>
              <a:rPr sz="1800" dirty="0">
                <a:latin typeface="Book Antiqua"/>
                <a:cs typeface="Book Antiqua"/>
              </a:rPr>
              <a:t>puede </a:t>
            </a:r>
            <a:r>
              <a:rPr sz="1800" spc="-5" dirty="0">
                <a:latin typeface="Book Antiqua"/>
                <a:cs typeface="Book Antiqua"/>
              </a:rPr>
              <a:t>simular la </a:t>
            </a:r>
            <a:r>
              <a:rPr sz="1800" dirty="0">
                <a:latin typeface="Book Antiqua"/>
                <a:cs typeface="Book Antiqua"/>
              </a:rPr>
              <a:t>de </a:t>
            </a:r>
            <a:r>
              <a:rPr sz="1800" spc="-5" dirty="0">
                <a:latin typeface="Book Antiqua"/>
                <a:cs typeface="Book Antiqua"/>
              </a:rPr>
              <a:t>las  pancreatitis aguda </a:t>
            </a:r>
            <a:r>
              <a:rPr sz="1800" dirty="0">
                <a:latin typeface="Book Antiqua"/>
                <a:cs typeface="Book Antiqua"/>
              </a:rPr>
              <a:t>en cada </a:t>
            </a:r>
            <a:r>
              <a:rPr sz="1800" spc="-5" dirty="0">
                <a:latin typeface="Book Antiqua"/>
                <a:cs typeface="Book Antiqua"/>
              </a:rPr>
              <a:t>brote.</a:t>
            </a:r>
            <a:endParaRPr sz="1800">
              <a:latin typeface="Book Antiqua"/>
              <a:cs typeface="Book Antiqua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Book Antiqua"/>
              <a:buChar char="-"/>
            </a:pPr>
            <a:endParaRPr sz="1850">
              <a:latin typeface="Times New Roman"/>
              <a:cs typeface="Times New Roman"/>
            </a:endParaRPr>
          </a:p>
          <a:p>
            <a:pPr marL="299085" marR="6985" indent="-287020">
              <a:lnSpc>
                <a:spcPct val="100000"/>
              </a:lnSpc>
              <a:buChar char="-"/>
              <a:tabLst>
                <a:tab pos="299085" algn="l"/>
                <a:tab pos="299720" algn="l"/>
                <a:tab pos="687705" algn="l"/>
                <a:tab pos="1430020" algn="l"/>
                <a:tab pos="2248535" algn="l"/>
                <a:tab pos="3510279" algn="l"/>
                <a:tab pos="3782060" algn="l"/>
                <a:tab pos="4790440" algn="l"/>
                <a:tab pos="5062220" algn="l"/>
                <a:tab pos="6704965" algn="l"/>
                <a:tab pos="8177530" algn="l"/>
              </a:tabLst>
            </a:pPr>
            <a:r>
              <a:rPr sz="1800" dirty="0">
                <a:latin typeface="Book Antiqua"/>
                <a:cs typeface="Book Antiqua"/>
              </a:rPr>
              <a:t>La	</a:t>
            </a:r>
            <a:r>
              <a:rPr sz="1800" b="1" dirty="0">
                <a:latin typeface="Book Antiqua"/>
                <a:cs typeface="Book Antiqua"/>
              </a:rPr>
              <a:t>tríada	cl</a:t>
            </a:r>
            <a:r>
              <a:rPr sz="1800" b="1" spc="-10" dirty="0">
                <a:latin typeface="Book Antiqua"/>
                <a:cs typeface="Book Antiqua"/>
              </a:rPr>
              <a:t>ás</a:t>
            </a:r>
            <a:r>
              <a:rPr sz="1800" b="1" dirty="0">
                <a:latin typeface="Book Antiqua"/>
                <a:cs typeface="Book Antiqua"/>
              </a:rPr>
              <a:t>ica	</a:t>
            </a:r>
            <a:r>
              <a:rPr sz="1800" b="1" u="heavy" spc="-15" dirty="0">
                <a:uFill>
                  <a:solidFill>
                    <a:srgbClr val="000000"/>
                  </a:solidFill>
                </a:uFill>
                <a:latin typeface="Book Antiqua"/>
                <a:cs typeface="Book Antiqua"/>
              </a:rPr>
              <a:t>e</a:t>
            </a:r>
            <a:r>
              <a:rPr sz="1800" b="1" u="heavy" dirty="0">
                <a:uFill>
                  <a:solidFill>
                    <a:srgbClr val="000000"/>
                  </a:solidFill>
                </a:uFill>
                <a:latin typeface="Book Antiqua"/>
                <a:cs typeface="Book Antiqua"/>
              </a:rPr>
              <a:t>steato</a:t>
            </a:r>
            <a:r>
              <a:rPr sz="1800" b="1" u="heavy" spc="-10" dirty="0">
                <a:uFill>
                  <a:solidFill>
                    <a:srgbClr val="000000"/>
                  </a:solidFill>
                </a:uFill>
                <a:latin typeface="Book Antiqua"/>
                <a:cs typeface="Book Antiqua"/>
              </a:rPr>
              <a:t>r</a:t>
            </a:r>
            <a:r>
              <a:rPr sz="1800" b="1" u="heavy" spc="-5" dirty="0">
                <a:uFill>
                  <a:solidFill>
                    <a:srgbClr val="000000"/>
                  </a:solidFill>
                </a:uFill>
                <a:latin typeface="Book Antiqua"/>
                <a:cs typeface="Book Antiqua"/>
              </a:rPr>
              <a:t>re</a:t>
            </a:r>
            <a:r>
              <a:rPr sz="1800" b="1" u="heavy" dirty="0">
                <a:uFill>
                  <a:solidFill>
                    <a:srgbClr val="000000"/>
                  </a:solidFill>
                </a:uFill>
                <a:latin typeface="Book Antiqua"/>
                <a:cs typeface="Book Antiqua"/>
              </a:rPr>
              <a:t>a</a:t>
            </a:r>
            <a:r>
              <a:rPr sz="1800" b="1" dirty="0">
                <a:latin typeface="Book Antiqua"/>
                <a:cs typeface="Book Antiqua"/>
              </a:rPr>
              <a:t>	+	</a:t>
            </a:r>
            <a:r>
              <a:rPr sz="1800" b="1" u="heavy" dirty="0">
                <a:uFill>
                  <a:solidFill>
                    <a:srgbClr val="000000"/>
                  </a:solidFill>
                </a:uFill>
                <a:latin typeface="Book Antiqua"/>
                <a:cs typeface="Book Antiqua"/>
              </a:rPr>
              <a:t>di</a:t>
            </a:r>
            <a:r>
              <a:rPr sz="1800" b="1" u="heavy" spc="-10" dirty="0">
                <a:uFill>
                  <a:solidFill>
                    <a:srgbClr val="000000"/>
                  </a:solidFill>
                </a:uFill>
                <a:latin typeface="Book Antiqua"/>
                <a:cs typeface="Book Antiqua"/>
              </a:rPr>
              <a:t>a</a:t>
            </a:r>
            <a:r>
              <a:rPr sz="1800" b="1" u="heavy" dirty="0">
                <a:uFill>
                  <a:solidFill>
                    <a:srgbClr val="000000"/>
                  </a:solidFill>
                </a:uFill>
                <a:latin typeface="Book Antiqua"/>
                <a:cs typeface="Book Antiqua"/>
              </a:rPr>
              <a:t>betes</a:t>
            </a:r>
            <a:r>
              <a:rPr sz="1800" b="1" dirty="0">
                <a:latin typeface="Book Antiqua"/>
                <a:cs typeface="Book Antiqua"/>
              </a:rPr>
              <a:t>	+	</a:t>
            </a:r>
            <a:r>
              <a:rPr sz="1800" b="1" u="heavy" dirty="0">
                <a:uFill>
                  <a:solidFill>
                    <a:srgbClr val="000000"/>
                  </a:solidFill>
                </a:uFill>
                <a:latin typeface="Book Antiqua"/>
                <a:cs typeface="Book Antiqua"/>
              </a:rPr>
              <a:t>ca</a:t>
            </a:r>
            <a:r>
              <a:rPr sz="1800" b="1" u="heavy" spc="-10" dirty="0">
                <a:uFill>
                  <a:solidFill>
                    <a:srgbClr val="000000"/>
                  </a:solidFill>
                </a:uFill>
                <a:latin typeface="Book Antiqua"/>
                <a:cs typeface="Book Antiqua"/>
              </a:rPr>
              <a:t>l</a:t>
            </a:r>
            <a:r>
              <a:rPr sz="1800" b="1" u="heavy" dirty="0">
                <a:uFill>
                  <a:solidFill>
                    <a:srgbClr val="000000"/>
                  </a:solidFill>
                </a:uFill>
                <a:latin typeface="Book Antiqua"/>
                <a:cs typeface="Book Antiqua"/>
              </a:rPr>
              <a:t>cifi</a:t>
            </a:r>
            <a:r>
              <a:rPr sz="1800" b="1" u="heavy" spc="5" dirty="0">
                <a:uFill>
                  <a:solidFill>
                    <a:srgbClr val="000000"/>
                  </a:solidFill>
                </a:uFill>
                <a:latin typeface="Book Antiqua"/>
                <a:cs typeface="Book Antiqua"/>
              </a:rPr>
              <a:t>c</a:t>
            </a:r>
            <a:r>
              <a:rPr sz="1800" b="1" u="heavy" dirty="0">
                <a:uFill>
                  <a:solidFill>
                    <a:srgbClr val="000000"/>
                  </a:solidFill>
                </a:uFill>
                <a:latin typeface="Book Antiqua"/>
                <a:cs typeface="Book Antiqua"/>
              </a:rPr>
              <a:t>aci</a:t>
            </a:r>
            <a:r>
              <a:rPr sz="1800" b="1" u="heavy" spc="-5" dirty="0">
                <a:uFill>
                  <a:solidFill>
                    <a:srgbClr val="000000"/>
                  </a:solidFill>
                </a:uFill>
                <a:latin typeface="Book Antiqua"/>
                <a:cs typeface="Book Antiqua"/>
              </a:rPr>
              <a:t>on</a:t>
            </a:r>
            <a:r>
              <a:rPr sz="1800" b="1" u="heavy" spc="-15" dirty="0">
                <a:uFill>
                  <a:solidFill>
                    <a:srgbClr val="000000"/>
                  </a:solidFill>
                </a:uFill>
                <a:latin typeface="Book Antiqua"/>
                <a:cs typeface="Book Antiqua"/>
              </a:rPr>
              <a:t>e</a:t>
            </a:r>
            <a:r>
              <a:rPr sz="1800" b="1" u="heavy" dirty="0">
                <a:uFill>
                  <a:solidFill>
                    <a:srgbClr val="000000"/>
                  </a:solidFill>
                </a:uFill>
                <a:latin typeface="Book Antiqua"/>
                <a:cs typeface="Book Antiqua"/>
              </a:rPr>
              <a:t>s	pa</a:t>
            </a:r>
            <a:r>
              <a:rPr sz="1800" b="1" u="heavy" spc="5" dirty="0">
                <a:uFill>
                  <a:solidFill>
                    <a:srgbClr val="000000"/>
                  </a:solidFill>
                </a:uFill>
                <a:latin typeface="Book Antiqua"/>
                <a:cs typeface="Book Antiqua"/>
              </a:rPr>
              <a:t>n</a:t>
            </a:r>
            <a:r>
              <a:rPr sz="1800" b="1" u="heavy" dirty="0">
                <a:uFill>
                  <a:solidFill>
                    <a:srgbClr val="000000"/>
                  </a:solidFill>
                </a:uFill>
                <a:latin typeface="Book Antiqua"/>
                <a:cs typeface="Book Antiqua"/>
              </a:rPr>
              <a:t>creáti</a:t>
            </a:r>
            <a:r>
              <a:rPr sz="1800" b="1" u="heavy" spc="5" dirty="0">
                <a:uFill>
                  <a:solidFill>
                    <a:srgbClr val="000000"/>
                  </a:solidFill>
                </a:uFill>
                <a:latin typeface="Book Antiqua"/>
                <a:cs typeface="Book Antiqua"/>
              </a:rPr>
              <a:t>c</a:t>
            </a:r>
            <a:r>
              <a:rPr sz="1800" b="1" u="heavy" spc="-15" dirty="0">
                <a:uFill>
                  <a:solidFill>
                    <a:srgbClr val="000000"/>
                  </a:solidFill>
                </a:uFill>
                <a:latin typeface="Book Antiqua"/>
                <a:cs typeface="Book Antiqua"/>
              </a:rPr>
              <a:t>a</a:t>
            </a:r>
            <a:r>
              <a:rPr sz="1800" b="1" u="heavy" spc="-5" dirty="0">
                <a:uFill>
                  <a:solidFill>
                    <a:srgbClr val="000000"/>
                  </a:solidFill>
                </a:uFill>
                <a:latin typeface="Book Antiqua"/>
                <a:cs typeface="Book Antiqua"/>
              </a:rPr>
              <a:t>s</a:t>
            </a:r>
            <a:r>
              <a:rPr sz="1800" b="1" dirty="0">
                <a:latin typeface="Book Antiqua"/>
                <a:cs typeface="Book Antiqua"/>
              </a:rPr>
              <a:t>,	</a:t>
            </a:r>
            <a:r>
              <a:rPr sz="1800" dirty="0">
                <a:latin typeface="Book Antiqua"/>
                <a:cs typeface="Book Antiqua"/>
              </a:rPr>
              <a:t>sólo  aparece en el 30% de los</a:t>
            </a:r>
            <a:r>
              <a:rPr sz="1800" spc="-25" dirty="0">
                <a:latin typeface="Book Antiqua"/>
                <a:cs typeface="Book Antiqua"/>
              </a:rPr>
              <a:t> </a:t>
            </a:r>
            <a:r>
              <a:rPr sz="1800" dirty="0">
                <a:latin typeface="Book Antiqua"/>
                <a:cs typeface="Book Antiqua"/>
              </a:rPr>
              <a:t>pacientes.</a:t>
            </a:r>
            <a:endParaRPr sz="1800">
              <a:latin typeface="Book Antiqua"/>
              <a:cs typeface="Book Antiqua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85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200" b="1" u="heavy" spc="-5" dirty="0">
                <a:uFill>
                  <a:solidFill>
                    <a:srgbClr val="000000"/>
                  </a:solidFill>
                </a:uFill>
                <a:latin typeface="Book Antiqua"/>
                <a:cs typeface="Book Antiqua"/>
              </a:rPr>
              <a:t>Pruebas Diagnóstico.</a:t>
            </a:r>
            <a:endParaRPr sz="2200">
              <a:latin typeface="Book Antiqua"/>
              <a:cs typeface="Book Antiqua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300">
              <a:latin typeface="Times New Roman"/>
              <a:cs typeface="Times New Roman"/>
            </a:endParaRPr>
          </a:p>
          <a:p>
            <a:pPr marL="12700" marR="6350">
              <a:lnSpc>
                <a:spcPct val="100000"/>
              </a:lnSpc>
            </a:pPr>
            <a:r>
              <a:rPr sz="1800" dirty="0">
                <a:latin typeface="Book Antiqua"/>
                <a:cs typeface="Book Antiqua"/>
              </a:rPr>
              <a:t>El </a:t>
            </a:r>
            <a:r>
              <a:rPr sz="1800" spc="-5" dirty="0">
                <a:latin typeface="Book Antiqua"/>
                <a:cs typeface="Book Antiqua"/>
              </a:rPr>
              <a:t>diagnostico </a:t>
            </a:r>
            <a:r>
              <a:rPr sz="1800" dirty="0">
                <a:latin typeface="Book Antiqua"/>
                <a:cs typeface="Book Antiqua"/>
              </a:rPr>
              <a:t>se </a:t>
            </a:r>
            <a:r>
              <a:rPr sz="1800" spc="-5" dirty="0">
                <a:latin typeface="Book Antiqua"/>
                <a:cs typeface="Book Antiqua"/>
              </a:rPr>
              <a:t>realiza </a:t>
            </a:r>
            <a:r>
              <a:rPr sz="1800" dirty="0">
                <a:latin typeface="Book Antiqua"/>
                <a:cs typeface="Book Antiqua"/>
              </a:rPr>
              <a:t>con datos imagenologicos, laboratoriales y morfologicos,  </a:t>
            </a:r>
            <a:r>
              <a:rPr sz="1800" spc="-5" dirty="0">
                <a:latin typeface="Book Antiqua"/>
                <a:cs typeface="Book Antiqua"/>
              </a:rPr>
              <a:t>caracteristicos </a:t>
            </a:r>
            <a:r>
              <a:rPr sz="1800" dirty="0">
                <a:latin typeface="Book Antiqua"/>
                <a:cs typeface="Book Antiqua"/>
              </a:rPr>
              <a:t>de esta</a:t>
            </a:r>
            <a:r>
              <a:rPr sz="1800" spc="-25" dirty="0">
                <a:latin typeface="Book Antiqua"/>
                <a:cs typeface="Book Antiqua"/>
              </a:rPr>
              <a:t> </a:t>
            </a:r>
            <a:r>
              <a:rPr sz="1800" dirty="0">
                <a:latin typeface="Book Antiqua"/>
                <a:cs typeface="Book Antiqua"/>
              </a:rPr>
              <a:t>entidad.</a:t>
            </a:r>
            <a:endParaRPr sz="1800">
              <a:latin typeface="Book Antiqua"/>
              <a:cs typeface="Book Antiqua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850">
              <a:latin typeface="Times New Roman"/>
              <a:cs typeface="Times New Roman"/>
            </a:endParaRPr>
          </a:p>
          <a:p>
            <a:pPr marL="12700" marR="5715">
              <a:lnSpc>
                <a:spcPct val="100000"/>
              </a:lnSpc>
            </a:pPr>
            <a:r>
              <a:rPr sz="1800" i="1" u="heavy" spc="-5" dirty="0">
                <a:uFill>
                  <a:solidFill>
                    <a:srgbClr val="000000"/>
                  </a:solidFill>
                </a:uFill>
                <a:latin typeface="Book Antiqua"/>
                <a:cs typeface="Book Antiqua"/>
              </a:rPr>
              <a:t>Prueba </a:t>
            </a:r>
            <a:r>
              <a:rPr sz="1800" i="1" u="heavy" dirty="0">
                <a:uFill>
                  <a:solidFill>
                    <a:srgbClr val="000000"/>
                  </a:solidFill>
                </a:uFill>
                <a:latin typeface="Book Antiqua"/>
                <a:cs typeface="Book Antiqua"/>
              </a:rPr>
              <a:t>de </a:t>
            </a:r>
            <a:r>
              <a:rPr sz="1800" i="1" u="heavy" spc="-5" dirty="0">
                <a:uFill>
                  <a:solidFill>
                    <a:srgbClr val="000000"/>
                  </a:solidFill>
                </a:uFill>
                <a:latin typeface="Book Antiqua"/>
                <a:cs typeface="Book Antiqua"/>
              </a:rPr>
              <a:t>estimulación hormonal utilizando secretina prueba </a:t>
            </a:r>
            <a:r>
              <a:rPr sz="1800" i="1" u="heavy" dirty="0">
                <a:uFill>
                  <a:solidFill>
                    <a:srgbClr val="000000"/>
                  </a:solidFill>
                </a:uFill>
                <a:latin typeface="Book Antiqua"/>
                <a:cs typeface="Book Antiqua"/>
              </a:rPr>
              <a:t>de </a:t>
            </a:r>
            <a:r>
              <a:rPr sz="1800" i="1" u="heavy" spc="-5" dirty="0">
                <a:uFill>
                  <a:solidFill>
                    <a:srgbClr val="000000"/>
                  </a:solidFill>
                </a:uFill>
                <a:latin typeface="Book Antiqua"/>
                <a:cs typeface="Book Antiqua"/>
              </a:rPr>
              <a:t>primera linea, </a:t>
            </a:r>
            <a:r>
              <a:rPr sz="1800" i="1" u="heavy" dirty="0">
                <a:uFill>
                  <a:solidFill>
                    <a:srgbClr val="000000"/>
                  </a:solidFill>
                </a:uFill>
                <a:latin typeface="Book Antiqua"/>
                <a:cs typeface="Book Antiqua"/>
              </a:rPr>
              <a:t>al </a:t>
            </a:r>
            <a:r>
              <a:rPr sz="1800" i="1" u="heavy" spc="-5" dirty="0">
                <a:uFill>
                  <a:solidFill>
                    <a:srgbClr val="000000"/>
                  </a:solidFill>
                </a:uFill>
                <a:latin typeface="Book Antiqua"/>
                <a:cs typeface="Book Antiqua"/>
              </a:rPr>
              <a:t>no ser </a:t>
            </a:r>
            <a:r>
              <a:rPr sz="1800" i="1" spc="-5" dirty="0">
                <a:latin typeface="Book Antiqua"/>
                <a:cs typeface="Book Antiqua"/>
              </a:rPr>
              <a:t> </a:t>
            </a:r>
            <a:r>
              <a:rPr sz="1800" i="1" u="heavy" dirty="0">
                <a:uFill>
                  <a:solidFill>
                    <a:srgbClr val="000000"/>
                  </a:solidFill>
                </a:uFill>
                <a:latin typeface="Book Antiqua"/>
                <a:cs typeface="Book Antiqua"/>
              </a:rPr>
              <a:t>invasiva.</a:t>
            </a:r>
            <a:endParaRPr sz="1800">
              <a:latin typeface="Book Antiqua"/>
              <a:cs typeface="Book Antiqua"/>
            </a:endParaRPr>
          </a:p>
          <a:p>
            <a:pPr>
              <a:lnSpc>
                <a:spcPct val="100000"/>
              </a:lnSpc>
            </a:pPr>
            <a:endParaRPr sz="23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800" i="1" u="heavy" dirty="0">
                <a:uFill>
                  <a:solidFill>
                    <a:srgbClr val="000000"/>
                  </a:solidFill>
                </a:uFill>
                <a:latin typeface="Book Antiqua"/>
                <a:cs typeface="Book Antiqua"/>
              </a:rPr>
              <a:t>El </a:t>
            </a:r>
            <a:r>
              <a:rPr sz="1800" i="1" u="heavy" spc="-5" dirty="0">
                <a:uFill>
                  <a:solidFill>
                    <a:srgbClr val="000000"/>
                  </a:solidFill>
                </a:uFill>
                <a:latin typeface="Book Antiqua"/>
                <a:cs typeface="Book Antiqua"/>
              </a:rPr>
              <a:t>estudio </a:t>
            </a:r>
            <a:r>
              <a:rPr sz="1800" i="1" u="heavy" dirty="0">
                <a:uFill>
                  <a:solidFill>
                    <a:srgbClr val="000000"/>
                  </a:solidFill>
                </a:uFill>
                <a:latin typeface="Book Antiqua"/>
                <a:cs typeface="Book Antiqua"/>
              </a:rPr>
              <a:t>diagnóstico </a:t>
            </a:r>
            <a:r>
              <a:rPr sz="1800" i="1" u="heavy" spc="-5" dirty="0">
                <a:uFill>
                  <a:solidFill>
                    <a:srgbClr val="000000"/>
                  </a:solidFill>
                </a:uFill>
                <a:latin typeface="Book Antiqua"/>
                <a:cs typeface="Book Antiqua"/>
              </a:rPr>
              <a:t>con </a:t>
            </a:r>
            <a:r>
              <a:rPr sz="1800" i="1" u="heavy" dirty="0">
                <a:uFill>
                  <a:solidFill>
                    <a:srgbClr val="000000"/>
                  </a:solidFill>
                </a:uFill>
                <a:latin typeface="Book Antiqua"/>
                <a:cs typeface="Book Antiqua"/>
              </a:rPr>
              <a:t>la mejor </a:t>
            </a:r>
            <a:r>
              <a:rPr sz="1800" i="1" u="heavy" spc="-5" dirty="0">
                <a:uFill>
                  <a:solidFill>
                    <a:srgbClr val="000000"/>
                  </a:solidFill>
                </a:uFill>
                <a:latin typeface="Book Antiqua"/>
                <a:cs typeface="Book Antiqua"/>
              </a:rPr>
              <a:t>sensibilidad </a:t>
            </a:r>
            <a:r>
              <a:rPr sz="1800" i="1" u="heavy" dirty="0">
                <a:uFill>
                  <a:solidFill>
                    <a:srgbClr val="000000"/>
                  </a:solidFill>
                </a:uFill>
                <a:latin typeface="Book Antiqua"/>
                <a:cs typeface="Book Antiqua"/>
              </a:rPr>
              <a:t>y </a:t>
            </a:r>
            <a:r>
              <a:rPr sz="1800" i="1" u="heavy" spc="-5" dirty="0">
                <a:uFill>
                  <a:solidFill>
                    <a:srgbClr val="000000"/>
                  </a:solidFill>
                </a:uFill>
                <a:latin typeface="Book Antiqua"/>
                <a:cs typeface="Book Antiqua"/>
              </a:rPr>
              <a:t>especificidad es </a:t>
            </a:r>
            <a:r>
              <a:rPr sz="1800" i="1" u="heavy" dirty="0">
                <a:uFill>
                  <a:solidFill>
                    <a:srgbClr val="000000"/>
                  </a:solidFill>
                </a:uFill>
                <a:latin typeface="Book Antiqua"/>
                <a:cs typeface="Book Antiqua"/>
              </a:rPr>
              <a:t>la</a:t>
            </a:r>
            <a:r>
              <a:rPr sz="1800" i="1" u="heavy" spc="25" dirty="0">
                <a:uFill>
                  <a:solidFill>
                    <a:srgbClr val="000000"/>
                  </a:solidFill>
                </a:uFill>
                <a:latin typeface="Book Antiqua"/>
                <a:cs typeface="Book Antiqua"/>
              </a:rPr>
              <a:t> </a:t>
            </a:r>
            <a:r>
              <a:rPr sz="1800" i="1" u="heavy" dirty="0">
                <a:uFill>
                  <a:solidFill>
                    <a:srgbClr val="000000"/>
                  </a:solidFill>
                </a:uFill>
                <a:latin typeface="Book Antiqua"/>
                <a:cs typeface="Book Antiqua"/>
              </a:rPr>
              <a:t>CPRE.</a:t>
            </a:r>
            <a:endParaRPr sz="1800">
              <a:latin typeface="Book Antiqua"/>
              <a:cs typeface="Book Antiqua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b="1" i="1" u="heavy" spc="-5" dirty="0">
                <a:uFill>
                  <a:solidFill>
                    <a:srgbClr val="000000"/>
                  </a:solidFill>
                </a:uFill>
                <a:latin typeface="Book Antiqua"/>
                <a:cs typeface="Book Antiqua"/>
              </a:rPr>
              <a:t>BIOPSIA </a:t>
            </a:r>
            <a:r>
              <a:rPr sz="1800" b="1" i="1" u="heavy" dirty="0">
                <a:uFill>
                  <a:solidFill>
                    <a:srgbClr val="000000"/>
                  </a:solidFill>
                </a:uFill>
                <a:latin typeface="Book Antiqua"/>
                <a:cs typeface="Book Antiqua"/>
              </a:rPr>
              <a:t>GOLD</a:t>
            </a:r>
            <a:r>
              <a:rPr sz="1800" b="1" i="1" u="heavy" spc="434" dirty="0">
                <a:uFill>
                  <a:solidFill>
                    <a:srgbClr val="000000"/>
                  </a:solidFill>
                </a:uFill>
                <a:latin typeface="Book Antiqua"/>
                <a:cs typeface="Book Antiqua"/>
              </a:rPr>
              <a:t> </a:t>
            </a:r>
            <a:r>
              <a:rPr sz="1800" b="1" i="1" u="heavy" spc="-5" dirty="0">
                <a:uFill>
                  <a:solidFill>
                    <a:srgbClr val="000000"/>
                  </a:solidFill>
                </a:uFill>
                <a:latin typeface="Book Antiqua"/>
                <a:cs typeface="Book Antiqua"/>
              </a:rPr>
              <a:t>STANDARD.</a:t>
            </a:r>
            <a:endParaRPr sz="1800">
              <a:latin typeface="Book Antiqua"/>
              <a:cs typeface="Book Antiqu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1140" y="55880"/>
            <a:ext cx="8682990" cy="35909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800" b="1" spc="-5" dirty="0">
                <a:latin typeface="Book Antiqua"/>
                <a:cs typeface="Book Antiqua"/>
              </a:rPr>
              <a:t>Laboratorio.</a:t>
            </a:r>
            <a:endParaRPr sz="1800">
              <a:latin typeface="Book Antiqua"/>
              <a:cs typeface="Book Antiqua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85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buChar char="-"/>
              <a:tabLst>
                <a:tab pos="299085" algn="l"/>
                <a:tab pos="299720" algn="l"/>
              </a:tabLst>
            </a:pPr>
            <a:r>
              <a:rPr sz="1800" dirty="0">
                <a:latin typeface="Book Antiqua"/>
                <a:cs typeface="Book Antiqua"/>
              </a:rPr>
              <a:t>Amilasa y </a:t>
            </a:r>
            <a:r>
              <a:rPr sz="1800" spc="-5" dirty="0">
                <a:latin typeface="Book Antiqua"/>
                <a:cs typeface="Book Antiqua"/>
              </a:rPr>
              <a:t>lipasa </a:t>
            </a:r>
            <a:r>
              <a:rPr sz="1800" dirty="0">
                <a:latin typeface="Book Antiqua"/>
                <a:cs typeface="Book Antiqua"/>
              </a:rPr>
              <a:t>suelen ser </a:t>
            </a:r>
            <a:r>
              <a:rPr sz="1800" spc="-5" dirty="0">
                <a:latin typeface="Book Antiqua"/>
                <a:cs typeface="Book Antiqua"/>
              </a:rPr>
              <a:t>normales </a:t>
            </a:r>
            <a:r>
              <a:rPr sz="1800" dirty="0">
                <a:latin typeface="Book Antiqua"/>
                <a:cs typeface="Book Antiqua"/>
              </a:rPr>
              <a:t>a diferencia de la </a:t>
            </a:r>
            <a:r>
              <a:rPr sz="1800" spc="-5" dirty="0">
                <a:latin typeface="Book Antiqua"/>
                <a:cs typeface="Book Antiqua"/>
              </a:rPr>
              <a:t>pancreatitis</a:t>
            </a:r>
            <a:r>
              <a:rPr sz="1800" spc="-30" dirty="0">
                <a:latin typeface="Book Antiqua"/>
                <a:cs typeface="Book Antiqua"/>
              </a:rPr>
              <a:t> </a:t>
            </a:r>
            <a:r>
              <a:rPr sz="1800" spc="-5" dirty="0">
                <a:latin typeface="Book Antiqua"/>
                <a:cs typeface="Book Antiqua"/>
              </a:rPr>
              <a:t>aguda.</a:t>
            </a:r>
            <a:endParaRPr sz="1800">
              <a:latin typeface="Book Antiqua"/>
              <a:cs typeface="Book Antiqua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Book Antiqua"/>
              <a:buChar char="-"/>
            </a:pPr>
            <a:endParaRPr sz="1850">
              <a:latin typeface="Times New Roman"/>
              <a:cs typeface="Times New Roman"/>
            </a:endParaRPr>
          </a:p>
          <a:p>
            <a:pPr marL="299085" marR="6985" indent="-287020" algn="just">
              <a:lnSpc>
                <a:spcPct val="100000"/>
              </a:lnSpc>
              <a:buChar char="-"/>
              <a:tabLst>
                <a:tab pos="299720" algn="l"/>
              </a:tabLst>
            </a:pPr>
            <a:r>
              <a:rPr sz="1800" dirty="0">
                <a:latin typeface="Book Antiqua"/>
                <a:cs typeface="Book Antiqua"/>
              </a:rPr>
              <a:t>La </a:t>
            </a:r>
            <a:r>
              <a:rPr sz="1800" spc="-5" dirty="0">
                <a:latin typeface="Book Antiqua"/>
                <a:cs typeface="Book Antiqua"/>
              </a:rPr>
              <a:t>elevación </a:t>
            </a:r>
            <a:r>
              <a:rPr sz="1800" dirty="0">
                <a:latin typeface="Book Antiqua"/>
                <a:cs typeface="Book Antiqua"/>
              </a:rPr>
              <a:t>de la </a:t>
            </a:r>
            <a:r>
              <a:rPr sz="1800" spc="-5" dirty="0">
                <a:latin typeface="Book Antiqua"/>
                <a:cs typeface="Book Antiqua"/>
              </a:rPr>
              <a:t>bilirrubina </a:t>
            </a:r>
            <a:r>
              <a:rPr sz="1800" dirty="0">
                <a:latin typeface="Book Antiqua"/>
                <a:cs typeface="Book Antiqua"/>
              </a:rPr>
              <a:t>sérica y de la fosfatasa </a:t>
            </a:r>
            <a:r>
              <a:rPr sz="1800" spc="-5" dirty="0">
                <a:latin typeface="Book Antiqua"/>
                <a:cs typeface="Book Antiqua"/>
              </a:rPr>
              <a:t>alcalina </a:t>
            </a:r>
            <a:r>
              <a:rPr sz="1800" dirty="0">
                <a:latin typeface="Book Antiqua"/>
                <a:cs typeface="Book Antiqua"/>
              </a:rPr>
              <a:t>indica </a:t>
            </a:r>
            <a:r>
              <a:rPr sz="1800" spc="-5" dirty="0">
                <a:latin typeface="Book Antiqua"/>
                <a:cs typeface="Book Antiqua"/>
              </a:rPr>
              <a:t>colestasis  consecutiva </a:t>
            </a:r>
            <a:r>
              <a:rPr sz="1800" dirty="0">
                <a:latin typeface="Book Antiqua"/>
                <a:cs typeface="Book Antiqua"/>
              </a:rPr>
              <a:t>a inflamación crónica o </a:t>
            </a:r>
            <a:r>
              <a:rPr sz="1800" spc="-5" dirty="0">
                <a:latin typeface="Book Antiqua"/>
                <a:cs typeface="Book Antiqua"/>
              </a:rPr>
              <a:t>estenosis alrededor </a:t>
            </a:r>
            <a:r>
              <a:rPr sz="1800" dirty="0">
                <a:latin typeface="Book Antiqua"/>
                <a:cs typeface="Book Antiqua"/>
              </a:rPr>
              <a:t>del </a:t>
            </a:r>
            <a:r>
              <a:rPr sz="1800" spc="-5" dirty="0">
                <a:latin typeface="Book Antiqua"/>
                <a:cs typeface="Book Antiqua"/>
              </a:rPr>
              <a:t>colédoco </a:t>
            </a:r>
            <a:r>
              <a:rPr sz="1800" dirty="0">
                <a:latin typeface="Book Antiqua"/>
                <a:cs typeface="Book Antiqua"/>
              </a:rPr>
              <a:t>o </a:t>
            </a:r>
            <a:r>
              <a:rPr sz="1800" spc="-5" dirty="0">
                <a:latin typeface="Book Antiqua"/>
                <a:cs typeface="Book Antiqua"/>
              </a:rPr>
              <a:t>ambos  problemas </a:t>
            </a:r>
            <a:r>
              <a:rPr sz="1800" dirty="0">
                <a:latin typeface="Book Antiqua"/>
                <a:cs typeface="Book Antiqua"/>
              </a:rPr>
              <a:t>a la</a:t>
            </a:r>
            <a:r>
              <a:rPr sz="1800" spc="-10" dirty="0">
                <a:latin typeface="Book Antiqua"/>
                <a:cs typeface="Book Antiqua"/>
              </a:rPr>
              <a:t> </a:t>
            </a:r>
            <a:r>
              <a:rPr sz="1800" dirty="0">
                <a:latin typeface="Book Antiqua"/>
                <a:cs typeface="Book Antiqua"/>
              </a:rPr>
              <a:t>vez.</a:t>
            </a:r>
            <a:endParaRPr sz="1800">
              <a:latin typeface="Book Antiqua"/>
              <a:cs typeface="Book Antiqua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Book Antiqua"/>
              <a:buChar char="-"/>
            </a:pPr>
            <a:endParaRPr sz="1850">
              <a:latin typeface="Times New Roman"/>
              <a:cs typeface="Times New Roman"/>
            </a:endParaRPr>
          </a:p>
          <a:p>
            <a:pPr marL="299085" indent="-287020">
              <a:lnSpc>
                <a:spcPct val="100000"/>
              </a:lnSpc>
              <a:buChar char="-"/>
              <a:tabLst>
                <a:tab pos="299085" algn="l"/>
                <a:tab pos="299720" algn="l"/>
              </a:tabLst>
            </a:pPr>
            <a:r>
              <a:rPr sz="1800" dirty="0">
                <a:latin typeface="Book Antiqua"/>
                <a:cs typeface="Book Antiqua"/>
              </a:rPr>
              <a:t>Tolerancia a la </a:t>
            </a:r>
            <a:r>
              <a:rPr sz="1800" spc="-5" dirty="0">
                <a:latin typeface="Book Antiqua"/>
                <a:cs typeface="Book Antiqua"/>
              </a:rPr>
              <a:t>glucosa </a:t>
            </a:r>
            <a:r>
              <a:rPr sz="1800" dirty="0">
                <a:latin typeface="Book Antiqua"/>
                <a:cs typeface="Book Antiqua"/>
              </a:rPr>
              <a:t>con elevación en los valores de </a:t>
            </a:r>
            <a:r>
              <a:rPr sz="1800" spc="-5" dirty="0">
                <a:latin typeface="Book Antiqua"/>
                <a:cs typeface="Book Antiqua"/>
              </a:rPr>
              <a:t>glucemia </a:t>
            </a:r>
            <a:r>
              <a:rPr sz="1800" dirty="0">
                <a:latin typeface="Book Antiqua"/>
                <a:cs typeface="Book Antiqua"/>
              </a:rPr>
              <a:t>en</a:t>
            </a:r>
            <a:r>
              <a:rPr sz="1800" spc="-30" dirty="0">
                <a:latin typeface="Book Antiqua"/>
                <a:cs typeface="Book Antiqua"/>
              </a:rPr>
              <a:t> </a:t>
            </a:r>
            <a:r>
              <a:rPr sz="1800" spc="-5" dirty="0">
                <a:latin typeface="Book Antiqua"/>
                <a:cs typeface="Book Antiqua"/>
              </a:rPr>
              <a:t>ayuno.</a:t>
            </a:r>
            <a:endParaRPr sz="1800">
              <a:latin typeface="Book Antiqua"/>
              <a:cs typeface="Book Antiqua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850">
              <a:latin typeface="Times New Roman"/>
              <a:cs typeface="Times New Roman"/>
            </a:endParaRPr>
          </a:p>
          <a:p>
            <a:pPr marL="299085" indent="-287020">
              <a:lnSpc>
                <a:spcPts val="2155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1800" b="1" dirty="0">
                <a:latin typeface="Book Antiqua"/>
                <a:cs typeface="Book Antiqua"/>
              </a:rPr>
              <a:t>Técnicas de</a:t>
            </a:r>
            <a:r>
              <a:rPr sz="1800" b="1" spc="-35" dirty="0">
                <a:latin typeface="Book Antiqua"/>
                <a:cs typeface="Book Antiqua"/>
              </a:rPr>
              <a:t> </a:t>
            </a:r>
            <a:r>
              <a:rPr sz="1800" b="1" spc="-5" dirty="0">
                <a:latin typeface="Book Antiqua"/>
                <a:cs typeface="Book Antiqua"/>
              </a:rPr>
              <a:t>imagen.</a:t>
            </a:r>
            <a:endParaRPr sz="1800">
              <a:latin typeface="Book Antiqua"/>
              <a:cs typeface="Book Antiqua"/>
            </a:endParaRPr>
          </a:p>
          <a:p>
            <a:pPr marL="299085" marR="5080" indent="-287020" algn="just">
              <a:lnSpc>
                <a:spcPts val="2160"/>
              </a:lnSpc>
              <a:spcBef>
                <a:spcPts val="65"/>
              </a:spcBef>
            </a:pPr>
            <a:r>
              <a:rPr sz="1800" dirty="0">
                <a:latin typeface="Book Antiqua"/>
                <a:cs typeface="Book Antiqua"/>
              </a:rPr>
              <a:t>- </a:t>
            </a:r>
            <a:r>
              <a:rPr sz="1800" b="1" spc="-5" dirty="0">
                <a:latin typeface="Book Antiqua"/>
                <a:cs typeface="Book Antiqua"/>
              </a:rPr>
              <a:t>Radiografía </a:t>
            </a:r>
            <a:r>
              <a:rPr sz="1800" b="1" dirty="0">
                <a:latin typeface="Book Antiqua"/>
                <a:cs typeface="Book Antiqua"/>
              </a:rPr>
              <a:t>simple de </a:t>
            </a:r>
            <a:r>
              <a:rPr sz="1800" b="1" spc="-5" dirty="0">
                <a:latin typeface="Book Antiqua"/>
                <a:cs typeface="Book Antiqua"/>
              </a:rPr>
              <a:t>abdomen: </a:t>
            </a:r>
            <a:r>
              <a:rPr sz="1800" spc="-5" dirty="0">
                <a:latin typeface="Book Antiqua"/>
                <a:cs typeface="Book Antiqua"/>
              </a:rPr>
              <a:t>calificaciones </a:t>
            </a:r>
            <a:r>
              <a:rPr sz="1800" dirty="0">
                <a:latin typeface="Book Antiqua"/>
                <a:cs typeface="Book Antiqua"/>
              </a:rPr>
              <a:t>en el área </a:t>
            </a:r>
            <a:r>
              <a:rPr sz="1800" spc="-5" dirty="0">
                <a:latin typeface="Book Antiqua"/>
                <a:cs typeface="Book Antiqua"/>
              </a:rPr>
              <a:t>pancreática </a:t>
            </a:r>
            <a:r>
              <a:rPr sz="1800" dirty="0">
                <a:latin typeface="Book Antiqua"/>
                <a:cs typeface="Book Antiqua"/>
              </a:rPr>
              <a:t>(sobre </a:t>
            </a:r>
            <a:r>
              <a:rPr sz="1800" spc="-5" dirty="0">
                <a:latin typeface="Book Antiqua"/>
                <a:cs typeface="Book Antiqua"/>
              </a:rPr>
              <a:t>L1-  </a:t>
            </a:r>
            <a:r>
              <a:rPr sz="1800" dirty="0">
                <a:latin typeface="Book Antiqua"/>
                <a:cs typeface="Book Antiqua"/>
              </a:rPr>
              <a:t>L2). </a:t>
            </a:r>
            <a:r>
              <a:rPr sz="1800" spc="-5" dirty="0">
                <a:latin typeface="Book Antiqua"/>
                <a:cs typeface="Book Antiqua"/>
              </a:rPr>
              <a:t>Existen muchas pancreatitis </a:t>
            </a:r>
            <a:r>
              <a:rPr sz="1800" dirty="0">
                <a:latin typeface="Book Antiqua"/>
                <a:cs typeface="Book Antiqua"/>
              </a:rPr>
              <a:t>crónicas sin</a:t>
            </a:r>
            <a:r>
              <a:rPr sz="1800" spc="-5" dirty="0">
                <a:latin typeface="Book Antiqua"/>
                <a:cs typeface="Book Antiqua"/>
              </a:rPr>
              <a:t> </a:t>
            </a:r>
            <a:r>
              <a:rPr sz="1800" dirty="0">
                <a:latin typeface="Book Antiqua"/>
                <a:cs typeface="Book Antiqua"/>
              </a:rPr>
              <a:t>calcificaciones</a:t>
            </a:r>
            <a:r>
              <a:rPr sz="1800" b="1" dirty="0">
                <a:latin typeface="Book Antiqua"/>
                <a:cs typeface="Book Antiqua"/>
              </a:rPr>
              <a:t>.</a:t>
            </a:r>
            <a:endParaRPr sz="1800">
              <a:latin typeface="Book Antiqua"/>
              <a:cs typeface="Book Antiqu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060194" y="4444365"/>
            <a:ext cx="2716530" cy="1397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Book Antiqua"/>
                <a:cs typeface="Book Antiqua"/>
              </a:rPr>
              <a:t>-Radiografía</a:t>
            </a:r>
            <a:r>
              <a:rPr sz="1800" spc="-10" dirty="0">
                <a:latin typeface="Book Antiqua"/>
                <a:cs typeface="Book Antiqua"/>
              </a:rPr>
              <a:t> </a:t>
            </a:r>
            <a:r>
              <a:rPr sz="1800" spc="-5" dirty="0">
                <a:latin typeface="Book Antiqua"/>
                <a:cs typeface="Book Antiqua"/>
              </a:rPr>
              <a:t>simple</a:t>
            </a:r>
            <a:endParaRPr sz="1800">
              <a:latin typeface="Book Antiqua"/>
              <a:cs typeface="Book Antiqua"/>
            </a:endParaRPr>
          </a:p>
          <a:p>
            <a:pPr marL="12700" marR="5080">
              <a:lnSpc>
                <a:spcPct val="100000"/>
              </a:lnSpc>
            </a:pPr>
            <a:r>
              <a:rPr sz="1800" dirty="0">
                <a:latin typeface="Book Antiqua"/>
                <a:cs typeface="Book Antiqua"/>
              </a:rPr>
              <a:t>de </a:t>
            </a:r>
            <a:r>
              <a:rPr sz="1800" spc="-5" dirty="0">
                <a:latin typeface="Book Antiqua"/>
                <a:cs typeface="Book Antiqua"/>
              </a:rPr>
              <a:t>abdomen que muestra  evidentes </a:t>
            </a:r>
            <a:r>
              <a:rPr sz="1800" dirty="0">
                <a:latin typeface="Book Antiqua"/>
                <a:cs typeface="Book Antiqua"/>
              </a:rPr>
              <a:t>calcificaciones  </a:t>
            </a:r>
            <a:r>
              <a:rPr sz="1800" spc="-5" dirty="0">
                <a:latin typeface="Book Antiqua"/>
                <a:cs typeface="Book Antiqua"/>
              </a:rPr>
              <a:t>que prácticamente dibujan  </a:t>
            </a:r>
            <a:r>
              <a:rPr sz="1800" dirty="0">
                <a:latin typeface="Book Antiqua"/>
                <a:cs typeface="Book Antiqua"/>
              </a:rPr>
              <a:t>la silueta</a:t>
            </a:r>
            <a:r>
              <a:rPr sz="1800" spc="-35" dirty="0">
                <a:latin typeface="Book Antiqua"/>
                <a:cs typeface="Book Antiqua"/>
              </a:rPr>
              <a:t> </a:t>
            </a:r>
            <a:r>
              <a:rPr sz="1800" spc="-5" dirty="0">
                <a:latin typeface="Book Antiqua"/>
                <a:cs typeface="Book Antiqua"/>
              </a:rPr>
              <a:t>pancreática.</a:t>
            </a:r>
            <a:endParaRPr sz="1800">
              <a:latin typeface="Book Antiqua"/>
              <a:cs typeface="Book Antiqu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891913" y="3744066"/>
            <a:ext cx="3792912" cy="289564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1078</Words>
  <Application>Microsoft Office PowerPoint</Application>
  <PresentationFormat>Presentación en pantalla (4:3)</PresentationFormat>
  <Paragraphs>227</Paragraphs>
  <Slides>21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21</vt:i4>
      </vt:variant>
    </vt:vector>
  </HeadingPairs>
  <TitlesOfParts>
    <vt:vector size="22" baseType="lpstr">
      <vt:lpstr>Office Theme</vt:lpstr>
      <vt:lpstr>PANCREATITIS CRONICA</vt:lpstr>
      <vt:lpstr>Concepto. Dano permanente e irreversible del pancreas, con evidencia histologica  de lesiones inflamatorias, que conllevan atrofia glandular y fibrosis, con la  consecuencia de insuficiencia exocrina y endocrina.</vt:lpstr>
      <vt:lpstr>Presentación de PowerPoint</vt:lpstr>
      <vt:lpstr>Etiología.</vt:lpstr>
      <vt:lpstr>Presentación de PowerPoint</vt:lpstr>
      <vt:lpstr>- La aparición de brotes de pancreatitis aguda, seudoquistes o masas inflamatorias forma parte de la historia natural de la enfermedad.</vt:lpstr>
      <vt:lpstr>Presentación de PowerPoint</vt:lpstr>
      <vt:lpstr>- Ictericia o colestasis: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Tratamiento.</vt:lpstr>
      <vt:lpstr>Presentación de PowerPoint</vt:lpstr>
      <vt:lpstr>Tratamiento quirúrgico.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PANCREATITIS CRONICA</dc:title>
  <cp:lastModifiedBy>marce</cp:lastModifiedBy>
  <cp:revision>1</cp:revision>
  <dcterms:created xsi:type="dcterms:W3CDTF">2020-11-10T19:53:18Z</dcterms:created>
  <dcterms:modified xsi:type="dcterms:W3CDTF">2020-11-10T19:57:48Z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2013-02-06T00:00:00Z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2020-11-10T00:00:00Z</vt:filetime>
  </property>
</Properties>
</file>