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4" r:id="rId28"/>
    <p:sldId id="285" r:id="rId29"/>
    <p:sldId id="286" r:id="rId30"/>
    <p:sldId id="288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99" r:id="rId39"/>
    <p:sldId id="300" r:id="rId40"/>
    <p:sldId id="301" r:id="rId41"/>
    <p:sldId id="302" r:id="rId42"/>
    <p:sldId id="303" r:id="rId43"/>
    <p:sldId id="304" r:id="rId44"/>
    <p:sldId id="305" r:id="rId45"/>
    <p:sldId id="306" r:id="rId46"/>
    <p:sldId id="307" r:id="rId47"/>
    <p:sldId id="308" r:id="rId48"/>
    <p:sldId id="309" r:id="rId49"/>
    <p:sldId id="310" r:id="rId50"/>
    <p:sldId id="311" r:id="rId51"/>
    <p:sldId id="312" r:id="rId52"/>
    <p:sldId id="313" r:id="rId53"/>
    <p:sldId id="316" r:id="rId54"/>
    <p:sldId id="317" r:id="rId55"/>
    <p:sldId id="318" r:id="rId56"/>
    <p:sldId id="320" r:id="rId57"/>
  </p:sldIdLst>
  <p:sldSz cx="9144000" cy="6858000" type="screen4x3"/>
  <p:notesSz cx="9144000" cy="6858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1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B1B1B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B1B1B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278889" y="2696210"/>
            <a:ext cx="2575560" cy="36512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B1B1B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86379" y="497840"/>
            <a:ext cx="3571240" cy="695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B1B1B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23240" y="1540509"/>
            <a:ext cx="8050530" cy="18770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45639" y="411479"/>
            <a:ext cx="510413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5" dirty="0">
                <a:solidFill>
                  <a:srgbClr val="FFFFFF"/>
                </a:solidFill>
              </a:rPr>
              <a:t>Pancreatitis</a:t>
            </a:r>
            <a:r>
              <a:rPr sz="4800" spc="-335" dirty="0">
                <a:solidFill>
                  <a:srgbClr val="FFFFFF"/>
                </a:solidFill>
              </a:rPr>
              <a:t> </a:t>
            </a:r>
            <a:r>
              <a:rPr sz="4800" spc="-10" dirty="0">
                <a:solidFill>
                  <a:srgbClr val="FFFFFF"/>
                </a:solidFill>
              </a:rPr>
              <a:t>Aguda</a:t>
            </a:r>
            <a:endParaRPr sz="4800"/>
          </a:p>
        </p:txBody>
      </p:sp>
      <p:sp>
        <p:nvSpPr>
          <p:cNvPr id="4" name="object 4"/>
          <p:cNvSpPr/>
          <p:nvPr/>
        </p:nvSpPr>
        <p:spPr>
          <a:xfrm>
            <a:off x="2411729" y="1125219"/>
            <a:ext cx="4417060" cy="33121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70909" y="469900"/>
            <a:ext cx="220281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Etiología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29079"/>
            <a:ext cx="182245" cy="276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50" dirty="0">
                <a:solidFill>
                  <a:srgbClr val="FFFFCC"/>
                </a:solidFill>
                <a:latin typeface="Wingdings"/>
                <a:cs typeface="Wingdings"/>
              </a:rPr>
              <a:t></a:t>
            </a:r>
            <a:endParaRPr sz="1650">
              <a:latin typeface="Wingdings"/>
              <a:cs typeface="Wingding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2388870"/>
            <a:ext cx="182245" cy="276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50" dirty="0">
                <a:solidFill>
                  <a:srgbClr val="FFFFCC"/>
                </a:solidFill>
                <a:latin typeface="Wingdings"/>
                <a:cs typeface="Wingdings"/>
              </a:rPr>
              <a:t></a:t>
            </a:r>
            <a:endParaRPr sz="1650">
              <a:latin typeface="Wingdings"/>
              <a:cs typeface="Wingding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53439" y="1482090"/>
            <a:ext cx="7082155" cy="3439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ts val="2450"/>
              </a:lnSpc>
              <a:spcBef>
                <a:spcPts val="100"/>
              </a:spcBef>
            </a:pPr>
            <a:r>
              <a:rPr sz="2200" spc="-5" dirty="0">
                <a:solidFill>
                  <a:srgbClr val="FFBF00"/>
                </a:solidFill>
                <a:latin typeface="Times New Roman"/>
                <a:cs typeface="Times New Roman"/>
              </a:rPr>
              <a:t>Principales:</a:t>
            </a:r>
            <a:endParaRPr sz="2200">
              <a:latin typeface="Times New Roman"/>
              <a:cs typeface="Times New Roman"/>
            </a:endParaRPr>
          </a:p>
          <a:p>
            <a:pPr marL="438150" indent="-285750">
              <a:lnSpc>
                <a:spcPts val="2255"/>
              </a:lnSpc>
              <a:buClr>
                <a:srgbClr val="B1B1B1"/>
              </a:buClr>
              <a:buSzPct val="75000"/>
              <a:buFont typeface="Wingdings"/>
              <a:buChar char=""/>
              <a:tabLst>
                <a:tab pos="437515" algn="l"/>
                <a:tab pos="438150" algn="l"/>
                <a:tab pos="2749550" algn="l"/>
              </a:tabLst>
            </a:pP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Litiasis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 bilar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(75%)	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(postprandial)</a:t>
            </a:r>
            <a:endParaRPr sz="2200">
              <a:latin typeface="Times New Roman"/>
              <a:cs typeface="Times New Roman"/>
            </a:endParaRPr>
          </a:p>
          <a:p>
            <a:pPr marL="38100" marR="1815464" indent="114300">
              <a:lnSpc>
                <a:spcPts val="2260"/>
              </a:lnSpc>
              <a:spcBef>
                <a:spcPts val="195"/>
              </a:spcBef>
              <a:buClr>
                <a:srgbClr val="B1B1B1"/>
              </a:buClr>
              <a:buSzPct val="75000"/>
              <a:buFont typeface="Wingdings"/>
              <a:buChar char=""/>
              <a:tabLst>
                <a:tab pos="437515" algn="l"/>
                <a:tab pos="438150" algn="l"/>
                <a:tab pos="3161030" algn="l"/>
              </a:tabLst>
            </a:pP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Alcoholismo</a:t>
            </a:r>
            <a:r>
              <a:rPr sz="22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(15-20%)	(2-3d post</a:t>
            </a:r>
            <a:r>
              <a:rPr sz="22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ingesta) </a:t>
            </a:r>
            <a:r>
              <a:rPr sz="2200" spc="-5" dirty="0">
                <a:solidFill>
                  <a:srgbClr val="FFBF00"/>
                </a:solidFill>
                <a:latin typeface="Times New Roman"/>
                <a:cs typeface="Times New Roman"/>
              </a:rPr>
              <a:t> Otras:</a:t>
            </a:r>
            <a:endParaRPr sz="2200">
              <a:latin typeface="Times New Roman"/>
              <a:cs typeface="Times New Roman"/>
            </a:endParaRPr>
          </a:p>
          <a:p>
            <a:pPr marL="438150" indent="-285750">
              <a:lnSpc>
                <a:spcPts val="2045"/>
              </a:lnSpc>
              <a:buClr>
                <a:srgbClr val="B1B1B1"/>
              </a:buClr>
              <a:buSzPct val="75000"/>
              <a:buFont typeface="Wingdings"/>
              <a:buChar char=""/>
              <a:tabLst>
                <a:tab pos="437515" algn="l"/>
                <a:tab pos="438150" algn="l"/>
              </a:tabLst>
            </a:pP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Hipertrigliceridemia</a:t>
            </a:r>
            <a:r>
              <a:rPr sz="2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(5-10%)</a:t>
            </a:r>
            <a:endParaRPr sz="2200">
              <a:latin typeface="Times New Roman"/>
              <a:cs typeface="Times New Roman"/>
            </a:endParaRPr>
          </a:p>
          <a:p>
            <a:pPr marL="438150" indent="-285750">
              <a:lnSpc>
                <a:spcPts val="1980"/>
              </a:lnSpc>
              <a:buClr>
                <a:srgbClr val="B1B1B1"/>
              </a:buClr>
              <a:buSzPct val="75000"/>
              <a:buFont typeface="Wingdings"/>
              <a:buChar char=""/>
              <a:tabLst>
                <a:tab pos="437515" algn="l"/>
                <a:tab pos="438150" algn="l"/>
                <a:tab pos="2223135" algn="l"/>
              </a:tabLst>
            </a:pP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Medicamentos	</a:t>
            </a:r>
            <a:r>
              <a:rPr sz="2200" spc="-5" dirty="0">
                <a:solidFill>
                  <a:srgbClr val="B1B1B1"/>
                </a:solidFill>
                <a:latin typeface="Times New Roman"/>
                <a:cs typeface="Times New Roman"/>
              </a:rPr>
              <a:t>(organofosforado,</a:t>
            </a:r>
            <a:endParaRPr sz="2200">
              <a:latin typeface="Times New Roman"/>
              <a:cs typeface="Times New Roman"/>
            </a:endParaRPr>
          </a:p>
          <a:p>
            <a:pPr marL="2225040">
              <a:lnSpc>
                <a:spcPts val="1980"/>
              </a:lnSpc>
            </a:pPr>
            <a:r>
              <a:rPr sz="2200" spc="-5" dirty="0">
                <a:solidFill>
                  <a:srgbClr val="B1B1B1"/>
                </a:solidFill>
                <a:latin typeface="Times New Roman"/>
                <a:cs typeface="Times New Roman"/>
              </a:rPr>
              <a:t>azatioprina, ácido valproico,</a:t>
            </a:r>
            <a:r>
              <a:rPr sz="2200" spc="15" dirty="0">
                <a:solidFill>
                  <a:srgbClr val="B1B1B1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B1B1B1"/>
                </a:solidFill>
                <a:latin typeface="Times New Roman"/>
                <a:cs typeface="Times New Roman"/>
              </a:rPr>
              <a:t>metronidazol)</a:t>
            </a:r>
            <a:endParaRPr sz="2200">
              <a:latin typeface="Times New Roman"/>
              <a:cs typeface="Times New Roman"/>
            </a:endParaRPr>
          </a:p>
          <a:p>
            <a:pPr marL="438150" indent="-285750">
              <a:lnSpc>
                <a:spcPts val="2250"/>
              </a:lnSpc>
              <a:buClr>
                <a:srgbClr val="B1B1B1"/>
              </a:buClr>
              <a:buSzPct val="75000"/>
              <a:buFont typeface="Wingdings"/>
              <a:buChar char=""/>
              <a:tabLst>
                <a:tab pos="437515" algn="l"/>
                <a:tab pos="438150" algn="l"/>
              </a:tabLst>
            </a:pP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CPRE</a:t>
            </a:r>
            <a:endParaRPr sz="2200">
              <a:latin typeface="Times New Roman"/>
              <a:cs typeface="Times New Roman"/>
            </a:endParaRPr>
          </a:p>
          <a:p>
            <a:pPr marL="438150" indent="-285750">
              <a:lnSpc>
                <a:spcPts val="2255"/>
              </a:lnSpc>
              <a:buClr>
                <a:srgbClr val="B1B1B1"/>
              </a:buClr>
              <a:buSzPct val="75000"/>
              <a:buFont typeface="Wingdings"/>
              <a:buChar char=""/>
              <a:tabLst>
                <a:tab pos="437515" algn="l"/>
                <a:tab pos="438150" algn="l"/>
              </a:tabLst>
            </a:pP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Úlcera péptica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penetrante</a:t>
            </a:r>
            <a:endParaRPr sz="2200">
              <a:latin typeface="Times New Roman"/>
              <a:cs typeface="Times New Roman"/>
            </a:endParaRPr>
          </a:p>
          <a:p>
            <a:pPr marL="438150" indent="-285750">
              <a:lnSpc>
                <a:spcPts val="2255"/>
              </a:lnSpc>
              <a:buClr>
                <a:srgbClr val="B1B1B1"/>
              </a:buClr>
              <a:buSzPct val="75000"/>
              <a:buFont typeface="Wingdings"/>
              <a:buChar char=""/>
              <a:tabLst>
                <a:tab pos="437515" algn="l"/>
                <a:tab pos="438150" algn="l"/>
              </a:tabLst>
            </a:pP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Cirugía (isquemia)</a:t>
            </a:r>
            <a:endParaRPr sz="2200">
              <a:latin typeface="Times New Roman"/>
              <a:cs typeface="Times New Roman"/>
            </a:endParaRPr>
          </a:p>
          <a:p>
            <a:pPr marL="438150" indent="-285750">
              <a:lnSpc>
                <a:spcPts val="2250"/>
              </a:lnSpc>
              <a:buClr>
                <a:srgbClr val="B1B1B1"/>
              </a:buClr>
              <a:buSzPct val="75000"/>
              <a:buFont typeface="Wingdings"/>
              <a:buChar char=""/>
              <a:tabLst>
                <a:tab pos="437515" algn="l"/>
                <a:tab pos="438150" algn="l"/>
              </a:tabLst>
            </a:pPr>
            <a:r>
              <a:rPr sz="2200" spc="-20" dirty="0">
                <a:solidFill>
                  <a:srgbClr val="FFFFFF"/>
                </a:solidFill>
                <a:latin typeface="Times New Roman"/>
                <a:cs typeface="Times New Roman"/>
              </a:rPr>
              <a:t>Trauma</a:t>
            </a:r>
            <a:endParaRPr sz="2200">
              <a:latin typeface="Times New Roman"/>
              <a:cs typeface="Times New Roman"/>
            </a:endParaRPr>
          </a:p>
          <a:p>
            <a:pPr marL="438150" indent="-285750">
              <a:lnSpc>
                <a:spcPts val="2445"/>
              </a:lnSpc>
              <a:buClr>
                <a:srgbClr val="B1B1B1"/>
              </a:buClr>
              <a:buSzPct val="75000"/>
              <a:buFont typeface="Wingdings"/>
              <a:buChar char=""/>
              <a:tabLst>
                <a:tab pos="437515" algn="l"/>
                <a:tab pos="438150" algn="l"/>
              </a:tabLst>
            </a:pP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Cáncer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3139" y="4847590"/>
            <a:ext cx="761682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0"/>
              </a:spcBef>
              <a:buClr>
                <a:srgbClr val="B1B1B1"/>
              </a:buClr>
              <a:buSzPct val="75000"/>
              <a:buFont typeface="Wingdings"/>
              <a:buChar char=""/>
              <a:tabLst>
                <a:tab pos="297815" algn="l"/>
                <a:tab pos="298450" algn="l"/>
              </a:tabLst>
            </a:pPr>
            <a:r>
              <a:rPr sz="2200" spc="-5" dirty="0">
                <a:solidFill>
                  <a:srgbClr val="FFFFFF"/>
                </a:solidFill>
                <a:latin typeface="Times New Roman"/>
                <a:cs typeface="Times New Roman"/>
              </a:rPr>
              <a:t>Infecciones</a:t>
            </a:r>
            <a:r>
              <a:rPr sz="2200" spc="2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B1B1B1"/>
                </a:solidFill>
                <a:latin typeface="Times New Roman"/>
                <a:cs typeface="Times New Roman"/>
              </a:rPr>
              <a:t>(Ascaridiasis,</a:t>
            </a:r>
            <a:r>
              <a:rPr sz="2200" spc="250" dirty="0">
                <a:solidFill>
                  <a:srgbClr val="B1B1B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B1B1B1"/>
                </a:solidFill>
                <a:latin typeface="Times New Roman"/>
                <a:cs typeface="Times New Roman"/>
              </a:rPr>
              <a:t>virus</a:t>
            </a:r>
            <a:r>
              <a:rPr sz="2200" spc="235" dirty="0">
                <a:solidFill>
                  <a:srgbClr val="B1B1B1"/>
                </a:solidFill>
                <a:latin typeface="Times New Roman"/>
                <a:cs typeface="Times New Roman"/>
              </a:rPr>
              <a:t> </a:t>
            </a:r>
            <a:r>
              <a:rPr sz="2200" spc="5" dirty="0">
                <a:solidFill>
                  <a:srgbClr val="B1B1B1"/>
                </a:solidFill>
                <a:latin typeface="Times New Roman"/>
                <a:cs typeface="Times New Roman"/>
              </a:rPr>
              <a:t>de</a:t>
            </a:r>
            <a:r>
              <a:rPr sz="2200" spc="240" dirty="0">
                <a:solidFill>
                  <a:srgbClr val="B1B1B1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B1B1B1"/>
                </a:solidFill>
                <a:latin typeface="Times New Roman"/>
                <a:cs typeface="Times New Roman"/>
              </a:rPr>
              <a:t>la</a:t>
            </a:r>
            <a:r>
              <a:rPr sz="2200" spc="240" dirty="0">
                <a:solidFill>
                  <a:srgbClr val="B1B1B1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B1B1B1"/>
                </a:solidFill>
                <a:latin typeface="Times New Roman"/>
                <a:cs typeface="Times New Roman"/>
              </a:rPr>
              <a:t>hepatitis</a:t>
            </a:r>
            <a:r>
              <a:rPr sz="2200" spc="114" dirty="0">
                <a:solidFill>
                  <a:srgbClr val="B1B1B1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B1B1B1"/>
                </a:solidFill>
                <a:latin typeface="Times New Roman"/>
                <a:cs typeface="Times New Roman"/>
              </a:rPr>
              <a:t>A,</a:t>
            </a:r>
            <a:r>
              <a:rPr sz="2200" spc="250" dirty="0">
                <a:solidFill>
                  <a:srgbClr val="B1B1B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B1B1B1"/>
                </a:solidFill>
                <a:latin typeface="Times New Roman"/>
                <a:cs typeface="Times New Roman"/>
              </a:rPr>
              <a:t>B</a:t>
            </a:r>
            <a:r>
              <a:rPr sz="2200" spc="245" dirty="0">
                <a:solidFill>
                  <a:srgbClr val="B1B1B1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B1B1B1"/>
                </a:solidFill>
                <a:latin typeface="Times New Roman"/>
                <a:cs typeface="Times New Roman"/>
              </a:rPr>
              <a:t>y</a:t>
            </a:r>
            <a:r>
              <a:rPr sz="2200" spc="250" dirty="0">
                <a:solidFill>
                  <a:srgbClr val="B1B1B1"/>
                </a:solidFill>
                <a:latin typeface="Times New Roman"/>
                <a:cs typeface="Times New Roman"/>
              </a:rPr>
              <a:t> </a:t>
            </a:r>
            <a:r>
              <a:rPr sz="2200" spc="-5" dirty="0">
                <a:solidFill>
                  <a:srgbClr val="B1B1B1"/>
                </a:solidFill>
                <a:latin typeface="Times New Roman"/>
                <a:cs typeface="Times New Roman"/>
              </a:rPr>
              <a:t>C,</a:t>
            </a:r>
            <a:r>
              <a:rPr sz="2200" spc="250" dirty="0">
                <a:solidFill>
                  <a:srgbClr val="B1B1B1"/>
                </a:solidFill>
                <a:latin typeface="Times New Roman"/>
                <a:cs typeface="Times New Roman"/>
              </a:rPr>
              <a:t> </a:t>
            </a:r>
            <a:r>
              <a:rPr sz="2200" spc="-75" dirty="0">
                <a:solidFill>
                  <a:srgbClr val="B1B1B1"/>
                </a:solidFill>
                <a:latin typeface="Times New Roman"/>
                <a:cs typeface="Times New Roman"/>
              </a:rPr>
              <a:t>CMV,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850057" y="5063490"/>
            <a:ext cx="61404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dirty="0">
                <a:solidFill>
                  <a:srgbClr val="B1B1B1"/>
                </a:solidFill>
                <a:latin typeface="Times New Roman"/>
                <a:cs typeface="Times New Roman"/>
              </a:rPr>
              <a:t>V</a:t>
            </a:r>
            <a:r>
              <a:rPr sz="2200" spc="-5" dirty="0">
                <a:solidFill>
                  <a:srgbClr val="B1B1B1"/>
                </a:solidFill>
                <a:latin typeface="Times New Roman"/>
                <a:cs typeface="Times New Roman"/>
              </a:rPr>
              <a:t>I</a:t>
            </a:r>
            <a:r>
              <a:rPr sz="2200" spc="-10" dirty="0">
                <a:solidFill>
                  <a:srgbClr val="B1B1B1"/>
                </a:solidFill>
                <a:latin typeface="Times New Roman"/>
                <a:cs typeface="Times New Roman"/>
              </a:rPr>
              <a:t>H</a:t>
            </a:r>
            <a:r>
              <a:rPr sz="2200" dirty="0">
                <a:solidFill>
                  <a:srgbClr val="B1B1B1"/>
                </a:solidFill>
                <a:latin typeface="Times New Roman"/>
                <a:cs typeface="Times New Roman"/>
              </a:rPr>
              <a:t>)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28239" y="469900"/>
            <a:ext cx="429006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Pancreatitis</a:t>
            </a:r>
            <a:r>
              <a:rPr spc="-30" dirty="0"/>
              <a:t> </a:t>
            </a:r>
            <a:r>
              <a:rPr dirty="0"/>
              <a:t>biliar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56079"/>
            <a:ext cx="22479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solidFill>
                  <a:srgbClr val="FFFFCC"/>
                </a:solidFill>
                <a:latin typeface="Wingdings"/>
                <a:cs typeface="Wingdings"/>
              </a:rPr>
              <a:t></a:t>
            </a:r>
            <a:endParaRPr sz="2100">
              <a:latin typeface="Wingdings"/>
              <a:cs typeface="Wingding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2378709"/>
            <a:ext cx="22479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solidFill>
                  <a:srgbClr val="FFFFCC"/>
                </a:solidFill>
                <a:latin typeface="Wingdings"/>
                <a:cs typeface="Wingdings"/>
              </a:rPr>
              <a:t></a:t>
            </a:r>
            <a:endParaRPr sz="2100">
              <a:latin typeface="Wingdings"/>
              <a:cs typeface="Wingding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40" y="3100070"/>
            <a:ext cx="22479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solidFill>
                  <a:srgbClr val="FFFFCC"/>
                </a:solidFill>
                <a:latin typeface="Wingdings"/>
                <a:cs typeface="Wingdings"/>
              </a:rPr>
              <a:t></a:t>
            </a:r>
            <a:endParaRPr sz="2100">
              <a:latin typeface="Wingdings"/>
              <a:cs typeface="Wingding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8640" y="3822700"/>
            <a:ext cx="19939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100" dirty="0">
                <a:solidFill>
                  <a:srgbClr val="FFFFCC"/>
                </a:solidFill>
                <a:latin typeface="Wingdings"/>
                <a:cs typeface="Wingdings"/>
              </a:rPr>
              <a:t></a:t>
            </a:r>
            <a:endParaRPr sz="2100">
              <a:latin typeface="Wingdings"/>
              <a:cs typeface="Wingding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5940" y="1598929"/>
            <a:ext cx="8005445" cy="4062729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622300" marR="345440">
              <a:lnSpc>
                <a:spcPct val="74400"/>
              </a:lnSpc>
              <a:spcBef>
                <a:spcPts val="960"/>
              </a:spcBef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Es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la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etiología más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frecuente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35-40%.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(otros  trabajos revelan hasta un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70%)</a:t>
            </a:r>
            <a:endParaRPr sz="2800" dirty="0">
              <a:latin typeface="Arial"/>
              <a:cs typeface="Arial"/>
            </a:endParaRPr>
          </a:p>
          <a:p>
            <a:pPr marL="622300" marR="920115">
              <a:lnSpc>
                <a:spcPct val="74100"/>
              </a:lnSpc>
              <a:spcBef>
                <a:spcPts val="700"/>
              </a:spcBef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Solo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3-7 % de pacientes con litiasis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biliar 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desarrollan </a:t>
            </a:r>
            <a:r>
              <a:rPr sz="2800" spc="-75" dirty="0">
                <a:solidFill>
                  <a:srgbClr val="FFFFFF"/>
                </a:solidFill>
                <a:latin typeface="Arial"/>
                <a:cs typeface="Arial"/>
              </a:rPr>
              <a:t>PA.</a:t>
            </a:r>
            <a:endParaRPr sz="2800" dirty="0">
              <a:latin typeface="Arial"/>
              <a:cs typeface="Arial"/>
            </a:endParaRPr>
          </a:p>
          <a:p>
            <a:pPr marL="622300" marR="507365">
              <a:lnSpc>
                <a:spcPct val="74400"/>
              </a:lnSpc>
              <a:spcBef>
                <a:spcPts val="690"/>
              </a:spcBef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El mecanismo mediante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el cual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los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cálculos  producen </a:t>
            </a:r>
            <a:r>
              <a:rPr sz="2800" spc="-105" dirty="0">
                <a:solidFill>
                  <a:srgbClr val="FFFFFF"/>
                </a:solidFill>
                <a:latin typeface="Arial"/>
                <a:cs typeface="Arial"/>
              </a:rPr>
              <a:t>PA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es</a:t>
            </a:r>
            <a:r>
              <a:rPr sz="28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desconocido.</a:t>
            </a:r>
            <a:endParaRPr sz="2800" dirty="0">
              <a:latin typeface="Arial"/>
              <a:cs typeface="Arial"/>
            </a:endParaRPr>
          </a:p>
          <a:p>
            <a:pPr marL="622300">
              <a:lnSpc>
                <a:spcPts val="3105"/>
              </a:lnSpc>
            </a:pP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Existen dos factores que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lo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 harían:</a:t>
            </a:r>
            <a:endParaRPr sz="2800" dirty="0">
              <a:latin typeface="Arial"/>
              <a:cs typeface="Arial"/>
            </a:endParaRPr>
          </a:p>
          <a:p>
            <a:pPr marL="622300" marR="5080" indent="-609600">
              <a:lnSpc>
                <a:spcPct val="74400"/>
              </a:lnSpc>
              <a:spcBef>
                <a:spcPts val="775"/>
              </a:spcBef>
              <a:buClr>
                <a:srgbClr val="FFFFCC"/>
              </a:buClr>
              <a:buSzPct val="75000"/>
              <a:buAutoNum type="arabicPeriod" startAt="5"/>
              <a:tabLst>
                <a:tab pos="621665" algn="l"/>
                <a:tab pos="622300" algn="l"/>
              </a:tabLst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Reflujo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biliar al conducto pancreático por  obstrucción parcial de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la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vía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biliar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por</a:t>
            </a:r>
            <a:r>
              <a:rPr sz="28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cálculos.</a:t>
            </a:r>
            <a:endParaRPr sz="2800" dirty="0">
              <a:latin typeface="Arial"/>
              <a:cs typeface="Arial"/>
            </a:endParaRPr>
          </a:p>
          <a:p>
            <a:pPr marL="622300" marR="424180" indent="-609600">
              <a:lnSpc>
                <a:spcPct val="74100"/>
              </a:lnSpc>
              <a:spcBef>
                <a:spcPts val="700"/>
              </a:spcBef>
              <a:buClr>
                <a:srgbClr val="FFFFCC"/>
              </a:buClr>
              <a:buSzPct val="75000"/>
              <a:buAutoNum type="arabicPeriod" startAt="5"/>
              <a:tabLst>
                <a:tab pos="621665" algn="l"/>
                <a:tab pos="622300" algn="l"/>
              </a:tabLst>
            </a:pP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Obstrucción de la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ampula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por cálculos o por 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edema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secundario a la litiasis</a:t>
            </a:r>
            <a:r>
              <a:rPr sz="28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Arial"/>
                <a:cs typeface="Arial"/>
              </a:rPr>
              <a:t>biliar.</a:t>
            </a:r>
            <a:endParaRPr sz="2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940" y="76200"/>
            <a:ext cx="9051290" cy="67767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4139" y="1013459"/>
            <a:ext cx="30543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00"/>
                </a:solidFill>
              </a:rPr>
              <a:t>Esquema </a:t>
            </a:r>
            <a:r>
              <a:rPr sz="1800" spc="-10" dirty="0">
                <a:solidFill>
                  <a:srgbClr val="FFFF00"/>
                </a:solidFill>
              </a:rPr>
              <a:t>general del</a:t>
            </a:r>
            <a:r>
              <a:rPr sz="1800" spc="-35" dirty="0">
                <a:solidFill>
                  <a:srgbClr val="FFFF00"/>
                </a:solidFill>
              </a:rPr>
              <a:t> </a:t>
            </a:r>
            <a:r>
              <a:rPr sz="1800" spc="-10" dirty="0">
                <a:solidFill>
                  <a:srgbClr val="FFFF00"/>
                </a:solidFill>
              </a:rPr>
              <a:t>manejo.</a:t>
            </a:r>
            <a:endParaRPr sz="1800"/>
          </a:p>
        </p:txBody>
      </p:sp>
      <p:sp>
        <p:nvSpPr>
          <p:cNvPr id="3" name="object 3"/>
          <p:cNvSpPr txBox="1"/>
          <p:nvPr/>
        </p:nvSpPr>
        <p:spPr>
          <a:xfrm>
            <a:off x="1555750" y="1851659"/>
            <a:ext cx="4549775" cy="4014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Cuadro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clínico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sugerente.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50">
              <a:latin typeface="Arial"/>
              <a:cs typeface="Arial"/>
            </a:endParaRPr>
          </a:p>
          <a:p>
            <a:pPr marL="610235">
              <a:lnSpc>
                <a:spcPct val="100000"/>
              </a:lnSpc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Establecer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diagnóstico.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350">
              <a:latin typeface="Arial"/>
              <a:cs typeface="Arial"/>
            </a:endParaRPr>
          </a:p>
          <a:p>
            <a:pPr marL="981710">
              <a:lnSpc>
                <a:spcPct val="100000"/>
              </a:lnSpc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Establecer</a:t>
            </a:r>
            <a:r>
              <a:rPr sz="18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severidad.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350">
              <a:latin typeface="Arial"/>
              <a:cs typeface="Arial"/>
            </a:endParaRPr>
          </a:p>
          <a:p>
            <a:pPr marL="488315" algn="ctr">
              <a:lnSpc>
                <a:spcPct val="100000"/>
              </a:lnSpc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Terapia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soporte.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700">
              <a:latin typeface="Arial"/>
              <a:cs typeface="Arial"/>
            </a:endParaRPr>
          </a:p>
          <a:p>
            <a:pPr marL="1877060" marR="5080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Vigilancia complicaciones. 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Locales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sistémicas.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81000" y="1981200"/>
            <a:ext cx="457200" cy="1295400"/>
          </a:xfrm>
          <a:custGeom>
            <a:avLst/>
            <a:gdLst/>
            <a:ahLst/>
            <a:cxnLst/>
            <a:rect l="l" t="t" r="r" b="b"/>
            <a:pathLst>
              <a:path w="457200" h="1295400">
                <a:moveTo>
                  <a:pt x="457200" y="0"/>
                </a:moveTo>
                <a:lnTo>
                  <a:pt x="382985" y="853"/>
                </a:lnTo>
                <a:lnTo>
                  <a:pt x="312602" y="3322"/>
                </a:lnTo>
                <a:lnTo>
                  <a:pt x="246990" y="7269"/>
                </a:lnTo>
                <a:lnTo>
                  <a:pt x="187086" y="12557"/>
                </a:lnTo>
                <a:lnTo>
                  <a:pt x="133826" y="19050"/>
                </a:lnTo>
                <a:lnTo>
                  <a:pt x="88148" y="26609"/>
                </a:lnTo>
                <a:lnTo>
                  <a:pt x="50989" y="35097"/>
                </a:lnTo>
                <a:lnTo>
                  <a:pt x="5977" y="54315"/>
                </a:lnTo>
                <a:lnTo>
                  <a:pt x="0" y="64770"/>
                </a:lnTo>
                <a:lnTo>
                  <a:pt x="0" y="1099820"/>
                </a:lnTo>
                <a:lnTo>
                  <a:pt x="61582" y="1137042"/>
                </a:lnTo>
                <a:lnTo>
                  <a:pt x="106991" y="1147894"/>
                </a:lnTo>
                <a:lnTo>
                  <a:pt x="163285" y="1156636"/>
                </a:lnTo>
                <a:lnTo>
                  <a:pt x="229533" y="1162468"/>
                </a:lnTo>
                <a:lnTo>
                  <a:pt x="304800" y="1164589"/>
                </a:lnTo>
                <a:lnTo>
                  <a:pt x="304800" y="1295400"/>
                </a:lnTo>
                <a:lnTo>
                  <a:pt x="457200" y="647700"/>
                </a:lnTo>
                <a:lnTo>
                  <a:pt x="304800" y="0"/>
                </a:lnTo>
                <a:lnTo>
                  <a:pt x="304800" y="129539"/>
                </a:lnTo>
                <a:lnTo>
                  <a:pt x="1270" y="582929"/>
                </a:lnTo>
                <a:lnTo>
                  <a:pt x="72509" y="637401"/>
                </a:lnTo>
                <a:lnTo>
                  <a:pt x="229234" y="679608"/>
                </a:lnTo>
                <a:lnTo>
                  <a:pt x="385960" y="527744"/>
                </a:lnTo>
                <a:lnTo>
                  <a:pt x="457200" y="0"/>
                </a:lnTo>
                <a:close/>
              </a:path>
            </a:pathLst>
          </a:custGeom>
          <a:ln w="934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90600" y="2895600"/>
            <a:ext cx="914400" cy="2209800"/>
          </a:xfrm>
          <a:custGeom>
            <a:avLst/>
            <a:gdLst/>
            <a:ahLst/>
            <a:cxnLst/>
            <a:rect l="l" t="t" r="r" b="b"/>
            <a:pathLst>
              <a:path w="914400" h="2209800">
                <a:moveTo>
                  <a:pt x="457200" y="0"/>
                </a:moveTo>
                <a:lnTo>
                  <a:pt x="382985" y="853"/>
                </a:lnTo>
                <a:lnTo>
                  <a:pt x="312602" y="3322"/>
                </a:lnTo>
                <a:lnTo>
                  <a:pt x="246990" y="7269"/>
                </a:lnTo>
                <a:lnTo>
                  <a:pt x="187086" y="12557"/>
                </a:lnTo>
                <a:lnTo>
                  <a:pt x="133826" y="19050"/>
                </a:lnTo>
                <a:lnTo>
                  <a:pt x="88148" y="26609"/>
                </a:lnTo>
                <a:lnTo>
                  <a:pt x="50989" y="35097"/>
                </a:lnTo>
                <a:lnTo>
                  <a:pt x="5977" y="54315"/>
                </a:lnTo>
                <a:lnTo>
                  <a:pt x="0" y="64770"/>
                </a:lnTo>
                <a:lnTo>
                  <a:pt x="0" y="1099820"/>
                </a:lnTo>
                <a:lnTo>
                  <a:pt x="61582" y="1137042"/>
                </a:lnTo>
                <a:lnTo>
                  <a:pt x="106991" y="1147894"/>
                </a:lnTo>
                <a:lnTo>
                  <a:pt x="163285" y="1156636"/>
                </a:lnTo>
                <a:lnTo>
                  <a:pt x="229533" y="1162468"/>
                </a:lnTo>
                <a:lnTo>
                  <a:pt x="304800" y="1164589"/>
                </a:lnTo>
                <a:lnTo>
                  <a:pt x="304800" y="1295400"/>
                </a:lnTo>
                <a:lnTo>
                  <a:pt x="457200" y="647700"/>
                </a:lnTo>
                <a:lnTo>
                  <a:pt x="304800" y="0"/>
                </a:lnTo>
                <a:lnTo>
                  <a:pt x="304800" y="129539"/>
                </a:lnTo>
                <a:lnTo>
                  <a:pt x="1269" y="582929"/>
                </a:lnTo>
                <a:lnTo>
                  <a:pt x="72509" y="637401"/>
                </a:lnTo>
                <a:lnTo>
                  <a:pt x="229234" y="679608"/>
                </a:lnTo>
                <a:lnTo>
                  <a:pt x="385960" y="527744"/>
                </a:lnTo>
                <a:lnTo>
                  <a:pt x="457200" y="0"/>
                </a:lnTo>
                <a:close/>
              </a:path>
              <a:path w="914400" h="2209800">
                <a:moveTo>
                  <a:pt x="914400" y="914400"/>
                </a:moveTo>
                <a:lnTo>
                  <a:pt x="840185" y="915253"/>
                </a:lnTo>
                <a:lnTo>
                  <a:pt x="769802" y="917722"/>
                </a:lnTo>
                <a:lnTo>
                  <a:pt x="704190" y="921669"/>
                </a:lnTo>
                <a:lnTo>
                  <a:pt x="644286" y="926957"/>
                </a:lnTo>
                <a:lnTo>
                  <a:pt x="591026" y="933450"/>
                </a:lnTo>
                <a:lnTo>
                  <a:pt x="545348" y="941009"/>
                </a:lnTo>
                <a:lnTo>
                  <a:pt x="508189" y="949497"/>
                </a:lnTo>
                <a:lnTo>
                  <a:pt x="463177" y="968715"/>
                </a:lnTo>
                <a:lnTo>
                  <a:pt x="457200" y="979169"/>
                </a:lnTo>
                <a:lnTo>
                  <a:pt x="457200" y="2014220"/>
                </a:lnTo>
                <a:lnTo>
                  <a:pt x="518782" y="2051442"/>
                </a:lnTo>
                <a:lnTo>
                  <a:pt x="564191" y="2062294"/>
                </a:lnTo>
                <a:lnTo>
                  <a:pt x="620485" y="2071036"/>
                </a:lnTo>
                <a:lnTo>
                  <a:pt x="686733" y="2076868"/>
                </a:lnTo>
                <a:lnTo>
                  <a:pt x="762000" y="2078989"/>
                </a:lnTo>
                <a:lnTo>
                  <a:pt x="762000" y="2209800"/>
                </a:lnTo>
                <a:lnTo>
                  <a:pt x="914400" y="1562100"/>
                </a:lnTo>
                <a:lnTo>
                  <a:pt x="762000" y="914400"/>
                </a:lnTo>
                <a:lnTo>
                  <a:pt x="762000" y="1043939"/>
                </a:lnTo>
                <a:lnTo>
                  <a:pt x="458469" y="1497330"/>
                </a:lnTo>
                <a:lnTo>
                  <a:pt x="529709" y="1551801"/>
                </a:lnTo>
                <a:lnTo>
                  <a:pt x="686435" y="1594008"/>
                </a:lnTo>
                <a:lnTo>
                  <a:pt x="843160" y="1442144"/>
                </a:lnTo>
                <a:lnTo>
                  <a:pt x="914400" y="914400"/>
                </a:lnTo>
                <a:close/>
              </a:path>
            </a:pathLst>
          </a:custGeom>
          <a:ln w="934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057400" y="4724400"/>
            <a:ext cx="457200" cy="1295400"/>
          </a:xfrm>
          <a:custGeom>
            <a:avLst/>
            <a:gdLst/>
            <a:ahLst/>
            <a:cxnLst/>
            <a:rect l="l" t="t" r="r" b="b"/>
            <a:pathLst>
              <a:path w="457200" h="1295400">
                <a:moveTo>
                  <a:pt x="457200" y="0"/>
                </a:moveTo>
                <a:lnTo>
                  <a:pt x="382985" y="853"/>
                </a:lnTo>
                <a:lnTo>
                  <a:pt x="312602" y="3322"/>
                </a:lnTo>
                <a:lnTo>
                  <a:pt x="246990" y="7269"/>
                </a:lnTo>
                <a:lnTo>
                  <a:pt x="187086" y="12557"/>
                </a:lnTo>
                <a:lnTo>
                  <a:pt x="133826" y="19050"/>
                </a:lnTo>
                <a:lnTo>
                  <a:pt x="88148" y="26609"/>
                </a:lnTo>
                <a:lnTo>
                  <a:pt x="50989" y="35097"/>
                </a:lnTo>
                <a:lnTo>
                  <a:pt x="5977" y="54315"/>
                </a:lnTo>
                <a:lnTo>
                  <a:pt x="0" y="64769"/>
                </a:lnTo>
                <a:lnTo>
                  <a:pt x="0" y="1099820"/>
                </a:lnTo>
                <a:lnTo>
                  <a:pt x="61582" y="1137042"/>
                </a:lnTo>
                <a:lnTo>
                  <a:pt x="106991" y="1147894"/>
                </a:lnTo>
                <a:lnTo>
                  <a:pt x="163285" y="1156636"/>
                </a:lnTo>
                <a:lnTo>
                  <a:pt x="229533" y="1162468"/>
                </a:lnTo>
                <a:lnTo>
                  <a:pt x="304800" y="1164590"/>
                </a:lnTo>
                <a:lnTo>
                  <a:pt x="304800" y="1295400"/>
                </a:lnTo>
                <a:lnTo>
                  <a:pt x="457200" y="647700"/>
                </a:lnTo>
                <a:lnTo>
                  <a:pt x="304800" y="0"/>
                </a:lnTo>
                <a:lnTo>
                  <a:pt x="304800" y="129539"/>
                </a:lnTo>
                <a:lnTo>
                  <a:pt x="1269" y="582930"/>
                </a:lnTo>
                <a:lnTo>
                  <a:pt x="72509" y="637401"/>
                </a:lnTo>
                <a:lnTo>
                  <a:pt x="229235" y="679608"/>
                </a:lnTo>
                <a:lnTo>
                  <a:pt x="385960" y="527744"/>
                </a:lnTo>
                <a:lnTo>
                  <a:pt x="457200" y="0"/>
                </a:lnTo>
                <a:close/>
              </a:path>
            </a:pathLst>
          </a:custGeom>
          <a:ln w="934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29080"/>
            <a:ext cx="160655" cy="2419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400" spc="10" dirty="0">
                <a:solidFill>
                  <a:srgbClr val="FFFFCC"/>
                </a:solidFill>
                <a:latin typeface="Wingdings"/>
                <a:cs typeface="Wingdings"/>
              </a:rPr>
              <a:t></a:t>
            </a:r>
            <a:endParaRPr sz="1400">
              <a:latin typeface="Wingdings"/>
              <a:cs typeface="Wingding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3075939"/>
            <a:ext cx="160655" cy="2419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400" spc="10" dirty="0">
                <a:solidFill>
                  <a:srgbClr val="FFFFCC"/>
                </a:solidFill>
                <a:latin typeface="Wingdings"/>
                <a:cs typeface="Wingdings"/>
              </a:rPr>
              <a:t></a:t>
            </a:r>
            <a:endParaRPr sz="1400">
              <a:latin typeface="Wingdings"/>
              <a:cs typeface="Wingding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4001770"/>
            <a:ext cx="160655" cy="2419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400" spc="10" dirty="0">
                <a:solidFill>
                  <a:srgbClr val="FFFFCC"/>
                </a:solidFill>
                <a:latin typeface="Wingdings"/>
                <a:cs typeface="Wingdings"/>
              </a:rPr>
              <a:t></a:t>
            </a:r>
            <a:endParaRPr sz="1400">
              <a:latin typeface="Wingdings"/>
              <a:cs typeface="Wingding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40" y="4488179"/>
            <a:ext cx="147320" cy="22097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250" spc="20" dirty="0">
                <a:solidFill>
                  <a:srgbClr val="FFFFCC"/>
                </a:solidFill>
                <a:latin typeface="Wingdings"/>
                <a:cs typeface="Wingdings"/>
              </a:rPr>
              <a:t></a:t>
            </a:r>
            <a:endParaRPr sz="1250">
              <a:latin typeface="Wingdings"/>
              <a:cs typeface="Wingding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78839" y="1489709"/>
            <a:ext cx="5654675" cy="4335780"/>
          </a:xfrm>
          <a:prstGeom prst="rect">
            <a:avLst/>
          </a:prstGeom>
        </p:spPr>
        <p:txBody>
          <a:bodyPr vert="horz" wrap="square" lIns="0" tIns="26669" rIns="0" bIns="0" rtlCol="0">
            <a:spAutoFit/>
          </a:bodyPr>
          <a:lstStyle/>
          <a:p>
            <a:pPr marL="12700" marR="3877945">
              <a:lnSpc>
                <a:spcPct val="95200"/>
              </a:lnSpc>
              <a:spcBef>
                <a:spcPts val="209"/>
              </a:spcBef>
            </a:pPr>
            <a:r>
              <a:rPr sz="1900" spc="-5" dirty="0">
                <a:solidFill>
                  <a:srgbClr val="00AFEF"/>
                </a:solidFill>
                <a:latin typeface="Arial"/>
                <a:cs typeface="Arial"/>
              </a:rPr>
              <a:t>Dolor</a:t>
            </a:r>
            <a:r>
              <a:rPr sz="1900" spc="-7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900" spc="-5" dirty="0">
                <a:solidFill>
                  <a:srgbClr val="00AFEF"/>
                </a:solidFill>
                <a:latin typeface="Arial"/>
                <a:cs typeface="Arial"/>
              </a:rPr>
              <a:t>abdominal 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agudo</a:t>
            </a:r>
            <a:r>
              <a:rPr sz="18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progresivo</a:t>
            </a:r>
            <a:endParaRPr sz="1800">
              <a:latin typeface="Arial"/>
              <a:cs typeface="Arial"/>
            </a:endParaRPr>
          </a:p>
          <a:p>
            <a:pPr marL="12700" marR="3568065">
              <a:lnSpc>
                <a:spcPts val="2060"/>
              </a:lnSpc>
              <a:spcBef>
                <a:spcPts val="50"/>
              </a:spcBef>
            </a:pP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intensidad variable 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epigástrico</a:t>
            </a:r>
            <a:r>
              <a:rPr sz="18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profundo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1725"/>
              </a:lnSpc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Irradiado en cinturón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álgico </a:t>
            </a:r>
            <a:r>
              <a:rPr sz="1100" spc="-5" dirty="0">
                <a:solidFill>
                  <a:srgbClr val="FFFFFF"/>
                </a:solidFill>
                <a:latin typeface="Arial"/>
                <a:cs typeface="Arial"/>
              </a:rPr>
              <a:t>(hemiabdomen</a:t>
            </a:r>
            <a:r>
              <a:rPr sz="11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Arial"/>
                <a:cs typeface="Arial"/>
              </a:rPr>
              <a:t>superior)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ts val="2135"/>
              </a:lnSpc>
            </a:pPr>
            <a:r>
              <a:rPr sz="1900" spc="-5" dirty="0">
                <a:solidFill>
                  <a:srgbClr val="00AFEF"/>
                </a:solidFill>
                <a:latin typeface="Arial"/>
                <a:cs typeface="Arial"/>
              </a:rPr>
              <a:t>Vómitos </a:t>
            </a:r>
            <a:r>
              <a:rPr sz="1500" dirty="0">
                <a:solidFill>
                  <a:srgbClr val="FFFFFF"/>
                </a:solidFill>
                <a:latin typeface="Arial"/>
                <a:cs typeface="Arial"/>
              </a:rPr>
              <a:t>(75- 80%) persisten por</a:t>
            </a:r>
            <a:r>
              <a:rPr sz="15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FFFFFF"/>
                </a:solidFill>
                <a:latin typeface="Arial"/>
                <a:cs typeface="Arial"/>
              </a:rPr>
              <a:t>horas.</a:t>
            </a:r>
            <a:endParaRPr sz="1500">
              <a:latin typeface="Arial"/>
              <a:cs typeface="Arial"/>
            </a:endParaRPr>
          </a:p>
          <a:p>
            <a:pPr marL="12700" marR="4601210">
              <a:lnSpc>
                <a:spcPts val="1700"/>
              </a:lnSpc>
              <a:spcBef>
                <a:spcPts val="100"/>
              </a:spcBef>
            </a:pPr>
            <a:r>
              <a:rPr sz="1500" spc="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500" spc="-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1500" spc="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50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1500" spc="5" dirty="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150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500" spc="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50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500" spc="5" dirty="0">
                <a:solidFill>
                  <a:srgbClr val="FFFFFF"/>
                </a:solidFill>
                <a:latin typeface="Arial"/>
                <a:cs typeface="Arial"/>
              </a:rPr>
              <a:t>io</a:t>
            </a:r>
            <a:r>
              <a:rPr sz="1500" dirty="0">
                <a:solidFill>
                  <a:srgbClr val="FFFFFF"/>
                </a:solidFill>
                <a:latin typeface="Arial"/>
                <a:cs typeface="Arial"/>
              </a:rPr>
              <a:t>s  biliosos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ts val="1610"/>
              </a:lnSpc>
            </a:pPr>
            <a:r>
              <a:rPr sz="1500" dirty="0">
                <a:solidFill>
                  <a:srgbClr val="FFFFFF"/>
                </a:solidFill>
                <a:latin typeface="Arial"/>
                <a:cs typeface="Arial"/>
              </a:rPr>
              <a:t>hemáticos ( hemorragia páncreas o lesión aguda</a:t>
            </a:r>
            <a:r>
              <a:rPr sz="1500" spc="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FFFFFF"/>
                </a:solidFill>
                <a:latin typeface="Arial"/>
                <a:cs typeface="Arial"/>
              </a:rPr>
              <a:t>gastroesofágica)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ts val="2175"/>
              </a:lnSpc>
            </a:pPr>
            <a:r>
              <a:rPr sz="1900" spc="-5" dirty="0">
                <a:solidFill>
                  <a:srgbClr val="00AFEF"/>
                </a:solidFill>
                <a:latin typeface="Arial"/>
                <a:cs typeface="Arial"/>
              </a:rPr>
              <a:t>Hipomotilidad</a:t>
            </a:r>
            <a:r>
              <a:rPr sz="1900" spc="-10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1900" spc="-5" dirty="0">
                <a:solidFill>
                  <a:srgbClr val="00AFEF"/>
                </a:solidFill>
                <a:latin typeface="Arial"/>
                <a:cs typeface="Arial"/>
              </a:rPr>
              <a:t>intestinal</a:t>
            </a:r>
            <a:endParaRPr sz="1900">
              <a:latin typeface="Arial"/>
              <a:cs typeface="Arial"/>
            </a:endParaRPr>
          </a:p>
          <a:p>
            <a:pPr marL="12700">
              <a:lnSpc>
                <a:spcPts val="1705"/>
              </a:lnSpc>
            </a:pPr>
            <a:r>
              <a:rPr sz="1500" dirty="0">
                <a:solidFill>
                  <a:srgbClr val="FFFFFF"/>
                </a:solidFill>
                <a:latin typeface="Arial"/>
                <a:cs typeface="Arial"/>
              </a:rPr>
              <a:t>íleo local </a:t>
            </a:r>
            <a:r>
              <a:rPr sz="1500" dirty="0">
                <a:solidFill>
                  <a:srgbClr val="FFFFFF"/>
                </a:solidFill>
                <a:latin typeface="Wingdings"/>
                <a:cs typeface="Wingdings"/>
              </a:rPr>
              <a:t></a:t>
            </a:r>
            <a:r>
              <a:rPr sz="15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500" dirty="0">
                <a:solidFill>
                  <a:srgbClr val="FFFFFF"/>
                </a:solidFill>
                <a:latin typeface="Arial"/>
                <a:cs typeface="Arial"/>
              </a:rPr>
              <a:t>generalizado, distensión abdominal y ausencia</a:t>
            </a:r>
            <a:r>
              <a:rPr sz="1500" spc="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spc="-5" dirty="0">
                <a:solidFill>
                  <a:srgbClr val="FFFFFF"/>
                </a:solidFill>
                <a:latin typeface="Arial"/>
                <a:cs typeface="Arial"/>
              </a:rPr>
              <a:t>RHA.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ts val="1945"/>
              </a:lnSpc>
            </a:pPr>
            <a:r>
              <a:rPr sz="1700" spc="-5" dirty="0">
                <a:solidFill>
                  <a:srgbClr val="00AFEF"/>
                </a:solidFill>
                <a:latin typeface="Arial"/>
                <a:cs typeface="Arial"/>
              </a:rPr>
              <a:t>Disnea/taquipnea</a:t>
            </a:r>
            <a:endParaRPr sz="1700">
              <a:latin typeface="Arial"/>
              <a:cs typeface="Arial"/>
            </a:endParaRPr>
          </a:p>
          <a:p>
            <a:pPr marL="12700">
              <a:lnSpc>
                <a:spcPts val="1710"/>
              </a:lnSpc>
            </a:pPr>
            <a:r>
              <a:rPr sz="1500" dirty="0">
                <a:solidFill>
                  <a:srgbClr val="FFFFFF"/>
                </a:solidFill>
                <a:latin typeface="Arial"/>
                <a:cs typeface="Arial"/>
              </a:rPr>
              <a:t>ansiedad, dolor</a:t>
            </a:r>
            <a:endParaRPr sz="1500">
              <a:latin typeface="Arial"/>
              <a:cs typeface="Arial"/>
            </a:endParaRPr>
          </a:p>
          <a:p>
            <a:pPr marL="12700" marR="2498725">
              <a:lnSpc>
                <a:spcPts val="1700"/>
              </a:lnSpc>
              <a:spcBef>
                <a:spcPts val="95"/>
              </a:spcBef>
            </a:pPr>
            <a:r>
              <a:rPr sz="1500" dirty="0">
                <a:solidFill>
                  <a:srgbClr val="FFFFFF"/>
                </a:solidFill>
                <a:latin typeface="Arial"/>
                <a:cs typeface="Arial"/>
              </a:rPr>
              <a:t>distrés respiratorio o derrame pleural  acidosis</a:t>
            </a:r>
            <a:r>
              <a:rPr sz="15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FFFFFF"/>
                </a:solidFill>
                <a:latin typeface="Arial"/>
                <a:cs typeface="Arial"/>
              </a:rPr>
              <a:t>metabólica</a:t>
            </a:r>
            <a:endParaRPr sz="1500">
              <a:latin typeface="Arial"/>
              <a:cs typeface="Arial"/>
            </a:endParaRPr>
          </a:p>
          <a:p>
            <a:pPr marL="12700" marR="1805305">
              <a:lnSpc>
                <a:spcPts val="1710"/>
              </a:lnSpc>
            </a:pPr>
            <a:r>
              <a:rPr sz="1500" dirty="0">
                <a:solidFill>
                  <a:srgbClr val="FFFFFF"/>
                </a:solidFill>
                <a:latin typeface="Arial"/>
                <a:cs typeface="Arial"/>
              </a:rPr>
              <a:t>Otros: fiebre, ictericia, deshidratación, </a:t>
            </a:r>
            <a:r>
              <a:rPr sz="1500" spc="5" dirty="0">
                <a:solidFill>
                  <a:srgbClr val="FFFFFF"/>
                </a:solidFill>
                <a:latin typeface="Arial"/>
                <a:cs typeface="Arial"/>
              </a:rPr>
              <a:t>shock.  </a:t>
            </a:r>
            <a:r>
              <a:rPr sz="1500" dirty="0">
                <a:solidFill>
                  <a:srgbClr val="FFFFFF"/>
                </a:solidFill>
                <a:latin typeface="Arial"/>
                <a:cs typeface="Arial"/>
              </a:rPr>
              <a:t>Paniculitis, tromboflebitis y</a:t>
            </a:r>
            <a:r>
              <a:rPr sz="15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500" dirty="0">
                <a:solidFill>
                  <a:srgbClr val="FFFFFF"/>
                </a:solidFill>
                <a:latin typeface="Arial"/>
                <a:cs typeface="Arial"/>
              </a:rPr>
              <a:t>poliartritis</a:t>
            </a:r>
            <a:endParaRPr sz="15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463039" y="469900"/>
            <a:ext cx="621792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Manifestaciones</a:t>
            </a:r>
            <a:r>
              <a:rPr spc="-75" dirty="0"/>
              <a:t> </a:t>
            </a:r>
            <a:r>
              <a:rPr dirty="0"/>
              <a:t>Clínicas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95120"/>
            <a:ext cx="7584440" cy="85598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355600" marR="5080" indent="-342900">
              <a:lnSpc>
                <a:spcPct val="94100"/>
              </a:lnSpc>
              <a:spcBef>
                <a:spcPts val="325"/>
              </a:spcBef>
              <a:buClr>
                <a:srgbClr val="FFFFCC"/>
              </a:buClr>
              <a:buSzPct val="75000"/>
              <a:buFont typeface="Wingdings"/>
              <a:buChar char=""/>
              <a:tabLst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Sensibilidad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y distención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abdominal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(raro 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rigidez)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2382519"/>
            <a:ext cx="196215" cy="2835910"/>
          </a:xfrm>
          <a:prstGeom prst="rect">
            <a:avLst/>
          </a:prstGeom>
        </p:spPr>
        <p:txBody>
          <a:bodyPr vert="horz" wrap="square" lIns="0" tIns="154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20"/>
              </a:spcBef>
            </a:pPr>
            <a:r>
              <a:rPr sz="1800" dirty="0">
                <a:solidFill>
                  <a:srgbClr val="FFFFCC"/>
                </a:solidFill>
                <a:latin typeface="Wingdings"/>
                <a:cs typeface="Wingdings"/>
              </a:rPr>
              <a:t></a:t>
            </a:r>
            <a:endParaRPr sz="18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1120"/>
              </a:spcBef>
            </a:pPr>
            <a:r>
              <a:rPr sz="1800" dirty="0">
                <a:solidFill>
                  <a:srgbClr val="FFFFCC"/>
                </a:solidFill>
                <a:latin typeface="Wingdings"/>
                <a:cs typeface="Wingdings"/>
              </a:rPr>
              <a:t></a:t>
            </a:r>
            <a:endParaRPr sz="18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1110"/>
              </a:spcBef>
            </a:pPr>
            <a:r>
              <a:rPr sz="1800" dirty="0">
                <a:solidFill>
                  <a:srgbClr val="FFFFCC"/>
                </a:solidFill>
                <a:latin typeface="Wingdings"/>
                <a:cs typeface="Wingdings"/>
              </a:rPr>
              <a:t></a:t>
            </a:r>
            <a:endParaRPr sz="18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1110"/>
              </a:spcBef>
            </a:pPr>
            <a:r>
              <a:rPr sz="1800" dirty="0">
                <a:solidFill>
                  <a:srgbClr val="FFFFCC"/>
                </a:solidFill>
                <a:latin typeface="Wingdings"/>
                <a:cs typeface="Wingdings"/>
              </a:rPr>
              <a:t></a:t>
            </a:r>
            <a:endParaRPr sz="18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1120"/>
              </a:spcBef>
            </a:pPr>
            <a:r>
              <a:rPr sz="1800" dirty="0">
                <a:solidFill>
                  <a:srgbClr val="FFFFCC"/>
                </a:solidFill>
                <a:latin typeface="Wingdings"/>
                <a:cs typeface="Wingdings"/>
              </a:rPr>
              <a:t></a:t>
            </a:r>
            <a:endParaRPr sz="18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910"/>
              </a:spcBef>
            </a:pPr>
            <a:r>
              <a:rPr sz="1800" dirty="0">
                <a:solidFill>
                  <a:srgbClr val="FFFFCC"/>
                </a:solidFill>
                <a:latin typeface="Wingdings"/>
                <a:cs typeface="Wingdings"/>
              </a:rPr>
              <a:t></a:t>
            </a:r>
            <a:endParaRPr sz="18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880"/>
              </a:spcBef>
            </a:pPr>
            <a:r>
              <a:rPr sz="1500" dirty="0">
                <a:solidFill>
                  <a:srgbClr val="FFFFCC"/>
                </a:solidFill>
                <a:latin typeface="Wingdings"/>
                <a:cs typeface="Wingdings"/>
              </a:rPr>
              <a:t></a:t>
            </a:r>
            <a:endParaRPr sz="1500">
              <a:latin typeface="Wingdings"/>
              <a:cs typeface="Wingding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8839" y="2424429"/>
            <a:ext cx="7025640" cy="2830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13700"/>
              </a:lnSpc>
              <a:spcBef>
                <a:spcPts val="105"/>
              </a:spcBef>
            </a:pP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Posición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antiálgica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(reposo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en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posición fetal) 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Signos Cullen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y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Turner </a:t>
            </a:r>
            <a:r>
              <a:rPr sz="2400" spc="-60" dirty="0">
                <a:solidFill>
                  <a:srgbClr val="FFFFFF"/>
                </a:solidFill>
                <a:latin typeface="Arial"/>
                <a:cs typeface="Arial"/>
              </a:rPr>
              <a:t>(PA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grave,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baja sensibilidad) 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Derrame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pleural</a:t>
            </a:r>
            <a:endParaRPr sz="2400">
              <a:latin typeface="Arial"/>
              <a:cs typeface="Arial"/>
            </a:endParaRPr>
          </a:p>
          <a:p>
            <a:pPr marL="12700" marR="3512820">
              <a:lnSpc>
                <a:spcPct val="109500"/>
              </a:lnSpc>
              <a:spcBef>
                <a:spcPts val="125"/>
              </a:spcBef>
            </a:pP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Crépitos distelectásicos  Atelectasias basales 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HDA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(inflamación mucosa) 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Dolores musculares</a:t>
            </a:r>
            <a:r>
              <a:rPr sz="20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(hipocalcemia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63039" y="469900"/>
            <a:ext cx="621792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BBBBD1"/>
                </a:solidFill>
              </a:rPr>
              <a:t>Manifestaciones</a:t>
            </a:r>
            <a:r>
              <a:rPr spc="-75" dirty="0">
                <a:solidFill>
                  <a:srgbClr val="BBBBD1"/>
                </a:solidFill>
              </a:rPr>
              <a:t> </a:t>
            </a:r>
            <a:r>
              <a:rPr dirty="0">
                <a:solidFill>
                  <a:srgbClr val="BBBBD1"/>
                </a:solidFill>
              </a:rPr>
              <a:t>Clínicas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0540" y="1590040"/>
            <a:ext cx="2412365" cy="1527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0" indent="-342900">
              <a:lnSpc>
                <a:spcPct val="100000"/>
              </a:lnSpc>
              <a:spcBef>
                <a:spcPts val="100"/>
              </a:spcBef>
              <a:buClr>
                <a:srgbClr val="FFFFCC"/>
              </a:buClr>
              <a:buSzPct val="75000"/>
              <a:buFont typeface="Wingdings"/>
              <a:buChar char=""/>
              <a:tabLst>
                <a:tab pos="381000" algn="l"/>
              </a:tabLst>
            </a:pPr>
            <a:r>
              <a:rPr sz="3200" spc="-20" dirty="0">
                <a:solidFill>
                  <a:srgbClr val="FFFFFF"/>
                </a:solidFill>
                <a:latin typeface="Times New Roman"/>
                <a:cs typeface="Times New Roman"/>
              </a:rPr>
              <a:t>Taquicardia</a:t>
            </a:r>
            <a:endParaRPr sz="3200">
              <a:latin typeface="Times New Roman"/>
              <a:cs typeface="Times New Roman"/>
            </a:endParaRPr>
          </a:p>
          <a:p>
            <a:pPr marL="381000" indent="-342900">
              <a:lnSpc>
                <a:spcPct val="100000"/>
              </a:lnSpc>
              <a:spcBef>
                <a:spcPts val="150"/>
              </a:spcBef>
              <a:buClr>
                <a:srgbClr val="FFFFCC"/>
              </a:buClr>
              <a:buSzPct val="75000"/>
              <a:buFont typeface="Wingdings"/>
              <a:buChar char=""/>
              <a:tabLst>
                <a:tab pos="381000" algn="l"/>
              </a:tabLst>
            </a:pPr>
            <a:r>
              <a:rPr sz="3200" spc="-25" dirty="0">
                <a:solidFill>
                  <a:srgbClr val="FFFFFF"/>
                </a:solidFill>
                <a:latin typeface="Times New Roman"/>
                <a:cs typeface="Times New Roman"/>
              </a:rPr>
              <a:t>Taquipnea</a:t>
            </a:r>
            <a:endParaRPr sz="3200">
              <a:latin typeface="Times New Roman"/>
              <a:cs typeface="Times New Roman"/>
            </a:endParaRPr>
          </a:p>
          <a:p>
            <a:pPr marL="381000" indent="-342900">
              <a:lnSpc>
                <a:spcPct val="100000"/>
              </a:lnSpc>
              <a:spcBef>
                <a:spcPts val="160"/>
              </a:spcBef>
              <a:buClr>
                <a:srgbClr val="FFFFCC"/>
              </a:buClr>
              <a:buSzPct val="75000"/>
              <a:buFont typeface="Wingdings"/>
              <a:buChar char=""/>
              <a:tabLst>
                <a:tab pos="381000" algn="l"/>
              </a:tabLst>
            </a:pPr>
            <a:r>
              <a:rPr sz="3200" dirty="0">
                <a:solidFill>
                  <a:srgbClr val="FFFFFF"/>
                </a:solidFill>
                <a:latin typeface="Times New Roman"/>
                <a:cs typeface="Times New Roman"/>
              </a:rPr>
              <a:t>Hipotensión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79700" y="406400"/>
            <a:ext cx="372681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Examen</a:t>
            </a:r>
            <a:r>
              <a:rPr spc="-85" dirty="0"/>
              <a:t> </a:t>
            </a:r>
            <a:r>
              <a:rPr dirty="0"/>
              <a:t>Físico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71139" y="469900"/>
            <a:ext cx="360362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01520" algn="l"/>
              </a:tabLst>
            </a:pPr>
            <a:r>
              <a:rPr spc="-5" dirty="0"/>
              <a:t>Cuadro	</a:t>
            </a:r>
            <a:r>
              <a:rPr dirty="0"/>
              <a:t>clínico</a:t>
            </a:r>
          </a:p>
        </p:txBody>
      </p:sp>
      <p:sp>
        <p:nvSpPr>
          <p:cNvPr id="4" name="object 4"/>
          <p:cNvSpPr/>
          <p:nvPr/>
        </p:nvSpPr>
        <p:spPr>
          <a:xfrm>
            <a:off x="826769" y="1123950"/>
            <a:ext cx="7418070" cy="53657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78839" y="1661159"/>
            <a:ext cx="272097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380" dirty="0">
                <a:solidFill>
                  <a:srgbClr val="FFFFFF"/>
                </a:solidFill>
                <a:latin typeface="Arial Black"/>
                <a:cs typeface="Arial Black"/>
              </a:rPr>
              <a:t>Intraabdominal</a:t>
            </a:r>
            <a:endParaRPr sz="32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200"/>
              </a:lnSpc>
              <a:spcBef>
                <a:spcPts val="100"/>
              </a:spcBef>
            </a:pPr>
            <a:r>
              <a:rPr spc="-225" dirty="0"/>
              <a:t>Úlcera </a:t>
            </a:r>
            <a:r>
              <a:rPr spc="-220" dirty="0"/>
              <a:t>Péptica </a:t>
            </a:r>
            <a:r>
              <a:rPr spc="-195" dirty="0"/>
              <a:t>Perforada  </a:t>
            </a:r>
            <a:r>
              <a:rPr spc="-220" dirty="0"/>
              <a:t>Infarto</a:t>
            </a:r>
            <a:r>
              <a:rPr spc="-114" dirty="0"/>
              <a:t> </a:t>
            </a:r>
            <a:r>
              <a:rPr spc="-220" dirty="0"/>
              <a:t>Mesentérico</a:t>
            </a:r>
          </a:p>
          <a:p>
            <a:pPr marL="12700" marR="358775">
              <a:lnSpc>
                <a:spcPts val="1920"/>
              </a:lnSpc>
              <a:spcBef>
                <a:spcPts val="480"/>
              </a:spcBef>
            </a:pPr>
            <a:r>
              <a:rPr spc="-225" dirty="0"/>
              <a:t>Obstrucción Intestinal  </a:t>
            </a:r>
            <a:r>
              <a:rPr spc="-240" dirty="0"/>
              <a:t>con</a:t>
            </a:r>
            <a:r>
              <a:rPr spc="-114" dirty="0"/>
              <a:t> </a:t>
            </a:r>
            <a:r>
              <a:rPr spc="-215" dirty="0"/>
              <a:t>Estrangulación</a:t>
            </a:r>
          </a:p>
          <a:p>
            <a:pPr marL="12700" marR="575310">
              <a:lnSpc>
                <a:spcPts val="2370"/>
              </a:lnSpc>
              <a:spcBef>
                <a:spcPts val="100"/>
              </a:spcBef>
            </a:pPr>
            <a:r>
              <a:rPr spc="-195" dirty="0"/>
              <a:t>Embarazo </a:t>
            </a:r>
            <a:r>
              <a:rPr spc="-229" dirty="0"/>
              <a:t>Ectópico  </a:t>
            </a:r>
            <a:r>
              <a:rPr spc="-220" dirty="0"/>
              <a:t>Colecistitis</a:t>
            </a:r>
            <a:r>
              <a:rPr spc="-130" dirty="0"/>
              <a:t> </a:t>
            </a:r>
            <a:r>
              <a:rPr spc="-210" dirty="0"/>
              <a:t>Aguda</a:t>
            </a:r>
          </a:p>
          <a:p>
            <a:pPr marL="12700" marR="972819">
              <a:lnSpc>
                <a:spcPts val="2370"/>
              </a:lnSpc>
              <a:spcBef>
                <a:spcPts val="10"/>
              </a:spcBef>
            </a:pPr>
            <a:r>
              <a:rPr spc="-114" dirty="0"/>
              <a:t>C</a:t>
            </a:r>
            <a:r>
              <a:rPr spc="-185" dirty="0"/>
              <a:t>ol</a:t>
            </a:r>
            <a:r>
              <a:rPr spc="-254" dirty="0"/>
              <a:t>e</a:t>
            </a:r>
            <a:r>
              <a:rPr spc="-204" dirty="0"/>
              <a:t>d</a:t>
            </a:r>
            <a:r>
              <a:rPr spc="-215" dirty="0"/>
              <a:t>o</a:t>
            </a:r>
            <a:r>
              <a:rPr spc="-250" dirty="0"/>
              <a:t>col</a:t>
            </a:r>
            <a:r>
              <a:rPr spc="-160" dirty="0"/>
              <a:t>i</a:t>
            </a:r>
            <a:r>
              <a:rPr spc="-300" dirty="0"/>
              <a:t>t</a:t>
            </a:r>
            <a:r>
              <a:rPr spc="-229" dirty="0"/>
              <a:t>ias</a:t>
            </a:r>
            <a:r>
              <a:rPr spc="-150" dirty="0"/>
              <a:t>i</a:t>
            </a:r>
            <a:r>
              <a:rPr spc="-140" dirty="0"/>
              <a:t>s  </a:t>
            </a:r>
            <a:r>
              <a:rPr spc="-210" dirty="0"/>
              <a:t>Colangitis</a:t>
            </a: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229" dirty="0"/>
              <a:t>Hepatitis</a:t>
            </a:r>
          </a:p>
          <a:p>
            <a:pPr marL="12700">
              <a:lnSpc>
                <a:spcPct val="100000"/>
              </a:lnSpc>
              <a:spcBef>
                <a:spcPts val="219"/>
              </a:spcBef>
            </a:pPr>
            <a:r>
              <a:rPr spc="-225" dirty="0"/>
              <a:t>Obstrucción</a:t>
            </a:r>
            <a:r>
              <a:rPr spc="-114" dirty="0"/>
              <a:t> </a:t>
            </a:r>
            <a:r>
              <a:rPr spc="-225" dirty="0"/>
              <a:t>intestinal</a:t>
            </a:r>
          </a:p>
          <a:p>
            <a:pPr marL="12700" marR="1339215">
              <a:lnSpc>
                <a:spcPts val="2620"/>
              </a:lnSpc>
              <a:spcBef>
                <a:spcPts val="150"/>
              </a:spcBef>
            </a:pPr>
            <a:r>
              <a:rPr spc="-225" dirty="0"/>
              <a:t>Apendicitis  </a:t>
            </a:r>
            <a:r>
              <a:rPr spc="-114" dirty="0"/>
              <a:t>D</a:t>
            </a:r>
            <a:r>
              <a:rPr spc="-215" dirty="0"/>
              <a:t>ive</a:t>
            </a:r>
            <a:r>
              <a:rPr spc="-185" dirty="0"/>
              <a:t>r</a:t>
            </a:r>
            <a:r>
              <a:rPr spc="-295" dirty="0"/>
              <a:t>t</a:t>
            </a:r>
            <a:r>
              <a:rPr spc="-175" dirty="0"/>
              <a:t>i</a:t>
            </a:r>
            <a:r>
              <a:rPr spc="-350" dirty="0"/>
              <a:t>c</a:t>
            </a:r>
            <a:r>
              <a:rPr spc="-229" dirty="0"/>
              <a:t>ul</a:t>
            </a:r>
            <a:r>
              <a:rPr spc="-160" dirty="0"/>
              <a:t>i</a:t>
            </a:r>
            <a:r>
              <a:rPr spc="-295" dirty="0"/>
              <a:t>t</a:t>
            </a:r>
            <a:r>
              <a:rPr spc="-210" dirty="0"/>
              <a:t>i</a:t>
            </a:r>
            <a:r>
              <a:rPr spc="-200" dirty="0"/>
              <a:t>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696720" y="469900"/>
            <a:ext cx="575056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093085" algn="l"/>
              </a:tabLst>
            </a:pPr>
            <a:r>
              <a:rPr dirty="0"/>
              <a:t>Diagn</a:t>
            </a:r>
            <a:r>
              <a:rPr spc="-10" dirty="0"/>
              <a:t>o</a:t>
            </a:r>
            <a:r>
              <a:rPr spc="5" dirty="0"/>
              <a:t>st</a:t>
            </a:r>
            <a:r>
              <a:rPr dirty="0"/>
              <a:t>i</a:t>
            </a:r>
            <a:r>
              <a:rPr spc="5" dirty="0"/>
              <a:t>c</a:t>
            </a:r>
            <a:r>
              <a:rPr dirty="0"/>
              <a:t>o	D</a:t>
            </a:r>
            <a:r>
              <a:rPr spc="10" dirty="0"/>
              <a:t>i</a:t>
            </a:r>
            <a:r>
              <a:rPr spc="-5" dirty="0"/>
              <a:t>f</a:t>
            </a:r>
            <a:r>
              <a:rPr dirty="0"/>
              <a:t>e</a:t>
            </a:r>
            <a:r>
              <a:rPr spc="-5" dirty="0"/>
              <a:t>r</a:t>
            </a:r>
            <a:r>
              <a:rPr dirty="0"/>
              <a:t>en</a:t>
            </a:r>
            <a:r>
              <a:rPr spc="5" dirty="0"/>
              <a:t>c</a:t>
            </a:r>
            <a:r>
              <a:rPr dirty="0"/>
              <a:t>ial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006340" y="1676400"/>
            <a:ext cx="249809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335" dirty="0">
                <a:solidFill>
                  <a:srgbClr val="FFFFFF"/>
                </a:solidFill>
                <a:latin typeface="Arial Black"/>
                <a:cs typeface="Arial Black"/>
              </a:rPr>
              <a:t>Extraabdominal</a:t>
            </a:r>
            <a:endParaRPr sz="2800">
              <a:latin typeface="Arial Black"/>
              <a:cs typeface="Arial Black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49240" y="2546350"/>
            <a:ext cx="2660015" cy="20104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00">
              <a:lnSpc>
                <a:spcPct val="120700"/>
              </a:lnSpc>
              <a:spcBef>
                <a:spcPts val="90"/>
              </a:spcBef>
            </a:pPr>
            <a:r>
              <a:rPr sz="1800" spc="-200" dirty="0">
                <a:solidFill>
                  <a:srgbClr val="FFFFFF"/>
                </a:solidFill>
                <a:latin typeface="Arial Black"/>
                <a:cs typeface="Arial Black"/>
              </a:rPr>
              <a:t>IAM </a:t>
            </a:r>
            <a:r>
              <a:rPr sz="1800" spc="-210" dirty="0">
                <a:solidFill>
                  <a:srgbClr val="FFFFFF"/>
                </a:solidFill>
                <a:latin typeface="Arial Black"/>
                <a:cs typeface="Arial Black"/>
              </a:rPr>
              <a:t>de </a:t>
            </a:r>
            <a:r>
              <a:rPr sz="1800" spc="-204" dirty="0">
                <a:solidFill>
                  <a:srgbClr val="FFFFFF"/>
                </a:solidFill>
                <a:latin typeface="Arial Black"/>
                <a:cs typeface="Arial Black"/>
              </a:rPr>
              <a:t>pared inferior  </a:t>
            </a:r>
            <a:r>
              <a:rPr sz="1800" spc="-215" dirty="0">
                <a:solidFill>
                  <a:srgbClr val="FFFFFF"/>
                </a:solidFill>
                <a:latin typeface="Arial Black"/>
                <a:cs typeface="Arial Black"/>
              </a:rPr>
              <a:t>Pericarditis  </a:t>
            </a:r>
            <a:r>
              <a:rPr sz="1800" spc="-220" dirty="0">
                <a:solidFill>
                  <a:srgbClr val="FFFFFF"/>
                </a:solidFill>
                <a:latin typeface="Arial Black"/>
                <a:cs typeface="Arial Black"/>
              </a:rPr>
              <a:t>Disección </a:t>
            </a:r>
            <a:r>
              <a:rPr sz="1800" spc="-235" dirty="0">
                <a:solidFill>
                  <a:srgbClr val="FFFFFF"/>
                </a:solidFill>
                <a:latin typeface="Arial Black"/>
                <a:cs typeface="Arial Black"/>
              </a:rPr>
              <a:t>Aórtica  </a:t>
            </a:r>
            <a:r>
              <a:rPr sz="1800" spc="-204" dirty="0">
                <a:solidFill>
                  <a:srgbClr val="FFFFFF"/>
                </a:solidFill>
                <a:latin typeface="Arial Black"/>
                <a:cs typeface="Arial Black"/>
              </a:rPr>
              <a:t>Pleuritis</a:t>
            </a:r>
            <a:endParaRPr sz="1800">
              <a:latin typeface="Arial Black"/>
              <a:cs typeface="Arial Black"/>
            </a:endParaRPr>
          </a:p>
          <a:p>
            <a:pPr marL="12700" marR="5080">
              <a:lnSpc>
                <a:spcPct val="120400"/>
              </a:lnSpc>
              <a:spcBef>
                <a:spcPts val="10"/>
              </a:spcBef>
            </a:pPr>
            <a:r>
              <a:rPr sz="1800" spc="-220" dirty="0">
                <a:solidFill>
                  <a:srgbClr val="FFFFFF"/>
                </a:solidFill>
                <a:latin typeface="Arial Black"/>
                <a:cs typeface="Arial Black"/>
              </a:rPr>
              <a:t>Neumonia </a:t>
            </a:r>
            <a:r>
              <a:rPr sz="1800" spc="-210" dirty="0">
                <a:solidFill>
                  <a:srgbClr val="FFFFFF"/>
                </a:solidFill>
                <a:latin typeface="Arial Black"/>
                <a:cs typeface="Arial Black"/>
              </a:rPr>
              <a:t>basal </a:t>
            </a:r>
            <a:r>
              <a:rPr sz="1800" spc="-195" dirty="0">
                <a:solidFill>
                  <a:srgbClr val="FFFFFF"/>
                </a:solidFill>
                <a:latin typeface="Arial Black"/>
                <a:cs typeface="Arial Black"/>
              </a:rPr>
              <a:t>izquierda  </a:t>
            </a:r>
            <a:r>
              <a:rPr sz="1800" spc="-135" dirty="0">
                <a:solidFill>
                  <a:srgbClr val="FFFFFF"/>
                </a:solidFill>
                <a:latin typeface="Arial Black"/>
                <a:cs typeface="Arial Black"/>
              </a:rPr>
              <a:t>TEP</a:t>
            </a:r>
            <a:endParaRPr sz="18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86610" y="260350"/>
            <a:ext cx="499237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>
                <a:solidFill>
                  <a:srgbClr val="FFFFFF"/>
                </a:solidFill>
              </a:rPr>
              <a:t>Enzimas</a:t>
            </a:r>
            <a:r>
              <a:rPr sz="4000" spc="-45" dirty="0">
                <a:solidFill>
                  <a:srgbClr val="FFFFFF"/>
                </a:solidFill>
              </a:rPr>
              <a:t> </a:t>
            </a:r>
            <a:r>
              <a:rPr sz="4000" spc="-5" dirty="0">
                <a:solidFill>
                  <a:srgbClr val="FFFFFF"/>
                </a:solidFill>
              </a:rPr>
              <a:t>pancreáticas</a:t>
            </a:r>
            <a:endParaRPr sz="40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143000" y="4718110"/>
          <a:ext cx="6934200" cy="14389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11400"/>
                <a:gridCol w="2311400"/>
                <a:gridCol w="2311400"/>
              </a:tblGrid>
              <a:tr h="457200"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2400" b="1" spc="-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Test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4699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2400" b="1" spc="-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Sensibilidad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2400" b="1" spc="-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Especificidad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2400" b="1" spc="-5" dirty="0">
                          <a:latin typeface="Arial"/>
                          <a:cs typeface="Arial"/>
                        </a:rPr>
                        <a:t>Amilasa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4699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2400" b="1" spc="-10" dirty="0">
                          <a:latin typeface="Arial"/>
                          <a:cs typeface="Arial"/>
                        </a:rPr>
                        <a:t>82%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2400" b="1" spc="-5" dirty="0">
                          <a:latin typeface="Arial"/>
                          <a:cs typeface="Arial"/>
                        </a:rPr>
                        <a:t>91%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524510"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2400" b="1" spc="-5" dirty="0">
                          <a:latin typeface="Arial"/>
                          <a:cs typeface="Arial"/>
                        </a:rPr>
                        <a:t>Lipasa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4699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2400" b="1" spc="-10" dirty="0">
                          <a:latin typeface="Arial"/>
                          <a:cs typeface="Arial"/>
                        </a:rPr>
                        <a:t>94%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2400" b="1" spc="-5" dirty="0">
                          <a:latin typeface="Arial"/>
                          <a:cs typeface="Arial"/>
                        </a:rPr>
                        <a:t>96%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pSp>
        <p:nvGrpSpPr>
          <p:cNvPr id="4" name="object 4"/>
          <p:cNvGrpSpPr/>
          <p:nvPr/>
        </p:nvGrpSpPr>
        <p:grpSpPr>
          <a:xfrm>
            <a:off x="340359" y="1511935"/>
            <a:ext cx="1667510" cy="25400"/>
            <a:chOff x="340359" y="1511935"/>
            <a:chExt cx="1667510" cy="25400"/>
          </a:xfrm>
        </p:grpSpPr>
        <p:sp>
          <p:nvSpPr>
            <p:cNvPr id="5" name="object 5"/>
            <p:cNvSpPr/>
            <p:nvPr/>
          </p:nvSpPr>
          <p:spPr>
            <a:xfrm>
              <a:off x="351789" y="1523365"/>
              <a:ext cx="1656080" cy="13970"/>
            </a:xfrm>
            <a:custGeom>
              <a:avLst/>
              <a:gdLst/>
              <a:ahLst/>
              <a:cxnLst/>
              <a:rect l="l" t="t" r="r" b="b"/>
              <a:pathLst>
                <a:path w="1656080" h="13969">
                  <a:moveTo>
                    <a:pt x="0" y="13970"/>
                  </a:moveTo>
                  <a:lnTo>
                    <a:pt x="1656080" y="13970"/>
                  </a:lnTo>
                  <a:lnTo>
                    <a:pt x="1656080" y="0"/>
                  </a:lnTo>
                  <a:lnTo>
                    <a:pt x="0" y="0"/>
                  </a:lnTo>
                  <a:lnTo>
                    <a:pt x="0" y="1397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0359" y="1511935"/>
              <a:ext cx="1656080" cy="13970"/>
            </a:xfrm>
            <a:custGeom>
              <a:avLst/>
              <a:gdLst/>
              <a:ahLst/>
              <a:cxnLst/>
              <a:rect l="l" t="t" r="r" b="b"/>
              <a:pathLst>
                <a:path w="1656080" h="13969">
                  <a:moveTo>
                    <a:pt x="0" y="13970"/>
                  </a:moveTo>
                  <a:lnTo>
                    <a:pt x="1656080" y="13970"/>
                  </a:lnTo>
                  <a:lnTo>
                    <a:pt x="1656080" y="0"/>
                  </a:lnTo>
                  <a:lnTo>
                    <a:pt x="0" y="0"/>
                  </a:lnTo>
                  <a:lnTo>
                    <a:pt x="0" y="1397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3849370" y="2426335"/>
            <a:ext cx="1600200" cy="25400"/>
            <a:chOff x="3849370" y="2426335"/>
            <a:chExt cx="1600200" cy="25400"/>
          </a:xfrm>
        </p:grpSpPr>
        <p:sp>
          <p:nvSpPr>
            <p:cNvPr id="8" name="object 8"/>
            <p:cNvSpPr/>
            <p:nvPr/>
          </p:nvSpPr>
          <p:spPr>
            <a:xfrm>
              <a:off x="3860800" y="2437765"/>
              <a:ext cx="1588770" cy="13970"/>
            </a:xfrm>
            <a:custGeom>
              <a:avLst/>
              <a:gdLst/>
              <a:ahLst/>
              <a:cxnLst/>
              <a:rect l="l" t="t" r="r" b="b"/>
              <a:pathLst>
                <a:path w="1588770" h="13969">
                  <a:moveTo>
                    <a:pt x="0" y="13970"/>
                  </a:moveTo>
                  <a:lnTo>
                    <a:pt x="1588770" y="13970"/>
                  </a:lnTo>
                  <a:lnTo>
                    <a:pt x="1588770" y="0"/>
                  </a:lnTo>
                  <a:lnTo>
                    <a:pt x="0" y="0"/>
                  </a:lnTo>
                  <a:lnTo>
                    <a:pt x="0" y="1397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849370" y="2426335"/>
              <a:ext cx="1588770" cy="13970"/>
            </a:xfrm>
            <a:custGeom>
              <a:avLst/>
              <a:gdLst/>
              <a:ahLst/>
              <a:cxnLst/>
              <a:rect l="l" t="t" r="r" b="b"/>
              <a:pathLst>
                <a:path w="1588770" h="13969">
                  <a:moveTo>
                    <a:pt x="0" y="13970"/>
                  </a:moveTo>
                  <a:lnTo>
                    <a:pt x="1588770" y="13970"/>
                  </a:lnTo>
                  <a:lnTo>
                    <a:pt x="1588770" y="0"/>
                  </a:lnTo>
                  <a:lnTo>
                    <a:pt x="0" y="0"/>
                  </a:lnTo>
                  <a:lnTo>
                    <a:pt x="0" y="139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481330" y="3101975"/>
            <a:ext cx="1897380" cy="25400"/>
            <a:chOff x="481330" y="3101975"/>
            <a:chExt cx="1897380" cy="25400"/>
          </a:xfrm>
        </p:grpSpPr>
        <p:sp>
          <p:nvSpPr>
            <p:cNvPr id="11" name="object 11"/>
            <p:cNvSpPr/>
            <p:nvPr/>
          </p:nvSpPr>
          <p:spPr>
            <a:xfrm>
              <a:off x="492760" y="3113404"/>
              <a:ext cx="1821180" cy="13970"/>
            </a:xfrm>
            <a:custGeom>
              <a:avLst/>
              <a:gdLst/>
              <a:ahLst/>
              <a:cxnLst/>
              <a:rect l="l" t="t" r="r" b="b"/>
              <a:pathLst>
                <a:path w="1821180" h="13969">
                  <a:moveTo>
                    <a:pt x="0" y="13970"/>
                  </a:moveTo>
                  <a:lnTo>
                    <a:pt x="1821180" y="13970"/>
                  </a:lnTo>
                  <a:lnTo>
                    <a:pt x="1821180" y="0"/>
                  </a:lnTo>
                  <a:lnTo>
                    <a:pt x="0" y="0"/>
                  </a:lnTo>
                  <a:lnTo>
                    <a:pt x="0" y="1397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81330" y="3101975"/>
              <a:ext cx="1821180" cy="13970"/>
            </a:xfrm>
            <a:custGeom>
              <a:avLst/>
              <a:gdLst/>
              <a:ahLst/>
              <a:cxnLst/>
              <a:rect l="l" t="t" r="r" b="b"/>
              <a:pathLst>
                <a:path w="1821180" h="13969">
                  <a:moveTo>
                    <a:pt x="0" y="13970"/>
                  </a:moveTo>
                  <a:lnTo>
                    <a:pt x="1821180" y="13970"/>
                  </a:lnTo>
                  <a:lnTo>
                    <a:pt x="1821180" y="0"/>
                  </a:lnTo>
                  <a:lnTo>
                    <a:pt x="0" y="0"/>
                  </a:lnTo>
                  <a:lnTo>
                    <a:pt x="0" y="1397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313940" y="3113404"/>
              <a:ext cx="64769" cy="13970"/>
            </a:xfrm>
            <a:custGeom>
              <a:avLst/>
              <a:gdLst/>
              <a:ahLst/>
              <a:cxnLst/>
              <a:rect l="l" t="t" r="r" b="b"/>
              <a:pathLst>
                <a:path w="64769" h="13969">
                  <a:moveTo>
                    <a:pt x="0" y="13970"/>
                  </a:moveTo>
                  <a:lnTo>
                    <a:pt x="64769" y="13970"/>
                  </a:lnTo>
                  <a:lnTo>
                    <a:pt x="64769" y="0"/>
                  </a:lnTo>
                  <a:lnTo>
                    <a:pt x="0" y="0"/>
                  </a:lnTo>
                  <a:lnTo>
                    <a:pt x="0" y="1397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302509" y="3101975"/>
              <a:ext cx="64769" cy="13970"/>
            </a:xfrm>
            <a:custGeom>
              <a:avLst/>
              <a:gdLst/>
              <a:ahLst/>
              <a:cxnLst/>
              <a:rect l="l" t="t" r="r" b="b"/>
              <a:pathLst>
                <a:path w="64769" h="13969">
                  <a:moveTo>
                    <a:pt x="0" y="13970"/>
                  </a:moveTo>
                  <a:lnTo>
                    <a:pt x="64769" y="13970"/>
                  </a:lnTo>
                  <a:lnTo>
                    <a:pt x="64769" y="0"/>
                  </a:lnTo>
                  <a:lnTo>
                    <a:pt x="0" y="0"/>
                  </a:lnTo>
                  <a:lnTo>
                    <a:pt x="0" y="139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2142489" y="3650615"/>
            <a:ext cx="1600200" cy="25400"/>
            <a:chOff x="2142489" y="3650615"/>
            <a:chExt cx="1600200" cy="25400"/>
          </a:xfrm>
        </p:grpSpPr>
        <p:sp>
          <p:nvSpPr>
            <p:cNvPr id="16" name="object 16"/>
            <p:cNvSpPr/>
            <p:nvPr/>
          </p:nvSpPr>
          <p:spPr>
            <a:xfrm>
              <a:off x="2153919" y="3669030"/>
              <a:ext cx="1588770" cy="0"/>
            </a:xfrm>
            <a:custGeom>
              <a:avLst/>
              <a:gdLst/>
              <a:ahLst/>
              <a:cxnLst/>
              <a:rect l="l" t="t" r="r" b="b"/>
              <a:pathLst>
                <a:path w="1588770">
                  <a:moveTo>
                    <a:pt x="0" y="0"/>
                  </a:moveTo>
                  <a:lnTo>
                    <a:pt x="1588770" y="0"/>
                  </a:lnTo>
                </a:path>
              </a:pathLst>
            </a:custGeom>
            <a:ln w="139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142489" y="3657600"/>
              <a:ext cx="1588770" cy="0"/>
            </a:xfrm>
            <a:custGeom>
              <a:avLst/>
              <a:gdLst/>
              <a:ahLst/>
              <a:cxnLst/>
              <a:rect l="l" t="t" r="r" b="b"/>
              <a:pathLst>
                <a:path w="1588770">
                  <a:moveTo>
                    <a:pt x="0" y="0"/>
                  </a:moveTo>
                  <a:lnTo>
                    <a:pt x="1588770" y="0"/>
                  </a:lnTo>
                </a:path>
              </a:pathLst>
            </a:custGeom>
            <a:ln w="1397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302259" y="1230629"/>
            <a:ext cx="8004809" cy="2468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19685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FFFF00"/>
                </a:solidFill>
                <a:latin typeface="Arial Rounded MT Bold"/>
                <a:cs typeface="Arial Rounded MT Bold"/>
              </a:rPr>
              <a:t>Lipasa </a:t>
            </a:r>
            <a:r>
              <a:rPr sz="2000" dirty="0">
                <a:solidFill>
                  <a:srgbClr val="FFFF00"/>
                </a:solidFill>
                <a:latin typeface="Arial Rounded MT Bold"/>
                <a:cs typeface="Arial Rounded MT Bold"/>
              </a:rPr>
              <a:t>sérica </a:t>
            </a: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: </a:t>
            </a: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Su elevación es </a:t>
            </a: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más prolongada y sin </a:t>
            </a: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otras  </a:t>
            </a: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causas de </a:t>
            </a: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elevación. Elevación </a:t>
            </a: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a 2 veces el rango normal </a:t>
            </a: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tiene  sensibilidad </a:t>
            </a: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y </a:t>
            </a: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especificidad del orden del 95% para el  </a:t>
            </a: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diagnóstico de </a:t>
            </a: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pancreatitis. Valor </a:t>
            </a: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normal : hasta</a:t>
            </a: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 </a:t>
            </a: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50</a:t>
            </a:r>
            <a:endParaRPr sz="2000">
              <a:latin typeface="Arial Rounded MT Bold"/>
              <a:cs typeface="Arial Rounded MT Bold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750">
              <a:latin typeface="Arial Rounded MT Bold"/>
              <a:cs typeface="Arial Rounded MT Bold"/>
            </a:endParaRPr>
          </a:p>
          <a:p>
            <a:pPr marL="38100" marR="30480">
              <a:lnSpc>
                <a:spcPts val="2160"/>
              </a:lnSpc>
              <a:spcBef>
                <a:spcPts val="5"/>
              </a:spcBef>
              <a:buClr>
                <a:srgbClr val="FFFFCC"/>
              </a:buClr>
              <a:buSzPct val="70000"/>
              <a:buFont typeface="Wingdings"/>
              <a:buChar char=""/>
              <a:tabLst>
                <a:tab pos="180975" algn="l"/>
                <a:tab pos="2127885" algn="l"/>
              </a:tabLst>
            </a:pPr>
            <a:r>
              <a:rPr sz="2000" dirty="0">
                <a:solidFill>
                  <a:srgbClr val="FFFF00"/>
                </a:solidFill>
                <a:latin typeface="Arial Rounded MT Bold"/>
                <a:cs typeface="Arial Rounded MT Bold"/>
              </a:rPr>
              <a:t>Amilasa sérica	</a:t>
            </a: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: </a:t>
            </a: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Se eleva </a:t>
            </a: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6-12 </a:t>
            </a: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hr, vida media 10 hrs., elevación  </a:t>
            </a: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a 4 veces el </a:t>
            </a: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rango </a:t>
            </a: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normal también </a:t>
            </a: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tiene alta sensibilidad </a:t>
            </a: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y  </a:t>
            </a: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especificidad. Valor </a:t>
            </a: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normal : hasta</a:t>
            </a:r>
            <a:r>
              <a:rPr sz="2000" spc="10" dirty="0">
                <a:solidFill>
                  <a:srgbClr val="FFFFFF"/>
                </a:solidFill>
                <a:latin typeface="Arial Rounded MT Bold"/>
                <a:cs typeface="Arial Rounded MT Bold"/>
              </a:rPr>
              <a:t> </a:t>
            </a: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100</a:t>
            </a:r>
            <a:endParaRPr sz="2000">
              <a:latin typeface="Arial Rounded MT Bold"/>
              <a:cs typeface="Arial Rounded MT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29940" y="469900"/>
            <a:ext cx="248412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De</a:t>
            </a:r>
            <a:r>
              <a:rPr spc="-5" dirty="0"/>
              <a:t>f</a:t>
            </a:r>
            <a:r>
              <a:rPr dirty="0"/>
              <a:t>in</a:t>
            </a:r>
            <a:r>
              <a:rPr spc="10" dirty="0"/>
              <a:t>i</a:t>
            </a:r>
            <a:r>
              <a:rPr spc="5" dirty="0"/>
              <a:t>c</a:t>
            </a:r>
            <a:r>
              <a:rPr dirty="0"/>
              <a:t>ión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95120"/>
            <a:ext cx="8043545" cy="233680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55600" marR="5080" indent="-342900">
              <a:lnSpc>
                <a:spcPts val="3590"/>
              </a:lnSpc>
              <a:spcBef>
                <a:spcPts val="425"/>
              </a:spcBef>
              <a:buClr>
                <a:srgbClr val="FFFFCC"/>
              </a:buClr>
              <a:buSzPct val="75000"/>
              <a:buFont typeface="Wingdings"/>
              <a:buChar char="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Pancreatitis aguda es una condición 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inflamatoria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del pancreas caracterizada 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clinicamente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por dolor abdominal y niveles  elevados de enzimas pancreáticas en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la 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sangre.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340610" y="4580890"/>
            <a:ext cx="4312920" cy="18402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7840" y="1598929"/>
            <a:ext cx="7333615" cy="2115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700" indent="-342900">
              <a:lnSpc>
                <a:spcPct val="100000"/>
              </a:lnSpc>
              <a:spcBef>
                <a:spcPts val="100"/>
              </a:spcBef>
              <a:buClr>
                <a:srgbClr val="FFFFCC"/>
              </a:buClr>
              <a:buSzPct val="75000"/>
              <a:buFont typeface="Wingdings"/>
              <a:buChar char=""/>
              <a:tabLst>
                <a:tab pos="393065" algn="l"/>
                <a:tab pos="393700" algn="l"/>
              </a:tabLst>
            </a:pPr>
            <a:r>
              <a:rPr sz="2800" spc="-5" dirty="0">
                <a:solidFill>
                  <a:srgbClr val="FFFF00"/>
                </a:solidFill>
                <a:latin typeface="Arial"/>
                <a:cs typeface="Arial"/>
              </a:rPr>
              <a:t>Su </a:t>
            </a:r>
            <a:r>
              <a:rPr sz="2800" dirty="0">
                <a:solidFill>
                  <a:srgbClr val="FFFF00"/>
                </a:solidFill>
                <a:latin typeface="Arial"/>
                <a:cs typeface="Arial"/>
              </a:rPr>
              <a:t>nivel no </a:t>
            </a:r>
            <a:r>
              <a:rPr sz="2800" spc="-5" dirty="0">
                <a:solidFill>
                  <a:srgbClr val="FFFF00"/>
                </a:solidFill>
                <a:latin typeface="Arial"/>
                <a:cs typeface="Arial"/>
              </a:rPr>
              <a:t>determina </a:t>
            </a:r>
            <a:r>
              <a:rPr sz="2800" dirty="0">
                <a:solidFill>
                  <a:srgbClr val="FFFF00"/>
                </a:solidFill>
                <a:latin typeface="Arial"/>
                <a:cs typeface="Arial"/>
              </a:rPr>
              <a:t>gravedad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del</a:t>
            </a:r>
            <a:r>
              <a:rPr sz="24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cuadro</a:t>
            </a:r>
            <a:endParaRPr sz="2400">
              <a:latin typeface="Arial"/>
              <a:cs typeface="Arial"/>
            </a:endParaRPr>
          </a:p>
          <a:p>
            <a:pPr marL="50800" marR="43180">
              <a:lnSpc>
                <a:spcPct val="227400"/>
              </a:lnSpc>
              <a:buClr>
                <a:srgbClr val="FFFFCC"/>
              </a:buClr>
              <a:buSzPct val="75000"/>
              <a:buFont typeface="Wingdings"/>
              <a:buChar char=""/>
              <a:tabLst>
                <a:tab pos="393065" algn="l"/>
                <a:tab pos="393700" algn="l"/>
              </a:tabLst>
            </a:pP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No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hay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mayor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sensibilidad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dg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si se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solicitan ambas 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Otros: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4544059"/>
            <a:ext cx="196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CC"/>
                </a:solidFill>
                <a:latin typeface="Wingdings"/>
                <a:cs typeface="Wingdings"/>
              </a:rPr>
              <a:t></a:t>
            </a:r>
            <a:endParaRPr sz="1800">
              <a:latin typeface="Wingdings"/>
              <a:cs typeface="Wingding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3740150"/>
            <a:ext cx="7998459" cy="1562100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355600" marR="5080" indent="-342900">
              <a:lnSpc>
                <a:spcPts val="2670"/>
              </a:lnSpc>
              <a:spcBef>
                <a:spcPts val="360"/>
              </a:spcBef>
              <a:buClr>
                <a:srgbClr val="FFFFCC"/>
              </a:buClr>
              <a:buSzPct val="75000"/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GPT &gt;3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veces </a:t>
            </a:r>
            <a:r>
              <a:rPr sz="2400" spc="-45" dirty="0">
                <a:solidFill>
                  <a:srgbClr val="FFFFFF"/>
                </a:solidFill>
                <a:latin typeface="Arial"/>
                <a:cs typeface="Arial"/>
              </a:rPr>
              <a:t>Valor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Normal </a:t>
            </a:r>
            <a:r>
              <a:rPr sz="2400" dirty="0">
                <a:solidFill>
                  <a:srgbClr val="FFFFFF"/>
                </a:solidFill>
                <a:latin typeface="Wingdings"/>
                <a:cs typeface="Wingdings"/>
              </a:rPr>
              <a:t>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mejor predictor de origen  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biliar.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(95%)</a:t>
            </a:r>
            <a:endParaRPr sz="2400">
              <a:latin typeface="Arial"/>
              <a:cs typeface="Arial"/>
            </a:endParaRPr>
          </a:p>
          <a:p>
            <a:pPr marL="1841500" marR="2473325" indent="-1485900">
              <a:lnSpc>
                <a:spcPts val="3270"/>
              </a:lnSpc>
              <a:spcBef>
                <a:spcPts val="135"/>
              </a:spcBef>
            </a:pP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Leucocitosis con Desviación Izquierda 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( no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implica</a:t>
            </a:r>
            <a:r>
              <a:rPr sz="2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infección)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40" y="5750559"/>
            <a:ext cx="759015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FFFF00"/>
                </a:solidFill>
                <a:latin typeface="Arial"/>
                <a:cs typeface="Arial"/>
              </a:rPr>
              <a:t>Ambas </a:t>
            </a:r>
            <a:r>
              <a:rPr sz="2800" dirty="0">
                <a:solidFill>
                  <a:srgbClr val="FFFF00"/>
                </a:solidFill>
                <a:latin typeface="Arial"/>
                <a:cs typeface="Arial"/>
              </a:rPr>
              <a:t>pueden estar elevadas en </a:t>
            </a:r>
            <a:r>
              <a:rPr sz="2800" spc="-5" dirty="0">
                <a:solidFill>
                  <a:srgbClr val="FFFF00"/>
                </a:solidFill>
                <a:latin typeface="Arial"/>
                <a:cs typeface="Arial"/>
              </a:rPr>
              <a:t>otros</a:t>
            </a:r>
            <a:r>
              <a:rPr sz="2800" spc="-3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00"/>
                </a:solidFill>
                <a:latin typeface="Arial"/>
                <a:cs typeface="Arial"/>
              </a:rPr>
              <a:t>cuadros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086610" y="289559"/>
            <a:ext cx="499237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>
                <a:solidFill>
                  <a:srgbClr val="FFFFFF"/>
                </a:solidFill>
              </a:rPr>
              <a:t>Enzimas</a:t>
            </a:r>
            <a:r>
              <a:rPr sz="4000" spc="-45" dirty="0">
                <a:solidFill>
                  <a:srgbClr val="FFFFFF"/>
                </a:solidFill>
              </a:rPr>
              <a:t> </a:t>
            </a:r>
            <a:r>
              <a:rPr sz="4000" spc="-5" dirty="0">
                <a:solidFill>
                  <a:srgbClr val="FFFFFF"/>
                </a:solidFill>
              </a:rPr>
              <a:t>pancreáticas</a:t>
            </a:r>
            <a:endParaRPr sz="40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388274"/>
          </a:xfrm>
          <a:prstGeom prst="rect">
            <a:avLst/>
          </a:prstGeom>
          <a:blipFill>
            <a:blip r:embed="rId2" cstate="print"/>
            <a:srcRect/>
            <a:stretch>
              <a:fillRect t="-1" b="-7353"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31209" y="469900"/>
            <a:ext cx="248285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Imagenes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23240" y="1595120"/>
            <a:ext cx="6913245" cy="299466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68300" marR="17780" indent="-342900">
              <a:lnSpc>
                <a:spcPts val="3590"/>
              </a:lnSpc>
              <a:spcBef>
                <a:spcPts val="425"/>
              </a:spcBef>
              <a:buClr>
                <a:srgbClr val="FFFFCC"/>
              </a:buClr>
              <a:buSzPct val="75000"/>
              <a:buFont typeface="Wingdings"/>
              <a:buChar char=""/>
              <a:tabLst>
                <a:tab pos="368300" algn="l"/>
              </a:tabLst>
            </a:pP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Rx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Abdomen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simple: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Signos de</a:t>
            </a:r>
            <a:r>
              <a:rPr sz="3200" spc="-1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ileo,  calcificaciones</a:t>
            </a:r>
            <a:r>
              <a:rPr sz="32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pancreaticas.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FFFFCC"/>
              </a:buClr>
              <a:buFont typeface="Wingdings"/>
              <a:buChar char=""/>
            </a:pPr>
            <a:endParaRPr sz="4450">
              <a:latin typeface="Arial"/>
              <a:cs typeface="Arial"/>
            </a:endParaRPr>
          </a:p>
          <a:p>
            <a:pPr marL="368300" marR="55244" indent="-342900">
              <a:lnSpc>
                <a:spcPct val="93400"/>
              </a:lnSpc>
              <a:buClr>
                <a:srgbClr val="FFFFCC"/>
              </a:buClr>
              <a:buSzPct val="75000"/>
              <a:buFont typeface="Wingdings"/>
              <a:buChar char=""/>
              <a:tabLst>
                <a:tab pos="368300" algn="l"/>
              </a:tabLst>
            </a:pP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Eco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Abdominal: Litiasis </a:t>
            </a:r>
            <a:r>
              <a:rPr sz="3200" spc="-30" dirty="0">
                <a:solidFill>
                  <a:srgbClr val="FFFFFF"/>
                </a:solidFill>
                <a:latin typeface="Arial"/>
                <a:cs typeface="Arial"/>
              </a:rPr>
              <a:t>biliar, 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pseudoquistes, colecciones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liquidas 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peripancreaticas.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4970" y="548640"/>
            <a:ext cx="3757929" cy="27279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643120" y="115570"/>
            <a:ext cx="2945129" cy="274446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94970" y="3500120"/>
            <a:ext cx="3745229" cy="29438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787900" y="3140710"/>
            <a:ext cx="3023870" cy="357759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51989" y="416559"/>
            <a:ext cx="5193665" cy="134112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873760" marR="5080" indent="-861060">
              <a:lnSpc>
                <a:spcPts val="5080"/>
              </a:lnSpc>
              <a:spcBef>
                <a:spcPts val="434"/>
              </a:spcBef>
              <a:tabLst>
                <a:tab pos="3732529" algn="l"/>
              </a:tabLst>
            </a:pPr>
            <a:r>
              <a:rPr b="1" spc="80" dirty="0">
                <a:solidFill>
                  <a:srgbClr val="FFFF00"/>
                </a:solidFill>
                <a:latin typeface="Arial Rounded MT Bold"/>
                <a:cs typeface="Arial Rounded MT Bold"/>
              </a:rPr>
              <a:t>T</a:t>
            </a:r>
            <a:r>
              <a:rPr b="1" spc="375" dirty="0">
                <a:solidFill>
                  <a:srgbClr val="FFFF00"/>
                </a:solidFill>
                <a:latin typeface="Arial Rounded MT Bold"/>
                <a:cs typeface="Arial Rounded MT Bold"/>
              </a:rPr>
              <a:t>o</a:t>
            </a:r>
            <a:r>
              <a:rPr b="1" spc="370" dirty="0">
                <a:solidFill>
                  <a:srgbClr val="FFFF00"/>
                </a:solidFill>
                <a:latin typeface="Arial Rounded MT Bold"/>
                <a:cs typeface="Arial Rounded MT Bold"/>
              </a:rPr>
              <a:t>m</a:t>
            </a:r>
            <a:r>
              <a:rPr b="1" spc="375" dirty="0">
                <a:solidFill>
                  <a:srgbClr val="FFFF00"/>
                </a:solidFill>
                <a:latin typeface="Arial Rounded MT Bold"/>
                <a:cs typeface="Arial Rounded MT Bold"/>
              </a:rPr>
              <a:t>o</a:t>
            </a:r>
            <a:r>
              <a:rPr b="1" spc="300" dirty="0">
                <a:solidFill>
                  <a:srgbClr val="FFFF00"/>
                </a:solidFill>
                <a:latin typeface="Arial Rounded MT Bold"/>
                <a:cs typeface="Arial Rounded MT Bold"/>
              </a:rPr>
              <a:t>g</a:t>
            </a:r>
            <a:r>
              <a:rPr b="1" spc="254" dirty="0">
                <a:solidFill>
                  <a:srgbClr val="FFFF00"/>
                </a:solidFill>
                <a:latin typeface="Arial Rounded MT Bold"/>
                <a:cs typeface="Arial Rounded MT Bold"/>
              </a:rPr>
              <a:t>r</a:t>
            </a:r>
            <a:r>
              <a:rPr b="1" spc="370" dirty="0">
                <a:solidFill>
                  <a:srgbClr val="FFFF00"/>
                </a:solidFill>
                <a:latin typeface="Arial Rounded MT Bold"/>
                <a:cs typeface="Arial Rounded MT Bold"/>
              </a:rPr>
              <a:t>a</a:t>
            </a:r>
            <a:r>
              <a:rPr b="1" spc="365" dirty="0">
                <a:solidFill>
                  <a:srgbClr val="FFFF00"/>
                </a:solidFill>
                <a:latin typeface="Arial Rounded MT Bold"/>
                <a:cs typeface="Arial Rounded MT Bold"/>
              </a:rPr>
              <a:t>f</a:t>
            </a:r>
            <a:r>
              <a:rPr b="1" spc="360" dirty="0">
                <a:solidFill>
                  <a:srgbClr val="FFFF00"/>
                </a:solidFill>
                <a:latin typeface="Arial Rounded MT Bold"/>
                <a:cs typeface="Arial Rounded MT Bold"/>
              </a:rPr>
              <a:t>í</a:t>
            </a:r>
            <a:r>
              <a:rPr b="1" spc="-5" dirty="0">
                <a:solidFill>
                  <a:srgbClr val="FFFF00"/>
                </a:solidFill>
                <a:latin typeface="Arial Rounded MT Bold"/>
                <a:cs typeface="Arial Rounded MT Bold"/>
              </a:rPr>
              <a:t>a</a:t>
            </a:r>
            <a:r>
              <a:rPr b="1" dirty="0">
                <a:solidFill>
                  <a:srgbClr val="FFFF00"/>
                </a:solidFill>
                <a:latin typeface="Arial Rounded MT Bold"/>
                <a:cs typeface="Arial Rounded MT Bold"/>
              </a:rPr>
              <a:t>	</a:t>
            </a:r>
            <a:r>
              <a:rPr b="1" spc="370" dirty="0">
                <a:solidFill>
                  <a:srgbClr val="FFFF00"/>
                </a:solidFill>
                <a:latin typeface="Arial Rounded MT Bold"/>
                <a:cs typeface="Arial Rounded MT Bold"/>
              </a:rPr>
              <a:t>a</a:t>
            </a:r>
            <a:r>
              <a:rPr b="1" spc="360" dirty="0">
                <a:solidFill>
                  <a:srgbClr val="FFFF00"/>
                </a:solidFill>
                <a:latin typeface="Arial Rounded MT Bold"/>
                <a:cs typeface="Arial Rounded MT Bold"/>
              </a:rPr>
              <a:t>xi</a:t>
            </a:r>
            <a:r>
              <a:rPr b="1" spc="370" dirty="0">
                <a:solidFill>
                  <a:srgbClr val="FFFF00"/>
                </a:solidFill>
                <a:latin typeface="Arial Rounded MT Bold"/>
                <a:cs typeface="Arial Rounded MT Bold"/>
              </a:rPr>
              <a:t>a</a:t>
            </a:r>
            <a:r>
              <a:rPr b="1" spc="-5" dirty="0">
                <a:solidFill>
                  <a:srgbClr val="FFFF00"/>
                </a:solidFill>
                <a:latin typeface="Arial Rounded MT Bold"/>
                <a:cs typeface="Arial Rounded MT Bold"/>
              </a:rPr>
              <a:t>l  </a:t>
            </a:r>
            <a:r>
              <a:rPr b="1" spc="325" dirty="0">
                <a:solidFill>
                  <a:srgbClr val="FFFF00"/>
                </a:solidFill>
                <a:latin typeface="Arial Rounded MT Bold"/>
                <a:cs typeface="Arial Rounded MT Bold"/>
              </a:rPr>
              <a:t>computada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63269" y="1812290"/>
            <a:ext cx="16764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FFFFCC"/>
                </a:solidFill>
                <a:latin typeface="Wingdings"/>
                <a:cs typeface="Wingdings"/>
              </a:rPr>
              <a:t></a:t>
            </a:r>
            <a:endParaRPr sz="1500">
              <a:latin typeface="Wingdings"/>
              <a:cs typeface="Wingding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06169" y="1723390"/>
            <a:ext cx="6014720" cy="762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800"/>
              </a:lnSpc>
              <a:spcBef>
                <a:spcPts val="100"/>
              </a:spcBef>
            </a:pPr>
            <a:r>
              <a:rPr sz="2000" b="1" spc="130" dirty="0">
                <a:solidFill>
                  <a:srgbClr val="FF0000"/>
                </a:solidFill>
                <a:latin typeface="Arial Rounded MT Bold"/>
                <a:cs typeface="Arial Rounded MT Bold"/>
              </a:rPr>
              <a:t>Entre </a:t>
            </a:r>
            <a:r>
              <a:rPr sz="2000" b="1" spc="75" dirty="0">
                <a:solidFill>
                  <a:srgbClr val="FF0000"/>
                </a:solidFill>
                <a:latin typeface="Arial Rounded MT Bold"/>
                <a:cs typeface="Arial Rounded MT Bold"/>
              </a:rPr>
              <a:t>el </a:t>
            </a:r>
            <a:r>
              <a:rPr sz="2000" b="1" spc="135" dirty="0">
                <a:solidFill>
                  <a:srgbClr val="FF0000"/>
                </a:solidFill>
                <a:latin typeface="Arial Rounded MT Bold"/>
                <a:cs typeface="Arial Rounded MT Bold"/>
              </a:rPr>
              <a:t>tercer </a:t>
            </a:r>
            <a:r>
              <a:rPr sz="2000" b="1" spc="-5" dirty="0">
                <a:solidFill>
                  <a:srgbClr val="FF0000"/>
                </a:solidFill>
                <a:latin typeface="Arial Rounded MT Bold"/>
                <a:cs typeface="Arial Rounded MT Bold"/>
              </a:rPr>
              <a:t>y </a:t>
            </a:r>
            <a:r>
              <a:rPr sz="2000" b="1" spc="135" dirty="0">
                <a:solidFill>
                  <a:srgbClr val="FF0000"/>
                </a:solidFill>
                <a:latin typeface="Arial Rounded MT Bold"/>
                <a:cs typeface="Arial Rounded MT Bold"/>
              </a:rPr>
              <a:t>décimo </a:t>
            </a:r>
            <a:r>
              <a:rPr sz="2000" b="1" spc="105" dirty="0">
                <a:solidFill>
                  <a:srgbClr val="FF0000"/>
                </a:solidFill>
                <a:latin typeface="Arial Rounded MT Bold"/>
                <a:cs typeface="Arial Rounded MT Bold"/>
              </a:rPr>
              <a:t>día </a:t>
            </a:r>
            <a:r>
              <a:rPr sz="2000" b="1" spc="80" dirty="0">
                <a:solidFill>
                  <a:srgbClr val="FF0000"/>
                </a:solidFill>
                <a:latin typeface="Arial Rounded MT Bold"/>
                <a:cs typeface="Arial Rounded MT Bold"/>
              </a:rPr>
              <a:t>de </a:t>
            </a:r>
            <a:r>
              <a:rPr sz="2000" b="1" spc="145" dirty="0">
                <a:solidFill>
                  <a:srgbClr val="FF0000"/>
                </a:solidFill>
                <a:latin typeface="Arial Rounded MT Bold"/>
                <a:cs typeface="Arial Rounded MT Bold"/>
              </a:rPr>
              <a:t>evolución.  </a:t>
            </a:r>
            <a:r>
              <a:rPr sz="2000" b="1" spc="130" dirty="0">
                <a:solidFill>
                  <a:srgbClr val="FF0000"/>
                </a:solidFill>
                <a:latin typeface="Arial Rounded MT Bold"/>
                <a:cs typeface="Arial Rounded MT Bold"/>
              </a:rPr>
              <a:t>Mejor </a:t>
            </a:r>
            <a:r>
              <a:rPr sz="2000" b="1" spc="140" dirty="0">
                <a:solidFill>
                  <a:srgbClr val="FF0000"/>
                </a:solidFill>
                <a:latin typeface="Arial Rounded MT Bold"/>
                <a:cs typeface="Arial Rounded MT Bold"/>
              </a:rPr>
              <a:t>momento despues </a:t>
            </a:r>
            <a:r>
              <a:rPr sz="2000" b="1" spc="80" dirty="0">
                <a:solidFill>
                  <a:srgbClr val="FF0000"/>
                </a:solidFill>
                <a:latin typeface="Arial Rounded MT Bold"/>
                <a:cs typeface="Arial Rounded MT Bold"/>
              </a:rPr>
              <a:t>de </a:t>
            </a:r>
            <a:r>
              <a:rPr sz="2000" b="1" spc="110" dirty="0">
                <a:solidFill>
                  <a:srgbClr val="FF0000"/>
                </a:solidFill>
                <a:latin typeface="Arial Rounded MT Bold"/>
                <a:cs typeface="Arial Rounded MT Bold"/>
              </a:rPr>
              <a:t>las </a:t>
            </a:r>
            <a:r>
              <a:rPr sz="2000" b="1" spc="80" dirty="0">
                <a:solidFill>
                  <a:srgbClr val="FF0000"/>
                </a:solidFill>
                <a:latin typeface="Arial Rounded MT Bold"/>
                <a:cs typeface="Arial Rounded MT Bold"/>
              </a:rPr>
              <a:t>72</a:t>
            </a:r>
            <a:r>
              <a:rPr sz="2000" b="1" spc="220" dirty="0">
                <a:solidFill>
                  <a:srgbClr val="FF0000"/>
                </a:solidFill>
                <a:latin typeface="Arial Rounded MT Bold"/>
                <a:cs typeface="Arial Rounded MT Bold"/>
              </a:rPr>
              <a:t> </a:t>
            </a:r>
            <a:r>
              <a:rPr sz="2000" b="1" spc="125" dirty="0">
                <a:solidFill>
                  <a:srgbClr val="FF0000"/>
                </a:solidFill>
                <a:latin typeface="Arial Rounded MT Bold"/>
                <a:cs typeface="Arial Rounded MT Bold"/>
              </a:rPr>
              <a:t>hrs.</a:t>
            </a:r>
            <a:endParaRPr sz="2000">
              <a:latin typeface="Arial Rounded MT Bold"/>
              <a:cs typeface="Arial Rounded MT Bold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63269" y="2917190"/>
            <a:ext cx="16764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FFFFCC"/>
                </a:solidFill>
                <a:latin typeface="Wingdings"/>
                <a:cs typeface="Wingdings"/>
              </a:rPr>
              <a:t></a:t>
            </a:r>
            <a:endParaRPr sz="1500">
              <a:latin typeface="Wingdings"/>
              <a:cs typeface="Wingding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63269" y="3896359"/>
            <a:ext cx="16764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FFFFCC"/>
                </a:solidFill>
                <a:latin typeface="Wingdings"/>
                <a:cs typeface="Wingdings"/>
              </a:rPr>
              <a:t></a:t>
            </a:r>
            <a:endParaRPr sz="1500">
              <a:latin typeface="Wingdings"/>
              <a:cs typeface="Wingding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06169" y="2891790"/>
            <a:ext cx="7014209" cy="1612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5231765" algn="l"/>
              </a:tabLst>
            </a:pP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Determina </a:t>
            </a: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el </a:t>
            </a: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grado </a:t>
            </a: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de </a:t>
            </a: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inflamación peripancreática  (colecciones) </a:t>
            </a: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y </a:t>
            </a: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la</a:t>
            </a:r>
            <a:r>
              <a:rPr sz="2000" spc="85" dirty="0">
                <a:solidFill>
                  <a:srgbClr val="FFFFFF"/>
                </a:solidFill>
                <a:latin typeface="Arial Rounded MT Bold"/>
                <a:cs typeface="Arial Rounded MT Bold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existencia,</a:t>
            </a:r>
            <a:r>
              <a:rPr sz="2000" spc="20" dirty="0">
                <a:solidFill>
                  <a:srgbClr val="FFFFFF"/>
                </a:solidFill>
                <a:latin typeface="Arial Rounded MT Bold"/>
                <a:cs typeface="Arial Rounded MT Bold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localización	</a:t>
            </a: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y extensión</a:t>
            </a:r>
            <a:r>
              <a:rPr sz="2000" spc="-75" dirty="0">
                <a:solidFill>
                  <a:srgbClr val="FFFFFF"/>
                </a:solidFill>
                <a:latin typeface="Arial Rounded MT Bold"/>
                <a:cs typeface="Arial Rounded MT Bold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de  la </a:t>
            </a: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necrosis.</a:t>
            </a:r>
            <a:endParaRPr sz="2000">
              <a:latin typeface="Arial Rounded MT Bold"/>
              <a:cs typeface="Arial Rounded MT Bold"/>
            </a:endParaRPr>
          </a:p>
          <a:p>
            <a:pPr marL="12700" marR="758825">
              <a:lnSpc>
                <a:spcPct val="100000"/>
              </a:lnSpc>
              <a:spcBef>
                <a:spcPts val="500"/>
              </a:spcBef>
            </a:pP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Es el gold standart </a:t>
            </a: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para el diagnóstico de </a:t>
            </a: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necrosis  pancreática.</a:t>
            </a:r>
            <a:endParaRPr sz="2000">
              <a:latin typeface="Arial Rounded MT Bold"/>
              <a:cs typeface="Arial Rounded MT Bold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63269" y="4937759"/>
            <a:ext cx="16764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FFFFCC"/>
                </a:solidFill>
                <a:latin typeface="Wingdings"/>
                <a:cs typeface="Wingdings"/>
              </a:rPr>
              <a:t></a:t>
            </a:r>
            <a:endParaRPr sz="1500">
              <a:latin typeface="Wingdings"/>
              <a:cs typeface="Wingding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06169" y="4911090"/>
            <a:ext cx="716407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El </a:t>
            </a:r>
            <a:r>
              <a:rPr sz="2000" spc="5" dirty="0">
                <a:solidFill>
                  <a:srgbClr val="FFFFFF"/>
                </a:solidFill>
                <a:latin typeface="Arial Rounded MT Bold"/>
                <a:cs typeface="Arial Rounded MT Bold"/>
              </a:rPr>
              <a:t>uso </a:t>
            </a: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de contraste es fundamental </a:t>
            </a: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para el diagnóstico </a:t>
            </a: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de  </a:t>
            </a: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necrosis </a:t>
            </a: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y </a:t>
            </a: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colecciones</a:t>
            </a:r>
            <a:r>
              <a:rPr sz="2000" spc="45" dirty="0">
                <a:solidFill>
                  <a:srgbClr val="FFFFFF"/>
                </a:solidFill>
                <a:latin typeface="Arial Rounded MT Bold"/>
                <a:cs typeface="Arial Rounded MT Bold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líquidas.</a:t>
            </a:r>
            <a:endParaRPr sz="2000">
              <a:latin typeface="Arial Rounded MT Bold"/>
              <a:cs typeface="Arial Rounded MT Bold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66519" y="76200"/>
            <a:ext cx="643636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FFFFFF"/>
                </a:solidFill>
              </a:rPr>
              <a:t>Clasificación de</a:t>
            </a:r>
            <a:r>
              <a:rPr spc="-50" dirty="0">
                <a:solidFill>
                  <a:srgbClr val="FFFFFF"/>
                </a:solidFill>
              </a:rPr>
              <a:t> </a:t>
            </a:r>
            <a:r>
              <a:rPr spc="-5" dirty="0">
                <a:solidFill>
                  <a:srgbClr val="FFFFFF"/>
                </a:solidFill>
              </a:rPr>
              <a:t>gravedad</a:t>
            </a:r>
          </a:p>
        </p:txBody>
      </p:sp>
      <p:sp>
        <p:nvSpPr>
          <p:cNvPr id="3" name="object 3"/>
          <p:cNvSpPr/>
          <p:nvPr/>
        </p:nvSpPr>
        <p:spPr>
          <a:xfrm>
            <a:off x="394970" y="3068320"/>
            <a:ext cx="2133600" cy="703580"/>
          </a:xfrm>
          <a:custGeom>
            <a:avLst/>
            <a:gdLst/>
            <a:ahLst/>
            <a:cxnLst/>
            <a:rect l="l" t="t" r="r" b="b"/>
            <a:pathLst>
              <a:path w="2133600" h="703579">
                <a:moveTo>
                  <a:pt x="0" y="0"/>
                </a:moveTo>
                <a:lnTo>
                  <a:pt x="2133600" y="0"/>
                </a:lnTo>
                <a:lnTo>
                  <a:pt x="2133600" y="703579"/>
                </a:lnTo>
                <a:lnTo>
                  <a:pt x="0" y="703579"/>
                </a:lnTo>
                <a:lnTo>
                  <a:pt x="0" y="0"/>
                </a:lnTo>
                <a:close/>
              </a:path>
            </a:pathLst>
          </a:custGeom>
          <a:ln w="3486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72440" y="3102609"/>
            <a:ext cx="283146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55495" algn="l"/>
                <a:tab pos="2818130" algn="l"/>
              </a:tabLst>
            </a:pP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Diagnóstico</a:t>
            </a:r>
            <a:r>
              <a:rPr sz="2000" spc="-100" dirty="0">
                <a:solidFill>
                  <a:srgbClr val="FFFFFF"/>
                </a:solidFill>
                <a:latin typeface="Arial Rounded MT Bold"/>
                <a:cs typeface="Arial Rounded MT Bold"/>
              </a:rPr>
              <a:t> </a:t>
            </a: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de	</a:t>
            </a:r>
            <a:r>
              <a:rPr sz="20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	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gravedad</a:t>
            </a:r>
            <a:endParaRPr sz="2000">
              <a:latin typeface="Arial Rounded MT Bold"/>
              <a:cs typeface="Arial Rounded MT Bold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076097" y="4054247"/>
            <a:ext cx="390525" cy="391795"/>
            <a:chOff x="1076097" y="4054247"/>
            <a:chExt cx="390525" cy="391795"/>
          </a:xfrm>
        </p:grpSpPr>
        <p:sp>
          <p:nvSpPr>
            <p:cNvPr id="6" name="object 6"/>
            <p:cNvSpPr/>
            <p:nvPr/>
          </p:nvSpPr>
          <p:spPr>
            <a:xfrm>
              <a:off x="1080770" y="4058919"/>
              <a:ext cx="381000" cy="382270"/>
            </a:xfrm>
            <a:custGeom>
              <a:avLst/>
              <a:gdLst/>
              <a:ahLst/>
              <a:cxnLst/>
              <a:rect l="l" t="t" r="r" b="b"/>
              <a:pathLst>
                <a:path w="381000" h="382270">
                  <a:moveTo>
                    <a:pt x="285750" y="0"/>
                  </a:moveTo>
                  <a:lnTo>
                    <a:pt x="95250" y="0"/>
                  </a:lnTo>
                  <a:lnTo>
                    <a:pt x="95250" y="285749"/>
                  </a:lnTo>
                  <a:lnTo>
                    <a:pt x="0" y="285749"/>
                  </a:lnTo>
                  <a:lnTo>
                    <a:pt x="190500" y="382269"/>
                  </a:lnTo>
                  <a:lnTo>
                    <a:pt x="381000" y="285749"/>
                  </a:lnTo>
                  <a:lnTo>
                    <a:pt x="285750" y="285749"/>
                  </a:lnTo>
                  <a:lnTo>
                    <a:pt x="28575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80770" y="4058919"/>
              <a:ext cx="381000" cy="382270"/>
            </a:xfrm>
            <a:custGeom>
              <a:avLst/>
              <a:gdLst/>
              <a:ahLst/>
              <a:cxnLst/>
              <a:rect l="l" t="t" r="r" b="b"/>
              <a:pathLst>
                <a:path w="381000" h="382270">
                  <a:moveTo>
                    <a:pt x="95250" y="0"/>
                  </a:moveTo>
                  <a:lnTo>
                    <a:pt x="95250" y="285749"/>
                  </a:lnTo>
                  <a:lnTo>
                    <a:pt x="0" y="285749"/>
                  </a:lnTo>
                  <a:lnTo>
                    <a:pt x="190500" y="382269"/>
                  </a:lnTo>
                  <a:lnTo>
                    <a:pt x="381000" y="285749"/>
                  </a:lnTo>
                  <a:lnTo>
                    <a:pt x="285750" y="285749"/>
                  </a:lnTo>
                  <a:lnTo>
                    <a:pt x="285750" y="0"/>
                  </a:lnTo>
                  <a:lnTo>
                    <a:pt x="95250" y="0"/>
                  </a:lnTo>
                  <a:close/>
                </a:path>
              </a:pathLst>
            </a:custGeom>
            <a:ln w="93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66090" y="4626609"/>
            <a:ext cx="191643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00"/>
                </a:solidFill>
                <a:latin typeface="Arial Rounded MT Bold"/>
                <a:cs typeface="Arial Rounded MT Bold"/>
              </a:rPr>
              <a:t>Gran</a:t>
            </a:r>
            <a:r>
              <a:rPr sz="1800" spc="-35" dirty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1800" spc="-5" dirty="0">
                <a:solidFill>
                  <a:srgbClr val="FFFF00"/>
                </a:solidFill>
                <a:latin typeface="Arial Rounded MT Bold"/>
                <a:cs typeface="Arial Rounded MT Bold"/>
              </a:rPr>
              <a:t>implicancia  </a:t>
            </a:r>
            <a:r>
              <a:rPr sz="1800" dirty="0">
                <a:solidFill>
                  <a:srgbClr val="FFFF00"/>
                </a:solidFill>
                <a:latin typeface="Arial Rounded MT Bold"/>
                <a:cs typeface="Arial Rounded MT Bold"/>
              </a:rPr>
              <a:t>pronóstica y  </a:t>
            </a:r>
            <a:r>
              <a:rPr sz="1800" spc="-5" dirty="0">
                <a:solidFill>
                  <a:srgbClr val="FFFF00"/>
                </a:solidFill>
                <a:latin typeface="Arial Rounded MT Bold"/>
                <a:cs typeface="Arial Rounded MT Bold"/>
              </a:rPr>
              <a:t>terapéutica</a:t>
            </a:r>
            <a:endParaRPr sz="1800">
              <a:latin typeface="Arial Rounded MT Bold"/>
              <a:cs typeface="Arial Rounded MT Bold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526029" y="2153920"/>
            <a:ext cx="2862580" cy="1821180"/>
            <a:chOff x="2526029" y="2153920"/>
            <a:chExt cx="2862580" cy="1821180"/>
          </a:xfrm>
        </p:grpSpPr>
        <p:sp>
          <p:nvSpPr>
            <p:cNvPr id="10" name="object 10"/>
            <p:cNvSpPr/>
            <p:nvPr/>
          </p:nvSpPr>
          <p:spPr>
            <a:xfrm>
              <a:off x="2526030" y="2153919"/>
              <a:ext cx="840740" cy="1333500"/>
            </a:xfrm>
            <a:custGeom>
              <a:avLst/>
              <a:gdLst/>
              <a:ahLst/>
              <a:cxnLst/>
              <a:rect l="l" t="t" r="r" b="b"/>
              <a:pathLst>
                <a:path w="840739" h="1333500">
                  <a:moveTo>
                    <a:pt x="764540" y="1295400"/>
                  </a:moveTo>
                  <a:lnTo>
                    <a:pt x="689610" y="1257300"/>
                  </a:lnTo>
                  <a:lnTo>
                    <a:pt x="689610" y="1333500"/>
                  </a:lnTo>
                  <a:lnTo>
                    <a:pt x="764540" y="1295400"/>
                  </a:lnTo>
                  <a:close/>
                </a:path>
                <a:path w="840739" h="1333500">
                  <a:moveTo>
                    <a:pt x="840740" y="0"/>
                  </a:moveTo>
                  <a:lnTo>
                    <a:pt x="761987" y="30480"/>
                  </a:lnTo>
                  <a:lnTo>
                    <a:pt x="786422" y="52692"/>
                  </a:lnTo>
                  <a:lnTo>
                    <a:pt x="0" y="911860"/>
                  </a:lnTo>
                  <a:lnTo>
                    <a:pt x="6350" y="918210"/>
                  </a:lnTo>
                  <a:lnTo>
                    <a:pt x="793737" y="59347"/>
                  </a:lnTo>
                  <a:lnTo>
                    <a:pt x="817880" y="81280"/>
                  </a:lnTo>
                  <a:lnTo>
                    <a:pt x="8407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366769" y="3144520"/>
              <a:ext cx="2016760" cy="825500"/>
            </a:xfrm>
            <a:custGeom>
              <a:avLst/>
              <a:gdLst/>
              <a:ahLst/>
              <a:cxnLst/>
              <a:rect l="l" t="t" r="r" b="b"/>
              <a:pathLst>
                <a:path w="2016760" h="825500">
                  <a:moveTo>
                    <a:pt x="0" y="0"/>
                  </a:moveTo>
                  <a:lnTo>
                    <a:pt x="2016759" y="0"/>
                  </a:lnTo>
                  <a:lnTo>
                    <a:pt x="2016759" y="825499"/>
                  </a:lnTo>
                  <a:lnTo>
                    <a:pt x="0" y="825499"/>
                  </a:lnTo>
                  <a:lnTo>
                    <a:pt x="0" y="0"/>
                  </a:lnTo>
                  <a:close/>
                </a:path>
              </a:pathLst>
            </a:custGeom>
            <a:ln w="93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3444240" y="3178809"/>
            <a:ext cx="1771014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Arial Rounded MT Bold"/>
                <a:cs typeface="Arial Rounded MT Bold"/>
              </a:rPr>
              <a:t>Criterios</a:t>
            </a:r>
            <a:r>
              <a:rPr sz="2400" spc="-105" dirty="0">
                <a:solidFill>
                  <a:srgbClr val="FFFFFF"/>
                </a:solidFill>
                <a:latin typeface="Arial Rounded MT Bold"/>
                <a:cs typeface="Arial Rounded MT Bold"/>
              </a:rPr>
              <a:t> </a:t>
            </a:r>
            <a:r>
              <a:rPr sz="2400" dirty="0">
                <a:solidFill>
                  <a:srgbClr val="FFFFFF"/>
                </a:solidFill>
                <a:latin typeface="Arial Rounded MT Bold"/>
                <a:cs typeface="Arial Rounded MT Bold"/>
              </a:rPr>
              <a:t>de  laboratorio</a:t>
            </a:r>
            <a:endParaRPr sz="2400">
              <a:latin typeface="Arial Rounded MT Bold"/>
              <a:cs typeface="Arial Rounded MT Bold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2526029" y="3827779"/>
            <a:ext cx="3346450" cy="1747520"/>
            <a:chOff x="2526029" y="3827779"/>
            <a:chExt cx="3346450" cy="1747520"/>
          </a:xfrm>
        </p:grpSpPr>
        <p:sp>
          <p:nvSpPr>
            <p:cNvPr id="14" name="object 14"/>
            <p:cNvSpPr/>
            <p:nvPr/>
          </p:nvSpPr>
          <p:spPr>
            <a:xfrm>
              <a:off x="2526030" y="3827779"/>
              <a:ext cx="916940" cy="1221740"/>
            </a:xfrm>
            <a:custGeom>
              <a:avLst/>
              <a:gdLst/>
              <a:ahLst/>
              <a:cxnLst/>
              <a:rect l="l" t="t" r="r" b="b"/>
              <a:pathLst>
                <a:path w="916939" h="1221739">
                  <a:moveTo>
                    <a:pt x="916940" y="1221740"/>
                  </a:moveTo>
                  <a:lnTo>
                    <a:pt x="901700" y="1139190"/>
                  </a:lnTo>
                  <a:lnTo>
                    <a:pt x="875817" y="1158468"/>
                  </a:lnTo>
                  <a:lnTo>
                    <a:pt x="6350" y="0"/>
                  </a:lnTo>
                  <a:lnTo>
                    <a:pt x="0" y="6350"/>
                  </a:lnTo>
                  <a:lnTo>
                    <a:pt x="868489" y="1163929"/>
                  </a:lnTo>
                  <a:lnTo>
                    <a:pt x="842010" y="1183640"/>
                  </a:lnTo>
                  <a:lnTo>
                    <a:pt x="916940" y="122174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442969" y="4744719"/>
              <a:ext cx="2424430" cy="825500"/>
            </a:xfrm>
            <a:custGeom>
              <a:avLst/>
              <a:gdLst/>
              <a:ahLst/>
              <a:cxnLst/>
              <a:rect l="l" t="t" r="r" b="b"/>
              <a:pathLst>
                <a:path w="2424429" h="825500">
                  <a:moveTo>
                    <a:pt x="0" y="0"/>
                  </a:moveTo>
                  <a:lnTo>
                    <a:pt x="2424429" y="0"/>
                  </a:lnTo>
                  <a:lnTo>
                    <a:pt x="2424429" y="825499"/>
                  </a:lnTo>
                  <a:lnTo>
                    <a:pt x="0" y="825499"/>
                  </a:lnTo>
                  <a:lnTo>
                    <a:pt x="0" y="0"/>
                  </a:lnTo>
                  <a:close/>
                </a:path>
              </a:pathLst>
            </a:custGeom>
            <a:ln w="93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3520440" y="4779009"/>
            <a:ext cx="218757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Arial Rounded MT Bold"/>
                <a:cs typeface="Arial Rounded MT Bold"/>
              </a:rPr>
              <a:t>E</a:t>
            </a:r>
            <a:r>
              <a:rPr sz="2400" spc="-10" dirty="0">
                <a:solidFill>
                  <a:srgbClr val="FFFFFF"/>
                </a:solidFill>
                <a:latin typeface="Arial Rounded MT Bold"/>
                <a:cs typeface="Arial Rounded MT Bold"/>
              </a:rPr>
              <a:t>s</a:t>
            </a:r>
            <a:r>
              <a:rPr sz="2400" dirty="0">
                <a:solidFill>
                  <a:srgbClr val="FFFFFF"/>
                </a:solidFill>
                <a:latin typeface="Arial Rounded MT Bold"/>
                <a:cs typeface="Arial Rounded MT Bold"/>
              </a:rPr>
              <a:t>t</a:t>
            </a:r>
            <a:r>
              <a:rPr sz="2400" spc="10" dirty="0">
                <a:solidFill>
                  <a:srgbClr val="FFFFFF"/>
                </a:solidFill>
                <a:latin typeface="Arial Rounded MT Bold"/>
                <a:cs typeface="Arial Rounded MT Bold"/>
              </a:rPr>
              <a:t>r</a:t>
            </a:r>
            <a:r>
              <a:rPr sz="2400" dirty="0">
                <a:solidFill>
                  <a:srgbClr val="FFFFFF"/>
                </a:solidFill>
                <a:latin typeface="Arial Rounded MT Bold"/>
                <a:cs typeface="Arial Rounded MT Bold"/>
              </a:rPr>
              <a:t>atifica</a:t>
            </a:r>
            <a:r>
              <a:rPr sz="2400" spc="-10" dirty="0">
                <a:solidFill>
                  <a:srgbClr val="FFFFFF"/>
                </a:solidFill>
                <a:latin typeface="Arial Rounded MT Bold"/>
                <a:cs typeface="Arial Rounded MT Bold"/>
              </a:rPr>
              <a:t>c</a:t>
            </a:r>
            <a:r>
              <a:rPr sz="2400" dirty="0">
                <a:solidFill>
                  <a:srgbClr val="FFFFFF"/>
                </a:solidFill>
                <a:latin typeface="Arial Rounded MT Bold"/>
                <a:cs typeface="Arial Rounded MT Bold"/>
              </a:rPr>
              <a:t>ión  por </a:t>
            </a:r>
            <a:r>
              <a:rPr sz="24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TAC</a:t>
            </a:r>
            <a:endParaRPr sz="2400">
              <a:latin typeface="Arial Rounded MT Bold"/>
              <a:cs typeface="Arial Rounded MT Bold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492500" y="1772920"/>
            <a:ext cx="1656080" cy="934719"/>
          </a:xfrm>
          <a:custGeom>
            <a:avLst/>
            <a:gdLst/>
            <a:ahLst/>
            <a:cxnLst/>
            <a:rect l="l" t="t" r="r" b="b"/>
            <a:pathLst>
              <a:path w="1656079" h="934719">
                <a:moveTo>
                  <a:pt x="828039" y="934719"/>
                </a:moveTo>
                <a:lnTo>
                  <a:pt x="0" y="934719"/>
                </a:lnTo>
                <a:lnTo>
                  <a:pt x="0" y="0"/>
                </a:lnTo>
                <a:lnTo>
                  <a:pt x="1656079" y="0"/>
                </a:lnTo>
                <a:lnTo>
                  <a:pt x="1656079" y="934719"/>
                </a:lnTo>
                <a:lnTo>
                  <a:pt x="828039" y="934719"/>
                </a:lnTo>
                <a:close/>
              </a:path>
            </a:pathLst>
          </a:custGeom>
          <a:ln w="93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3622040" y="1917700"/>
            <a:ext cx="132270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900" marR="5080" indent="-762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FFFFFF"/>
                </a:solidFill>
                <a:latin typeface="Arial Rounded MT Bold"/>
                <a:cs typeface="Arial Rounded MT Bold"/>
              </a:rPr>
              <a:t>C</a:t>
            </a:r>
            <a:r>
              <a:rPr sz="2400" spc="5" dirty="0">
                <a:solidFill>
                  <a:srgbClr val="FFFFFF"/>
                </a:solidFill>
                <a:latin typeface="Arial Rounded MT Bold"/>
                <a:cs typeface="Arial Rounded MT Bold"/>
              </a:rPr>
              <a:t>r</a:t>
            </a:r>
            <a:r>
              <a:rPr sz="2400" dirty="0">
                <a:solidFill>
                  <a:srgbClr val="FFFFFF"/>
                </a:solidFill>
                <a:latin typeface="Arial Rounded MT Bold"/>
                <a:cs typeface="Arial Rounded MT Bold"/>
              </a:rPr>
              <a:t>iterios  clínicos</a:t>
            </a:r>
            <a:endParaRPr sz="2400">
              <a:latin typeface="Arial Rounded MT Bold"/>
              <a:cs typeface="Arial Rounded MT Bold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262370" y="1239519"/>
            <a:ext cx="2209800" cy="3167380"/>
          </a:xfrm>
          <a:prstGeom prst="rect">
            <a:avLst/>
          </a:prstGeom>
          <a:ln w="38097">
            <a:solidFill>
              <a:srgbClr val="0000FF"/>
            </a:solidFill>
          </a:ln>
        </p:spPr>
        <p:txBody>
          <a:bodyPr vert="horz" wrap="square" lIns="0" tIns="46990" rIns="0" bIns="0" rtlCol="0">
            <a:spAutoFit/>
          </a:bodyPr>
          <a:lstStyle/>
          <a:p>
            <a:pPr marL="89535" marR="657225">
              <a:lnSpc>
                <a:spcPct val="100000"/>
              </a:lnSpc>
              <a:spcBef>
                <a:spcPts val="370"/>
              </a:spcBef>
            </a:pP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Criterios</a:t>
            </a:r>
            <a:r>
              <a:rPr sz="2000" spc="-65" dirty="0">
                <a:solidFill>
                  <a:srgbClr val="FFFFFF"/>
                </a:solidFill>
                <a:latin typeface="Arial Rounded MT Bold"/>
                <a:cs typeface="Arial Rounded MT Bold"/>
              </a:rPr>
              <a:t> </a:t>
            </a: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de  Ranson</a:t>
            </a:r>
            <a:endParaRPr sz="2000">
              <a:latin typeface="Arial Rounded MT Bold"/>
              <a:cs typeface="Arial Rounded MT Bold"/>
            </a:endParaRPr>
          </a:p>
          <a:p>
            <a:pPr>
              <a:lnSpc>
                <a:spcPct val="100000"/>
              </a:lnSpc>
            </a:pPr>
            <a:endParaRPr sz="2300">
              <a:latin typeface="Arial Rounded MT Bold"/>
              <a:cs typeface="Arial Rounded MT Bold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900">
              <a:latin typeface="Arial Rounded MT Bold"/>
              <a:cs typeface="Arial Rounded MT Bold"/>
            </a:endParaRPr>
          </a:p>
          <a:p>
            <a:pPr marL="89535" marR="657225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Criterios</a:t>
            </a:r>
            <a:r>
              <a:rPr sz="2000" spc="-65" dirty="0">
                <a:solidFill>
                  <a:srgbClr val="FFFFFF"/>
                </a:solidFill>
                <a:latin typeface="Arial Rounded MT Bold"/>
                <a:cs typeface="Arial Rounded MT Bold"/>
              </a:rPr>
              <a:t> </a:t>
            </a: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de  </a:t>
            </a: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Glasgow </a:t>
            </a: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o  </a:t>
            </a: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Score</a:t>
            </a:r>
            <a:r>
              <a:rPr sz="2000" spc="-50" dirty="0">
                <a:solidFill>
                  <a:srgbClr val="FFFFFF"/>
                </a:solidFill>
                <a:latin typeface="Arial Rounded MT Bold"/>
                <a:cs typeface="Arial Rounded MT Bold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Imrie</a:t>
            </a:r>
            <a:endParaRPr sz="2000">
              <a:latin typeface="Arial Rounded MT Bold"/>
              <a:cs typeface="Arial Rounded MT Bold"/>
            </a:endParaRPr>
          </a:p>
          <a:p>
            <a:pPr>
              <a:lnSpc>
                <a:spcPct val="100000"/>
              </a:lnSpc>
            </a:pPr>
            <a:endParaRPr sz="2300">
              <a:latin typeface="Arial Rounded MT Bold"/>
              <a:cs typeface="Arial Rounded MT Bold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900">
              <a:latin typeface="Arial Rounded MT Bold"/>
              <a:cs typeface="Arial Rounded MT Bold"/>
            </a:endParaRPr>
          </a:p>
          <a:p>
            <a:pPr marL="89535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APACHE</a:t>
            </a: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 II</a:t>
            </a:r>
            <a:endParaRPr sz="2000">
              <a:latin typeface="Arial Rounded MT Bold"/>
              <a:cs typeface="Arial Rounded MT Bold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4276497" y="1068071"/>
            <a:ext cx="1548130" cy="4862830"/>
            <a:chOff x="4276497" y="1068071"/>
            <a:chExt cx="1548130" cy="4862830"/>
          </a:xfrm>
        </p:grpSpPr>
        <p:sp>
          <p:nvSpPr>
            <p:cNvPr id="21" name="object 21"/>
            <p:cNvSpPr/>
            <p:nvPr/>
          </p:nvSpPr>
          <p:spPr>
            <a:xfrm>
              <a:off x="5347969" y="1087119"/>
              <a:ext cx="457200" cy="3582670"/>
            </a:xfrm>
            <a:custGeom>
              <a:avLst/>
              <a:gdLst/>
              <a:ahLst/>
              <a:cxnLst/>
              <a:rect l="l" t="t" r="r" b="b"/>
              <a:pathLst>
                <a:path w="457200" h="3582670">
                  <a:moveTo>
                    <a:pt x="457200" y="0"/>
                  </a:moveTo>
                  <a:lnTo>
                    <a:pt x="419256" y="5343"/>
                  </a:lnTo>
                  <a:lnTo>
                    <a:pt x="382254" y="20542"/>
                  </a:lnTo>
                  <a:lnTo>
                    <a:pt x="347133" y="44355"/>
                  </a:lnTo>
                  <a:lnTo>
                    <a:pt x="314834" y="75537"/>
                  </a:lnTo>
                  <a:lnTo>
                    <a:pt x="286298" y="112845"/>
                  </a:lnTo>
                  <a:lnTo>
                    <a:pt x="262466" y="155034"/>
                  </a:lnTo>
                  <a:lnTo>
                    <a:pt x="244279" y="200860"/>
                  </a:lnTo>
                  <a:lnTo>
                    <a:pt x="232676" y="249080"/>
                  </a:lnTo>
                  <a:lnTo>
                    <a:pt x="228600" y="298450"/>
                  </a:lnTo>
                  <a:lnTo>
                    <a:pt x="228600" y="1492250"/>
                  </a:lnTo>
                  <a:lnTo>
                    <a:pt x="224523" y="1541954"/>
                  </a:lnTo>
                  <a:lnTo>
                    <a:pt x="212920" y="1590351"/>
                  </a:lnTo>
                  <a:lnTo>
                    <a:pt x="194733" y="1636230"/>
                  </a:lnTo>
                  <a:lnTo>
                    <a:pt x="170901" y="1678377"/>
                  </a:lnTo>
                  <a:lnTo>
                    <a:pt x="142365" y="1715580"/>
                  </a:lnTo>
                  <a:lnTo>
                    <a:pt x="110066" y="1746626"/>
                  </a:lnTo>
                  <a:lnTo>
                    <a:pt x="74945" y="1770303"/>
                  </a:lnTo>
                  <a:lnTo>
                    <a:pt x="37943" y="1785398"/>
                  </a:lnTo>
                  <a:lnTo>
                    <a:pt x="0" y="1790700"/>
                  </a:lnTo>
                  <a:lnTo>
                    <a:pt x="37943" y="1796043"/>
                  </a:lnTo>
                  <a:lnTo>
                    <a:pt x="74945" y="1811242"/>
                  </a:lnTo>
                  <a:lnTo>
                    <a:pt x="110066" y="1835055"/>
                  </a:lnTo>
                  <a:lnTo>
                    <a:pt x="142365" y="1866237"/>
                  </a:lnTo>
                  <a:lnTo>
                    <a:pt x="170901" y="1903545"/>
                  </a:lnTo>
                  <a:lnTo>
                    <a:pt x="194733" y="1945734"/>
                  </a:lnTo>
                  <a:lnTo>
                    <a:pt x="212920" y="1991560"/>
                  </a:lnTo>
                  <a:lnTo>
                    <a:pt x="224523" y="2039780"/>
                  </a:lnTo>
                  <a:lnTo>
                    <a:pt x="228600" y="2089150"/>
                  </a:lnTo>
                  <a:lnTo>
                    <a:pt x="228600" y="3282950"/>
                  </a:lnTo>
                  <a:lnTo>
                    <a:pt x="232676" y="3332697"/>
                  </a:lnTo>
                  <a:lnTo>
                    <a:pt x="244279" y="3381212"/>
                  </a:lnTo>
                  <a:lnTo>
                    <a:pt x="262466" y="3427259"/>
                  </a:lnTo>
                  <a:lnTo>
                    <a:pt x="286298" y="3469606"/>
                  </a:lnTo>
                  <a:lnTo>
                    <a:pt x="314834" y="3507020"/>
                  </a:lnTo>
                  <a:lnTo>
                    <a:pt x="347133" y="3538267"/>
                  </a:lnTo>
                  <a:lnTo>
                    <a:pt x="382254" y="3562113"/>
                  </a:lnTo>
                  <a:lnTo>
                    <a:pt x="419256" y="3577325"/>
                  </a:lnTo>
                  <a:lnTo>
                    <a:pt x="457200" y="3582669"/>
                  </a:lnTo>
                </a:path>
              </a:pathLst>
            </a:custGeom>
            <a:ln w="3809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281169" y="5636259"/>
              <a:ext cx="228600" cy="289560"/>
            </a:xfrm>
            <a:custGeom>
              <a:avLst/>
              <a:gdLst/>
              <a:ahLst/>
              <a:cxnLst/>
              <a:rect l="l" t="t" r="r" b="b"/>
              <a:pathLst>
                <a:path w="228600" h="289560">
                  <a:moveTo>
                    <a:pt x="171450" y="0"/>
                  </a:moveTo>
                  <a:lnTo>
                    <a:pt x="55879" y="0"/>
                  </a:lnTo>
                  <a:lnTo>
                    <a:pt x="57150" y="204469"/>
                  </a:lnTo>
                  <a:lnTo>
                    <a:pt x="0" y="204469"/>
                  </a:lnTo>
                  <a:lnTo>
                    <a:pt x="114300" y="289559"/>
                  </a:lnTo>
                  <a:lnTo>
                    <a:pt x="228600" y="203199"/>
                  </a:lnTo>
                  <a:lnTo>
                    <a:pt x="171450" y="203199"/>
                  </a:lnTo>
                  <a:lnTo>
                    <a:pt x="171450" y="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281169" y="5636259"/>
              <a:ext cx="228600" cy="289560"/>
            </a:xfrm>
            <a:custGeom>
              <a:avLst/>
              <a:gdLst/>
              <a:ahLst/>
              <a:cxnLst/>
              <a:rect l="l" t="t" r="r" b="b"/>
              <a:pathLst>
                <a:path w="228600" h="289560">
                  <a:moveTo>
                    <a:pt x="228600" y="203199"/>
                  </a:moveTo>
                  <a:lnTo>
                    <a:pt x="171450" y="203199"/>
                  </a:lnTo>
                  <a:lnTo>
                    <a:pt x="171450" y="0"/>
                  </a:lnTo>
                  <a:lnTo>
                    <a:pt x="55879" y="0"/>
                  </a:lnTo>
                  <a:lnTo>
                    <a:pt x="57150" y="204469"/>
                  </a:lnTo>
                  <a:lnTo>
                    <a:pt x="0" y="204469"/>
                  </a:lnTo>
                  <a:lnTo>
                    <a:pt x="114300" y="289559"/>
                  </a:lnTo>
                  <a:lnTo>
                    <a:pt x="228600" y="203199"/>
                  </a:lnTo>
                  <a:close/>
                </a:path>
              </a:pathLst>
            </a:custGeom>
            <a:ln w="93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337049" y="5604509"/>
              <a:ext cx="115570" cy="21590"/>
            </a:xfrm>
            <a:custGeom>
              <a:avLst/>
              <a:gdLst/>
              <a:ahLst/>
              <a:cxnLst/>
              <a:rect l="l" t="t" r="r" b="b"/>
              <a:pathLst>
                <a:path w="115570" h="21589">
                  <a:moveTo>
                    <a:pt x="114300" y="0"/>
                  </a:moveTo>
                  <a:lnTo>
                    <a:pt x="0" y="0"/>
                  </a:lnTo>
                  <a:lnTo>
                    <a:pt x="0" y="21589"/>
                  </a:lnTo>
                  <a:lnTo>
                    <a:pt x="115570" y="21589"/>
                  </a:lnTo>
                  <a:lnTo>
                    <a:pt x="114300" y="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337049" y="5604509"/>
              <a:ext cx="115570" cy="21590"/>
            </a:xfrm>
            <a:custGeom>
              <a:avLst/>
              <a:gdLst/>
              <a:ahLst/>
              <a:cxnLst/>
              <a:rect l="l" t="t" r="r" b="b"/>
              <a:pathLst>
                <a:path w="115570" h="21589">
                  <a:moveTo>
                    <a:pt x="114300" y="0"/>
                  </a:moveTo>
                  <a:lnTo>
                    <a:pt x="0" y="0"/>
                  </a:lnTo>
                  <a:lnTo>
                    <a:pt x="0" y="21589"/>
                  </a:lnTo>
                  <a:lnTo>
                    <a:pt x="115570" y="21589"/>
                  </a:lnTo>
                  <a:lnTo>
                    <a:pt x="114300" y="0"/>
                  </a:lnTo>
                  <a:close/>
                </a:path>
              </a:pathLst>
            </a:custGeom>
            <a:ln w="93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337049" y="5582920"/>
              <a:ext cx="114300" cy="11430"/>
            </a:xfrm>
            <a:custGeom>
              <a:avLst/>
              <a:gdLst/>
              <a:ahLst/>
              <a:cxnLst/>
              <a:rect l="l" t="t" r="r" b="b"/>
              <a:pathLst>
                <a:path w="114300" h="11429">
                  <a:moveTo>
                    <a:pt x="114300" y="0"/>
                  </a:moveTo>
                  <a:lnTo>
                    <a:pt x="0" y="1269"/>
                  </a:lnTo>
                  <a:lnTo>
                    <a:pt x="0" y="11429"/>
                  </a:lnTo>
                  <a:lnTo>
                    <a:pt x="114300" y="10159"/>
                  </a:lnTo>
                  <a:lnTo>
                    <a:pt x="114300" y="0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337049" y="5582920"/>
              <a:ext cx="114300" cy="11430"/>
            </a:xfrm>
            <a:custGeom>
              <a:avLst/>
              <a:gdLst/>
              <a:ahLst/>
              <a:cxnLst/>
              <a:rect l="l" t="t" r="r" b="b"/>
              <a:pathLst>
                <a:path w="114300" h="11429">
                  <a:moveTo>
                    <a:pt x="114300" y="0"/>
                  </a:moveTo>
                  <a:lnTo>
                    <a:pt x="0" y="1269"/>
                  </a:lnTo>
                  <a:lnTo>
                    <a:pt x="0" y="11429"/>
                  </a:lnTo>
                  <a:lnTo>
                    <a:pt x="114300" y="10159"/>
                  </a:lnTo>
                  <a:lnTo>
                    <a:pt x="114300" y="0"/>
                  </a:lnTo>
                  <a:close/>
                </a:path>
              </a:pathLst>
            </a:custGeom>
            <a:ln w="93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3368040" y="5998209"/>
            <a:ext cx="266890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Grado </a:t>
            </a: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de </a:t>
            </a: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inflamación  peripancreática</a:t>
            </a:r>
            <a:endParaRPr sz="2000">
              <a:latin typeface="Arial Rounded MT Bold"/>
              <a:cs typeface="Arial Rounded MT Bold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338570" y="5963920"/>
            <a:ext cx="2287270" cy="703580"/>
          </a:xfrm>
          <a:prstGeom prst="rect">
            <a:avLst/>
          </a:prstGeom>
          <a:ln w="38097">
            <a:solidFill>
              <a:srgbClr val="0000FF"/>
            </a:solidFill>
          </a:ln>
        </p:spPr>
        <p:txBody>
          <a:bodyPr vert="horz" wrap="square" lIns="0" tIns="46990" rIns="0" bIns="0" rtlCol="0">
            <a:spAutoFit/>
          </a:bodyPr>
          <a:lstStyle/>
          <a:p>
            <a:pPr marL="89535" marR="734060">
              <a:lnSpc>
                <a:spcPct val="100000"/>
              </a:lnSpc>
              <a:spcBef>
                <a:spcPts val="370"/>
              </a:spcBef>
            </a:pP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Criterios</a:t>
            </a:r>
            <a:r>
              <a:rPr sz="2000" spc="-60" dirty="0">
                <a:solidFill>
                  <a:srgbClr val="FFFFFF"/>
                </a:solidFill>
                <a:latin typeface="Arial Rounded MT Bold"/>
                <a:cs typeface="Arial Rounded MT Bold"/>
              </a:rPr>
              <a:t> </a:t>
            </a: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de  </a:t>
            </a: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Balthazar</a:t>
            </a:r>
            <a:endParaRPr sz="2000">
              <a:latin typeface="Arial Rounded MT Bold"/>
              <a:cs typeface="Arial Rounded MT Bold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8670" y="191770"/>
            <a:ext cx="497078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Criterios de</a:t>
            </a:r>
            <a:r>
              <a:rPr spc="-85" dirty="0"/>
              <a:t> </a:t>
            </a:r>
            <a:r>
              <a:rPr dirty="0"/>
              <a:t>Ranson</a:t>
            </a:r>
          </a:p>
        </p:txBody>
      </p:sp>
      <p:sp>
        <p:nvSpPr>
          <p:cNvPr id="3" name="object 3"/>
          <p:cNvSpPr/>
          <p:nvPr/>
        </p:nvSpPr>
        <p:spPr>
          <a:xfrm>
            <a:off x="285750" y="1214119"/>
            <a:ext cx="5565140" cy="45008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6273741" y="2129730"/>
            <a:ext cx="2383155" cy="2599055"/>
            <a:chOff x="6273741" y="2129730"/>
            <a:chExt cx="2383155" cy="2599055"/>
          </a:xfrm>
        </p:grpSpPr>
        <p:sp>
          <p:nvSpPr>
            <p:cNvPr id="6" name="object 6"/>
            <p:cNvSpPr/>
            <p:nvPr/>
          </p:nvSpPr>
          <p:spPr>
            <a:xfrm>
              <a:off x="6286500" y="2142489"/>
              <a:ext cx="2357120" cy="2573020"/>
            </a:xfrm>
            <a:custGeom>
              <a:avLst/>
              <a:gdLst/>
              <a:ahLst/>
              <a:cxnLst/>
              <a:rect l="l" t="t" r="r" b="b"/>
              <a:pathLst>
                <a:path w="2357120" h="2573020">
                  <a:moveTo>
                    <a:pt x="1178559" y="0"/>
                  </a:moveTo>
                  <a:lnTo>
                    <a:pt x="1132327" y="974"/>
                  </a:lnTo>
                  <a:lnTo>
                    <a:pt x="1086541" y="3874"/>
                  </a:lnTo>
                  <a:lnTo>
                    <a:pt x="1041237" y="8663"/>
                  </a:lnTo>
                  <a:lnTo>
                    <a:pt x="996445" y="15306"/>
                  </a:lnTo>
                  <a:lnTo>
                    <a:pt x="952200" y="23766"/>
                  </a:lnTo>
                  <a:lnTo>
                    <a:pt x="908535" y="34008"/>
                  </a:lnTo>
                  <a:lnTo>
                    <a:pt x="865481" y="45996"/>
                  </a:lnTo>
                  <a:lnTo>
                    <a:pt x="823072" y="59693"/>
                  </a:lnTo>
                  <a:lnTo>
                    <a:pt x="781342" y="75065"/>
                  </a:lnTo>
                  <a:lnTo>
                    <a:pt x="740322" y="92075"/>
                  </a:lnTo>
                  <a:lnTo>
                    <a:pt x="700047" y="110687"/>
                  </a:lnTo>
                  <a:lnTo>
                    <a:pt x="660548" y="130865"/>
                  </a:lnTo>
                  <a:lnTo>
                    <a:pt x="621858" y="152574"/>
                  </a:lnTo>
                  <a:lnTo>
                    <a:pt x="584011" y="175777"/>
                  </a:lnTo>
                  <a:lnTo>
                    <a:pt x="547040" y="200439"/>
                  </a:lnTo>
                  <a:lnTo>
                    <a:pt x="510977" y="226523"/>
                  </a:lnTo>
                  <a:lnTo>
                    <a:pt x="475855" y="253995"/>
                  </a:lnTo>
                  <a:lnTo>
                    <a:pt x="441708" y="282817"/>
                  </a:lnTo>
                  <a:lnTo>
                    <a:pt x="408567" y="312954"/>
                  </a:lnTo>
                  <a:lnTo>
                    <a:pt x="376467" y="344371"/>
                  </a:lnTo>
                  <a:lnTo>
                    <a:pt x="345440" y="377031"/>
                  </a:lnTo>
                  <a:lnTo>
                    <a:pt x="315518" y="410898"/>
                  </a:lnTo>
                  <a:lnTo>
                    <a:pt x="286735" y="445937"/>
                  </a:lnTo>
                  <a:lnTo>
                    <a:pt x="259124" y="482111"/>
                  </a:lnTo>
                  <a:lnTo>
                    <a:pt x="232717" y="519385"/>
                  </a:lnTo>
                  <a:lnTo>
                    <a:pt x="207548" y="557722"/>
                  </a:lnTo>
                  <a:lnTo>
                    <a:pt x="183650" y="597088"/>
                  </a:lnTo>
                  <a:lnTo>
                    <a:pt x="161054" y="637445"/>
                  </a:lnTo>
                  <a:lnTo>
                    <a:pt x="139795" y="678759"/>
                  </a:lnTo>
                  <a:lnTo>
                    <a:pt x="119905" y="720993"/>
                  </a:lnTo>
                  <a:lnTo>
                    <a:pt x="101417" y="764111"/>
                  </a:lnTo>
                  <a:lnTo>
                    <a:pt x="84364" y="808078"/>
                  </a:lnTo>
                  <a:lnTo>
                    <a:pt x="68779" y="852857"/>
                  </a:lnTo>
                  <a:lnTo>
                    <a:pt x="54695" y="898413"/>
                  </a:lnTo>
                  <a:lnTo>
                    <a:pt x="42145" y="944709"/>
                  </a:lnTo>
                  <a:lnTo>
                    <a:pt x="31161" y="991710"/>
                  </a:lnTo>
                  <a:lnTo>
                    <a:pt x="21776" y="1039381"/>
                  </a:lnTo>
                  <a:lnTo>
                    <a:pt x="14024" y="1087684"/>
                  </a:lnTo>
                  <a:lnTo>
                    <a:pt x="7938" y="1136584"/>
                  </a:lnTo>
                  <a:lnTo>
                    <a:pt x="3550" y="1186046"/>
                  </a:lnTo>
                  <a:lnTo>
                    <a:pt x="893" y="1236033"/>
                  </a:lnTo>
                  <a:lnTo>
                    <a:pt x="0" y="1286510"/>
                  </a:lnTo>
                  <a:lnTo>
                    <a:pt x="893" y="1336986"/>
                  </a:lnTo>
                  <a:lnTo>
                    <a:pt x="3550" y="1386973"/>
                  </a:lnTo>
                  <a:lnTo>
                    <a:pt x="7938" y="1436435"/>
                  </a:lnTo>
                  <a:lnTo>
                    <a:pt x="14024" y="1485335"/>
                  </a:lnTo>
                  <a:lnTo>
                    <a:pt x="21776" y="1533638"/>
                  </a:lnTo>
                  <a:lnTo>
                    <a:pt x="31161" y="1581309"/>
                  </a:lnTo>
                  <a:lnTo>
                    <a:pt x="42145" y="1628310"/>
                  </a:lnTo>
                  <a:lnTo>
                    <a:pt x="54695" y="1674606"/>
                  </a:lnTo>
                  <a:lnTo>
                    <a:pt x="68779" y="1720162"/>
                  </a:lnTo>
                  <a:lnTo>
                    <a:pt x="84364" y="1764941"/>
                  </a:lnTo>
                  <a:lnTo>
                    <a:pt x="101417" y="1808908"/>
                  </a:lnTo>
                  <a:lnTo>
                    <a:pt x="119905" y="1852026"/>
                  </a:lnTo>
                  <a:lnTo>
                    <a:pt x="139795" y="1894260"/>
                  </a:lnTo>
                  <a:lnTo>
                    <a:pt x="161054" y="1935574"/>
                  </a:lnTo>
                  <a:lnTo>
                    <a:pt x="183650" y="1975931"/>
                  </a:lnTo>
                  <a:lnTo>
                    <a:pt x="207548" y="2015297"/>
                  </a:lnTo>
                  <a:lnTo>
                    <a:pt x="232717" y="2053634"/>
                  </a:lnTo>
                  <a:lnTo>
                    <a:pt x="259124" y="2090908"/>
                  </a:lnTo>
                  <a:lnTo>
                    <a:pt x="286735" y="2127082"/>
                  </a:lnTo>
                  <a:lnTo>
                    <a:pt x="315518" y="2162121"/>
                  </a:lnTo>
                  <a:lnTo>
                    <a:pt x="345440" y="2195988"/>
                  </a:lnTo>
                  <a:lnTo>
                    <a:pt x="376467" y="2228648"/>
                  </a:lnTo>
                  <a:lnTo>
                    <a:pt x="408567" y="2260065"/>
                  </a:lnTo>
                  <a:lnTo>
                    <a:pt x="441708" y="2290202"/>
                  </a:lnTo>
                  <a:lnTo>
                    <a:pt x="475855" y="2319024"/>
                  </a:lnTo>
                  <a:lnTo>
                    <a:pt x="510977" y="2346496"/>
                  </a:lnTo>
                  <a:lnTo>
                    <a:pt x="547040" y="2372580"/>
                  </a:lnTo>
                  <a:lnTo>
                    <a:pt x="584011" y="2397242"/>
                  </a:lnTo>
                  <a:lnTo>
                    <a:pt x="621858" y="2420445"/>
                  </a:lnTo>
                  <a:lnTo>
                    <a:pt x="660548" y="2442154"/>
                  </a:lnTo>
                  <a:lnTo>
                    <a:pt x="700047" y="2462332"/>
                  </a:lnTo>
                  <a:lnTo>
                    <a:pt x="740322" y="2480944"/>
                  </a:lnTo>
                  <a:lnTo>
                    <a:pt x="781342" y="2497954"/>
                  </a:lnTo>
                  <a:lnTo>
                    <a:pt x="823072" y="2513326"/>
                  </a:lnTo>
                  <a:lnTo>
                    <a:pt x="865481" y="2527023"/>
                  </a:lnTo>
                  <a:lnTo>
                    <a:pt x="908535" y="2539011"/>
                  </a:lnTo>
                  <a:lnTo>
                    <a:pt x="952200" y="2549253"/>
                  </a:lnTo>
                  <a:lnTo>
                    <a:pt x="996445" y="2557713"/>
                  </a:lnTo>
                  <a:lnTo>
                    <a:pt x="1041237" y="2564356"/>
                  </a:lnTo>
                  <a:lnTo>
                    <a:pt x="1086541" y="2569145"/>
                  </a:lnTo>
                  <a:lnTo>
                    <a:pt x="1132327" y="2572045"/>
                  </a:lnTo>
                  <a:lnTo>
                    <a:pt x="1178559" y="2573020"/>
                  </a:lnTo>
                  <a:lnTo>
                    <a:pt x="1224879" y="2572045"/>
                  </a:lnTo>
                  <a:lnTo>
                    <a:pt x="1270742" y="2569145"/>
                  </a:lnTo>
                  <a:lnTo>
                    <a:pt x="1316117" y="2564356"/>
                  </a:lnTo>
                  <a:lnTo>
                    <a:pt x="1360971" y="2557713"/>
                  </a:lnTo>
                  <a:lnTo>
                    <a:pt x="1405271" y="2549253"/>
                  </a:lnTo>
                  <a:lnTo>
                    <a:pt x="1448984" y="2539011"/>
                  </a:lnTo>
                  <a:lnTo>
                    <a:pt x="1492079" y="2527023"/>
                  </a:lnTo>
                  <a:lnTo>
                    <a:pt x="1534522" y="2513326"/>
                  </a:lnTo>
                  <a:lnTo>
                    <a:pt x="1576281" y="2497954"/>
                  </a:lnTo>
                  <a:lnTo>
                    <a:pt x="1617323" y="2480944"/>
                  </a:lnTo>
                  <a:lnTo>
                    <a:pt x="1657616" y="2462332"/>
                  </a:lnTo>
                  <a:lnTo>
                    <a:pt x="1697127" y="2442154"/>
                  </a:lnTo>
                  <a:lnTo>
                    <a:pt x="1735823" y="2420445"/>
                  </a:lnTo>
                  <a:lnTo>
                    <a:pt x="1773672" y="2397242"/>
                  </a:lnTo>
                  <a:lnTo>
                    <a:pt x="1810641" y="2372580"/>
                  </a:lnTo>
                  <a:lnTo>
                    <a:pt x="1846698" y="2346496"/>
                  </a:lnTo>
                  <a:lnTo>
                    <a:pt x="1881810" y="2319024"/>
                  </a:lnTo>
                  <a:lnTo>
                    <a:pt x="1915944" y="2290202"/>
                  </a:lnTo>
                  <a:lnTo>
                    <a:pt x="1949069" y="2260065"/>
                  </a:lnTo>
                  <a:lnTo>
                    <a:pt x="1981150" y="2228648"/>
                  </a:lnTo>
                  <a:lnTo>
                    <a:pt x="2012156" y="2195988"/>
                  </a:lnTo>
                  <a:lnTo>
                    <a:pt x="2042054" y="2162121"/>
                  </a:lnTo>
                  <a:lnTo>
                    <a:pt x="2070811" y="2127082"/>
                  </a:lnTo>
                  <a:lnTo>
                    <a:pt x="2098395" y="2090908"/>
                  </a:lnTo>
                  <a:lnTo>
                    <a:pt x="2124773" y="2053634"/>
                  </a:lnTo>
                  <a:lnTo>
                    <a:pt x="2149913" y="2015297"/>
                  </a:lnTo>
                  <a:lnTo>
                    <a:pt x="2173782" y="1975931"/>
                  </a:lnTo>
                  <a:lnTo>
                    <a:pt x="2196347" y="1935574"/>
                  </a:lnTo>
                  <a:lnTo>
                    <a:pt x="2217576" y="1894260"/>
                  </a:lnTo>
                  <a:lnTo>
                    <a:pt x="2237436" y="1852026"/>
                  </a:lnTo>
                  <a:lnTo>
                    <a:pt x="2255895" y="1808908"/>
                  </a:lnTo>
                  <a:lnTo>
                    <a:pt x="2272919" y="1764941"/>
                  </a:lnTo>
                  <a:lnTo>
                    <a:pt x="2288477" y="1720162"/>
                  </a:lnTo>
                  <a:lnTo>
                    <a:pt x="2302536" y="1674606"/>
                  </a:lnTo>
                  <a:lnTo>
                    <a:pt x="2315063" y="1628310"/>
                  </a:lnTo>
                  <a:lnTo>
                    <a:pt x="2326025" y="1581309"/>
                  </a:lnTo>
                  <a:lnTo>
                    <a:pt x="2335390" y="1533638"/>
                  </a:lnTo>
                  <a:lnTo>
                    <a:pt x="2343126" y="1485335"/>
                  </a:lnTo>
                  <a:lnTo>
                    <a:pt x="2349199" y="1436435"/>
                  </a:lnTo>
                  <a:lnTo>
                    <a:pt x="2353578" y="1386973"/>
                  </a:lnTo>
                  <a:lnTo>
                    <a:pt x="2356229" y="1336986"/>
                  </a:lnTo>
                  <a:lnTo>
                    <a:pt x="2357120" y="1286510"/>
                  </a:lnTo>
                  <a:lnTo>
                    <a:pt x="2356229" y="1236033"/>
                  </a:lnTo>
                  <a:lnTo>
                    <a:pt x="2353578" y="1186046"/>
                  </a:lnTo>
                  <a:lnTo>
                    <a:pt x="2349199" y="1136584"/>
                  </a:lnTo>
                  <a:lnTo>
                    <a:pt x="2343126" y="1087684"/>
                  </a:lnTo>
                  <a:lnTo>
                    <a:pt x="2335390" y="1039381"/>
                  </a:lnTo>
                  <a:lnTo>
                    <a:pt x="2326025" y="991710"/>
                  </a:lnTo>
                  <a:lnTo>
                    <a:pt x="2315063" y="944709"/>
                  </a:lnTo>
                  <a:lnTo>
                    <a:pt x="2302536" y="898413"/>
                  </a:lnTo>
                  <a:lnTo>
                    <a:pt x="2288477" y="852857"/>
                  </a:lnTo>
                  <a:lnTo>
                    <a:pt x="2272919" y="808078"/>
                  </a:lnTo>
                  <a:lnTo>
                    <a:pt x="2255895" y="764111"/>
                  </a:lnTo>
                  <a:lnTo>
                    <a:pt x="2237436" y="720993"/>
                  </a:lnTo>
                  <a:lnTo>
                    <a:pt x="2217576" y="678759"/>
                  </a:lnTo>
                  <a:lnTo>
                    <a:pt x="2196347" y="637445"/>
                  </a:lnTo>
                  <a:lnTo>
                    <a:pt x="2173782" y="597088"/>
                  </a:lnTo>
                  <a:lnTo>
                    <a:pt x="2149913" y="557722"/>
                  </a:lnTo>
                  <a:lnTo>
                    <a:pt x="2124773" y="519385"/>
                  </a:lnTo>
                  <a:lnTo>
                    <a:pt x="2098395" y="482111"/>
                  </a:lnTo>
                  <a:lnTo>
                    <a:pt x="2070811" y="445937"/>
                  </a:lnTo>
                  <a:lnTo>
                    <a:pt x="2042054" y="410898"/>
                  </a:lnTo>
                  <a:lnTo>
                    <a:pt x="2012156" y="377031"/>
                  </a:lnTo>
                  <a:lnTo>
                    <a:pt x="1981150" y="344371"/>
                  </a:lnTo>
                  <a:lnTo>
                    <a:pt x="1949069" y="312954"/>
                  </a:lnTo>
                  <a:lnTo>
                    <a:pt x="1915944" y="282817"/>
                  </a:lnTo>
                  <a:lnTo>
                    <a:pt x="1881810" y="253995"/>
                  </a:lnTo>
                  <a:lnTo>
                    <a:pt x="1846698" y="226523"/>
                  </a:lnTo>
                  <a:lnTo>
                    <a:pt x="1810641" y="200439"/>
                  </a:lnTo>
                  <a:lnTo>
                    <a:pt x="1773672" y="175777"/>
                  </a:lnTo>
                  <a:lnTo>
                    <a:pt x="1735823" y="152574"/>
                  </a:lnTo>
                  <a:lnTo>
                    <a:pt x="1697127" y="130865"/>
                  </a:lnTo>
                  <a:lnTo>
                    <a:pt x="1657616" y="110687"/>
                  </a:lnTo>
                  <a:lnTo>
                    <a:pt x="1617323" y="92075"/>
                  </a:lnTo>
                  <a:lnTo>
                    <a:pt x="1576281" y="75065"/>
                  </a:lnTo>
                  <a:lnTo>
                    <a:pt x="1534522" y="59693"/>
                  </a:lnTo>
                  <a:lnTo>
                    <a:pt x="1492079" y="45996"/>
                  </a:lnTo>
                  <a:lnTo>
                    <a:pt x="1448984" y="34008"/>
                  </a:lnTo>
                  <a:lnTo>
                    <a:pt x="1405271" y="23766"/>
                  </a:lnTo>
                  <a:lnTo>
                    <a:pt x="1360971" y="15306"/>
                  </a:lnTo>
                  <a:lnTo>
                    <a:pt x="1316117" y="8663"/>
                  </a:lnTo>
                  <a:lnTo>
                    <a:pt x="1270742" y="3874"/>
                  </a:lnTo>
                  <a:lnTo>
                    <a:pt x="1224879" y="974"/>
                  </a:lnTo>
                  <a:lnTo>
                    <a:pt x="1178559" y="0"/>
                  </a:lnTo>
                  <a:close/>
                </a:path>
              </a:pathLst>
            </a:custGeom>
            <a:solidFill>
              <a:srgbClr val="3398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286500" y="2142489"/>
              <a:ext cx="2357120" cy="2573020"/>
            </a:xfrm>
            <a:custGeom>
              <a:avLst/>
              <a:gdLst/>
              <a:ahLst/>
              <a:cxnLst/>
              <a:rect l="l" t="t" r="r" b="b"/>
              <a:pathLst>
                <a:path w="2357120" h="2573020">
                  <a:moveTo>
                    <a:pt x="1178559" y="2573020"/>
                  </a:moveTo>
                  <a:lnTo>
                    <a:pt x="1132327" y="2572045"/>
                  </a:lnTo>
                  <a:lnTo>
                    <a:pt x="1086541" y="2569145"/>
                  </a:lnTo>
                  <a:lnTo>
                    <a:pt x="1041237" y="2564356"/>
                  </a:lnTo>
                  <a:lnTo>
                    <a:pt x="996445" y="2557713"/>
                  </a:lnTo>
                  <a:lnTo>
                    <a:pt x="952200" y="2549253"/>
                  </a:lnTo>
                  <a:lnTo>
                    <a:pt x="908535" y="2539011"/>
                  </a:lnTo>
                  <a:lnTo>
                    <a:pt x="865481" y="2527023"/>
                  </a:lnTo>
                  <a:lnTo>
                    <a:pt x="823072" y="2513326"/>
                  </a:lnTo>
                  <a:lnTo>
                    <a:pt x="781342" y="2497954"/>
                  </a:lnTo>
                  <a:lnTo>
                    <a:pt x="740322" y="2480944"/>
                  </a:lnTo>
                  <a:lnTo>
                    <a:pt x="700047" y="2462332"/>
                  </a:lnTo>
                  <a:lnTo>
                    <a:pt x="660548" y="2442154"/>
                  </a:lnTo>
                  <a:lnTo>
                    <a:pt x="621858" y="2420445"/>
                  </a:lnTo>
                  <a:lnTo>
                    <a:pt x="584011" y="2397242"/>
                  </a:lnTo>
                  <a:lnTo>
                    <a:pt x="547040" y="2372580"/>
                  </a:lnTo>
                  <a:lnTo>
                    <a:pt x="510977" y="2346496"/>
                  </a:lnTo>
                  <a:lnTo>
                    <a:pt x="475855" y="2319024"/>
                  </a:lnTo>
                  <a:lnTo>
                    <a:pt x="441708" y="2290202"/>
                  </a:lnTo>
                  <a:lnTo>
                    <a:pt x="408567" y="2260065"/>
                  </a:lnTo>
                  <a:lnTo>
                    <a:pt x="376467" y="2228648"/>
                  </a:lnTo>
                  <a:lnTo>
                    <a:pt x="345440" y="2195988"/>
                  </a:lnTo>
                  <a:lnTo>
                    <a:pt x="315518" y="2162121"/>
                  </a:lnTo>
                  <a:lnTo>
                    <a:pt x="286735" y="2127082"/>
                  </a:lnTo>
                  <a:lnTo>
                    <a:pt x="259124" y="2090908"/>
                  </a:lnTo>
                  <a:lnTo>
                    <a:pt x="232717" y="2053634"/>
                  </a:lnTo>
                  <a:lnTo>
                    <a:pt x="207548" y="2015297"/>
                  </a:lnTo>
                  <a:lnTo>
                    <a:pt x="183650" y="1975931"/>
                  </a:lnTo>
                  <a:lnTo>
                    <a:pt x="161054" y="1935574"/>
                  </a:lnTo>
                  <a:lnTo>
                    <a:pt x="139795" y="1894260"/>
                  </a:lnTo>
                  <a:lnTo>
                    <a:pt x="119905" y="1852026"/>
                  </a:lnTo>
                  <a:lnTo>
                    <a:pt x="101417" y="1808908"/>
                  </a:lnTo>
                  <a:lnTo>
                    <a:pt x="84364" y="1764941"/>
                  </a:lnTo>
                  <a:lnTo>
                    <a:pt x="68779" y="1720162"/>
                  </a:lnTo>
                  <a:lnTo>
                    <a:pt x="54695" y="1674606"/>
                  </a:lnTo>
                  <a:lnTo>
                    <a:pt x="42145" y="1628310"/>
                  </a:lnTo>
                  <a:lnTo>
                    <a:pt x="31161" y="1581309"/>
                  </a:lnTo>
                  <a:lnTo>
                    <a:pt x="21776" y="1533638"/>
                  </a:lnTo>
                  <a:lnTo>
                    <a:pt x="14024" y="1485335"/>
                  </a:lnTo>
                  <a:lnTo>
                    <a:pt x="7938" y="1436435"/>
                  </a:lnTo>
                  <a:lnTo>
                    <a:pt x="3550" y="1386973"/>
                  </a:lnTo>
                  <a:lnTo>
                    <a:pt x="893" y="1336986"/>
                  </a:lnTo>
                  <a:lnTo>
                    <a:pt x="0" y="1286510"/>
                  </a:lnTo>
                  <a:lnTo>
                    <a:pt x="893" y="1236033"/>
                  </a:lnTo>
                  <a:lnTo>
                    <a:pt x="3550" y="1186046"/>
                  </a:lnTo>
                  <a:lnTo>
                    <a:pt x="7938" y="1136584"/>
                  </a:lnTo>
                  <a:lnTo>
                    <a:pt x="14024" y="1087684"/>
                  </a:lnTo>
                  <a:lnTo>
                    <a:pt x="21776" y="1039381"/>
                  </a:lnTo>
                  <a:lnTo>
                    <a:pt x="31161" y="991710"/>
                  </a:lnTo>
                  <a:lnTo>
                    <a:pt x="42145" y="944709"/>
                  </a:lnTo>
                  <a:lnTo>
                    <a:pt x="54695" y="898413"/>
                  </a:lnTo>
                  <a:lnTo>
                    <a:pt x="68779" y="852857"/>
                  </a:lnTo>
                  <a:lnTo>
                    <a:pt x="84364" y="808078"/>
                  </a:lnTo>
                  <a:lnTo>
                    <a:pt x="101417" y="764111"/>
                  </a:lnTo>
                  <a:lnTo>
                    <a:pt x="119905" y="720993"/>
                  </a:lnTo>
                  <a:lnTo>
                    <a:pt x="139795" y="678759"/>
                  </a:lnTo>
                  <a:lnTo>
                    <a:pt x="161054" y="637445"/>
                  </a:lnTo>
                  <a:lnTo>
                    <a:pt x="183650" y="597088"/>
                  </a:lnTo>
                  <a:lnTo>
                    <a:pt x="207548" y="557722"/>
                  </a:lnTo>
                  <a:lnTo>
                    <a:pt x="232717" y="519385"/>
                  </a:lnTo>
                  <a:lnTo>
                    <a:pt x="259124" y="482111"/>
                  </a:lnTo>
                  <a:lnTo>
                    <a:pt x="286735" y="445937"/>
                  </a:lnTo>
                  <a:lnTo>
                    <a:pt x="315518" y="410898"/>
                  </a:lnTo>
                  <a:lnTo>
                    <a:pt x="345440" y="377031"/>
                  </a:lnTo>
                  <a:lnTo>
                    <a:pt x="376467" y="344371"/>
                  </a:lnTo>
                  <a:lnTo>
                    <a:pt x="408567" y="312954"/>
                  </a:lnTo>
                  <a:lnTo>
                    <a:pt x="441708" y="282817"/>
                  </a:lnTo>
                  <a:lnTo>
                    <a:pt x="475855" y="253995"/>
                  </a:lnTo>
                  <a:lnTo>
                    <a:pt x="510977" y="226523"/>
                  </a:lnTo>
                  <a:lnTo>
                    <a:pt x="547040" y="200439"/>
                  </a:lnTo>
                  <a:lnTo>
                    <a:pt x="584011" y="175777"/>
                  </a:lnTo>
                  <a:lnTo>
                    <a:pt x="621858" y="152574"/>
                  </a:lnTo>
                  <a:lnTo>
                    <a:pt x="660548" y="130865"/>
                  </a:lnTo>
                  <a:lnTo>
                    <a:pt x="700047" y="110687"/>
                  </a:lnTo>
                  <a:lnTo>
                    <a:pt x="740322" y="92075"/>
                  </a:lnTo>
                  <a:lnTo>
                    <a:pt x="781342" y="75065"/>
                  </a:lnTo>
                  <a:lnTo>
                    <a:pt x="823072" y="59693"/>
                  </a:lnTo>
                  <a:lnTo>
                    <a:pt x="865481" y="45996"/>
                  </a:lnTo>
                  <a:lnTo>
                    <a:pt x="908535" y="34008"/>
                  </a:lnTo>
                  <a:lnTo>
                    <a:pt x="952200" y="23766"/>
                  </a:lnTo>
                  <a:lnTo>
                    <a:pt x="996445" y="15306"/>
                  </a:lnTo>
                  <a:lnTo>
                    <a:pt x="1041237" y="8663"/>
                  </a:lnTo>
                  <a:lnTo>
                    <a:pt x="1086541" y="3874"/>
                  </a:lnTo>
                  <a:lnTo>
                    <a:pt x="1132327" y="974"/>
                  </a:lnTo>
                  <a:lnTo>
                    <a:pt x="1178559" y="0"/>
                  </a:lnTo>
                  <a:lnTo>
                    <a:pt x="1224879" y="974"/>
                  </a:lnTo>
                  <a:lnTo>
                    <a:pt x="1270742" y="3874"/>
                  </a:lnTo>
                  <a:lnTo>
                    <a:pt x="1316117" y="8663"/>
                  </a:lnTo>
                  <a:lnTo>
                    <a:pt x="1360971" y="15306"/>
                  </a:lnTo>
                  <a:lnTo>
                    <a:pt x="1405271" y="23766"/>
                  </a:lnTo>
                  <a:lnTo>
                    <a:pt x="1448984" y="34008"/>
                  </a:lnTo>
                  <a:lnTo>
                    <a:pt x="1492079" y="45996"/>
                  </a:lnTo>
                  <a:lnTo>
                    <a:pt x="1534522" y="59693"/>
                  </a:lnTo>
                  <a:lnTo>
                    <a:pt x="1576281" y="75065"/>
                  </a:lnTo>
                  <a:lnTo>
                    <a:pt x="1617323" y="92075"/>
                  </a:lnTo>
                  <a:lnTo>
                    <a:pt x="1657616" y="110687"/>
                  </a:lnTo>
                  <a:lnTo>
                    <a:pt x="1697127" y="130865"/>
                  </a:lnTo>
                  <a:lnTo>
                    <a:pt x="1735823" y="152574"/>
                  </a:lnTo>
                  <a:lnTo>
                    <a:pt x="1773672" y="175777"/>
                  </a:lnTo>
                  <a:lnTo>
                    <a:pt x="1810641" y="200439"/>
                  </a:lnTo>
                  <a:lnTo>
                    <a:pt x="1846698" y="226523"/>
                  </a:lnTo>
                  <a:lnTo>
                    <a:pt x="1881810" y="253995"/>
                  </a:lnTo>
                  <a:lnTo>
                    <a:pt x="1915944" y="282817"/>
                  </a:lnTo>
                  <a:lnTo>
                    <a:pt x="1949069" y="312954"/>
                  </a:lnTo>
                  <a:lnTo>
                    <a:pt x="1981150" y="344371"/>
                  </a:lnTo>
                  <a:lnTo>
                    <a:pt x="2012156" y="377031"/>
                  </a:lnTo>
                  <a:lnTo>
                    <a:pt x="2042054" y="410898"/>
                  </a:lnTo>
                  <a:lnTo>
                    <a:pt x="2070811" y="445937"/>
                  </a:lnTo>
                  <a:lnTo>
                    <a:pt x="2098395" y="482111"/>
                  </a:lnTo>
                  <a:lnTo>
                    <a:pt x="2124773" y="519385"/>
                  </a:lnTo>
                  <a:lnTo>
                    <a:pt x="2149913" y="557722"/>
                  </a:lnTo>
                  <a:lnTo>
                    <a:pt x="2173782" y="597088"/>
                  </a:lnTo>
                  <a:lnTo>
                    <a:pt x="2196347" y="637445"/>
                  </a:lnTo>
                  <a:lnTo>
                    <a:pt x="2217576" y="678759"/>
                  </a:lnTo>
                  <a:lnTo>
                    <a:pt x="2237436" y="720993"/>
                  </a:lnTo>
                  <a:lnTo>
                    <a:pt x="2255895" y="764111"/>
                  </a:lnTo>
                  <a:lnTo>
                    <a:pt x="2272919" y="808078"/>
                  </a:lnTo>
                  <a:lnTo>
                    <a:pt x="2288477" y="852857"/>
                  </a:lnTo>
                  <a:lnTo>
                    <a:pt x="2302536" y="898413"/>
                  </a:lnTo>
                  <a:lnTo>
                    <a:pt x="2315063" y="944709"/>
                  </a:lnTo>
                  <a:lnTo>
                    <a:pt x="2326025" y="991710"/>
                  </a:lnTo>
                  <a:lnTo>
                    <a:pt x="2335390" y="1039381"/>
                  </a:lnTo>
                  <a:lnTo>
                    <a:pt x="2343126" y="1087684"/>
                  </a:lnTo>
                  <a:lnTo>
                    <a:pt x="2349199" y="1136584"/>
                  </a:lnTo>
                  <a:lnTo>
                    <a:pt x="2353578" y="1186046"/>
                  </a:lnTo>
                  <a:lnTo>
                    <a:pt x="2356229" y="1236033"/>
                  </a:lnTo>
                  <a:lnTo>
                    <a:pt x="2357120" y="1286510"/>
                  </a:lnTo>
                  <a:lnTo>
                    <a:pt x="2356229" y="1336986"/>
                  </a:lnTo>
                  <a:lnTo>
                    <a:pt x="2353578" y="1386973"/>
                  </a:lnTo>
                  <a:lnTo>
                    <a:pt x="2349199" y="1436435"/>
                  </a:lnTo>
                  <a:lnTo>
                    <a:pt x="2343126" y="1485335"/>
                  </a:lnTo>
                  <a:lnTo>
                    <a:pt x="2335390" y="1533638"/>
                  </a:lnTo>
                  <a:lnTo>
                    <a:pt x="2326025" y="1581309"/>
                  </a:lnTo>
                  <a:lnTo>
                    <a:pt x="2315063" y="1628310"/>
                  </a:lnTo>
                  <a:lnTo>
                    <a:pt x="2302536" y="1674606"/>
                  </a:lnTo>
                  <a:lnTo>
                    <a:pt x="2288477" y="1720162"/>
                  </a:lnTo>
                  <a:lnTo>
                    <a:pt x="2272919" y="1764941"/>
                  </a:lnTo>
                  <a:lnTo>
                    <a:pt x="2255895" y="1808908"/>
                  </a:lnTo>
                  <a:lnTo>
                    <a:pt x="2237436" y="1852026"/>
                  </a:lnTo>
                  <a:lnTo>
                    <a:pt x="2217576" y="1894260"/>
                  </a:lnTo>
                  <a:lnTo>
                    <a:pt x="2196347" y="1935574"/>
                  </a:lnTo>
                  <a:lnTo>
                    <a:pt x="2173782" y="1975931"/>
                  </a:lnTo>
                  <a:lnTo>
                    <a:pt x="2149913" y="2015297"/>
                  </a:lnTo>
                  <a:lnTo>
                    <a:pt x="2124773" y="2053634"/>
                  </a:lnTo>
                  <a:lnTo>
                    <a:pt x="2098395" y="2090908"/>
                  </a:lnTo>
                  <a:lnTo>
                    <a:pt x="2070811" y="2127082"/>
                  </a:lnTo>
                  <a:lnTo>
                    <a:pt x="2042054" y="2162121"/>
                  </a:lnTo>
                  <a:lnTo>
                    <a:pt x="2012156" y="2195988"/>
                  </a:lnTo>
                  <a:lnTo>
                    <a:pt x="1981150" y="2228648"/>
                  </a:lnTo>
                  <a:lnTo>
                    <a:pt x="1949069" y="2260065"/>
                  </a:lnTo>
                  <a:lnTo>
                    <a:pt x="1915944" y="2290202"/>
                  </a:lnTo>
                  <a:lnTo>
                    <a:pt x="1881810" y="2319024"/>
                  </a:lnTo>
                  <a:lnTo>
                    <a:pt x="1846698" y="2346496"/>
                  </a:lnTo>
                  <a:lnTo>
                    <a:pt x="1810641" y="2372580"/>
                  </a:lnTo>
                  <a:lnTo>
                    <a:pt x="1773672" y="2397242"/>
                  </a:lnTo>
                  <a:lnTo>
                    <a:pt x="1735823" y="2420445"/>
                  </a:lnTo>
                  <a:lnTo>
                    <a:pt x="1697127" y="2442154"/>
                  </a:lnTo>
                  <a:lnTo>
                    <a:pt x="1657616" y="2462332"/>
                  </a:lnTo>
                  <a:lnTo>
                    <a:pt x="1617323" y="2480944"/>
                  </a:lnTo>
                  <a:lnTo>
                    <a:pt x="1576281" y="2497954"/>
                  </a:lnTo>
                  <a:lnTo>
                    <a:pt x="1534522" y="2513326"/>
                  </a:lnTo>
                  <a:lnTo>
                    <a:pt x="1492079" y="2527023"/>
                  </a:lnTo>
                  <a:lnTo>
                    <a:pt x="1448984" y="2539011"/>
                  </a:lnTo>
                  <a:lnTo>
                    <a:pt x="1405271" y="2549253"/>
                  </a:lnTo>
                  <a:lnTo>
                    <a:pt x="1360971" y="2557713"/>
                  </a:lnTo>
                  <a:lnTo>
                    <a:pt x="1316117" y="2564356"/>
                  </a:lnTo>
                  <a:lnTo>
                    <a:pt x="1270742" y="2569145"/>
                  </a:lnTo>
                  <a:lnTo>
                    <a:pt x="1224879" y="2572045"/>
                  </a:lnTo>
                  <a:lnTo>
                    <a:pt x="1178559" y="2573020"/>
                  </a:lnTo>
                  <a:close/>
                </a:path>
              </a:pathLst>
            </a:custGeom>
            <a:ln w="25518">
              <a:solidFill>
                <a:srgbClr val="226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6800850" y="2730500"/>
            <a:ext cx="1330325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  <a:tabLst>
                <a:tab pos="445770" algn="l"/>
              </a:tabLst>
            </a:pP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18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presencia 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3 o más 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criterios  predice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una 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PA	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grave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63420" y="469900"/>
            <a:ext cx="521779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Criterios </a:t>
            </a:r>
            <a:r>
              <a:rPr spc="-5" dirty="0"/>
              <a:t>de</a:t>
            </a:r>
            <a:r>
              <a:rPr spc="-55" dirty="0"/>
              <a:t> </a:t>
            </a:r>
            <a:r>
              <a:rPr spc="-5" dirty="0"/>
              <a:t>Glasgow</a:t>
            </a:r>
          </a:p>
        </p:txBody>
      </p:sp>
      <p:sp>
        <p:nvSpPr>
          <p:cNvPr id="3" name="object 3"/>
          <p:cNvSpPr/>
          <p:nvPr/>
        </p:nvSpPr>
        <p:spPr>
          <a:xfrm>
            <a:off x="713740" y="1856739"/>
            <a:ext cx="7712709" cy="2875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246120" y="1463040"/>
            <a:ext cx="25869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00"/>
                </a:solidFill>
                <a:latin typeface="Arial"/>
                <a:cs typeface="Arial"/>
              </a:rPr>
              <a:t>Evaluados </a:t>
            </a:r>
            <a:r>
              <a:rPr sz="1800" dirty="0">
                <a:solidFill>
                  <a:srgbClr val="FFFF00"/>
                </a:solidFill>
                <a:latin typeface="Arial"/>
                <a:cs typeface="Arial"/>
              </a:rPr>
              <a:t>a </a:t>
            </a:r>
            <a:r>
              <a:rPr sz="1800" spc="-10" dirty="0">
                <a:solidFill>
                  <a:srgbClr val="FFFF00"/>
                </a:solidFill>
                <a:latin typeface="Arial"/>
                <a:cs typeface="Arial"/>
              </a:rPr>
              <a:t>las </a:t>
            </a:r>
            <a:r>
              <a:rPr sz="1800" spc="-5" dirty="0">
                <a:solidFill>
                  <a:srgbClr val="FFFF00"/>
                </a:solidFill>
                <a:latin typeface="Arial"/>
                <a:cs typeface="Arial"/>
              </a:rPr>
              <a:t>48</a:t>
            </a:r>
            <a:r>
              <a:rPr sz="1800" spc="-8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00"/>
                </a:solidFill>
                <a:latin typeface="Arial"/>
                <a:cs typeface="Arial"/>
              </a:rPr>
              <a:t>horas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56030" y="661670"/>
            <a:ext cx="6603365" cy="86233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649605" marR="5080" indent="-637540">
              <a:lnSpc>
                <a:spcPts val="3229"/>
              </a:lnSpc>
              <a:spcBef>
                <a:spcPts val="315"/>
              </a:spcBef>
              <a:tabLst>
                <a:tab pos="1780539" algn="l"/>
                <a:tab pos="2178050" algn="l"/>
                <a:tab pos="2324100" algn="l"/>
                <a:tab pos="3610610" algn="l"/>
                <a:tab pos="3742054" algn="l"/>
                <a:tab pos="5885180" algn="l"/>
              </a:tabLst>
            </a:pPr>
            <a:r>
              <a:rPr sz="2800" b="1" spc="220" dirty="0">
                <a:solidFill>
                  <a:srgbClr val="FFFFFF"/>
                </a:solidFill>
                <a:latin typeface="Arial Rounded MT Bold"/>
                <a:cs typeface="Arial Rounded MT Bold"/>
              </a:rPr>
              <a:t>A</a:t>
            </a:r>
            <a:r>
              <a:rPr sz="2800" b="1" spc="-25" dirty="0">
                <a:solidFill>
                  <a:srgbClr val="FFFFFF"/>
                </a:solidFill>
                <a:latin typeface="Arial Rounded MT Bold"/>
                <a:cs typeface="Arial Rounded MT Bold"/>
              </a:rPr>
              <a:t>P</a:t>
            </a:r>
            <a:r>
              <a:rPr sz="2800" b="1" spc="150" dirty="0">
                <a:solidFill>
                  <a:srgbClr val="FFFFFF"/>
                </a:solidFill>
                <a:latin typeface="Arial Rounded MT Bold"/>
                <a:cs typeface="Arial Rounded MT Bold"/>
              </a:rPr>
              <a:t>A</a:t>
            </a:r>
            <a:r>
              <a:rPr sz="2800" b="1" spc="210" dirty="0">
                <a:solidFill>
                  <a:srgbClr val="FFFFFF"/>
                </a:solidFill>
                <a:latin typeface="Arial Rounded MT Bold"/>
                <a:cs typeface="Arial Rounded MT Bold"/>
              </a:rPr>
              <a:t>C</a:t>
            </a:r>
            <a:r>
              <a:rPr sz="2800" b="1" spc="225" dirty="0">
                <a:solidFill>
                  <a:srgbClr val="FFFFFF"/>
                </a:solidFill>
                <a:latin typeface="Arial Rounded MT Bold"/>
                <a:cs typeface="Arial Rounded MT Bold"/>
              </a:rPr>
              <a:t>H</a:t>
            </a:r>
            <a:r>
              <a:rPr sz="2800" b="1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E</a:t>
            </a:r>
            <a:r>
              <a:rPr sz="28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	</a:t>
            </a:r>
            <a:r>
              <a:rPr sz="2800" b="1" spc="215" dirty="0">
                <a:solidFill>
                  <a:srgbClr val="FFFFFF"/>
                </a:solidFill>
                <a:latin typeface="Arial Rounded MT Bold"/>
                <a:cs typeface="Arial Rounded MT Bold"/>
              </a:rPr>
              <a:t>I</a:t>
            </a:r>
            <a:r>
              <a:rPr sz="2800" b="1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I</a:t>
            </a:r>
            <a:r>
              <a:rPr sz="28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	</a:t>
            </a:r>
            <a:r>
              <a:rPr sz="2800" b="1" spc="210" dirty="0">
                <a:solidFill>
                  <a:srgbClr val="FFFFFF"/>
                </a:solidFill>
                <a:latin typeface="Arial Rounded MT Bold"/>
                <a:cs typeface="Arial Rounded MT Bold"/>
              </a:rPr>
              <a:t>(</a:t>
            </a:r>
            <a:r>
              <a:rPr sz="2800" b="1" spc="229" dirty="0">
                <a:solidFill>
                  <a:srgbClr val="FFFFFF"/>
                </a:solidFill>
                <a:latin typeface="Arial Rounded MT Bold"/>
                <a:cs typeface="Arial Rounded MT Bold"/>
              </a:rPr>
              <a:t>A</a:t>
            </a:r>
            <a:r>
              <a:rPr sz="2800" b="1" spc="204" dirty="0">
                <a:solidFill>
                  <a:srgbClr val="FFFFFF"/>
                </a:solidFill>
                <a:latin typeface="Arial Rounded MT Bold"/>
                <a:cs typeface="Arial Rounded MT Bold"/>
              </a:rPr>
              <a:t>c</a:t>
            </a:r>
            <a:r>
              <a:rPr sz="2800" b="1" spc="220" dirty="0">
                <a:solidFill>
                  <a:srgbClr val="FFFFFF"/>
                </a:solidFill>
                <a:latin typeface="Arial Rounded MT Bold"/>
                <a:cs typeface="Arial Rounded MT Bold"/>
              </a:rPr>
              <a:t>u</a:t>
            </a:r>
            <a:r>
              <a:rPr sz="2800" b="1" spc="210" dirty="0">
                <a:solidFill>
                  <a:srgbClr val="FFFFFF"/>
                </a:solidFill>
                <a:latin typeface="Arial Rounded MT Bold"/>
                <a:cs typeface="Arial Rounded MT Bold"/>
              </a:rPr>
              <a:t>t</a:t>
            </a:r>
            <a:r>
              <a:rPr sz="2800" b="1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e</a:t>
            </a:r>
            <a:r>
              <a:rPr sz="28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	</a:t>
            </a:r>
            <a:r>
              <a:rPr sz="2800" b="1" spc="215" dirty="0">
                <a:solidFill>
                  <a:srgbClr val="FFFFFF"/>
                </a:solidFill>
                <a:latin typeface="Arial Rounded MT Bold"/>
                <a:cs typeface="Arial Rounded MT Bold"/>
              </a:rPr>
              <a:t>P</a:t>
            </a:r>
            <a:r>
              <a:rPr sz="2800" b="1" spc="220" dirty="0">
                <a:solidFill>
                  <a:srgbClr val="FFFFFF"/>
                </a:solidFill>
                <a:latin typeface="Arial Rounded MT Bold"/>
                <a:cs typeface="Arial Rounded MT Bold"/>
              </a:rPr>
              <a:t>h</a:t>
            </a:r>
            <a:r>
              <a:rPr sz="2800" b="1" spc="175" dirty="0">
                <a:solidFill>
                  <a:srgbClr val="FFFFFF"/>
                </a:solidFill>
                <a:latin typeface="Arial Rounded MT Bold"/>
                <a:cs typeface="Arial Rounded MT Bold"/>
              </a:rPr>
              <a:t>y</a:t>
            </a:r>
            <a:r>
              <a:rPr sz="2800" b="1" spc="215" dirty="0">
                <a:solidFill>
                  <a:srgbClr val="FFFFFF"/>
                </a:solidFill>
                <a:latin typeface="Arial Rounded MT Bold"/>
                <a:cs typeface="Arial Rounded MT Bold"/>
              </a:rPr>
              <a:t>s</a:t>
            </a:r>
            <a:r>
              <a:rPr sz="2800" b="1" spc="225" dirty="0">
                <a:solidFill>
                  <a:srgbClr val="FFFFFF"/>
                </a:solidFill>
                <a:latin typeface="Arial Rounded MT Bold"/>
                <a:cs typeface="Arial Rounded MT Bold"/>
              </a:rPr>
              <a:t>i</a:t>
            </a:r>
            <a:r>
              <a:rPr sz="2800" b="1" spc="220" dirty="0">
                <a:solidFill>
                  <a:srgbClr val="FFFFFF"/>
                </a:solidFill>
                <a:latin typeface="Arial Rounded MT Bold"/>
                <a:cs typeface="Arial Rounded MT Bold"/>
              </a:rPr>
              <a:t>o</a:t>
            </a:r>
            <a:r>
              <a:rPr sz="2800" b="1" spc="215" dirty="0">
                <a:solidFill>
                  <a:srgbClr val="FFFFFF"/>
                </a:solidFill>
                <a:latin typeface="Arial Rounded MT Bold"/>
                <a:cs typeface="Arial Rounded MT Bold"/>
              </a:rPr>
              <a:t>l</a:t>
            </a:r>
            <a:r>
              <a:rPr sz="2800" b="1" spc="220" dirty="0">
                <a:solidFill>
                  <a:srgbClr val="FFFFFF"/>
                </a:solidFill>
                <a:latin typeface="Arial Rounded MT Bold"/>
                <a:cs typeface="Arial Rounded MT Bold"/>
              </a:rPr>
              <a:t>og</a:t>
            </a:r>
            <a:r>
              <a:rPr sz="2800" b="1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y</a:t>
            </a:r>
            <a:r>
              <a:rPr sz="2800" b="1" dirty="0">
                <a:solidFill>
                  <a:srgbClr val="FFFFFF"/>
                </a:solidFill>
                <a:latin typeface="Arial Rounded MT Bold"/>
                <a:cs typeface="Arial Rounded MT Bold"/>
              </a:rPr>
              <a:t>	</a:t>
            </a:r>
            <a:r>
              <a:rPr sz="2800" b="1" spc="204" dirty="0">
                <a:solidFill>
                  <a:srgbClr val="FFFFFF"/>
                </a:solidFill>
                <a:latin typeface="Arial Rounded MT Bold"/>
                <a:cs typeface="Arial Rounded MT Bold"/>
              </a:rPr>
              <a:t>a</a:t>
            </a:r>
            <a:r>
              <a:rPr sz="2800" b="1" spc="220" dirty="0">
                <a:solidFill>
                  <a:srgbClr val="FFFFFF"/>
                </a:solidFill>
                <a:latin typeface="Arial Rounded MT Bold"/>
                <a:cs typeface="Arial Rounded MT Bold"/>
              </a:rPr>
              <a:t>n</a:t>
            </a:r>
            <a:r>
              <a:rPr sz="2800" b="1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d  </a:t>
            </a:r>
            <a:r>
              <a:rPr sz="2800" b="1" spc="170" dirty="0">
                <a:solidFill>
                  <a:srgbClr val="FFFFFF"/>
                </a:solidFill>
                <a:latin typeface="Arial Rounded MT Bold"/>
                <a:cs typeface="Arial Rounded MT Bold"/>
              </a:rPr>
              <a:t>Chronic	</a:t>
            </a:r>
            <a:r>
              <a:rPr sz="2800" b="1" spc="180" dirty="0">
                <a:solidFill>
                  <a:srgbClr val="FFFFFF"/>
                </a:solidFill>
                <a:latin typeface="Arial Rounded MT Bold"/>
                <a:cs typeface="Arial Rounded MT Bold"/>
              </a:rPr>
              <a:t>Health		</a:t>
            </a:r>
            <a:r>
              <a:rPr sz="2800" b="1" spc="190" dirty="0">
                <a:solidFill>
                  <a:srgbClr val="FFFFFF"/>
                </a:solidFill>
                <a:latin typeface="Arial Rounded MT Bold"/>
                <a:cs typeface="Arial Rounded MT Bold"/>
              </a:rPr>
              <a:t>Evaluation)</a:t>
            </a:r>
            <a:endParaRPr sz="2800">
              <a:latin typeface="Arial Rounded MT Bold"/>
              <a:cs typeface="Arial Rounded MT Bold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7069" y="1811020"/>
            <a:ext cx="16764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FFFFCC"/>
                </a:solidFill>
                <a:latin typeface="Wingdings"/>
                <a:cs typeface="Wingdings"/>
              </a:rPr>
              <a:t></a:t>
            </a:r>
            <a:endParaRPr sz="1500">
              <a:latin typeface="Wingdings"/>
              <a:cs typeface="Wingding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9969" y="1785620"/>
            <a:ext cx="718375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FFFF00"/>
                </a:solidFill>
                <a:latin typeface="Arial Rounded MT Bold"/>
                <a:cs typeface="Arial Rounded MT Bold"/>
              </a:rPr>
              <a:t>Su aplicación </a:t>
            </a:r>
            <a:r>
              <a:rPr sz="2000" dirty="0">
                <a:solidFill>
                  <a:srgbClr val="FFFF00"/>
                </a:solidFill>
                <a:latin typeface="Arial Rounded MT Bold"/>
                <a:cs typeface="Arial Rounded MT Bold"/>
              </a:rPr>
              <a:t>al </a:t>
            </a:r>
            <a:r>
              <a:rPr sz="2000" spc="-5" dirty="0">
                <a:solidFill>
                  <a:srgbClr val="FFFF00"/>
                </a:solidFill>
                <a:latin typeface="Arial Rounded MT Bold"/>
                <a:cs typeface="Arial Rounded MT Bold"/>
              </a:rPr>
              <a:t>ingreso </a:t>
            </a:r>
            <a:r>
              <a:rPr sz="2000" dirty="0">
                <a:solidFill>
                  <a:srgbClr val="FFFF00"/>
                </a:solidFill>
                <a:latin typeface="Arial Rounded MT Bold"/>
                <a:cs typeface="Arial Rounded MT Bold"/>
              </a:rPr>
              <a:t>o dentro de </a:t>
            </a:r>
            <a:r>
              <a:rPr sz="2000" spc="-5" dirty="0">
                <a:solidFill>
                  <a:srgbClr val="FFFF00"/>
                </a:solidFill>
                <a:latin typeface="Arial Rounded MT Bold"/>
                <a:cs typeface="Arial Rounded MT Bold"/>
              </a:rPr>
              <a:t>las primeras 48 horas  permite diferenciar la pancreatitis </a:t>
            </a:r>
            <a:r>
              <a:rPr sz="2000" dirty="0">
                <a:solidFill>
                  <a:srgbClr val="FFFF00"/>
                </a:solidFill>
                <a:latin typeface="Arial Rounded MT Bold"/>
                <a:cs typeface="Arial Rounded MT Bold"/>
              </a:rPr>
              <a:t>aguda leve de </a:t>
            </a:r>
            <a:r>
              <a:rPr sz="2000" spc="-5" dirty="0">
                <a:solidFill>
                  <a:srgbClr val="FFFF00"/>
                </a:solidFill>
                <a:latin typeface="Arial Rounded MT Bold"/>
                <a:cs typeface="Arial Rounded MT Bold"/>
              </a:rPr>
              <a:t>la</a:t>
            </a:r>
            <a:r>
              <a:rPr sz="2000" spc="40" dirty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2000" dirty="0">
                <a:solidFill>
                  <a:srgbClr val="FFFF00"/>
                </a:solidFill>
                <a:latin typeface="Arial Rounded MT Bold"/>
                <a:cs typeface="Arial Rounded MT Bold"/>
              </a:rPr>
              <a:t>grave.</a:t>
            </a:r>
            <a:endParaRPr sz="2000">
              <a:latin typeface="Arial Rounded MT Bold"/>
              <a:cs typeface="Arial Rounded MT Bold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7069" y="2852420"/>
            <a:ext cx="16764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FFFFCC"/>
                </a:solidFill>
                <a:latin typeface="Wingdings"/>
                <a:cs typeface="Wingdings"/>
              </a:rPr>
              <a:t></a:t>
            </a:r>
            <a:endParaRPr sz="1500">
              <a:latin typeface="Wingdings"/>
              <a:cs typeface="Wingding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29969" y="2827020"/>
            <a:ext cx="694372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FF00"/>
                </a:solidFill>
                <a:latin typeface="Arial Rounded MT Bold"/>
                <a:cs typeface="Arial Rounded MT Bold"/>
              </a:rPr>
              <a:t>Además su </a:t>
            </a:r>
            <a:r>
              <a:rPr sz="2000" spc="-5" dirty="0">
                <a:solidFill>
                  <a:srgbClr val="FFFF00"/>
                </a:solidFill>
                <a:latin typeface="Arial Rounded MT Bold"/>
                <a:cs typeface="Arial Rounded MT Bold"/>
              </a:rPr>
              <a:t>utilización, en cualquier </a:t>
            </a:r>
            <a:r>
              <a:rPr sz="2000" dirty="0">
                <a:solidFill>
                  <a:srgbClr val="FFFF00"/>
                </a:solidFill>
                <a:latin typeface="Arial Rounded MT Bold"/>
                <a:cs typeface="Arial Rounded MT Bold"/>
              </a:rPr>
              <a:t>momento de </a:t>
            </a:r>
            <a:r>
              <a:rPr sz="2000" spc="-5" dirty="0">
                <a:solidFill>
                  <a:srgbClr val="FFFF00"/>
                </a:solidFill>
                <a:latin typeface="Arial Rounded MT Bold"/>
                <a:cs typeface="Arial Rounded MT Bold"/>
              </a:rPr>
              <a:t>la  </a:t>
            </a:r>
            <a:r>
              <a:rPr sz="2000" dirty="0">
                <a:solidFill>
                  <a:srgbClr val="FFFF00"/>
                </a:solidFill>
                <a:latin typeface="Arial Rounded MT Bold"/>
                <a:cs typeface="Arial Rounded MT Bold"/>
              </a:rPr>
              <a:t>evolución, es un </a:t>
            </a:r>
            <a:r>
              <a:rPr sz="2000" spc="-5" dirty="0">
                <a:solidFill>
                  <a:srgbClr val="FFFF00"/>
                </a:solidFill>
                <a:latin typeface="Arial Rounded MT Bold"/>
                <a:cs typeface="Arial Rounded MT Bold"/>
              </a:rPr>
              <a:t>indicador </a:t>
            </a:r>
            <a:r>
              <a:rPr sz="2000" dirty="0">
                <a:solidFill>
                  <a:srgbClr val="FFFF00"/>
                </a:solidFill>
                <a:latin typeface="Arial Rounded MT Bold"/>
                <a:cs typeface="Arial Rounded MT Bold"/>
              </a:rPr>
              <a:t>de </a:t>
            </a:r>
            <a:r>
              <a:rPr sz="2000" spc="-5" dirty="0">
                <a:solidFill>
                  <a:srgbClr val="FFFF00"/>
                </a:solidFill>
                <a:latin typeface="Arial Rounded MT Bold"/>
                <a:cs typeface="Arial Rounded MT Bold"/>
              </a:rPr>
              <a:t>la </a:t>
            </a:r>
            <a:r>
              <a:rPr sz="2000" dirty="0">
                <a:solidFill>
                  <a:srgbClr val="FFFF00"/>
                </a:solidFill>
                <a:latin typeface="Arial Rounded MT Bold"/>
                <a:cs typeface="Arial Rounded MT Bold"/>
              </a:rPr>
              <a:t>gravedad del </a:t>
            </a:r>
            <a:r>
              <a:rPr sz="2000" spc="-5" dirty="0">
                <a:solidFill>
                  <a:srgbClr val="FFFF00"/>
                </a:solidFill>
                <a:latin typeface="Arial Rounded MT Bold"/>
                <a:cs typeface="Arial Rounded MT Bold"/>
              </a:rPr>
              <a:t>paciente </a:t>
            </a:r>
            <a:r>
              <a:rPr sz="2000" dirty="0">
                <a:solidFill>
                  <a:srgbClr val="FFFF00"/>
                </a:solidFill>
                <a:latin typeface="Arial Rounded MT Bold"/>
                <a:cs typeface="Arial Rounded MT Bold"/>
              </a:rPr>
              <a:t>y  </a:t>
            </a:r>
            <a:r>
              <a:rPr sz="2000" spc="-5" dirty="0">
                <a:solidFill>
                  <a:srgbClr val="FFFF00"/>
                </a:solidFill>
                <a:latin typeface="Arial Rounded MT Bold"/>
                <a:cs typeface="Arial Rounded MT Bold"/>
              </a:rPr>
              <a:t>del </a:t>
            </a:r>
            <a:r>
              <a:rPr sz="2000" dirty="0">
                <a:solidFill>
                  <a:srgbClr val="FFFF00"/>
                </a:solidFill>
                <a:latin typeface="Arial Rounded MT Bold"/>
                <a:cs typeface="Arial Rounded MT Bold"/>
              </a:rPr>
              <a:t>progreso o </a:t>
            </a:r>
            <a:r>
              <a:rPr sz="2000" spc="-5" dirty="0">
                <a:solidFill>
                  <a:srgbClr val="FFFF00"/>
                </a:solidFill>
                <a:latin typeface="Arial Rounded MT Bold"/>
                <a:cs typeface="Arial Rounded MT Bold"/>
              </a:rPr>
              <a:t>deterioro </a:t>
            </a:r>
            <a:r>
              <a:rPr sz="2000" dirty="0">
                <a:solidFill>
                  <a:srgbClr val="FFFF00"/>
                </a:solidFill>
                <a:latin typeface="Arial Rounded MT Bold"/>
                <a:cs typeface="Arial Rounded MT Bold"/>
              </a:rPr>
              <a:t>de </a:t>
            </a:r>
            <a:r>
              <a:rPr sz="2000" spc="-5" dirty="0">
                <a:solidFill>
                  <a:srgbClr val="FFFF00"/>
                </a:solidFill>
                <a:latin typeface="Arial Rounded MT Bold"/>
                <a:cs typeface="Arial Rounded MT Bold"/>
              </a:rPr>
              <a:t>la</a:t>
            </a:r>
            <a:r>
              <a:rPr sz="2000" spc="20" dirty="0">
                <a:solidFill>
                  <a:srgbClr val="FFFF00"/>
                </a:solidFill>
                <a:latin typeface="Arial Rounded MT Bold"/>
                <a:cs typeface="Arial Rounded MT Bold"/>
              </a:rPr>
              <a:t> </a:t>
            </a:r>
            <a:r>
              <a:rPr sz="2000" spc="-5" dirty="0">
                <a:solidFill>
                  <a:srgbClr val="FFFF00"/>
                </a:solidFill>
                <a:latin typeface="Arial Rounded MT Bold"/>
                <a:cs typeface="Arial Rounded MT Bold"/>
              </a:rPr>
              <a:t>pancreatitis.</a:t>
            </a:r>
            <a:endParaRPr sz="2000">
              <a:latin typeface="Arial Rounded MT Bold"/>
              <a:cs typeface="Arial Rounded MT Bold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567077" y="4352697"/>
            <a:ext cx="695325" cy="391795"/>
            <a:chOff x="2567077" y="4352697"/>
            <a:chExt cx="695325" cy="391795"/>
          </a:xfrm>
        </p:grpSpPr>
        <p:sp>
          <p:nvSpPr>
            <p:cNvPr id="8" name="object 8"/>
            <p:cNvSpPr/>
            <p:nvPr/>
          </p:nvSpPr>
          <p:spPr>
            <a:xfrm>
              <a:off x="2678429" y="4357369"/>
              <a:ext cx="579120" cy="382270"/>
            </a:xfrm>
            <a:custGeom>
              <a:avLst/>
              <a:gdLst/>
              <a:ahLst/>
              <a:cxnLst/>
              <a:rect l="l" t="t" r="r" b="b"/>
              <a:pathLst>
                <a:path w="579120" h="382270">
                  <a:moveTo>
                    <a:pt x="407669" y="0"/>
                  </a:moveTo>
                  <a:lnTo>
                    <a:pt x="407669" y="95249"/>
                  </a:lnTo>
                  <a:lnTo>
                    <a:pt x="0" y="95249"/>
                  </a:lnTo>
                  <a:lnTo>
                    <a:pt x="0" y="285749"/>
                  </a:lnTo>
                  <a:lnTo>
                    <a:pt x="407669" y="285749"/>
                  </a:lnTo>
                  <a:lnTo>
                    <a:pt x="407669" y="382269"/>
                  </a:lnTo>
                  <a:lnTo>
                    <a:pt x="579119" y="190499"/>
                  </a:lnTo>
                  <a:lnTo>
                    <a:pt x="40766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678429" y="4357369"/>
              <a:ext cx="579120" cy="382270"/>
            </a:xfrm>
            <a:custGeom>
              <a:avLst/>
              <a:gdLst/>
              <a:ahLst/>
              <a:cxnLst/>
              <a:rect l="l" t="t" r="r" b="b"/>
              <a:pathLst>
                <a:path w="579120" h="382270">
                  <a:moveTo>
                    <a:pt x="407669" y="0"/>
                  </a:moveTo>
                  <a:lnTo>
                    <a:pt x="407669" y="95249"/>
                  </a:lnTo>
                  <a:lnTo>
                    <a:pt x="0" y="95249"/>
                  </a:lnTo>
                  <a:lnTo>
                    <a:pt x="0" y="285749"/>
                  </a:lnTo>
                  <a:lnTo>
                    <a:pt x="407669" y="285749"/>
                  </a:lnTo>
                  <a:lnTo>
                    <a:pt x="407669" y="382269"/>
                  </a:lnTo>
                  <a:lnTo>
                    <a:pt x="579119" y="190499"/>
                  </a:lnTo>
                  <a:lnTo>
                    <a:pt x="407669" y="0"/>
                  </a:lnTo>
                  <a:close/>
                </a:path>
              </a:pathLst>
            </a:custGeom>
            <a:ln w="93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567077" y="4447947"/>
              <a:ext cx="94434" cy="19984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571240" y="4215129"/>
            <a:ext cx="3506470" cy="1191260"/>
          </a:xfrm>
          <a:prstGeom prst="rect">
            <a:avLst/>
          </a:prstGeom>
          <a:ln w="9344">
            <a:solidFill>
              <a:srgbClr val="FFFFFF"/>
            </a:solidFill>
          </a:ln>
        </p:spPr>
        <p:txBody>
          <a:bodyPr vert="horz" wrap="square" lIns="0" tIns="45719" rIns="0" bIns="0" rtlCol="0">
            <a:spAutoFit/>
          </a:bodyPr>
          <a:lstStyle/>
          <a:p>
            <a:pPr marL="90170" marR="423545">
              <a:lnSpc>
                <a:spcPct val="100000"/>
              </a:lnSpc>
              <a:spcBef>
                <a:spcPts val="359"/>
              </a:spcBef>
            </a:pPr>
            <a:r>
              <a:rPr sz="2400" dirty="0">
                <a:solidFill>
                  <a:srgbClr val="FF0000"/>
                </a:solidFill>
                <a:latin typeface="Elephant"/>
                <a:cs typeface="Elephant"/>
              </a:rPr>
              <a:t>Un </a:t>
            </a:r>
            <a:r>
              <a:rPr sz="2400" spc="-5" dirty="0">
                <a:solidFill>
                  <a:srgbClr val="FF0000"/>
                </a:solidFill>
                <a:latin typeface="Elephant"/>
                <a:cs typeface="Elephant"/>
              </a:rPr>
              <a:t>score de </a:t>
            </a:r>
            <a:r>
              <a:rPr sz="2400" dirty="0">
                <a:solidFill>
                  <a:srgbClr val="FF0000"/>
                </a:solidFill>
                <a:latin typeface="Elephant"/>
                <a:cs typeface="Elephant"/>
              </a:rPr>
              <a:t>8 o</a:t>
            </a:r>
            <a:r>
              <a:rPr sz="2400" spc="-65" dirty="0">
                <a:solidFill>
                  <a:srgbClr val="FF0000"/>
                </a:solidFill>
                <a:latin typeface="Elephant"/>
                <a:cs typeface="Elephant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Elephant"/>
                <a:cs typeface="Elephant"/>
              </a:rPr>
              <a:t>más  </a:t>
            </a:r>
            <a:r>
              <a:rPr sz="2400" dirty="0">
                <a:solidFill>
                  <a:srgbClr val="FF0000"/>
                </a:solidFill>
                <a:latin typeface="Elephant"/>
                <a:cs typeface="Elephant"/>
              </a:rPr>
              <a:t>indica </a:t>
            </a:r>
            <a:r>
              <a:rPr sz="2400" spc="-5" dirty="0">
                <a:solidFill>
                  <a:srgbClr val="FF0000"/>
                </a:solidFill>
                <a:latin typeface="Elephant"/>
                <a:cs typeface="Elephant"/>
              </a:rPr>
              <a:t>pancreatitis  aguda</a:t>
            </a:r>
            <a:r>
              <a:rPr sz="2400" dirty="0">
                <a:solidFill>
                  <a:srgbClr val="FF0000"/>
                </a:solidFill>
                <a:latin typeface="Elephant"/>
                <a:cs typeface="Elephant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Elephant"/>
                <a:cs typeface="Elephant"/>
              </a:rPr>
              <a:t>grave</a:t>
            </a:r>
            <a:endParaRPr sz="2400">
              <a:latin typeface="Elephant"/>
              <a:cs typeface="Elephant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56870" y="403859"/>
            <a:ext cx="8354059" cy="918210"/>
          </a:xfrm>
          <a:prstGeom prst="rect">
            <a:avLst/>
          </a:prstGeom>
          <a:solidFill>
            <a:srgbClr val="666698"/>
          </a:solidFill>
          <a:ln w="9344">
            <a:solidFill>
              <a:srgbClr val="3398FF"/>
            </a:solidFill>
          </a:ln>
        </p:spPr>
        <p:txBody>
          <a:bodyPr vert="horz" wrap="square" lIns="0" tIns="46990" rIns="0" bIns="0" rtlCol="0">
            <a:spAutoFit/>
          </a:bodyPr>
          <a:lstStyle/>
          <a:p>
            <a:pPr marL="2315210" marR="2326640" algn="ctr">
              <a:lnSpc>
                <a:spcPct val="100000"/>
              </a:lnSpc>
              <a:spcBef>
                <a:spcPts val="370"/>
              </a:spcBef>
            </a:pPr>
            <a:r>
              <a:rPr sz="1800" b="1" spc="120" dirty="0">
                <a:solidFill>
                  <a:srgbClr val="FFFFFF"/>
                </a:solidFill>
                <a:latin typeface="Arial"/>
                <a:cs typeface="Arial"/>
              </a:rPr>
              <a:t>SCORE </a:t>
            </a:r>
            <a:r>
              <a:rPr sz="1800" b="1" spc="130" dirty="0">
                <a:solidFill>
                  <a:srgbClr val="FFFFFF"/>
                </a:solidFill>
                <a:latin typeface="Arial"/>
                <a:cs typeface="Arial"/>
              </a:rPr>
              <a:t>FISIOLÓGICO </a:t>
            </a:r>
            <a:r>
              <a:rPr sz="1800" b="1" spc="100" dirty="0">
                <a:solidFill>
                  <a:srgbClr val="FFFFFF"/>
                </a:solidFill>
                <a:latin typeface="Arial"/>
                <a:cs typeface="Arial"/>
              </a:rPr>
              <a:t>AGUDO  </a:t>
            </a:r>
            <a:r>
              <a:rPr sz="1800" b="1" spc="105" dirty="0">
                <a:solidFill>
                  <a:srgbClr val="FFFFFF"/>
                </a:solidFill>
                <a:latin typeface="Arial"/>
                <a:cs typeface="Arial"/>
              </a:rPr>
              <a:t>PUNTAJE POR</a:t>
            </a:r>
            <a:r>
              <a:rPr sz="1800" b="1" spc="4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85" dirty="0">
                <a:solidFill>
                  <a:srgbClr val="FFFFFF"/>
                </a:solidFill>
                <a:latin typeface="Arial"/>
                <a:cs typeface="Arial"/>
              </a:rPr>
              <a:t>EDAD</a:t>
            </a:r>
            <a:endParaRPr sz="1800">
              <a:latin typeface="Arial"/>
              <a:cs typeface="Arial"/>
            </a:endParaRPr>
          </a:p>
          <a:p>
            <a:pPr marR="9525" algn="ctr">
              <a:lnSpc>
                <a:spcPct val="100000"/>
              </a:lnSpc>
            </a:pPr>
            <a:r>
              <a:rPr sz="1800" b="1" spc="100" dirty="0">
                <a:solidFill>
                  <a:srgbClr val="FFFFFF"/>
                </a:solidFill>
                <a:latin typeface="Arial"/>
                <a:cs typeface="Arial"/>
              </a:rPr>
              <a:t>PUNTAJE </a:t>
            </a:r>
            <a:r>
              <a:rPr sz="1800" b="1" spc="105" dirty="0">
                <a:solidFill>
                  <a:srgbClr val="FFFFFF"/>
                </a:solidFill>
                <a:latin typeface="Arial"/>
                <a:cs typeface="Arial"/>
              </a:rPr>
              <a:t>POR </a:t>
            </a:r>
            <a:r>
              <a:rPr sz="1800" b="1" spc="110" dirty="0">
                <a:solidFill>
                  <a:srgbClr val="FFFFFF"/>
                </a:solidFill>
                <a:latin typeface="Arial"/>
                <a:cs typeface="Arial"/>
              </a:rPr>
              <a:t>PATOLOGÍAS </a:t>
            </a:r>
            <a:r>
              <a:rPr sz="1800" b="1" spc="120" dirty="0">
                <a:solidFill>
                  <a:srgbClr val="FFFFFF"/>
                </a:solidFill>
                <a:latin typeface="Arial"/>
                <a:cs typeface="Arial"/>
              </a:rPr>
              <a:t>CRÓNICAS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487827" y="3785007"/>
          <a:ext cx="2303780" cy="289178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49350"/>
                <a:gridCol w="1154430"/>
              </a:tblGrid>
              <a:tr h="482600">
                <a:tc>
                  <a:txBody>
                    <a:bodyPr/>
                    <a:lstStyle/>
                    <a:p>
                      <a:pPr marL="88900">
                        <a:lnSpc>
                          <a:spcPct val="100000"/>
                        </a:lnSpc>
                        <a:spcBef>
                          <a:spcPts val="1120"/>
                        </a:spcBef>
                      </a:pPr>
                      <a:r>
                        <a:rPr sz="13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Edad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422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666698"/>
                    </a:solidFill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1120"/>
                        </a:spcBef>
                      </a:pPr>
                      <a:r>
                        <a:rPr sz="13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Puntaje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422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  <a:solidFill>
                      <a:srgbClr val="666698"/>
                    </a:solidFill>
                  </a:tcPr>
                </a:tc>
              </a:tr>
              <a:tr h="481330">
                <a:tc>
                  <a:txBody>
                    <a:bodyPr/>
                    <a:lstStyle/>
                    <a:p>
                      <a:pPr marR="38735" algn="ctr">
                        <a:lnSpc>
                          <a:spcPct val="100000"/>
                        </a:lnSpc>
                        <a:spcBef>
                          <a:spcPts val="1110"/>
                        </a:spcBef>
                      </a:pPr>
                      <a:r>
                        <a:rPr sz="13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&lt;44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40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6195" algn="ctr">
                        <a:lnSpc>
                          <a:spcPct val="100000"/>
                        </a:lnSpc>
                        <a:spcBef>
                          <a:spcPts val="1110"/>
                        </a:spcBef>
                      </a:pPr>
                      <a:r>
                        <a:rPr sz="13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0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4097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1329">
                <a:tc>
                  <a:txBody>
                    <a:bodyPr/>
                    <a:lstStyle/>
                    <a:p>
                      <a:pPr marR="315595" algn="r">
                        <a:lnSpc>
                          <a:spcPct val="100000"/>
                        </a:lnSpc>
                        <a:spcBef>
                          <a:spcPts val="1120"/>
                        </a:spcBef>
                      </a:pPr>
                      <a:r>
                        <a:rPr sz="13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45 </a:t>
                      </a:r>
                      <a:r>
                        <a:rPr sz="13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–</a:t>
                      </a:r>
                      <a:r>
                        <a:rPr sz="1300" spc="-9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54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422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6195" algn="ctr">
                        <a:lnSpc>
                          <a:spcPct val="100000"/>
                        </a:lnSpc>
                        <a:spcBef>
                          <a:spcPts val="1120"/>
                        </a:spcBef>
                      </a:pPr>
                      <a:r>
                        <a:rPr sz="13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422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3869">
                <a:tc>
                  <a:txBody>
                    <a:bodyPr/>
                    <a:lstStyle/>
                    <a:p>
                      <a:pPr marR="315595" algn="r">
                        <a:lnSpc>
                          <a:spcPct val="100000"/>
                        </a:lnSpc>
                        <a:spcBef>
                          <a:spcPts val="1120"/>
                        </a:spcBef>
                      </a:pPr>
                      <a:r>
                        <a:rPr sz="13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55 </a:t>
                      </a:r>
                      <a:r>
                        <a:rPr sz="13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–</a:t>
                      </a:r>
                      <a:r>
                        <a:rPr sz="1300" spc="-9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64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422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6195" algn="ctr">
                        <a:lnSpc>
                          <a:spcPct val="100000"/>
                        </a:lnSpc>
                        <a:spcBef>
                          <a:spcPts val="1120"/>
                        </a:spcBef>
                      </a:pPr>
                      <a:r>
                        <a:rPr sz="13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422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1330">
                <a:tc>
                  <a:txBody>
                    <a:bodyPr/>
                    <a:lstStyle/>
                    <a:p>
                      <a:pPr marR="315595" algn="r">
                        <a:lnSpc>
                          <a:spcPct val="100000"/>
                        </a:lnSpc>
                        <a:spcBef>
                          <a:spcPts val="1120"/>
                        </a:spcBef>
                      </a:pPr>
                      <a:r>
                        <a:rPr sz="13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65 </a:t>
                      </a:r>
                      <a:r>
                        <a:rPr sz="13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–</a:t>
                      </a:r>
                      <a:r>
                        <a:rPr sz="1300" spc="-9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74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422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6195" algn="ctr">
                        <a:lnSpc>
                          <a:spcPct val="100000"/>
                        </a:lnSpc>
                        <a:spcBef>
                          <a:spcPts val="1120"/>
                        </a:spcBef>
                      </a:pPr>
                      <a:r>
                        <a:rPr sz="13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422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1330">
                <a:tc>
                  <a:txBody>
                    <a:bodyPr/>
                    <a:lstStyle/>
                    <a:p>
                      <a:pPr marR="38735" algn="ctr">
                        <a:lnSpc>
                          <a:spcPct val="100000"/>
                        </a:lnSpc>
                        <a:spcBef>
                          <a:spcPts val="1120"/>
                        </a:spcBef>
                      </a:pPr>
                      <a:r>
                        <a:rPr sz="1300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&gt;75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422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6195" algn="ctr">
                        <a:lnSpc>
                          <a:spcPct val="100000"/>
                        </a:lnSpc>
                        <a:spcBef>
                          <a:spcPts val="1120"/>
                        </a:spcBef>
                      </a:pPr>
                      <a:r>
                        <a:rPr sz="13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142240" marB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571500" y="1818639"/>
            <a:ext cx="8177530" cy="1741170"/>
          </a:xfrm>
          <a:prstGeom prst="rect">
            <a:avLst/>
          </a:prstGeom>
          <a:solidFill>
            <a:srgbClr val="FFCC66"/>
          </a:solidFill>
        </p:spPr>
        <p:txBody>
          <a:bodyPr vert="horz" wrap="square" lIns="0" tIns="46990" rIns="0" bIns="0" rtlCol="0">
            <a:spAutoFit/>
          </a:bodyPr>
          <a:lstStyle/>
          <a:p>
            <a:pPr marL="90170" marR="534670">
              <a:lnSpc>
                <a:spcPct val="100000"/>
              </a:lnSpc>
              <a:spcBef>
                <a:spcPts val="370"/>
              </a:spcBef>
            </a:pPr>
            <a:r>
              <a:rPr sz="1800" spc="-5" dirty="0">
                <a:latin typeface="Arial"/>
                <a:cs typeface="Arial"/>
              </a:rPr>
              <a:t>Insuficiencia grave de sistemas orgánicos </a:t>
            </a:r>
            <a:r>
              <a:rPr sz="1800" dirty="0">
                <a:latin typeface="Arial"/>
                <a:cs typeface="Arial"/>
              </a:rPr>
              <a:t>o </a:t>
            </a:r>
            <a:r>
              <a:rPr sz="1800" spc="-10" dirty="0">
                <a:latin typeface="Arial"/>
                <a:cs typeface="Arial"/>
              </a:rPr>
              <a:t>inmunocomprometido, asignar  </a:t>
            </a:r>
            <a:r>
              <a:rPr sz="1800" spc="-5" dirty="0">
                <a:latin typeface="Arial"/>
                <a:cs typeface="Arial"/>
              </a:rPr>
              <a:t>puntos </a:t>
            </a:r>
            <a:r>
              <a:rPr sz="1800" spc="-10" dirty="0">
                <a:latin typeface="Arial"/>
                <a:cs typeface="Arial"/>
              </a:rPr>
              <a:t>del </a:t>
            </a:r>
            <a:r>
              <a:rPr sz="1800" spc="-5" dirty="0">
                <a:latin typeface="Arial"/>
                <a:cs typeface="Arial"/>
              </a:rPr>
              <a:t>siguiente modo:</a:t>
            </a:r>
            <a:endParaRPr sz="1800">
              <a:latin typeface="Arial"/>
              <a:cs typeface="Arial"/>
            </a:endParaRPr>
          </a:p>
          <a:p>
            <a:pPr marL="1004569">
              <a:lnSpc>
                <a:spcPct val="100000"/>
              </a:lnSpc>
            </a:pPr>
            <a:r>
              <a:rPr sz="1800" spc="-5" dirty="0">
                <a:latin typeface="Arial"/>
                <a:cs typeface="Arial"/>
              </a:rPr>
              <a:t>a: Para pacientes </a:t>
            </a:r>
            <a:r>
              <a:rPr sz="1800" spc="-10" dirty="0">
                <a:latin typeface="Arial"/>
                <a:cs typeface="Arial"/>
              </a:rPr>
              <a:t>no quirúrgicos </a:t>
            </a:r>
            <a:r>
              <a:rPr sz="1800" dirty="0">
                <a:latin typeface="Arial"/>
                <a:cs typeface="Arial"/>
              </a:rPr>
              <a:t>o </a:t>
            </a:r>
            <a:r>
              <a:rPr sz="1800" spc="-10" dirty="0">
                <a:latin typeface="Arial"/>
                <a:cs typeface="Arial"/>
              </a:rPr>
              <a:t>postoperatorios </a:t>
            </a:r>
            <a:r>
              <a:rPr sz="1800" spc="-5" dirty="0">
                <a:latin typeface="Arial"/>
                <a:cs typeface="Arial"/>
              </a:rPr>
              <a:t>de</a:t>
            </a:r>
            <a:r>
              <a:rPr sz="1800" spc="6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urgencias:</a:t>
            </a:r>
            <a:endParaRPr sz="1800">
              <a:latin typeface="Arial"/>
              <a:cs typeface="Arial"/>
            </a:endParaRPr>
          </a:p>
          <a:p>
            <a:pPr marL="374777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5</a:t>
            </a:r>
            <a:r>
              <a:rPr sz="1800" spc="-10" dirty="0">
                <a:latin typeface="Arial"/>
                <a:cs typeface="Arial"/>
              </a:rPr>
              <a:t> puntos</a:t>
            </a:r>
            <a:endParaRPr sz="1800">
              <a:latin typeface="Arial"/>
              <a:cs typeface="Arial"/>
            </a:endParaRPr>
          </a:p>
          <a:p>
            <a:pPr marL="1004569">
              <a:lnSpc>
                <a:spcPct val="100000"/>
              </a:lnSpc>
            </a:pPr>
            <a:r>
              <a:rPr sz="1800" spc="-5" dirty="0">
                <a:latin typeface="Arial"/>
                <a:cs typeface="Arial"/>
              </a:rPr>
              <a:t>b: Para pacientes </a:t>
            </a:r>
            <a:r>
              <a:rPr sz="1800" spc="-10" dirty="0">
                <a:latin typeface="Arial"/>
                <a:cs typeface="Arial"/>
              </a:rPr>
              <a:t>postoperatorios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electivos:</a:t>
            </a:r>
            <a:endParaRPr sz="1800">
              <a:latin typeface="Arial"/>
              <a:cs typeface="Arial"/>
            </a:endParaRPr>
          </a:p>
          <a:p>
            <a:pPr marL="374777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2</a:t>
            </a:r>
            <a:r>
              <a:rPr sz="1800" spc="-10" dirty="0">
                <a:latin typeface="Arial"/>
                <a:cs typeface="Arial"/>
              </a:rPr>
              <a:t> puntos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2100" y="1852929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209289" y="3893820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2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Epidemiología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23240" y="1598929"/>
            <a:ext cx="7872730" cy="3492500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368300" marR="393700" indent="-342900">
              <a:lnSpc>
                <a:spcPts val="3120"/>
              </a:lnSpc>
              <a:spcBef>
                <a:spcPts val="405"/>
              </a:spcBef>
              <a:buClr>
                <a:srgbClr val="FFFFCC"/>
              </a:buClr>
              <a:buSzPct val="75000"/>
              <a:buFont typeface="Wingdings"/>
              <a:buChar char=""/>
              <a:tabLst>
                <a:tab pos="367665" algn="l"/>
                <a:tab pos="368300" algn="l"/>
              </a:tabLst>
            </a:pP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La incidencia anual de la </a:t>
            </a:r>
            <a:r>
              <a:rPr sz="2800" spc="-110" dirty="0">
                <a:solidFill>
                  <a:srgbClr val="FFFFFF"/>
                </a:solidFill>
                <a:latin typeface="Arial"/>
                <a:cs typeface="Arial"/>
              </a:rPr>
              <a:t>PA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va desde</a:t>
            </a:r>
            <a:r>
              <a:rPr sz="2800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4.9-35  por 100.000 habitantes en varios</a:t>
            </a:r>
            <a:r>
              <a:rPr sz="28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reportes.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FFFFCC"/>
              </a:buClr>
              <a:buFont typeface="Wingdings"/>
              <a:buChar char=""/>
            </a:pPr>
            <a:endParaRPr sz="31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FFFFCC"/>
              </a:buClr>
              <a:buFont typeface="Wingdings"/>
              <a:buChar char=""/>
            </a:pPr>
            <a:endParaRPr sz="4150">
              <a:latin typeface="Arial"/>
              <a:cs typeface="Arial"/>
            </a:endParaRPr>
          </a:p>
          <a:p>
            <a:pPr marL="368300" marR="17780" indent="-342900">
              <a:lnSpc>
                <a:spcPts val="3120"/>
              </a:lnSpc>
              <a:buClr>
                <a:srgbClr val="FFFFCC"/>
              </a:buClr>
              <a:buSzPct val="75000"/>
              <a:buFont typeface="Wingdings"/>
              <a:buChar char=""/>
              <a:tabLst>
                <a:tab pos="367665" algn="l"/>
                <a:tab pos="368300" algn="l"/>
              </a:tabLst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Su mortalidad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ha disminuido en los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últimos 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años, siendo de un 10% </a:t>
            </a:r>
            <a:r>
              <a:rPr sz="2800" spc="5" dirty="0">
                <a:solidFill>
                  <a:srgbClr val="FFFFFF"/>
                </a:solidFill>
                <a:latin typeface="Arial"/>
                <a:cs typeface="Arial"/>
              </a:rPr>
              <a:t>en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todos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los pacientes 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hospitalizados por </a:t>
            </a:r>
            <a:r>
              <a:rPr sz="2800" spc="-110" dirty="0">
                <a:solidFill>
                  <a:srgbClr val="FFFFFF"/>
                </a:solidFill>
                <a:latin typeface="Arial"/>
                <a:cs typeface="Arial"/>
              </a:rPr>
              <a:t>PA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y hasta un 30% en</a:t>
            </a:r>
            <a:r>
              <a:rPr sz="2800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casos  de </a:t>
            </a:r>
            <a:r>
              <a:rPr sz="2800" spc="-110" dirty="0">
                <a:solidFill>
                  <a:srgbClr val="FFFFFF"/>
                </a:solidFill>
                <a:latin typeface="Arial"/>
                <a:cs typeface="Arial"/>
              </a:rPr>
              <a:t>PA</a:t>
            </a:r>
            <a:r>
              <a:rPr sz="2800" spc="-1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severa.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78839" y="1604009"/>
            <a:ext cx="16681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Hematocrito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92400" y="1705609"/>
            <a:ext cx="477393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Elevado (hemoconcentración) </a:t>
            </a:r>
            <a:r>
              <a:rPr sz="1600" dirty="0">
                <a:solidFill>
                  <a:srgbClr val="FFFFFF"/>
                </a:solidFill>
                <a:latin typeface="Wingdings"/>
                <a:cs typeface="Wingdings"/>
              </a:rPr>
              <a:t></a:t>
            </a:r>
            <a:r>
              <a:rPr sz="16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severa</a:t>
            </a:r>
            <a:r>
              <a:rPr sz="16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disminución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8839" y="1988820"/>
            <a:ext cx="12941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17750" y="2115820"/>
            <a:ext cx="193040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Disminuida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por</a:t>
            </a:r>
            <a:r>
              <a:rPr sz="14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necrosis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5940" y="1544320"/>
            <a:ext cx="196215" cy="1488440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1800" dirty="0">
                <a:solidFill>
                  <a:srgbClr val="FFFFCC"/>
                </a:solidFill>
                <a:latin typeface="Wingdings"/>
                <a:cs typeface="Wingdings"/>
              </a:rPr>
              <a:t></a:t>
            </a:r>
            <a:endParaRPr sz="18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1800" dirty="0">
                <a:solidFill>
                  <a:srgbClr val="FFFFCC"/>
                </a:solidFill>
                <a:latin typeface="Wingdings"/>
                <a:cs typeface="Wingdings"/>
              </a:rPr>
              <a:t></a:t>
            </a:r>
            <a:endParaRPr sz="18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920"/>
              </a:spcBef>
            </a:pPr>
            <a:r>
              <a:rPr sz="1800" dirty="0">
                <a:solidFill>
                  <a:srgbClr val="FFFFCC"/>
                </a:solidFill>
                <a:latin typeface="Wingdings"/>
                <a:cs typeface="Wingdings"/>
              </a:rPr>
              <a:t></a:t>
            </a:r>
            <a:endParaRPr sz="18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500" dirty="0">
                <a:solidFill>
                  <a:srgbClr val="FFFFCC"/>
                </a:solidFill>
                <a:latin typeface="Wingdings"/>
                <a:cs typeface="Wingdings"/>
              </a:rPr>
              <a:t></a:t>
            </a:r>
            <a:endParaRPr sz="1500">
              <a:latin typeface="Wingdings"/>
              <a:cs typeface="Wingding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78839" y="2378709"/>
            <a:ext cx="5659755" cy="2368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60"/>
              </a:lnSpc>
              <a:spcBef>
                <a:spcPts val="100"/>
              </a:spcBef>
              <a:tabLst>
                <a:tab pos="790575" algn="l"/>
              </a:tabLst>
            </a:pP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LDH	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Muy elevada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ts val="2380"/>
              </a:lnSpc>
              <a:tabLst>
                <a:tab pos="760095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PCR	</a:t>
            </a:r>
            <a:r>
              <a:rPr sz="1800" spc="-70" dirty="0">
                <a:solidFill>
                  <a:srgbClr val="FFFFFF"/>
                </a:solidFill>
                <a:latin typeface="Arial"/>
                <a:cs typeface="Arial"/>
              </a:rPr>
              <a:t>PA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Leve: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valores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bajos</a:t>
            </a:r>
            <a:endParaRPr sz="1400">
              <a:latin typeface="Arial"/>
              <a:cs typeface="Arial"/>
            </a:endParaRPr>
          </a:p>
          <a:p>
            <a:pPr marL="1850389" marR="1822450">
              <a:lnSpc>
                <a:spcPts val="1770"/>
              </a:lnSpc>
              <a:spcBef>
                <a:spcPts val="60"/>
              </a:spcBef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Peak al 2º día  Resolución entre 7 y</a:t>
            </a:r>
            <a:r>
              <a:rPr sz="14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10d</a:t>
            </a:r>
            <a:endParaRPr sz="1400">
              <a:latin typeface="Arial"/>
              <a:cs typeface="Arial"/>
            </a:endParaRPr>
          </a:p>
          <a:p>
            <a:pPr marL="1799589" marR="5080" indent="-1115060">
              <a:lnSpc>
                <a:spcPts val="1839"/>
              </a:lnSpc>
              <a:spcBef>
                <a:spcPts val="254"/>
              </a:spcBef>
            </a:pPr>
            <a:r>
              <a:rPr sz="1800" spc="-70" dirty="0">
                <a:solidFill>
                  <a:srgbClr val="FFFFFF"/>
                </a:solidFill>
                <a:latin typeface="Arial"/>
                <a:cs typeface="Arial"/>
              </a:rPr>
              <a:t>PA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Grave: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Siempre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valores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muy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superiores a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los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120 mg/dl  Peak al 2º ó 3er</a:t>
            </a:r>
            <a:r>
              <a:rPr sz="1400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día</a:t>
            </a:r>
            <a:endParaRPr sz="1400">
              <a:latin typeface="Arial"/>
              <a:cs typeface="Arial"/>
            </a:endParaRPr>
          </a:p>
          <a:p>
            <a:pPr marL="1850389">
              <a:lnSpc>
                <a:spcPts val="1670"/>
              </a:lnSpc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Luego de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la primera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semana &lt;</a:t>
            </a:r>
            <a:r>
              <a:rPr sz="1400" spc="-2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120mg/dl</a:t>
            </a:r>
            <a:endParaRPr sz="1400">
              <a:latin typeface="Arial"/>
              <a:cs typeface="Arial"/>
            </a:endParaRPr>
          </a:p>
          <a:p>
            <a:pPr marL="127000" marR="1543050">
              <a:lnSpc>
                <a:spcPct val="103600"/>
              </a:lnSpc>
              <a:spcBef>
                <a:spcPts val="20"/>
              </a:spcBef>
            </a:pP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PCR 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&gt;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120 se relaciona con necrosis  PCR 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&gt; 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150mg/dL 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a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las 48 hrs </a:t>
            </a:r>
            <a:r>
              <a:rPr sz="1600" dirty="0">
                <a:solidFill>
                  <a:srgbClr val="FF0000"/>
                </a:solidFill>
                <a:latin typeface="Wingdings"/>
                <a:cs typeface="Wingdings"/>
              </a:rPr>
              <a:t></a:t>
            </a:r>
            <a:r>
              <a:rPr sz="16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600" b="1" spc="-60" dirty="0">
                <a:solidFill>
                  <a:srgbClr val="FF0000"/>
                </a:solidFill>
                <a:latin typeface="Arial"/>
                <a:cs typeface="Arial"/>
              </a:rPr>
              <a:t>PA</a:t>
            </a:r>
            <a:r>
              <a:rPr sz="1600" b="1" spc="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0000"/>
                </a:solidFill>
                <a:latin typeface="Arial"/>
                <a:cs typeface="Arial"/>
              </a:rPr>
              <a:t>Grave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10540" y="4912360"/>
            <a:ext cx="4312920" cy="995680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381000" indent="-342900">
              <a:lnSpc>
                <a:spcPct val="100000"/>
              </a:lnSpc>
              <a:spcBef>
                <a:spcPts val="560"/>
              </a:spcBef>
              <a:buClr>
                <a:srgbClr val="FFFFCC"/>
              </a:buClr>
              <a:buSzPct val="75000"/>
              <a:buFont typeface="Wingdings"/>
              <a:buChar char=""/>
              <a:tabLst>
                <a:tab pos="380365" algn="l"/>
                <a:tab pos="381000" algn="l"/>
              </a:tabLst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Elastasa PMN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&gt;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250-300</a:t>
            </a:r>
            <a:r>
              <a:rPr sz="18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ug/L</a:t>
            </a:r>
            <a:endParaRPr sz="1800">
              <a:latin typeface="Arial"/>
              <a:cs typeface="Arial"/>
            </a:endParaRPr>
          </a:p>
          <a:p>
            <a:pPr marL="381000" indent="-342900">
              <a:lnSpc>
                <a:spcPct val="100000"/>
              </a:lnSpc>
              <a:spcBef>
                <a:spcPts val="459"/>
              </a:spcBef>
              <a:buClr>
                <a:srgbClr val="FFFFCC"/>
              </a:buClr>
              <a:buSzPct val="75000"/>
              <a:buFont typeface="Wingdings"/>
              <a:buChar char=""/>
              <a:tabLst>
                <a:tab pos="380365" algn="l"/>
                <a:tab pos="381000" algn="l"/>
              </a:tabLst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Procalcitonina</a:t>
            </a:r>
            <a:endParaRPr sz="28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663700" y="652779"/>
            <a:ext cx="612076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Marcadores</a:t>
            </a:r>
            <a:r>
              <a:rPr spc="-45" dirty="0"/>
              <a:t> </a:t>
            </a:r>
            <a:r>
              <a:rPr dirty="0"/>
              <a:t>bioquímicos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11300" y="469900"/>
            <a:ext cx="612140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Marcadores</a:t>
            </a:r>
            <a:r>
              <a:rPr spc="-45" dirty="0"/>
              <a:t> </a:t>
            </a:r>
            <a:r>
              <a:rPr dirty="0"/>
              <a:t>bioquímicos</a:t>
            </a:r>
          </a:p>
        </p:txBody>
      </p:sp>
      <p:sp>
        <p:nvSpPr>
          <p:cNvPr id="3" name="object 3"/>
          <p:cNvSpPr/>
          <p:nvPr/>
        </p:nvSpPr>
        <p:spPr>
          <a:xfrm>
            <a:off x="0" y="1572260"/>
            <a:ext cx="9042400" cy="35001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5429250"/>
            <a:ext cx="8929370" cy="368300"/>
          </a:xfrm>
          <a:custGeom>
            <a:avLst/>
            <a:gdLst/>
            <a:ahLst/>
            <a:cxnLst/>
            <a:rect l="l" t="t" r="r" b="b"/>
            <a:pathLst>
              <a:path w="8929370" h="368300">
                <a:moveTo>
                  <a:pt x="0" y="0"/>
                </a:moveTo>
                <a:lnTo>
                  <a:pt x="8929370" y="0"/>
                </a:lnTo>
                <a:lnTo>
                  <a:pt x="8929370" y="368300"/>
                </a:lnTo>
                <a:lnTo>
                  <a:pt x="0" y="368300"/>
                </a:lnTo>
                <a:lnTo>
                  <a:pt x="0" y="0"/>
                </a:lnTo>
                <a:close/>
              </a:path>
            </a:pathLst>
          </a:custGeom>
          <a:ln w="93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63220" y="5462270"/>
            <a:ext cx="8178165" cy="7284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735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00"/>
                </a:solidFill>
                <a:latin typeface="Arial"/>
                <a:cs typeface="Arial"/>
              </a:rPr>
              <a:t>La amilasa </a:t>
            </a:r>
            <a:r>
              <a:rPr sz="1800" dirty="0">
                <a:solidFill>
                  <a:srgbClr val="FFFF00"/>
                </a:solidFill>
                <a:latin typeface="Arial"/>
                <a:cs typeface="Arial"/>
              </a:rPr>
              <a:t>y </a:t>
            </a:r>
            <a:r>
              <a:rPr sz="1800" spc="-10" dirty="0">
                <a:solidFill>
                  <a:srgbClr val="FFFF00"/>
                </a:solidFill>
                <a:latin typeface="Arial"/>
                <a:cs typeface="Arial"/>
              </a:rPr>
              <a:t>lipasa </a:t>
            </a:r>
            <a:r>
              <a:rPr sz="1800" spc="-5" dirty="0">
                <a:solidFill>
                  <a:srgbClr val="FFFF00"/>
                </a:solidFill>
                <a:latin typeface="Arial"/>
                <a:cs typeface="Arial"/>
              </a:rPr>
              <a:t>son </a:t>
            </a:r>
            <a:r>
              <a:rPr sz="1800" spc="-10" dirty="0">
                <a:solidFill>
                  <a:srgbClr val="FFFF00"/>
                </a:solidFill>
                <a:latin typeface="Arial"/>
                <a:cs typeface="Arial"/>
              </a:rPr>
              <a:t>diagnósticas </a:t>
            </a:r>
            <a:r>
              <a:rPr sz="1800" spc="-5" dirty="0">
                <a:solidFill>
                  <a:srgbClr val="FFFF00"/>
                </a:solidFill>
                <a:latin typeface="Arial"/>
                <a:cs typeface="Arial"/>
              </a:rPr>
              <a:t>no </a:t>
            </a:r>
            <a:r>
              <a:rPr sz="1800" spc="-10" dirty="0">
                <a:solidFill>
                  <a:srgbClr val="FFFF00"/>
                </a:solidFill>
                <a:latin typeface="Arial"/>
                <a:cs typeface="Arial"/>
              </a:rPr>
              <a:t>tienen </a:t>
            </a:r>
            <a:r>
              <a:rPr sz="1800" spc="-5" dirty="0">
                <a:solidFill>
                  <a:srgbClr val="FFFF00"/>
                </a:solidFill>
                <a:latin typeface="Arial"/>
                <a:cs typeface="Arial"/>
              </a:rPr>
              <a:t>valor </a:t>
            </a:r>
            <a:r>
              <a:rPr sz="1800" spc="-10" dirty="0">
                <a:solidFill>
                  <a:srgbClr val="FFFF00"/>
                </a:solidFill>
                <a:latin typeface="Arial"/>
                <a:cs typeface="Arial"/>
              </a:rPr>
              <a:t>en el pronóstico </a:t>
            </a:r>
            <a:r>
              <a:rPr sz="1800" spc="-5" dirty="0">
                <a:solidFill>
                  <a:srgbClr val="FFFF00"/>
                </a:solidFill>
                <a:latin typeface="Arial"/>
                <a:cs typeface="Arial"/>
              </a:rPr>
              <a:t>del</a:t>
            </a:r>
            <a:r>
              <a:rPr sz="1800" spc="12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00"/>
                </a:solidFill>
                <a:latin typeface="Arial"/>
                <a:cs typeface="Arial"/>
              </a:rPr>
              <a:t>cuadro.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8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81760" y="191770"/>
            <a:ext cx="646747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311525" algn="l"/>
                <a:tab pos="4088765" algn="l"/>
              </a:tabLst>
            </a:pPr>
            <a:r>
              <a:rPr dirty="0"/>
              <a:t>C</a:t>
            </a:r>
            <a:r>
              <a:rPr spc="10" dirty="0"/>
              <a:t>l</a:t>
            </a:r>
            <a:r>
              <a:rPr spc="-10" dirty="0"/>
              <a:t>a</a:t>
            </a:r>
            <a:r>
              <a:rPr spc="5" dirty="0"/>
              <a:t>s</a:t>
            </a:r>
            <a:r>
              <a:rPr spc="10" dirty="0"/>
              <a:t>i</a:t>
            </a:r>
            <a:r>
              <a:rPr spc="-5" dirty="0"/>
              <a:t>f</a:t>
            </a:r>
            <a:r>
              <a:rPr dirty="0"/>
              <a:t>i</a:t>
            </a:r>
            <a:r>
              <a:rPr spc="5" dirty="0"/>
              <a:t>c</a:t>
            </a:r>
            <a:r>
              <a:rPr dirty="0"/>
              <a:t>a</a:t>
            </a:r>
            <a:r>
              <a:rPr spc="5" dirty="0"/>
              <a:t>c</a:t>
            </a:r>
            <a:r>
              <a:rPr dirty="0"/>
              <a:t>ión	de	Bal</a:t>
            </a:r>
            <a:r>
              <a:rPr spc="5" dirty="0"/>
              <a:t>t</a:t>
            </a:r>
            <a:r>
              <a:rPr spc="-10" dirty="0"/>
              <a:t>h</a:t>
            </a:r>
            <a:r>
              <a:rPr dirty="0"/>
              <a:t>a</a:t>
            </a:r>
            <a:r>
              <a:rPr spc="5" dirty="0"/>
              <a:t>z</a:t>
            </a:r>
            <a:r>
              <a:rPr dirty="0"/>
              <a:t>ar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842543" y="4557803"/>
          <a:ext cx="5105400" cy="2286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52700"/>
                <a:gridCol w="2552700"/>
              </a:tblGrid>
              <a:tr h="4572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2400" dirty="0">
                          <a:solidFill>
                            <a:srgbClr val="FFFFFF"/>
                          </a:solidFill>
                          <a:latin typeface="Britannic Bold"/>
                          <a:cs typeface="Britannic Bold"/>
                        </a:rPr>
                        <a:t>Score</a:t>
                      </a:r>
                      <a:endParaRPr sz="2400">
                        <a:latin typeface="Britannic Bold"/>
                        <a:cs typeface="Britannic Bold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863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2400" spc="-5" dirty="0">
                          <a:solidFill>
                            <a:srgbClr val="FFFFFF"/>
                          </a:solidFill>
                          <a:latin typeface="Britannic Bold"/>
                          <a:cs typeface="Britannic Bold"/>
                        </a:rPr>
                        <a:t>Necrosis</a:t>
                      </a:r>
                      <a:r>
                        <a:rPr sz="2400" spc="-20" dirty="0">
                          <a:solidFill>
                            <a:srgbClr val="FFFFFF"/>
                          </a:solidFill>
                          <a:latin typeface="Britannic Bold"/>
                          <a:cs typeface="Britannic Bold"/>
                        </a:rPr>
                        <a:t> </a:t>
                      </a:r>
                      <a:r>
                        <a:rPr sz="2400" dirty="0">
                          <a:solidFill>
                            <a:srgbClr val="FFFFFF"/>
                          </a:solidFill>
                          <a:latin typeface="Britannic Bold"/>
                          <a:cs typeface="Britannic Bold"/>
                        </a:rPr>
                        <a:t>(%)</a:t>
                      </a:r>
                      <a:endParaRPr sz="2400">
                        <a:latin typeface="Britannic Bold"/>
                        <a:cs typeface="Britannic Bold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2400" dirty="0">
                          <a:solidFill>
                            <a:srgbClr val="FFFF00"/>
                          </a:solidFill>
                          <a:latin typeface="Arial Rounded MT Bold"/>
                          <a:cs typeface="Arial Rounded MT Bold"/>
                        </a:rPr>
                        <a:t>0</a:t>
                      </a:r>
                      <a:endParaRPr sz="2400">
                        <a:latin typeface="Arial Rounded MT Bold"/>
                        <a:cs typeface="Arial Rounded MT Bold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2400" dirty="0">
                          <a:solidFill>
                            <a:srgbClr val="FFFF00"/>
                          </a:solidFill>
                          <a:latin typeface="Arial Rounded MT Bold"/>
                          <a:cs typeface="Arial Rounded MT Bold"/>
                        </a:rPr>
                        <a:t>0</a:t>
                      </a:r>
                      <a:endParaRPr sz="2400">
                        <a:latin typeface="Arial Rounded MT Bold"/>
                        <a:cs typeface="Arial Rounded MT Bold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2400" dirty="0">
                          <a:solidFill>
                            <a:srgbClr val="FFFF00"/>
                          </a:solidFill>
                          <a:latin typeface="Arial Rounded MT Bold"/>
                          <a:cs typeface="Arial Rounded MT Bold"/>
                        </a:rPr>
                        <a:t>2</a:t>
                      </a:r>
                      <a:endParaRPr sz="2400">
                        <a:latin typeface="Arial Rounded MT Bold"/>
                        <a:cs typeface="Arial Rounded MT Bold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2400" dirty="0">
                          <a:solidFill>
                            <a:srgbClr val="FFFF00"/>
                          </a:solidFill>
                          <a:latin typeface="Arial Rounded MT Bold"/>
                          <a:cs typeface="Arial Rounded MT Bold"/>
                        </a:rPr>
                        <a:t>&lt;30</a:t>
                      </a:r>
                      <a:endParaRPr sz="2400">
                        <a:latin typeface="Arial Rounded MT Bold"/>
                        <a:cs typeface="Arial Rounded MT Bold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2400" dirty="0">
                          <a:solidFill>
                            <a:srgbClr val="FFFF00"/>
                          </a:solidFill>
                          <a:latin typeface="Arial Rounded MT Bold"/>
                          <a:cs typeface="Arial Rounded MT Bold"/>
                        </a:rPr>
                        <a:t>4</a:t>
                      </a:r>
                      <a:endParaRPr sz="2400">
                        <a:latin typeface="Arial Rounded MT Bold"/>
                        <a:cs typeface="Arial Rounded MT Bold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2400" dirty="0">
                          <a:solidFill>
                            <a:srgbClr val="FFFF00"/>
                          </a:solidFill>
                          <a:latin typeface="Arial Rounded MT Bold"/>
                          <a:cs typeface="Arial Rounded MT Bold"/>
                        </a:rPr>
                        <a:t>30-50</a:t>
                      </a:r>
                      <a:endParaRPr sz="2400">
                        <a:latin typeface="Arial Rounded MT Bold"/>
                        <a:cs typeface="Arial Rounded MT Bold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2400" dirty="0">
                          <a:solidFill>
                            <a:srgbClr val="FFFF00"/>
                          </a:solidFill>
                          <a:latin typeface="Arial Rounded MT Bold"/>
                          <a:cs typeface="Arial Rounded MT Bold"/>
                        </a:rPr>
                        <a:t>6</a:t>
                      </a:r>
                      <a:endParaRPr sz="2400">
                        <a:latin typeface="Arial Rounded MT Bold"/>
                        <a:cs typeface="Arial Rounded MT Bold"/>
                      </a:endParaRPr>
                    </a:p>
                  </a:txBody>
                  <a:tcPr marL="0" marR="0" marT="4699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2400" dirty="0">
                          <a:solidFill>
                            <a:srgbClr val="FFFF00"/>
                          </a:solidFill>
                          <a:latin typeface="Arial Rounded MT Bold"/>
                          <a:cs typeface="Arial Rounded MT Bold"/>
                        </a:rPr>
                        <a:t>&gt;50</a:t>
                      </a:r>
                      <a:endParaRPr sz="2400">
                        <a:latin typeface="Arial Rounded MT Bold"/>
                        <a:cs typeface="Arial Rounded MT Bold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" name="object 4"/>
          <p:cNvSpPr/>
          <p:nvPr/>
        </p:nvSpPr>
        <p:spPr>
          <a:xfrm>
            <a:off x="713740" y="1785620"/>
            <a:ext cx="7644130" cy="25488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861820" y="1390650"/>
            <a:ext cx="49942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TAC </a:t>
            </a:r>
            <a:r>
              <a:rPr sz="1800" spc="-5" dirty="0">
                <a:solidFill>
                  <a:srgbClr val="FF0000"/>
                </a:solidFill>
                <a:latin typeface="Arial"/>
                <a:cs typeface="Arial"/>
              </a:rPr>
              <a:t>dinámico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con </a:t>
            </a:r>
            <a:r>
              <a:rPr sz="1800" spc="-5" dirty="0">
                <a:solidFill>
                  <a:srgbClr val="FF0000"/>
                </a:solidFill>
                <a:latin typeface="Arial"/>
                <a:cs typeface="Arial"/>
              </a:rPr>
              <a:t>contraste ev entre 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3°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- 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10°</a:t>
            </a:r>
            <a:r>
              <a:rPr sz="1800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Arial"/>
                <a:cs typeface="Arial"/>
              </a:rPr>
              <a:t>día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32230" y="1196339"/>
            <a:ext cx="6324600" cy="53314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73020" y="422909"/>
            <a:ext cx="360299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FFFFFF"/>
                </a:solidFill>
              </a:rPr>
              <a:t>A: Páncreas</a:t>
            </a:r>
            <a:r>
              <a:rPr sz="3200" spc="-75" dirty="0">
                <a:solidFill>
                  <a:srgbClr val="FFFFFF"/>
                </a:solidFill>
              </a:rPr>
              <a:t> </a:t>
            </a:r>
            <a:r>
              <a:rPr sz="3200" dirty="0">
                <a:solidFill>
                  <a:srgbClr val="FFFFFF"/>
                </a:solidFill>
              </a:rPr>
              <a:t>normal</a:t>
            </a:r>
            <a:endParaRPr sz="32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19250" y="1231900"/>
            <a:ext cx="6428740" cy="53784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61439" y="510540"/>
            <a:ext cx="654939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FFFFFF"/>
                </a:solidFill>
              </a:rPr>
              <a:t>B: Páncreas aumentado de</a:t>
            </a:r>
            <a:r>
              <a:rPr sz="3200" spc="-60" dirty="0">
                <a:solidFill>
                  <a:srgbClr val="FFFFFF"/>
                </a:solidFill>
              </a:rPr>
              <a:t> </a:t>
            </a:r>
            <a:r>
              <a:rPr sz="3200" dirty="0">
                <a:solidFill>
                  <a:srgbClr val="FFFFFF"/>
                </a:solidFill>
              </a:rPr>
              <a:t>tamaño.</a:t>
            </a:r>
            <a:endParaRPr sz="32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75739" y="1412239"/>
            <a:ext cx="6264910" cy="48818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82419" y="510540"/>
            <a:ext cx="62039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5" dirty="0">
                <a:solidFill>
                  <a:srgbClr val="FFFFFF"/>
                </a:solidFill>
              </a:rPr>
              <a:t>C: </a:t>
            </a:r>
            <a:r>
              <a:rPr sz="3600" spc="-5" dirty="0">
                <a:solidFill>
                  <a:srgbClr val="FFFFFF"/>
                </a:solidFill>
              </a:rPr>
              <a:t>Inflamación</a:t>
            </a:r>
            <a:r>
              <a:rPr sz="3600" spc="-40" dirty="0">
                <a:solidFill>
                  <a:srgbClr val="FFFFFF"/>
                </a:solidFill>
              </a:rPr>
              <a:t> </a:t>
            </a:r>
            <a:r>
              <a:rPr sz="3600" spc="-5" dirty="0">
                <a:solidFill>
                  <a:srgbClr val="FFFFFF"/>
                </a:solidFill>
              </a:rPr>
              <a:t>peripancreatica</a:t>
            </a:r>
            <a:endParaRPr sz="360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87450" y="1341119"/>
            <a:ext cx="6913880" cy="51676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40180" y="654050"/>
            <a:ext cx="68662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5" dirty="0">
                <a:solidFill>
                  <a:srgbClr val="FFFFFF"/>
                </a:solidFill>
              </a:rPr>
              <a:t>D: </a:t>
            </a:r>
            <a:r>
              <a:rPr sz="3600" spc="-5" dirty="0">
                <a:solidFill>
                  <a:srgbClr val="FFFFFF"/>
                </a:solidFill>
              </a:rPr>
              <a:t>Una </a:t>
            </a:r>
            <a:r>
              <a:rPr sz="3600" dirty="0">
                <a:solidFill>
                  <a:srgbClr val="FFFFFF"/>
                </a:solidFill>
              </a:rPr>
              <a:t>colección</a:t>
            </a:r>
            <a:r>
              <a:rPr sz="3600" spc="-45" dirty="0">
                <a:solidFill>
                  <a:srgbClr val="FFFFFF"/>
                </a:solidFill>
              </a:rPr>
              <a:t> </a:t>
            </a:r>
            <a:r>
              <a:rPr sz="3600" spc="-5" dirty="0">
                <a:solidFill>
                  <a:srgbClr val="FFFFFF"/>
                </a:solidFill>
              </a:rPr>
              <a:t>peripancreatica.</a:t>
            </a:r>
            <a:endParaRPr sz="36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5819" y="0"/>
            <a:ext cx="7512050" cy="52451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7469" y="5396229"/>
            <a:ext cx="8331834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i="1" dirty="0">
                <a:solidFill>
                  <a:srgbClr val="FFFFFF"/>
                </a:solidFill>
                <a:latin typeface="Arial"/>
                <a:cs typeface="Arial"/>
              </a:rPr>
              <a:t>PA con </a:t>
            </a:r>
            <a:r>
              <a:rPr sz="1800" i="1" spc="-5" dirty="0">
                <a:solidFill>
                  <a:srgbClr val="FFFFFF"/>
                </a:solidFill>
                <a:latin typeface="Arial"/>
                <a:cs typeface="Arial"/>
              </a:rPr>
              <a:t>importante presencia </a:t>
            </a:r>
            <a:r>
              <a:rPr sz="1800" i="1" spc="-10" dirty="0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1800" i="1" spc="-5" dirty="0">
                <a:solidFill>
                  <a:srgbClr val="FFFFFF"/>
                </a:solidFill>
                <a:latin typeface="Arial"/>
                <a:cs typeface="Arial"/>
              </a:rPr>
              <a:t>gas </a:t>
            </a:r>
            <a:r>
              <a:rPr sz="1800" i="1" spc="-10" dirty="0">
                <a:solidFill>
                  <a:srgbClr val="FFFFFF"/>
                </a:solidFill>
                <a:latin typeface="Arial"/>
                <a:cs typeface="Arial"/>
              </a:rPr>
              <a:t>en </a:t>
            </a:r>
            <a:r>
              <a:rPr sz="1800" i="1" spc="-5" dirty="0">
                <a:solidFill>
                  <a:srgbClr val="FFFFFF"/>
                </a:solidFill>
                <a:latin typeface="Arial"/>
                <a:cs typeface="Arial"/>
              </a:rPr>
              <a:t>cuerpo del páncreas </a:t>
            </a:r>
            <a:r>
              <a:rPr sz="1800" i="1" spc="-10" dirty="0">
                <a:solidFill>
                  <a:srgbClr val="FFFFFF"/>
                </a:solidFill>
                <a:latin typeface="Arial"/>
                <a:cs typeface="Arial"/>
              </a:rPr>
              <a:t>asociado </a:t>
            </a:r>
            <a:r>
              <a:rPr sz="1800" i="1" dirty="0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sz="1800" i="1" spc="-5" dirty="0">
                <a:solidFill>
                  <a:srgbClr val="FFFFFF"/>
                </a:solidFill>
                <a:latin typeface="Arial"/>
                <a:cs typeface="Arial"/>
              </a:rPr>
              <a:t>colección  </a:t>
            </a:r>
            <a:r>
              <a:rPr sz="1800" i="1" spc="-10" dirty="0">
                <a:solidFill>
                  <a:srgbClr val="FFFFFF"/>
                </a:solidFill>
                <a:latin typeface="Arial"/>
                <a:cs typeface="Arial"/>
              </a:rPr>
              <a:t>líquida </a:t>
            </a:r>
            <a:r>
              <a:rPr sz="1800" i="1" dirty="0">
                <a:solidFill>
                  <a:srgbClr val="FFFFFF"/>
                </a:solidFill>
                <a:latin typeface="Arial"/>
                <a:cs typeface="Arial"/>
              </a:rPr>
              <a:t>mal </a:t>
            </a:r>
            <a:r>
              <a:rPr sz="1800" i="1" spc="-10" dirty="0">
                <a:solidFill>
                  <a:srgbClr val="FFFFFF"/>
                </a:solidFill>
                <a:latin typeface="Arial"/>
                <a:cs typeface="Arial"/>
              </a:rPr>
              <a:t>definida.</a:t>
            </a:r>
            <a:endParaRPr sz="1800">
              <a:latin typeface="Arial"/>
              <a:cs typeface="Arial"/>
            </a:endParaRPr>
          </a:p>
          <a:p>
            <a:pPr marL="12700" marR="5141595">
              <a:lnSpc>
                <a:spcPct val="100000"/>
              </a:lnSpc>
            </a:pPr>
            <a:r>
              <a:rPr sz="1800" i="1" spc="-5" dirty="0">
                <a:solidFill>
                  <a:srgbClr val="FFFFFF"/>
                </a:solidFill>
                <a:latin typeface="Arial"/>
                <a:cs typeface="Arial"/>
              </a:rPr>
              <a:t>Presencia de </a:t>
            </a:r>
            <a:r>
              <a:rPr sz="1800" i="1" spc="-10" dirty="0">
                <a:solidFill>
                  <a:srgbClr val="FFFFFF"/>
                </a:solidFill>
                <a:latin typeface="Arial"/>
                <a:cs typeface="Arial"/>
              </a:rPr>
              <a:t>gas </a:t>
            </a:r>
            <a:r>
              <a:rPr sz="1800" i="1" spc="-5" dirty="0">
                <a:solidFill>
                  <a:srgbClr val="FFFFFF"/>
                </a:solidFill>
                <a:latin typeface="Arial"/>
                <a:cs typeface="Arial"/>
              </a:rPr>
              <a:t>intravesicular  </a:t>
            </a:r>
            <a:r>
              <a:rPr sz="1800" i="1" dirty="0">
                <a:solidFill>
                  <a:srgbClr val="FFFFFF"/>
                </a:solidFill>
                <a:latin typeface="Arial"/>
                <a:cs typeface="Arial"/>
              </a:rPr>
              <a:t>Grado E </a:t>
            </a:r>
            <a:r>
              <a:rPr sz="1800" i="1" spc="-10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800" i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i="1" spc="-5" dirty="0">
                <a:solidFill>
                  <a:srgbClr val="FFFFFF"/>
                </a:solidFill>
                <a:latin typeface="Arial"/>
                <a:cs typeface="Arial"/>
              </a:rPr>
              <a:t>Balthazar.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26920" y="497840"/>
            <a:ext cx="509016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COMPLICACIONES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23850" y="1916429"/>
            <a:ext cx="3600450" cy="3961129"/>
          </a:xfrm>
          <a:prstGeom prst="rect">
            <a:avLst/>
          </a:prstGeom>
          <a:solidFill>
            <a:srgbClr val="666698"/>
          </a:solidFill>
        </p:spPr>
        <p:txBody>
          <a:bodyPr vert="horz" wrap="square" lIns="0" tIns="46990" rIns="0" bIns="0" rtlCol="0">
            <a:spAutoFit/>
          </a:bodyPr>
          <a:lstStyle/>
          <a:p>
            <a:pPr marL="433070" indent="-342900">
              <a:lnSpc>
                <a:spcPct val="100000"/>
              </a:lnSpc>
              <a:spcBef>
                <a:spcPts val="370"/>
              </a:spcBef>
              <a:buFont typeface="Arial"/>
              <a:buChar char="•"/>
              <a:tabLst>
                <a:tab pos="432434" algn="l"/>
                <a:tab pos="433070" algn="l"/>
              </a:tabLst>
            </a:pPr>
            <a:r>
              <a:rPr sz="2400" b="1" spc="-5" dirty="0">
                <a:latin typeface="Arial"/>
                <a:cs typeface="Arial"/>
              </a:rPr>
              <a:t>LOCALES</a:t>
            </a:r>
            <a:endParaRPr sz="2400">
              <a:latin typeface="Arial"/>
              <a:cs typeface="Arial"/>
            </a:endParaRPr>
          </a:p>
          <a:p>
            <a:pPr marL="833119" marR="1170940" lvl="1" indent="-285750">
              <a:lnSpc>
                <a:spcPct val="100000"/>
              </a:lnSpc>
              <a:spcBef>
                <a:spcPts val="1000"/>
              </a:spcBef>
              <a:buClr>
                <a:srgbClr val="000000"/>
              </a:buClr>
              <a:buFont typeface="Arial"/>
              <a:buChar char="–"/>
              <a:tabLst>
                <a:tab pos="832485" algn="l"/>
                <a:tab pos="833119" algn="l"/>
              </a:tabLst>
            </a:pPr>
            <a:r>
              <a:rPr sz="1700" b="1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700" b="1" spc="-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700" b="1" spc="1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1700" b="1" spc="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700" b="1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700" b="1" spc="1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700" b="1" spc="-5" dirty="0">
                <a:solidFill>
                  <a:srgbClr val="FFFFFF"/>
                </a:solidFill>
                <a:latin typeface="Arial"/>
                <a:cs typeface="Arial"/>
              </a:rPr>
              <a:t>IO</a:t>
            </a:r>
            <a:r>
              <a:rPr sz="1700" b="1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700" b="1" spc="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700" b="1" dirty="0">
                <a:solidFill>
                  <a:srgbClr val="FFFFFF"/>
                </a:solidFill>
                <a:latin typeface="Arial"/>
                <a:cs typeface="Arial"/>
              </a:rPr>
              <a:t>S  </a:t>
            </a:r>
            <a:r>
              <a:rPr sz="1700" b="1" spc="-5" dirty="0">
                <a:solidFill>
                  <a:srgbClr val="FFFFFF"/>
                </a:solidFill>
                <a:latin typeface="Arial"/>
                <a:cs typeface="Arial"/>
              </a:rPr>
              <a:t>LÍQUIDAS</a:t>
            </a:r>
            <a:endParaRPr sz="1700">
              <a:latin typeface="Arial"/>
              <a:cs typeface="Arial"/>
            </a:endParaRPr>
          </a:p>
          <a:p>
            <a:pPr marL="833119" marR="1229995" lvl="1" indent="-285750">
              <a:lnSpc>
                <a:spcPct val="100000"/>
              </a:lnSpc>
              <a:spcBef>
                <a:spcPts val="1000"/>
              </a:spcBef>
              <a:buClr>
                <a:srgbClr val="000000"/>
              </a:buClr>
              <a:buFont typeface="Arial"/>
              <a:buChar char="–"/>
              <a:tabLst>
                <a:tab pos="832485" algn="l"/>
                <a:tab pos="833119" algn="l"/>
              </a:tabLst>
            </a:pPr>
            <a:r>
              <a:rPr sz="1700" b="1" dirty="0">
                <a:solidFill>
                  <a:srgbClr val="FFFFFF"/>
                </a:solidFill>
                <a:latin typeface="Arial"/>
                <a:cs typeface="Arial"/>
              </a:rPr>
              <a:t>NECROSIS  </a:t>
            </a:r>
            <a:r>
              <a:rPr sz="1700" b="1" spc="-10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1700" b="1" spc="-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700" b="1" spc="1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700" b="1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1700" b="1" spc="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700" b="1" spc="1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700" b="1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700" b="1" spc="1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700" b="1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700" b="1" spc="1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700" b="1" dirty="0">
                <a:solidFill>
                  <a:srgbClr val="FFFFFF"/>
                </a:solidFill>
                <a:latin typeface="Arial"/>
                <a:cs typeface="Arial"/>
              </a:rPr>
              <a:t>?)</a:t>
            </a:r>
            <a:endParaRPr sz="1700">
              <a:latin typeface="Arial"/>
              <a:cs typeface="Arial"/>
            </a:endParaRPr>
          </a:p>
          <a:p>
            <a:pPr marL="833119" lvl="1" indent="-286385">
              <a:lnSpc>
                <a:spcPct val="100000"/>
              </a:lnSpc>
              <a:spcBef>
                <a:spcPts val="1000"/>
              </a:spcBef>
              <a:buClr>
                <a:srgbClr val="000000"/>
              </a:buClr>
              <a:buFont typeface="Arial"/>
              <a:buChar char="–"/>
              <a:tabLst>
                <a:tab pos="832485" algn="l"/>
                <a:tab pos="833119" algn="l"/>
              </a:tabLst>
            </a:pPr>
            <a:r>
              <a:rPr sz="1700" b="1" dirty="0">
                <a:solidFill>
                  <a:srgbClr val="FFFFFF"/>
                </a:solidFill>
                <a:latin typeface="Arial"/>
                <a:cs typeface="Arial"/>
              </a:rPr>
              <a:t>PSEUDOQUISTE</a:t>
            </a:r>
            <a:endParaRPr sz="1700">
              <a:latin typeface="Arial"/>
              <a:cs typeface="Arial"/>
            </a:endParaRPr>
          </a:p>
          <a:p>
            <a:pPr marL="833119" lvl="1" indent="-286385">
              <a:lnSpc>
                <a:spcPct val="100000"/>
              </a:lnSpc>
              <a:spcBef>
                <a:spcPts val="1000"/>
              </a:spcBef>
              <a:buClr>
                <a:srgbClr val="000000"/>
              </a:buClr>
              <a:buFont typeface="Arial"/>
              <a:buChar char="–"/>
              <a:tabLst>
                <a:tab pos="832485" algn="l"/>
                <a:tab pos="833119" algn="l"/>
              </a:tabLst>
            </a:pPr>
            <a:r>
              <a:rPr sz="1700" b="1" spc="5" dirty="0">
                <a:solidFill>
                  <a:srgbClr val="FFFFFF"/>
                </a:solidFill>
                <a:latin typeface="Arial"/>
                <a:cs typeface="Arial"/>
              </a:rPr>
              <a:t>ABSCESO</a:t>
            </a:r>
            <a:endParaRPr sz="1700">
              <a:latin typeface="Arial"/>
              <a:cs typeface="Arial"/>
            </a:endParaRPr>
          </a:p>
          <a:p>
            <a:pPr marL="833119" lvl="1" indent="-286385">
              <a:lnSpc>
                <a:spcPct val="100000"/>
              </a:lnSpc>
              <a:spcBef>
                <a:spcPts val="1000"/>
              </a:spcBef>
              <a:buClr>
                <a:srgbClr val="000000"/>
              </a:buClr>
              <a:buFont typeface="Arial"/>
              <a:buChar char="–"/>
              <a:tabLst>
                <a:tab pos="832485" algn="l"/>
                <a:tab pos="833119" algn="l"/>
              </a:tabLst>
            </a:pPr>
            <a:r>
              <a:rPr sz="1700" b="1" dirty="0">
                <a:solidFill>
                  <a:srgbClr val="FFFFFF"/>
                </a:solidFill>
                <a:latin typeface="Arial"/>
                <a:cs typeface="Arial"/>
              </a:rPr>
              <a:t>ASCITIS</a:t>
            </a:r>
            <a:endParaRPr sz="1700">
              <a:latin typeface="Arial"/>
              <a:cs typeface="Arial"/>
            </a:endParaRPr>
          </a:p>
          <a:p>
            <a:pPr marL="833119" marR="1146810" lvl="1" indent="-285750">
              <a:lnSpc>
                <a:spcPct val="100000"/>
              </a:lnSpc>
              <a:spcBef>
                <a:spcPts val="990"/>
              </a:spcBef>
              <a:buClr>
                <a:srgbClr val="000000"/>
              </a:buClr>
              <a:buFont typeface="Arial"/>
              <a:buChar char="–"/>
              <a:tabLst>
                <a:tab pos="832485" algn="l"/>
                <a:tab pos="833119" algn="l"/>
              </a:tabLst>
            </a:pPr>
            <a:r>
              <a:rPr sz="1700" b="1" spc="-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700" b="1" dirty="0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sz="1700" b="1" spc="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700" b="1" spc="1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700" b="1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700" b="1" spc="1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1700" b="1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700" b="1" spc="10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700" b="1" spc="-5" dirty="0">
                <a:solidFill>
                  <a:srgbClr val="FFFFFF"/>
                </a:solidFill>
                <a:latin typeface="Arial"/>
                <a:cs typeface="Arial"/>
              </a:rPr>
              <a:t>IÓ</a:t>
            </a:r>
            <a:r>
              <a:rPr sz="1700" b="1" dirty="0">
                <a:solidFill>
                  <a:srgbClr val="FFFFFF"/>
                </a:solidFill>
                <a:latin typeface="Arial"/>
                <a:cs typeface="Arial"/>
              </a:rPr>
              <a:t>N  INTESTINAL</a:t>
            </a:r>
            <a:endParaRPr sz="17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067809" y="1916429"/>
            <a:ext cx="4681220" cy="3961129"/>
          </a:xfrm>
          <a:custGeom>
            <a:avLst/>
            <a:gdLst/>
            <a:ahLst/>
            <a:cxnLst/>
            <a:rect l="l" t="t" r="r" b="b"/>
            <a:pathLst>
              <a:path w="4681220" h="3961129">
                <a:moveTo>
                  <a:pt x="4681220" y="0"/>
                </a:moveTo>
                <a:lnTo>
                  <a:pt x="0" y="0"/>
                </a:lnTo>
                <a:lnTo>
                  <a:pt x="0" y="3961130"/>
                </a:lnTo>
                <a:lnTo>
                  <a:pt x="4681220" y="3961130"/>
                </a:lnTo>
                <a:close/>
              </a:path>
            </a:pathLst>
          </a:custGeom>
          <a:solidFill>
            <a:srgbClr val="6666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156709" y="1993899"/>
            <a:ext cx="17208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sz="1650" spc="20" dirty="0">
                <a:solidFill>
                  <a:srgbClr val="FFFFCC"/>
                </a:solidFill>
                <a:latin typeface="Wingdings"/>
                <a:cs typeface="Wingdings"/>
              </a:rPr>
              <a:t></a:t>
            </a:r>
            <a:endParaRPr sz="1650">
              <a:latin typeface="Wingdings"/>
              <a:cs typeface="Wingding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499609" y="1950720"/>
            <a:ext cx="18745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Arial"/>
                <a:cs typeface="Arial"/>
              </a:rPr>
              <a:t>SISTÉMICAS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613909" y="2473960"/>
            <a:ext cx="125730" cy="31673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1200" spc="-10" dirty="0">
                <a:latin typeface="Wingdings"/>
                <a:cs typeface="Wingdings"/>
              </a:rPr>
              <a:t></a:t>
            </a:r>
            <a:endParaRPr sz="1200">
              <a:latin typeface="Wingdings"/>
              <a:cs typeface="Wingdings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400">
              <a:latin typeface="Wingdings"/>
              <a:cs typeface="Wingdings"/>
            </a:endParaRPr>
          </a:p>
          <a:p>
            <a:pPr>
              <a:lnSpc>
                <a:spcPct val="100000"/>
              </a:lnSpc>
            </a:pPr>
            <a:r>
              <a:rPr sz="1200" spc="-10" dirty="0">
                <a:latin typeface="Wingdings"/>
                <a:cs typeface="Wingdings"/>
              </a:rPr>
              <a:t></a:t>
            </a:r>
            <a:endParaRPr sz="1200">
              <a:latin typeface="Wingdings"/>
              <a:cs typeface="Wingding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00">
              <a:latin typeface="Wingdings"/>
              <a:cs typeface="Wingdings"/>
            </a:endParaRPr>
          </a:p>
          <a:p>
            <a:pPr>
              <a:lnSpc>
                <a:spcPct val="100000"/>
              </a:lnSpc>
            </a:pPr>
            <a:r>
              <a:rPr sz="1200" spc="-10" dirty="0">
                <a:latin typeface="Wingdings"/>
                <a:cs typeface="Wingdings"/>
              </a:rPr>
              <a:t></a:t>
            </a:r>
            <a:endParaRPr sz="1200">
              <a:latin typeface="Wingdings"/>
              <a:cs typeface="Wingding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00">
              <a:latin typeface="Wingdings"/>
              <a:cs typeface="Wingdings"/>
            </a:endParaRPr>
          </a:p>
          <a:p>
            <a:pPr>
              <a:lnSpc>
                <a:spcPct val="100000"/>
              </a:lnSpc>
            </a:pPr>
            <a:r>
              <a:rPr sz="1200" spc="-10" dirty="0">
                <a:latin typeface="Wingdings"/>
                <a:cs typeface="Wingdings"/>
              </a:rPr>
              <a:t></a:t>
            </a:r>
            <a:endParaRPr sz="1200">
              <a:latin typeface="Wingdings"/>
              <a:cs typeface="Wingding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00">
              <a:latin typeface="Wingdings"/>
              <a:cs typeface="Wingding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r>
              <a:rPr sz="1200" spc="-10" dirty="0">
                <a:latin typeface="Wingdings"/>
                <a:cs typeface="Wingdings"/>
              </a:rPr>
              <a:t></a:t>
            </a:r>
            <a:endParaRPr sz="1200">
              <a:latin typeface="Wingdings"/>
              <a:cs typeface="Wingding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00">
              <a:latin typeface="Wingdings"/>
              <a:cs typeface="Wingdings"/>
            </a:endParaRPr>
          </a:p>
          <a:p>
            <a:pPr>
              <a:lnSpc>
                <a:spcPct val="100000"/>
              </a:lnSpc>
            </a:pPr>
            <a:r>
              <a:rPr sz="1200" spc="-10" dirty="0">
                <a:latin typeface="Wingdings"/>
                <a:cs typeface="Wingdings"/>
              </a:rPr>
              <a:t></a:t>
            </a:r>
            <a:endParaRPr sz="1200">
              <a:latin typeface="Wingdings"/>
              <a:cs typeface="Wingding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00">
              <a:latin typeface="Wingdings"/>
              <a:cs typeface="Wingdings"/>
            </a:endParaRPr>
          </a:p>
          <a:p>
            <a:pPr>
              <a:lnSpc>
                <a:spcPct val="100000"/>
              </a:lnSpc>
            </a:pPr>
            <a:r>
              <a:rPr sz="1200" spc="-10" dirty="0">
                <a:latin typeface="Wingdings"/>
                <a:cs typeface="Wingdings"/>
              </a:rPr>
              <a:t></a:t>
            </a:r>
            <a:endParaRPr sz="1200">
              <a:latin typeface="Wingdings"/>
              <a:cs typeface="Wingdings"/>
            </a:endParaRPr>
          </a:p>
          <a:p>
            <a:pPr>
              <a:lnSpc>
                <a:spcPct val="100000"/>
              </a:lnSpc>
            </a:pPr>
            <a:endParaRPr sz="1300">
              <a:latin typeface="Wingdings"/>
              <a:cs typeface="Wingdings"/>
            </a:endParaRPr>
          </a:p>
          <a:p>
            <a:pPr>
              <a:lnSpc>
                <a:spcPct val="100000"/>
              </a:lnSpc>
            </a:pPr>
            <a:endParaRPr sz="1300">
              <a:latin typeface="Wingdings"/>
              <a:cs typeface="Wingdings"/>
            </a:endParaRPr>
          </a:p>
          <a:p>
            <a:pPr>
              <a:lnSpc>
                <a:spcPct val="100000"/>
              </a:lnSpc>
              <a:spcBef>
                <a:spcPts val="755"/>
              </a:spcBef>
            </a:pPr>
            <a:r>
              <a:rPr sz="1200" spc="-10" dirty="0">
                <a:latin typeface="Wingdings"/>
                <a:cs typeface="Wingdings"/>
              </a:rPr>
              <a:t></a:t>
            </a:r>
            <a:endParaRPr sz="1200">
              <a:latin typeface="Wingdings"/>
              <a:cs typeface="Wingding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899659" y="2316479"/>
            <a:ext cx="3373120" cy="3371850"/>
          </a:xfrm>
          <a:prstGeom prst="rect">
            <a:avLst/>
          </a:prstGeom>
        </p:spPr>
        <p:txBody>
          <a:bodyPr vert="horz" wrap="square" lIns="0" tIns="139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0"/>
              </a:spcBef>
            </a:pPr>
            <a:r>
              <a:rPr sz="1700" b="1" dirty="0">
                <a:solidFill>
                  <a:srgbClr val="FFFFFF"/>
                </a:solidFill>
                <a:latin typeface="Arial"/>
                <a:cs typeface="Arial"/>
              </a:rPr>
              <a:t>SHOCK</a:t>
            </a:r>
            <a:endParaRPr sz="1700">
              <a:latin typeface="Arial"/>
              <a:cs typeface="Arial"/>
            </a:endParaRPr>
          </a:p>
          <a:p>
            <a:pPr marR="66675">
              <a:lnSpc>
                <a:spcPct val="149000"/>
              </a:lnSpc>
            </a:pPr>
            <a:r>
              <a:rPr sz="1700" b="1" dirty="0">
                <a:solidFill>
                  <a:srgbClr val="FFFFFF"/>
                </a:solidFill>
                <a:latin typeface="Arial"/>
                <a:cs typeface="Arial"/>
              </a:rPr>
              <a:t>INSUFICIENCIA</a:t>
            </a:r>
            <a:r>
              <a:rPr sz="17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dirty="0">
                <a:solidFill>
                  <a:srgbClr val="FFFFFF"/>
                </a:solidFill>
                <a:latin typeface="Arial"/>
                <a:cs typeface="Arial"/>
              </a:rPr>
              <a:t>RESPIRATORIA  SEPSIS</a:t>
            </a:r>
            <a:endParaRPr sz="1700">
              <a:latin typeface="Arial"/>
              <a:cs typeface="Arial"/>
            </a:endParaRPr>
          </a:p>
          <a:p>
            <a:pPr marR="547370">
              <a:lnSpc>
                <a:spcPts val="3040"/>
              </a:lnSpc>
              <a:spcBef>
                <a:spcPts val="254"/>
              </a:spcBef>
            </a:pPr>
            <a:r>
              <a:rPr sz="1700" b="1" dirty="0">
                <a:solidFill>
                  <a:srgbClr val="FFFFFF"/>
                </a:solidFill>
                <a:latin typeface="Arial"/>
                <a:cs typeface="Arial"/>
              </a:rPr>
              <a:t>HEMORRAGIA DIGESTIVA  INSUFICIENCIA </a:t>
            </a:r>
            <a:r>
              <a:rPr sz="1700" b="1" spc="5" dirty="0">
                <a:solidFill>
                  <a:srgbClr val="FFFFFF"/>
                </a:solidFill>
                <a:latin typeface="Arial"/>
                <a:cs typeface="Arial"/>
              </a:rPr>
              <a:t>RENAL  </a:t>
            </a:r>
            <a:r>
              <a:rPr sz="1700" b="1" dirty="0">
                <a:solidFill>
                  <a:srgbClr val="FFFFFF"/>
                </a:solidFill>
                <a:latin typeface="Arial"/>
                <a:cs typeface="Arial"/>
              </a:rPr>
              <a:t>INSUFICIENCIA</a:t>
            </a:r>
            <a:r>
              <a:rPr sz="17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dirty="0">
                <a:solidFill>
                  <a:srgbClr val="FFFFFF"/>
                </a:solidFill>
                <a:latin typeface="Arial"/>
                <a:cs typeface="Arial"/>
              </a:rPr>
              <a:t>CARDIACA</a:t>
            </a:r>
            <a:endParaRPr sz="1700">
              <a:latin typeface="Arial"/>
              <a:cs typeface="Arial"/>
            </a:endParaRPr>
          </a:p>
          <a:p>
            <a:pPr marR="943610">
              <a:lnSpc>
                <a:spcPct val="100000"/>
              </a:lnSpc>
              <a:spcBef>
                <a:spcPts val="735"/>
              </a:spcBef>
            </a:pPr>
            <a:r>
              <a:rPr sz="1700" b="1" dirty="0">
                <a:solidFill>
                  <a:srgbClr val="FFFFFF"/>
                </a:solidFill>
                <a:latin typeface="Arial"/>
                <a:cs typeface="Arial"/>
              </a:rPr>
              <a:t>ALTERACIONES </a:t>
            </a:r>
            <a:r>
              <a:rPr sz="1700" b="1" spc="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700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5" dirty="0">
                <a:solidFill>
                  <a:srgbClr val="FFFFFF"/>
                </a:solidFill>
                <a:latin typeface="Arial"/>
                <a:cs typeface="Arial"/>
              </a:rPr>
              <a:t>LA  </a:t>
            </a:r>
            <a:r>
              <a:rPr sz="1700" b="1" dirty="0">
                <a:solidFill>
                  <a:srgbClr val="FFFFFF"/>
                </a:solidFill>
                <a:latin typeface="Arial"/>
                <a:cs typeface="Arial"/>
              </a:rPr>
              <a:t>COAGULABILIDAD</a:t>
            </a:r>
            <a:endParaRPr sz="1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00"/>
              </a:spcBef>
            </a:pPr>
            <a:r>
              <a:rPr sz="1700" b="1" dirty="0">
                <a:solidFill>
                  <a:srgbClr val="FFFFFF"/>
                </a:solidFill>
                <a:latin typeface="Arial"/>
                <a:cs typeface="Arial"/>
              </a:rPr>
              <a:t>ALTERACIONES</a:t>
            </a:r>
            <a:r>
              <a:rPr sz="17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dirty="0">
                <a:solidFill>
                  <a:srgbClr val="FFFFFF"/>
                </a:solidFill>
                <a:latin typeface="Arial"/>
                <a:cs typeface="Arial"/>
              </a:rPr>
              <a:t>METABÓLICAS</a:t>
            </a:r>
            <a:endParaRPr sz="1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71370" y="469900"/>
            <a:ext cx="500126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Tratamiento </a:t>
            </a:r>
            <a:r>
              <a:rPr spc="-160" dirty="0"/>
              <a:t>PA</a:t>
            </a:r>
            <a:r>
              <a:rPr spc="-275" dirty="0"/>
              <a:t> </a:t>
            </a:r>
            <a:r>
              <a:rPr dirty="0"/>
              <a:t>leve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23240" y="1525270"/>
            <a:ext cx="7751445" cy="3267710"/>
          </a:xfrm>
          <a:prstGeom prst="rect">
            <a:avLst/>
          </a:prstGeom>
        </p:spPr>
        <p:txBody>
          <a:bodyPr vert="horz" wrap="square" lIns="0" tIns="8255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650"/>
              </a:spcBef>
            </a:pP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Manejo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médico:</a:t>
            </a:r>
            <a:endParaRPr sz="3200">
              <a:latin typeface="Arial"/>
              <a:cs typeface="Arial"/>
            </a:endParaRPr>
          </a:p>
          <a:p>
            <a:pPr marL="368300" indent="-342900">
              <a:lnSpc>
                <a:spcPct val="100000"/>
              </a:lnSpc>
              <a:spcBef>
                <a:spcPts val="550"/>
              </a:spcBef>
              <a:buClr>
                <a:srgbClr val="FFFFCC"/>
              </a:buClr>
              <a:buSzPct val="75000"/>
              <a:buFont typeface="Wingdings"/>
              <a:buChar char=""/>
              <a:tabLst>
                <a:tab pos="368300" algn="l"/>
              </a:tabLst>
            </a:pP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Analgesia</a:t>
            </a:r>
            <a:endParaRPr sz="3200">
              <a:latin typeface="Arial"/>
              <a:cs typeface="Arial"/>
            </a:endParaRPr>
          </a:p>
          <a:p>
            <a:pPr marL="368300" indent="-342900">
              <a:lnSpc>
                <a:spcPct val="100000"/>
              </a:lnSpc>
              <a:spcBef>
                <a:spcPts val="550"/>
              </a:spcBef>
              <a:buClr>
                <a:srgbClr val="FFFFCC"/>
              </a:buClr>
              <a:buSzPct val="75000"/>
              <a:buFont typeface="Wingdings"/>
              <a:buChar char=""/>
              <a:tabLst>
                <a:tab pos="368300" algn="l"/>
              </a:tabLst>
            </a:pP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Reposo digestivo 3-5</a:t>
            </a:r>
            <a:r>
              <a:rPr sz="32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días.</a:t>
            </a:r>
            <a:endParaRPr sz="3200">
              <a:latin typeface="Arial"/>
              <a:cs typeface="Arial"/>
            </a:endParaRPr>
          </a:p>
          <a:p>
            <a:pPr marL="368300" marR="17780" indent="-342900">
              <a:lnSpc>
                <a:spcPts val="3590"/>
              </a:lnSpc>
              <a:spcBef>
                <a:spcPts val="875"/>
              </a:spcBef>
              <a:buClr>
                <a:srgbClr val="FFFFCC"/>
              </a:buClr>
              <a:buSzPct val="75000"/>
              <a:buFont typeface="Wingdings"/>
              <a:buChar char=""/>
              <a:tabLst>
                <a:tab pos="368300" algn="l"/>
              </a:tabLst>
            </a:pP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SNG (no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mejora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evolucion,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maneja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dolor  en caso de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ileo y/o vómitos</a:t>
            </a:r>
            <a:r>
              <a:rPr sz="32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profusos)</a:t>
            </a:r>
            <a:endParaRPr sz="3200">
              <a:latin typeface="Arial"/>
              <a:cs typeface="Arial"/>
            </a:endParaRPr>
          </a:p>
          <a:p>
            <a:pPr marL="368300" indent="-342900">
              <a:lnSpc>
                <a:spcPct val="100000"/>
              </a:lnSpc>
              <a:spcBef>
                <a:spcPts val="464"/>
              </a:spcBef>
              <a:buClr>
                <a:srgbClr val="FFFFCC"/>
              </a:buClr>
              <a:buSzPct val="75000"/>
              <a:buFont typeface="Wingdings"/>
              <a:buChar char=""/>
              <a:tabLst>
                <a:tab pos="368300" algn="l"/>
              </a:tabLst>
            </a:pP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No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está indicada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la profilaxis</a:t>
            </a:r>
            <a:r>
              <a:rPr sz="3200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60" dirty="0">
                <a:solidFill>
                  <a:srgbClr val="FFFFFF"/>
                </a:solidFill>
                <a:latin typeface="Arial"/>
                <a:cs typeface="Arial"/>
              </a:rPr>
              <a:t>ATB.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Epidemiología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95120"/>
            <a:ext cx="7985759" cy="299466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55600" marR="353060" indent="-342900">
              <a:lnSpc>
                <a:spcPts val="3590"/>
              </a:lnSpc>
              <a:spcBef>
                <a:spcPts val="425"/>
              </a:spcBef>
              <a:buClr>
                <a:srgbClr val="FFFFCC"/>
              </a:buClr>
              <a:buSzPct val="75000"/>
              <a:buFont typeface="Wingdings"/>
              <a:buChar char=""/>
              <a:tabLst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Mortalidad primeras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2 semanas se debe  por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la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SIRS y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FMO,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con 0-50% de 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mortalidad.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4500">
              <a:latin typeface="Arial"/>
              <a:cs typeface="Arial"/>
            </a:endParaRPr>
          </a:p>
          <a:p>
            <a:pPr marL="355600" marR="5080" indent="-342900">
              <a:lnSpc>
                <a:spcPts val="3579"/>
              </a:lnSpc>
            </a:pP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Mortalidad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&gt; 2 semanas se debe a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la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sepsis  y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las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complicaciones de </a:t>
            </a:r>
            <a:r>
              <a:rPr sz="3200" spc="-10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32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85" dirty="0">
                <a:solidFill>
                  <a:srgbClr val="FFFFFF"/>
                </a:solidFill>
                <a:latin typeface="Arial"/>
                <a:cs typeface="Arial"/>
              </a:rPr>
              <a:t>PA.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3240" y="1595120"/>
            <a:ext cx="7456805" cy="254000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68300" marR="242570" indent="-342900">
              <a:lnSpc>
                <a:spcPts val="3590"/>
              </a:lnSpc>
              <a:spcBef>
                <a:spcPts val="425"/>
              </a:spcBef>
              <a:buClr>
                <a:srgbClr val="FFFFCC"/>
              </a:buClr>
              <a:buSzPct val="75000"/>
              <a:buFont typeface="Wingdings"/>
              <a:buChar char=""/>
              <a:tabLst>
                <a:tab pos="368300" algn="l"/>
              </a:tabLst>
            </a:pP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Somatostatina u octreotido: sin mayor  beneficio.</a:t>
            </a:r>
            <a:endParaRPr sz="3200">
              <a:latin typeface="Arial"/>
              <a:cs typeface="Arial"/>
            </a:endParaRPr>
          </a:p>
          <a:p>
            <a:pPr marL="368300" indent="-342900">
              <a:lnSpc>
                <a:spcPct val="100000"/>
              </a:lnSpc>
              <a:spcBef>
                <a:spcPts val="475"/>
              </a:spcBef>
              <a:buClr>
                <a:srgbClr val="FFFFCC"/>
              </a:buClr>
              <a:buSzPct val="75000"/>
              <a:buFont typeface="Wingdings"/>
              <a:buChar char=""/>
              <a:tabLst>
                <a:tab pos="368300" algn="l"/>
              </a:tabLst>
            </a:pP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Supresor HCL: sin demostrar</a:t>
            </a:r>
            <a:r>
              <a:rPr sz="32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utilidad.</a:t>
            </a:r>
            <a:endParaRPr sz="3200">
              <a:latin typeface="Arial"/>
              <a:cs typeface="Arial"/>
            </a:endParaRPr>
          </a:p>
          <a:p>
            <a:pPr marL="368300" marR="17780" indent="-342900">
              <a:lnSpc>
                <a:spcPts val="3590"/>
              </a:lnSpc>
              <a:spcBef>
                <a:spcPts val="875"/>
              </a:spcBef>
              <a:buClr>
                <a:srgbClr val="FFFFCC"/>
              </a:buClr>
              <a:buSzPct val="75000"/>
              <a:buFont typeface="Wingdings"/>
              <a:buChar char=""/>
              <a:tabLst>
                <a:tab pos="368300" algn="l"/>
              </a:tabLst>
            </a:pP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Anticolinergicos: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sin demostrar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utilidad, 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mayor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posibilidad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32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ileo.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76779" y="652779"/>
            <a:ext cx="509397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152140" algn="l"/>
              </a:tabLst>
            </a:pPr>
            <a:r>
              <a:rPr spc="-5" dirty="0"/>
              <a:t>Tratamiento	</a:t>
            </a:r>
            <a:r>
              <a:rPr dirty="0"/>
              <a:t>PA</a:t>
            </a:r>
            <a:r>
              <a:rPr spc="-85" dirty="0"/>
              <a:t> </a:t>
            </a:r>
            <a:r>
              <a:rPr dirty="0"/>
              <a:t>leve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84679" y="469900"/>
            <a:ext cx="537400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Tratamiento </a:t>
            </a:r>
            <a:r>
              <a:rPr spc="-160" dirty="0"/>
              <a:t>PA</a:t>
            </a:r>
            <a:r>
              <a:rPr spc="-260" dirty="0"/>
              <a:t> </a:t>
            </a:r>
            <a:r>
              <a:rPr spc="-5" dirty="0"/>
              <a:t>grave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71500" y="1642110"/>
            <a:ext cx="1676400" cy="643890"/>
          </a:xfrm>
          <a:prstGeom prst="rect">
            <a:avLst/>
          </a:prstGeom>
          <a:ln w="34862">
            <a:solidFill>
              <a:srgbClr val="FFFFCC"/>
            </a:solidFill>
          </a:ln>
        </p:spPr>
        <p:txBody>
          <a:bodyPr vert="horz" wrap="square" lIns="0" tIns="46990" rIns="0" bIns="0" rtlCol="0">
            <a:spAutoFit/>
          </a:bodyPr>
          <a:lstStyle/>
          <a:p>
            <a:pPr marL="90170" marR="408940">
              <a:lnSpc>
                <a:spcPct val="100000"/>
              </a:lnSpc>
              <a:spcBef>
                <a:spcPts val="370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Asistencia 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43250" y="1785620"/>
            <a:ext cx="1676400" cy="400050"/>
          </a:xfrm>
          <a:prstGeom prst="rect">
            <a:avLst/>
          </a:prstGeom>
          <a:ln w="34862">
            <a:solidFill>
              <a:srgbClr val="FFFFCC"/>
            </a:solidFill>
          </a:ln>
        </p:spPr>
        <p:txBody>
          <a:bodyPr vert="horz" wrap="square" lIns="0" tIns="72390" rIns="0" bIns="0" rtlCol="0">
            <a:spAutoFit/>
          </a:bodyPr>
          <a:lstStyle/>
          <a:p>
            <a:pPr marL="89535">
              <a:lnSpc>
                <a:spcPct val="100000"/>
              </a:lnSpc>
              <a:spcBef>
                <a:spcPts val="570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Analgesia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429250" y="1714500"/>
            <a:ext cx="1676400" cy="642620"/>
          </a:xfrm>
          <a:prstGeom prst="rect">
            <a:avLst/>
          </a:prstGeom>
          <a:ln w="34862">
            <a:solidFill>
              <a:srgbClr val="FFFFCC"/>
            </a:solidFill>
          </a:ln>
        </p:spPr>
        <p:txBody>
          <a:bodyPr vert="horz" wrap="square" lIns="0" tIns="46990" rIns="0" bIns="0" rtlCol="0">
            <a:spAutoFit/>
          </a:bodyPr>
          <a:lstStyle/>
          <a:p>
            <a:pPr marL="90170" marR="431800">
              <a:lnSpc>
                <a:spcPct val="100000"/>
              </a:lnSpc>
              <a:spcBef>
                <a:spcPts val="370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Profilaxis  a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nti</a:t>
            </a: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ó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ti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ca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71880" y="3500120"/>
            <a:ext cx="2209800" cy="916940"/>
          </a:xfrm>
          <a:prstGeom prst="rect">
            <a:avLst/>
          </a:prstGeom>
          <a:ln w="34862">
            <a:solidFill>
              <a:srgbClr val="FFFFCC"/>
            </a:solidFill>
          </a:ln>
        </p:spPr>
        <p:txBody>
          <a:bodyPr vert="horz" wrap="square" lIns="0" tIns="46990" rIns="0" bIns="0" rtlCol="0">
            <a:spAutoFit/>
          </a:bodyPr>
          <a:lstStyle/>
          <a:p>
            <a:pPr marL="89535" marR="472440" algn="just">
              <a:lnSpc>
                <a:spcPct val="100000"/>
              </a:lnSpc>
              <a:spcBef>
                <a:spcPts val="370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Tratamiento</a:t>
            </a:r>
            <a:r>
              <a:rPr sz="18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de  patología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biliar  concomitante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857750" y="3500120"/>
            <a:ext cx="3124200" cy="642620"/>
          </a:xfrm>
          <a:prstGeom prst="rect">
            <a:avLst/>
          </a:prstGeom>
          <a:ln w="34862">
            <a:solidFill>
              <a:srgbClr val="FFFFCC"/>
            </a:solidFill>
          </a:ln>
        </p:spPr>
        <p:txBody>
          <a:bodyPr vert="horz" wrap="square" lIns="0" tIns="46990" rIns="0" bIns="0" rtlCol="0">
            <a:spAutoFit/>
          </a:bodyPr>
          <a:lstStyle/>
          <a:p>
            <a:pPr marL="90170" marR="102870">
              <a:lnSpc>
                <a:spcPct val="100000"/>
              </a:lnSpc>
              <a:spcBef>
                <a:spcPts val="370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Diagnóstico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y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tratamiento 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de la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infección</a:t>
            </a:r>
            <a:r>
              <a:rPr sz="18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pancreática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8309" y="320040"/>
            <a:ext cx="516572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612390" algn="l"/>
              </a:tabLst>
            </a:pPr>
            <a:r>
              <a:rPr sz="4000" dirty="0">
                <a:solidFill>
                  <a:srgbClr val="FF0000"/>
                </a:solidFill>
              </a:rPr>
              <a:t>Asistencia	</a:t>
            </a:r>
            <a:r>
              <a:rPr sz="4000" spc="-5" dirty="0">
                <a:solidFill>
                  <a:srgbClr val="FF0000"/>
                </a:solidFill>
              </a:rPr>
              <a:t>Nutricional: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363220" y="1460500"/>
            <a:ext cx="9271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FFFFCC"/>
                </a:solidFill>
                <a:latin typeface="Arial"/>
                <a:cs typeface="Arial"/>
              </a:rPr>
              <a:t>•</a:t>
            </a:r>
            <a:endParaRPr sz="15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06119" y="1435100"/>
            <a:ext cx="293814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FFFF00"/>
                </a:solidFill>
                <a:latin typeface="Arial"/>
                <a:cs typeface="Arial"/>
              </a:rPr>
              <a:t>Pancreatitis </a:t>
            </a:r>
            <a:r>
              <a:rPr sz="2000" b="1" dirty="0">
                <a:solidFill>
                  <a:srgbClr val="FFFF00"/>
                </a:solidFill>
                <a:latin typeface="Arial"/>
                <a:cs typeface="Arial"/>
              </a:rPr>
              <a:t>aguda</a:t>
            </a:r>
            <a:r>
              <a:rPr sz="2000" b="1" spc="-3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00"/>
                </a:solidFill>
                <a:latin typeface="Arial"/>
                <a:cs typeface="Arial"/>
              </a:rPr>
              <a:t>leve: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63220" y="2197100"/>
            <a:ext cx="8890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FFFFCC"/>
                </a:solidFill>
                <a:latin typeface="Arial"/>
                <a:cs typeface="Arial"/>
              </a:rPr>
              <a:t>-</a:t>
            </a:r>
            <a:endParaRPr sz="15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06119" y="2171700"/>
            <a:ext cx="7909559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917575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Iniciar régimen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líquido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hidrocarbonado a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las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48-72 h. de evolución por  boca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	SNG.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63220" y="3213100"/>
            <a:ext cx="8238490" cy="1066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har char="-"/>
              <a:tabLst>
                <a:tab pos="354965" algn="l"/>
                <a:tab pos="355600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Realimentación oral en 1 semana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máximo.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FFFFFF"/>
              </a:buClr>
              <a:buFont typeface="Arial"/>
              <a:buChar char="-"/>
            </a:pPr>
            <a:endParaRPr sz="295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Char char="-"/>
              <a:tabLst>
                <a:tab pos="354965" algn="l"/>
                <a:tab pos="355600" algn="l"/>
              </a:tabLst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No 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se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ha demostrado beneficio de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la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asistencia nutricional</a:t>
            </a:r>
            <a:r>
              <a:rPr sz="20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parenteral.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431289"/>
            <a:ext cx="8009255" cy="4432300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2800" b="1" spc="-5" dirty="0">
                <a:solidFill>
                  <a:srgbClr val="FFFF00"/>
                </a:solidFill>
                <a:latin typeface="Arial"/>
                <a:cs typeface="Arial"/>
              </a:rPr>
              <a:t>Pancreatitis </a:t>
            </a:r>
            <a:r>
              <a:rPr sz="2800" b="1" spc="-10" dirty="0">
                <a:solidFill>
                  <a:srgbClr val="FFFF00"/>
                </a:solidFill>
                <a:latin typeface="Arial"/>
                <a:cs typeface="Arial"/>
              </a:rPr>
              <a:t>aguda</a:t>
            </a:r>
            <a:r>
              <a:rPr sz="2800" b="1" spc="1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00"/>
                </a:solidFill>
                <a:latin typeface="Arial"/>
                <a:cs typeface="Arial"/>
              </a:rPr>
              <a:t>grave:</a:t>
            </a:r>
            <a:endParaRPr sz="2800">
              <a:latin typeface="Arial"/>
              <a:cs typeface="Arial"/>
            </a:endParaRPr>
          </a:p>
          <a:p>
            <a:pPr marL="229870" indent="-217804">
              <a:lnSpc>
                <a:spcPct val="100000"/>
              </a:lnSpc>
              <a:spcBef>
                <a:spcPts val="459"/>
              </a:spcBef>
              <a:buChar char="-"/>
              <a:tabLst>
                <a:tab pos="230504" algn="l"/>
              </a:tabLst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Realimentación oral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demora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más,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privilegiar</a:t>
            </a:r>
            <a:r>
              <a:rPr sz="280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NE.</a:t>
            </a:r>
            <a:endParaRPr sz="2800">
              <a:latin typeface="Arial"/>
              <a:cs typeface="Arial"/>
            </a:endParaRPr>
          </a:p>
          <a:p>
            <a:pPr marL="230504" marR="5080" indent="-230504">
              <a:lnSpc>
                <a:spcPts val="3120"/>
              </a:lnSpc>
              <a:spcBef>
                <a:spcPts val="765"/>
              </a:spcBef>
              <a:buChar char="-"/>
              <a:tabLst>
                <a:tab pos="230504" algn="l"/>
              </a:tabLst>
            </a:pP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Nutrición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enteral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precoz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por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sonda nasoyeyunal (  no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aumenta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secreción pancreática,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menor 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incidencia de infecciones y estadía</a:t>
            </a:r>
            <a:r>
              <a:rPr sz="28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hospitalaria)</a:t>
            </a:r>
            <a:endParaRPr sz="2800">
              <a:latin typeface="Arial"/>
              <a:cs typeface="Arial"/>
            </a:endParaRPr>
          </a:p>
          <a:p>
            <a:pPr marL="230504" marR="640080" indent="-230504">
              <a:lnSpc>
                <a:spcPts val="3120"/>
              </a:lnSpc>
              <a:spcBef>
                <a:spcPts val="700"/>
              </a:spcBef>
              <a:buChar char="-"/>
              <a:tabLst>
                <a:tab pos="230504" algn="l"/>
              </a:tabLst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Fórmulas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altas en proteínas y baja en grasas  hasta reiniciar alimentación</a:t>
            </a:r>
            <a:r>
              <a:rPr sz="28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oral.</a:t>
            </a:r>
            <a:endParaRPr sz="2800">
              <a:latin typeface="Arial"/>
              <a:cs typeface="Arial"/>
            </a:endParaRPr>
          </a:p>
          <a:p>
            <a:pPr marL="355600" marR="245745" indent="-342900" algn="just">
              <a:lnSpc>
                <a:spcPts val="3120"/>
              </a:lnSpc>
              <a:spcBef>
                <a:spcPts val="700"/>
              </a:spcBef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-Limitaciones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: ileo persistente o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imposibilidad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de  colocar sonda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NY más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allá de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ángulo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2800" spc="-20" dirty="0">
                <a:solidFill>
                  <a:srgbClr val="FFFFFF"/>
                </a:solidFill>
                <a:latin typeface="Arial"/>
                <a:cs typeface="Arial"/>
              </a:rPr>
              <a:t>Treitz 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(obliga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8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NP*)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72440" y="389890"/>
            <a:ext cx="568960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76550" algn="l"/>
              </a:tabLst>
            </a:pPr>
            <a:r>
              <a:rPr dirty="0">
                <a:solidFill>
                  <a:srgbClr val="FF0000"/>
                </a:solidFill>
              </a:rPr>
              <a:t>A</a:t>
            </a:r>
            <a:r>
              <a:rPr spc="5" dirty="0">
                <a:solidFill>
                  <a:srgbClr val="FF0000"/>
                </a:solidFill>
              </a:rPr>
              <a:t>s</a:t>
            </a:r>
            <a:r>
              <a:rPr dirty="0">
                <a:solidFill>
                  <a:srgbClr val="FF0000"/>
                </a:solidFill>
              </a:rPr>
              <a:t>i</a:t>
            </a:r>
            <a:r>
              <a:rPr spc="5" dirty="0">
                <a:solidFill>
                  <a:srgbClr val="FF0000"/>
                </a:solidFill>
              </a:rPr>
              <a:t>st</a:t>
            </a:r>
            <a:r>
              <a:rPr spc="-10" dirty="0">
                <a:solidFill>
                  <a:srgbClr val="FF0000"/>
                </a:solidFill>
              </a:rPr>
              <a:t>e</a:t>
            </a:r>
            <a:r>
              <a:rPr dirty="0">
                <a:solidFill>
                  <a:srgbClr val="FF0000"/>
                </a:solidFill>
              </a:rPr>
              <a:t>n</a:t>
            </a:r>
            <a:r>
              <a:rPr spc="5" dirty="0">
                <a:solidFill>
                  <a:srgbClr val="FF0000"/>
                </a:solidFill>
              </a:rPr>
              <a:t>c</a:t>
            </a:r>
            <a:r>
              <a:rPr dirty="0">
                <a:solidFill>
                  <a:srgbClr val="FF0000"/>
                </a:solidFill>
              </a:rPr>
              <a:t>ia	Nu</a:t>
            </a:r>
            <a:r>
              <a:rPr spc="-5" dirty="0">
                <a:solidFill>
                  <a:srgbClr val="FF0000"/>
                </a:solidFill>
              </a:rPr>
              <a:t>t</a:t>
            </a:r>
            <a:r>
              <a:rPr spc="-10" dirty="0">
                <a:solidFill>
                  <a:srgbClr val="FF0000"/>
                </a:solidFill>
              </a:rPr>
              <a:t>r</a:t>
            </a:r>
            <a:r>
              <a:rPr spc="10" dirty="0">
                <a:solidFill>
                  <a:srgbClr val="FF0000"/>
                </a:solidFill>
              </a:rPr>
              <a:t>i</a:t>
            </a:r>
            <a:r>
              <a:rPr spc="5" dirty="0">
                <a:solidFill>
                  <a:srgbClr val="FF0000"/>
                </a:solidFill>
              </a:rPr>
              <a:t>c</a:t>
            </a:r>
            <a:r>
              <a:rPr dirty="0">
                <a:solidFill>
                  <a:srgbClr val="FF0000"/>
                </a:solidFill>
              </a:rPr>
              <a:t>ion</a:t>
            </a:r>
            <a:r>
              <a:rPr spc="-10" dirty="0">
                <a:solidFill>
                  <a:srgbClr val="FF0000"/>
                </a:solidFill>
              </a:rPr>
              <a:t>a</a:t>
            </a:r>
            <a:r>
              <a:rPr spc="10" dirty="0">
                <a:solidFill>
                  <a:srgbClr val="FF0000"/>
                </a:solidFill>
              </a:rPr>
              <a:t>l</a:t>
            </a:r>
            <a:r>
              <a:rPr dirty="0">
                <a:solidFill>
                  <a:srgbClr val="FF0000"/>
                </a:solidFill>
              </a:rPr>
              <a:t>: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1595120"/>
            <a:ext cx="437197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Hidratación</a:t>
            </a:r>
            <a:r>
              <a:rPr sz="32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Parenteral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2082800"/>
            <a:ext cx="7898765" cy="4077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07645">
              <a:lnSpc>
                <a:spcPct val="114300"/>
              </a:lnSpc>
              <a:spcBef>
                <a:spcPts val="100"/>
              </a:spcBef>
            </a:pPr>
            <a:r>
              <a:rPr sz="3200" spc="-120" dirty="0">
                <a:solidFill>
                  <a:srgbClr val="FFFFFF"/>
                </a:solidFill>
                <a:latin typeface="Arial"/>
                <a:cs typeface="Arial"/>
              </a:rPr>
              <a:t>PA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leve: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medida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de soporte durante ayuno  </a:t>
            </a:r>
            <a:r>
              <a:rPr sz="3200" spc="-120" dirty="0">
                <a:solidFill>
                  <a:srgbClr val="FFFFFF"/>
                </a:solidFill>
                <a:latin typeface="Arial"/>
                <a:cs typeface="Arial"/>
              </a:rPr>
              <a:t>PA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Grave: soporte +</a:t>
            </a:r>
            <a:r>
              <a:rPr sz="32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reanimación</a:t>
            </a:r>
            <a:endParaRPr sz="3200">
              <a:latin typeface="Arial"/>
              <a:cs typeface="Arial"/>
            </a:endParaRPr>
          </a:p>
          <a:p>
            <a:pPr marL="355600" marR="172720">
              <a:lnSpc>
                <a:spcPct val="93400"/>
              </a:lnSpc>
              <a:spcBef>
                <a:spcPts val="805"/>
              </a:spcBef>
            </a:pP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secuestro de volumen puede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llegar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a 1/3 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volemia,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por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lo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que reposición puede 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llegar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a 300-500 cc/h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(monitorizado,  primeras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48</a:t>
            </a:r>
            <a:r>
              <a:rPr sz="32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hrs)</a:t>
            </a:r>
            <a:endParaRPr sz="3200">
              <a:latin typeface="Arial"/>
              <a:cs typeface="Arial"/>
            </a:endParaRPr>
          </a:p>
          <a:p>
            <a:pPr marL="355600">
              <a:lnSpc>
                <a:spcPts val="3825"/>
              </a:lnSpc>
              <a:spcBef>
                <a:spcPts val="450"/>
              </a:spcBef>
            </a:pPr>
            <a:r>
              <a:rPr sz="3200" i="1" dirty="0">
                <a:solidFill>
                  <a:srgbClr val="FFFFFF"/>
                </a:solidFill>
                <a:latin typeface="Arial"/>
                <a:cs typeface="Arial"/>
              </a:rPr>
              <a:t>Depleción de </a:t>
            </a:r>
            <a:r>
              <a:rPr sz="3200" i="1" spc="-5" dirty="0">
                <a:solidFill>
                  <a:srgbClr val="FFFFFF"/>
                </a:solidFill>
                <a:latin typeface="Arial"/>
                <a:cs typeface="Arial"/>
              </a:rPr>
              <a:t>volemia </a:t>
            </a:r>
            <a:r>
              <a:rPr sz="3300" i="1" spc="-100" dirty="0">
                <a:solidFill>
                  <a:srgbClr val="FFFFFF"/>
                </a:solidFill>
                <a:latin typeface="Wingdings"/>
                <a:cs typeface="Wingdings"/>
              </a:rPr>
              <a:t></a:t>
            </a:r>
            <a:r>
              <a:rPr sz="3300" i="1" spc="-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i="1" dirty="0">
                <a:solidFill>
                  <a:srgbClr val="FFFFFF"/>
                </a:solidFill>
                <a:latin typeface="Arial"/>
                <a:cs typeface="Arial"/>
              </a:rPr>
              <a:t>resulta en</a:t>
            </a:r>
            <a:r>
              <a:rPr sz="3200" i="1" spc="1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i="1" spc="-120" dirty="0">
                <a:solidFill>
                  <a:srgbClr val="FFFFFF"/>
                </a:solidFill>
                <a:latin typeface="Arial"/>
                <a:cs typeface="Arial"/>
              </a:rPr>
              <a:t>PA</a:t>
            </a:r>
            <a:endParaRPr sz="3200">
              <a:latin typeface="Arial"/>
              <a:cs typeface="Arial"/>
            </a:endParaRPr>
          </a:p>
          <a:p>
            <a:pPr marL="5598795">
              <a:lnSpc>
                <a:spcPts val="3704"/>
              </a:lnSpc>
            </a:pPr>
            <a:r>
              <a:rPr sz="3200" i="1" spc="-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3200" i="1" spc="5" dirty="0">
                <a:solidFill>
                  <a:srgbClr val="FFFFFF"/>
                </a:solidFill>
                <a:latin typeface="Arial"/>
                <a:cs typeface="Arial"/>
              </a:rPr>
              <a:t>ec</a:t>
            </a:r>
            <a:r>
              <a:rPr sz="3200" i="1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3200" i="1" spc="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3200" i="1" spc="-1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3200" i="1" spc="-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3200" i="1" spc="5" dirty="0">
                <a:solidFill>
                  <a:srgbClr val="FFFFFF"/>
                </a:solidFill>
                <a:latin typeface="Arial"/>
                <a:cs typeface="Arial"/>
              </a:rPr>
              <a:t>zan</a:t>
            </a:r>
            <a:r>
              <a:rPr sz="3200" i="1" spc="-1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3200" i="1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0190" y="129540"/>
            <a:ext cx="308102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310" dirty="0">
                <a:solidFill>
                  <a:srgbClr val="FF0000"/>
                </a:solidFill>
                <a:latin typeface="Arial Rounded MT Bold"/>
                <a:cs typeface="Arial Rounded MT Bold"/>
              </a:rPr>
              <a:t>Analgesia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20090" y="1203959"/>
            <a:ext cx="16764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FFFFCC"/>
                </a:solidFill>
                <a:latin typeface="Wingdings"/>
                <a:cs typeface="Wingdings"/>
              </a:rPr>
              <a:t></a:t>
            </a:r>
            <a:endParaRPr sz="1500">
              <a:latin typeface="Wingdings"/>
              <a:cs typeface="Wingding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62989" y="1177290"/>
            <a:ext cx="6938009" cy="1245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Los antiespasmódicos y los </a:t>
            </a: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analgésicos tradicionales, </a:t>
            </a: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o  su </a:t>
            </a: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combinación </a:t>
            </a: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son </a:t>
            </a: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suficientes </a:t>
            </a: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en un </a:t>
            </a: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porcentaje </a:t>
            </a: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no  </a:t>
            </a: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despreciable </a:t>
            </a: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de casos </a:t>
            </a: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para </a:t>
            </a: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un </a:t>
            </a: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adecuado </a:t>
            </a: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control del  </a:t>
            </a: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dolor.</a:t>
            </a:r>
            <a:endParaRPr sz="2000">
              <a:latin typeface="Arial Rounded MT Bold"/>
              <a:cs typeface="Arial Rounded MT Bold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20090" y="2854959"/>
            <a:ext cx="16764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dirty="0">
                <a:solidFill>
                  <a:srgbClr val="FFFFCC"/>
                </a:solidFill>
                <a:latin typeface="Wingdings"/>
                <a:cs typeface="Wingdings"/>
              </a:rPr>
              <a:t></a:t>
            </a:r>
            <a:endParaRPr sz="1500">
              <a:latin typeface="Wingdings"/>
              <a:cs typeface="Wingding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62989" y="2829559"/>
            <a:ext cx="7244080" cy="1244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Los </a:t>
            </a: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analgésicos </a:t>
            </a: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opiáceos, en </a:t>
            </a: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bolo </a:t>
            </a: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o infusión </a:t>
            </a: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continua, </a:t>
            </a: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son  </a:t>
            </a: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altamente eficaces </a:t>
            </a: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en el control </a:t>
            </a: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del dolor pancreático. </a:t>
            </a: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La  </a:t>
            </a:r>
            <a:r>
              <a:rPr sz="2000" spc="-5" dirty="0">
                <a:solidFill>
                  <a:srgbClr val="FFFF00"/>
                </a:solidFill>
                <a:latin typeface="Arial Rounded MT Bold"/>
                <a:cs typeface="Arial Rounded MT Bold"/>
              </a:rPr>
              <a:t>Petidina </a:t>
            </a:r>
            <a:r>
              <a:rPr sz="2000" dirty="0">
                <a:solidFill>
                  <a:srgbClr val="FFFF00"/>
                </a:solidFill>
                <a:latin typeface="Arial Rounded MT Bold"/>
                <a:cs typeface="Arial Rounded MT Bold"/>
              </a:rPr>
              <a:t>y </a:t>
            </a:r>
            <a:r>
              <a:rPr sz="2000" spc="-5" dirty="0">
                <a:solidFill>
                  <a:srgbClr val="FFFF00"/>
                </a:solidFill>
                <a:latin typeface="Arial Rounded MT Bold"/>
                <a:cs typeface="Arial Rounded MT Bold"/>
              </a:rPr>
              <a:t>Metadona </a:t>
            </a: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no </a:t>
            </a: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producen </a:t>
            </a: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espasmo </a:t>
            </a: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del </a:t>
            </a:r>
            <a:r>
              <a:rPr sz="2000" dirty="0">
                <a:solidFill>
                  <a:srgbClr val="FFFFFF"/>
                </a:solidFill>
                <a:latin typeface="Arial Rounded MT Bold"/>
                <a:cs typeface="Arial Rounded MT Bold"/>
              </a:rPr>
              <a:t>esfínter </a:t>
            </a:r>
            <a:r>
              <a:rPr sz="20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de  Oddi.</a:t>
            </a:r>
            <a:endParaRPr sz="2000">
              <a:latin typeface="Arial Rounded MT Bold"/>
              <a:cs typeface="Arial Rounded MT Bold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23619" y="4267200"/>
            <a:ext cx="7239000" cy="1059180"/>
          </a:xfrm>
          <a:prstGeom prst="rect">
            <a:avLst/>
          </a:prstGeom>
          <a:solidFill>
            <a:srgbClr val="FFFFFF"/>
          </a:solidFill>
          <a:ln w="34862">
            <a:solidFill>
              <a:srgbClr val="3398FF"/>
            </a:solidFill>
          </a:ln>
        </p:spPr>
        <p:txBody>
          <a:bodyPr vert="horz" wrap="square" lIns="0" tIns="45720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360"/>
              </a:spcBef>
            </a:pPr>
            <a:r>
              <a:rPr sz="1800" u="sng" spc="-5" dirty="0">
                <a:solidFill>
                  <a:srgbClr val="000E2A"/>
                </a:solidFill>
                <a:uFill>
                  <a:solidFill>
                    <a:srgbClr val="000E2A"/>
                  </a:solidFill>
                </a:uFill>
                <a:latin typeface="Arial"/>
                <a:cs typeface="Arial"/>
              </a:rPr>
              <a:t>Metadona</a:t>
            </a:r>
            <a:r>
              <a:rPr sz="1800" spc="-5" dirty="0">
                <a:solidFill>
                  <a:srgbClr val="000E2A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0E2A"/>
                </a:solidFill>
                <a:latin typeface="Arial"/>
                <a:cs typeface="Arial"/>
              </a:rPr>
              <a:t>: </a:t>
            </a:r>
            <a:r>
              <a:rPr sz="1800" spc="-10" dirty="0">
                <a:solidFill>
                  <a:srgbClr val="000E2A"/>
                </a:solidFill>
                <a:latin typeface="Arial"/>
                <a:cs typeface="Arial"/>
              </a:rPr>
              <a:t>ampollas </a:t>
            </a:r>
            <a:r>
              <a:rPr sz="1800" spc="-5" dirty="0">
                <a:solidFill>
                  <a:srgbClr val="000E2A"/>
                </a:solidFill>
                <a:latin typeface="Arial"/>
                <a:cs typeface="Arial"/>
              </a:rPr>
              <a:t>10 mgs </a:t>
            </a:r>
            <a:r>
              <a:rPr sz="1800" dirty="0">
                <a:solidFill>
                  <a:srgbClr val="000E2A"/>
                </a:solidFill>
                <a:latin typeface="Arial"/>
                <a:cs typeface="Arial"/>
              </a:rPr>
              <a:t>(2</a:t>
            </a:r>
            <a:r>
              <a:rPr sz="1800" spc="5" dirty="0">
                <a:solidFill>
                  <a:srgbClr val="000E2A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0E2A"/>
                </a:solidFill>
                <a:latin typeface="Arial"/>
                <a:cs typeface="Arial"/>
              </a:rPr>
              <a:t>ml)</a:t>
            </a:r>
            <a:endParaRPr sz="1800">
              <a:latin typeface="Arial"/>
              <a:cs typeface="Arial"/>
            </a:endParaRPr>
          </a:p>
          <a:p>
            <a:pPr marL="90170" marR="80645">
              <a:lnSpc>
                <a:spcPct val="100000"/>
              </a:lnSpc>
              <a:spcBef>
                <a:spcPts val="1120"/>
              </a:spcBef>
              <a:tabLst>
                <a:tab pos="2383155" algn="l"/>
              </a:tabLst>
            </a:pPr>
            <a:r>
              <a:rPr sz="1800" u="sng" spc="-5" dirty="0">
                <a:solidFill>
                  <a:srgbClr val="000E2A"/>
                </a:solidFill>
                <a:uFill>
                  <a:solidFill>
                    <a:srgbClr val="000E2A"/>
                  </a:solidFill>
                </a:uFill>
                <a:latin typeface="Arial"/>
                <a:cs typeface="Arial"/>
              </a:rPr>
              <a:t>Petidina</a:t>
            </a:r>
            <a:r>
              <a:rPr sz="1800" u="sng" dirty="0">
                <a:solidFill>
                  <a:srgbClr val="000E2A"/>
                </a:solidFill>
                <a:uFill>
                  <a:solidFill>
                    <a:srgbClr val="000E2A"/>
                  </a:solidFill>
                </a:uFill>
                <a:latin typeface="Arial"/>
                <a:cs typeface="Arial"/>
              </a:rPr>
              <a:t> </a:t>
            </a:r>
            <a:r>
              <a:rPr sz="1800" u="sng" spc="-10" dirty="0">
                <a:solidFill>
                  <a:srgbClr val="000E2A"/>
                </a:solidFill>
                <a:uFill>
                  <a:solidFill>
                    <a:srgbClr val="000E2A"/>
                  </a:solidFill>
                </a:uFill>
                <a:latin typeface="Arial"/>
                <a:cs typeface="Arial"/>
              </a:rPr>
              <a:t>(Meperidina)</a:t>
            </a:r>
            <a:r>
              <a:rPr sz="1800" spc="-10" dirty="0">
                <a:solidFill>
                  <a:srgbClr val="000E2A"/>
                </a:solidFill>
                <a:latin typeface="Arial"/>
                <a:cs typeface="Arial"/>
              </a:rPr>
              <a:t>	</a:t>
            </a:r>
            <a:r>
              <a:rPr sz="1800" spc="-5" dirty="0">
                <a:solidFill>
                  <a:srgbClr val="000E2A"/>
                </a:solidFill>
                <a:latin typeface="Arial"/>
                <a:cs typeface="Arial"/>
              </a:rPr>
              <a:t>(</a:t>
            </a:r>
            <a:r>
              <a:rPr sz="1800" i="1" spc="-5" dirty="0">
                <a:solidFill>
                  <a:srgbClr val="000E2A"/>
                </a:solidFill>
                <a:latin typeface="Arial"/>
                <a:cs typeface="Arial"/>
              </a:rPr>
              <a:t>Demerol </a:t>
            </a:r>
            <a:r>
              <a:rPr sz="1800" i="1" dirty="0">
                <a:solidFill>
                  <a:srgbClr val="000E2A"/>
                </a:solidFill>
                <a:latin typeface="Arial"/>
                <a:cs typeface="Arial"/>
              </a:rPr>
              <a:t>o </a:t>
            </a:r>
            <a:r>
              <a:rPr sz="1800" i="1" spc="-10" dirty="0">
                <a:solidFill>
                  <a:srgbClr val="000E2A"/>
                </a:solidFill>
                <a:latin typeface="Arial"/>
                <a:cs typeface="Arial"/>
              </a:rPr>
              <a:t>Petidina </a:t>
            </a:r>
            <a:r>
              <a:rPr sz="1800" i="1" spc="-5" dirty="0">
                <a:solidFill>
                  <a:srgbClr val="000E2A"/>
                </a:solidFill>
                <a:latin typeface="Arial"/>
                <a:cs typeface="Arial"/>
              </a:rPr>
              <a:t>clorhidrato</a:t>
            </a:r>
            <a:r>
              <a:rPr sz="1800" spc="-5" dirty="0">
                <a:solidFill>
                  <a:srgbClr val="000E2A"/>
                </a:solidFill>
                <a:latin typeface="Arial"/>
                <a:cs typeface="Arial"/>
              </a:rPr>
              <a:t>) </a:t>
            </a:r>
            <a:r>
              <a:rPr sz="1800" dirty="0">
                <a:solidFill>
                  <a:srgbClr val="000E2A"/>
                </a:solidFill>
                <a:latin typeface="Arial"/>
                <a:cs typeface="Arial"/>
              </a:rPr>
              <a:t>: </a:t>
            </a:r>
            <a:r>
              <a:rPr sz="1800" spc="-10" dirty="0">
                <a:solidFill>
                  <a:srgbClr val="000E2A"/>
                </a:solidFill>
                <a:latin typeface="Arial"/>
                <a:cs typeface="Arial"/>
              </a:rPr>
              <a:t>ampollas </a:t>
            </a:r>
            <a:r>
              <a:rPr sz="1800" spc="-5" dirty="0">
                <a:solidFill>
                  <a:srgbClr val="000E2A"/>
                </a:solidFill>
                <a:latin typeface="Arial"/>
                <a:cs typeface="Arial"/>
              </a:rPr>
              <a:t>100  </a:t>
            </a:r>
            <a:r>
              <a:rPr sz="1800" dirty="0">
                <a:solidFill>
                  <a:srgbClr val="000E2A"/>
                </a:solidFill>
                <a:latin typeface="Arial"/>
                <a:cs typeface="Arial"/>
              </a:rPr>
              <a:t>mgs (2</a:t>
            </a:r>
            <a:r>
              <a:rPr sz="1800" spc="-5" dirty="0">
                <a:solidFill>
                  <a:srgbClr val="000E2A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0E2A"/>
                </a:solidFill>
                <a:latin typeface="Arial"/>
                <a:cs typeface="Arial"/>
              </a:rPr>
              <a:t>ml)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616959" y="2000885"/>
            <a:ext cx="4432300" cy="35560"/>
            <a:chOff x="3616959" y="2000885"/>
            <a:chExt cx="4432300" cy="35560"/>
          </a:xfrm>
        </p:grpSpPr>
        <p:sp>
          <p:nvSpPr>
            <p:cNvPr id="3" name="object 3"/>
            <p:cNvSpPr/>
            <p:nvPr/>
          </p:nvSpPr>
          <p:spPr>
            <a:xfrm>
              <a:off x="3633469" y="2026920"/>
              <a:ext cx="4415790" cy="0"/>
            </a:xfrm>
            <a:custGeom>
              <a:avLst/>
              <a:gdLst/>
              <a:ahLst/>
              <a:cxnLst/>
              <a:rect l="l" t="t" r="r" b="b"/>
              <a:pathLst>
                <a:path w="4415790">
                  <a:moveTo>
                    <a:pt x="0" y="0"/>
                  </a:moveTo>
                  <a:lnTo>
                    <a:pt x="4415790" y="0"/>
                  </a:lnTo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616959" y="2010410"/>
              <a:ext cx="4415790" cy="0"/>
            </a:xfrm>
            <a:custGeom>
              <a:avLst/>
              <a:gdLst/>
              <a:ahLst/>
              <a:cxnLst/>
              <a:rect l="l" t="t" r="r" b="b"/>
              <a:pathLst>
                <a:path w="4415790">
                  <a:moveTo>
                    <a:pt x="0" y="0"/>
                  </a:moveTo>
                  <a:lnTo>
                    <a:pt x="4415790" y="0"/>
                  </a:lnTo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535940" y="1540510"/>
            <a:ext cx="7512684" cy="40144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7000"/>
              </a:lnSpc>
              <a:spcBef>
                <a:spcPts val="95"/>
              </a:spcBef>
            </a:pPr>
            <a:r>
              <a:rPr sz="28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NO </a:t>
            </a:r>
            <a:r>
              <a:rPr sz="2800" dirty="0">
                <a:solidFill>
                  <a:srgbClr val="FFFFFF"/>
                </a:solidFill>
                <a:latin typeface="Arial Rounded MT Bold"/>
                <a:cs typeface="Arial Rounded MT Bold"/>
              </a:rPr>
              <a:t>a </a:t>
            </a:r>
            <a:r>
              <a:rPr sz="28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demanda </a:t>
            </a:r>
            <a:r>
              <a:rPr sz="2800" dirty="0">
                <a:solidFill>
                  <a:srgbClr val="FFFFFF"/>
                </a:solidFill>
                <a:latin typeface="Wingdings"/>
                <a:cs typeface="Wingdings"/>
              </a:rPr>
              <a:t>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Arial Rounded MT Bold"/>
                <a:cs typeface="Arial Rounded MT Bold"/>
              </a:rPr>
              <a:t>control </a:t>
            </a:r>
            <a:r>
              <a:rPr sz="2800" spc="-10" dirty="0">
                <a:solidFill>
                  <a:srgbClr val="FFFFFF"/>
                </a:solidFill>
                <a:latin typeface="Arial Rounded MT Bold"/>
                <a:cs typeface="Arial Rounded MT Bold"/>
              </a:rPr>
              <a:t>continuo </a:t>
            </a:r>
            <a:r>
              <a:rPr sz="28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del</a:t>
            </a:r>
            <a:r>
              <a:rPr sz="2800" spc="-65" dirty="0">
                <a:solidFill>
                  <a:srgbClr val="FFFFFF"/>
                </a:solidFill>
                <a:latin typeface="Arial Rounded MT Bold"/>
                <a:cs typeface="Arial Rounded MT Bold"/>
              </a:rPr>
              <a:t> </a:t>
            </a:r>
            <a:r>
              <a:rPr sz="2800" dirty="0">
                <a:solidFill>
                  <a:srgbClr val="FFFFFF"/>
                </a:solidFill>
                <a:latin typeface="Arial Rounded MT Bold"/>
                <a:cs typeface="Arial Rounded MT Bold"/>
              </a:rPr>
              <a:t>dolor  </a:t>
            </a:r>
            <a:r>
              <a:rPr sz="2800" spc="-10" dirty="0">
                <a:solidFill>
                  <a:srgbClr val="FFFFFF"/>
                </a:solidFill>
                <a:latin typeface="Arial Rounded MT Bold"/>
                <a:cs typeface="Arial Rounded MT Bold"/>
              </a:rPr>
              <a:t>Metamizol </a:t>
            </a:r>
            <a:r>
              <a:rPr sz="28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2g EV c/ </a:t>
            </a:r>
            <a:r>
              <a:rPr sz="2800" dirty="0">
                <a:solidFill>
                  <a:srgbClr val="FFFFFF"/>
                </a:solidFill>
                <a:latin typeface="Arial Rounded MT Bold"/>
                <a:cs typeface="Arial Rounded MT Bold"/>
              </a:rPr>
              <a:t>6</a:t>
            </a:r>
            <a:r>
              <a:rPr sz="2800" spc="-40" dirty="0">
                <a:solidFill>
                  <a:srgbClr val="FFFFFF"/>
                </a:solidFill>
                <a:latin typeface="Arial Rounded MT Bold"/>
                <a:cs typeface="Arial Rounded MT Bold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Arial Rounded MT Bold"/>
                <a:cs typeface="Arial Rounded MT Bold"/>
              </a:rPr>
              <a:t>hrs</a:t>
            </a:r>
            <a:endParaRPr sz="2800">
              <a:latin typeface="Arial Rounded MT Bold"/>
              <a:cs typeface="Arial Rounded MT Bold"/>
            </a:endParaRPr>
          </a:p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2800" spc="-30" dirty="0">
                <a:solidFill>
                  <a:srgbClr val="FFFFFF"/>
                </a:solidFill>
                <a:latin typeface="Arial Rounded MT Bold"/>
                <a:cs typeface="Arial Rounded MT Bold"/>
              </a:rPr>
              <a:t>Ketorolaco </a:t>
            </a:r>
            <a:r>
              <a:rPr sz="28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30mg </a:t>
            </a:r>
            <a:r>
              <a:rPr sz="2800" dirty="0">
                <a:solidFill>
                  <a:srgbClr val="FFFFFF"/>
                </a:solidFill>
                <a:latin typeface="Arial Rounded MT Bold"/>
                <a:cs typeface="Arial Rounded MT Bold"/>
              </a:rPr>
              <a:t>EV </a:t>
            </a:r>
            <a:r>
              <a:rPr sz="28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c/ </a:t>
            </a:r>
            <a:r>
              <a:rPr sz="2800" dirty="0">
                <a:solidFill>
                  <a:srgbClr val="FFFFFF"/>
                </a:solidFill>
                <a:latin typeface="Arial Rounded MT Bold"/>
                <a:cs typeface="Arial Rounded MT Bold"/>
              </a:rPr>
              <a:t>6</a:t>
            </a:r>
            <a:r>
              <a:rPr sz="2800" spc="-50" dirty="0">
                <a:solidFill>
                  <a:srgbClr val="FFFFFF"/>
                </a:solidFill>
                <a:latin typeface="Arial Rounded MT Bold"/>
                <a:cs typeface="Arial Rounded MT Bold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Arial Rounded MT Bold"/>
                <a:cs typeface="Arial Rounded MT Bold"/>
              </a:rPr>
              <a:t>hrs</a:t>
            </a:r>
            <a:endParaRPr sz="2800">
              <a:latin typeface="Arial Rounded MT Bold"/>
              <a:cs typeface="Arial Rounded MT Bold"/>
            </a:endParaRPr>
          </a:p>
          <a:p>
            <a:pPr marL="12700" marR="2792730">
              <a:lnSpc>
                <a:spcPct val="116799"/>
              </a:lnSpc>
              <a:spcBef>
                <a:spcPts val="10"/>
              </a:spcBef>
            </a:pPr>
            <a:r>
              <a:rPr sz="2800" spc="-30" dirty="0">
                <a:solidFill>
                  <a:srgbClr val="FFFFFF"/>
                </a:solidFill>
                <a:latin typeface="Arial Rounded MT Bold"/>
                <a:cs typeface="Arial Rounded MT Bold"/>
              </a:rPr>
              <a:t>Tramadol </a:t>
            </a:r>
            <a:r>
              <a:rPr sz="2800" spc="-10" dirty="0">
                <a:solidFill>
                  <a:srgbClr val="FFFFFF"/>
                </a:solidFill>
                <a:latin typeface="Arial Rounded MT Bold"/>
                <a:cs typeface="Arial Rounded MT Bold"/>
              </a:rPr>
              <a:t>100mg </a:t>
            </a:r>
            <a:r>
              <a:rPr sz="28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EV c/6 </a:t>
            </a:r>
            <a:r>
              <a:rPr sz="2800" spc="-25" dirty="0">
                <a:solidFill>
                  <a:srgbClr val="FFFFFF"/>
                </a:solidFill>
                <a:latin typeface="Arial Rounded MT Bold"/>
                <a:cs typeface="Arial Rounded MT Bold"/>
              </a:rPr>
              <a:t>hrs  </a:t>
            </a:r>
            <a:r>
              <a:rPr sz="2800" spc="-20" dirty="0">
                <a:solidFill>
                  <a:srgbClr val="FFFFFF"/>
                </a:solidFill>
                <a:latin typeface="Arial Rounded MT Bold"/>
                <a:cs typeface="Arial Rounded MT Bold"/>
              </a:rPr>
              <a:t>Petidina </a:t>
            </a:r>
            <a:r>
              <a:rPr sz="28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30 mg EV  Metadona</a:t>
            </a:r>
            <a:endParaRPr sz="2800">
              <a:latin typeface="Arial Rounded MT Bold"/>
              <a:cs typeface="Arial Rounded MT Bold"/>
            </a:endParaRPr>
          </a:p>
          <a:p>
            <a:pPr marL="12700" marR="5560060">
              <a:lnSpc>
                <a:spcPts val="3929"/>
              </a:lnSpc>
              <a:spcBef>
                <a:spcPts val="215"/>
              </a:spcBef>
            </a:pPr>
            <a:r>
              <a:rPr sz="28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M</a:t>
            </a:r>
            <a:r>
              <a:rPr sz="2800" spc="-45" dirty="0">
                <a:solidFill>
                  <a:srgbClr val="FFFFFF"/>
                </a:solidFill>
                <a:latin typeface="Arial Rounded MT Bold"/>
                <a:cs typeface="Arial Rounded MT Bold"/>
              </a:rPr>
              <a:t>e</a:t>
            </a:r>
            <a:r>
              <a:rPr sz="2800" dirty="0">
                <a:solidFill>
                  <a:srgbClr val="FFFFFF"/>
                </a:solidFill>
                <a:latin typeface="Arial Rounded MT Bold"/>
                <a:cs typeface="Arial Rounded MT Bold"/>
              </a:rPr>
              <a:t>p</a:t>
            </a:r>
            <a:r>
              <a:rPr sz="28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e</a:t>
            </a:r>
            <a:r>
              <a:rPr sz="2800" spc="-10" dirty="0">
                <a:solidFill>
                  <a:srgbClr val="FFFFFF"/>
                </a:solidFill>
                <a:latin typeface="Arial Rounded MT Bold"/>
                <a:cs typeface="Arial Rounded MT Bold"/>
              </a:rPr>
              <a:t>r</a:t>
            </a:r>
            <a:r>
              <a:rPr sz="2800" dirty="0">
                <a:solidFill>
                  <a:srgbClr val="FFFFFF"/>
                </a:solidFill>
                <a:latin typeface="Arial Rounded MT Bold"/>
                <a:cs typeface="Arial Rounded MT Bold"/>
              </a:rPr>
              <a:t>id</a:t>
            </a:r>
            <a:r>
              <a:rPr sz="2800" spc="-10" dirty="0">
                <a:solidFill>
                  <a:srgbClr val="FFFFFF"/>
                </a:solidFill>
                <a:latin typeface="Arial Rounded MT Bold"/>
                <a:cs typeface="Arial Rounded MT Bold"/>
              </a:rPr>
              <a:t>i</a:t>
            </a:r>
            <a:r>
              <a:rPr sz="2800" spc="5" dirty="0">
                <a:solidFill>
                  <a:srgbClr val="FFFFFF"/>
                </a:solidFill>
                <a:latin typeface="Arial Rounded MT Bold"/>
                <a:cs typeface="Arial Rounded MT Bold"/>
              </a:rPr>
              <a:t>n</a:t>
            </a:r>
            <a:r>
              <a:rPr sz="2800" dirty="0">
                <a:solidFill>
                  <a:srgbClr val="FFFFFF"/>
                </a:solidFill>
                <a:latin typeface="Arial Rounded MT Bold"/>
                <a:cs typeface="Arial Rounded MT Bold"/>
              </a:rPr>
              <a:t>a  </a:t>
            </a:r>
            <a:r>
              <a:rPr sz="2800" spc="-20" dirty="0">
                <a:solidFill>
                  <a:srgbClr val="FFFFFF"/>
                </a:solidFill>
                <a:latin typeface="Arial Rounded MT Bold"/>
                <a:cs typeface="Arial Rounded MT Bold"/>
              </a:rPr>
              <a:t>Fentanyl</a:t>
            </a:r>
            <a:endParaRPr sz="2800">
              <a:latin typeface="Arial Rounded MT Bold"/>
              <a:cs typeface="Arial Rounded MT Bold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43840" y="147320"/>
            <a:ext cx="309499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370" dirty="0">
                <a:solidFill>
                  <a:srgbClr val="FF0000"/>
                </a:solidFill>
                <a:latin typeface="Arial Rounded MT Bold"/>
                <a:cs typeface="Arial Rounded MT Bold"/>
              </a:rPr>
              <a:t>A</a:t>
            </a:r>
            <a:r>
              <a:rPr b="1" spc="375" dirty="0">
                <a:solidFill>
                  <a:srgbClr val="FF0000"/>
                </a:solidFill>
                <a:latin typeface="Arial Rounded MT Bold"/>
                <a:cs typeface="Arial Rounded MT Bold"/>
              </a:rPr>
              <a:t>n</a:t>
            </a:r>
            <a:r>
              <a:rPr b="1" spc="370" dirty="0">
                <a:solidFill>
                  <a:srgbClr val="FF0000"/>
                </a:solidFill>
                <a:latin typeface="Arial Rounded MT Bold"/>
                <a:cs typeface="Arial Rounded MT Bold"/>
              </a:rPr>
              <a:t>a</a:t>
            </a:r>
            <a:r>
              <a:rPr b="1" spc="350" dirty="0">
                <a:solidFill>
                  <a:srgbClr val="FF0000"/>
                </a:solidFill>
                <a:latin typeface="Arial Rounded MT Bold"/>
                <a:cs typeface="Arial Rounded MT Bold"/>
              </a:rPr>
              <a:t>l</a:t>
            </a:r>
            <a:r>
              <a:rPr b="1" spc="370" dirty="0">
                <a:solidFill>
                  <a:srgbClr val="FF0000"/>
                </a:solidFill>
                <a:latin typeface="Arial Rounded MT Bold"/>
                <a:cs typeface="Arial Rounded MT Bold"/>
              </a:rPr>
              <a:t>g</a:t>
            </a:r>
            <a:r>
              <a:rPr b="1" spc="355" dirty="0">
                <a:solidFill>
                  <a:srgbClr val="FF0000"/>
                </a:solidFill>
                <a:latin typeface="Arial Rounded MT Bold"/>
                <a:cs typeface="Arial Rounded MT Bold"/>
              </a:rPr>
              <a:t>e</a:t>
            </a:r>
            <a:r>
              <a:rPr b="1" spc="365" dirty="0">
                <a:solidFill>
                  <a:srgbClr val="FF0000"/>
                </a:solidFill>
                <a:latin typeface="Arial Rounded MT Bold"/>
                <a:cs typeface="Arial Rounded MT Bold"/>
              </a:rPr>
              <a:t>s</a:t>
            </a:r>
            <a:r>
              <a:rPr b="1" spc="360" dirty="0">
                <a:solidFill>
                  <a:srgbClr val="FF0000"/>
                </a:solidFill>
                <a:latin typeface="Arial Rounded MT Bold"/>
                <a:cs typeface="Arial Rounded MT Bold"/>
              </a:rPr>
              <a:t>i</a:t>
            </a:r>
            <a:r>
              <a:rPr b="1" spc="-5" dirty="0">
                <a:solidFill>
                  <a:srgbClr val="FF0000"/>
                </a:solidFill>
                <a:latin typeface="Arial Rounded MT Bold"/>
                <a:cs typeface="Arial Rounded MT Bold"/>
              </a:rPr>
              <a:t>a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37179" y="469900"/>
            <a:ext cx="346837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Profilaxis</a:t>
            </a:r>
            <a:r>
              <a:rPr spc="-315" dirty="0"/>
              <a:t> </a:t>
            </a:r>
            <a:r>
              <a:rPr spc="-110" dirty="0"/>
              <a:t>ATB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95120"/>
            <a:ext cx="7538084" cy="96901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55600" marR="5080" indent="-342900">
              <a:lnSpc>
                <a:spcPts val="3590"/>
              </a:lnSpc>
              <a:spcBef>
                <a:spcPts val="425"/>
              </a:spcBef>
              <a:buClr>
                <a:srgbClr val="FFFFCC"/>
              </a:buClr>
              <a:buSzPct val="75000"/>
              <a:buFont typeface="Wingdings"/>
              <a:buChar char="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En un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meta-analisis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se demostró que  reduce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la mortalidad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solo en </a:t>
            </a:r>
            <a:r>
              <a:rPr sz="3200" spc="-125" dirty="0">
                <a:solidFill>
                  <a:srgbClr val="FFFFFF"/>
                </a:solidFill>
                <a:latin typeface="Arial"/>
                <a:cs typeface="Arial"/>
              </a:rPr>
              <a:t>PA</a:t>
            </a:r>
            <a:r>
              <a:rPr sz="3200" spc="-1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graves.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3723640"/>
            <a:ext cx="7867650" cy="1879600"/>
          </a:xfrm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marL="355600" marR="5080" indent="-342900">
              <a:lnSpc>
                <a:spcPct val="93400"/>
              </a:lnSpc>
              <a:spcBef>
                <a:spcPts val="350"/>
              </a:spcBef>
              <a:buClr>
                <a:srgbClr val="FFFFCC"/>
              </a:buClr>
              <a:buSzPct val="75000"/>
              <a:buFont typeface="Wingdings"/>
              <a:buChar char="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Estudios muestran que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la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penetración del 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tejido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pancreático ha sido adecuada con 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imipenem, CFP 3ª </a:t>
            </a:r>
            <a:r>
              <a:rPr sz="3200" spc="5" dirty="0">
                <a:solidFill>
                  <a:srgbClr val="FFFFFF"/>
                </a:solidFill>
                <a:latin typeface="Arial"/>
                <a:cs typeface="Arial"/>
              </a:rPr>
              <a:t>G,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fluoroquinolonas,  pero no con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 aminoglicosidos</a:t>
            </a:r>
            <a:endParaRPr sz="3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7469" y="2962909"/>
            <a:ext cx="87198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CC"/>
                </a:solidFill>
                <a:latin typeface="Arial"/>
                <a:cs typeface="Arial"/>
              </a:rPr>
              <a:t>Golub, R, </a:t>
            </a:r>
            <a:r>
              <a:rPr sz="1800" spc="-10" dirty="0">
                <a:solidFill>
                  <a:srgbClr val="FFFFCC"/>
                </a:solidFill>
                <a:latin typeface="Arial"/>
                <a:cs typeface="Arial"/>
              </a:rPr>
              <a:t>Siddiqi, </a:t>
            </a:r>
            <a:r>
              <a:rPr sz="1800" spc="5" dirty="0">
                <a:solidFill>
                  <a:srgbClr val="FFFFCC"/>
                </a:solidFill>
                <a:latin typeface="Arial"/>
                <a:cs typeface="Arial"/>
              </a:rPr>
              <a:t>F, </a:t>
            </a:r>
            <a:r>
              <a:rPr sz="1800" spc="-10" dirty="0">
                <a:solidFill>
                  <a:srgbClr val="FFFFCC"/>
                </a:solidFill>
                <a:latin typeface="Arial"/>
                <a:cs typeface="Arial"/>
              </a:rPr>
              <a:t>Pohl, </a:t>
            </a:r>
            <a:r>
              <a:rPr sz="1800" spc="-5" dirty="0">
                <a:solidFill>
                  <a:srgbClr val="FFFFCC"/>
                </a:solidFill>
                <a:latin typeface="Arial"/>
                <a:cs typeface="Arial"/>
              </a:rPr>
              <a:t>D. </a:t>
            </a:r>
            <a:r>
              <a:rPr sz="1800" spc="-10" dirty="0">
                <a:solidFill>
                  <a:srgbClr val="FFFFCC"/>
                </a:solidFill>
                <a:latin typeface="Arial"/>
                <a:cs typeface="Arial"/>
              </a:rPr>
              <a:t>Role </a:t>
            </a:r>
            <a:r>
              <a:rPr sz="1800" spc="-5" dirty="0">
                <a:solidFill>
                  <a:srgbClr val="FFFFCC"/>
                </a:solidFill>
                <a:latin typeface="Arial"/>
                <a:cs typeface="Arial"/>
              </a:rPr>
              <a:t>of antibiotics in acute pancreatitis: </a:t>
            </a:r>
            <a:r>
              <a:rPr sz="1800" dirty="0">
                <a:solidFill>
                  <a:srgbClr val="FFFFCC"/>
                </a:solidFill>
                <a:latin typeface="Arial"/>
                <a:cs typeface="Arial"/>
              </a:rPr>
              <a:t>A</a:t>
            </a:r>
            <a:r>
              <a:rPr sz="1800" spc="105" dirty="0">
                <a:solidFill>
                  <a:srgbClr val="FFFFCC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CC"/>
                </a:solidFill>
                <a:latin typeface="Arial"/>
                <a:cs typeface="Arial"/>
              </a:rPr>
              <a:t>meta-analysis.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3240" y="1540509"/>
            <a:ext cx="8117840" cy="3905250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368300" indent="-342900">
              <a:lnSpc>
                <a:spcPct val="100000"/>
              </a:lnSpc>
              <a:spcBef>
                <a:spcPts val="560"/>
              </a:spcBef>
              <a:buClr>
                <a:srgbClr val="FFFFCC"/>
              </a:buClr>
              <a:buSzPct val="75000"/>
              <a:buFont typeface="Wingdings"/>
              <a:buChar char=""/>
              <a:tabLst>
                <a:tab pos="367665" algn="l"/>
                <a:tab pos="368300" algn="l"/>
              </a:tabLst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Uso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profiláctico esta indicado en necrosis &gt;</a:t>
            </a:r>
            <a:r>
              <a:rPr sz="28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30%</a:t>
            </a:r>
            <a:endParaRPr sz="2800">
              <a:latin typeface="Arial"/>
              <a:cs typeface="Arial"/>
            </a:endParaRPr>
          </a:p>
          <a:p>
            <a:pPr marL="368300" indent="-342900">
              <a:lnSpc>
                <a:spcPct val="100000"/>
              </a:lnSpc>
              <a:spcBef>
                <a:spcPts val="459"/>
              </a:spcBef>
              <a:buClr>
                <a:srgbClr val="FFFFCC"/>
              </a:buClr>
              <a:buSzPct val="75000"/>
              <a:buFont typeface="Wingdings"/>
              <a:buChar char=""/>
              <a:tabLst>
                <a:tab pos="367665" algn="l"/>
                <a:tab pos="368300" algn="l"/>
              </a:tabLst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Casos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con</a:t>
            </a:r>
            <a:r>
              <a:rPr sz="28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CPRE</a:t>
            </a:r>
            <a:endParaRPr sz="2800">
              <a:latin typeface="Arial"/>
              <a:cs typeface="Arial"/>
            </a:endParaRPr>
          </a:p>
          <a:p>
            <a:pPr marL="25400">
              <a:lnSpc>
                <a:spcPct val="100000"/>
              </a:lnSpc>
              <a:spcBef>
                <a:spcPts val="459"/>
              </a:spcBef>
            </a:pPr>
            <a:r>
              <a:rPr sz="3150" baseline="6613" dirty="0">
                <a:solidFill>
                  <a:srgbClr val="FFFFCC"/>
                </a:solidFill>
                <a:latin typeface="Wingdings"/>
                <a:cs typeface="Wingdings"/>
              </a:rPr>
              <a:t></a:t>
            </a:r>
            <a:r>
              <a:rPr sz="3150" baseline="6613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Más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corta</a:t>
            </a:r>
            <a:r>
              <a:rPr sz="2800" spc="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hospitalización</a:t>
            </a:r>
            <a:endParaRPr sz="2800">
              <a:latin typeface="Arial"/>
              <a:cs typeface="Arial"/>
            </a:endParaRPr>
          </a:p>
          <a:p>
            <a:pPr marL="25400">
              <a:lnSpc>
                <a:spcPct val="100000"/>
              </a:lnSpc>
              <a:spcBef>
                <a:spcPts val="459"/>
              </a:spcBef>
              <a:tabLst>
                <a:tab pos="4268470" algn="l"/>
              </a:tabLst>
            </a:pPr>
            <a:r>
              <a:rPr sz="3150" baseline="6613" dirty="0">
                <a:solidFill>
                  <a:srgbClr val="FFFFCC"/>
                </a:solidFill>
                <a:latin typeface="Wingdings"/>
                <a:cs typeface="Wingdings"/>
              </a:rPr>
              <a:t></a:t>
            </a:r>
            <a:r>
              <a:rPr sz="3150" baseline="6613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Disminuye</a:t>
            </a:r>
            <a:r>
              <a:rPr sz="2800" spc="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aparición</a:t>
            </a:r>
            <a:r>
              <a:rPr sz="28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de	complicaciones</a:t>
            </a:r>
            <a:endParaRPr sz="2800">
              <a:latin typeface="Arial"/>
              <a:cs typeface="Arial"/>
            </a:endParaRPr>
          </a:p>
          <a:p>
            <a:pPr marL="25400">
              <a:lnSpc>
                <a:spcPct val="100000"/>
              </a:lnSpc>
              <a:spcBef>
                <a:spcPts val="450"/>
              </a:spcBef>
            </a:pPr>
            <a:r>
              <a:rPr sz="3150" baseline="6613" dirty="0">
                <a:solidFill>
                  <a:srgbClr val="FFFFCC"/>
                </a:solidFill>
                <a:latin typeface="Wingdings"/>
                <a:cs typeface="Wingdings"/>
              </a:rPr>
              <a:t></a:t>
            </a:r>
            <a:r>
              <a:rPr sz="3150" baseline="6613" dirty="0">
                <a:solidFill>
                  <a:srgbClr val="FFFFCC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Reducción de</a:t>
            </a:r>
            <a:r>
              <a:rPr sz="2800" spc="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mortalidad</a:t>
            </a:r>
            <a:endParaRPr sz="2800">
              <a:latin typeface="Arial"/>
              <a:cs typeface="Arial"/>
            </a:endParaRPr>
          </a:p>
          <a:p>
            <a:pPr marL="368300" indent="-342900">
              <a:lnSpc>
                <a:spcPct val="100000"/>
              </a:lnSpc>
              <a:spcBef>
                <a:spcPts val="459"/>
              </a:spcBef>
              <a:buClr>
                <a:srgbClr val="FFFFCC"/>
              </a:buClr>
              <a:buSzPct val="75000"/>
              <a:buFont typeface="Wingdings"/>
              <a:buChar char=""/>
              <a:tabLst>
                <a:tab pos="367665" algn="l"/>
                <a:tab pos="368300" algn="l"/>
              </a:tabLst>
            </a:pPr>
            <a:r>
              <a:rPr sz="2800" spc="-40" dirty="0">
                <a:solidFill>
                  <a:srgbClr val="FFFFFF"/>
                </a:solidFill>
                <a:latin typeface="Arial"/>
                <a:cs typeface="Arial"/>
              </a:rPr>
              <a:t>Tendrían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utilidad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en necrosis &gt;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30%/ 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FMO</a:t>
            </a:r>
            <a:r>
              <a:rPr sz="280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(AGA)</a:t>
            </a:r>
            <a:endParaRPr sz="2800">
              <a:latin typeface="Arial"/>
              <a:cs typeface="Arial"/>
            </a:endParaRPr>
          </a:p>
          <a:p>
            <a:pPr marL="939800">
              <a:lnSpc>
                <a:spcPct val="100000"/>
              </a:lnSpc>
              <a:spcBef>
                <a:spcPts val="459"/>
              </a:spcBef>
            </a:pPr>
            <a:r>
              <a:rPr sz="2800" dirty="0">
                <a:solidFill>
                  <a:srgbClr val="FFFFFF"/>
                </a:solidFill>
                <a:latin typeface="Wingdings"/>
                <a:cs typeface="Wingdings"/>
              </a:rPr>
              <a:t></a:t>
            </a:r>
            <a:r>
              <a:rPr sz="2800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Imipenem/meropenem</a:t>
            </a:r>
            <a:endParaRPr sz="2800">
              <a:latin typeface="Arial"/>
              <a:cs typeface="Arial"/>
            </a:endParaRPr>
          </a:p>
          <a:p>
            <a:pPr marL="939800">
              <a:lnSpc>
                <a:spcPct val="100000"/>
              </a:lnSpc>
              <a:spcBef>
                <a:spcPts val="459"/>
              </a:spcBef>
            </a:pPr>
            <a:r>
              <a:rPr sz="2800" dirty="0">
                <a:solidFill>
                  <a:srgbClr val="FFFFFF"/>
                </a:solidFill>
                <a:latin typeface="Wingdings"/>
                <a:cs typeface="Wingdings"/>
              </a:rPr>
              <a:t>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Ciprofloxacino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200-400mg c/12 hrs</a:t>
            </a:r>
            <a:r>
              <a:rPr sz="2800" spc="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EV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54020" y="652779"/>
            <a:ext cx="354139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Profilaxis</a:t>
            </a:r>
            <a:r>
              <a:rPr spc="-70" dirty="0"/>
              <a:t> </a:t>
            </a:r>
            <a:r>
              <a:rPr spc="-5" dirty="0"/>
              <a:t>ATB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1595120"/>
            <a:ext cx="287909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FFFFFF"/>
                </a:solidFill>
              </a:rPr>
              <a:t>Se</a:t>
            </a:r>
            <a:r>
              <a:rPr sz="3200" spc="-75" dirty="0">
                <a:solidFill>
                  <a:srgbClr val="FFFFFF"/>
                </a:solidFill>
              </a:rPr>
              <a:t> </a:t>
            </a:r>
            <a:r>
              <a:rPr sz="3200" dirty="0">
                <a:solidFill>
                  <a:srgbClr val="FFFFFF"/>
                </a:solidFill>
              </a:rPr>
              <a:t>recomienda: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35940" y="3230879"/>
            <a:ext cx="127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-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0540" y="2152650"/>
            <a:ext cx="7368540" cy="2927083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81000" marR="30480" indent="-342900">
              <a:lnSpc>
                <a:spcPts val="3590"/>
              </a:lnSpc>
              <a:spcBef>
                <a:spcPts val="425"/>
              </a:spcBef>
              <a:tabLst>
                <a:tab pos="380365" algn="l"/>
              </a:tabLst>
            </a:pPr>
            <a:r>
              <a:rPr sz="3600" baseline="6944" dirty="0">
                <a:solidFill>
                  <a:srgbClr val="FFFFCC"/>
                </a:solidFill>
                <a:latin typeface="Arial"/>
                <a:cs typeface="Arial"/>
              </a:rPr>
              <a:t>-	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Nutrición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enteral (SNY</a:t>
            </a:r>
            <a:r>
              <a:rPr sz="3200" dirty="0" smtClean="0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para mantener 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integridad Barrera</a:t>
            </a:r>
            <a:r>
              <a:rPr sz="32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dirty="0" smtClean="0">
                <a:solidFill>
                  <a:srgbClr val="FFFFFF"/>
                </a:solidFill>
                <a:latin typeface="Arial"/>
                <a:cs typeface="Arial"/>
              </a:rPr>
              <a:t>Intestinal</a:t>
            </a:r>
            <a:r>
              <a:rPr lang="es-AR" sz="3200" dirty="0" smtClean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es-MX" sz="3200" dirty="0" smtClean="0">
                <a:solidFill>
                  <a:srgbClr val="FFFFFF"/>
                </a:solidFill>
                <a:latin typeface="Arial"/>
                <a:cs typeface="Arial"/>
              </a:rPr>
              <a:t>dependiendo del estado del paciente electiva alimentación parenteral</a:t>
            </a:r>
            <a:endParaRPr sz="3200" dirty="0">
              <a:latin typeface="Arial"/>
              <a:cs typeface="Arial"/>
            </a:endParaRPr>
          </a:p>
          <a:p>
            <a:pPr marL="381000" marR="621665">
              <a:lnSpc>
                <a:spcPts val="3590"/>
              </a:lnSpc>
              <a:spcBef>
                <a:spcPts val="800"/>
              </a:spcBef>
            </a:pP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Antibióticos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VO para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disminuir flora  intestinal</a:t>
            </a:r>
            <a:r>
              <a:rPr sz="32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(norfloxacino)</a:t>
            </a:r>
            <a:endParaRPr sz="32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0540" y="1477009"/>
            <a:ext cx="7637145" cy="4417060"/>
          </a:xfrm>
          <a:prstGeom prst="rect">
            <a:avLst/>
          </a:prstGeom>
        </p:spPr>
        <p:txBody>
          <a:bodyPr vert="horz" wrap="square" lIns="0" tIns="118745" rIns="0" bIns="0" rtlCol="0">
            <a:spAutoFit/>
          </a:bodyPr>
          <a:lstStyle/>
          <a:p>
            <a:pPr marL="381000" marR="30480" indent="-342900">
              <a:lnSpc>
                <a:spcPct val="76700"/>
              </a:lnSpc>
              <a:spcBef>
                <a:spcPts val="935"/>
              </a:spcBef>
              <a:buClr>
                <a:srgbClr val="FFFFCC"/>
              </a:buClr>
              <a:buSzPct val="75000"/>
              <a:buFont typeface="Wingdings"/>
              <a:buChar char=""/>
              <a:tabLst>
                <a:tab pos="380365" algn="l"/>
                <a:tab pos="381000" algn="l"/>
                <a:tab pos="2200910" algn="l"/>
              </a:tabLst>
            </a:pP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0,15% </a:t>
            </a:r>
            <a:r>
              <a:rPr sz="3000" dirty="0">
                <a:solidFill>
                  <a:srgbClr val="FFFFFF"/>
                </a:solidFill>
                <a:latin typeface="Arial"/>
                <a:cs typeface="Arial"/>
              </a:rPr>
              <a:t>y el 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1,5% </a:t>
            </a:r>
            <a:r>
              <a:rPr sz="3000" dirty="0">
                <a:solidFill>
                  <a:srgbClr val="FFFFFF"/>
                </a:solidFill>
                <a:latin typeface="Arial"/>
                <a:cs typeface="Arial"/>
              </a:rPr>
              <a:t>de los 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diagnósticos </a:t>
            </a:r>
            <a:r>
              <a:rPr sz="3000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30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dirty="0">
                <a:solidFill>
                  <a:srgbClr val="FFFFFF"/>
                </a:solidFill>
                <a:latin typeface="Arial"/>
                <a:cs typeface="Arial"/>
              </a:rPr>
              <a:t>los  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pacientes	</a:t>
            </a:r>
            <a:r>
              <a:rPr sz="3000" dirty="0">
                <a:solidFill>
                  <a:srgbClr val="FFFFFF"/>
                </a:solidFill>
                <a:latin typeface="Arial"/>
                <a:cs typeface="Arial"/>
              </a:rPr>
              <a:t>APS</a:t>
            </a:r>
            <a:endParaRPr sz="3000">
              <a:latin typeface="Arial"/>
              <a:cs typeface="Arial"/>
            </a:endParaRPr>
          </a:p>
          <a:p>
            <a:pPr marL="381000" indent="-342900">
              <a:lnSpc>
                <a:spcPts val="3175"/>
              </a:lnSpc>
              <a:spcBef>
                <a:spcPts val="1910"/>
              </a:spcBef>
              <a:buClr>
                <a:srgbClr val="FFFFCC"/>
              </a:buClr>
              <a:buSzPct val="75000"/>
              <a:buFont typeface="Wingdings"/>
              <a:buChar char=""/>
              <a:tabLst>
                <a:tab pos="380365" algn="l"/>
                <a:tab pos="381000" algn="l"/>
              </a:tabLst>
            </a:pP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HOMBRES/</a:t>
            </a:r>
            <a:r>
              <a:rPr sz="30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dirty="0">
                <a:solidFill>
                  <a:srgbClr val="FFFFFF"/>
                </a:solidFill>
                <a:latin typeface="Arial"/>
                <a:cs typeface="Arial"/>
              </a:rPr>
              <a:t>MUJERES</a:t>
            </a:r>
            <a:endParaRPr sz="3000">
              <a:latin typeface="Arial"/>
              <a:cs typeface="Arial"/>
            </a:endParaRPr>
          </a:p>
          <a:p>
            <a:pPr marL="952500">
              <a:lnSpc>
                <a:spcPts val="3175"/>
              </a:lnSpc>
            </a:pP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1:0,3 </a:t>
            </a:r>
            <a:r>
              <a:rPr sz="3000" dirty="0">
                <a:solidFill>
                  <a:srgbClr val="FFFFFF"/>
                </a:solidFill>
                <a:latin typeface="Arial"/>
                <a:cs typeface="Arial"/>
              </a:rPr>
              <a:t>CAUSA 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OH </a:t>
            </a:r>
            <a:r>
              <a:rPr sz="3000" dirty="0">
                <a:solidFill>
                  <a:srgbClr val="FFFFFF"/>
                </a:solidFill>
                <a:latin typeface="Arial"/>
                <a:cs typeface="Arial"/>
              </a:rPr>
              <a:t>Y 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1:5,6</a:t>
            </a:r>
            <a:r>
              <a:rPr sz="3000" spc="-3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BILIAR</a:t>
            </a:r>
            <a:endParaRPr sz="3000">
              <a:latin typeface="Arial"/>
              <a:cs typeface="Arial"/>
            </a:endParaRPr>
          </a:p>
          <a:p>
            <a:pPr marL="381000" indent="-342900">
              <a:lnSpc>
                <a:spcPct val="100000"/>
              </a:lnSpc>
              <a:spcBef>
                <a:spcPts val="1910"/>
              </a:spcBef>
              <a:buClr>
                <a:srgbClr val="FFFFCC"/>
              </a:buClr>
              <a:buSzPct val="75000"/>
              <a:buFont typeface="Wingdings"/>
              <a:buChar char=""/>
              <a:tabLst>
                <a:tab pos="380365" algn="l"/>
                <a:tab pos="381000" algn="l"/>
              </a:tabLst>
            </a:pPr>
            <a:r>
              <a:rPr sz="3000" dirty="0">
                <a:solidFill>
                  <a:srgbClr val="FFFFFF"/>
                </a:solidFill>
                <a:latin typeface="Arial"/>
                <a:cs typeface="Arial"/>
              </a:rPr>
              <a:t>80 % 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ORIGEN BILIAR </a:t>
            </a:r>
            <a:r>
              <a:rPr sz="3000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3000" spc="-1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OH</a:t>
            </a:r>
            <a:endParaRPr sz="3000">
              <a:latin typeface="Arial"/>
              <a:cs typeface="Arial"/>
            </a:endParaRPr>
          </a:p>
          <a:p>
            <a:pPr marL="381000" indent="-342900">
              <a:lnSpc>
                <a:spcPct val="100000"/>
              </a:lnSpc>
              <a:spcBef>
                <a:spcPts val="1660"/>
              </a:spcBef>
              <a:buClr>
                <a:srgbClr val="FFFFCC"/>
              </a:buClr>
              <a:buSzPct val="75000"/>
              <a:buFont typeface="Wingdings"/>
              <a:buChar char=""/>
              <a:tabLst>
                <a:tab pos="380365" algn="l"/>
                <a:tab pos="381000" algn="l"/>
              </a:tabLst>
            </a:pPr>
            <a:r>
              <a:rPr sz="3000" spc="-35" dirty="0">
                <a:solidFill>
                  <a:srgbClr val="FFFFFF"/>
                </a:solidFill>
                <a:latin typeface="Arial"/>
                <a:cs typeface="Arial"/>
              </a:rPr>
              <a:t>MORTALIDAD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1-2 %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EN 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PANCREATITIS</a:t>
            </a:r>
            <a:r>
              <a:rPr sz="20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LEVE</a:t>
            </a:r>
            <a:endParaRPr sz="2000">
              <a:latin typeface="Arial"/>
              <a:cs typeface="Arial"/>
            </a:endParaRPr>
          </a:p>
          <a:p>
            <a:pPr marL="2781300">
              <a:lnSpc>
                <a:spcPct val="100000"/>
              </a:lnSpc>
              <a:spcBef>
                <a:spcPts val="1290"/>
              </a:spcBef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20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30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%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EN </a:t>
            </a:r>
            <a:r>
              <a:rPr sz="2000" spc="-25" dirty="0">
                <a:solidFill>
                  <a:srgbClr val="FFFFFF"/>
                </a:solidFill>
                <a:latin typeface="Arial"/>
                <a:cs typeface="Arial"/>
              </a:rPr>
              <a:t>PANCREATITIS</a:t>
            </a:r>
            <a:r>
              <a:rPr sz="2000" spc="-2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SEVERA</a:t>
            </a:r>
            <a:endParaRPr sz="2000">
              <a:latin typeface="Arial"/>
              <a:cs typeface="Arial"/>
            </a:endParaRPr>
          </a:p>
          <a:p>
            <a:pPr marL="3695700">
              <a:lnSpc>
                <a:spcPct val="100000"/>
              </a:lnSpc>
              <a:spcBef>
                <a:spcPts val="1900"/>
              </a:spcBef>
            </a:pPr>
            <a:r>
              <a:rPr sz="3000" spc="-5" dirty="0">
                <a:solidFill>
                  <a:srgbClr val="FFFFFF"/>
                </a:solidFill>
                <a:latin typeface="Arial"/>
                <a:cs typeface="Arial"/>
              </a:rPr>
              <a:t>PROMEDIO </a:t>
            </a:r>
            <a:r>
              <a:rPr sz="300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r>
              <a:rPr sz="3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dirty="0">
                <a:solidFill>
                  <a:srgbClr val="FFFFFF"/>
                </a:solidFill>
                <a:latin typeface="Arial"/>
                <a:cs typeface="Arial"/>
              </a:rPr>
              <a:t>%</a:t>
            </a:r>
            <a:endParaRPr sz="30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Epidemiología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96389" y="185420"/>
            <a:ext cx="2671445" cy="1322070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12700" marR="5080" indent="374650">
              <a:lnSpc>
                <a:spcPts val="4930"/>
              </a:lnSpc>
              <a:spcBef>
                <a:spcPts val="555"/>
              </a:spcBef>
            </a:pPr>
            <a:r>
              <a:rPr spc="-5" dirty="0">
                <a:solidFill>
                  <a:srgbClr val="FF0000"/>
                </a:solidFill>
              </a:rPr>
              <a:t>Agentes  </a:t>
            </a:r>
            <a:r>
              <a:rPr dirty="0">
                <a:solidFill>
                  <a:srgbClr val="FF0000"/>
                </a:solidFill>
              </a:rPr>
              <a:t>e</a:t>
            </a:r>
            <a:r>
              <a:rPr spc="-5" dirty="0">
                <a:solidFill>
                  <a:srgbClr val="FF0000"/>
                </a:solidFill>
              </a:rPr>
              <a:t>t</a:t>
            </a:r>
            <a:r>
              <a:rPr spc="5" dirty="0">
                <a:solidFill>
                  <a:srgbClr val="FF0000"/>
                </a:solidFill>
              </a:rPr>
              <a:t>i</a:t>
            </a:r>
            <a:r>
              <a:rPr spc="-10" dirty="0">
                <a:solidFill>
                  <a:srgbClr val="FF0000"/>
                </a:solidFill>
              </a:rPr>
              <a:t>o</a:t>
            </a:r>
            <a:r>
              <a:rPr spc="10" dirty="0">
                <a:solidFill>
                  <a:srgbClr val="FF0000"/>
                </a:solidFill>
              </a:rPr>
              <a:t>l</a:t>
            </a:r>
            <a:r>
              <a:rPr dirty="0">
                <a:solidFill>
                  <a:srgbClr val="FF0000"/>
                </a:solidFill>
              </a:rPr>
              <a:t>ó</a:t>
            </a:r>
            <a:r>
              <a:rPr spc="-10" dirty="0">
                <a:solidFill>
                  <a:srgbClr val="FF0000"/>
                </a:solidFill>
              </a:rPr>
              <a:t>g</a:t>
            </a:r>
            <a:r>
              <a:rPr spc="10" dirty="0">
                <a:solidFill>
                  <a:srgbClr val="FF0000"/>
                </a:solidFill>
              </a:rPr>
              <a:t>i</a:t>
            </a:r>
            <a:r>
              <a:rPr spc="5" dirty="0">
                <a:solidFill>
                  <a:srgbClr val="FF0000"/>
                </a:solidFill>
              </a:rPr>
              <a:t>c</a:t>
            </a:r>
            <a:r>
              <a:rPr i="1" dirty="0">
                <a:solidFill>
                  <a:srgbClr val="FF0000"/>
                </a:solidFill>
                <a:latin typeface="Arial"/>
                <a:cs typeface="Arial"/>
              </a:rPr>
              <a:t>os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57200" y="1828800"/>
            <a:ext cx="5486400" cy="4173220"/>
            <a:chOff x="457200" y="1828800"/>
            <a:chExt cx="5486400" cy="4173220"/>
          </a:xfrm>
        </p:grpSpPr>
        <p:sp>
          <p:nvSpPr>
            <p:cNvPr id="4" name="object 4"/>
            <p:cNvSpPr/>
            <p:nvPr/>
          </p:nvSpPr>
          <p:spPr>
            <a:xfrm>
              <a:off x="457200" y="1828800"/>
              <a:ext cx="5486400" cy="183515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57200" y="2901950"/>
              <a:ext cx="5486400" cy="233934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7200" y="4479289"/>
              <a:ext cx="5486400" cy="152273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457200" y="1822510"/>
          <a:ext cx="5486399" cy="417321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95500"/>
                <a:gridCol w="2665729"/>
                <a:gridCol w="725170"/>
              </a:tblGrid>
              <a:tr h="727836">
                <a:tc>
                  <a:txBody>
                    <a:bodyPr/>
                    <a:lstStyle/>
                    <a:p>
                      <a:pPr marL="90170" marR="196850">
                        <a:lnSpc>
                          <a:spcPts val="2610"/>
                        </a:lnSpc>
                        <a:spcBef>
                          <a:spcPts val="80"/>
                        </a:spcBef>
                      </a:pPr>
                      <a:r>
                        <a:rPr sz="1800" spc="-5" dirty="0">
                          <a:solidFill>
                            <a:srgbClr val="000098"/>
                          </a:solidFill>
                          <a:latin typeface="Arial Rounded MT Bold"/>
                          <a:cs typeface="Arial Rounded MT Bold"/>
                        </a:rPr>
                        <a:t>Bacilos </a:t>
                      </a:r>
                      <a:r>
                        <a:rPr sz="1800" dirty="0">
                          <a:solidFill>
                            <a:srgbClr val="000098"/>
                          </a:solidFill>
                          <a:latin typeface="Arial Rounded MT Bold"/>
                          <a:cs typeface="Arial Rounded MT Bold"/>
                        </a:rPr>
                        <a:t>G (-)  Ent</a:t>
                      </a:r>
                      <a:r>
                        <a:rPr sz="1800" spc="-5" dirty="0">
                          <a:solidFill>
                            <a:srgbClr val="000098"/>
                          </a:solidFill>
                          <a:latin typeface="Arial Rounded MT Bold"/>
                          <a:cs typeface="Arial Rounded MT Bold"/>
                        </a:rPr>
                        <a:t>e</a:t>
                      </a:r>
                      <a:r>
                        <a:rPr sz="1800" dirty="0">
                          <a:solidFill>
                            <a:srgbClr val="000098"/>
                          </a:solidFill>
                          <a:latin typeface="Arial Rounded MT Bold"/>
                          <a:cs typeface="Arial Rounded MT Bold"/>
                        </a:rPr>
                        <a:t>ro</a:t>
                      </a:r>
                      <a:r>
                        <a:rPr sz="1800" spc="5" dirty="0">
                          <a:solidFill>
                            <a:srgbClr val="000098"/>
                          </a:solidFill>
                          <a:latin typeface="Arial Rounded MT Bold"/>
                          <a:cs typeface="Arial Rounded MT Bold"/>
                        </a:rPr>
                        <a:t>b</a:t>
                      </a:r>
                      <a:r>
                        <a:rPr sz="1800" spc="-10" dirty="0">
                          <a:solidFill>
                            <a:srgbClr val="000098"/>
                          </a:solidFill>
                          <a:latin typeface="Arial Rounded MT Bold"/>
                          <a:cs typeface="Arial Rounded MT Bold"/>
                        </a:rPr>
                        <a:t>a</a:t>
                      </a:r>
                      <a:r>
                        <a:rPr sz="1800" spc="-5" dirty="0">
                          <a:solidFill>
                            <a:srgbClr val="000098"/>
                          </a:solidFill>
                          <a:latin typeface="Arial Rounded MT Bold"/>
                          <a:cs typeface="Arial Rounded MT Bold"/>
                        </a:rPr>
                        <a:t>c</a:t>
                      </a:r>
                      <a:r>
                        <a:rPr sz="1800" dirty="0">
                          <a:solidFill>
                            <a:srgbClr val="000098"/>
                          </a:solidFill>
                          <a:latin typeface="Arial Rounded MT Bold"/>
                          <a:cs typeface="Arial Rounded MT Bold"/>
                        </a:rPr>
                        <a:t>t</a:t>
                      </a:r>
                      <a:r>
                        <a:rPr sz="1800" spc="-5" dirty="0">
                          <a:solidFill>
                            <a:srgbClr val="000098"/>
                          </a:solidFill>
                          <a:latin typeface="Arial Rounded MT Bold"/>
                          <a:cs typeface="Arial Rounded MT Bold"/>
                        </a:rPr>
                        <a:t>e</a:t>
                      </a:r>
                      <a:r>
                        <a:rPr sz="1800" dirty="0">
                          <a:solidFill>
                            <a:srgbClr val="000098"/>
                          </a:solidFill>
                          <a:latin typeface="Arial Rounded MT Bold"/>
                          <a:cs typeface="Arial Rounded MT Bold"/>
                        </a:rPr>
                        <a:t>ri</a:t>
                      </a:r>
                      <a:r>
                        <a:rPr sz="1800" spc="-5" dirty="0">
                          <a:solidFill>
                            <a:srgbClr val="000098"/>
                          </a:solidFill>
                          <a:latin typeface="Arial Rounded MT Bold"/>
                          <a:cs typeface="Arial Rounded MT Bold"/>
                        </a:rPr>
                        <a:t>as</a:t>
                      </a:r>
                      <a:endParaRPr sz="1800">
                        <a:latin typeface="Arial Rounded MT Bold"/>
                        <a:cs typeface="Arial Rounded MT Bold"/>
                      </a:endParaRPr>
                    </a:p>
                  </a:txBody>
                  <a:tcPr marL="0" marR="0" marT="1016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204470" marR="81026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400" b="1" spc="110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Escherichia </a:t>
                      </a:r>
                      <a:r>
                        <a:rPr sz="1400" b="1" spc="90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Coli  </a:t>
                      </a:r>
                      <a:r>
                        <a:rPr sz="1400" b="1" spc="60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25</a:t>
                      </a:r>
                      <a:r>
                        <a:rPr sz="1400" b="1" spc="-229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-</a:t>
                      </a:r>
                      <a:r>
                        <a:rPr sz="1400" b="1" spc="-229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 </a:t>
                      </a:r>
                      <a:r>
                        <a:rPr sz="1400" b="1" spc="60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35</a:t>
                      </a:r>
                      <a:r>
                        <a:rPr sz="1400" b="1" spc="-225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%</a:t>
                      </a:r>
                      <a:endParaRPr sz="1400">
                        <a:latin typeface="Arial Rounded MT Bold"/>
                        <a:cs typeface="Arial Rounded MT Bold"/>
                      </a:endParaRPr>
                    </a:p>
                    <a:p>
                      <a:pPr marL="204470">
                        <a:lnSpc>
                          <a:spcPts val="1550"/>
                        </a:lnSpc>
                        <a:spcBef>
                          <a:spcPts val="350"/>
                        </a:spcBef>
                      </a:pPr>
                      <a:r>
                        <a:rPr sz="1400" b="1" spc="105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Klebsiella</a:t>
                      </a:r>
                      <a:r>
                        <a:rPr sz="1400" b="1" spc="240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 </a:t>
                      </a:r>
                      <a:r>
                        <a:rPr sz="1400" b="1" spc="85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spp.</a:t>
                      </a:r>
                      <a:endParaRPr sz="1400">
                        <a:latin typeface="Arial Rounded MT Bold"/>
                        <a:cs typeface="Arial Rounded MT Bold"/>
                      </a:endParaRPr>
                    </a:p>
                  </a:txBody>
                  <a:tcPr marL="0" marR="0" marT="4699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45313">
                <a:tc>
                  <a:txBody>
                    <a:bodyPr/>
                    <a:lstStyle/>
                    <a:p>
                      <a:pPr marL="90170">
                        <a:lnSpc>
                          <a:spcPts val="2020"/>
                        </a:lnSpc>
                      </a:pPr>
                      <a:r>
                        <a:rPr sz="1800" spc="-10" dirty="0">
                          <a:solidFill>
                            <a:srgbClr val="000098"/>
                          </a:solidFill>
                          <a:latin typeface="Arial Rounded MT Bold"/>
                          <a:cs typeface="Arial Rounded MT Bold"/>
                        </a:rPr>
                        <a:t>(50-75%)</a:t>
                      </a:r>
                      <a:endParaRPr sz="1800">
                        <a:latin typeface="Arial Rounded MT Bold"/>
                        <a:cs typeface="Arial Rounded MT Bold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447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400" b="1" spc="60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10</a:t>
                      </a:r>
                      <a:r>
                        <a:rPr sz="1400" b="1" spc="-229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-</a:t>
                      </a:r>
                      <a:r>
                        <a:rPr sz="1400" b="1" spc="-229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 </a:t>
                      </a:r>
                      <a:r>
                        <a:rPr sz="1400" b="1" spc="60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25</a:t>
                      </a:r>
                      <a:r>
                        <a:rPr sz="1400" b="1" spc="-225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%</a:t>
                      </a:r>
                      <a:endParaRPr sz="1400">
                        <a:latin typeface="Arial Rounded MT Bold"/>
                        <a:cs typeface="Arial Rounded MT Bold"/>
                      </a:endParaRPr>
                    </a:p>
                  </a:txBody>
                  <a:tcPr marL="0" marR="0" marT="254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62000">
                <a:tc gridSpan="3">
                  <a:txBody>
                    <a:bodyPr/>
                    <a:lstStyle/>
                    <a:p>
                      <a:pPr marL="2299970">
                        <a:lnSpc>
                          <a:spcPts val="690"/>
                        </a:lnSpc>
                      </a:pPr>
                      <a:r>
                        <a:rPr sz="1400" b="1" spc="105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Enterobacter</a:t>
                      </a:r>
                      <a:r>
                        <a:rPr sz="1400" b="1" spc="229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 </a:t>
                      </a:r>
                      <a:r>
                        <a:rPr sz="1400" b="1" spc="85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spp.</a:t>
                      </a:r>
                      <a:endParaRPr sz="1400">
                        <a:latin typeface="Arial Rounded MT Bold"/>
                        <a:cs typeface="Arial Rounded MT Bold"/>
                      </a:endParaRPr>
                    </a:p>
                    <a:p>
                      <a:pPr marL="90170">
                        <a:lnSpc>
                          <a:spcPts val="1600"/>
                        </a:lnSpc>
                        <a:tabLst>
                          <a:tab pos="2299335" algn="l"/>
                        </a:tabLst>
                      </a:pPr>
                      <a:r>
                        <a:rPr sz="1800" dirty="0">
                          <a:solidFill>
                            <a:srgbClr val="000098"/>
                          </a:solidFill>
                          <a:latin typeface="Arial Rounded MT Bold"/>
                          <a:cs typeface="Arial Rounded MT Bold"/>
                        </a:rPr>
                        <a:t>Otros</a:t>
                      </a:r>
                      <a:r>
                        <a:rPr sz="1800" spc="5" dirty="0">
                          <a:solidFill>
                            <a:srgbClr val="000098"/>
                          </a:solidFill>
                          <a:latin typeface="Arial Rounded MT Bold"/>
                          <a:cs typeface="Arial Rounded MT Bold"/>
                        </a:rPr>
                        <a:t> </a:t>
                      </a:r>
                      <a:r>
                        <a:rPr sz="1800" spc="-5" dirty="0">
                          <a:solidFill>
                            <a:srgbClr val="000098"/>
                          </a:solidFill>
                          <a:latin typeface="Arial Rounded MT Bold"/>
                          <a:cs typeface="Arial Rounded MT Bold"/>
                        </a:rPr>
                        <a:t>bacilos</a:t>
                      </a:r>
                      <a:r>
                        <a:rPr sz="1800" spc="5" dirty="0">
                          <a:solidFill>
                            <a:srgbClr val="000098"/>
                          </a:solidFill>
                          <a:latin typeface="Arial Rounded MT Bold"/>
                          <a:cs typeface="Arial Rounded MT Bold"/>
                        </a:rPr>
                        <a:t> </a:t>
                      </a:r>
                      <a:r>
                        <a:rPr sz="1800" dirty="0">
                          <a:solidFill>
                            <a:srgbClr val="000098"/>
                          </a:solidFill>
                          <a:latin typeface="Arial Rounded MT Bold"/>
                          <a:cs typeface="Arial Rounded MT Bold"/>
                        </a:rPr>
                        <a:t>G(-)	</a:t>
                      </a:r>
                      <a:r>
                        <a:rPr sz="2100" b="1" spc="-705" baseline="15873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P</a:t>
                      </a:r>
                      <a:r>
                        <a:rPr sz="2100" b="1" spc="-705" baseline="-9920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3</a:t>
                      </a:r>
                      <a:r>
                        <a:rPr sz="2100" b="1" spc="-337" baseline="-9920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 </a:t>
                      </a:r>
                      <a:r>
                        <a:rPr sz="2100" b="1" spc="-307" baseline="-9920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-</a:t>
                      </a:r>
                      <a:r>
                        <a:rPr sz="2100" b="1" spc="-307" baseline="15873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s</a:t>
                      </a:r>
                      <a:r>
                        <a:rPr sz="2100" b="1" spc="-307" baseline="-9920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7</a:t>
                      </a:r>
                      <a:r>
                        <a:rPr sz="2100" b="1" spc="-307" baseline="15873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e</a:t>
                      </a:r>
                      <a:r>
                        <a:rPr sz="2100" b="1" spc="-307" baseline="-9920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%</a:t>
                      </a:r>
                      <a:r>
                        <a:rPr sz="2100" b="1" spc="-307" baseline="15873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udom </a:t>
                      </a:r>
                      <a:r>
                        <a:rPr sz="2100" b="1" spc="135" baseline="15873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onas</a:t>
                      </a:r>
                      <a:r>
                        <a:rPr sz="2100" b="1" spc="330" baseline="15873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 </a:t>
                      </a:r>
                      <a:r>
                        <a:rPr sz="2100" b="1" spc="127" baseline="15873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spp.</a:t>
                      </a:r>
                      <a:endParaRPr sz="2100" baseline="15873">
                        <a:latin typeface="Arial Rounded MT Bold"/>
                        <a:cs typeface="Arial Rounded MT Bold"/>
                      </a:endParaRPr>
                    </a:p>
                    <a:p>
                      <a:pPr marL="2299970">
                        <a:lnSpc>
                          <a:spcPts val="1095"/>
                        </a:lnSpc>
                      </a:pPr>
                      <a:r>
                        <a:rPr sz="1400" b="1" spc="60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11</a:t>
                      </a:r>
                      <a:r>
                        <a:rPr sz="1400" b="1" spc="-229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-</a:t>
                      </a:r>
                      <a:r>
                        <a:rPr sz="1400" b="1" spc="-229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 </a:t>
                      </a:r>
                      <a:r>
                        <a:rPr sz="1400" b="1" spc="60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16</a:t>
                      </a:r>
                      <a:r>
                        <a:rPr sz="1400" b="1" spc="-225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%</a:t>
                      </a:r>
                      <a:endParaRPr sz="1400">
                        <a:latin typeface="Arial Rounded MT Bold"/>
                        <a:cs typeface="Arial Rounded MT Bold"/>
                      </a:endParaRPr>
                    </a:p>
                    <a:p>
                      <a:pPr marL="2299970">
                        <a:lnSpc>
                          <a:spcPts val="1330"/>
                        </a:lnSpc>
                      </a:pPr>
                      <a:r>
                        <a:rPr sz="1400" b="1" spc="100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Proteus</a:t>
                      </a:r>
                      <a:r>
                        <a:rPr sz="1400" b="1" spc="235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 </a:t>
                      </a:r>
                      <a:r>
                        <a:rPr sz="1400" b="1" spc="85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spp.</a:t>
                      </a:r>
                      <a:endParaRPr sz="1400">
                        <a:latin typeface="Arial Rounded MT Bold"/>
                        <a:cs typeface="Arial Rounded MT Bold"/>
                      </a:endParaRPr>
                    </a:p>
                    <a:p>
                      <a:pPr marL="2299970">
                        <a:lnSpc>
                          <a:spcPts val="1185"/>
                        </a:lnSpc>
                      </a:pPr>
                      <a:r>
                        <a:rPr sz="1400" b="1" spc="-5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8</a:t>
                      </a:r>
                      <a:r>
                        <a:rPr sz="1400" b="1" spc="-229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-</a:t>
                      </a:r>
                      <a:r>
                        <a:rPr sz="1400" b="1" spc="-229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 </a:t>
                      </a:r>
                      <a:r>
                        <a:rPr sz="1400" b="1" spc="60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10</a:t>
                      </a:r>
                      <a:r>
                        <a:rPr sz="1400" b="1" spc="-225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%</a:t>
                      </a:r>
                      <a:endParaRPr sz="1400">
                        <a:latin typeface="Arial Rounded MT Bold"/>
                        <a:cs typeface="Arial Rounded MT Bold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815339"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800" spc="-5" dirty="0">
                          <a:solidFill>
                            <a:srgbClr val="000098"/>
                          </a:solidFill>
                          <a:latin typeface="Arial Rounded MT Bold"/>
                          <a:cs typeface="Arial Rounded MT Bold"/>
                        </a:rPr>
                        <a:t>Cocos </a:t>
                      </a:r>
                      <a:r>
                        <a:rPr sz="1800" dirty="0">
                          <a:solidFill>
                            <a:srgbClr val="000098"/>
                          </a:solidFill>
                          <a:latin typeface="Arial Rounded MT Bold"/>
                          <a:cs typeface="Arial Rounded MT Bold"/>
                        </a:rPr>
                        <a:t>G</a:t>
                      </a:r>
                      <a:r>
                        <a:rPr sz="1800" spc="5" dirty="0">
                          <a:solidFill>
                            <a:srgbClr val="000098"/>
                          </a:solidFill>
                          <a:latin typeface="Arial Rounded MT Bold"/>
                          <a:cs typeface="Arial Rounded MT Bold"/>
                        </a:rPr>
                        <a:t> </a:t>
                      </a:r>
                      <a:r>
                        <a:rPr sz="1800" spc="-10" dirty="0">
                          <a:solidFill>
                            <a:srgbClr val="000098"/>
                          </a:solidFill>
                          <a:latin typeface="Arial Rounded MT Bold"/>
                          <a:cs typeface="Arial Rounded MT Bold"/>
                        </a:rPr>
                        <a:t>(+)</a:t>
                      </a:r>
                      <a:endParaRPr sz="1800">
                        <a:latin typeface="Arial Rounded MT Bold"/>
                        <a:cs typeface="Arial Rounded MT Bold"/>
                      </a:endParaRPr>
                    </a:p>
                  </a:txBody>
                  <a:tcPr marL="0" marR="0" marT="4699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4470" marR="8572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400" b="1" spc="110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Staphylococcus </a:t>
                      </a:r>
                      <a:r>
                        <a:rPr sz="1400" b="1" spc="95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Aureus  </a:t>
                      </a:r>
                      <a:r>
                        <a:rPr sz="1400" b="1" spc="60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14</a:t>
                      </a:r>
                      <a:r>
                        <a:rPr sz="1400" b="1" spc="-229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-</a:t>
                      </a:r>
                      <a:r>
                        <a:rPr sz="1400" b="1" spc="-229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 </a:t>
                      </a:r>
                      <a:r>
                        <a:rPr sz="1400" b="1" spc="60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15</a:t>
                      </a:r>
                      <a:r>
                        <a:rPr sz="1400" b="1" spc="-225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%</a:t>
                      </a:r>
                      <a:endParaRPr sz="1400">
                        <a:latin typeface="Arial Rounded MT Bold"/>
                        <a:cs typeface="Arial Rounded MT Bold"/>
                      </a:endParaRPr>
                    </a:p>
                  </a:txBody>
                  <a:tcPr marL="0" marR="0" marT="4699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63270"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800" dirty="0">
                          <a:solidFill>
                            <a:srgbClr val="000098"/>
                          </a:solidFill>
                          <a:latin typeface="Arial Rounded MT Bold"/>
                          <a:cs typeface="Arial Rounded MT Bold"/>
                        </a:rPr>
                        <a:t>Anaerobios</a:t>
                      </a:r>
                      <a:endParaRPr sz="1800">
                        <a:latin typeface="Arial Rounded MT Bold"/>
                        <a:cs typeface="Arial Rounded MT Bold"/>
                      </a:endParaRPr>
                    </a:p>
                  </a:txBody>
                  <a:tcPr marL="0" marR="0" marT="4699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4470">
                        <a:lnSpc>
                          <a:spcPts val="1360"/>
                        </a:lnSpc>
                      </a:pPr>
                      <a:r>
                        <a:rPr sz="1400" b="1" spc="110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Enterococcus</a:t>
                      </a:r>
                      <a:endParaRPr sz="1400">
                        <a:latin typeface="Arial Rounded MT Bold"/>
                        <a:cs typeface="Arial Rounded MT Bold"/>
                      </a:endParaRPr>
                    </a:p>
                    <a:p>
                      <a:pPr marL="264160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2100" b="1" spc="-472" baseline="27777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4</a:t>
                      </a:r>
                      <a:r>
                        <a:rPr sz="1400" b="1" spc="-315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6</a:t>
                      </a:r>
                      <a:r>
                        <a:rPr sz="2100" b="1" spc="-472" baseline="27777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-</a:t>
                      </a:r>
                      <a:r>
                        <a:rPr sz="1400" b="1" spc="-315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-</a:t>
                      </a:r>
                      <a:r>
                        <a:rPr sz="2100" b="1" spc="-472" baseline="27777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7</a:t>
                      </a:r>
                      <a:r>
                        <a:rPr sz="1400" b="1" spc="-315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1</a:t>
                      </a:r>
                      <a:r>
                        <a:rPr sz="2100" b="1" spc="-472" baseline="27777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%</a:t>
                      </a:r>
                      <a:r>
                        <a:rPr sz="1400" b="1" spc="-315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6</a:t>
                      </a:r>
                      <a:r>
                        <a:rPr sz="1400" b="1" spc="-300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%</a:t>
                      </a:r>
                      <a:endParaRPr sz="1400">
                        <a:latin typeface="Arial Rounded MT Bold"/>
                        <a:cs typeface="Arial Rounded MT Bold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59460"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800" dirty="0">
                          <a:solidFill>
                            <a:srgbClr val="000098"/>
                          </a:solidFill>
                          <a:latin typeface="Arial Rounded MT Bold"/>
                          <a:cs typeface="Arial Rounded MT Bold"/>
                        </a:rPr>
                        <a:t>Hongos</a:t>
                      </a:r>
                      <a:endParaRPr sz="1800">
                        <a:latin typeface="Arial Rounded MT Bold"/>
                        <a:cs typeface="Arial Rounded MT Bold"/>
                      </a:endParaRPr>
                    </a:p>
                  </a:txBody>
                  <a:tcPr marL="0" marR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750">
                        <a:latin typeface="Times New Roman"/>
                        <a:cs typeface="Times New Roman"/>
                      </a:endParaRPr>
                    </a:p>
                    <a:p>
                      <a:pPr marL="204470">
                        <a:lnSpc>
                          <a:spcPct val="100000"/>
                        </a:lnSpc>
                      </a:pPr>
                      <a:r>
                        <a:rPr sz="1400" b="1" spc="105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aumento</a:t>
                      </a:r>
                      <a:endParaRPr sz="1400">
                        <a:latin typeface="Arial Rounded MT Bold"/>
                        <a:cs typeface="Arial Rounded MT Bold"/>
                      </a:endParaRPr>
                    </a:p>
                  </a:txBody>
                  <a:tcPr marL="0" marR="0" marT="3175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400" b="1" spc="60" dirty="0">
                          <a:solidFill>
                            <a:srgbClr val="006600"/>
                          </a:solidFill>
                          <a:latin typeface="Arial Rounded MT Bold"/>
                          <a:cs typeface="Arial Rounded MT Bold"/>
                        </a:rPr>
                        <a:t>En</a:t>
                      </a:r>
                      <a:endParaRPr sz="1400">
                        <a:latin typeface="Arial Rounded MT Bold"/>
                        <a:cs typeface="Arial Rounded MT Bold"/>
                      </a:endParaRPr>
                    </a:p>
                  </a:txBody>
                  <a:tcPr marL="0" marR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8" name="object 8"/>
          <p:cNvSpPr/>
          <p:nvPr/>
        </p:nvSpPr>
        <p:spPr>
          <a:xfrm>
            <a:off x="6096000" y="1676400"/>
            <a:ext cx="457200" cy="1371600"/>
          </a:xfrm>
          <a:custGeom>
            <a:avLst/>
            <a:gdLst/>
            <a:ahLst/>
            <a:cxnLst/>
            <a:rect l="l" t="t" r="r" b="b"/>
            <a:pathLst>
              <a:path w="457200" h="1371600">
                <a:moveTo>
                  <a:pt x="0" y="0"/>
                </a:moveTo>
                <a:lnTo>
                  <a:pt x="56620" y="4497"/>
                </a:lnTo>
                <a:lnTo>
                  <a:pt x="110066" y="16933"/>
                </a:lnTo>
                <a:lnTo>
                  <a:pt x="157162" y="35718"/>
                </a:lnTo>
                <a:lnTo>
                  <a:pt x="194733" y="59266"/>
                </a:lnTo>
                <a:lnTo>
                  <a:pt x="228600" y="114300"/>
                </a:lnTo>
                <a:lnTo>
                  <a:pt x="228600" y="571500"/>
                </a:lnTo>
                <a:lnTo>
                  <a:pt x="237595" y="599810"/>
                </a:lnTo>
                <a:lnTo>
                  <a:pt x="300037" y="650081"/>
                </a:lnTo>
                <a:lnTo>
                  <a:pt x="347133" y="668866"/>
                </a:lnTo>
                <a:lnTo>
                  <a:pt x="400579" y="681302"/>
                </a:lnTo>
                <a:lnTo>
                  <a:pt x="457200" y="685800"/>
                </a:lnTo>
                <a:lnTo>
                  <a:pt x="400579" y="690297"/>
                </a:lnTo>
                <a:lnTo>
                  <a:pt x="347133" y="702733"/>
                </a:lnTo>
                <a:lnTo>
                  <a:pt x="300037" y="721518"/>
                </a:lnTo>
                <a:lnTo>
                  <a:pt x="262466" y="745066"/>
                </a:lnTo>
                <a:lnTo>
                  <a:pt x="228600" y="800100"/>
                </a:lnTo>
                <a:lnTo>
                  <a:pt x="228600" y="1257300"/>
                </a:lnTo>
                <a:lnTo>
                  <a:pt x="219604" y="1285610"/>
                </a:lnTo>
                <a:lnTo>
                  <a:pt x="194733" y="1312333"/>
                </a:lnTo>
                <a:lnTo>
                  <a:pt x="157162" y="1335881"/>
                </a:lnTo>
                <a:lnTo>
                  <a:pt x="110066" y="1354666"/>
                </a:lnTo>
                <a:lnTo>
                  <a:pt x="56620" y="1367102"/>
                </a:lnTo>
                <a:lnTo>
                  <a:pt x="0" y="1371600"/>
                </a:lnTo>
              </a:path>
            </a:pathLst>
          </a:custGeom>
          <a:ln w="93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783069" y="1863090"/>
            <a:ext cx="163703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00"/>
                </a:solidFill>
                <a:latin typeface="Arial"/>
                <a:cs typeface="Arial"/>
              </a:rPr>
              <a:t>Traslocación</a:t>
            </a:r>
            <a:r>
              <a:rPr sz="1800" spc="-7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00"/>
                </a:solidFill>
                <a:latin typeface="Arial"/>
                <a:cs typeface="Arial"/>
              </a:rPr>
              <a:t>de  flora intestinal </a:t>
            </a:r>
            <a:r>
              <a:rPr sz="1800" dirty="0">
                <a:solidFill>
                  <a:srgbClr val="FFFF00"/>
                </a:solidFill>
                <a:latin typeface="Arial"/>
                <a:cs typeface="Arial"/>
              </a:rPr>
              <a:t>a  </a:t>
            </a:r>
            <a:r>
              <a:rPr sz="1800" spc="-5" dirty="0">
                <a:solidFill>
                  <a:srgbClr val="FFFF00"/>
                </a:solidFill>
                <a:latin typeface="Arial"/>
                <a:cs typeface="Arial"/>
              </a:rPr>
              <a:t>la </a:t>
            </a:r>
            <a:r>
              <a:rPr sz="1800" spc="-10" dirty="0">
                <a:solidFill>
                  <a:srgbClr val="FFFF00"/>
                </a:solidFill>
                <a:latin typeface="Arial"/>
                <a:cs typeface="Arial"/>
              </a:rPr>
              <a:t>necrosis  pancreática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096000" y="3657600"/>
            <a:ext cx="152400" cy="381000"/>
          </a:xfrm>
          <a:custGeom>
            <a:avLst/>
            <a:gdLst/>
            <a:ahLst/>
            <a:cxnLst/>
            <a:rect l="l" t="t" r="r" b="b"/>
            <a:pathLst>
              <a:path w="152400" h="381000">
                <a:moveTo>
                  <a:pt x="0" y="0"/>
                </a:moveTo>
                <a:lnTo>
                  <a:pt x="27979" y="2639"/>
                </a:lnTo>
                <a:lnTo>
                  <a:pt x="52387" y="9683"/>
                </a:lnTo>
                <a:lnTo>
                  <a:pt x="69651" y="19823"/>
                </a:lnTo>
                <a:lnTo>
                  <a:pt x="76200" y="31750"/>
                </a:lnTo>
                <a:lnTo>
                  <a:pt x="76200" y="158750"/>
                </a:lnTo>
                <a:lnTo>
                  <a:pt x="82748" y="170140"/>
                </a:lnTo>
                <a:lnTo>
                  <a:pt x="100012" y="180339"/>
                </a:lnTo>
                <a:lnTo>
                  <a:pt x="124420" y="187682"/>
                </a:lnTo>
                <a:lnTo>
                  <a:pt x="152400" y="190500"/>
                </a:lnTo>
                <a:lnTo>
                  <a:pt x="124420" y="193139"/>
                </a:lnTo>
                <a:lnTo>
                  <a:pt x="100012" y="200183"/>
                </a:lnTo>
                <a:lnTo>
                  <a:pt x="82748" y="210323"/>
                </a:lnTo>
                <a:lnTo>
                  <a:pt x="76200" y="222250"/>
                </a:lnTo>
                <a:lnTo>
                  <a:pt x="76200" y="349250"/>
                </a:lnTo>
                <a:lnTo>
                  <a:pt x="69651" y="360640"/>
                </a:lnTo>
                <a:lnTo>
                  <a:pt x="52387" y="370839"/>
                </a:lnTo>
                <a:lnTo>
                  <a:pt x="27979" y="378182"/>
                </a:lnTo>
                <a:lnTo>
                  <a:pt x="0" y="381000"/>
                </a:lnTo>
              </a:path>
            </a:pathLst>
          </a:custGeom>
          <a:ln w="93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096000" y="4191000"/>
            <a:ext cx="152400" cy="304800"/>
          </a:xfrm>
          <a:custGeom>
            <a:avLst/>
            <a:gdLst/>
            <a:ahLst/>
            <a:cxnLst/>
            <a:rect l="l" t="t" r="r" b="b"/>
            <a:pathLst>
              <a:path w="152400" h="304800">
                <a:moveTo>
                  <a:pt x="0" y="0"/>
                </a:moveTo>
                <a:lnTo>
                  <a:pt x="27979" y="2182"/>
                </a:lnTo>
                <a:lnTo>
                  <a:pt x="52387" y="7937"/>
                </a:lnTo>
                <a:lnTo>
                  <a:pt x="69651" y="16073"/>
                </a:lnTo>
                <a:lnTo>
                  <a:pt x="76200" y="25400"/>
                </a:lnTo>
                <a:lnTo>
                  <a:pt x="76200" y="127000"/>
                </a:lnTo>
                <a:lnTo>
                  <a:pt x="82748" y="136326"/>
                </a:lnTo>
                <a:lnTo>
                  <a:pt x="100012" y="144462"/>
                </a:lnTo>
                <a:lnTo>
                  <a:pt x="124420" y="150217"/>
                </a:lnTo>
                <a:lnTo>
                  <a:pt x="152400" y="152400"/>
                </a:lnTo>
                <a:lnTo>
                  <a:pt x="124420" y="154582"/>
                </a:lnTo>
                <a:lnTo>
                  <a:pt x="100012" y="160337"/>
                </a:lnTo>
                <a:lnTo>
                  <a:pt x="82748" y="168473"/>
                </a:lnTo>
                <a:lnTo>
                  <a:pt x="76200" y="177800"/>
                </a:lnTo>
                <a:lnTo>
                  <a:pt x="76200" y="279400"/>
                </a:lnTo>
                <a:lnTo>
                  <a:pt x="69651" y="288726"/>
                </a:lnTo>
                <a:lnTo>
                  <a:pt x="52387" y="296862"/>
                </a:lnTo>
                <a:lnTo>
                  <a:pt x="27979" y="302617"/>
                </a:lnTo>
                <a:lnTo>
                  <a:pt x="0" y="304800"/>
                </a:lnTo>
              </a:path>
            </a:pathLst>
          </a:custGeom>
          <a:ln w="93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402070" y="3691890"/>
            <a:ext cx="177927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Vía</a:t>
            </a:r>
            <a:r>
              <a:rPr sz="1800" b="1" spc="-6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hematógena</a:t>
            </a:r>
            <a:endParaRPr sz="1800">
              <a:latin typeface="Arial"/>
              <a:cs typeface="Arial"/>
            </a:endParaRPr>
          </a:p>
          <a:p>
            <a:pPr marL="88900">
              <a:lnSpc>
                <a:spcPct val="100000"/>
              </a:lnSpc>
              <a:spcBef>
                <a:spcPts val="1440"/>
              </a:spcBef>
            </a:pP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Vía</a:t>
            </a:r>
            <a:r>
              <a:rPr sz="1800" b="1" spc="-1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biliar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93900" y="469900"/>
            <a:ext cx="515810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Tratamiento </a:t>
            </a:r>
            <a:r>
              <a:rPr spc="-160" dirty="0"/>
              <a:t>PA</a:t>
            </a:r>
            <a:r>
              <a:rPr spc="-270" dirty="0"/>
              <a:t> </a:t>
            </a:r>
            <a:r>
              <a:rPr dirty="0"/>
              <a:t>biliar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64970"/>
            <a:ext cx="1962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CC"/>
                </a:solidFill>
                <a:latin typeface="Wingdings"/>
                <a:cs typeface="Wingdings"/>
              </a:rPr>
              <a:t></a:t>
            </a:r>
            <a:endParaRPr sz="1800">
              <a:latin typeface="Wingdings"/>
              <a:cs typeface="Wingding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8839" y="1615440"/>
            <a:ext cx="29324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COLECISTECTOMÍA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709827" y="3327400"/>
            <a:ext cx="1005840" cy="2042160"/>
            <a:chOff x="1709827" y="3327400"/>
            <a:chExt cx="1005840" cy="2042160"/>
          </a:xfrm>
        </p:grpSpPr>
        <p:sp>
          <p:nvSpPr>
            <p:cNvPr id="6" name="object 6"/>
            <p:cNvSpPr/>
            <p:nvPr/>
          </p:nvSpPr>
          <p:spPr>
            <a:xfrm>
              <a:off x="1714499" y="3383280"/>
              <a:ext cx="0" cy="1929130"/>
            </a:xfrm>
            <a:custGeom>
              <a:avLst/>
              <a:gdLst/>
              <a:ahLst/>
              <a:cxnLst/>
              <a:rect l="l" t="t" r="r" b="b"/>
              <a:pathLst>
                <a:path h="1929129">
                  <a:moveTo>
                    <a:pt x="0" y="0"/>
                  </a:moveTo>
                  <a:lnTo>
                    <a:pt x="0" y="1929130"/>
                  </a:lnTo>
                </a:path>
              </a:pathLst>
            </a:custGeom>
            <a:ln w="9344">
              <a:solidFill>
                <a:srgbClr val="2C94F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600959" y="3327400"/>
              <a:ext cx="114300" cy="1143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714499" y="3378200"/>
              <a:ext cx="909319" cy="11430"/>
            </a:xfrm>
            <a:custGeom>
              <a:avLst/>
              <a:gdLst/>
              <a:ahLst/>
              <a:cxnLst/>
              <a:rect l="l" t="t" r="r" b="b"/>
              <a:pathLst>
                <a:path w="909319" h="11429">
                  <a:moveTo>
                    <a:pt x="0" y="0"/>
                  </a:moveTo>
                  <a:lnTo>
                    <a:pt x="0" y="8889"/>
                  </a:lnTo>
                  <a:lnTo>
                    <a:pt x="909319" y="11429"/>
                  </a:lnTo>
                  <a:lnTo>
                    <a:pt x="909319" y="12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94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600959" y="5256529"/>
              <a:ext cx="114300" cy="11302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714499" y="5307329"/>
              <a:ext cx="909319" cy="10160"/>
            </a:xfrm>
            <a:custGeom>
              <a:avLst/>
              <a:gdLst/>
              <a:ahLst/>
              <a:cxnLst/>
              <a:rect l="l" t="t" r="r" b="b"/>
              <a:pathLst>
                <a:path w="909319" h="10160">
                  <a:moveTo>
                    <a:pt x="0" y="0"/>
                  </a:moveTo>
                  <a:lnTo>
                    <a:pt x="0" y="8890"/>
                  </a:lnTo>
                  <a:lnTo>
                    <a:pt x="909319" y="10160"/>
                  </a:lnTo>
                  <a:lnTo>
                    <a:pt x="909319" y="12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94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857500" y="3239770"/>
            <a:ext cx="1499870" cy="459740"/>
          </a:xfrm>
          <a:prstGeom prst="rect">
            <a:avLst/>
          </a:prstGeom>
          <a:ln w="9344">
            <a:solidFill>
              <a:srgbClr val="FFFF00"/>
            </a:solidFill>
          </a:ln>
        </p:spPr>
        <p:txBody>
          <a:bodyPr vert="horz" wrap="square" lIns="0" tIns="46990" rIns="0" bIns="0" rtlCol="0">
            <a:spAutoFit/>
          </a:bodyPr>
          <a:lstStyle/>
          <a:p>
            <a:pPr marL="89535">
              <a:lnSpc>
                <a:spcPct val="100000"/>
              </a:lnSpc>
              <a:spcBef>
                <a:spcPts val="370"/>
              </a:spcBef>
            </a:pP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PA</a:t>
            </a:r>
            <a:r>
              <a:rPr sz="24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leve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786379" y="5097779"/>
            <a:ext cx="1687830" cy="459740"/>
          </a:xfrm>
          <a:prstGeom prst="rect">
            <a:avLst/>
          </a:prstGeom>
          <a:ln w="9344">
            <a:solidFill>
              <a:srgbClr val="FFFF00"/>
            </a:solidFill>
          </a:ln>
        </p:spPr>
        <p:txBody>
          <a:bodyPr vert="horz" wrap="square" lIns="0" tIns="45719" rIns="0" bIns="0" rtlCol="0">
            <a:spAutoFit/>
          </a:bodyPr>
          <a:lstStyle/>
          <a:p>
            <a:pPr marL="89535">
              <a:lnSpc>
                <a:spcPct val="100000"/>
              </a:lnSpc>
              <a:spcBef>
                <a:spcPts val="359"/>
              </a:spcBef>
              <a:tabLst>
                <a:tab pos="665480" algn="l"/>
              </a:tabLst>
            </a:pP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PA	grave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148579" y="3130550"/>
            <a:ext cx="151955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En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la misma 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hospitalización  </a:t>
            </a:r>
            <a:r>
              <a:rPr sz="1800" spc="-5" dirty="0">
                <a:solidFill>
                  <a:srgbClr val="FF0000"/>
                </a:solidFill>
                <a:latin typeface="Arial"/>
                <a:cs typeface="Arial"/>
              </a:rPr>
              <a:t>4-6</a:t>
            </a:r>
            <a:r>
              <a:rPr sz="1800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días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435600" y="5130800"/>
            <a:ext cx="11410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Diferida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6</a:t>
            </a:r>
            <a:r>
              <a:rPr sz="1800" spc="-9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Arial"/>
                <a:cs typeface="Arial"/>
              </a:rPr>
              <a:t>semanas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499609" y="3413759"/>
            <a:ext cx="501650" cy="116839"/>
            <a:chOff x="4499609" y="3413759"/>
            <a:chExt cx="501650" cy="116839"/>
          </a:xfrm>
        </p:grpSpPr>
        <p:sp>
          <p:nvSpPr>
            <p:cNvPr id="16" name="object 16"/>
            <p:cNvSpPr/>
            <p:nvPr/>
          </p:nvSpPr>
          <p:spPr>
            <a:xfrm>
              <a:off x="4883149" y="3413759"/>
              <a:ext cx="118110" cy="11176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499609" y="3463289"/>
              <a:ext cx="411480" cy="67310"/>
            </a:xfrm>
            <a:custGeom>
              <a:avLst/>
              <a:gdLst/>
              <a:ahLst/>
              <a:cxnLst/>
              <a:rect l="l" t="t" r="r" b="b"/>
              <a:pathLst>
                <a:path w="411479" h="67310">
                  <a:moveTo>
                    <a:pt x="410210" y="0"/>
                  </a:moveTo>
                  <a:lnTo>
                    <a:pt x="0" y="58420"/>
                  </a:lnTo>
                  <a:lnTo>
                    <a:pt x="1269" y="67310"/>
                  </a:lnTo>
                  <a:lnTo>
                    <a:pt x="411479" y="8889"/>
                  </a:lnTo>
                  <a:lnTo>
                    <a:pt x="410210" y="0"/>
                  </a:lnTo>
                  <a:close/>
                </a:path>
              </a:pathLst>
            </a:custGeom>
            <a:solidFill>
              <a:srgbClr val="2C94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4572000" y="5265420"/>
            <a:ext cx="713740" cy="121920"/>
            <a:chOff x="4572000" y="5265420"/>
            <a:chExt cx="713740" cy="121920"/>
          </a:xfrm>
        </p:grpSpPr>
        <p:sp>
          <p:nvSpPr>
            <p:cNvPr id="19" name="object 19"/>
            <p:cNvSpPr/>
            <p:nvPr/>
          </p:nvSpPr>
          <p:spPr>
            <a:xfrm>
              <a:off x="5170169" y="5265420"/>
              <a:ext cx="115569" cy="11303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572000" y="5316220"/>
              <a:ext cx="624840" cy="71120"/>
            </a:xfrm>
            <a:custGeom>
              <a:avLst/>
              <a:gdLst/>
              <a:ahLst/>
              <a:cxnLst/>
              <a:rect l="l" t="t" r="r" b="b"/>
              <a:pathLst>
                <a:path w="624839" h="71120">
                  <a:moveTo>
                    <a:pt x="623570" y="0"/>
                  </a:moveTo>
                  <a:lnTo>
                    <a:pt x="0" y="62229"/>
                  </a:lnTo>
                  <a:lnTo>
                    <a:pt x="0" y="71119"/>
                  </a:lnTo>
                  <a:lnTo>
                    <a:pt x="624839" y="8889"/>
                  </a:lnTo>
                  <a:lnTo>
                    <a:pt x="623570" y="0"/>
                  </a:lnTo>
                  <a:close/>
                </a:path>
              </a:pathLst>
            </a:custGeom>
            <a:solidFill>
              <a:srgbClr val="2C94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6559" y="645159"/>
            <a:ext cx="516636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FFFF00"/>
                </a:solidFill>
              </a:rPr>
              <a:t>CPRE en pancreatitis</a:t>
            </a:r>
            <a:r>
              <a:rPr sz="3200" spc="-80" dirty="0">
                <a:solidFill>
                  <a:srgbClr val="FFFF00"/>
                </a:solidFill>
              </a:rPr>
              <a:t> </a:t>
            </a:r>
            <a:r>
              <a:rPr sz="3200" dirty="0">
                <a:solidFill>
                  <a:srgbClr val="FFFF00"/>
                </a:solidFill>
              </a:rPr>
              <a:t>aguda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10540" y="1699259"/>
            <a:ext cx="5942330" cy="363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259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¿A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quien?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889"/>
              </a:spcBef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En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casos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de PA biliar 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severa con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cálculo</a:t>
            </a:r>
            <a:r>
              <a:rPr sz="20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impactado.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750">
              <a:latin typeface="Arial"/>
              <a:cs typeface="Arial"/>
            </a:endParaRPr>
          </a:p>
          <a:p>
            <a:pPr marL="117475" marR="967740">
              <a:lnSpc>
                <a:spcPct val="100000"/>
              </a:lnSpc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Alteración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persistente de </a:t>
            </a:r>
            <a:r>
              <a:rPr sz="2800" spc="-10" dirty="0">
                <a:solidFill>
                  <a:srgbClr val="FFFFFF"/>
                </a:solidFill>
                <a:latin typeface="Arial"/>
                <a:cs typeface="Arial"/>
              </a:rPr>
              <a:t>GPT. 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Bili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28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aumento.</a:t>
            </a:r>
            <a:endParaRPr sz="2800">
              <a:latin typeface="Arial"/>
              <a:cs typeface="Arial"/>
            </a:endParaRPr>
          </a:p>
          <a:p>
            <a:pPr marL="117475">
              <a:lnSpc>
                <a:spcPct val="100000"/>
              </a:lnSpc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Colangitis.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550">
              <a:latin typeface="Arial"/>
              <a:cs typeface="Arial"/>
            </a:endParaRPr>
          </a:p>
          <a:p>
            <a:pPr marL="194945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¿Cuándo?</a:t>
            </a:r>
            <a:endParaRPr sz="2000">
              <a:latin typeface="Arial"/>
              <a:cs typeface="Arial"/>
            </a:endParaRPr>
          </a:p>
          <a:p>
            <a:pPr marL="38735">
              <a:lnSpc>
                <a:spcPct val="100000"/>
              </a:lnSpc>
              <a:spcBef>
                <a:spcPts val="1800"/>
              </a:spcBef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A las 24-72 hrs del ingreso, mejora</a:t>
            </a:r>
            <a:r>
              <a:rPr sz="20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pronóstico.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51939" y="533400"/>
            <a:ext cx="6040755" cy="74295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2129790" marR="5080" indent="-2117090">
              <a:lnSpc>
                <a:spcPts val="2770"/>
              </a:lnSpc>
              <a:spcBef>
                <a:spcPts val="280"/>
              </a:spcBef>
            </a:pPr>
            <a:r>
              <a:rPr sz="24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Diagnóstico </a:t>
            </a:r>
            <a:r>
              <a:rPr sz="2400" dirty="0">
                <a:solidFill>
                  <a:srgbClr val="FFFFFF"/>
                </a:solidFill>
                <a:latin typeface="Arial Rounded MT Bold"/>
                <a:cs typeface="Arial Rounded MT Bold"/>
              </a:rPr>
              <a:t>y </a:t>
            </a:r>
            <a:r>
              <a:rPr sz="2400" spc="-15" dirty="0">
                <a:solidFill>
                  <a:srgbClr val="FFFFFF"/>
                </a:solidFill>
                <a:latin typeface="Arial Rounded MT Bold"/>
                <a:cs typeface="Arial Rounded MT Bold"/>
              </a:rPr>
              <a:t>tratamiento </a:t>
            </a:r>
            <a:r>
              <a:rPr sz="2400" dirty="0">
                <a:solidFill>
                  <a:srgbClr val="FFFFFF"/>
                </a:solidFill>
                <a:latin typeface="Arial Rounded MT Bold"/>
                <a:cs typeface="Arial Rounded MT Bold"/>
              </a:rPr>
              <a:t>de la </a:t>
            </a:r>
            <a:r>
              <a:rPr sz="2400" spc="-5" dirty="0">
                <a:solidFill>
                  <a:srgbClr val="FFFFFF"/>
                </a:solidFill>
                <a:latin typeface="Arial Rounded MT Bold"/>
                <a:cs typeface="Arial Rounded MT Bold"/>
              </a:rPr>
              <a:t>infección  </a:t>
            </a:r>
            <a:r>
              <a:rPr sz="2400" spc="-10" dirty="0">
                <a:solidFill>
                  <a:srgbClr val="FFFFFF"/>
                </a:solidFill>
                <a:latin typeface="Arial Rounded MT Bold"/>
                <a:cs typeface="Arial Rounded MT Bold"/>
              </a:rPr>
              <a:t>pancreática</a:t>
            </a:r>
            <a:endParaRPr sz="2400">
              <a:latin typeface="Arial Rounded MT Bold"/>
              <a:cs typeface="Arial Rounded MT Bold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76400" y="1524000"/>
            <a:ext cx="5410200" cy="368300"/>
          </a:xfrm>
          <a:prstGeom prst="rect">
            <a:avLst/>
          </a:prstGeom>
          <a:solidFill>
            <a:srgbClr val="FFFFFF"/>
          </a:solidFill>
          <a:ln w="31628">
            <a:solidFill>
              <a:srgbClr val="BEBEBE"/>
            </a:solidFill>
          </a:ln>
        </p:spPr>
        <p:txBody>
          <a:bodyPr vert="horz" wrap="square" lIns="0" tIns="45720" rIns="0" bIns="0" rtlCol="0">
            <a:spAutoFit/>
          </a:bodyPr>
          <a:lstStyle/>
          <a:p>
            <a:pPr marR="54610" algn="ctr">
              <a:lnSpc>
                <a:spcPct val="100000"/>
              </a:lnSpc>
              <a:spcBef>
                <a:spcPts val="360"/>
              </a:spcBef>
            </a:pPr>
            <a:r>
              <a:rPr sz="1800" spc="-10" dirty="0">
                <a:latin typeface="Arial"/>
                <a:cs typeface="Arial"/>
              </a:rPr>
              <a:t>Sospecha </a:t>
            </a:r>
            <a:r>
              <a:rPr sz="1800" spc="-5" dirty="0">
                <a:latin typeface="Arial"/>
                <a:cs typeface="Arial"/>
              </a:rPr>
              <a:t>de infección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pancreática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58469" y="2471420"/>
            <a:ext cx="1986280" cy="999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solidFill>
                  <a:srgbClr val="FFFF00"/>
                </a:solidFill>
                <a:latin typeface="Arial"/>
                <a:cs typeface="Arial"/>
              </a:rPr>
              <a:t>Alteraciónes</a:t>
            </a:r>
            <a:r>
              <a:rPr sz="1600" b="1" spc="-8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00"/>
                </a:solidFill>
                <a:latin typeface="Arial"/>
                <a:cs typeface="Arial"/>
              </a:rPr>
              <a:t>locales  </a:t>
            </a:r>
            <a:r>
              <a:rPr sz="1600" b="1" spc="-10" dirty="0">
                <a:solidFill>
                  <a:srgbClr val="FFFF00"/>
                </a:solidFill>
                <a:latin typeface="Arial"/>
                <a:cs typeface="Arial"/>
              </a:rPr>
              <a:t>susceptibles </a:t>
            </a:r>
            <a:r>
              <a:rPr sz="1600" b="1" dirty="0">
                <a:solidFill>
                  <a:srgbClr val="FFFF00"/>
                </a:solidFill>
                <a:latin typeface="Arial"/>
                <a:cs typeface="Arial"/>
              </a:rPr>
              <a:t>de  </a:t>
            </a:r>
            <a:r>
              <a:rPr sz="1600" b="1" spc="-5" dirty="0">
                <a:solidFill>
                  <a:srgbClr val="FFFF00"/>
                </a:solidFill>
                <a:latin typeface="Arial"/>
                <a:cs typeface="Arial"/>
              </a:rPr>
              <a:t>infetacrse</a:t>
            </a:r>
            <a:r>
              <a:rPr sz="1600" b="1" spc="-5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00"/>
                </a:solidFill>
                <a:latin typeface="Arial"/>
                <a:cs typeface="Arial"/>
              </a:rPr>
              <a:t>(necrosis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ts val="1910"/>
              </a:lnSpc>
            </a:pPr>
            <a:r>
              <a:rPr sz="1600" b="1" spc="-5" dirty="0">
                <a:solidFill>
                  <a:srgbClr val="FFFF00"/>
                </a:solidFill>
                <a:latin typeface="Arial"/>
                <a:cs typeface="Arial"/>
              </a:rPr>
              <a:t>/colecciones)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06470" y="2471420"/>
            <a:ext cx="927100" cy="5118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FFFF00"/>
                </a:solidFill>
                <a:latin typeface="Arial"/>
                <a:cs typeface="Arial"/>
              </a:rPr>
              <a:t>D</a:t>
            </a:r>
            <a:r>
              <a:rPr sz="1600" b="1" spc="-5" dirty="0">
                <a:solidFill>
                  <a:srgbClr val="FFFF00"/>
                </a:solidFill>
                <a:latin typeface="Arial"/>
                <a:cs typeface="Arial"/>
              </a:rPr>
              <a:t>et</a:t>
            </a:r>
            <a:r>
              <a:rPr sz="1600" b="1" spc="-10" dirty="0">
                <a:solidFill>
                  <a:srgbClr val="FFFF00"/>
                </a:solidFill>
                <a:latin typeface="Arial"/>
                <a:cs typeface="Arial"/>
              </a:rPr>
              <a:t>e</a:t>
            </a:r>
            <a:r>
              <a:rPr sz="1600" b="1" spc="5" dirty="0">
                <a:solidFill>
                  <a:srgbClr val="FFFF00"/>
                </a:solidFill>
                <a:latin typeface="Arial"/>
                <a:cs typeface="Arial"/>
              </a:rPr>
              <a:t>r</a:t>
            </a:r>
            <a:r>
              <a:rPr sz="1600" b="1" spc="-5" dirty="0">
                <a:solidFill>
                  <a:srgbClr val="FFFF00"/>
                </a:solidFill>
                <a:latin typeface="Arial"/>
                <a:cs typeface="Arial"/>
              </a:rPr>
              <a:t>i</a:t>
            </a:r>
            <a:r>
              <a:rPr sz="1600" b="1" dirty="0">
                <a:solidFill>
                  <a:srgbClr val="FFFF00"/>
                </a:solidFill>
                <a:latin typeface="Arial"/>
                <a:cs typeface="Arial"/>
              </a:rPr>
              <a:t>o</a:t>
            </a:r>
            <a:r>
              <a:rPr sz="1600" b="1" spc="-5" dirty="0">
                <a:solidFill>
                  <a:srgbClr val="FFFF00"/>
                </a:solidFill>
                <a:latin typeface="Arial"/>
                <a:cs typeface="Arial"/>
              </a:rPr>
              <a:t>r</a:t>
            </a:r>
            <a:r>
              <a:rPr sz="1600" b="1" dirty="0">
                <a:solidFill>
                  <a:srgbClr val="FFFF00"/>
                </a:solidFill>
                <a:latin typeface="Arial"/>
                <a:cs typeface="Arial"/>
              </a:rPr>
              <a:t>o  </a:t>
            </a:r>
            <a:r>
              <a:rPr sz="1600" b="1" spc="-5" dirty="0">
                <a:solidFill>
                  <a:srgbClr val="FFFF00"/>
                </a:solidFill>
                <a:latin typeface="Arial"/>
                <a:cs typeface="Arial"/>
              </a:rPr>
              <a:t>clínico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072129" y="3285490"/>
            <a:ext cx="2057400" cy="1280160"/>
          </a:xfrm>
          <a:prstGeom prst="rect">
            <a:avLst/>
          </a:prstGeom>
          <a:ln w="28393">
            <a:solidFill>
              <a:srgbClr val="3398FF"/>
            </a:solidFill>
          </a:ln>
        </p:spPr>
        <p:txBody>
          <a:bodyPr vert="horz" wrap="square" lIns="0" tIns="4699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70"/>
              </a:spcBef>
            </a:pP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Aumento de APACHE</a:t>
            </a:r>
            <a:r>
              <a:rPr sz="11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II</a:t>
            </a:r>
            <a:endParaRPr sz="1100">
              <a:latin typeface="Arial"/>
              <a:cs typeface="Arial"/>
            </a:endParaRPr>
          </a:p>
          <a:p>
            <a:pPr marL="680720" marR="675640" indent="1905" algn="ctr">
              <a:lnSpc>
                <a:spcPts val="2010"/>
              </a:lnSpc>
              <a:spcBef>
                <a:spcPts val="170"/>
              </a:spcBef>
            </a:pP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Fiebre  Dolor</a:t>
            </a:r>
            <a:r>
              <a:rPr sz="11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abd.</a:t>
            </a:r>
            <a:endParaRPr sz="11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00"/>
              </a:spcBef>
            </a:pP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Ileo</a:t>
            </a:r>
            <a:endParaRPr sz="11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690"/>
              </a:spcBef>
            </a:pP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Signos peritoneales</a:t>
            </a:r>
            <a:endParaRPr sz="11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486400" y="2471420"/>
            <a:ext cx="1353185" cy="5118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FFFF00"/>
                </a:solidFill>
                <a:latin typeface="Arial"/>
                <a:cs typeface="Arial"/>
              </a:rPr>
              <a:t>H</a:t>
            </a:r>
            <a:r>
              <a:rPr sz="1600" b="1" spc="-5" dirty="0">
                <a:solidFill>
                  <a:srgbClr val="FFFF00"/>
                </a:solidFill>
                <a:latin typeface="Arial"/>
                <a:cs typeface="Arial"/>
              </a:rPr>
              <a:t>e</a:t>
            </a:r>
            <a:r>
              <a:rPr sz="1600" b="1" spc="-15" dirty="0">
                <a:solidFill>
                  <a:srgbClr val="FFFF00"/>
                </a:solidFill>
                <a:latin typeface="Arial"/>
                <a:cs typeface="Arial"/>
              </a:rPr>
              <a:t>m</a:t>
            </a:r>
            <a:r>
              <a:rPr sz="1600" b="1" dirty="0">
                <a:solidFill>
                  <a:srgbClr val="FFFF00"/>
                </a:solidFill>
                <a:latin typeface="Arial"/>
                <a:cs typeface="Arial"/>
              </a:rPr>
              <a:t>o</a:t>
            </a:r>
            <a:r>
              <a:rPr sz="1600" b="1" spc="-10" dirty="0">
                <a:solidFill>
                  <a:srgbClr val="FFFF00"/>
                </a:solidFill>
                <a:latin typeface="Arial"/>
                <a:cs typeface="Arial"/>
              </a:rPr>
              <a:t>c</a:t>
            </a:r>
            <a:r>
              <a:rPr sz="1600" b="1" dirty="0">
                <a:solidFill>
                  <a:srgbClr val="FFFF00"/>
                </a:solidFill>
                <a:latin typeface="Arial"/>
                <a:cs typeface="Arial"/>
              </a:rPr>
              <a:t>u</a:t>
            </a:r>
            <a:r>
              <a:rPr sz="1600" b="1" spc="-5" dirty="0">
                <a:solidFill>
                  <a:srgbClr val="FFFF00"/>
                </a:solidFill>
                <a:latin typeface="Arial"/>
                <a:cs typeface="Arial"/>
              </a:rPr>
              <a:t>ltiv</a:t>
            </a:r>
            <a:r>
              <a:rPr sz="1600" b="1" spc="-10" dirty="0">
                <a:solidFill>
                  <a:srgbClr val="FFFF00"/>
                </a:solidFill>
                <a:latin typeface="Arial"/>
                <a:cs typeface="Arial"/>
              </a:rPr>
              <a:t>o</a:t>
            </a:r>
            <a:r>
              <a:rPr sz="1600" b="1" dirty="0">
                <a:solidFill>
                  <a:srgbClr val="FFFF00"/>
                </a:solidFill>
                <a:latin typeface="Arial"/>
                <a:cs typeface="Arial"/>
              </a:rPr>
              <a:t>s  </a:t>
            </a:r>
            <a:r>
              <a:rPr sz="1600" b="1" spc="-5" dirty="0">
                <a:solidFill>
                  <a:srgbClr val="FFFF00"/>
                </a:solidFill>
                <a:latin typeface="Arial"/>
                <a:cs typeface="Arial"/>
              </a:rPr>
              <a:t>positivos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392669" y="2471420"/>
            <a:ext cx="1455420" cy="5118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FFFF00"/>
                </a:solidFill>
                <a:latin typeface="Arial"/>
                <a:cs typeface="Arial"/>
              </a:rPr>
              <a:t>Gas  retroperitoneal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676400" y="1899919"/>
            <a:ext cx="5791200" cy="546100"/>
          </a:xfrm>
          <a:custGeom>
            <a:avLst/>
            <a:gdLst/>
            <a:ahLst/>
            <a:cxnLst/>
            <a:rect l="l" t="t" r="r" b="b"/>
            <a:pathLst>
              <a:path w="5791200" h="546100">
                <a:moveTo>
                  <a:pt x="5791200" y="462280"/>
                </a:moveTo>
                <a:lnTo>
                  <a:pt x="5721350" y="415290"/>
                </a:lnTo>
                <a:lnTo>
                  <a:pt x="5716956" y="447649"/>
                </a:lnTo>
                <a:lnTo>
                  <a:pt x="2362200" y="0"/>
                </a:lnTo>
                <a:lnTo>
                  <a:pt x="2361565" y="5080"/>
                </a:lnTo>
                <a:lnTo>
                  <a:pt x="2360930" y="0"/>
                </a:lnTo>
                <a:lnTo>
                  <a:pt x="73266" y="442899"/>
                </a:lnTo>
                <a:lnTo>
                  <a:pt x="67310" y="411480"/>
                </a:lnTo>
                <a:lnTo>
                  <a:pt x="0" y="462280"/>
                </a:lnTo>
                <a:lnTo>
                  <a:pt x="81280" y="485140"/>
                </a:lnTo>
                <a:lnTo>
                  <a:pt x="75171" y="452932"/>
                </a:lnTo>
                <a:lnTo>
                  <a:pt x="2357120" y="11150"/>
                </a:lnTo>
                <a:lnTo>
                  <a:pt x="2357120" y="387350"/>
                </a:lnTo>
                <a:lnTo>
                  <a:pt x="2324100" y="387350"/>
                </a:lnTo>
                <a:lnTo>
                  <a:pt x="2362200" y="462280"/>
                </a:lnTo>
                <a:lnTo>
                  <a:pt x="2400300" y="387350"/>
                </a:lnTo>
                <a:lnTo>
                  <a:pt x="2367280" y="387350"/>
                </a:lnTo>
                <a:lnTo>
                  <a:pt x="2367280" y="11861"/>
                </a:lnTo>
                <a:lnTo>
                  <a:pt x="3661702" y="515391"/>
                </a:lnTo>
                <a:lnTo>
                  <a:pt x="3649980" y="546100"/>
                </a:lnTo>
                <a:lnTo>
                  <a:pt x="3733800" y="538480"/>
                </a:lnTo>
                <a:lnTo>
                  <a:pt x="3676650" y="476250"/>
                </a:lnTo>
                <a:lnTo>
                  <a:pt x="3665143" y="506374"/>
                </a:lnTo>
                <a:lnTo>
                  <a:pt x="2399728" y="15341"/>
                </a:lnTo>
                <a:lnTo>
                  <a:pt x="5715584" y="457796"/>
                </a:lnTo>
                <a:lnTo>
                  <a:pt x="5711190" y="490220"/>
                </a:lnTo>
                <a:lnTo>
                  <a:pt x="5791200" y="4622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928620" y="5571490"/>
            <a:ext cx="5786120" cy="786130"/>
          </a:xfrm>
          <a:custGeom>
            <a:avLst/>
            <a:gdLst/>
            <a:ahLst/>
            <a:cxnLst/>
            <a:rect l="l" t="t" r="r" b="b"/>
            <a:pathLst>
              <a:path w="5786120" h="786129">
                <a:moveTo>
                  <a:pt x="0" y="0"/>
                </a:moveTo>
                <a:lnTo>
                  <a:pt x="5786120" y="0"/>
                </a:lnTo>
                <a:lnTo>
                  <a:pt x="5786120" y="786130"/>
                </a:lnTo>
                <a:lnTo>
                  <a:pt x="0" y="786130"/>
                </a:lnTo>
                <a:lnTo>
                  <a:pt x="0" y="0"/>
                </a:lnTo>
                <a:close/>
              </a:path>
            </a:pathLst>
          </a:custGeom>
          <a:ln w="93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721100" y="5463540"/>
            <a:ext cx="4204335" cy="8585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2405" marR="5080" indent="-180340">
              <a:lnSpc>
                <a:spcPct val="151900"/>
              </a:lnSpc>
              <a:spcBef>
                <a:spcPts val="95"/>
              </a:spcBef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PUNCIÓN PERCUTÁNEA GUIADA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POR  ECOTOMOGRAFÍA O</a:t>
            </a:r>
            <a:r>
              <a:rPr sz="18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TOMOGRAFÍA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-12759" y="5059621"/>
            <a:ext cx="2954655" cy="1597025"/>
            <a:chOff x="-12759" y="5059621"/>
            <a:chExt cx="2954655" cy="1597025"/>
          </a:xfrm>
        </p:grpSpPr>
        <p:sp>
          <p:nvSpPr>
            <p:cNvPr id="13" name="object 13"/>
            <p:cNvSpPr/>
            <p:nvPr/>
          </p:nvSpPr>
          <p:spPr>
            <a:xfrm>
              <a:off x="0" y="5072380"/>
              <a:ext cx="2928620" cy="1570990"/>
            </a:xfrm>
            <a:custGeom>
              <a:avLst/>
              <a:gdLst/>
              <a:ahLst/>
              <a:cxnLst/>
              <a:rect l="l" t="t" r="r" b="b"/>
              <a:pathLst>
                <a:path w="2928620" h="1570990">
                  <a:moveTo>
                    <a:pt x="1464310" y="0"/>
                  </a:moveTo>
                  <a:lnTo>
                    <a:pt x="1118870" y="600710"/>
                  </a:lnTo>
                  <a:lnTo>
                    <a:pt x="0" y="600710"/>
                  </a:lnTo>
                  <a:lnTo>
                    <a:pt x="905510" y="971550"/>
                  </a:lnTo>
                  <a:lnTo>
                    <a:pt x="560070" y="1570990"/>
                  </a:lnTo>
                  <a:lnTo>
                    <a:pt x="1464310" y="1200150"/>
                  </a:lnTo>
                  <a:lnTo>
                    <a:pt x="2369820" y="1570990"/>
                  </a:lnTo>
                  <a:lnTo>
                    <a:pt x="2024380" y="971550"/>
                  </a:lnTo>
                  <a:lnTo>
                    <a:pt x="2928620" y="600710"/>
                  </a:lnTo>
                  <a:lnTo>
                    <a:pt x="1809750" y="600710"/>
                  </a:lnTo>
                  <a:lnTo>
                    <a:pt x="146431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0" y="5072380"/>
              <a:ext cx="2928620" cy="1570990"/>
            </a:xfrm>
            <a:custGeom>
              <a:avLst/>
              <a:gdLst/>
              <a:ahLst/>
              <a:cxnLst/>
              <a:rect l="l" t="t" r="r" b="b"/>
              <a:pathLst>
                <a:path w="2928620" h="1570990">
                  <a:moveTo>
                    <a:pt x="0" y="600710"/>
                  </a:moveTo>
                  <a:lnTo>
                    <a:pt x="1118870" y="600710"/>
                  </a:lnTo>
                  <a:lnTo>
                    <a:pt x="1464310" y="0"/>
                  </a:lnTo>
                  <a:lnTo>
                    <a:pt x="1809750" y="600710"/>
                  </a:lnTo>
                  <a:lnTo>
                    <a:pt x="2928620" y="600710"/>
                  </a:lnTo>
                  <a:lnTo>
                    <a:pt x="2024380" y="971550"/>
                  </a:lnTo>
                  <a:lnTo>
                    <a:pt x="2369820" y="1570990"/>
                  </a:lnTo>
                  <a:lnTo>
                    <a:pt x="1464310" y="1200150"/>
                  </a:lnTo>
                  <a:lnTo>
                    <a:pt x="560070" y="1570990"/>
                  </a:lnTo>
                  <a:lnTo>
                    <a:pt x="905510" y="971550"/>
                  </a:lnTo>
                  <a:lnTo>
                    <a:pt x="0" y="600710"/>
                  </a:lnTo>
                  <a:close/>
                </a:path>
              </a:pathLst>
            </a:custGeom>
            <a:ln w="25518">
              <a:solidFill>
                <a:srgbClr val="226E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000760" y="5685790"/>
            <a:ext cx="9264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8923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Gold  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27860" y="448309"/>
            <a:ext cx="5366385" cy="98298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494155" marR="5080" indent="-1482090">
              <a:lnSpc>
                <a:spcPts val="3700"/>
              </a:lnSpc>
              <a:spcBef>
                <a:spcPts val="340"/>
              </a:spcBef>
            </a:pPr>
            <a:r>
              <a:rPr sz="3200" spc="-25" dirty="0">
                <a:solidFill>
                  <a:srgbClr val="FFFFFF"/>
                </a:solidFill>
                <a:latin typeface="Arial Rounded MT Bold"/>
                <a:cs typeface="Arial Rounded MT Bold"/>
              </a:rPr>
              <a:t>Tratamiento </a:t>
            </a:r>
            <a:r>
              <a:rPr sz="3200" dirty="0">
                <a:solidFill>
                  <a:srgbClr val="FFFFFF"/>
                </a:solidFill>
                <a:latin typeface="Arial Rounded MT Bold"/>
                <a:cs typeface="Arial Rounded MT Bold"/>
              </a:rPr>
              <a:t>de la </a:t>
            </a:r>
            <a:r>
              <a:rPr sz="3200" spc="-10" dirty="0">
                <a:solidFill>
                  <a:srgbClr val="FFFFFF"/>
                </a:solidFill>
                <a:latin typeface="Arial Rounded MT Bold"/>
                <a:cs typeface="Arial Rounded MT Bold"/>
              </a:rPr>
              <a:t>infección  pancreática</a:t>
            </a:r>
            <a:endParaRPr sz="3200">
              <a:latin typeface="Arial Rounded MT Bold"/>
              <a:cs typeface="Arial Rounded MT Bold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066800" y="2819400"/>
            <a:ext cx="6858000" cy="3091180"/>
          </a:xfrm>
          <a:custGeom>
            <a:avLst/>
            <a:gdLst/>
            <a:ahLst/>
            <a:cxnLst/>
            <a:rect l="l" t="t" r="r" b="b"/>
            <a:pathLst>
              <a:path w="6858000" h="3091179">
                <a:moveTo>
                  <a:pt x="0" y="0"/>
                </a:moveTo>
                <a:lnTo>
                  <a:pt x="6858000" y="0"/>
                </a:lnTo>
                <a:lnTo>
                  <a:pt x="6858000" y="3091180"/>
                </a:lnTo>
                <a:lnTo>
                  <a:pt x="0" y="3091180"/>
                </a:lnTo>
                <a:lnTo>
                  <a:pt x="0" y="0"/>
                </a:lnTo>
                <a:close/>
              </a:path>
            </a:pathLst>
          </a:custGeom>
          <a:ln w="38097">
            <a:solidFill>
              <a:srgbClr val="FFFF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44269" y="1558290"/>
            <a:ext cx="6494145" cy="4318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80539" marR="5080" indent="-1482090">
              <a:lnSpc>
                <a:spcPct val="100000"/>
              </a:lnSpc>
              <a:spcBef>
                <a:spcPts val="100"/>
              </a:spcBef>
            </a:pPr>
            <a:r>
              <a:rPr sz="24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En la necrosis no infectada </a:t>
            </a:r>
            <a:r>
              <a:rPr sz="2400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se ha </a:t>
            </a:r>
            <a:r>
              <a:rPr sz="24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demostrado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que la </a:t>
            </a:r>
            <a:r>
              <a:rPr sz="24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cirugía no es</a:t>
            </a:r>
            <a:r>
              <a:rPr sz="2400" u="heavy" spc="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4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útil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850">
              <a:latin typeface="Arial"/>
              <a:cs typeface="Arial"/>
            </a:endParaRPr>
          </a:p>
          <a:p>
            <a:pPr marL="12700" marR="84455">
              <a:lnSpc>
                <a:spcPts val="2160"/>
              </a:lnSpc>
              <a:spcBef>
                <a:spcPts val="5"/>
              </a:spcBef>
            </a:pPr>
            <a:r>
              <a:rPr sz="2000" dirty="0">
                <a:solidFill>
                  <a:srgbClr val="FFFF00"/>
                </a:solidFill>
                <a:latin typeface="Arial"/>
                <a:cs typeface="Arial"/>
              </a:rPr>
              <a:t>La infección </a:t>
            </a:r>
            <a:r>
              <a:rPr sz="2000" spc="-5" dirty="0">
                <a:solidFill>
                  <a:srgbClr val="FFFF00"/>
                </a:solidFill>
                <a:latin typeface="Arial"/>
                <a:cs typeface="Arial"/>
              </a:rPr>
              <a:t>de </a:t>
            </a:r>
            <a:r>
              <a:rPr sz="2000" dirty="0">
                <a:solidFill>
                  <a:srgbClr val="FFFF00"/>
                </a:solidFill>
                <a:latin typeface="Arial"/>
                <a:cs typeface="Arial"/>
              </a:rPr>
              <a:t>la necrosis o de las colecciones  pancreáticas agudas constituyen indicación de remoción  </a:t>
            </a:r>
            <a:r>
              <a:rPr sz="2000" spc="-5" dirty="0">
                <a:solidFill>
                  <a:srgbClr val="FFFF00"/>
                </a:solidFill>
                <a:latin typeface="Arial"/>
                <a:cs typeface="Arial"/>
              </a:rPr>
              <a:t>inmediata, </a:t>
            </a:r>
            <a:r>
              <a:rPr sz="2000" dirty="0">
                <a:solidFill>
                  <a:srgbClr val="FFFF00"/>
                </a:solidFill>
                <a:latin typeface="Arial"/>
                <a:cs typeface="Arial"/>
              </a:rPr>
              <a:t>en </a:t>
            </a:r>
            <a:r>
              <a:rPr sz="2000" spc="-5" dirty="0">
                <a:solidFill>
                  <a:srgbClr val="FFFF00"/>
                </a:solidFill>
                <a:latin typeface="Arial"/>
                <a:cs typeface="Arial"/>
              </a:rPr>
              <a:t>no </a:t>
            </a:r>
            <a:r>
              <a:rPr sz="2000" dirty="0">
                <a:solidFill>
                  <a:srgbClr val="FFFF00"/>
                </a:solidFill>
                <a:latin typeface="Arial"/>
                <a:cs typeface="Arial"/>
              </a:rPr>
              <a:t>más de </a:t>
            </a:r>
            <a:r>
              <a:rPr sz="2000" spc="-5" dirty="0">
                <a:solidFill>
                  <a:srgbClr val="FFFF00"/>
                </a:solidFill>
                <a:latin typeface="Arial"/>
                <a:cs typeface="Arial"/>
              </a:rPr>
              <a:t>24 </a:t>
            </a:r>
            <a:r>
              <a:rPr sz="2000" dirty="0">
                <a:solidFill>
                  <a:srgbClr val="FFFF00"/>
                </a:solidFill>
                <a:latin typeface="Arial"/>
                <a:cs typeface="Arial"/>
              </a:rPr>
              <a:t>a 48</a:t>
            </a:r>
            <a:r>
              <a:rPr sz="2000" spc="-2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00"/>
                </a:solidFill>
                <a:latin typeface="Arial"/>
                <a:cs typeface="Arial"/>
              </a:rPr>
              <a:t>hrs.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700">
              <a:latin typeface="Arial"/>
              <a:cs typeface="Arial"/>
            </a:endParaRPr>
          </a:p>
          <a:p>
            <a:pPr marL="12700" marR="212725" indent="69850">
              <a:lnSpc>
                <a:spcPts val="2160"/>
              </a:lnSpc>
            </a:pP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El retiro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los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tejidos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desvitalizados y/o infectados  pancreáticos o peripancreáticos, del pus o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otras  colecciones debe efectuarse precozmente por cirugía o  drenaje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percutáneo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solidFill>
                  <a:srgbClr val="FFFF00"/>
                </a:solidFill>
                <a:latin typeface="Arial"/>
                <a:cs typeface="Arial"/>
              </a:rPr>
              <a:t>Tratamiento antibiótico</a:t>
            </a:r>
            <a:r>
              <a:rPr sz="2000" spc="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FFFF00"/>
                </a:solidFill>
                <a:latin typeface="Arial"/>
                <a:cs typeface="Arial"/>
              </a:rPr>
              <a:t>específico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83360" y="1851659"/>
            <a:ext cx="6524625" cy="4425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687705" algn="ctr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Cuadro clínico sugerente. </a:t>
            </a:r>
            <a:r>
              <a:rPr sz="1800" spc="-5" dirty="0">
                <a:solidFill>
                  <a:srgbClr val="FFFF00"/>
                </a:solidFill>
                <a:latin typeface="Arial"/>
                <a:cs typeface="Arial"/>
              </a:rPr>
              <a:t>Dolor </a:t>
            </a:r>
            <a:r>
              <a:rPr sz="1800" spc="-10" dirty="0">
                <a:solidFill>
                  <a:srgbClr val="FFFF00"/>
                </a:solidFill>
                <a:latin typeface="Arial"/>
                <a:cs typeface="Arial"/>
              </a:rPr>
              <a:t>irradiación</a:t>
            </a:r>
            <a:r>
              <a:rPr sz="1800" spc="-16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00"/>
                </a:solidFill>
                <a:latin typeface="Arial"/>
                <a:cs typeface="Arial"/>
              </a:rPr>
              <a:t>típica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800">
              <a:latin typeface="Arial"/>
              <a:cs typeface="Arial"/>
            </a:endParaRPr>
          </a:p>
          <a:p>
            <a:pPr marR="681355" algn="ctr">
              <a:lnSpc>
                <a:spcPct val="100000"/>
              </a:lnSpc>
            </a:pP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Establecer diagnóstico. </a:t>
            </a:r>
            <a:r>
              <a:rPr sz="1800" spc="-5" dirty="0">
                <a:solidFill>
                  <a:srgbClr val="FFFF00"/>
                </a:solidFill>
                <a:latin typeface="Arial"/>
                <a:cs typeface="Arial"/>
              </a:rPr>
              <a:t>Amilasa, </a:t>
            </a:r>
            <a:r>
              <a:rPr sz="1800" spc="-10" dirty="0">
                <a:solidFill>
                  <a:srgbClr val="FFFF00"/>
                </a:solidFill>
                <a:latin typeface="Arial"/>
                <a:cs typeface="Arial"/>
              </a:rPr>
              <a:t>lipasa</a:t>
            </a:r>
            <a:r>
              <a:rPr sz="1800" spc="-16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00"/>
                </a:solidFill>
                <a:latin typeface="Arial"/>
                <a:cs typeface="Arial"/>
              </a:rPr>
              <a:t>&gt;3x</a:t>
            </a:r>
            <a:endParaRPr sz="1800">
              <a:latin typeface="Arial"/>
              <a:cs typeface="Arial"/>
            </a:endParaRPr>
          </a:p>
          <a:p>
            <a:pPr marL="840740" marR="5080" indent="-162560">
              <a:lnSpc>
                <a:spcPct val="250000"/>
              </a:lnSpc>
            </a:pP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Establecer severidad. </a:t>
            </a:r>
            <a:r>
              <a:rPr sz="1800" spc="-5" dirty="0">
                <a:solidFill>
                  <a:srgbClr val="FFFF00"/>
                </a:solidFill>
                <a:latin typeface="Arial"/>
                <a:cs typeface="Arial"/>
              </a:rPr>
              <a:t>Ranson, APACHE, </a:t>
            </a:r>
            <a:r>
              <a:rPr sz="1800" dirty="0">
                <a:solidFill>
                  <a:srgbClr val="FFFF00"/>
                </a:solidFill>
                <a:latin typeface="Arial"/>
                <a:cs typeface="Arial"/>
              </a:rPr>
              <a:t>TAC 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Terapia de soporte. </a:t>
            </a:r>
            <a:r>
              <a:rPr sz="1800" spc="-10" dirty="0">
                <a:solidFill>
                  <a:srgbClr val="FFFF00"/>
                </a:solidFill>
                <a:latin typeface="Arial"/>
                <a:cs typeface="Arial"/>
              </a:rPr>
              <a:t>Analgesia, </a:t>
            </a:r>
            <a:r>
              <a:rPr sz="1800" spc="-5" dirty="0">
                <a:solidFill>
                  <a:srgbClr val="FFFF00"/>
                </a:solidFill>
                <a:latin typeface="Arial"/>
                <a:cs typeface="Arial"/>
              </a:rPr>
              <a:t>nutrición 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Vigilancia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complicaciones. </a:t>
            </a:r>
            <a:r>
              <a:rPr sz="1800" spc="-5" dirty="0">
                <a:solidFill>
                  <a:srgbClr val="FFFF00"/>
                </a:solidFill>
                <a:latin typeface="Arial"/>
                <a:cs typeface="Arial"/>
              </a:rPr>
              <a:t>TAC,</a:t>
            </a:r>
            <a:r>
              <a:rPr sz="1800" spc="-15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00"/>
                </a:solidFill>
                <a:latin typeface="Arial"/>
                <a:cs typeface="Arial"/>
              </a:rPr>
              <a:t>punc.necrosis.</a:t>
            </a:r>
            <a:endParaRPr sz="1800">
              <a:latin typeface="Arial"/>
              <a:cs typeface="Arial"/>
            </a:endParaRPr>
          </a:p>
          <a:p>
            <a:pPr marL="840740">
              <a:lnSpc>
                <a:spcPct val="100000"/>
              </a:lnSpc>
            </a:pP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Locales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y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sistémicas.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81000" y="1981200"/>
            <a:ext cx="1371600" cy="4038600"/>
          </a:xfrm>
          <a:custGeom>
            <a:avLst/>
            <a:gdLst/>
            <a:ahLst/>
            <a:cxnLst/>
            <a:rect l="l" t="t" r="r" b="b"/>
            <a:pathLst>
              <a:path w="1371600" h="4038600">
                <a:moveTo>
                  <a:pt x="457200" y="0"/>
                </a:moveTo>
                <a:lnTo>
                  <a:pt x="382985" y="853"/>
                </a:lnTo>
                <a:lnTo>
                  <a:pt x="312602" y="3322"/>
                </a:lnTo>
                <a:lnTo>
                  <a:pt x="246990" y="7269"/>
                </a:lnTo>
                <a:lnTo>
                  <a:pt x="187086" y="12557"/>
                </a:lnTo>
                <a:lnTo>
                  <a:pt x="133826" y="19050"/>
                </a:lnTo>
                <a:lnTo>
                  <a:pt x="88148" y="26609"/>
                </a:lnTo>
                <a:lnTo>
                  <a:pt x="50989" y="35097"/>
                </a:lnTo>
                <a:lnTo>
                  <a:pt x="5977" y="54315"/>
                </a:lnTo>
                <a:lnTo>
                  <a:pt x="0" y="64770"/>
                </a:lnTo>
                <a:lnTo>
                  <a:pt x="0" y="1099820"/>
                </a:lnTo>
                <a:lnTo>
                  <a:pt x="61582" y="1137042"/>
                </a:lnTo>
                <a:lnTo>
                  <a:pt x="106991" y="1147894"/>
                </a:lnTo>
                <a:lnTo>
                  <a:pt x="163285" y="1156636"/>
                </a:lnTo>
                <a:lnTo>
                  <a:pt x="229533" y="1162468"/>
                </a:lnTo>
                <a:lnTo>
                  <a:pt x="304800" y="1164589"/>
                </a:lnTo>
                <a:lnTo>
                  <a:pt x="304800" y="1295400"/>
                </a:lnTo>
                <a:lnTo>
                  <a:pt x="457200" y="647700"/>
                </a:lnTo>
                <a:lnTo>
                  <a:pt x="304800" y="0"/>
                </a:lnTo>
                <a:lnTo>
                  <a:pt x="304800" y="129539"/>
                </a:lnTo>
                <a:lnTo>
                  <a:pt x="1270" y="582929"/>
                </a:lnTo>
                <a:lnTo>
                  <a:pt x="72509" y="637401"/>
                </a:lnTo>
                <a:lnTo>
                  <a:pt x="229234" y="679608"/>
                </a:lnTo>
                <a:lnTo>
                  <a:pt x="385960" y="527744"/>
                </a:lnTo>
                <a:lnTo>
                  <a:pt x="457200" y="0"/>
                </a:lnTo>
                <a:close/>
              </a:path>
              <a:path w="1371600" h="4038600">
                <a:moveTo>
                  <a:pt x="762000" y="914400"/>
                </a:moveTo>
                <a:lnTo>
                  <a:pt x="687785" y="915253"/>
                </a:lnTo>
                <a:lnTo>
                  <a:pt x="617402" y="917722"/>
                </a:lnTo>
                <a:lnTo>
                  <a:pt x="551790" y="921669"/>
                </a:lnTo>
                <a:lnTo>
                  <a:pt x="491886" y="926957"/>
                </a:lnTo>
                <a:lnTo>
                  <a:pt x="438626" y="933450"/>
                </a:lnTo>
                <a:lnTo>
                  <a:pt x="392948" y="941009"/>
                </a:lnTo>
                <a:lnTo>
                  <a:pt x="355789" y="949497"/>
                </a:lnTo>
                <a:lnTo>
                  <a:pt x="310777" y="968715"/>
                </a:lnTo>
                <a:lnTo>
                  <a:pt x="304800" y="979170"/>
                </a:lnTo>
                <a:lnTo>
                  <a:pt x="304800" y="2014220"/>
                </a:lnTo>
                <a:lnTo>
                  <a:pt x="366382" y="2051442"/>
                </a:lnTo>
                <a:lnTo>
                  <a:pt x="411791" y="2062294"/>
                </a:lnTo>
                <a:lnTo>
                  <a:pt x="468085" y="2071036"/>
                </a:lnTo>
                <a:lnTo>
                  <a:pt x="534333" y="2076868"/>
                </a:lnTo>
                <a:lnTo>
                  <a:pt x="609600" y="2078989"/>
                </a:lnTo>
                <a:lnTo>
                  <a:pt x="609600" y="2209800"/>
                </a:lnTo>
                <a:lnTo>
                  <a:pt x="762000" y="1562100"/>
                </a:lnTo>
                <a:lnTo>
                  <a:pt x="609600" y="914400"/>
                </a:lnTo>
                <a:lnTo>
                  <a:pt x="609600" y="1043939"/>
                </a:lnTo>
                <a:lnTo>
                  <a:pt x="306070" y="1497329"/>
                </a:lnTo>
                <a:lnTo>
                  <a:pt x="377309" y="1551801"/>
                </a:lnTo>
                <a:lnTo>
                  <a:pt x="534035" y="1594008"/>
                </a:lnTo>
                <a:lnTo>
                  <a:pt x="690760" y="1442144"/>
                </a:lnTo>
                <a:lnTo>
                  <a:pt x="762000" y="914400"/>
                </a:lnTo>
                <a:close/>
              </a:path>
              <a:path w="1371600" h="4038600">
                <a:moveTo>
                  <a:pt x="1066800" y="1828800"/>
                </a:moveTo>
                <a:lnTo>
                  <a:pt x="992585" y="1829653"/>
                </a:lnTo>
                <a:lnTo>
                  <a:pt x="922202" y="1832122"/>
                </a:lnTo>
                <a:lnTo>
                  <a:pt x="856590" y="1836069"/>
                </a:lnTo>
                <a:lnTo>
                  <a:pt x="796686" y="1841357"/>
                </a:lnTo>
                <a:lnTo>
                  <a:pt x="743426" y="1847850"/>
                </a:lnTo>
                <a:lnTo>
                  <a:pt x="697748" y="1855409"/>
                </a:lnTo>
                <a:lnTo>
                  <a:pt x="660589" y="1863897"/>
                </a:lnTo>
                <a:lnTo>
                  <a:pt x="615577" y="1883115"/>
                </a:lnTo>
                <a:lnTo>
                  <a:pt x="609600" y="1893570"/>
                </a:lnTo>
                <a:lnTo>
                  <a:pt x="609600" y="2928620"/>
                </a:lnTo>
                <a:lnTo>
                  <a:pt x="671182" y="2965842"/>
                </a:lnTo>
                <a:lnTo>
                  <a:pt x="716591" y="2976694"/>
                </a:lnTo>
                <a:lnTo>
                  <a:pt x="772885" y="2985436"/>
                </a:lnTo>
                <a:lnTo>
                  <a:pt x="839133" y="2991268"/>
                </a:lnTo>
                <a:lnTo>
                  <a:pt x="914400" y="2993390"/>
                </a:lnTo>
                <a:lnTo>
                  <a:pt x="914400" y="3124200"/>
                </a:lnTo>
                <a:lnTo>
                  <a:pt x="1066800" y="2476500"/>
                </a:lnTo>
                <a:lnTo>
                  <a:pt x="914400" y="1828800"/>
                </a:lnTo>
                <a:lnTo>
                  <a:pt x="914400" y="1958339"/>
                </a:lnTo>
                <a:lnTo>
                  <a:pt x="610869" y="2411730"/>
                </a:lnTo>
                <a:lnTo>
                  <a:pt x="682109" y="2466201"/>
                </a:lnTo>
                <a:lnTo>
                  <a:pt x="838835" y="2508408"/>
                </a:lnTo>
                <a:lnTo>
                  <a:pt x="995560" y="2356544"/>
                </a:lnTo>
                <a:lnTo>
                  <a:pt x="1066800" y="1828800"/>
                </a:lnTo>
                <a:close/>
              </a:path>
              <a:path w="1371600" h="4038600">
                <a:moveTo>
                  <a:pt x="1371600" y="2743200"/>
                </a:moveTo>
                <a:lnTo>
                  <a:pt x="1297385" y="2744053"/>
                </a:lnTo>
                <a:lnTo>
                  <a:pt x="1227002" y="2746522"/>
                </a:lnTo>
                <a:lnTo>
                  <a:pt x="1161390" y="2750469"/>
                </a:lnTo>
                <a:lnTo>
                  <a:pt x="1101486" y="2755757"/>
                </a:lnTo>
                <a:lnTo>
                  <a:pt x="1048226" y="2762250"/>
                </a:lnTo>
                <a:lnTo>
                  <a:pt x="1002548" y="2769809"/>
                </a:lnTo>
                <a:lnTo>
                  <a:pt x="965389" y="2778297"/>
                </a:lnTo>
                <a:lnTo>
                  <a:pt x="920377" y="2797515"/>
                </a:lnTo>
                <a:lnTo>
                  <a:pt x="914400" y="2807970"/>
                </a:lnTo>
                <a:lnTo>
                  <a:pt x="914400" y="3843020"/>
                </a:lnTo>
                <a:lnTo>
                  <a:pt x="975982" y="3880242"/>
                </a:lnTo>
                <a:lnTo>
                  <a:pt x="1021391" y="3891094"/>
                </a:lnTo>
                <a:lnTo>
                  <a:pt x="1077685" y="3899836"/>
                </a:lnTo>
                <a:lnTo>
                  <a:pt x="1143933" y="3905668"/>
                </a:lnTo>
                <a:lnTo>
                  <a:pt x="1219200" y="3907790"/>
                </a:lnTo>
                <a:lnTo>
                  <a:pt x="1219200" y="4038600"/>
                </a:lnTo>
                <a:lnTo>
                  <a:pt x="1371600" y="3390900"/>
                </a:lnTo>
                <a:lnTo>
                  <a:pt x="1219200" y="2743200"/>
                </a:lnTo>
                <a:lnTo>
                  <a:pt x="1219200" y="2872740"/>
                </a:lnTo>
                <a:lnTo>
                  <a:pt x="915669" y="3326129"/>
                </a:lnTo>
                <a:lnTo>
                  <a:pt x="986909" y="3380601"/>
                </a:lnTo>
                <a:lnTo>
                  <a:pt x="1143635" y="3422808"/>
                </a:lnTo>
                <a:lnTo>
                  <a:pt x="1300360" y="3270944"/>
                </a:lnTo>
                <a:lnTo>
                  <a:pt x="1371600" y="2743200"/>
                </a:lnTo>
                <a:close/>
              </a:path>
            </a:pathLst>
          </a:custGeom>
          <a:ln w="934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374139" y="237913"/>
            <a:ext cx="4595495" cy="1075690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1813560">
              <a:lnSpc>
                <a:spcPct val="100000"/>
              </a:lnSpc>
              <a:spcBef>
                <a:spcPts val="685"/>
              </a:spcBef>
            </a:pPr>
            <a:r>
              <a:rPr dirty="0" err="1" smtClean="0"/>
              <a:t>C</a:t>
            </a:r>
            <a:r>
              <a:rPr spc="-10" dirty="0" err="1" smtClean="0"/>
              <a:t>o</a:t>
            </a:r>
            <a:r>
              <a:rPr dirty="0" err="1" smtClean="0"/>
              <a:t>n</a:t>
            </a:r>
            <a:r>
              <a:rPr spc="5" dirty="0" err="1" smtClean="0"/>
              <a:t>c</a:t>
            </a:r>
            <a:r>
              <a:rPr spc="10" dirty="0" err="1" smtClean="0"/>
              <a:t>l</a:t>
            </a:r>
            <a:r>
              <a:rPr spc="-10" dirty="0" err="1" smtClean="0"/>
              <a:t>u</a:t>
            </a:r>
            <a:r>
              <a:rPr spc="5" dirty="0" err="1" smtClean="0"/>
              <a:t>s</a:t>
            </a:r>
            <a:r>
              <a:rPr spc="10" dirty="0" err="1" smtClean="0"/>
              <a:t>i</a:t>
            </a:r>
            <a:r>
              <a:rPr lang="es-AR" spc="-10" dirty="0"/>
              <a:t>ó</a:t>
            </a:r>
            <a:r>
              <a:rPr dirty="0" smtClean="0"/>
              <a:t>n</a:t>
            </a:r>
            <a:endParaRPr dirty="0"/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1800" spc="-5" dirty="0">
                <a:solidFill>
                  <a:srgbClr val="FFFF00"/>
                </a:solidFill>
              </a:rPr>
              <a:t>Esquema </a:t>
            </a:r>
            <a:r>
              <a:rPr sz="1800" spc="-10" dirty="0">
                <a:solidFill>
                  <a:srgbClr val="FFFF00"/>
                </a:solidFill>
              </a:rPr>
              <a:t>general del</a:t>
            </a:r>
            <a:r>
              <a:rPr sz="1800" dirty="0">
                <a:solidFill>
                  <a:srgbClr val="FFFF00"/>
                </a:solidFill>
              </a:rPr>
              <a:t> </a:t>
            </a:r>
            <a:r>
              <a:rPr sz="1800" spc="-10" dirty="0">
                <a:solidFill>
                  <a:srgbClr val="FFFF00"/>
                </a:solidFill>
              </a:rPr>
              <a:t>manejo.</a:t>
            </a:r>
            <a:endParaRPr sz="180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95120"/>
            <a:ext cx="439864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Indicaciones</a:t>
            </a:r>
            <a:r>
              <a:rPr sz="32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quirúrgicas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2026920"/>
            <a:ext cx="127000" cy="3369310"/>
          </a:xfrm>
          <a:prstGeom prst="rect">
            <a:avLst/>
          </a:prstGeom>
        </p:spPr>
        <p:txBody>
          <a:bodyPr vert="horz" wrap="square" lIns="0" tIns="2044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10"/>
              </a:spcBef>
            </a:pP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-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10"/>
              </a:spcBef>
            </a:pP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-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00"/>
              </a:spcBef>
            </a:pP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-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10"/>
              </a:spcBef>
            </a:pP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-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10"/>
              </a:spcBef>
            </a:pP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-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10"/>
              </a:spcBef>
            </a:pPr>
            <a:r>
              <a:rPr sz="2400" dirty="0">
                <a:solidFill>
                  <a:srgbClr val="FFFFCC"/>
                </a:solidFill>
                <a:latin typeface="Arial"/>
                <a:cs typeface="Arial"/>
              </a:rPr>
              <a:t>-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8839" y="2082800"/>
            <a:ext cx="6634480" cy="3369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142740">
              <a:lnSpc>
                <a:spcPct val="114300"/>
              </a:lnSpc>
              <a:spcBef>
                <a:spcPts val="100"/>
              </a:spcBef>
            </a:pPr>
            <a:r>
              <a:rPr sz="3200" spc="5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3200" spc="5" dirty="0">
                <a:solidFill>
                  <a:srgbClr val="FFFFFF"/>
                </a:solidFill>
                <a:latin typeface="Arial"/>
                <a:cs typeface="Arial"/>
              </a:rPr>
              <a:t>eud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3200" spc="5" dirty="0">
                <a:solidFill>
                  <a:srgbClr val="FFFFFF"/>
                </a:solidFill>
                <a:latin typeface="Arial"/>
                <a:cs typeface="Arial"/>
              </a:rPr>
              <a:t>qu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3200" spc="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te  Absceso</a:t>
            </a:r>
            <a:endParaRPr sz="3200">
              <a:latin typeface="Arial"/>
              <a:cs typeface="Arial"/>
            </a:endParaRPr>
          </a:p>
          <a:p>
            <a:pPr marL="12700" marR="2990215">
              <a:lnSpc>
                <a:spcPct val="114199"/>
              </a:lnSpc>
              <a:spcBef>
                <a:spcPts val="5"/>
              </a:spcBef>
            </a:pP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Necrosis infectada 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Hemorragias  Fístulas</a:t>
            </a:r>
            <a:r>
              <a:rPr sz="32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pancráticas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50"/>
              </a:spcBef>
            </a:pP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Falla tratamiento médico,</a:t>
            </a:r>
            <a:r>
              <a:rPr sz="32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progresión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649729" y="469900"/>
            <a:ext cx="584454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02789" algn="l"/>
              </a:tabLst>
            </a:pPr>
            <a:r>
              <a:rPr dirty="0"/>
              <a:t>Manejo	complicaciones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05839" y="1874520"/>
            <a:ext cx="1438910" cy="36830"/>
            <a:chOff x="1005839" y="1874520"/>
            <a:chExt cx="1438910" cy="36830"/>
          </a:xfrm>
        </p:grpSpPr>
        <p:sp>
          <p:nvSpPr>
            <p:cNvPr id="3" name="object 3"/>
            <p:cNvSpPr/>
            <p:nvPr/>
          </p:nvSpPr>
          <p:spPr>
            <a:xfrm>
              <a:off x="1022349" y="1901190"/>
              <a:ext cx="1422400" cy="0"/>
            </a:xfrm>
            <a:custGeom>
              <a:avLst/>
              <a:gdLst/>
              <a:ahLst/>
              <a:cxnLst/>
              <a:rect l="l" t="t" r="r" b="b"/>
              <a:pathLst>
                <a:path w="1422400">
                  <a:moveTo>
                    <a:pt x="0" y="0"/>
                  </a:moveTo>
                  <a:lnTo>
                    <a:pt x="1422400" y="0"/>
                  </a:lnTo>
                </a:path>
              </a:pathLst>
            </a:custGeom>
            <a:ln w="2032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5839" y="1884680"/>
              <a:ext cx="1422400" cy="0"/>
            </a:xfrm>
            <a:custGeom>
              <a:avLst/>
              <a:gdLst/>
              <a:ahLst/>
              <a:cxnLst/>
              <a:rect l="l" t="t" r="r" b="b"/>
              <a:pathLst>
                <a:path w="1422400">
                  <a:moveTo>
                    <a:pt x="0" y="0"/>
                  </a:moveTo>
                  <a:lnTo>
                    <a:pt x="1422400" y="0"/>
                  </a:lnTo>
                </a:path>
              </a:pathLst>
            </a:custGeom>
            <a:ln w="203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1291589" y="2277110"/>
            <a:ext cx="1049020" cy="36830"/>
            <a:chOff x="1291589" y="2277110"/>
            <a:chExt cx="1049020" cy="36830"/>
          </a:xfrm>
        </p:grpSpPr>
        <p:sp>
          <p:nvSpPr>
            <p:cNvPr id="6" name="object 6"/>
            <p:cNvSpPr/>
            <p:nvPr/>
          </p:nvSpPr>
          <p:spPr>
            <a:xfrm>
              <a:off x="1308099" y="2303780"/>
              <a:ext cx="1032510" cy="0"/>
            </a:xfrm>
            <a:custGeom>
              <a:avLst/>
              <a:gdLst/>
              <a:ahLst/>
              <a:cxnLst/>
              <a:rect l="l" t="t" r="r" b="b"/>
              <a:pathLst>
                <a:path w="1032510">
                  <a:moveTo>
                    <a:pt x="0" y="0"/>
                  </a:moveTo>
                  <a:lnTo>
                    <a:pt x="1032510" y="0"/>
                  </a:lnTo>
                </a:path>
              </a:pathLst>
            </a:custGeom>
            <a:ln w="2032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291589" y="2287270"/>
              <a:ext cx="1032510" cy="0"/>
            </a:xfrm>
            <a:custGeom>
              <a:avLst/>
              <a:gdLst/>
              <a:ahLst/>
              <a:cxnLst/>
              <a:rect l="l" t="t" r="r" b="b"/>
              <a:pathLst>
                <a:path w="1032510">
                  <a:moveTo>
                    <a:pt x="0" y="0"/>
                  </a:moveTo>
                  <a:lnTo>
                    <a:pt x="1032510" y="0"/>
                  </a:lnTo>
                </a:path>
              </a:pathLst>
            </a:custGeom>
            <a:ln w="203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1291589" y="3409950"/>
            <a:ext cx="982980" cy="36830"/>
            <a:chOff x="1291589" y="3409950"/>
            <a:chExt cx="982980" cy="36830"/>
          </a:xfrm>
        </p:grpSpPr>
        <p:sp>
          <p:nvSpPr>
            <p:cNvPr id="9" name="object 9"/>
            <p:cNvSpPr/>
            <p:nvPr/>
          </p:nvSpPr>
          <p:spPr>
            <a:xfrm>
              <a:off x="1308099" y="3436619"/>
              <a:ext cx="966469" cy="0"/>
            </a:xfrm>
            <a:custGeom>
              <a:avLst/>
              <a:gdLst/>
              <a:ahLst/>
              <a:cxnLst/>
              <a:rect l="l" t="t" r="r" b="b"/>
              <a:pathLst>
                <a:path w="966469">
                  <a:moveTo>
                    <a:pt x="0" y="0"/>
                  </a:moveTo>
                  <a:lnTo>
                    <a:pt x="966469" y="0"/>
                  </a:lnTo>
                </a:path>
              </a:pathLst>
            </a:custGeom>
            <a:ln w="2032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91589" y="3420110"/>
              <a:ext cx="966469" cy="0"/>
            </a:xfrm>
            <a:custGeom>
              <a:avLst/>
              <a:gdLst/>
              <a:ahLst/>
              <a:cxnLst/>
              <a:rect l="l" t="t" r="r" b="b"/>
              <a:pathLst>
                <a:path w="966469">
                  <a:moveTo>
                    <a:pt x="0" y="0"/>
                  </a:moveTo>
                  <a:lnTo>
                    <a:pt x="966469" y="0"/>
                  </a:lnTo>
                </a:path>
              </a:pathLst>
            </a:custGeom>
            <a:ln w="203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916939" y="1498599"/>
            <a:ext cx="7743825" cy="2943860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390"/>
              </a:spcBef>
            </a:pPr>
            <a:r>
              <a:rPr sz="2400" spc="-285" dirty="0">
                <a:solidFill>
                  <a:srgbClr val="FFFFFF"/>
                </a:solidFill>
                <a:latin typeface="Arial Black"/>
                <a:cs typeface="Arial Black"/>
              </a:rPr>
              <a:t>Mortalidad</a:t>
            </a:r>
            <a:endParaRPr sz="2400">
              <a:latin typeface="Arial Black"/>
              <a:cs typeface="Arial Black"/>
            </a:endParaRPr>
          </a:p>
          <a:p>
            <a:pPr marL="374650" marR="81280" indent="-285750" algn="just">
              <a:lnSpc>
                <a:spcPts val="2570"/>
              </a:lnSpc>
              <a:spcBef>
                <a:spcPts val="635"/>
              </a:spcBef>
              <a:buSzPct val="75000"/>
              <a:buFont typeface="Wingdings"/>
              <a:buChar char=""/>
              <a:tabLst>
                <a:tab pos="374650" algn="l"/>
              </a:tabLst>
            </a:pPr>
            <a:r>
              <a:rPr sz="2400" spc="-235" dirty="0">
                <a:solidFill>
                  <a:srgbClr val="FFFFFF"/>
                </a:solidFill>
                <a:latin typeface="Arial Black"/>
                <a:cs typeface="Arial Black"/>
              </a:rPr>
              <a:t>Precoz: </a:t>
            </a:r>
            <a:r>
              <a:rPr sz="2400" spc="-290" dirty="0">
                <a:solidFill>
                  <a:srgbClr val="FFFFFF"/>
                </a:solidFill>
                <a:latin typeface="Arial Black"/>
                <a:cs typeface="Arial Black"/>
              </a:rPr>
              <a:t>primeros </a:t>
            </a:r>
            <a:r>
              <a:rPr sz="2400" spc="-270" dirty="0">
                <a:solidFill>
                  <a:srgbClr val="FFFFFF"/>
                </a:solidFill>
                <a:latin typeface="Arial Black"/>
                <a:cs typeface="Arial Black"/>
              </a:rPr>
              <a:t>6 </a:t>
            </a:r>
            <a:r>
              <a:rPr sz="2400" spc="-215" dirty="0">
                <a:solidFill>
                  <a:srgbClr val="FFFFFF"/>
                </a:solidFill>
                <a:latin typeface="Arial Black"/>
                <a:cs typeface="Arial Black"/>
              </a:rPr>
              <a:t>días. </a:t>
            </a:r>
            <a:r>
              <a:rPr sz="2400" spc="-275" dirty="0">
                <a:solidFill>
                  <a:srgbClr val="B1B1B1"/>
                </a:solidFill>
                <a:latin typeface="Arial Black"/>
                <a:cs typeface="Arial Black"/>
              </a:rPr>
              <a:t>Obedece </a:t>
            </a:r>
            <a:r>
              <a:rPr sz="2400" spc="-270" dirty="0">
                <a:solidFill>
                  <a:srgbClr val="B1B1B1"/>
                </a:solidFill>
                <a:latin typeface="Arial Black"/>
                <a:cs typeface="Arial Black"/>
              </a:rPr>
              <a:t>a la </a:t>
            </a:r>
            <a:r>
              <a:rPr sz="2400" b="1" spc="90" dirty="0">
                <a:solidFill>
                  <a:srgbClr val="FF0000"/>
                </a:solidFill>
                <a:latin typeface="Arial"/>
                <a:cs typeface="Arial"/>
              </a:rPr>
              <a:t>respuesta  </a:t>
            </a:r>
            <a:r>
              <a:rPr sz="2400" b="1" spc="85" dirty="0">
                <a:solidFill>
                  <a:srgbClr val="FF0000"/>
                </a:solidFill>
                <a:latin typeface="Arial"/>
                <a:cs typeface="Arial"/>
              </a:rPr>
              <a:t>inflamatoria</a:t>
            </a:r>
            <a:r>
              <a:rPr sz="2400" b="1" spc="4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b="1" spc="85" dirty="0">
                <a:solidFill>
                  <a:srgbClr val="FF0000"/>
                </a:solidFill>
                <a:latin typeface="Arial"/>
                <a:cs typeface="Arial"/>
              </a:rPr>
              <a:t>sistémica.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FFFFFF"/>
              </a:buClr>
              <a:buFont typeface="Wingdings"/>
              <a:buChar char=""/>
            </a:pPr>
            <a:endParaRPr sz="3250">
              <a:latin typeface="Arial"/>
              <a:cs typeface="Arial"/>
            </a:endParaRPr>
          </a:p>
          <a:p>
            <a:pPr marL="374650" marR="56515" indent="-285750" algn="just">
              <a:lnSpc>
                <a:spcPct val="89400"/>
              </a:lnSpc>
              <a:buSzPct val="75000"/>
              <a:buFont typeface="Wingdings"/>
              <a:buChar char=""/>
              <a:tabLst>
                <a:tab pos="374650" algn="l"/>
              </a:tabLst>
            </a:pPr>
            <a:r>
              <a:rPr sz="2400" spc="-235" dirty="0">
                <a:solidFill>
                  <a:srgbClr val="FFFFFF"/>
                </a:solidFill>
                <a:latin typeface="Arial Black"/>
                <a:cs typeface="Arial Black"/>
              </a:rPr>
              <a:t>Tardía: </a:t>
            </a:r>
            <a:r>
              <a:rPr sz="2400" spc="-254" dirty="0">
                <a:solidFill>
                  <a:srgbClr val="FFFFFF"/>
                </a:solidFill>
                <a:latin typeface="Arial Black"/>
                <a:cs typeface="Arial Black"/>
              </a:rPr>
              <a:t>Después </a:t>
            </a:r>
            <a:r>
              <a:rPr sz="2400" spc="-275" dirty="0">
                <a:solidFill>
                  <a:srgbClr val="FFFFFF"/>
                </a:solidFill>
                <a:latin typeface="Arial Black"/>
                <a:cs typeface="Arial Black"/>
              </a:rPr>
              <a:t>de los </a:t>
            </a:r>
            <a:r>
              <a:rPr sz="2400" spc="-270" dirty="0">
                <a:solidFill>
                  <a:srgbClr val="FFFFFF"/>
                </a:solidFill>
                <a:latin typeface="Arial Black"/>
                <a:cs typeface="Arial Black"/>
              </a:rPr>
              <a:t>6 </a:t>
            </a:r>
            <a:r>
              <a:rPr sz="2400" spc="-220" dirty="0">
                <a:solidFill>
                  <a:srgbClr val="FFFFFF"/>
                </a:solidFill>
                <a:latin typeface="Arial Black"/>
                <a:cs typeface="Arial Black"/>
              </a:rPr>
              <a:t>días. </a:t>
            </a:r>
            <a:r>
              <a:rPr sz="2400" spc="-270" dirty="0">
                <a:solidFill>
                  <a:srgbClr val="B1B1B1"/>
                </a:solidFill>
                <a:latin typeface="Arial Black"/>
                <a:cs typeface="Arial Black"/>
              </a:rPr>
              <a:t>A </a:t>
            </a:r>
            <a:r>
              <a:rPr sz="2400" spc="-300" dirty="0">
                <a:solidFill>
                  <a:srgbClr val="B1B1B1"/>
                </a:solidFill>
                <a:latin typeface="Arial Black"/>
                <a:cs typeface="Arial Black"/>
              </a:rPr>
              <a:t>causa </a:t>
            </a:r>
            <a:r>
              <a:rPr sz="2400" spc="-275" dirty="0">
                <a:solidFill>
                  <a:srgbClr val="B1B1B1"/>
                </a:solidFill>
                <a:latin typeface="Arial Black"/>
                <a:cs typeface="Arial Black"/>
              </a:rPr>
              <a:t>de las </a:t>
            </a:r>
            <a:r>
              <a:rPr sz="2400" spc="-275" dirty="0">
                <a:solidFill>
                  <a:srgbClr val="FF0000"/>
                </a:solidFill>
                <a:latin typeface="Arial Black"/>
                <a:cs typeface="Arial Black"/>
              </a:rPr>
              <a:t> </a:t>
            </a:r>
            <a:r>
              <a:rPr sz="2400" b="1" spc="70" dirty="0">
                <a:solidFill>
                  <a:srgbClr val="FF0000"/>
                </a:solidFill>
                <a:latin typeface="Arial"/>
                <a:cs typeface="Arial"/>
              </a:rPr>
              <a:t>complicaciones </a:t>
            </a:r>
            <a:r>
              <a:rPr sz="2400" b="1" spc="75" dirty="0">
                <a:solidFill>
                  <a:srgbClr val="FF0000"/>
                </a:solidFill>
                <a:latin typeface="Arial"/>
                <a:cs typeface="Arial"/>
              </a:rPr>
              <a:t>locales </a:t>
            </a:r>
            <a:r>
              <a:rPr sz="2400" b="1" spc="-135" dirty="0">
                <a:solidFill>
                  <a:srgbClr val="FF0000"/>
                </a:solidFill>
                <a:latin typeface="Arial"/>
                <a:cs typeface="Arial"/>
              </a:rPr>
              <a:t>y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a </a:t>
            </a:r>
            <a:r>
              <a:rPr sz="2400" b="1" spc="70" dirty="0">
                <a:solidFill>
                  <a:srgbClr val="FF0000"/>
                </a:solidFill>
                <a:latin typeface="Arial"/>
                <a:cs typeface="Arial"/>
              </a:rPr>
              <a:t>distancia</a:t>
            </a:r>
            <a:r>
              <a:rPr sz="2400" spc="70" dirty="0">
                <a:solidFill>
                  <a:srgbClr val="FF0000"/>
                </a:solidFill>
                <a:latin typeface="Arial Black"/>
                <a:cs typeface="Arial Black"/>
              </a:rPr>
              <a:t>, </a:t>
            </a:r>
            <a:r>
              <a:rPr sz="2400" spc="-275" dirty="0">
                <a:solidFill>
                  <a:srgbClr val="B1B1B1"/>
                </a:solidFill>
                <a:latin typeface="Arial Black"/>
                <a:cs typeface="Arial Black"/>
              </a:rPr>
              <a:t>siendo </a:t>
            </a:r>
            <a:r>
              <a:rPr sz="2400" spc="-270" dirty="0">
                <a:solidFill>
                  <a:srgbClr val="B1B1B1"/>
                </a:solidFill>
                <a:latin typeface="Arial Black"/>
                <a:cs typeface="Arial Black"/>
              </a:rPr>
              <a:t>la  </a:t>
            </a:r>
            <a:r>
              <a:rPr sz="2400" spc="-290" dirty="0">
                <a:solidFill>
                  <a:srgbClr val="B1B1B1"/>
                </a:solidFill>
                <a:latin typeface="Arial Black"/>
                <a:cs typeface="Arial Black"/>
              </a:rPr>
              <a:t>principal </a:t>
            </a:r>
            <a:r>
              <a:rPr sz="2400" spc="-295" dirty="0">
                <a:solidFill>
                  <a:srgbClr val="B1B1B1"/>
                </a:solidFill>
                <a:latin typeface="Arial Black"/>
                <a:cs typeface="Arial Black"/>
              </a:rPr>
              <a:t>causa </a:t>
            </a:r>
            <a:r>
              <a:rPr sz="2400" spc="-275" dirty="0">
                <a:solidFill>
                  <a:srgbClr val="B1B1B1"/>
                </a:solidFill>
                <a:latin typeface="Arial Black"/>
                <a:cs typeface="Arial Black"/>
              </a:rPr>
              <a:t>de </a:t>
            </a:r>
            <a:r>
              <a:rPr sz="2400" spc="-315" dirty="0">
                <a:solidFill>
                  <a:srgbClr val="B1B1B1"/>
                </a:solidFill>
                <a:latin typeface="Arial Black"/>
                <a:cs typeface="Arial Black"/>
              </a:rPr>
              <a:t>muerte </a:t>
            </a:r>
            <a:r>
              <a:rPr sz="2400" spc="-270" dirty="0">
                <a:solidFill>
                  <a:srgbClr val="B1B1B1"/>
                </a:solidFill>
                <a:latin typeface="Arial Black"/>
                <a:cs typeface="Arial Black"/>
              </a:rPr>
              <a:t>la </a:t>
            </a:r>
            <a:r>
              <a:rPr sz="2400" spc="-190" dirty="0">
                <a:solidFill>
                  <a:srgbClr val="B1B1B1"/>
                </a:solidFill>
                <a:latin typeface="Arial Black"/>
                <a:cs typeface="Arial Black"/>
              </a:rPr>
              <a:t>INFECCIÓN,  </a:t>
            </a:r>
            <a:r>
              <a:rPr sz="2400" spc="-305" dirty="0">
                <a:solidFill>
                  <a:srgbClr val="B1B1B1"/>
                </a:solidFill>
                <a:latin typeface="Arial Black"/>
                <a:cs typeface="Arial Black"/>
              </a:rPr>
              <a:t>especialmente </a:t>
            </a:r>
            <a:r>
              <a:rPr sz="2400" spc="-275" dirty="0">
                <a:solidFill>
                  <a:srgbClr val="B1B1B1"/>
                </a:solidFill>
                <a:latin typeface="Arial Black"/>
                <a:cs typeface="Arial Black"/>
              </a:rPr>
              <a:t>la </a:t>
            </a:r>
            <a:r>
              <a:rPr sz="2400" spc="-290" dirty="0">
                <a:solidFill>
                  <a:srgbClr val="B1B1B1"/>
                </a:solidFill>
                <a:latin typeface="Arial Black"/>
                <a:cs typeface="Arial Black"/>
              </a:rPr>
              <a:t>necrosis </a:t>
            </a:r>
            <a:r>
              <a:rPr sz="2400" spc="-310" dirty="0">
                <a:solidFill>
                  <a:srgbClr val="B1B1B1"/>
                </a:solidFill>
                <a:latin typeface="Arial Black"/>
                <a:cs typeface="Arial Black"/>
              </a:rPr>
              <a:t>pancreática</a:t>
            </a:r>
            <a:r>
              <a:rPr sz="2400" spc="-145" dirty="0">
                <a:solidFill>
                  <a:srgbClr val="B1B1B1"/>
                </a:solidFill>
                <a:latin typeface="Arial Black"/>
                <a:cs typeface="Arial Black"/>
              </a:rPr>
              <a:t> </a:t>
            </a:r>
            <a:r>
              <a:rPr sz="2400" spc="-285" dirty="0">
                <a:solidFill>
                  <a:srgbClr val="B1B1B1"/>
                </a:solidFill>
                <a:latin typeface="Arial Black"/>
                <a:cs typeface="Arial Black"/>
              </a:rPr>
              <a:t>infectada.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93139" y="4869179"/>
            <a:ext cx="1301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Wingdings"/>
                <a:cs typeface="Wingdings"/>
              </a:rPr>
              <a:t></a:t>
            </a:r>
            <a:endParaRPr sz="1800">
              <a:latin typeface="Wingdings"/>
              <a:cs typeface="Wingding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78889" y="4819650"/>
            <a:ext cx="7331075" cy="10109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510"/>
              </a:lnSpc>
              <a:spcBef>
                <a:spcPts val="100"/>
              </a:spcBef>
            </a:pP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NECROSIS </a:t>
            </a:r>
            <a:r>
              <a:rPr sz="2400" spc="-40" dirty="0">
                <a:solidFill>
                  <a:srgbClr val="FFFFFF"/>
                </a:solidFill>
                <a:latin typeface="Arial"/>
                <a:cs typeface="Arial"/>
              </a:rPr>
              <a:t>PANCREATICA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40-70% DE</a:t>
            </a:r>
            <a:r>
              <a:rPr sz="2400" spc="2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INFECCION</a:t>
            </a:r>
            <a:endParaRPr sz="2400">
              <a:latin typeface="Arial"/>
              <a:cs typeface="Arial"/>
            </a:endParaRPr>
          </a:p>
          <a:p>
            <a:pPr marL="3841750">
              <a:lnSpc>
                <a:spcPts val="2440"/>
              </a:lnSpc>
            </a:pP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a 4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SEMANAS</a:t>
            </a:r>
            <a:endParaRPr sz="2400">
              <a:latin typeface="Arial"/>
              <a:cs typeface="Arial"/>
            </a:endParaRPr>
          </a:p>
          <a:p>
            <a:pPr marL="3841750">
              <a:lnSpc>
                <a:spcPts val="2810"/>
              </a:lnSpc>
            </a:pPr>
            <a:r>
              <a:rPr sz="2400" spc="-30" dirty="0">
                <a:solidFill>
                  <a:srgbClr val="FFFFFF"/>
                </a:solidFill>
                <a:latin typeface="Arial"/>
                <a:cs typeface="Arial"/>
              </a:rPr>
              <a:t>MORTALIDAD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50%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93139" y="6259829"/>
            <a:ext cx="1301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Wingdings"/>
                <a:cs typeface="Wingdings"/>
              </a:rPr>
              <a:t></a:t>
            </a:r>
            <a:endParaRPr sz="1800">
              <a:latin typeface="Wingdings"/>
              <a:cs typeface="Wingding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78889" y="6226809"/>
            <a:ext cx="56616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95" dirty="0">
                <a:solidFill>
                  <a:srgbClr val="FF0000"/>
                </a:solidFill>
                <a:latin typeface="Arial Black"/>
                <a:cs typeface="Arial Black"/>
              </a:rPr>
              <a:t>Pancreatitis </a:t>
            </a:r>
            <a:r>
              <a:rPr sz="2400" spc="-275" dirty="0">
                <a:solidFill>
                  <a:srgbClr val="FF0000"/>
                </a:solidFill>
                <a:latin typeface="Arial Black"/>
                <a:cs typeface="Arial Black"/>
              </a:rPr>
              <a:t>aguda </a:t>
            </a:r>
            <a:r>
              <a:rPr sz="2400" spc="-270" dirty="0">
                <a:solidFill>
                  <a:srgbClr val="FF0000"/>
                </a:solidFill>
                <a:latin typeface="Arial Black"/>
                <a:cs typeface="Arial Black"/>
              </a:rPr>
              <a:t>grave </a:t>
            </a:r>
            <a:r>
              <a:rPr sz="2400" dirty="0">
                <a:solidFill>
                  <a:srgbClr val="FF0000"/>
                </a:solidFill>
                <a:latin typeface="Wingdings"/>
                <a:cs typeface="Wingdings"/>
              </a:rPr>
              <a:t>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275" dirty="0">
                <a:solidFill>
                  <a:srgbClr val="FF0000"/>
                </a:solidFill>
                <a:latin typeface="Arial Black"/>
                <a:cs typeface="Arial Black"/>
              </a:rPr>
              <a:t>95%</a:t>
            </a:r>
            <a:r>
              <a:rPr sz="2400" spc="-165" dirty="0">
                <a:solidFill>
                  <a:srgbClr val="FF0000"/>
                </a:solidFill>
                <a:latin typeface="Arial Black"/>
                <a:cs typeface="Arial Black"/>
              </a:rPr>
              <a:t> </a:t>
            </a:r>
            <a:r>
              <a:rPr sz="2400" spc="-305" dirty="0">
                <a:solidFill>
                  <a:srgbClr val="FF0000"/>
                </a:solidFill>
                <a:latin typeface="Arial Black"/>
                <a:cs typeface="Arial Black"/>
              </a:rPr>
              <a:t>muertes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Epidemiología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00529" y="170179"/>
            <a:ext cx="62312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Clasificación </a:t>
            </a:r>
            <a:r>
              <a:rPr sz="3600" spc="-5" dirty="0"/>
              <a:t>de Atlanta</a:t>
            </a:r>
            <a:r>
              <a:rPr sz="3600" spc="-50" dirty="0"/>
              <a:t> </a:t>
            </a:r>
            <a:r>
              <a:rPr sz="3600" spc="-5" dirty="0"/>
              <a:t>(1992)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219709" y="1412240"/>
            <a:ext cx="2070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CC"/>
                </a:solidFill>
                <a:latin typeface="Wingdings"/>
                <a:cs typeface="Wingdings"/>
              </a:rPr>
              <a:t></a:t>
            </a:r>
            <a:endParaRPr sz="1800">
              <a:latin typeface="Wingdings"/>
              <a:cs typeface="Wingding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2609" y="1362709"/>
            <a:ext cx="7731759" cy="731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7790">
              <a:lnSpc>
                <a:spcPts val="2780"/>
              </a:lnSpc>
              <a:spcBef>
                <a:spcPts val="100"/>
              </a:spcBef>
              <a:tabLst>
                <a:tab pos="5097145" algn="l"/>
              </a:tabLst>
            </a:pPr>
            <a:r>
              <a:rPr sz="2400" b="1" i="1" spc="-5" dirty="0">
                <a:solidFill>
                  <a:srgbClr val="FFBF00"/>
                </a:solidFill>
                <a:latin typeface="Arial"/>
                <a:cs typeface="Arial"/>
              </a:rPr>
              <a:t>Pancreatitis aguda</a:t>
            </a:r>
            <a:r>
              <a:rPr sz="2400" b="1" i="1" spc="30" dirty="0">
                <a:solidFill>
                  <a:srgbClr val="FFBF00"/>
                </a:solidFill>
                <a:latin typeface="Arial"/>
                <a:cs typeface="Arial"/>
              </a:rPr>
              <a:t> </a:t>
            </a:r>
            <a:r>
              <a:rPr sz="2400" b="1" i="1" spc="-5" dirty="0">
                <a:solidFill>
                  <a:srgbClr val="FFBF00"/>
                </a:solidFill>
                <a:latin typeface="Arial"/>
                <a:cs typeface="Arial"/>
              </a:rPr>
              <a:t>leve</a:t>
            </a:r>
            <a:r>
              <a:rPr sz="2400" b="1" i="1" spc="15" dirty="0">
                <a:solidFill>
                  <a:srgbClr val="FFBF00"/>
                </a:solidFill>
                <a:latin typeface="Arial"/>
                <a:cs typeface="Arial"/>
              </a:rPr>
              <a:t> </a:t>
            </a:r>
            <a:r>
              <a:rPr sz="2400" b="1" i="1" spc="-5" dirty="0">
                <a:solidFill>
                  <a:srgbClr val="FFBF00"/>
                </a:solidFill>
                <a:latin typeface="Arial"/>
                <a:cs typeface="Arial"/>
              </a:rPr>
              <a:t>(80-90%):	</a:t>
            </a:r>
            <a:r>
              <a:rPr sz="2400" i="1" spc="-5" dirty="0">
                <a:solidFill>
                  <a:srgbClr val="FFFFFF"/>
                </a:solidFill>
                <a:latin typeface="Arial"/>
                <a:cs typeface="Arial"/>
              </a:rPr>
              <a:t>Existe</a:t>
            </a:r>
            <a:r>
              <a:rPr sz="2400" i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i="1" spc="-5" dirty="0">
                <a:solidFill>
                  <a:srgbClr val="FFFFFF"/>
                </a:solidFill>
                <a:latin typeface="Arial"/>
                <a:cs typeface="Arial"/>
              </a:rPr>
              <a:t>edema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ts val="2780"/>
              </a:lnSpc>
              <a:tabLst>
                <a:tab pos="3364865" algn="l"/>
              </a:tabLst>
            </a:pP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intersticial</a:t>
            </a:r>
            <a:r>
              <a:rPr sz="24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del</a:t>
            </a:r>
            <a:r>
              <a:rPr sz="24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páncreas	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y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mínima repercusión sistémica.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9709" y="2583179"/>
            <a:ext cx="2070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CC"/>
                </a:solidFill>
                <a:latin typeface="Wingdings"/>
                <a:cs typeface="Wingdings"/>
              </a:rPr>
              <a:t></a:t>
            </a:r>
            <a:endParaRPr sz="1800">
              <a:latin typeface="Wingdings"/>
              <a:cs typeface="Wingding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62609" y="2534920"/>
            <a:ext cx="7461250" cy="1070610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 marR="5080" indent="85090">
              <a:lnSpc>
                <a:spcPct val="92900"/>
              </a:lnSpc>
              <a:spcBef>
                <a:spcPts val="305"/>
              </a:spcBef>
            </a:pPr>
            <a:r>
              <a:rPr sz="2400" b="1" i="1" spc="-5" dirty="0">
                <a:solidFill>
                  <a:srgbClr val="FFBF00"/>
                </a:solidFill>
                <a:latin typeface="Arial"/>
                <a:cs typeface="Arial"/>
              </a:rPr>
              <a:t>Pancreatitis aguda grave (10-20%):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Fallas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orgánicas  sistémicas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y/o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complicaciones locales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como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necrosis,  pseudoquiste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o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absceso.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9709" y="4094479"/>
            <a:ext cx="2070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CC"/>
                </a:solidFill>
                <a:latin typeface="Wingdings"/>
                <a:cs typeface="Wingdings"/>
              </a:rPr>
              <a:t></a:t>
            </a:r>
            <a:endParaRPr sz="1800">
              <a:latin typeface="Wingdings"/>
              <a:cs typeface="Wingding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2609" y="4046220"/>
            <a:ext cx="7237095" cy="1070610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 marR="5080" indent="85090">
              <a:lnSpc>
                <a:spcPct val="92900"/>
              </a:lnSpc>
              <a:spcBef>
                <a:spcPts val="305"/>
              </a:spcBef>
              <a:tabLst>
                <a:tab pos="1656714" algn="l"/>
              </a:tabLst>
            </a:pPr>
            <a:r>
              <a:rPr sz="2400" b="1" i="1" spc="-5" dirty="0">
                <a:solidFill>
                  <a:srgbClr val="FFBF00"/>
                </a:solidFill>
                <a:latin typeface="Arial"/>
                <a:cs typeface="Arial"/>
              </a:rPr>
              <a:t>Necrosis:	</a:t>
            </a:r>
            <a:r>
              <a:rPr sz="2400" i="1" spc="-10" dirty="0">
                <a:solidFill>
                  <a:srgbClr val="FFFFFF"/>
                </a:solidFill>
                <a:latin typeface="Arial"/>
                <a:cs typeface="Arial"/>
              </a:rPr>
              <a:t>Zonas </a:t>
            </a:r>
            <a:r>
              <a:rPr sz="2400" i="1" spc="-5" dirty="0">
                <a:solidFill>
                  <a:srgbClr val="FFFFFF"/>
                </a:solidFill>
                <a:latin typeface="Arial"/>
                <a:cs typeface="Arial"/>
              </a:rPr>
              <a:t>localizadas </a:t>
            </a:r>
            <a:r>
              <a:rPr sz="2400" i="1" dirty="0">
                <a:solidFill>
                  <a:srgbClr val="FFFFFF"/>
                </a:solidFill>
                <a:latin typeface="Arial"/>
                <a:cs typeface="Arial"/>
              </a:rPr>
              <a:t>o </a:t>
            </a:r>
            <a:r>
              <a:rPr sz="2400" i="1" spc="-5" dirty="0">
                <a:solidFill>
                  <a:srgbClr val="FFFFFF"/>
                </a:solidFill>
                <a:latin typeface="Arial"/>
                <a:cs typeface="Arial"/>
              </a:rPr>
              <a:t>difusas de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tejido  pancreático no viable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que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generalmente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se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asocian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a 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necrosis de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la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grasa</a:t>
            </a:r>
            <a:r>
              <a:rPr sz="24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peripancreática.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5609" y="481329"/>
            <a:ext cx="2070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CC"/>
                </a:solidFill>
                <a:latin typeface="Wingdings"/>
                <a:cs typeface="Wingdings"/>
              </a:rPr>
              <a:t></a:t>
            </a:r>
            <a:endParaRPr sz="1800">
              <a:latin typeface="Wingdings"/>
              <a:cs typeface="Wingding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78509" y="431800"/>
            <a:ext cx="7375525" cy="1070610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 marR="5080">
              <a:lnSpc>
                <a:spcPct val="92900"/>
              </a:lnSpc>
              <a:spcBef>
                <a:spcPts val="305"/>
              </a:spcBef>
            </a:pPr>
            <a:r>
              <a:rPr sz="2400" b="1" i="1" spc="-5" dirty="0">
                <a:solidFill>
                  <a:srgbClr val="FFBF00"/>
                </a:solidFill>
                <a:latin typeface="Arial"/>
                <a:cs typeface="Arial"/>
              </a:rPr>
              <a:t>Colecciones líquidas </a:t>
            </a:r>
            <a:r>
              <a:rPr sz="2400" b="1" i="1" spc="-10" dirty="0">
                <a:solidFill>
                  <a:srgbClr val="FFBF00"/>
                </a:solidFill>
                <a:latin typeface="Arial"/>
                <a:cs typeface="Arial"/>
              </a:rPr>
              <a:t>agudas: </a:t>
            </a:r>
            <a:r>
              <a:rPr sz="2400" i="1" spc="-10" dirty="0">
                <a:solidFill>
                  <a:srgbClr val="FFFFFF"/>
                </a:solidFill>
                <a:latin typeface="Arial"/>
                <a:cs typeface="Arial"/>
              </a:rPr>
              <a:t>Colecciones </a:t>
            </a:r>
            <a:r>
              <a:rPr sz="2400" spc="-5" dirty="0">
                <a:solidFill>
                  <a:srgbClr val="FFFFFF"/>
                </a:solidFill>
              </a:rPr>
              <a:t>de  </a:t>
            </a:r>
            <a:r>
              <a:rPr sz="2400" spc="-10" dirty="0">
                <a:solidFill>
                  <a:srgbClr val="FFFFFF"/>
                </a:solidFill>
              </a:rPr>
              <a:t>densidad líquida que </a:t>
            </a:r>
            <a:r>
              <a:rPr sz="2400" spc="-5" dirty="0">
                <a:solidFill>
                  <a:srgbClr val="FFFFFF"/>
                </a:solidFill>
              </a:rPr>
              <a:t>carecen de pared </a:t>
            </a:r>
            <a:r>
              <a:rPr sz="2400" dirty="0">
                <a:solidFill>
                  <a:srgbClr val="FFFFFF"/>
                </a:solidFill>
              </a:rPr>
              <a:t>y se </a:t>
            </a:r>
            <a:r>
              <a:rPr sz="2400" spc="-5" dirty="0">
                <a:solidFill>
                  <a:srgbClr val="FFFFFF"/>
                </a:solidFill>
              </a:rPr>
              <a:t>presentan  precozmente en el páncreas </a:t>
            </a:r>
            <a:r>
              <a:rPr sz="2400" dirty="0">
                <a:solidFill>
                  <a:srgbClr val="FFFFFF"/>
                </a:solidFill>
              </a:rPr>
              <a:t>o cerca </a:t>
            </a:r>
            <a:r>
              <a:rPr sz="2400" spc="-5" dirty="0">
                <a:solidFill>
                  <a:srgbClr val="FFFFFF"/>
                </a:solidFill>
              </a:rPr>
              <a:t>de</a:t>
            </a:r>
            <a:r>
              <a:rPr sz="2400" spc="15" dirty="0">
                <a:solidFill>
                  <a:srgbClr val="FFFFFF"/>
                </a:solidFill>
              </a:rPr>
              <a:t> </a:t>
            </a:r>
            <a:r>
              <a:rPr sz="2400" spc="-5" dirty="0">
                <a:solidFill>
                  <a:srgbClr val="FFFFFF"/>
                </a:solidFill>
              </a:rPr>
              <a:t>él.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35609" y="1992629"/>
            <a:ext cx="2070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CC"/>
                </a:solidFill>
                <a:latin typeface="Wingdings"/>
                <a:cs typeface="Wingdings"/>
              </a:rPr>
              <a:t></a:t>
            </a:r>
            <a:endParaRPr sz="1800">
              <a:latin typeface="Wingdings"/>
              <a:cs typeface="Wingding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78509" y="1943100"/>
            <a:ext cx="7440930" cy="175133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 indent="85090">
              <a:lnSpc>
                <a:spcPct val="93000"/>
              </a:lnSpc>
              <a:spcBef>
                <a:spcPts val="300"/>
              </a:spcBef>
            </a:pPr>
            <a:r>
              <a:rPr sz="2400" b="1" i="1" spc="-5" dirty="0">
                <a:solidFill>
                  <a:srgbClr val="FFBF00"/>
                </a:solidFill>
                <a:latin typeface="Arial"/>
                <a:cs typeface="Arial"/>
              </a:rPr>
              <a:t>Pseudoquiste: </a:t>
            </a:r>
            <a:r>
              <a:rPr sz="2400" i="1" spc="-5" dirty="0">
                <a:solidFill>
                  <a:srgbClr val="FFFFFF"/>
                </a:solidFill>
                <a:latin typeface="Arial"/>
                <a:cs typeface="Arial"/>
              </a:rPr>
              <a:t>Formación </a:t>
            </a:r>
            <a:r>
              <a:rPr sz="2400" i="1" dirty="0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2400" i="1" spc="-10" dirty="0">
                <a:solidFill>
                  <a:srgbClr val="FFFFFF"/>
                </a:solidFill>
                <a:latin typeface="Arial"/>
                <a:cs typeface="Arial"/>
              </a:rPr>
              <a:t>densidad </a:t>
            </a:r>
            <a:r>
              <a:rPr sz="2400" i="1" spc="-5" dirty="0">
                <a:solidFill>
                  <a:srgbClr val="FFFFFF"/>
                </a:solidFill>
                <a:latin typeface="Arial"/>
                <a:cs typeface="Arial"/>
              </a:rPr>
              <a:t>líquida 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caracterizada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por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la existencia de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una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pared de tejido  fibroso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o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granulatorio que aparece no antes de las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4 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semanas desde el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inicio de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la pancreatitis. Constituyen 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la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complicación más frecuente en </a:t>
            </a:r>
            <a:r>
              <a:rPr sz="2400" spc="-90" dirty="0">
                <a:solidFill>
                  <a:srgbClr val="FFFFFF"/>
                </a:solidFill>
                <a:latin typeface="Arial"/>
                <a:cs typeface="Arial"/>
              </a:rPr>
              <a:t>PA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grave (10-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17%).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35609" y="4183379"/>
            <a:ext cx="2070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CC"/>
                </a:solidFill>
                <a:latin typeface="Wingdings"/>
                <a:cs typeface="Wingdings"/>
              </a:rPr>
              <a:t></a:t>
            </a:r>
            <a:endParaRPr sz="1800">
              <a:latin typeface="Wingdings"/>
              <a:cs typeface="Wingding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78509" y="4133850"/>
            <a:ext cx="7406005" cy="1410970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 marR="5080" indent="85090">
              <a:lnSpc>
                <a:spcPct val="92900"/>
              </a:lnSpc>
              <a:spcBef>
                <a:spcPts val="305"/>
              </a:spcBef>
            </a:pPr>
            <a:r>
              <a:rPr sz="2400" b="1" i="1" spc="-10" dirty="0">
                <a:solidFill>
                  <a:srgbClr val="FFBF00"/>
                </a:solidFill>
                <a:latin typeface="Arial"/>
                <a:cs typeface="Arial"/>
              </a:rPr>
              <a:t>Absceso </a:t>
            </a:r>
            <a:r>
              <a:rPr sz="2400" b="1" i="1" spc="-5" dirty="0">
                <a:solidFill>
                  <a:srgbClr val="FFBF00"/>
                </a:solidFill>
                <a:latin typeface="Arial"/>
                <a:cs typeface="Arial"/>
              </a:rPr>
              <a:t>pancreático: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Colección circunscrita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pus,  en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el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páncreas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o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su vecindad, que aparece como  consecuencia de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una </a:t>
            </a:r>
            <a:r>
              <a:rPr sz="2400" spc="-95" dirty="0">
                <a:solidFill>
                  <a:srgbClr val="FFFFFF"/>
                </a:solidFill>
                <a:latin typeface="Arial"/>
                <a:cs typeface="Arial"/>
              </a:rPr>
              <a:t>PA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y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contiene escaso tejido  necrótico en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su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interior.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4857750" cy="36804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381500" y="3285490"/>
              <a:ext cx="4762500" cy="357251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29259" y="3596640"/>
              <a:ext cx="3500120" cy="326136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1914</Words>
  <Application>Microsoft Office PowerPoint</Application>
  <PresentationFormat>Presentación en pantalla (4:3)</PresentationFormat>
  <Paragraphs>421</Paragraphs>
  <Slides>56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56</vt:i4>
      </vt:variant>
    </vt:vector>
  </HeadingPairs>
  <TitlesOfParts>
    <vt:vector size="57" baseType="lpstr">
      <vt:lpstr>Office Theme</vt:lpstr>
      <vt:lpstr>Pancreatitis Aguda</vt:lpstr>
      <vt:lpstr>Definición</vt:lpstr>
      <vt:lpstr>Epidemiología</vt:lpstr>
      <vt:lpstr>Epidemiología</vt:lpstr>
      <vt:lpstr>Epidemiología</vt:lpstr>
      <vt:lpstr>Epidemiología</vt:lpstr>
      <vt:lpstr>Clasificación de Atlanta (1992)</vt:lpstr>
      <vt:lpstr>Colecciones líquidas agudas: Colecciones de  densidad líquida que carecen de pared y se presentan  precozmente en el páncreas o cerca de él.</vt:lpstr>
      <vt:lpstr>Presentación de PowerPoint</vt:lpstr>
      <vt:lpstr>Etiología</vt:lpstr>
      <vt:lpstr>Pancreatitis biliar</vt:lpstr>
      <vt:lpstr>Presentación de PowerPoint</vt:lpstr>
      <vt:lpstr>Esquema general del manejo.</vt:lpstr>
      <vt:lpstr>Manifestaciones Clínicas</vt:lpstr>
      <vt:lpstr>Manifestaciones Clínicas</vt:lpstr>
      <vt:lpstr>Examen Físico</vt:lpstr>
      <vt:lpstr>Cuadro clínico</vt:lpstr>
      <vt:lpstr>Diagnostico Diferencial</vt:lpstr>
      <vt:lpstr>Enzimas pancreáticas</vt:lpstr>
      <vt:lpstr>Enzimas pancreáticas</vt:lpstr>
      <vt:lpstr>Presentación de PowerPoint</vt:lpstr>
      <vt:lpstr>Imagenes</vt:lpstr>
      <vt:lpstr>Presentación de PowerPoint</vt:lpstr>
      <vt:lpstr>Tomografía axial  computada</vt:lpstr>
      <vt:lpstr>Clasificación de gravedad</vt:lpstr>
      <vt:lpstr>Criterios de Ranson</vt:lpstr>
      <vt:lpstr>Criterios de Glasgow</vt:lpstr>
      <vt:lpstr>APACHE II (Acute Physiology and  Chronic Health  Evaluation)</vt:lpstr>
      <vt:lpstr>Presentación de PowerPoint</vt:lpstr>
      <vt:lpstr>Marcadores bioquímicos</vt:lpstr>
      <vt:lpstr>Marcadores bioquímicos</vt:lpstr>
      <vt:lpstr>Clasificación de Balthazar</vt:lpstr>
      <vt:lpstr>A: Páncreas normal</vt:lpstr>
      <vt:lpstr>B: Páncreas aumentado de tamaño.</vt:lpstr>
      <vt:lpstr>C: Inflamación peripancreatica</vt:lpstr>
      <vt:lpstr>D: Una colección peripancreatica.</vt:lpstr>
      <vt:lpstr>Presentación de PowerPoint</vt:lpstr>
      <vt:lpstr>COMPLICACIONES</vt:lpstr>
      <vt:lpstr>Tratamiento PA leve</vt:lpstr>
      <vt:lpstr>Tratamiento PA leve</vt:lpstr>
      <vt:lpstr>Tratamiento PA grave</vt:lpstr>
      <vt:lpstr>Asistencia Nutricional:</vt:lpstr>
      <vt:lpstr>Asistencia Nutricional:</vt:lpstr>
      <vt:lpstr>Hidratación Parenteral</vt:lpstr>
      <vt:lpstr>Analgesia</vt:lpstr>
      <vt:lpstr>Analgesia</vt:lpstr>
      <vt:lpstr>Profilaxis ATB</vt:lpstr>
      <vt:lpstr>Profilaxis ATB</vt:lpstr>
      <vt:lpstr>Se recomienda:</vt:lpstr>
      <vt:lpstr>Agentes  etiológicos</vt:lpstr>
      <vt:lpstr>Tratamiento PA biliar</vt:lpstr>
      <vt:lpstr>CPRE en pancreatitis aguda</vt:lpstr>
      <vt:lpstr>Diagnóstico y tratamiento de la infección  pancreática</vt:lpstr>
      <vt:lpstr>Tratamiento de la infección  pancreática</vt:lpstr>
      <vt:lpstr>Conclusión Esquema general del manejo.</vt:lpstr>
      <vt:lpstr>Manejo complicaciones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Pancreatitis Aguda</dc:title>
  <dc:creator>USS</dc:creator>
  <cp:lastModifiedBy>marce</cp:lastModifiedBy>
  <cp:revision>1</cp:revision>
  <dcterms:created xsi:type="dcterms:W3CDTF">2020-10-28T13:42:30Z</dcterms:created>
  <dcterms:modified xsi:type="dcterms:W3CDTF">2020-10-28T13:49:36Z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2011-09-11T00:00:00Z</vt:filetime>
  </property>
  <property fmtid="{D5CDD505-2E9C-101B-9397-08002B2CF9AE}" pid="3" name="Creator">
    <vt:lpwstr>Impress</vt:lpwstr>
  </property>
  <property fmtid="{D5CDD505-2E9C-101B-9397-08002B2CF9AE}" pid="4" name="LastSaved">
    <vt:filetime>2011-09-11T00:00:00Z</vt:filetime>
  </property>
</Properties>
</file>