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2" r:id="rId2"/>
    <p:sldId id="293" r:id="rId3"/>
    <p:sldId id="294" r:id="rId4"/>
    <p:sldId id="295" r:id="rId5"/>
    <p:sldId id="296" r:id="rId6"/>
    <p:sldId id="297" r:id="rId7"/>
    <p:sldId id="298" r:id="rId8"/>
    <p:sldId id="299" r:id="rId9"/>
    <p:sldId id="300" r:id="rId10"/>
    <p:sldId id="301" r:id="rId11"/>
    <p:sldId id="256" r:id="rId12"/>
    <p:sldId id="257" r:id="rId13"/>
    <p:sldId id="258" r:id="rId14"/>
    <p:sldId id="259" r:id="rId15"/>
    <p:sldId id="260" r:id="rId16"/>
    <p:sldId id="261" r:id="rId17"/>
    <p:sldId id="262" r:id="rId18"/>
    <p:sldId id="263" r:id="rId19"/>
    <p:sldId id="264" r:id="rId20"/>
    <p:sldId id="265" r:id="rId21"/>
    <p:sldId id="266" r:id="rId22"/>
    <p:sldId id="267" r:id="rId23"/>
    <p:sldId id="268" r:id="rId24"/>
    <p:sldId id="269" r:id="rId25"/>
    <p:sldId id="270" r:id="rId26"/>
    <p:sldId id="271" r:id="rId27"/>
    <p:sldId id="272" r:id="rId28"/>
    <p:sldId id="273" r:id="rId29"/>
    <p:sldId id="274" r:id="rId30"/>
    <p:sldId id="275" r:id="rId31"/>
    <p:sldId id="276" r:id="rId32"/>
    <p:sldId id="277" r:id="rId33"/>
    <p:sldId id="278" r:id="rId34"/>
    <p:sldId id="279" r:id="rId35"/>
    <p:sldId id="280" r:id="rId36"/>
    <p:sldId id="281" r:id="rId37"/>
    <p:sldId id="282" r:id="rId38"/>
    <p:sldId id="283" r:id="rId39"/>
    <p:sldId id="284" r:id="rId40"/>
    <p:sldId id="285" r:id="rId41"/>
    <p:sldId id="286" r:id="rId42"/>
    <p:sldId id="287" r:id="rId43"/>
    <p:sldId id="288" r:id="rId44"/>
    <p:sldId id="302" r:id="rId45"/>
    <p:sldId id="303" r:id="rId46"/>
    <p:sldId id="289" r:id="rId47"/>
    <p:sldId id="290" r:id="rId48"/>
    <p:sldId id="291" r:id="rId49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80" y="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13BFF-2E21-4D84-89C1-5F03794EB498}" type="datetimeFigureOut">
              <a:rPr lang="es-AR" smtClean="0"/>
              <a:t>5/6/2024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3FC03-B981-4510-98BE-E909D1FC10E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23598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13BFF-2E21-4D84-89C1-5F03794EB498}" type="datetimeFigureOut">
              <a:rPr lang="es-AR" smtClean="0"/>
              <a:t>5/6/2024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3FC03-B981-4510-98BE-E909D1FC10E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29675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13BFF-2E21-4D84-89C1-5F03794EB498}" type="datetimeFigureOut">
              <a:rPr lang="es-AR" smtClean="0"/>
              <a:t>5/6/2024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3FC03-B981-4510-98BE-E909D1FC10E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49126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13BFF-2E21-4D84-89C1-5F03794EB498}" type="datetimeFigureOut">
              <a:rPr lang="es-AR" smtClean="0"/>
              <a:t>5/6/2024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3FC03-B981-4510-98BE-E909D1FC10E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40270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13BFF-2E21-4D84-89C1-5F03794EB498}" type="datetimeFigureOut">
              <a:rPr lang="es-AR" smtClean="0"/>
              <a:t>5/6/2024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3FC03-B981-4510-98BE-E909D1FC10E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30975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13BFF-2E21-4D84-89C1-5F03794EB498}" type="datetimeFigureOut">
              <a:rPr lang="es-AR" smtClean="0"/>
              <a:t>5/6/2024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3FC03-B981-4510-98BE-E909D1FC10E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19476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13BFF-2E21-4D84-89C1-5F03794EB498}" type="datetimeFigureOut">
              <a:rPr lang="es-AR" smtClean="0"/>
              <a:t>5/6/2024</a:t>
            </a:fld>
            <a:endParaRPr lang="es-AR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3FC03-B981-4510-98BE-E909D1FC10E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99911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13BFF-2E21-4D84-89C1-5F03794EB498}" type="datetimeFigureOut">
              <a:rPr lang="es-AR" smtClean="0"/>
              <a:t>5/6/2024</a:t>
            </a:fld>
            <a:endParaRPr lang="es-AR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3FC03-B981-4510-98BE-E909D1FC10E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5818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13BFF-2E21-4D84-89C1-5F03794EB498}" type="datetimeFigureOut">
              <a:rPr lang="es-AR" smtClean="0"/>
              <a:t>5/6/2024</a:t>
            </a:fld>
            <a:endParaRPr lang="es-AR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3FC03-B981-4510-98BE-E909D1FC10E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63040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13BFF-2E21-4D84-89C1-5F03794EB498}" type="datetimeFigureOut">
              <a:rPr lang="es-AR" smtClean="0"/>
              <a:t>5/6/2024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3FC03-B981-4510-98BE-E909D1FC10E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11978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13BFF-2E21-4D84-89C1-5F03794EB498}" type="datetimeFigureOut">
              <a:rPr lang="es-AR" smtClean="0"/>
              <a:t>5/6/2024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3FC03-B981-4510-98BE-E909D1FC10E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91390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913BFF-2E21-4D84-89C1-5F03794EB498}" type="datetimeFigureOut">
              <a:rPr lang="es-AR" smtClean="0"/>
              <a:t>5/6/2024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53FC03-B981-4510-98BE-E909D1FC10E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45844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821420"/>
          </a:xfrm>
        </p:spPr>
        <p:txBody>
          <a:bodyPr/>
          <a:lstStyle/>
          <a:p>
            <a:r>
              <a:rPr lang="es-AR" b="1" dirty="0" smtClean="0">
                <a:latin typeface="Bookman Old Style" panose="02050604050505020204" pitchFamily="18" charset="0"/>
              </a:rPr>
              <a:t>Cáncer colorrectal</a:t>
            </a:r>
            <a:endParaRPr lang="es-AR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73697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Manifestaciones Clínicas Se caracteriza por una fase de crecimiento asintomático.Locales Colon Derecho : hemorragia ocult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018" y="0"/>
            <a:ext cx="94903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02028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ÁNCER COLORRECTAL Es una enfermedad de gran magnitud a nivel mundial, queocasiona una importante mortalidad. La mayoría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7851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ÁNCER COLORRECTAL El CCR tiene una lesión precursora, el pólipo adenomatoso, delento crecimiento y fácilmente identifica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4000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ÁNCER COLORRECTALTipos de póliposPólipos neoplásicos- Adenoma: tubulares, vellosos, tubulovellosos.* Displasia en los ad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45254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STADÍOS EVOLUTIVOS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2091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PIDEMIOLOGÍA En los últimos años se ha observado un aumento en lasupervivencia gracias al mayor uso de la colonoscopia c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77837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PIDEMIOLOGÍA Aproximadamente el 80% de los casos de CCR son esporádicos 20%  tienen influencia genéticaLas dos entidad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76889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INCIDENCIA Las tasas de incidencia se han incrementado de formasignificativa en la última década:- 2º cáncer de mayor inc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85081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FACTORES DE RIESGO Edad: es el mayor factor de riesgo para el CCR esporádico.El 90% de los casos aparecen en &gt; 50 años.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14293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FACTORES DE RIESGO Dieta: el consumo excesivo de carnes rojas y grasas animalesconlleva a un mayor riesgo de padecer CCR.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6953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AnatomíaLongitud: 1.4 – 1.8mts.Calibre: Ciego 28 cms. Colon Ascendente 20cms. Colon transverso 15 – 18cms. Colon desce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763" y="0"/>
            <a:ext cx="9725891" cy="6677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35187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FACTORES DE RIESGO Obesidad: la obesidad aumenta el riesgo de CCR, así comola mortalidad por dicho tumor . Resistencia a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70592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FACTORES PROTECTORES FRENTE ALCCR Dieta rica en fibra, fruta y verduras, así como el consumo de caféy alimentos ricos en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33095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LÍNICA. SIGNOS Y SÍNTOMAS DE ALARMA Síntomas generales- Cambios en el ritmo intestinal (diarrea/estreñimiento)- Dolor ab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0299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LÍNICA. SIGNOS Y SÍNTOMAS DE ALARMAColon proximalLas manifestaciones derivan de una pérdida de sangre crónica queno modif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27881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LÍNICA. SIGNOS Y SÍNTOMAS DE ALARMAColon distalTienden a estenosar la luz intestinal y suelen producir síntomasde obstruc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11690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DIAGNÓSTICO Historia clínica Antecedentes personales y familiares. Exploración física. Pruebas complementarias:- Analí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54833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DIAGNÓSTICO- Colonoscopia: prueba más importante en el diagnóstico deCCR y lesiones premalignas (adenomas), permitiendo la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25369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DIAGNÓSTICO- TC tórax-abdomen-pelvis.- Ecoendoscopia: es de utilidad en la estadificación local T y N.- RNM pélvica: muy i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21999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TRATAMIENTO El tratamiento debe ser multidisciplinar y dependerá del estadío(clasificación TNM) y localización de la enfe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0"/>
            <a:ext cx="120364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93774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SEGUIMIENTO DEL CCR INTERVENIDO Historia clínica y exploración cada 3-6 meses los 2 primeros añosy posteriormente cada 6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0"/>
            <a:ext cx="120364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8686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Anatomía• IRRIGACION * Art. Mesentérica Superior  Ciego.   ARTERIAL                               C.Ascendente.        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109" y="0"/>
            <a:ext cx="1032163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84236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¿QUÉ PODEMOS HACER EN ATENCIÓNPRIMARIA? Captar a aquellos pacientes con clínica sugestivade CCR  Búsqueda activa para di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0"/>
            <a:ext cx="120364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05557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RIBADO DEL CÁNCER COLORRECTALObjetivoDetectar la presencia de lesiones precancerosas (adenomas) y/ocáncer en individuos a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38233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RIBADO DEL CÁNCER COLORRECTAL¡Importante!La primera consideración a tener en cuenta en el cribado de estapatología es det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0"/>
            <a:ext cx="120364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15374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RIBADO DEL CÁNCER COLORRECTALRiesgo elevadoPacientes con factores de riesgo personal y/o familiar para eldesarrollo de CC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0"/>
            <a:ext cx="120364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4388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ONSIDERACIONES A TENER EN CUENTA Afectación en familiares:- Primer grado: padres, hermanos o hijos- Segundo grado: abuel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0"/>
            <a:ext cx="120364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43942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PRUEBAS DE CRIBADO Detección de sangre oculta en heces (SOH)- 3 muestras de deposiciones (3 días consecutivos)Se fundamen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0"/>
            <a:ext cx="120364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283630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PRUEBAS DE CRIBADOSigmoidoscopia y ColonoscopiaMayor sensibilidad. Más invasivas y costosas. Permiten polipectomía.Imp! Re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0"/>
            <a:ext cx="120364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19281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PRUEBAS DE CRIBADOEnema opacoNo eficaz como método de cribado. Indicado en pacientes en los que lacolonoscopia resulta pel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0"/>
            <a:ext cx="120364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51894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ESTRATEGIAS DE CRIBADO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0"/>
            <a:ext cx="120364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52937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BIBLIOGRAFÍA Aegastro. Guía de práctica clínica-Prevención del cáncer colorrectal(Actualización 2009) www.fisterra.com.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0"/>
            <a:ext cx="120364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57598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AnatomíaINERVACIÓN  * 6 seg. torácicos( fibras simpáticas) plexo mesentérico sup.   C. Derecho  * N. Vago del lado derec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327" y="110836"/>
            <a:ext cx="9116292" cy="6622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770224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LASIFICACION TNM&lt;br /&gt;T (Tumor)&lt;br /&gt;TO   Sin evidencia de tumor&lt;br /&gt;Tis   Carcinoma &amp;quot;in situ&amp;quot;&lt;br /&gt;T1   Invas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0"/>
            <a:ext cx="120364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26128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Evaluacion del paciente&lt;br /&gt;Sangre oculta en heces.&lt;br /&gt;Tacto rectal.&lt;br /&gt;Proctosigmoidoscopia.&lt;br /&gt;Toma de biopsias.&lt;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0"/>
            <a:ext cx="120364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295180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OLONOSCOPIA COMPLETA EN CANCER COLORECTAL&lt;br /&gt;COLON POR ENEMA ESTUDIO DE ELECCION EN EL PASADO, INSEGURO VS COLONOSCOPIA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0"/>
            <a:ext cx="120364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648605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SINTOMAS ALARMAINDICAR COLONOSCOPIA &lt;br /&gt;DOLOR ABDOMINAL.&lt;br /&gt;SANGRADO O SANGRE OCULTA EN HECES&lt;br /&gt;CAMBIOS EN EL HABIT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0"/>
            <a:ext cx="120364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827853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Estadío: clasificación TNMEstadío 0      TIS N0 M0                       In situEstadío I      T1 N0 M0           T2 N0 M0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364" y="0"/>
            <a:ext cx="9476510" cy="670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37052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Enfermedad Diverticular• 8,5% en la población general.• Aumenta su incidencia con la edad.• La incidencia de las complicac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3164" y="221673"/>
            <a:ext cx="9601199" cy="6262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48575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ANCER ULCERADO EN SIGMOIDES&lt;br /&g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0"/>
            <a:ext cx="120364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683437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tratamiento&lt;br /&gt;Depende del estadio en que se encuentre.&lt;br /&gt;Si el tumor está in situ en un pólipo puede ser suficiente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0"/>
            <a:ext cx="120364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308359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TERAPIA ENDOSCOPICA&lt;br /&gt;RARA VEZ CONSIDERADA.&lt;br /&gt;TX PRIMARIO ES CIRUGIA.&lt;br /&gt;TX PALIATIVO EN CA. RECTAL INOPERABLE  CO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0"/>
            <a:ext cx="120364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5142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Epidemiología•   El cáncer de colón es la tercera causa de muerte en los Estados Unidos por    cáncer.•   En las mujeres o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635" y="374073"/>
            <a:ext cx="8534401" cy="6303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59012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Epidemiología• Incidencia aumenta progresivamente después de los 50 años.• El cáncer de recto predomina en los varones y e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583" y="0"/>
            <a:ext cx="1037705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5769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Epidemiología• Ca en fase temprana y localizada  Tasa de  supervivencia a cinco años 91 %.• Ca diseminado a ganglios linf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811" y="0"/>
            <a:ext cx="9722715" cy="6594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81817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Localización del Cáncer•   23 % : recto.•   10 % : unión rectosigmoidea.•   25 % : sigma.•   6 % : colon descendente.•   1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4217" y="124690"/>
            <a:ext cx="8908473" cy="6497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42887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Factores Genéticos• En Pacientes con CCR se ha identificado activación por  mutación puntual de oncogenes como:   Oncogen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091" y="0"/>
            <a:ext cx="10072254" cy="6650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76987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1317</TotalTime>
  <Words>2</Words>
  <Application>Microsoft Office PowerPoint</Application>
  <PresentationFormat>Personalizado</PresentationFormat>
  <Paragraphs>1</Paragraphs>
  <Slides>48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48</vt:i4>
      </vt:variant>
    </vt:vector>
  </HeadingPairs>
  <TitlesOfParts>
    <vt:vector size="49" baseType="lpstr">
      <vt:lpstr>Tema de Office</vt:lpstr>
      <vt:lpstr>Cáncer colorrectal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Windows</dc:creator>
  <cp:lastModifiedBy>marce</cp:lastModifiedBy>
  <cp:revision>9</cp:revision>
  <dcterms:created xsi:type="dcterms:W3CDTF">2020-06-02T00:05:24Z</dcterms:created>
  <dcterms:modified xsi:type="dcterms:W3CDTF">2024-06-05T08:54:01Z</dcterms:modified>
</cp:coreProperties>
</file>