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348" r:id="rId2"/>
    <p:sldId id="351" r:id="rId3"/>
    <p:sldId id="256" r:id="rId4"/>
    <p:sldId id="309" r:id="rId5"/>
    <p:sldId id="320" r:id="rId6"/>
    <p:sldId id="258" r:id="rId7"/>
    <p:sldId id="272" r:id="rId8"/>
    <p:sldId id="259" r:id="rId9"/>
    <p:sldId id="260" r:id="rId10"/>
    <p:sldId id="261" r:id="rId11"/>
    <p:sldId id="262" r:id="rId12"/>
    <p:sldId id="263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2" r:id="rId22"/>
    <p:sldId id="349" r:id="rId23"/>
    <p:sldId id="330" r:id="rId24"/>
    <p:sldId id="326" r:id="rId25"/>
    <p:sldId id="322" r:id="rId26"/>
    <p:sldId id="323" r:id="rId27"/>
    <p:sldId id="324" r:id="rId28"/>
    <p:sldId id="325" r:id="rId29"/>
    <p:sldId id="343" r:id="rId30"/>
    <p:sldId id="344" r:id="rId31"/>
    <p:sldId id="345" r:id="rId32"/>
    <p:sldId id="346" r:id="rId33"/>
    <p:sldId id="347" r:id="rId34"/>
    <p:sldId id="350" r:id="rId35"/>
    <p:sldId id="273" r:id="rId36"/>
    <p:sldId id="353" r:id="rId37"/>
    <p:sldId id="275" r:id="rId38"/>
    <p:sldId id="354" r:id="rId39"/>
    <p:sldId id="274" r:id="rId40"/>
    <p:sldId id="296" r:id="rId41"/>
    <p:sldId id="352" r:id="rId42"/>
    <p:sldId id="277" r:id="rId43"/>
    <p:sldId id="297" r:id="rId44"/>
    <p:sldId id="355" r:id="rId45"/>
    <p:sldId id="278" r:id="rId46"/>
    <p:sldId id="279" r:id="rId47"/>
    <p:sldId id="280" r:id="rId48"/>
    <p:sldId id="357" r:id="rId49"/>
    <p:sldId id="281" r:id="rId50"/>
    <p:sldId id="356" r:id="rId51"/>
    <p:sldId id="289" r:id="rId52"/>
    <p:sldId id="282" r:id="rId53"/>
    <p:sldId id="283" r:id="rId54"/>
    <p:sldId id="284" r:id="rId55"/>
    <p:sldId id="285" r:id="rId56"/>
    <p:sldId id="329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4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07654-CD09-4AD1-B635-C1793D903505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70A13-10B8-49A5-B1D8-9AA1FF1F09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43136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Ver si hay </a:t>
            </a:r>
            <a:r>
              <a:rPr lang="es-AR" dirty="0" err="1"/>
              <a:t>graficos</a:t>
            </a:r>
            <a:r>
              <a:rPr lang="es-AR" dirty="0"/>
              <a:t> de Navarro </a:t>
            </a:r>
            <a:r>
              <a:rPr lang="es-AR" dirty="0" err="1"/>
              <a:t>Netter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9BC6E-7C58-4AF2-9987-E45D003BD63E}" type="slidenum">
              <a:rPr lang="es-AR" smtClean="0"/>
              <a:t>37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4581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Comentario </a:t>
            </a:r>
            <a:r>
              <a:rPr lang="es-AR" dirty="0" err="1"/>
              <a:t>Hemodinamico</a:t>
            </a:r>
            <a:r>
              <a:rPr lang="es-AR" dirty="0"/>
              <a:t>. </a:t>
            </a:r>
            <a:r>
              <a:rPr lang="es-AR" dirty="0" err="1"/>
              <a:t>Clasificacion</a:t>
            </a:r>
            <a:r>
              <a:rPr lang="es-AR" dirty="0"/>
              <a:t> como herramienta. </a:t>
            </a:r>
            <a:r>
              <a:rPr lang="es-AR" dirty="0" err="1"/>
              <a:t>Chads</a:t>
            </a:r>
            <a:r>
              <a:rPr lang="es-AR" dirty="0"/>
              <a:t> </a:t>
            </a:r>
            <a:r>
              <a:rPr lang="es-AR" dirty="0" err="1"/>
              <a:t>vasc</a:t>
            </a:r>
            <a:r>
              <a:rPr lang="es-AR" dirty="0"/>
              <a:t> </a:t>
            </a:r>
            <a:r>
              <a:rPr lang="es-AR" dirty="0" err="1"/>
              <a:t>hasbleed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9BC6E-7C58-4AF2-9987-E45D003BD63E}" type="slidenum">
              <a:rPr lang="es-AR" smtClean="0"/>
              <a:t>42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1092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6840" marR="123825" indent="450850" algn="just">
              <a:spcBef>
                <a:spcPts val="5"/>
              </a:spcBef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fibrilación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auricular que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tiene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48 horas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evolución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el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hallazgo</a:t>
            </a:r>
            <a:r>
              <a:rPr lang="en-US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trombos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intracavitarios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frecuente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lo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mismo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que el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agrandamiento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cavidad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auricular. Si el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tamaño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auricular no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está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severamente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aumentado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encima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50 a 60  mm,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preferible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revertir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arritmia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ritmo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sinusal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vez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controlar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frecuencia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ventricular. Para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esto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debe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anticoagular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paciente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semanas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cumarínicos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manteniendo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un INR &gt; 2,5 y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proceder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cardioversión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la que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puede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farmacológica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eléctrica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última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choque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200 a 300 Joules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sincronizado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Posteriormente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debe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continuar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anticoagulación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otras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cuatro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semanas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Una forma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rápida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que se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evita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anticoagulación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previa,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utilizando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ecocardiografía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transesofágica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previo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revertir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fibrilaciones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auriculares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crónicas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Si se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descarta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presencia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trombos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intracavitarios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técnica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puede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intentar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cardioversión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sin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tratamiento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anticoagulante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previo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debe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tratarse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paciente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anticoagulantes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durante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las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cuatro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semanas</a:t>
            </a:r>
            <a:r>
              <a:rPr lang="en-US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posteriores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A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50"/>
              </a:spcBef>
              <a:spcAft>
                <a:spcPts val="0"/>
              </a:spcAft>
            </a:pPr>
            <a:r>
              <a:rPr lang="en-US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A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6840" marR="124460" indent="450850" algn="just"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Cuanto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mayor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cronicidad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arritmia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 mayor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tamaño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auricular,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menores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serán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las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probabilidades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lograr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instaurar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nuevamente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ritmo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sinusal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Así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las 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fibrilaciones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auriculares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un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año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sólo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el 50%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pacientes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mantiene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ritmo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sinusal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seis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post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reversión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cambio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las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fibrilaciones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auriculares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evolución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del 80%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permanece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ritmo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sinusal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seis</a:t>
            </a:r>
            <a:r>
              <a:rPr lang="en-US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A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9BC6E-7C58-4AF2-9987-E45D003BD63E}" type="slidenum">
              <a:rPr lang="es-AR" smtClean="0"/>
              <a:t>46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311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Posterior a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cardioversión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fibrilación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auricular era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crónica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recurrente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conviene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iniciar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tratamiento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antiarrítmico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el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objeto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prevenir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las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recurrencias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s-A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9BC6E-7C58-4AF2-9987-E45D003BD63E}" type="slidenum">
              <a:rPr lang="es-AR" smtClean="0"/>
              <a:t>49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1759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880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8640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9149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4545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6782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0273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82941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3623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es-AR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75C175F-6DCB-46E8-966A-133D7053E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45EC2F6-ABB4-4247-B013-8B3A3728DF4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57141-4E43-49DB-935B-8A782C84F512}" type="slidenum">
              <a:rPr lang="es-ES" altLang="es-AR"/>
              <a:pPr/>
              <a:t>‹Nº›</a:t>
            </a:fld>
            <a:endParaRPr lang="es-ES" altLang="es-AR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8A2708D1-1AF2-4B37-813C-8F8C78C09D4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47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735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129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086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8626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510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031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50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9834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1FA64-E52A-403B-AF45-3FE84B2B7CC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9E1FBD-D985-41E9-9190-2B2F0324390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247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media" Target="../media/media2.wmv"/><Relationship Id="rId7" Type="http://schemas.openxmlformats.org/officeDocument/2006/relationships/image" Target="../media/image29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wmv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2506EF9-E4DF-7CA5-A958-36131130C3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74" name="Picture 2" descr="Electrocardiograma normal.">
            <a:extLst>
              <a:ext uri="{FF2B5EF4-FFF2-40B4-BE49-F238E27FC236}">
                <a16:creationId xmlns:a16="http://schemas.microsoft.com/office/drawing/2014/main" id="{95735B6B-7DBF-47CC-3205-48DA55530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670" y="-35318"/>
            <a:ext cx="8805333" cy="689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7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22" y="94445"/>
            <a:ext cx="8596668" cy="1320800"/>
          </a:xfrm>
        </p:spPr>
        <p:txBody>
          <a:bodyPr/>
          <a:lstStyle/>
          <a:p>
            <a:r>
              <a:rPr lang="es-AR" dirty="0" err="1">
                <a:solidFill>
                  <a:srgbClr val="0070C0"/>
                </a:solidFill>
              </a:rPr>
              <a:t>Disfuncion</a:t>
            </a:r>
            <a:r>
              <a:rPr lang="es-AR" dirty="0">
                <a:solidFill>
                  <a:srgbClr val="0070C0"/>
                </a:solidFill>
              </a:rPr>
              <a:t> del Nodo Sinusal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B0B216-61BA-4457-B3DB-FD8B3D7E3C8C}"/>
              </a:ext>
            </a:extLst>
          </p:cNvPr>
          <p:cNvSpPr/>
          <p:nvPr/>
        </p:nvSpPr>
        <p:spPr>
          <a:xfrm>
            <a:off x="136422" y="1644395"/>
            <a:ext cx="10843808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ECG:</a:t>
            </a:r>
          </a:p>
          <a:p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Bradicardia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extrema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a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modo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7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bloqueos</a:t>
            </a:r>
            <a:r>
              <a:rPr lang="en-US" sz="17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sinoauriculares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7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pausas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7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paros</a:t>
            </a:r>
            <a:r>
              <a:rPr lang="en-US" sz="17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sinusales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en-US" sz="17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sinoauricular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tipo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Mobitz I se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caracteriza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acortamiento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gradual de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intervalos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P-P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ciclos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preceden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pausa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endParaRPr lang="en-US" sz="17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sinoauricular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Mobitz II se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caracteriza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falta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inesperada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onda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P. </a:t>
            </a:r>
          </a:p>
          <a:p>
            <a:endParaRPr lang="en-US" sz="17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hallazgos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electrocardiográficos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son variables y no son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permanentes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A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medida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la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enfermedad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progresa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los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mismos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hacen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constantes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endParaRPr lang="en-US" sz="17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el 5 al 10% de los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produce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progresión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hacia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de alto </a:t>
            </a:r>
            <a:r>
              <a:rPr lang="en-US" sz="17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grado</a:t>
            </a:r>
            <a:endParaRPr lang="es-AR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32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5683"/>
            <a:ext cx="8596668" cy="1320800"/>
          </a:xfrm>
        </p:spPr>
        <p:txBody>
          <a:bodyPr/>
          <a:lstStyle/>
          <a:p>
            <a:r>
              <a:rPr lang="es-AR" dirty="0" err="1">
                <a:solidFill>
                  <a:srgbClr val="0070C0"/>
                </a:solidFill>
              </a:rPr>
              <a:t>Disfuncion</a:t>
            </a:r>
            <a:r>
              <a:rPr lang="es-AR" dirty="0">
                <a:solidFill>
                  <a:srgbClr val="0070C0"/>
                </a:solidFill>
              </a:rPr>
              <a:t> del nodo Sinusal</a:t>
            </a:r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81732323-1025-41F7-99A2-35B17646B143}"/>
              </a:ext>
            </a:extLst>
          </p:cNvPr>
          <p:cNvGrpSpPr>
            <a:grpSpLocks/>
          </p:cNvGrpSpPr>
          <p:nvPr/>
        </p:nvGrpSpPr>
        <p:grpSpPr bwMode="auto">
          <a:xfrm>
            <a:off x="3346321" y="4658269"/>
            <a:ext cx="7617563" cy="1321867"/>
            <a:chOff x="1410" y="278"/>
            <a:chExt cx="9132" cy="1820"/>
          </a:xfrm>
        </p:grpSpPr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E98DCA0E-510B-4EE1-8582-4273C2DB74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308"/>
              <a:ext cx="9072" cy="1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Line 5">
              <a:extLst>
                <a:ext uri="{FF2B5EF4-FFF2-40B4-BE49-F238E27FC236}">
                  <a16:creationId xmlns:a16="http://schemas.microsoft.com/office/drawing/2014/main" id="{EA3AAC88-A33B-479D-9438-A46DBF74C8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0" y="278"/>
              <a:ext cx="0" cy="182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Line 4">
              <a:extLst>
                <a:ext uri="{FF2B5EF4-FFF2-40B4-BE49-F238E27FC236}">
                  <a16:creationId xmlns:a16="http://schemas.microsoft.com/office/drawing/2014/main" id="{2DB16306-586E-43A0-BF29-E1199C69B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32" y="278"/>
              <a:ext cx="0" cy="182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Line 3">
              <a:extLst>
                <a:ext uri="{FF2B5EF4-FFF2-40B4-BE49-F238E27FC236}">
                  <a16:creationId xmlns:a16="http://schemas.microsoft.com/office/drawing/2014/main" id="{95BAF04D-26C0-497A-92C0-2E36FA9942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0" y="288"/>
              <a:ext cx="913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Line 2">
              <a:extLst>
                <a:ext uri="{FF2B5EF4-FFF2-40B4-BE49-F238E27FC236}">
                  <a16:creationId xmlns:a16="http://schemas.microsoft.com/office/drawing/2014/main" id="{87B452E3-CBB1-4CFE-9723-96C9F13F88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0" y="2088"/>
              <a:ext cx="913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9" name="Rectangle 7">
            <a:extLst>
              <a:ext uri="{FF2B5EF4-FFF2-40B4-BE49-F238E27FC236}">
                <a16:creationId xmlns:a16="http://schemas.microsoft.com/office/drawing/2014/main" id="{961E3F77-1E9F-4FA5-B0E9-2FEDD0436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6273" y="166151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AR" altLang="es-AR">
                <a:latin typeface="Arial" panose="020B0604020202020204" pitchFamily="34" charset="0"/>
              </a:rPr>
            </a:br>
            <a:endParaRPr lang="es-AR" altLang="es-AR">
              <a:latin typeface="Arial" panose="020B0604020202020204" pitchFamily="34" charset="0"/>
            </a:endParaRPr>
          </a:p>
        </p:txBody>
      </p:sp>
      <p:grpSp>
        <p:nvGrpSpPr>
          <p:cNvPr id="10" name="Group 8">
            <a:extLst>
              <a:ext uri="{FF2B5EF4-FFF2-40B4-BE49-F238E27FC236}">
                <a16:creationId xmlns:a16="http://schemas.microsoft.com/office/drawing/2014/main" id="{A5EE74F5-99E1-4C37-AFD7-53E4B54A727D}"/>
              </a:ext>
            </a:extLst>
          </p:cNvPr>
          <p:cNvGrpSpPr>
            <a:grpSpLocks/>
          </p:cNvGrpSpPr>
          <p:nvPr/>
        </p:nvGrpSpPr>
        <p:grpSpPr bwMode="auto">
          <a:xfrm>
            <a:off x="114487" y="1029730"/>
            <a:ext cx="7617564" cy="2244724"/>
            <a:chOff x="1554" y="3364"/>
            <a:chExt cx="8844" cy="2094"/>
          </a:xfrm>
        </p:grpSpPr>
        <p:pic>
          <p:nvPicPr>
            <p:cNvPr id="3085" name="Picture 13">
              <a:extLst>
                <a:ext uri="{FF2B5EF4-FFF2-40B4-BE49-F238E27FC236}">
                  <a16:creationId xmlns:a16="http://schemas.microsoft.com/office/drawing/2014/main" id="{495C6E41-929E-4599-8EBF-01E7172D57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3394"/>
              <a:ext cx="8784" cy="2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Line 12">
              <a:extLst>
                <a:ext uri="{FF2B5EF4-FFF2-40B4-BE49-F238E27FC236}">
                  <a16:creationId xmlns:a16="http://schemas.microsoft.com/office/drawing/2014/main" id="{1D381A63-0D66-4C2B-A759-1B913D109E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4" y="3364"/>
              <a:ext cx="0" cy="209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1BC5B08C-2587-4E80-B5E3-9E923F48B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88" y="3364"/>
              <a:ext cx="0" cy="209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2465E75F-5772-4345-A101-10F43F570C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3374"/>
              <a:ext cx="884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Line 9">
              <a:extLst>
                <a:ext uri="{FF2B5EF4-FFF2-40B4-BE49-F238E27FC236}">
                  <a16:creationId xmlns:a16="http://schemas.microsoft.com/office/drawing/2014/main" id="{F54134A3-ED3D-4216-8428-9A8D4E46E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5448"/>
              <a:ext cx="884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986B698-B360-4F71-96C7-F824FC444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8673" y="181391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AR" altLang="es-AR">
                <a:latin typeface="Arial" panose="020B0604020202020204" pitchFamily="34" charset="0"/>
              </a:rPr>
            </a:br>
            <a:endParaRPr lang="es-AR" altLang="es-AR">
              <a:latin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10EF2AE-44EB-401D-A399-5FCCC30EEDC9}"/>
              </a:ext>
            </a:extLst>
          </p:cNvPr>
          <p:cNvSpPr/>
          <p:nvPr/>
        </p:nvSpPr>
        <p:spPr>
          <a:xfrm>
            <a:off x="519952" y="3221178"/>
            <a:ext cx="6820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marR="245745"/>
            <a:r>
              <a:rPr lang="en-US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Bloqueo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sinusal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paciente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disfunción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del </a:t>
            </a:r>
            <a:r>
              <a:rPr lang="en-US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nódulo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sinusal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AR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99444143-8AC5-4CD0-8543-6C1DCA0B3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5301" y="5940817"/>
            <a:ext cx="46848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Bradicardia</a:t>
            </a:r>
            <a:r>
              <a:rPr lang="en-US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sinusal</a:t>
            </a:r>
            <a:r>
              <a:rPr lang="en-US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sujeto</a:t>
            </a:r>
            <a:r>
              <a:rPr lang="en-US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</a:t>
            </a:r>
            <a:r>
              <a:rPr lang="en-US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sobreentrenado</a:t>
            </a:r>
            <a:r>
              <a:rPr lang="en-US" dirty="0"/>
              <a:t>.</a:t>
            </a:r>
            <a:endParaRPr lang="es-AR" altLang="es-A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766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884"/>
            <a:ext cx="8596668" cy="1320800"/>
          </a:xfrm>
        </p:spPr>
        <p:txBody>
          <a:bodyPr/>
          <a:lstStyle/>
          <a:p>
            <a:r>
              <a:rPr lang="es-AR" dirty="0" err="1">
                <a:solidFill>
                  <a:srgbClr val="0070C0"/>
                </a:solidFill>
              </a:rPr>
              <a:t>Sindrome</a:t>
            </a:r>
            <a:r>
              <a:rPr lang="es-AR" dirty="0">
                <a:solidFill>
                  <a:srgbClr val="0070C0"/>
                </a:solidFill>
              </a:rPr>
              <a:t> de </a:t>
            </a:r>
            <a:r>
              <a:rPr lang="es-AR" dirty="0" err="1">
                <a:solidFill>
                  <a:srgbClr val="0070C0"/>
                </a:solidFill>
              </a:rPr>
              <a:t>Taqui-Bradri</a:t>
            </a:r>
            <a:r>
              <a:rPr lang="es-AR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FEDDA4-B4F5-45E7-8998-4073D7BA3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431" y="2613675"/>
            <a:ext cx="7595475" cy="357542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0EDD1CF-161E-4A22-A134-B5DF4A32C63B}"/>
              </a:ext>
            </a:extLst>
          </p:cNvPr>
          <p:cNvSpPr/>
          <p:nvPr/>
        </p:nvSpPr>
        <p:spPr>
          <a:xfrm>
            <a:off x="0" y="1071951"/>
            <a:ext cx="8659906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manifiesta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extrasístoles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auriculares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mono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polifocales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generan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síndrome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taquicárdico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bradicárdico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taqui-bradi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Muchas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veces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reemplazado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algún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subsidiario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bajo o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-ventricular.</a:t>
            </a:r>
            <a:endParaRPr lang="es-A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342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53" y="61113"/>
            <a:ext cx="8596668" cy="54419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+mn-lt"/>
              </a:rPr>
              <a:t>BLOQUEOS AURÍCULO – VENTRICULARES</a:t>
            </a:r>
            <a:endParaRPr lang="es-AR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420EB75-CF2C-4DF8-AC14-B38938A84C68}"/>
              </a:ext>
            </a:extLst>
          </p:cNvPr>
          <p:cNvSpPr/>
          <p:nvPr/>
        </p:nvSpPr>
        <p:spPr>
          <a:xfrm>
            <a:off x="138953" y="898240"/>
            <a:ext cx="959747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marR="126365" indent="-22225" algn="just">
              <a:lnSpc>
                <a:spcPct val="150000"/>
              </a:lnSpc>
            </a:pPr>
            <a:r>
              <a:rPr lang="en-US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de primer </a:t>
            </a:r>
            <a:r>
              <a:rPr lang="en-US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grado</a:t>
            </a:r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115888" marR="126365" indent="-22225" algn="just"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1638" marR="12636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de primer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ocasiona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bradicardia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símplemente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retardo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conducción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impulso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nódulo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hasta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miocardio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ventricular. </a:t>
            </a:r>
          </a:p>
          <a:p>
            <a:pPr marL="401638" marR="12636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1638" marR="12636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ECG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evidencia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intervalo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prolongado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(mayor de 200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.) </a:t>
            </a:r>
          </a:p>
          <a:p>
            <a:pPr marL="115888" marR="126365" algn="just">
              <a:lnSpc>
                <a:spcPct val="150000"/>
              </a:lnSpc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1638" marR="12636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enlentecimiento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conducción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producirse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trastorno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conducción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intraauricular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nódulo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QRS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angosto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sistema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His-Purkinje,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general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un QRS ancho. </a:t>
            </a:r>
          </a:p>
          <a:p>
            <a:pPr marL="115888" marR="126365" algn="just"/>
            <a:endParaRPr lang="en-US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5888" marR="126365" algn="just"/>
            <a:endParaRPr lang="es-A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161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51515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BLOQUEOS AURÍCULO – VENTRICULARES</a:t>
            </a:r>
            <a:br>
              <a:rPr lang="es-AR" sz="2800" b="1" dirty="0">
                <a:solidFill>
                  <a:srgbClr val="0070C0"/>
                </a:solidFill>
              </a:rPr>
            </a:br>
            <a:endParaRPr lang="es-AR" sz="2800" dirty="0">
              <a:solidFill>
                <a:srgbClr val="0070C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1004552"/>
            <a:ext cx="9775065" cy="5153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 de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segundo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sólo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 son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complejo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QRS,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auriculares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conducidos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ventrículo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no. 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dos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Mobitz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y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Mobitz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II.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 de </a:t>
            </a:r>
            <a:r>
              <a:rPr lang="en-US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segundo</a:t>
            </a:r>
            <a:r>
              <a:rPr lang="en-US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en-US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</a:t>
            </a:r>
            <a:r>
              <a:rPr lang="en-US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Mobitz</a:t>
            </a:r>
            <a:r>
              <a:rPr lang="en-US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I.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también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llamado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Wenckebach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caracteriza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alargamiento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progresivo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intervalo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P-R, hasta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auricular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no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seguido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despolarización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ventricular.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Electrocardiográficamente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 son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conducidas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intervalos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P-R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vez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prolongados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hasta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no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seguida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QRS.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Mobitz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en general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suprahisiano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ocurre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común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nódulo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A-V. 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Wenckebach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infrahisiano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la 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prolongación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P-R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necesario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medición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minuciosa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los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intervalos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P-R en el ECG. 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Wenckebach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común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observe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relación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A/V 3:2 o 4:3,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relaciones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6/5 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frecuentes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979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51515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BLOQUEOS AURÍCULO – VENTRICULARES</a:t>
            </a:r>
            <a:br>
              <a:rPr lang="es-AR" sz="2800" b="1" dirty="0">
                <a:solidFill>
                  <a:srgbClr val="0070C0"/>
                </a:solidFill>
              </a:rPr>
            </a:br>
            <a:endParaRPr lang="es-AR" sz="2800" dirty="0">
              <a:solidFill>
                <a:srgbClr val="0070C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3132" y="1174165"/>
            <a:ext cx="9573296" cy="3568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 de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Mobitz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II.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caracteriza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súbito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P, sin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medien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alargamientos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progresivos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los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intervalos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P-R.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nódulo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siempre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intra 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infrahisiano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pronóstico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anterior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evolución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A-V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frecuente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indicación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implantar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marcapasos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definitivo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electrofisiológico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gran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utilidad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confirmar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necesidad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no del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implante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un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marcapasos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definitivo</a:t>
            </a: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89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C546F4B-E624-45F3-8FE6-FC80736B6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35" y="805509"/>
            <a:ext cx="9162542" cy="500635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51515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BLOQUEOS AURÍCULO – VENTRICULARES</a:t>
            </a:r>
            <a:br>
              <a:rPr lang="es-AR" sz="2800" b="1" dirty="0">
                <a:solidFill>
                  <a:srgbClr val="0070C0"/>
                </a:solidFill>
              </a:rPr>
            </a:br>
            <a:endParaRPr lang="es-A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66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73346CD-F202-4F9B-AE72-51174564174D}"/>
              </a:ext>
            </a:extLst>
          </p:cNvPr>
          <p:cNvSpPr/>
          <p:nvPr/>
        </p:nvSpPr>
        <p:spPr>
          <a:xfrm>
            <a:off x="107135" y="1539586"/>
            <a:ext cx="9448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de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tercer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grado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completo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caracteriza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ausencia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conducción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estímulos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auriculares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miocardio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ventricular,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ninguna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seguida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QRS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conducido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Electrocardiográficamente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observa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disociación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ventricular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intervalos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P-P y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R-R no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guardan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sí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cámara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late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independientemente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51515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BLOQUEOS AURÍCULO – VENTRICULARES</a:t>
            </a:r>
            <a:br>
              <a:rPr lang="es-AR" sz="2800" b="1" dirty="0">
                <a:solidFill>
                  <a:srgbClr val="0070C0"/>
                </a:solidFill>
              </a:rPr>
            </a:br>
            <a:endParaRPr lang="es-A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02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4F712D3-D889-4C69-91B4-AD4BCA03466E}"/>
              </a:ext>
            </a:extLst>
          </p:cNvPr>
          <p:cNvSpPr/>
          <p:nvPr/>
        </p:nvSpPr>
        <p:spPr>
          <a:xfrm>
            <a:off x="0" y="614375"/>
            <a:ext cx="10084158" cy="493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840" marR="123825" indent="450850" algn="just">
              <a:lnSpc>
                <a:spcPct val="150000"/>
              </a:lnSpc>
            </a:pPr>
            <a:r>
              <a:rPr lang="en-US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Causas</a:t>
            </a:r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 </a:t>
            </a:r>
          </a:p>
          <a:p>
            <a:pPr marL="116840" marR="123825" indent="450850" algn="just">
              <a:lnSpc>
                <a:spcPct val="150000"/>
              </a:lnSpc>
            </a:pPr>
            <a:endParaRPr lang="en-US" b="1" u="sng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5440" marR="123825" indent="-228600" algn="just">
              <a:lnSpc>
                <a:spcPct val="150000"/>
              </a:lnSpc>
              <a:buAutoNum type="arabicParenR"/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Calcificación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anillo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mitral y del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esqueleto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conectivo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cardíaco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enfermedad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lev.</a:t>
            </a:r>
          </a:p>
          <a:p>
            <a:pPr marL="345440" marR="123825" indent="-228600" algn="just">
              <a:lnSpc>
                <a:spcPct val="150000"/>
              </a:lnSpc>
              <a:buAutoNum type="arabicParenR"/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Fibrosis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idiopática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his-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purkinje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.</a:t>
            </a:r>
          </a:p>
          <a:p>
            <a:pPr marL="345440" marR="123825" indent="-228600" algn="just">
              <a:lnSpc>
                <a:spcPct val="150000"/>
              </a:lnSpc>
              <a:buAutoNum type="arabicParenR"/>
            </a:pP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Causas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inflamatorias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miocarditis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5440" marR="123825" indent="-228600" algn="just">
              <a:lnSpc>
                <a:spcPct val="150000"/>
              </a:lnSpc>
              <a:buAutoNum type="arabicParenR"/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Hipertono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vagal. </a:t>
            </a:r>
          </a:p>
          <a:p>
            <a:pPr marL="345440" marR="123825" indent="-228600" algn="just">
              <a:lnSpc>
                <a:spcPct val="150000"/>
              </a:lnSpc>
              <a:buAutoNum type="arabicParenR"/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Isquemia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miocardica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rara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vez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es causa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Para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adjudicarle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causalidad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debe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haber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directa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entre los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fenómenos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isquémicos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ej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alteraciones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segmento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 en el ECG en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momento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</a:t>
            </a:r>
          </a:p>
          <a:p>
            <a:pPr marL="345440" marR="123825" indent="-228600" algn="just">
              <a:lnSpc>
                <a:spcPct val="150000"/>
              </a:lnSpc>
              <a:buAutoNum type="arabicParenR"/>
            </a:pP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inducido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b="1" spc="-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radiofrecuencia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sz="16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51515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BLOQUEOS AURÍCULO – VENTRICULARES</a:t>
            </a:r>
            <a:br>
              <a:rPr lang="es-AR" sz="2800" b="1" dirty="0">
                <a:solidFill>
                  <a:srgbClr val="0070C0"/>
                </a:solidFill>
              </a:rPr>
            </a:br>
            <a:endParaRPr lang="es-A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91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51515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BLOQUEOS AURÍCULO – VENTRICULARES</a:t>
            </a:r>
            <a:br>
              <a:rPr lang="es-AR" sz="2800" b="1" dirty="0">
                <a:solidFill>
                  <a:srgbClr val="0070C0"/>
                </a:solidFill>
              </a:rPr>
            </a:br>
            <a:endParaRPr lang="es-AR" sz="2800" dirty="0">
              <a:solidFill>
                <a:srgbClr val="0070C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73981" y="1376290"/>
            <a:ext cx="9624811" cy="3399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marR="124460" indent="-28575" algn="just"/>
            <a:r>
              <a:rPr lang="en-US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Indicacion</a:t>
            </a:r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115888" marR="124460" indent="-28575" algn="just"/>
            <a:endParaRPr lang="en-US" b="1" u="sng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58763" marR="12446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Marcapasos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transitorio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escape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idioventricular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Tambien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utilidad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isoproterenol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sospecha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es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AV.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arritmia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también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responder a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administración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atropina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causa es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hipertono</a:t>
            </a:r>
            <a:r>
              <a:rPr lang="en-US" spc="-3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vagal</a:t>
            </a:r>
            <a:endParaRPr lang="es-A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454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D1F1E6-A744-3245-2042-09D15F4DD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98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72F065D-9FED-4CEF-94AE-9E0F20E4F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E649F59B-00CD-4CC2-9C53-30B790C2BBF1}"/>
              </a:ext>
            </a:extLst>
          </p:cNvPr>
          <p:cNvGrpSpPr/>
          <p:nvPr/>
        </p:nvGrpSpPr>
        <p:grpSpPr>
          <a:xfrm>
            <a:off x="0" y="126270"/>
            <a:ext cx="5041390" cy="3886974"/>
            <a:chOff x="100288" y="181372"/>
            <a:chExt cx="5041390" cy="3886974"/>
          </a:xfrm>
        </p:grpSpPr>
        <p:grpSp>
          <p:nvGrpSpPr>
            <p:cNvPr id="5" name="Group 1">
              <a:extLst>
                <a:ext uri="{FF2B5EF4-FFF2-40B4-BE49-F238E27FC236}">
                  <a16:creationId xmlns:a16="http://schemas.microsoft.com/office/drawing/2014/main" id="{FD8B6A1B-BBED-440F-816D-EF659CC9E0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2588" y="181372"/>
              <a:ext cx="4889500" cy="2957513"/>
              <a:chOff x="2418" y="349"/>
              <a:chExt cx="7700" cy="4658"/>
            </a:xfrm>
          </p:grpSpPr>
          <p:pic>
            <p:nvPicPr>
              <p:cNvPr id="2054" name="Picture 6">
                <a:extLst>
                  <a:ext uri="{FF2B5EF4-FFF2-40B4-BE49-F238E27FC236}">
                    <a16:creationId xmlns:a16="http://schemas.microsoft.com/office/drawing/2014/main" id="{BA7277DE-0F3C-40DA-8677-9ECAE4CB50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379"/>
                <a:ext cx="7494" cy="4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Line 5">
                <a:extLst>
                  <a:ext uri="{FF2B5EF4-FFF2-40B4-BE49-F238E27FC236}">
                    <a16:creationId xmlns:a16="http://schemas.microsoft.com/office/drawing/2014/main" id="{B624F92D-7F27-4248-B5F4-7897FE0821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28" y="349"/>
                <a:ext cx="0" cy="4658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" name="Line 4">
                <a:extLst>
                  <a:ext uri="{FF2B5EF4-FFF2-40B4-BE49-F238E27FC236}">
                    <a16:creationId xmlns:a16="http://schemas.microsoft.com/office/drawing/2014/main" id="{14EE2606-FDF3-4967-BD1B-CCA6F35EC2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08" y="349"/>
                <a:ext cx="0" cy="4658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" name="Line 3">
                <a:extLst>
                  <a:ext uri="{FF2B5EF4-FFF2-40B4-BE49-F238E27FC236}">
                    <a16:creationId xmlns:a16="http://schemas.microsoft.com/office/drawing/2014/main" id="{6F918176-EEC5-4AEF-B460-36E63B576F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18" y="359"/>
                <a:ext cx="7700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" name="Line 2">
                <a:extLst>
                  <a:ext uri="{FF2B5EF4-FFF2-40B4-BE49-F238E27FC236}">
                    <a16:creationId xmlns:a16="http://schemas.microsoft.com/office/drawing/2014/main" id="{62C0AC85-E843-4BD1-8322-8B5CF37E86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18" y="4997"/>
                <a:ext cx="7700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8C5F7086-BC57-4225-9538-E2C163BB4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88" y="3145016"/>
              <a:ext cx="5041390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indent="450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defTabSz="914400"/>
              <a:r>
                <a:rPr lang="en-US" altLang="es-AR" sz="900" dirty="0" err="1">
                  <a:ea typeface="Times New Roman" panose="02020603050405020304" pitchFamily="18" charset="0"/>
                </a:rPr>
                <a:t>Bloqueo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A-V de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segundo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grado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tipo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Wenckebach. Se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observa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desde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arriba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hacia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abajo</a:t>
              </a:r>
              <a:r>
                <a:rPr lang="en-US" altLang="es-AR" sz="900" dirty="0">
                  <a:ea typeface="Times New Roman" panose="02020603050405020304" pitchFamily="18" charset="0"/>
                </a:rPr>
                <a:t>: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electrocardiograma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superficie</a:t>
              </a:r>
              <a:r>
                <a:rPr lang="en-US" altLang="es-AR" sz="900" dirty="0">
                  <a:ea typeface="Times New Roman" panose="02020603050405020304" pitchFamily="18" charset="0"/>
                </a:rPr>
                <a:t>,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derivaciones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D1, D2 y V1;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seguidos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registro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endocavitario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 la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actividad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del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haz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 His. A: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potencial</a:t>
              </a:r>
              <a:r>
                <a:rPr lang="en-US" altLang="es-AR" sz="900" dirty="0">
                  <a:ea typeface="Times New Roman" panose="02020603050405020304" pitchFamily="18" charset="0"/>
                </a:rPr>
                <a:t> auricular, V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potencial</a:t>
              </a:r>
              <a:r>
                <a:rPr lang="en-US" altLang="es-AR" sz="900" dirty="0">
                  <a:ea typeface="Times New Roman" panose="02020603050405020304" pitchFamily="18" charset="0"/>
                </a:rPr>
                <a:t> ventricular y H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potencial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del His.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Observese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como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el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intervalo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P-R se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va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prolongando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hasta que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una</a:t>
              </a:r>
              <a:r>
                <a:rPr lang="en-US" altLang="es-AR" sz="900" dirty="0">
                  <a:ea typeface="Times New Roman" panose="02020603050405020304" pitchFamily="18" charset="0"/>
                </a:rPr>
                <a:t>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onda</a:t>
              </a:r>
              <a:r>
                <a:rPr lang="en-US" altLang="es-AR" sz="900" dirty="0">
                  <a:ea typeface="Times New Roman" panose="02020603050405020304" pitchFamily="18" charset="0"/>
                </a:rPr>
                <a:t> P no conduce. El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alargamiento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del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intervalo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P-R se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hace</a:t>
              </a:r>
              <a:r>
                <a:rPr lang="en-US" altLang="es-AR" sz="900" dirty="0">
                  <a:ea typeface="Times New Roman" panose="02020603050405020304" pitchFamily="18" charset="0"/>
                </a:rPr>
                <a:t> a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expensas</a:t>
              </a:r>
              <a:r>
                <a:rPr lang="en-US" altLang="es-AR" sz="900" dirty="0">
                  <a:ea typeface="Times New Roman" panose="02020603050405020304" pitchFamily="18" charset="0"/>
                </a:rPr>
                <a:t> del 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intervalo</a:t>
              </a:r>
              <a:r>
                <a:rPr lang="en-US" altLang="es-AR" sz="900" dirty="0">
                  <a:ea typeface="Times New Roman" panose="02020603050405020304" pitchFamily="18" charset="0"/>
                </a:rPr>
                <a:t> A-H (</a:t>
              </a:r>
              <a:r>
                <a:rPr lang="en-US" altLang="es-AR" sz="900" dirty="0" err="1">
                  <a:ea typeface="Times New Roman" panose="02020603050405020304" pitchFamily="18" charset="0"/>
                </a:rPr>
                <a:t>conducción</a:t>
              </a:r>
              <a:r>
                <a:rPr lang="en-US" altLang="es-AR" sz="900" dirty="0">
                  <a:ea typeface="Times New Roman" panose="02020603050405020304" pitchFamily="18" charset="0"/>
                </a:rPr>
                <a:t> nodal A-V).</a:t>
              </a:r>
              <a:endParaRPr lang="en-US" altLang="es-AR" sz="900" dirty="0"/>
            </a:p>
          </p:txBody>
        </p:sp>
      </p:grpSp>
      <p:sp>
        <p:nvSpPr>
          <p:cNvPr id="17" name="Rectangle 15">
            <a:extLst>
              <a:ext uri="{FF2B5EF4-FFF2-40B4-BE49-F238E27FC236}">
                <a16:creationId xmlns:a16="http://schemas.microsoft.com/office/drawing/2014/main" id="{15D8E2AB-0126-4061-8A6D-8975CB14E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00088" y="31058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AR" altLang="es-AR">
                <a:latin typeface="Arial" panose="020B0604020202020204" pitchFamily="34" charset="0"/>
              </a:rPr>
            </a:br>
            <a:endParaRPr lang="es-AR" altLang="es-AR">
              <a:latin typeface="Arial" panose="020B0604020202020204" pitchFamily="34" charset="0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260F7B0A-3AB9-4E5F-95F6-E9F4213269B6}"/>
              </a:ext>
            </a:extLst>
          </p:cNvPr>
          <p:cNvGrpSpPr/>
          <p:nvPr/>
        </p:nvGrpSpPr>
        <p:grpSpPr>
          <a:xfrm>
            <a:off x="6719891" y="858797"/>
            <a:ext cx="4523513" cy="4027435"/>
            <a:chOff x="6719889" y="858795"/>
            <a:chExt cx="4523513" cy="4027435"/>
          </a:xfrm>
        </p:grpSpPr>
        <p:grpSp>
          <p:nvGrpSpPr>
            <p:cNvPr id="12" name="Group 9">
              <a:extLst>
                <a:ext uri="{FF2B5EF4-FFF2-40B4-BE49-F238E27FC236}">
                  <a16:creationId xmlns:a16="http://schemas.microsoft.com/office/drawing/2014/main" id="{4165D438-70A5-4AAE-8455-BDF64B044F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85100" y="858795"/>
              <a:ext cx="4335462" cy="2955925"/>
              <a:chOff x="2562" y="1414"/>
              <a:chExt cx="6828" cy="4654"/>
            </a:xfrm>
          </p:grpSpPr>
          <p:pic>
            <p:nvPicPr>
              <p:cNvPr id="2062" name="Picture 14">
                <a:extLst>
                  <a:ext uri="{FF2B5EF4-FFF2-40B4-BE49-F238E27FC236}">
                    <a16:creationId xmlns:a16="http://schemas.microsoft.com/office/drawing/2014/main" id="{37140446-4171-476B-BBB9-14231DC6DF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2" y="1444"/>
                <a:ext cx="6768" cy="45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Line 13">
                <a:extLst>
                  <a:ext uri="{FF2B5EF4-FFF2-40B4-BE49-F238E27FC236}">
                    <a16:creationId xmlns:a16="http://schemas.microsoft.com/office/drawing/2014/main" id="{42873138-845E-4940-8358-AE24DB4A38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2" y="1414"/>
                <a:ext cx="0" cy="4654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" name="Line 12">
                <a:extLst>
                  <a:ext uri="{FF2B5EF4-FFF2-40B4-BE49-F238E27FC236}">
                    <a16:creationId xmlns:a16="http://schemas.microsoft.com/office/drawing/2014/main" id="{57BAD14A-A9C2-4511-B740-6821F3015E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80" y="1414"/>
                <a:ext cx="0" cy="4654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Line 11">
                <a:extLst>
                  <a:ext uri="{FF2B5EF4-FFF2-40B4-BE49-F238E27FC236}">
                    <a16:creationId xmlns:a16="http://schemas.microsoft.com/office/drawing/2014/main" id="{3777BF6D-F113-4187-A386-FE3B1341B0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2" y="1424"/>
                <a:ext cx="6828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" name="Line 10">
                <a:extLst>
                  <a:ext uri="{FF2B5EF4-FFF2-40B4-BE49-F238E27FC236}">
                    <a16:creationId xmlns:a16="http://schemas.microsoft.com/office/drawing/2014/main" id="{D6C7B3DF-7B39-454A-B037-275FEB50E3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2" y="6058"/>
                <a:ext cx="6828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031164BA-3537-4DD8-97B1-AB04E4425AAE}"/>
                </a:ext>
              </a:extLst>
            </p:cNvPr>
            <p:cNvSpPr/>
            <p:nvPr/>
          </p:nvSpPr>
          <p:spPr>
            <a:xfrm>
              <a:off x="6719889" y="3778234"/>
              <a:ext cx="4523513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Bloqueo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A-V de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segundo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grado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tipo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Mobitz II. Se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observan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registros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electrocardiograma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superficie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derivaciones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D1, D2 y V1. El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registro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abajo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corresponde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a la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activación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del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haz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 His (A: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potencial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auricular, V: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potencial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ventricular y H: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potencial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del His). La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onda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P se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bloquea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después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 la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activación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del His.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Bloqueo</a:t>
              </a:r>
              <a:r>
                <a:rPr lang="en-US" sz="1100" spc="-3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infranodal</a:t>
              </a:r>
              <a:r>
                <a:rPr lang="en-US" sz="11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s-A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99CFA36B-CFE3-4A8B-A973-F056E063BD75}"/>
              </a:ext>
            </a:extLst>
          </p:cNvPr>
          <p:cNvGrpSpPr>
            <a:grpSpLocks/>
          </p:cNvGrpSpPr>
          <p:nvPr/>
        </p:nvGrpSpPr>
        <p:grpSpPr bwMode="auto">
          <a:xfrm>
            <a:off x="948598" y="4013244"/>
            <a:ext cx="4938635" cy="1794366"/>
            <a:chOff x="2562" y="1414"/>
            <a:chExt cx="6828" cy="4654"/>
          </a:xfrm>
        </p:grpSpPr>
        <p:pic>
          <p:nvPicPr>
            <p:cNvPr id="2069" name="Picture 21">
              <a:extLst>
                <a:ext uri="{FF2B5EF4-FFF2-40B4-BE49-F238E27FC236}">
                  <a16:creationId xmlns:a16="http://schemas.microsoft.com/office/drawing/2014/main" id="{217A6F3E-210F-4224-BEF3-4F5185E2A9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1444"/>
              <a:ext cx="6768" cy="4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Line 20">
              <a:extLst>
                <a:ext uri="{FF2B5EF4-FFF2-40B4-BE49-F238E27FC236}">
                  <a16:creationId xmlns:a16="http://schemas.microsoft.com/office/drawing/2014/main" id="{098805BA-6C9A-4C64-970B-71E1D11E68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2" y="1414"/>
              <a:ext cx="0" cy="465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Line 19">
              <a:extLst>
                <a:ext uri="{FF2B5EF4-FFF2-40B4-BE49-F238E27FC236}">
                  <a16:creationId xmlns:a16="http://schemas.microsoft.com/office/drawing/2014/main" id="{55243D84-8836-4FB5-85AE-198D93B2D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80" y="1414"/>
              <a:ext cx="0" cy="465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Line 18">
              <a:extLst>
                <a:ext uri="{FF2B5EF4-FFF2-40B4-BE49-F238E27FC236}">
                  <a16:creationId xmlns:a16="http://schemas.microsoft.com/office/drawing/2014/main" id="{727D3341-EECD-4090-80D8-A8454A699B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424"/>
              <a:ext cx="682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Line 17">
              <a:extLst>
                <a:ext uri="{FF2B5EF4-FFF2-40B4-BE49-F238E27FC236}">
                  <a16:creationId xmlns:a16="http://schemas.microsoft.com/office/drawing/2014/main" id="{EA7DD8F9-62CB-44A7-B8C5-9330E07441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6058"/>
              <a:ext cx="682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5" name="Rectangle 22">
            <a:extLst>
              <a:ext uri="{FF2B5EF4-FFF2-40B4-BE49-F238E27FC236}">
                <a16:creationId xmlns:a16="http://schemas.microsoft.com/office/drawing/2014/main" id="{0CC690F6-BB3A-4167-A1AD-13B1C0B69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2840" y="3712938"/>
            <a:ext cx="138882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AR" altLang="es-AR">
                <a:latin typeface="Arial" panose="020B0604020202020204" pitchFamily="34" charset="0"/>
              </a:rPr>
            </a:br>
            <a:endParaRPr lang="es-AR" altLang="es-AR">
              <a:latin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BD36E3C9-B636-4983-A6C7-BBCCA4F36FFC}"/>
              </a:ext>
            </a:extLst>
          </p:cNvPr>
          <p:cNvSpPr/>
          <p:nvPr/>
        </p:nvSpPr>
        <p:spPr>
          <a:xfrm>
            <a:off x="471456" y="5912522"/>
            <a:ext cx="38295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9020"/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Bloqueo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A-V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completo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s-AR" sz="1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575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781577F-1D22-48BB-8078-61C537F6BABD}"/>
              </a:ext>
            </a:extLst>
          </p:cNvPr>
          <p:cNvSpPr/>
          <p:nvPr/>
        </p:nvSpPr>
        <p:spPr>
          <a:xfrm>
            <a:off x="-299034" y="1605844"/>
            <a:ext cx="5901690" cy="485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"/>
              </a:spcBef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67690"/>
            <a:r>
              <a:rPr lang="en-US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bloqueos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en-US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ventriculares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adquiridos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es-AR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marR="125095" lvl="1" indent="-285750" algn="just">
              <a:buSzPts val="1200"/>
              <a:buFont typeface="Arial" panose="020B0604020202020204" pitchFamily="34" charset="0"/>
              <a:buChar char="•"/>
              <a:tabLst>
                <a:tab pos="1024890" algn="l"/>
              </a:tabLst>
            </a:pP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completo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cualquier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nivel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anatómico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existen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síntomas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o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pausas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mayores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3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segundos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escape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menor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40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lpm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o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debe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recibir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drogas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antiarrítmicas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arritmia</a:t>
            </a:r>
            <a:r>
              <a:rPr lang="en-US" spc="-5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ventricular.</a:t>
            </a:r>
            <a:endParaRPr lang="es-AR" spc="-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>
              <a:buSzPts val="1200"/>
              <a:buFont typeface="Arial" panose="020B0604020202020204" pitchFamily="34" charset="0"/>
              <a:buChar char="•"/>
              <a:tabLst>
                <a:tab pos="1024890" algn="l"/>
              </a:tabLst>
            </a:pP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de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segundo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bradicardia</a:t>
            </a:r>
            <a:r>
              <a:rPr lang="en-US" spc="-3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sintomática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spc="-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>
              <a:buSzPts val="1200"/>
              <a:buFont typeface="Arial" panose="020B0604020202020204" pitchFamily="34" charset="0"/>
              <a:buChar char="•"/>
              <a:tabLst>
                <a:tab pos="1024890" algn="l"/>
              </a:tabLst>
            </a:pP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de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segundo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asintomático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tipo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Mobitz</a:t>
            </a:r>
            <a:r>
              <a:rPr lang="en-US" spc="-2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</a:t>
            </a:r>
            <a:endParaRPr lang="es-AR" spc="-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>
              <a:buSzPts val="1200"/>
              <a:buFont typeface="Arial" panose="020B0604020202020204" pitchFamily="34" charset="0"/>
              <a:buChar char="•"/>
              <a:tabLst>
                <a:tab pos="1024890" algn="l"/>
              </a:tabLst>
            </a:pP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Bloqueos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de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segundo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grado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asintomático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tipo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Mobitz I</a:t>
            </a:r>
            <a:r>
              <a:rPr lang="en-US" spc="-3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infrahisiano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spc="-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67690">
              <a:spcBef>
                <a:spcPts val="10"/>
              </a:spcBef>
            </a:pP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26EF63B-A7E3-4EF6-A2B2-3841772E7EC5}"/>
              </a:ext>
            </a:extLst>
          </p:cNvPr>
          <p:cNvSpPr/>
          <p:nvPr/>
        </p:nvSpPr>
        <p:spPr>
          <a:xfrm>
            <a:off x="6096000" y="1870018"/>
            <a:ext cx="6096000" cy="4034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67690"/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Respecto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otras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bradiarritmias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no BAV.</a:t>
            </a:r>
          </a:p>
          <a:p>
            <a:pPr marL="567690"/>
            <a:endParaRPr lang="en-US" i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53440" indent="-285750">
              <a:buFont typeface="Wingdings" panose="05000000000000000000" pitchFamily="2" charset="2"/>
              <a:buChar char="Ø"/>
            </a:pP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disfunción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buSzPts val="1200"/>
              <a:buFont typeface="Arial" panose="020B0604020202020204" pitchFamily="34" charset="0"/>
              <a:buChar char="•"/>
              <a:tabLst>
                <a:tab pos="1024890" algn="l"/>
              </a:tabLst>
            </a:pP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Asociada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bradicardia</a:t>
            </a:r>
            <a:r>
              <a:rPr lang="en-US" spc="-2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sintomática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spc="-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buSzPts val="1200"/>
              <a:buFont typeface="Arial" panose="020B0604020202020204" pitchFamily="34" charset="0"/>
              <a:buChar char="•"/>
              <a:tabLst>
                <a:tab pos="1024890" algn="l"/>
              </a:tabLst>
            </a:pP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Incompetencia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cronotrópica</a:t>
            </a:r>
            <a:r>
              <a:rPr lang="en-US" spc="-1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pc="-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sintomática</a:t>
            </a:r>
            <a:r>
              <a:rPr lang="en-US" spc="-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spc="-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67690"/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hipersensibilidad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seno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carotídeo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81405" marR="183515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1)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síncope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recurrente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reproducido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compresión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carotídea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induce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pausa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mayor de 3</a:t>
            </a:r>
            <a:r>
              <a:rPr lang="en-US" spc="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segundos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51515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BLOQUEOS AURÍCULO – VENTRICULARES</a:t>
            </a:r>
            <a:br>
              <a:rPr lang="es-AR" sz="2800" b="1" dirty="0">
                <a:solidFill>
                  <a:srgbClr val="0070C0"/>
                </a:solidFill>
              </a:rPr>
            </a:br>
            <a:endParaRPr lang="es-AR" sz="2800" dirty="0">
              <a:solidFill>
                <a:srgbClr val="0070C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927907"/>
            <a:ext cx="4860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7690"/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MARCAPASOS DEFINITIVOS INDICACIONES:</a:t>
            </a:r>
            <a:endParaRPr lang="es-AR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40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aquicardia">
            <a:extLst>
              <a:ext uri="{FF2B5EF4-FFF2-40B4-BE49-F238E27FC236}">
                <a16:creationId xmlns:a16="http://schemas.microsoft.com/office/drawing/2014/main" id="{0BB0E420-05FC-5AF4-0A65-FD0EFE5E8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83" y="-152400"/>
            <a:ext cx="12295963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990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465" y="440028"/>
            <a:ext cx="7558017" cy="635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98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0"/>
            <a:ext cx="8596668" cy="605307"/>
          </a:xfrm>
        </p:spPr>
        <p:txBody>
          <a:bodyPr>
            <a:noAutofit/>
          </a:bodyPr>
          <a:lstStyle/>
          <a:p>
            <a:r>
              <a:rPr lang="es-AR" sz="2800" b="1" kern="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Taquicardia por reentrada nodal A-V común</a:t>
            </a:r>
            <a:br>
              <a:rPr lang="es-AR" sz="2800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s-A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BB09AF0-2336-4ECF-855E-8E1575C11DCE}"/>
              </a:ext>
            </a:extLst>
          </p:cNvPr>
          <p:cNvSpPr/>
          <p:nvPr/>
        </p:nvSpPr>
        <p:spPr>
          <a:xfrm>
            <a:off x="137160" y="1254619"/>
            <a:ext cx="1205484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"/>
              </a:spcBef>
            </a:pPr>
            <a:r>
              <a:rPr lang="es-AR" sz="1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 es la más común de las taquicardias paroxísticas supraventriculares. Ocurre más frecuentemente en mujeres que en hombres y generalmente se presenta en mayores de 30 años. </a:t>
            </a: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sustrato fisiopatológico para esta taquicardia es la disociación longitudinal del nódulo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-ventricular. </a:t>
            </a: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Presenta una vi anterógrada lenta y una retrograda rápida por lo que en el electrocardiograma característicamente no se evidencian las ondas P´ y se presenta a una frecuencia 130-150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lpm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. </a:t>
            </a: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 arritmia puede ocurrir en situaciones de alto tono adrenérgico pero también puede ocurrir en reposo. </a:t>
            </a: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Para el tratamiento de la crisis de taquicardia la droga de primera elección es la adenosina en dosis de 6 a 12 mg EV en bolo.</a:t>
            </a: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 logra un bloqueo A-V transitorio de alto grado de segundos de duración y revierte la taquicardia a ritmo sinusal en más del 90% de las casos </a:t>
            </a:r>
          </a:p>
        </p:txBody>
      </p:sp>
    </p:spTree>
    <p:extLst>
      <p:ext uri="{BB962C8B-B14F-4D97-AF65-F5344CB8AC3E}">
        <p14:creationId xmlns:p14="http://schemas.microsoft.com/office/powerpoint/2010/main" val="4081074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1468"/>
            <a:ext cx="8596668" cy="1320800"/>
          </a:xfrm>
        </p:spPr>
        <p:txBody>
          <a:bodyPr/>
          <a:lstStyle/>
          <a:p>
            <a:r>
              <a:rPr lang="es-AR" b="1" kern="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Taquicardia por reentrada nodal A-V común</a:t>
            </a:r>
            <a:endParaRPr lang="es-AR" dirty="0">
              <a:solidFill>
                <a:srgbClr val="0070C0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0483926-86CE-4A6F-A851-420EDFE9C7BC}"/>
              </a:ext>
            </a:extLst>
          </p:cNvPr>
          <p:cNvGrpSpPr>
            <a:grpSpLocks/>
          </p:cNvGrpSpPr>
          <p:nvPr/>
        </p:nvGrpSpPr>
        <p:grpSpPr bwMode="auto">
          <a:xfrm>
            <a:off x="5235575" y="2105946"/>
            <a:ext cx="5919470" cy="1079500"/>
            <a:chOff x="1410" y="343"/>
            <a:chExt cx="9322" cy="1700"/>
          </a:xfrm>
        </p:grpSpPr>
        <p:pic>
          <p:nvPicPr>
            <p:cNvPr id="5" name="Picture 305">
              <a:extLst>
                <a:ext uri="{FF2B5EF4-FFF2-40B4-BE49-F238E27FC236}">
                  <a16:creationId xmlns:a16="http://schemas.microsoft.com/office/drawing/2014/main" id="{0F4B70BB-6C74-4EB1-8591-E82CCA3275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373"/>
              <a:ext cx="9262" cy="1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Line 306">
              <a:extLst>
                <a:ext uri="{FF2B5EF4-FFF2-40B4-BE49-F238E27FC236}">
                  <a16:creationId xmlns:a16="http://schemas.microsoft.com/office/drawing/2014/main" id="{7311F07B-CF37-4FF7-96F2-9F3F7400EF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420" y="343"/>
              <a:ext cx="0" cy="170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Line 307">
              <a:extLst>
                <a:ext uri="{FF2B5EF4-FFF2-40B4-BE49-F238E27FC236}">
                  <a16:creationId xmlns:a16="http://schemas.microsoft.com/office/drawing/2014/main" id="{A32BE9B1-A167-4E91-B348-CF9C58A0CAB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722" y="343"/>
              <a:ext cx="0" cy="170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Line 308">
              <a:extLst>
                <a:ext uri="{FF2B5EF4-FFF2-40B4-BE49-F238E27FC236}">
                  <a16:creationId xmlns:a16="http://schemas.microsoft.com/office/drawing/2014/main" id="{11C532E9-D85E-4F99-950A-B458CFF360D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410" y="353"/>
              <a:ext cx="932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Line 309">
              <a:extLst>
                <a:ext uri="{FF2B5EF4-FFF2-40B4-BE49-F238E27FC236}">
                  <a16:creationId xmlns:a16="http://schemas.microsoft.com/office/drawing/2014/main" id="{F56465BB-F8E7-4C94-851E-C3703C109C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410" y="2033"/>
              <a:ext cx="932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F4D3CCF4-91EA-4A5D-8E7F-38637296A42B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834166"/>
            <a:ext cx="3992880" cy="3166110"/>
            <a:chOff x="0" y="0"/>
            <a:chExt cx="6288" cy="4986"/>
          </a:xfrm>
        </p:grpSpPr>
        <p:pic>
          <p:nvPicPr>
            <p:cNvPr id="11" name="Picture 62">
              <a:extLst>
                <a:ext uri="{FF2B5EF4-FFF2-40B4-BE49-F238E27FC236}">
                  <a16:creationId xmlns:a16="http://schemas.microsoft.com/office/drawing/2014/main" id="{37220352-2AC9-4760-9B0E-BCE6307109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" y="30"/>
              <a:ext cx="5882" cy="4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Line 63">
              <a:extLst>
                <a:ext uri="{FF2B5EF4-FFF2-40B4-BE49-F238E27FC236}">
                  <a16:creationId xmlns:a16="http://schemas.microsoft.com/office/drawing/2014/main" id="{DE4DE14E-9751-490E-B893-D5E3C7C5C8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" y="0"/>
              <a:ext cx="0" cy="498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Line 64">
              <a:extLst>
                <a:ext uri="{FF2B5EF4-FFF2-40B4-BE49-F238E27FC236}">
                  <a16:creationId xmlns:a16="http://schemas.microsoft.com/office/drawing/2014/main" id="{40106B22-8531-4107-8993-2E01230D37E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278" y="0"/>
              <a:ext cx="0" cy="498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Line 65">
              <a:extLst>
                <a:ext uri="{FF2B5EF4-FFF2-40B4-BE49-F238E27FC236}">
                  <a16:creationId xmlns:a16="http://schemas.microsoft.com/office/drawing/2014/main" id="{72BB3BF3-DDC9-4944-A7F8-E45635F9C59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10"/>
              <a:ext cx="62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Line 66">
              <a:extLst>
                <a:ext uri="{FF2B5EF4-FFF2-40B4-BE49-F238E27FC236}">
                  <a16:creationId xmlns:a16="http://schemas.microsoft.com/office/drawing/2014/main" id="{B07686A6-C623-43D9-8D5A-9E58EAE137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4976"/>
              <a:ext cx="62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6" name="Rectangle 13">
            <a:extLst>
              <a:ext uri="{FF2B5EF4-FFF2-40B4-BE49-F238E27FC236}">
                <a16:creationId xmlns:a16="http://schemas.microsoft.com/office/drawing/2014/main" id="{64CE1877-9A4F-4F4B-82DE-4C5D88B00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878100"/>
            <a:ext cx="1219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B5129239-09D7-45B9-9456-389175CB4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438" y="5272175"/>
            <a:ext cx="1219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F475D687-DB03-4B71-8DC9-360BC8164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336" y="4853520"/>
            <a:ext cx="34502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br>
              <a:rPr lang="en-US" altLang="es-AR" sz="1200" dirty="0">
                <a:ea typeface="Times New Roman" panose="02020603050405020304" pitchFamily="18" charset="0"/>
              </a:rPr>
            </a:br>
            <a:r>
              <a:rPr lang="en-US" altLang="es-AR" sz="1200" dirty="0" err="1">
                <a:ea typeface="Times New Roman" panose="02020603050405020304" pitchFamily="18" charset="0"/>
              </a:rPr>
              <a:t>Taquicardia</a:t>
            </a:r>
            <a:r>
              <a:rPr lang="en-US" altLang="es-AR" sz="1200" dirty="0">
                <a:ea typeface="Times New Roman" panose="02020603050405020304" pitchFamily="18" charset="0"/>
              </a:rPr>
              <a:t> </a:t>
            </a:r>
            <a:r>
              <a:rPr lang="en-US" altLang="es-AR" sz="1200" dirty="0" err="1">
                <a:ea typeface="Times New Roman" panose="02020603050405020304" pitchFamily="18" charset="0"/>
              </a:rPr>
              <a:t>por</a:t>
            </a:r>
            <a:r>
              <a:rPr lang="en-US" altLang="es-AR" sz="1200" dirty="0">
                <a:ea typeface="Times New Roman" panose="02020603050405020304" pitchFamily="18" charset="0"/>
              </a:rPr>
              <a:t> </a:t>
            </a:r>
            <a:r>
              <a:rPr lang="en-US" altLang="es-AR" sz="1200" dirty="0" err="1">
                <a:ea typeface="Times New Roman" panose="02020603050405020304" pitchFamily="18" charset="0"/>
              </a:rPr>
              <a:t>reentrada</a:t>
            </a:r>
            <a:r>
              <a:rPr lang="en-US" altLang="es-AR" sz="1200" dirty="0">
                <a:ea typeface="Times New Roman" panose="02020603050405020304" pitchFamily="18" charset="0"/>
              </a:rPr>
              <a:t> nodal A-V </a:t>
            </a:r>
            <a:r>
              <a:rPr lang="en-US" altLang="es-AR" sz="1200" dirty="0" err="1">
                <a:ea typeface="Times New Roman" panose="02020603050405020304" pitchFamily="18" charset="0"/>
              </a:rPr>
              <a:t>común</a:t>
            </a:r>
            <a:r>
              <a:rPr lang="en-US" altLang="es-AR" sz="1200" dirty="0">
                <a:ea typeface="Times New Roman" panose="02020603050405020304" pitchFamily="18" charset="0"/>
              </a:rPr>
              <a:t>.</a:t>
            </a:r>
            <a:endParaRPr lang="es-AR" altLang="es-AR" sz="1100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131D167-2EA8-4E9D-BE4A-21D3026EBB30}"/>
              </a:ext>
            </a:extLst>
          </p:cNvPr>
          <p:cNvSpPr/>
          <p:nvPr/>
        </p:nvSpPr>
        <p:spPr>
          <a:xfrm>
            <a:off x="5269865" y="337230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Reversión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 de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una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taquicardia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por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reentrada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 nodal A-V con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adenosina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AR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El registro de las ondas P se logró utilizando un electrodo </a:t>
            </a:r>
            <a:r>
              <a:rPr lang="es-AR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intraesofágico</a:t>
            </a:r>
            <a:r>
              <a:rPr lang="es-AR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AR" altLang="es-AR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763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726" y="10732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s-AR" b="1" kern="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Taquicardias reentrantes </a:t>
            </a:r>
            <a:r>
              <a:rPr lang="es-AR" b="1" kern="0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s-AR" b="1" kern="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-ventriculares </a:t>
            </a:r>
            <a:r>
              <a:rPr lang="es-AR" sz="3100" b="1" kern="0" dirty="0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ortodrómicas</a:t>
            </a:r>
            <a:br>
              <a:rPr lang="es-AR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s-A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4EC2D0C-2E01-4FE9-AB49-CB9627416337}"/>
              </a:ext>
            </a:extLst>
          </p:cNvPr>
          <p:cNvSpPr/>
          <p:nvPr/>
        </p:nvSpPr>
        <p:spPr>
          <a:xfrm>
            <a:off x="0" y="1949683"/>
            <a:ext cx="11811000" cy="4167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"/>
              </a:spcBef>
            </a:pPr>
            <a:r>
              <a:rPr lang="es-AR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A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 taquicardias que utilizan un haz accesorio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-ventricular o haz de Kent como brazo retrógrado del circuito reentrante. </a:t>
            </a: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Estas taquicardias constituyen el 40% del total de las taquicardias regulares con QRS angosto. Junto a la reentrada nodal A-V común constituyen el 90% de las taquicardias regulares con QRS angosto. </a:t>
            </a:r>
          </a:p>
          <a:p>
            <a:pPr marL="116840" marR="124460" algn="just">
              <a:spcBef>
                <a:spcPts val="5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general se presentan en gente joven, pueden comenzar en la adolescencia o en la infancia y ocurren con igual proporción en hombres y en</a:t>
            </a:r>
            <a:r>
              <a:rPr lang="es-AR" spc="-3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mujeres.</a:t>
            </a:r>
          </a:p>
          <a:p>
            <a:pPr marL="171450" indent="-171450">
              <a:spcBef>
                <a:spcPts val="5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Electrocardiográficamente estas taquicardias se caracterizan por poseer un intervalo P-R´ mayor que el intervalo R-P´, y el intervalo R-P´ mayor a 80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402590" marR="124460" indent="-285750" algn="just"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inscripción de la onda P ´por detrás del QRS obedece al tiempo que transcurre desde que se produce la activación ventricular hasta que el estímulo arriba a la vía accesoria, penetra en ella y activa la aurícula .</a:t>
            </a:r>
          </a:p>
        </p:txBody>
      </p:sp>
    </p:spTree>
    <p:extLst>
      <p:ext uri="{BB962C8B-B14F-4D97-AF65-F5344CB8AC3E}">
        <p14:creationId xmlns:p14="http://schemas.microsoft.com/office/powerpoint/2010/main" val="799268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es-AR" sz="2800" b="1" kern="0" dirty="0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Taquicardias reentrantes </a:t>
            </a:r>
            <a:r>
              <a:rPr lang="es-AR" sz="2800" b="1" kern="0" dirty="0" err="1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s-AR" sz="2800" b="1" kern="0" dirty="0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-ventriculares ortodrómicas</a:t>
            </a:r>
            <a:endParaRPr lang="es-AR" sz="2800" dirty="0">
              <a:solidFill>
                <a:srgbClr val="0070C0"/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90CB062-B6CF-4EA8-8E13-E60926D76807}"/>
              </a:ext>
            </a:extLst>
          </p:cNvPr>
          <p:cNvGrpSpPr>
            <a:grpSpLocks/>
          </p:cNvGrpSpPr>
          <p:nvPr/>
        </p:nvGrpSpPr>
        <p:grpSpPr bwMode="auto">
          <a:xfrm>
            <a:off x="1724923" y="1540745"/>
            <a:ext cx="7959513" cy="4357065"/>
            <a:chOff x="0" y="0"/>
            <a:chExt cx="8988" cy="6262"/>
          </a:xfrm>
        </p:grpSpPr>
        <p:pic>
          <p:nvPicPr>
            <p:cNvPr id="4" name="Picture 50">
              <a:extLst>
                <a:ext uri="{FF2B5EF4-FFF2-40B4-BE49-F238E27FC236}">
                  <a16:creationId xmlns:a16="http://schemas.microsoft.com/office/drawing/2014/main" id="{4444C28D-1BE2-4CB8-B728-0B9C1E3AA6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" y="30"/>
              <a:ext cx="8928" cy="6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Line 51">
              <a:extLst>
                <a:ext uri="{FF2B5EF4-FFF2-40B4-BE49-F238E27FC236}">
                  <a16:creationId xmlns:a16="http://schemas.microsoft.com/office/drawing/2014/main" id="{938E2D12-A819-4B4E-9546-81EB3F0680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" y="0"/>
              <a:ext cx="0" cy="626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Line 52">
              <a:extLst>
                <a:ext uri="{FF2B5EF4-FFF2-40B4-BE49-F238E27FC236}">
                  <a16:creationId xmlns:a16="http://schemas.microsoft.com/office/drawing/2014/main" id="{8F7756EE-C33C-4E14-8D53-43C0F97BF0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978" y="0"/>
              <a:ext cx="0" cy="626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Line 53">
              <a:extLst>
                <a:ext uri="{FF2B5EF4-FFF2-40B4-BE49-F238E27FC236}">
                  <a16:creationId xmlns:a16="http://schemas.microsoft.com/office/drawing/2014/main" id="{85C609EF-422F-412B-8EB9-89B64B64246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10"/>
              <a:ext cx="89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Line 54">
              <a:extLst>
                <a:ext uri="{FF2B5EF4-FFF2-40B4-BE49-F238E27FC236}">
                  <a16:creationId xmlns:a16="http://schemas.microsoft.com/office/drawing/2014/main" id="{994FA1B7-16BE-491B-B006-CDEEAC536F4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6252"/>
              <a:ext cx="89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943798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30"/>
            <a:ext cx="8596668" cy="1320800"/>
          </a:xfrm>
        </p:spPr>
        <p:txBody>
          <a:bodyPr>
            <a:normAutofit/>
          </a:bodyPr>
          <a:lstStyle/>
          <a:p>
            <a:r>
              <a:rPr lang="es-AR" sz="2800" b="1" kern="0" dirty="0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Taquicardias reentrantes </a:t>
            </a:r>
            <a:r>
              <a:rPr lang="es-AR" sz="2800" b="1" kern="0" dirty="0" err="1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s-AR" sz="2800" b="1" kern="0" dirty="0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-ventriculares ortodrómicas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C092854-CE42-415E-89C2-8435E3410893}"/>
              </a:ext>
            </a:extLst>
          </p:cNvPr>
          <p:cNvSpPr/>
          <p:nvPr/>
        </p:nvSpPr>
        <p:spPr>
          <a:xfrm>
            <a:off x="-103188" y="1380900"/>
            <a:ext cx="115671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2590" marR="124460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tratamiento de la crisis aguda se puede realizar con adenosina en dosis de 6 a 12 mg EV en bolo,</a:t>
            </a:r>
          </a:p>
          <a:p>
            <a:pPr marL="116840" marR="124460" algn="just">
              <a:spcBef>
                <a:spcPts val="10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4460" algn="just">
              <a:spcBef>
                <a:spcPts val="10"/>
              </a:spcBef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Alternativas:</a:t>
            </a:r>
          </a:p>
          <a:p>
            <a:pPr marL="116840" marR="124460" algn="just">
              <a:spcBef>
                <a:spcPts val="10"/>
              </a:spcBef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4460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Verapamilo EV </a:t>
            </a:r>
          </a:p>
          <a:p>
            <a:pPr marL="402590" marR="124460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Diltiazem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EV. </a:t>
            </a:r>
          </a:p>
          <a:p>
            <a:pPr marL="402590" marR="124460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Maniobras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vagales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como el masaje del seno carotídeo, que actúan enlenteciendo la conducción a nivel del nódulo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aurículo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ventricular, ya que pueden revertir las crisis hasta en el 50% de los casos.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8C0F2363-7AE5-46DA-AD03-60E2EE92D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68045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932CBF1-C5F1-47C8-B888-0A0D86A56634}"/>
              </a:ext>
            </a:extLst>
          </p:cNvPr>
          <p:cNvGrpSpPr>
            <a:grpSpLocks/>
          </p:cNvGrpSpPr>
          <p:nvPr/>
        </p:nvGrpSpPr>
        <p:grpSpPr bwMode="auto">
          <a:xfrm>
            <a:off x="2206847" y="4195489"/>
            <a:ext cx="6679575" cy="1806066"/>
            <a:chOff x="1266" y="196"/>
            <a:chExt cx="9498" cy="2268"/>
          </a:xfrm>
        </p:grpSpPr>
        <p:pic>
          <p:nvPicPr>
            <p:cNvPr id="12" name="Picture 329">
              <a:extLst>
                <a:ext uri="{FF2B5EF4-FFF2-40B4-BE49-F238E27FC236}">
                  <a16:creationId xmlns:a16="http://schemas.microsoft.com/office/drawing/2014/main" id="{7120042E-2895-4B2D-B92E-B14AFAF9E3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6" y="226"/>
              <a:ext cx="8311" cy="2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Line 330">
              <a:extLst>
                <a:ext uri="{FF2B5EF4-FFF2-40B4-BE49-F238E27FC236}">
                  <a16:creationId xmlns:a16="http://schemas.microsoft.com/office/drawing/2014/main" id="{83406BFB-8A08-4A1E-AAFC-3C9DC89649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76" y="196"/>
              <a:ext cx="0" cy="2268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Line 331">
              <a:extLst>
                <a:ext uri="{FF2B5EF4-FFF2-40B4-BE49-F238E27FC236}">
                  <a16:creationId xmlns:a16="http://schemas.microsoft.com/office/drawing/2014/main" id="{280C65CF-FB51-4FD4-91CF-BE32A2E5B1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754" y="196"/>
              <a:ext cx="0" cy="2268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Line 332">
              <a:extLst>
                <a:ext uri="{FF2B5EF4-FFF2-40B4-BE49-F238E27FC236}">
                  <a16:creationId xmlns:a16="http://schemas.microsoft.com/office/drawing/2014/main" id="{C2AED8D7-08CB-4932-ABBB-1BD4AD05708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66" y="206"/>
              <a:ext cx="949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Line 333">
              <a:extLst>
                <a:ext uri="{FF2B5EF4-FFF2-40B4-BE49-F238E27FC236}">
                  <a16:creationId xmlns:a16="http://schemas.microsoft.com/office/drawing/2014/main" id="{29385343-C129-46A6-A085-E9B7FAF536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66" y="2454"/>
              <a:ext cx="949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061560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50D95B-E921-FDB8-DC25-42B5A1322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31" y="-30996"/>
            <a:ext cx="3285369" cy="3952067"/>
          </a:xfrm>
          <a:prstGeom prst="rect">
            <a:avLst/>
          </a:prstGeom>
        </p:spPr>
      </p:pic>
      <p:pic>
        <p:nvPicPr>
          <p:cNvPr id="7172" name="Picture 4" descr="❤▷ ECG Wolff Parkinson White: Explicación sencilla">
            <a:extLst>
              <a:ext uri="{FF2B5EF4-FFF2-40B4-BE49-F238E27FC236}">
                <a16:creationId xmlns:a16="http://schemas.microsoft.com/office/drawing/2014/main" id="{BAD27876-E964-C60B-DC50-F481A74A3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625" y="3742841"/>
            <a:ext cx="4179376" cy="313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726546" cy="631065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Síndrome de </a:t>
            </a:r>
            <a:r>
              <a:rPr lang="es-AR" sz="2800" dirty="0" err="1">
                <a:solidFill>
                  <a:srgbClr val="0070C0"/>
                </a:solidFill>
              </a:rPr>
              <a:t>preexitación</a:t>
            </a:r>
            <a:endParaRPr lang="es-AR" sz="2800" dirty="0">
              <a:solidFill>
                <a:srgbClr val="0070C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03476EF-5634-4CF6-A345-92B47431031E}"/>
              </a:ext>
            </a:extLst>
          </p:cNvPr>
          <p:cNvSpPr/>
          <p:nvPr/>
        </p:nvSpPr>
        <p:spPr>
          <a:xfrm>
            <a:off x="-66904" y="499094"/>
            <a:ext cx="8649037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Ocurre preexcitación ventricular cuando un estímulo auricular sinusal despolariza el ventrículo antes de lo que ocurriría si descendiera por las vías de conducción normales. </a:t>
            </a: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Requiere de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vias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accesorias auriculo-ventriculares o haces de Kent son los principales responsables de los cuadros de preexcitación ventricular.</a:t>
            </a: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este síndrome, la activación ventricular depende de dos frentes de onda originados en la vía accesoria y en el sistema de conducción normal; esto genera un latido de fusión en el cual el grado de preexcitación depende de la contribución relativa de cada uno de los frentes de</a:t>
            </a:r>
            <a:r>
              <a:rPr lang="es-AR" spc="-1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activación.</a:t>
            </a: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 síndromes de preexcitación pueden asociarse a miocardiopatía hipertrófica, prolapso de válvula mitral o enfermedad de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Ebstein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Electrocardiográficamente estos síndromes se caracterizan por presentar P-R corto, onda delta y alteraciones en la repolarización ventricular (patente de Wolff-Parkinson-White).</a:t>
            </a:r>
          </a:p>
          <a:p>
            <a:pPr>
              <a:spcBef>
                <a:spcPts val="5"/>
              </a:spcBef>
            </a:pPr>
            <a:r>
              <a:rPr lang="es-AR" sz="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52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>
                <a16:creationId xmlns:a16="http://schemas.microsoft.com/office/drawing/2014/main" id="{50E89D70-3408-8356-4B5E-36911D982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6" y="250358"/>
            <a:ext cx="9008533" cy="226424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s-AR" dirty="0">
                <a:solidFill>
                  <a:schemeClr val="tx1"/>
                </a:solidFill>
              </a:rPr>
              <a:t>Paciente Femenina de 53 años refiere mareos y cansancio frecuente, refiere que presento caída de propia altura en supermercado, asistida por concurrentes, y que presento situaciones similares en su domicilio asistida por su hijo.</a:t>
            </a:r>
          </a:p>
          <a:p>
            <a:pPr algn="l"/>
            <a:r>
              <a:rPr lang="es-AR" dirty="0">
                <a:solidFill>
                  <a:schemeClr val="tx1"/>
                </a:solidFill>
              </a:rPr>
              <a:t>Al examen físico</a:t>
            </a:r>
          </a:p>
          <a:p>
            <a:pPr algn="l"/>
            <a:r>
              <a:rPr lang="es-AR" dirty="0">
                <a:solidFill>
                  <a:schemeClr val="tx1"/>
                </a:solidFill>
              </a:rPr>
              <a:t>TA 150/90 FC 50 FR 16 </a:t>
            </a:r>
            <a:r>
              <a:rPr lang="es-AR" dirty="0" err="1">
                <a:solidFill>
                  <a:schemeClr val="tx1"/>
                </a:solidFill>
              </a:rPr>
              <a:t>Sto</a:t>
            </a:r>
            <a:r>
              <a:rPr lang="es-AR" dirty="0">
                <a:solidFill>
                  <a:schemeClr val="tx1"/>
                </a:solidFill>
              </a:rPr>
              <a:t> 95%  </a:t>
            </a:r>
            <a:r>
              <a:rPr lang="es-AR" dirty="0" err="1">
                <a:solidFill>
                  <a:schemeClr val="tx1"/>
                </a:solidFill>
              </a:rPr>
              <a:t>T°</a:t>
            </a:r>
            <a:r>
              <a:rPr lang="es-AR" dirty="0">
                <a:solidFill>
                  <a:schemeClr val="tx1"/>
                </a:solidFill>
              </a:rPr>
              <a:t> 36,5</a:t>
            </a:r>
          </a:p>
          <a:p>
            <a:pPr algn="l"/>
            <a:r>
              <a:rPr lang="es-AR" dirty="0">
                <a:solidFill>
                  <a:schemeClr val="tx1"/>
                </a:solidFill>
              </a:rPr>
              <a:t>Examen segmentario destaca </a:t>
            </a:r>
            <a:r>
              <a:rPr lang="es-AR" dirty="0" err="1">
                <a:solidFill>
                  <a:schemeClr val="tx1"/>
                </a:solidFill>
              </a:rPr>
              <a:t>bradisfigmia</a:t>
            </a:r>
            <a:r>
              <a:rPr lang="es-AR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s-AR" dirty="0">
                <a:solidFill>
                  <a:schemeClr val="tx1"/>
                </a:solidFill>
              </a:rPr>
              <a:t>ECG. Control.</a:t>
            </a:r>
          </a:p>
          <a:p>
            <a:pPr algn="l"/>
            <a:endParaRPr lang="es-AR" dirty="0"/>
          </a:p>
          <a:p>
            <a:pPr algn="l"/>
            <a:endParaRPr lang="es-AR" dirty="0"/>
          </a:p>
        </p:txBody>
      </p:sp>
      <p:pic>
        <p:nvPicPr>
          <p:cNvPr id="1026" name="Picture 2" descr="Bloqueo AV de tercer grado | Rotación de Cardiología UDCA">
            <a:extLst>
              <a:ext uri="{FF2B5EF4-FFF2-40B4-BE49-F238E27FC236}">
                <a16:creationId xmlns:a16="http://schemas.microsoft.com/office/drawing/2014/main" id="{79BFBDD3-A518-646B-7A07-C6ABB11FC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2611904"/>
            <a:ext cx="855345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796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056845" cy="540913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Wolff Parkinson White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A2B0B0-1BC9-41B7-8BBB-3F5A8D38A8EA}"/>
              </a:ext>
            </a:extLst>
          </p:cNvPr>
          <p:cNvSpPr/>
          <p:nvPr/>
        </p:nvSpPr>
        <p:spPr>
          <a:xfrm>
            <a:off x="-1" y="932526"/>
            <a:ext cx="9723549" cy="4460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2590" indent="-285750">
              <a:lnSpc>
                <a:spcPct val="15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general son taquicardias muy rápidas con QRS ancho que pueden descompensar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hemodinámicamente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 paciente, siendo dificultoso el diagnóstico diferencial con la taquicardia ventricular. </a:t>
            </a:r>
          </a:p>
          <a:p>
            <a:pPr marL="402590" indent="-285750">
              <a:lnSpc>
                <a:spcPct val="15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indent="-285750">
              <a:lnSpc>
                <a:spcPct val="15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más peligrosa de estas arritmias es la fibrilación auricular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preexcitada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que se presenta frecuentemente en los pacientes con WPW.  En estos casos, si la vía anómala posee período refractario corto (&lt;220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puede ser causa de muerte súbita. </a:t>
            </a:r>
          </a:p>
          <a:p>
            <a:pPr marL="402590" indent="-285750">
              <a:lnSpc>
                <a:spcPct val="15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indent="-285750">
              <a:lnSpc>
                <a:spcPct val="15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Hasta en el 20% de los pacientes con Wolff Parkinson White la fibrilación auricular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preexcitada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puede ser la presentación inicial de la</a:t>
            </a:r>
            <a:r>
              <a:rPr lang="es-AR" spc="-2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enfermedad.</a:t>
            </a:r>
          </a:p>
        </p:txBody>
      </p:sp>
    </p:spTree>
    <p:extLst>
      <p:ext uri="{BB962C8B-B14F-4D97-AF65-F5344CB8AC3E}">
        <p14:creationId xmlns:p14="http://schemas.microsoft.com/office/powerpoint/2010/main" val="3189456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613861" cy="1080938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Wolff Parkinson White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98905DDD-81EE-4B81-8A6E-9C9DAFEC896E}"/>
              </a:ext>
            </a:extLst>
          </p:cNvPr>
          <p:cNvGrpSpPr>
            <a:grpSpLocks/>
          </p:cNvGrpSpPr>
          <p:nvPr/>
        </p:nvGrpSpPr>
        <p:grpSpPr bwMode="auto">
          <a:xfrm>
            <a:off x="2043448" y="1080938"/>
            <a:ext cx="5701876" cy="3983668"/>
            <a:chOff x="0" y="0"/>
            <a:chExt cx="6972" cy="5168"/>
          </a:xfrm>
        </p:grpSpPr>
        <p:pic>
          <p:nvPicPr>
            <p:cNvPr id="6" name="Picture 44">
              <a:extLst>
                <a:ext uri="{FF2B5EF4-FFF2-40B4-BE49-F238E27FC236}">
                  <a16:creationId xmlns:a16="http://schemas.microsoft.com/office/drawing/2014/main" id="{26DBC19B-DC14-424A-AEC4-042549A336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" y="30"/>
              <a:ext cx="6912" cy="5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Line 45">
              <a:extLst>
                <a:ext uri="{FF2B5EF4-FFF2-40B4-BE49-F238E27FC236}">
                  <a16:creationId xmlns:a16="http://schemas.microsoft.com/office/drawing/2014/main" id="{83FD0100-713D-4293-AF2F-131F7EA5FDB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" y="0"/>
              <a:ext cx="0" cy="5168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Line 46">
              <a:extLst>
                <a:ext uri="{FF2B5EF4-FFF2-40B4-BE49-F238E27FC236}">
                  <a16:creationId xmlns:a16="http://schemas.microsoft.com/office/drawing/2014/main" id="{963099C5-F6A9-447E-9858-2C420DBCB59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62" y="0"/>
              <a:ext cx="0" cy="5168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Line 47">
              <a:extLst>
                <a:ext uri="{FF2B5EF4-FFF2-40B4-BE49-F238E27FC236}">
                  <a16:creationId xmlns:a16="http://schemas.microsoft.com/office/drawing/2014/main" id="{6F4CA6AB-1631-4186-B087-5121E7A2A80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10"/>
              <a:ext cx="697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Line 48">
              <a:extLst>
                <a:ext uri="{FF2B5EF4-FFF2-40B4-BE49-F238E27FC236}">
                  <a16:creationId xmlns:a16="http://schemas.microsoft.com/office/drawing/2014/main" id="{DB23AF2D-FAB4-4EFC-8BF5-25F2222396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5158"/>
              <a:ext cx="697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8F87B71-93CB-4A00-8325-B2DFE3A0C868}"/>
              </a:ext>
            </a:extLst>
          </p:cNvPr>
          <p:cNvSpPr/>
          <p:nvPr/>
        </p:nvSpPr>
        <p:spPr>
          <a:xfrm>
            <a:off x="1846386" y="49517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6840" indent="450850" algn="ctr">
              <a:spcBef>
                <a:spcPts val="890"/>
              </a:spcBef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Síndrome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Wolff Parkinson White. 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 con crisis frecuentes de palpitaciones paroxísticas.</a:t>
            </a:r>
          </a:p>
        </p:txBody>
      </p:sp>
    </p:spTree>
    <p:extLst>
      <p:ext uri="{BB962C8B-B14F-4D97-AF65-F5344CB8AC3E}">
        <p14:creationId xmlns:p14="http://schemas.microsoft.com/office/powerpoint/2010/main" val="2594170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Wolff Parkinson White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8FACF44-CFAE-4E6B-8491-0644DC9CAE86}"/>
              </a:ext>
            </a:extLst>
          </p:cNvPr>
          <p:cNvSpPr/>
          <p:nvPr/>
        </p:nvSpPr>
        <p:spPr>
          <a:xfrm>
            <a:off x="121920" y="2329093"/>
            <a:ext cx="11948160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840" marR="125095" indent="450850" algn="just">
              <a:spcBef>
                <a:spcPts val="790"/>
              </a:spcBef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verapamilo y la digoxina están contraindicados en pacientes con síndrome de Wolff- Parkinson-White, excepto que la vía accesoria tenga un periodo refractario largo (mayor de 300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), debido a que estas drogas pueden aumentar el riesgo de respuesta ventricular rápida, causando una fibrilación ventricular en pacientes con fibrilación auricular</a:t>
            </a:r>
            <a:r>
              <a:rPr lang="es-A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s-A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7635" indent="601980" algn="just">
              <a:spcBef>
                <a:spcPts val="790"/>
              </a:spcBef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tratamiento de elección en los casos de fibrilación auricular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preexcitada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es la cardioversión eléctrica. Lo mismo conviene realizar en el resto de las taquicardias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preexcitadas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ya que la administración de fármacos que depriman la conducción por el nódulo A-V puede aumentar la frecuencia ventricular de la arritmia.</a:t>
            </a:r>
          </a:p>
        </p:txBody>
      </p:sp>
    </p:spTree>
    <p:extLst>
      <p:ext uri="{BB962C8B-B14F-4D97-AF65-F5344CB8AC3E}">
        <p14:creationId xmlns:p14="http://schemas.microsoft.com/office/powerpoint/2010/main" val="7769230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45" y="136762"/>
            <a:ext cx="8596668" cy="1320800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Wolff Parkinson White</a:t>
            </a:r>
            <a:br>
              <a:rPr lang="es-AR" sz="2800" dirty="0">
                <a:solidFill>
                  <a:srgbClr val="0070C0"/>
                </a:solidFill>
              </a:rPr>
            </a:br>
            <a:r>
              <a:rPr lang="es-AR" sz="2000" dirty="0">
                <a:solidFill>
                  <a:srgbClr val="0070C0"/>
                </a:solidFill>
              </a:rPr>
              <a:t>Tratamiento</a:t>
            </a: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51CF6024-2F44-4786-9342-775E970ED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869" y="187810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C0CA1427-BD9C-4315-95AE-2309388EDD55}"/>
              </a:ext>
            </a:extLst>
          </p:cNvPr>
          <p:cNvGrpSpPr>
            <a:grpSpLocks/>
          </p:cNvGrpSpPr>
          <p:nvPr/>
        </p:nvGrpSpPr>
        <p:grpSpPr bwMode="auto">
          <a:xfrm>
            <a:off x="179845" y="981828"/>
            <a:ext cx="5741609" cy="3989417"/>
            <a:chOff x="0" y="0"/>
            <a:chExt cx="5820" cy="4374"/>
          </a:xfrm>
        </p:grpSpPr>
        <p:pic>
          <p:nvPicPr>
            <p:cNvPr id="24" name="Picture 38">
              <a:extLst>
                <a:ext uri="{FF2B5EF4-FFF2-40B4-BE49-F238E27FC236}">
                  <a16:creationId xmlns:a16="http://schemas.microsoft.com/office/drawing/2014/main" id="{FD925488-0A2C-4317-9C45-A9A6C94F06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" y="30"/>
              <a:ext cx="5760" cy="4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5" name="Line 39">
              <a:extLst>
                <a:ext uri="{FF2B5EF4-FFF2-40B4-BE49-F238E27FC236}">
                  <a16:creationId xmlns:a16="http://schemas.microsoft.com/office/drawing/2014/main" id="{A1914F1C-6A3D-431B-89A0-3FA06CC139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" y="0"/>
              <a:ext cx="0" cy="437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Line 40">
              <a:extLst>
                <a:ext uri="{FF2B5EF4-FFF2-40B4-BE49-F238E27FC236}">
                  <a16:creationId xmlns:a16="http://schemas.microsoft.com/office/drawing/2014/main" id="{9D84D572-CA85-46CA-BD11-DAD04F8CA3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10" y="0"/>
              <a:ext cx="0" cy="437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Line 41">
              <a:extLst>
                <a:ext uri="{FF2B5EF4-FFF2-40B4-BE49-F238E27FC236}">
                  <a16:creationId xmlns:a16="http://schemas.microsoft.com/office/drawing/2014/main" id="{894C71A8-7E7B-4C6F-8218-3047B0BE78C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10"/>
              <a:ext cx="5820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Line 42">
              <a:extLst>
                <a:ext uri="{FF2B5EF4-FFF2-40B4-BE49-F238E27FC236}">
                  <a16:creationId xmlns:a16="http://schemas.microsoft.com/office/drawing/2014/main" id="{5745A60F-FCCC-45BD-B5F4-C6EC84E6C1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4364"/>
              <a:ext cx="5820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9" name="Rectangle 39">
            <a:extLst>
              <a:ext uri="{FF2B5EF4-FFF2-40B4-BE49-F238E27FC236}">
                <a16:creationId xmlns:a16="http://schemas.microsoft.com/office/drawing/2014/main" id="{09D0EEDC-4A78-4072-829C-674D4EB30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7" y="7971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41" name="Rectangle 44">
            <a:extLst>
              <a:ext uri="{FF2B5EF4-FFF2-40B4-BE49-F238E27FC236}">
                <a16:creationId xmlns:a16="http://schemas.microsoft.com/office/drawing/2014/main" id="{32CB556D-D358-42EF-B316-0A3A14552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7" y="4635542"/>
            <a:ext cx="11056937" cy="16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AR" sz="1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s-AR" alt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Curación del síndrome de preexcitación mediante </a:t>
            </a:r>
            <a:r>
              <a:rPr lang="es-AR" altLang="es-AR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ablación por radiofrecuencia</a:t>
            </a:r>
            <a:r>
              <a:rPr lang="es-AR" alt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De arriba hacia abajo: derivaciones de superficie D1, D2 y V1, </a:t>
            </a:r>
            <a:r>
              <a:rPr lang="es-AR" alt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electrogramas</a:t>
            </a:r>
            <a:r>
              <a:rPr lang="es-AR" alt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endocavitarios de </a:t>
            </a:r>
            <a:r>
              <a:rPr lang="es-AR" alt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</a:t>
            </a:r>
            <a:r>
              <a:rPr lang="es-AR" alt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seno coronario proximal, medio, distal y catéter de ablación. A los 4 latidos de comenzar la aplicación de radiofrecuencia se observa desaparición de la preexcitación, señal que la conducción por la vía accesoria desaparece</a:t>
            </a:r>
            <a:r>
              <a:rPr lang="es-AR" altLang="es-AR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altLang="es-A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92DE326F-4DD7-4A18-95FA-A5396A618FB6}"/>
              </a:ext>
            </a:extLst>
          </p:cNvPr>
          <p:cNvGrpSpPr>
            <a:grpSpLocks/>
          </p:cNvGrpSpPr>
          <p:nvPr/>
        </p:nvGrpSpPr>
        <p:grpSpPr bwMode="auto">
          <a:xfrm>
            <a:off x="6615653" y="981828"/>
            <a:ext cx="4361180" cy="2952750"/>
            <a:chOff x="2448" y="1077"/>
            <a:chExt cx="6868" cy="4650"/>
          </a:xfrm>
        </p:grpSpPr>
        <p:pic>
          <p:nvPicPr>
            <p:cNvPr id="13" name="Picture 85">
              <a:extLst>
                <a:ext uri="{FF2B5EF4-FFF2-40B4-BE49-F238E27FC236}">
                  <a16:creationId xmlns:a16="http://schemas.microsoft.com/office/drawing/2014/main" id="{72596653-B72D-4A51-9C82-41711F6FBA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8" y="1107"/>
              <a:ext cx="6808" cy="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Line 86">
              <a:extLst>
                <a:ext uri="{FF2B5EF4-FFF2-40B4-BE49-F238E27FC236}">
                  <a16:creationId xmlns:a16="http://schemas.microsoft.com/office/drawing/2014/main" id="{F31008A3-3BEC-4033-8A08-DF897B9B1C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58" y="1077"/>
              <a:ext cx="0" cy="465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Line 87">
              <a:extLst>
                <a:ext uri="{FF2B5EF4-FFF2-40B4-BE49-F238E27FC236}">
                  <a16:creationId xmlns:a16="http://schemas.microsoft.com/office/drawing/2014/main" id="{AC988D07-06C0-4DF3-99A4-99B3E69BFFC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306" y="1077"/>
              <a:ext cx="0" cy="465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Line 88">
              <a:extLst>
                <a:ext uri="{FF2B5EF4-FFF2-40B4-BE49-F238E27FC236}">
                  <a16:creationId xmlns:a16="http://schemas.microsoft.com/office/drawing/2014/main" id="{F5FAB7EA-A2FC-4E49-BF6F-0C48A7D980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48" y="1087"/>
              <a:ext cx="686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Line 89">
              <a:extLst>
                <a:ext uri="{FF2B5EF4-FFF2-40B4-BE49-F238E27FC236}">
                  <a16:creationId xmlns:a16="http://schemas.microsoft.com/office/drawing/2014/main" id="{A17E48E1-8FE0-4D55-B6F7-0F4DDBE22D3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48" y="5717"/>
              <a:ext cx="686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18" name="Picture 90">
              <a:extLst>
                <a:ext uri="{FF2B5EF4-FFF2-40B4-BE49-F238E27FC236}">
                  <a16:creationId xmlns:a16="http://schemas.microsoft.com/office/drawing/2014/main" id="{6169EE0D-EB83-4DE0-A314-FF3095A5D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0" y="2459"/>
              <a:ext cx="304" cy="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91">
              <a:extLst>
                <a:ext uri="{FF2B5EF4-FFF2-40B4-BE49-F238E27FC236}">
                  <a16:creationId xmlns:a16="http://schemas.microsoft.com/office/drawing/2014/main" id="{59555F82-3D58-48B8-937D-1976291B0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" y="2747"/>
              <a:ext cx="864" cy="5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85420"/>
              <a:r>
                <a:rPr lang="en-US" sz="800" b="1">
                  <a:latin typeface="Times New Roman" panose="02020603050405020304" pitchFamily="18" charset="0"/>
                  <a:ea typeface="Times New Roman" panose="02020603050405020304" pitchFamily="18" charset="0"/>
                </a:rPr>
                <a:t>Catéter ablativo</a:t>
              </a:r>
              <a:endParaRPr lang="es-AR" sz="11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Text Box 92">
              <a:extLst>
                <a:ext uri="{FF2B5EF4-FFF2-40B4-BE49-F238E27FC236}">
                  <a16:creationId xmlns:a16="http://schemas.microsoft.com/office/drawing/2014/main" id="{93AA5FF9-8620-4F54-AF26-507A367473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2027"/>
              <a:ext cx="2016" cy="5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52400" marR="194945" indent="-101600"/>
              <a:r>
                <a:rPr lang="en-US" sz="800" b="1">
                  <a:latin typeface="Times New Roman" panose="02020603050405020304" pitchFamily="18" charset="0"/>
                  <a:ea typeface="Times New Roman" panose="02020603050405020304" pitchFamily="18" charset="0"/>
                </a:rPr>
                <a:t>Generador de corriente de alta frecuencia</a:t>
              </a:r>
              <a:endParaRPr lang="es-AR" sz="11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2" name="Text Box 93">
              <a:extLst>
                <a:ext uri="{FF2B5EF4-FFF2-40B4-BE49-F238E27FC236}">
                  <a16:creationId xmlns:a16="http://schemas.microsoft.com/office/drawing/2014/main" id="{114524E1-C7D9-4C8E-B011-94321DDA0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163"/>
              <a:ext cx="2308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77800"/>
              <a:r>
                <a:rPr lang="en-US" sz="800" b="1">
                  <a:latin typeface="Times New Roman" panose="02020603050405020304" pitchFamily="18" charset="0"/>
                  <a:ea typeface="Times New Roman" panose="02020603050405020304" pitchFamily="18" charset="0"/>
                </a:rPr>
                <a:t>Electrodos de dispersión</a:t>
              </a:r>
              <a:endParaRPr lang="es-AR" sz="11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546E4BF0-7578-4E2D-B760-49FD86A39694}"/>
              </a:ext>
            </a:extLst>
          </p:cNvPr>
          <p:cNvSpPr/>
          <p:nvPr/>
        </p:nvSpPr>
        <p:spPr>
          <a:xfrm>
            <a:off x="5921454" y="3914258"/>
            <a:ext cx="4391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2920"/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Sistema de </a:t>
            </a:r>
            <a:r>
              <a:rPr lang="en-US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ablación</a:t>
            </a:r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radiofrecuencia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AR" b="1" u="sng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097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AE7D7BD-D94F-040A-6D08-A0C4774EFF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03FAF0-B4C1-D6EC-1687-F79E8D748E51}"/>
              </a:ext>
            </a:extLst>
          </p:cNvPr>
          <p:cNvSpPr/>
          <p:nvPr/>
        </p:nvSpPr>
        <p:spPr>
          <a:xfrm>
            <a:off x="3221183" y="1897735"/>
            <a:ext cx="2416380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</a:t>
            </a:r>
            <a:endParaRPr lang="es-ES" sz="1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E6BD717-3819-D749-D167-6B2FF321D7A2}"/>
              </a:ext>
            </a:extLst>
          </p:cNvPr>
          <p:cNvSpPr/>
          <p:nvPr/>
        </p:nvSpPr>
        <p:spPr>
          <a:xfrm>
            <a:off x="6274316" y="1838441"/>
            <a:ext cx="2416380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EC5DB961-C352-FA1D-C90C-E1742BD18113}"/>
              </a:ext>
            </a:extLst>
          </p:cNvPr>
          <p:cNvGrpSpPr/>
          <p:nvPr/>
        </p:nvGrpSpPr>
        <p:grpSpPr>
          <a:xfrm>
            <a:off x="5654630" y="2714625"/>
            <a:ext cx="830110" cy="1071563"/>
            <a:chOff x="5299744" y="2247889"/>
            <a:chExt cx="738188" cy="1176343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EB59A429-F1D2-6373-5E5C-E306C2C8820C}"/>
                </a:ext>
              </a:extLst>
            </p:cNvPr>
            <p:cNvSpPr/>
            <p:nvPr/>
          </p:nvSpPr>
          <p:spPr>
            <a:xfrm>
              <a:off x="5299744" y="2252657"/>
              <a:ext cx="257175" cy="11715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FF0000"/>
                </a:solidFill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BE731F50-8E81-250A-8146-D8415C79B77B}"/>
                </a:ext>
              </a:extLst>
            </p:cNvPr>
            <p:cNvSpPr/>
            <p:nvPr/>
          </p:nvSpPr>
          <p:spPr>
            <a:xfrm>
              <a:off x="5780757" y="2247889"/>
              <a:ext cx="257175" cy="11715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01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179" y="275305"/>
            <a:ext cx="5548393" cy="566670"/>
          </a:xfrm>
        </p:spPr>
        <p:txBody>
          <a:bodyPr>
            <a:noAutofit/>
          </a:bodyPr>
          <a:lstStyle/>
          <a:p>
            <a:r>
              <a:rPr lang="es-AR" sz="4000" dirty="0" err="1">
                <a:solidFill>
                  <a:srgbClr val="0070C0"/>
                </a:solidFill>
              </a:rPr>
              <a:t>Fibrilacion</a:t>
            </a:r>
            <a:r>
              <a:rPr lang="es-AR" sz="4000" dirty="0">
                <a:solidFill>
                  <a:srgbClr val="0070C0"/>
                </a:solidFill>
              </a:rPr>
              <a:t>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DABFE36-542F-45D5-B96D-6FAE2E269BFB}"/>
              </a:ext>
            </a:extLst>
          </p:cNvPr>
          <p:cNvSpPr/>
          <p:nvPr/>
        </p:nvSpPr>
        <p:spPr>
          <a:xfrm>
            <a:off x="0" y="1337920"/>
            <a:ext cx="968491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12446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arritmia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cardiaca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sostenida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prevalencia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elevada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población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avanzada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R="12446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12446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la causa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frecuente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internacion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arritmia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124460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12446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caracteriza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electrocardiográficamente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ausencia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ondas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tremulación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línea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base e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intervalos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RR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irregulares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85750" marR="124460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124460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Generalmente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acompaña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ventricular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rápida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(FAARV),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determinadas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ocasiones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tales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intoxicación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digitálica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bbloqueantes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bloqueantes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cálcicos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ventricular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lenta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(FABRV)</a:t>
            </a:r>
            <a:endParaRPr lang="es-A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689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FEB91D8-6232-943F-38AB-096F8B9F6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466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211" y="390989"/>
            <a:ext cx="4866911" cy="639651"/>
          </a:xfrm>
        </p:spPr>
        <p:txBody>
          <a:bodyPr>
            <a:noAutofit/>
          </a:bodyPr>
          <a:lstStyle/>
          <a:p>
            <a:r>
              <a:rPr lang="es-AR" sz="4000" dirty="0" err="1">
                <a:solidFill>
                  <a:srgbClr val="0070C0"/>
                </a:solidFill>
              </a:rPr>
              <a:t>Fibrilacion</a:t>
            </a:r>
            <a:r>
              <a:rPr lang="es-AR" sz="4000" dirty="0">
                <a:solidFill>
                  <a:srgbClr val="0070C0"/>
                </a:solidFill>
              </a:rPr>
              <a:t>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1D017CD-B7DD-4E9E-9661-DBA50918E4AB}"/>
              </a:ext>
            </a:extLst>
          </p:cNvPr>
          <p:cNvSpPr/>
          <p:nvPr/>
        </p:nvSpPr>
        <p:spPr>
          <a:xfrm>
            <a:off x="0" y="1622095"/>
            <a:ext cx="10122794" cy="4844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8313" marR="126365" indent="-285750" algn="ctr"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Arritmia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importante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morbimortalidad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trombos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interior de 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embolias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remodelamiento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miocárdico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468313" marR="126365" indent="-285750" algn="ctr">
              <a:buFont typeface="Wingdings" panose="05000000000000000000" pitchFamily="2" charset="2"/>
              <a:buChar char="ü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3825" indent="-285750" algn="ctr">
              <a:buFont typeface="Wingdings" panose="05000000000000000000" pitchFamily="2" charset="2"/>
              <a:buChar char="ü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diagnóstico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requiere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documentación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arritmia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mediante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hallazgos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32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Clinica</a:t>
            </a:r>
            <a:r>
              <a:rPr lang="en-US" sz="32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 el </a:t>
            </a:r>
            <a:r>
              <a:rPr lang="en-US" sz="32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ECG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468313" marR="123825" indent="-285750" algn="ctr">
              <a:buFont typeface="Wingdings" panose="05000000000000000000" pitchFamily="2" charset="2"/>
              <a:buChar char="ü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3825" indent="-285750" algn="ctr">
              <a:buFont typeface="Wingdings" panose="05000000000000000000" pitchFamily="2" charset="2"/>
              <a:buChar char="ü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sospecha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episodios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paroxísticos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recomendable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realización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monitoreo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32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Holter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468313" marR="123825" indent="-285750" algn="ctr">
              <a:buFont typeface="Wingdings" panose="05000000000000000000" pitchFamily="2" charset="2"/>
              <a:buChar char="ü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3825" indent="-285750" algn="ctr">
              <a:buFont typeface="Wingdings" panose="05000000000000000000" pitchFamily="2" charset="2"/>
              <a:buChar char="ü"/>
            </a:pPr>
            <a:r>
              <a:rPr lang="en-US" sz="32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Ecocardiograma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es util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diagnóstico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condición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cardiaca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estructural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 base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reconocer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ausencia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factores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embolígenos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establecer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conducta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apropiada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anticoagulación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82563" algn="ctr">
              <a:spcBef>
                <a:spcPts val="50"/>
              </a:spcBef>
            </a:pP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A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840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57998F6-0371-422A-4423-91D18000D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21" y="0"/>
            <a:ext cx="122274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447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59" y="83936"/>
            <a:ext cx="4924975" cy="665408"/>
          </a:xfrm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rgbClr val="0070C0"/>
                </a:solidFill>
              </a:rPr>
              <a:t>Fibrilacion</a:t>
            </a:r>
            <a:r>
              <a:rPr lang="es-AR" sz="2800" dirty="0">
                <a:solidFill>
                  <a:srgbClr val="0070C0"/>
                </a:solidFill>
              </a:rPr>
              <a:t> Auricular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F2330D0-E563-4F1B-AA76-5ED7BCAD91FE}"/>
              </a:ext>
            </a:extLst>
          </p:cNvPr>
          <p:cNvSpPr/>
          <p:nvPr/>
        </p:nvSpPr>
        <p:spPr>
          <a:xfrm>
            <a:off x="-130429" y="938770"/>
            <a:ext cx="10111555" cy="3639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8313" marR="126365" indent="-285750" algn="just">
              <a:spcBef>
                <a:spcPts val="79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fisiopatología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corresponde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múltiples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circuitos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reentrantes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468313" marR="126365" indent="-285750" algn="just">
              <a:spcBef>
                <a:spcPts val="79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6365" indent="-285750" algn="just">
              <a:spcBef>
                <a:spcPts val="79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engendra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mantiene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obedece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remodelamiento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electrofisiológico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cámaras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auriculares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lo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hace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difícil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revertir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cuanto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antigua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sea.</a:t>
            </a:r>
          </a:p>
          <a:p>
            <a:pPr marL="468313" marR="126365" indent="-285750" algn="just">
              <a:spcBef>
                <a:spcPts val="79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095" indent="-285750" algn="just">
              <a:spcBef>
                <a:spcPts val="45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no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cardiopatía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468313" marR="125095" indent="-285750" algn="just">
              <a:spcBef>
                <a:spcPts val="45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095" indent="-285750" algn="just">
              <a:spcBef>
                <a:spcPts val="45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manifestación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enfermedades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sistémicas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hipertiroidismo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drogas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producirse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postoperatorio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cirugía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cardíaca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Su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incidencia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aumenta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con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cardiopatía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289">
            <a:extLst>
              <a:ext uri="{FF2B5EF4-FFF2-40B4-BE49-F238E27FC236}">
                <a16:creationId xmlns:a16="http://schemas.microsoft.com/office/drawing/2014/main" id="{C1D8F4D6-8B76-442F-A5D3-04AE5DD8598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31" y="4880775"/>
            <a:ext cx="4993005" cy="125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34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6DDE344-0035-A7B1-6E35-834D1AB5D8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A8A54DBC-8C01-42E8-821D-35CF42A34A9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239224" y="0"/>
            <a:ext cx="8229600" cy="922338"/>
          </a:xfrm>
        </p:spPr>
        <p:txBody>
          <a:bodyPr/>
          <a:lstStyle/>
          <a:p>
            <a:pPr eaLnBrk="1" hangingPunct="1">
              <a:defRPr/>
            </a:pPr>
            <a:r>
              <a:rPr lang="es-ES" sz="3200" u="sng" dirty="0">
                <a:solidFill>
                  <a:srgbClr val="0070C0"/>
                </a:solidFill>
              </a:rPr>
              <a:t>MECANISMO DE LAS ARRITMIAS</a:t>
            </a:r>
          </a:p>
        </p:txBody>
      </p:sp>
      <p:graphicFrame>
        <p:nvGraphicFramePr>
          <p:cNvPr id="9257" name="Group 41">
            <a:extLst>
              <a:ext uri="{FF2B5EF4-FFF2-40B4-BE49-F238E27FC236}">
                <a16:creationId xmlns:a16="http://schemas.microsoft.com/office/drawing/2014/main" id="{C7BC3C3B-7364-42A3-A1E7-1FED23B593A9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801733213"/>
              </p:ext>
            </p:extLst>
          </p:nvPr>
        </p:nvGraphicFramePr>
        <p:xfrm>
          <a:off x="1246909" y="532351"/>
          <a:ext cx="10221913" cy="6200958"/>
        </p:xfrm>
        <a:graphic>
          <a:graphicData uri="http://schemas.openxmlformats.org/drawingml/2006/table">
            <a:tbl>
              <a:tblPr/>
              <a:tblGrid>
                <a:gridCol w="4597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4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60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ANOMALIAS EN LA FORMACION DEL IMPULSO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r>
                        <a:rPr kumimoji="0" lang="es-ES" sz="16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AUTOMATISMO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Symbol" pitchFamily="18" charset="2"/>
                        <a:buChar char=""/>
                        <a:tabLst>
                          <a:tab pos="227013" algn="l"/>
                        </a:tabLst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Alteración del automatismo normal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Symbol" pitchFamily="18" charset="2"/>
                        <a:buChar char=""/>
                        <a:tabLst>
                          <a:tab pos="227013" algn="l"/>
                        </a:tabLst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Automatismo anormal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endParaRPr kumimoji="0" lang="es-ES" sz="16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endParaRPr kumimoji="0" lang="es-ES" sz="16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r>
                        <a:rPr kumimoji="0" lang="es-ES" sz="16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ACTIVIDAD DESENCADENADA (TRIGGERED</a:t>
                      </a:r>
                      <a:r>
                        <a:rPr kumimoji="0" lang="es-E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Symbol" pitchFamily="18" charset="2"/>
                        <a:buChar char=""/>
                        <a:tabLst>
                          <a:tab pos="227013" algn="l"/>
                        </a:tabLst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Postpotenciales precoces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Symbol" pitchFamily="18" charset="2"/>
                        <a:buChar char=""/>
                        <a:tabLst>
                          <a:tab pos="227013" algn="l"/>
                        </a:tabLst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Postpotenciales tardíos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529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ANOMALIAS EN LA CONDUCCION DEL IMPULSO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r>
                        <a:rPr kumimoji="0" lang="es-ES" sz="16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BLOQUEO DE CONDUCCION .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endParaRPr kumimoji="0" lang="es-ES" sz="16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endParaRPr kumimoji="0" lang="es-ES" sz="16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227013" algn="l"/>
                        </a:tabLst>
                      </a:pPr>
                      <a:r>
                        <a:rPr kumimoji="0" lang="es-ES" sz="16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REENTRADA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Symbol" pitchFamily="18" charset="2"/>
                        <a:buChar char=""/>
                        <a:tabLst>
                          <a:tab pos="227013" algn="l"/>
                        </a:tabLst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Reentrada ordenada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Symbol" pitchFamily="18" charset="2"/>
                        <a:buChar char=""/>
                        <a:tabLst>
                          <a:tab pos="227013" algn="l"/>
                        </a:tabLst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Reentrada aleatoria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0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ANOMALIAS COMBINADAS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PARASISTOLIA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0377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837904" cy="605307"/>
          </a:xfrm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rgbClr val="0070C0"/>
                </a:solidFill>
              </a:rPr>
              <a:t>Fibrilacion</a:t>
            </a:r>
            <a:r>
              <a:rPr lang="es-AR" sz="2800" dirty="0">
                <a:solidFill>
                  <a:srgbClr val="0070C0"/>
                </a:solidFill>
              </a:rPr>
              <a:t> Auricular</a:t>
            </a:r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995139F6-6964-4986-AB52-787F4139DBC1}"/>
              </a:ext>
            </a:extLst>
          </p:cNvPr>
          <p:cNvGrpSpPr>
            <a:grpSpLocks/>
          </p:cNvGrpSpPr>
          <p:nvPr/>
        </p:nvGrpSpPr>
        <p:grpSpPr bwMode="auto">
          <a:xfrm>
            <a:off x="132126" y="792726"/>
            <a:ext cx="10768649" cy="4724400"/>
            <a:chOff x="1868" y="315"/>
            <a:chExt cx="6469" cy="2926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FC903B0F-114B-4964-B821-5AC772CE56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320"/>
              <a:ext cx="6459" cy="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2">
              <a:extLst>
                <a:ext uri="{FF2B5EF4-FFF2-40B4-BE49-F238E27FC236}">
                  <a16:creationId xmlns:a16="http://schemas.microsoft.com/office/drawing/2014/main" id="{73B1B687-CC00-4922-9459-E22DEE904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2" y="320"/>
              <a:ext cx="6459" cy="2916"/>
            </a:xfrm>
            <a:custGeom>
              <a:avLst/>
              <a:gdLst>
                <a:gd name="T0" fmla="+- 0 2111 1873"/>
                <a:gd name="T1" fmla="*/ T0 w 6459"/>
                <a:gd name="T2" fmla="+- 0 320 320"/>
                <a:gd name="T3" fmla="*/ 320 h 2916"/>
                <a:gd name="T4" fmla="+- 0 1973 1873"/>
                <a:gd name="T5" fmla="*/ T4 w 6459"/>
                <a:gd name="T6" fmla="+- 0 324 320"/>
                <a:gd name="T7" fmla="*/ 324 h 2916"/>
                <a:gd name="T8" fmla="+- 0 1903 1873"/>
                <a:gd name="T9" fmla="*/ T8 w 6459"/>
                <a:gd name="T10" fmla="+- 0 350 320"/>
                <a:gd name="T11" fmla="*/ 350 h 2916"/>
                <a:gd name="T12" fmla="+- 0 1877 1873"/>
                <a:gd name="T13" fmla="*/ T12 w 6459"/>
                <a:gd name="T14" fmla="+- 0 421 320"/>
                <a:gd name="T15" fmla="*/ 421 h 2916"/>
                <a:gd name="T16" fmla="+- 0 1873 1873"/>
                <a:gd name="T17" fmla="*/ T16 w 6459"/>
                <a:gd name="T18" fmla="+- 0 558 320"/>
                <a:gd name="T19" fmla="*/ 558 h 2916"/>
                <a:gd name="T20" fmla="+- 0 1873 1873"/>
                <a:gd name="T21" fmla="*/ T20 w 6459"/>
                <a:gd name="T22" fmla="+- 0 2998 320"/>
                <a:gd name="T23" fmla="*/ 2998 h 2916"/>
                <a:gd name="T24" fmla="+- 0 1877 1873"/>
                <a:gd name="T25" fmla="*/ T24 w 6459"/>
                <a:gd name="T26" fmla="+- 0 3136 320"/>
                <a:gd name="T27" fmla="*/ 3136 h 2916"/>
                <a:gd name="T28" fmla="+- 0 1903 1873"/>
                <a:gd name="T29" fmla="*/ T28 w 6459"/>
                <a:gd name="T30" fmla="+- 0 3206 320"/>
                <a:gd name="T31" fmla="*/ 3206 h 2916"/>
                <a:gd name="T32" fmla="+- 0 1973 1873"/>
                <a:gd name="T33" fmla="*/ T32 w 6459"/>
                <a:gd name="T34" fmla="+- 0 3232 320"/>
                <a:gd name="T35" fmla="*/ 3232 h 2916"/>
                <a:gd name="T36" fmla="+- 0 2111 1873"/>
                <a:gd name="T37" fmla="*/ T36 w 6459"/>
                <a:gd name="T38" fmla="+- 0 3236 320"/>
                <a:gd name="T39" fmla="*/ 3236 h 2916"/>
                <a:gd name="T40" fmla="+- 0 8094 1873"/>
                <a:gd name="T41" fmla="*/ T40 w 6459"/>
                <a:gd name="T42" fmla="+- 0 3236 320"/>
                <a:gd name="T43" fmla="*/ 3236 h 2916"/>
                <a:gd name="T44" fmla="+- 0 8231 1873"/>
                <a:gd name="T45" fmla="*/ T44 w 6459"/>
                <a:gd name="T46" fmla="+- 0 3232 320"/>
                <a:gd name="T47" fmla="*/ 3232 h 2916"/>
                <a:gd name="T48" fmla="+- 0 8302 1873"/>
                <a:gd name="T49" fmla="*/ T48 w 6459"/>
                <a:gd name="T50" fmla="+- 0 3206 320"/>
                <a:gd name="T51" fmla="*/ 3206 h 2916"/>
                <a:gd name="T52" fmla="+- 0 8328 1873"/>
                <a:gd name="T53" fmla="*/ T52 w 6459"/>
                <a:gd name="T54" fmla="+- 0 3136 320"/>
                <a:gd name="T55" fmla="*/ 3136 h 2916"/>
                <a:gd name="T56" fmla="+- 0 8332 1873"/>
                <a:gd name="T57" fmla="*/ T56 w 6459"/>
                <a:gd name="T58" fmla="+- 0 2998 320"/>
                <a:gd name="T59" fmla="*/ 2998 h 2916"/>
                <a:gd name="T60" fmla="+- 0 8332 1873"/>
                <a:gd name="T61" fmla="*/ T60 w 6459"/>
                <a:gd name="T62" fmla="+- 0 558 320"/>
                <a:gd name="T63" fmla="*/ 558 h 2916"/>
                <a:gd name="T64" fmla="+- 0 8328 1873"/>
                <a:gd name="T65" fmla="*/ T64 w 6459"/>
                <a:gd name="T66" fmla="+- 0 421 320"/>
                <a:gd name="T67" fmla="*/ 421 h 2916"/>
                <a:gd name="T68" fmla="+- 0 8302 1873"/>
                <a:gd name="T69" fmla="*/ T68 w 6459"/>
                <a:gd name="T70" fmla="+- 0 350 320"/>
                <a:gd name="T71" fmla="*/ 350 h 2916"/>
                <a:gd name="T72" fmla="+- 0 8231 1873"/>
                <a:gd name="T73" fmla="*/ T72 w 6459"/>
                <a:gd name="T74" fmla="+- 0 324 320"/>
                <a:gd name="T75" fmla="*/ 324 h 2916"/>
                <a:gd name="T76" fmla="+- 0 8094 1873"/>
                <a:gd name="T77" fmla="*/ T76 w 6459"/>
                <a:gd name="T78" fmla="+- 0 320 320"/>
                <a:gd name="T79" fmla="*/ 320 h 2916"/>
                <a:gd name="T80" fmla="+- 0 2111 1873"/>
                <a:gd name="T81" fmla="*/ T80 w 6459"/>
                <a:gd name="T82" fmla="+- 0 320 320"/>
                <a:gd name="T83" fmla="*/ 320 h 29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6459" h="2916">
                  <a:moveTo>
                    <a:pt x="238" y="0"/>
                  </a:moveTo>
                  <a:lnTo>
                    <a:pt x="100" y="4"/>
                  </a:lnTo>
                  <a:lnTo>
                    <a:pt x="30" y="30"/>
                  </a:lnTo>
                  <a:lnTo>
                    <a:pt x="4" y="101"/>
                  </a:lnTo>
                  <a:lnTo>
                    <a:pt x="0" y="238"/>
                  </a:lnTo>
                  <a:lnTo>
                    <a:pt x="0" y="2678"/>
                  </a:lnTo>
                  <a:lnTo>
                    <a:pt x="4" y="2816"/>
                  </a:lnTo>
                  <a:lnTo>
                    <a:pt x="30" y="2886"/>
                  </a:lnTo>
                  <a:lnTo>
                    <a:pt x="100" y="2912"/>
                  </a:lnTo>
                  <a:lnTo>
                    <a:pt x="238" y="2916"/>
                  </a:lnTo>
                  <a:lnTo>
                    <a:pt x="6221" y="2916"/>
                  </a:lnTo>
                  <a:lnTo>
                    <a:pt x="6358" y="2912"/>
                  </a:lnTo>
                  <a:lnTo>
                    <a:pt x="6429" y="2886"/>
                  </a:lnTo>
                  <a:lnTo>
                    <a:pt x="6455" y="2816"/>
                  </a:lnTo>
                  <a:lnTo>
                    <a:pt x="6459" y="2678"/>
                  </a:lnTo>
                  <a:lnTo>
                    <a:pt x="6459" y="238"/>
                  </a:lnTo>
                  <a:lnTo>
                    <a:pt x="6455" y="101"/>
                  </a:lnTo>
                  <a:lnTo>
                    <a:pt x="6429" y="30"/>
                  </a:lnTo>
                  <a:lnTo>
                    <a:pt x="6358" y="4"/>
                  </a:lnTo>
                  <a:lnTo>
                    <a:pt x="6221" y="0"/>
                  </a:lnTo>
                  <a:lnTo>
                    <a:pt x="238" y="0"/>
                  </a:lnTo>
                  <a:close/>
                </a:path>
              </a:pathLst>
            </a:custGeom>
            <a:noFill/>
            <a:ln w="6350">
              <a:solidFill>
                <a:srgbClr val="29256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518112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9DC3FBF-DB27-F9A9-103E-D5EF62025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481" y="-95306"/>
            <a:ext cx="12437859" cy="695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5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" y="94445"/>
            <a:ext cx="4499972" cy="626772"/>
          </a:xfrm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rgbClr val="0070C0"/>
                </a:solidFill>
              </a:rPr>
              <a:t>Fibrilacion</a:t>
            </a:r>
            <a:r>
              <a:rPr lang="es-AR" sz="2800" dirty="0">
                <a:solidFill>
                  <a:srgbClr val="0070C0"/>
                </a:solidFill>
              </a:rPr>
              <a:t>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58AE0C2-B87A-410E-8B6A-D39A65009585}"/>
              </a:ext>
            </a:extLst>
          </p:cNvPr>
          <p:cNvSpPr/>
          <p:nvPr/>
        </p:nvSpPr>
        <p:spPr>
          <a:xfrm>
            <a:off x="-183363" y="1058278"/>
            <a:ext cx="999706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8313" marR="125095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clasificacion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segun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evolucion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permite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objetivos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manejo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estrategias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terapéuticas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objetivo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manejo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paroxística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reducción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paroxismos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mantenimiento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prolongado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persistente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objetivo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manejo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restauración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debe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intentar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cardioversión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farmacológica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eléctrica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 </a:t>
            </a: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objetivo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será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control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cardiaca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y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deberán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drogas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fin. </a:t>
            </a: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095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todos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mandatorio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tratamiento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antitrombótico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apropiado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base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factores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riesgo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accidente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cerebrovascular y</a:t>
            </a:r>
            <a:r>
              <a:rPr lang="en-US" spc="-4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tromboembolismo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806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417454" cy="643944"/>
          </a:xfrm>
        </p:spPr>
        <p:txBody>
          <a:bodyPr>
            <a:normAutofit/>
          </a:bodyPr>
          <a:lstStyle/>
          <a:p>
            <a:r>
              <a:rPr lang="es-AR" dirty="0" err="1">
                <a:solidFill>
                  <a:srgbClr val="0070C0"/>
                </a:solidFill>
              </a:rPr>
              <a:t>Fibrilacion</a:t>
            </a:r>
            <a:r>
              <a:rPr lang="es-AR" dirty="0">
                <a:solidFill>
                  <a:srgbClr val="0070C0"/>
                </a:solidFill>
              </a:rPr>
              <a:t> Auricular</a:t>
            </a:r>
          </a:p>
        </p:txBody>
      </p:sp>
      <p:pic>
        <p:nvPicPr>
          <p:cNvPr id="3" name="Image06">
            <a:hlinkClick r:id="" action="ppaction://media"/>
            <a:extLst>
              <a:ext uri="{FF2B5EF4-FFF2-40B4-BE49-F238E27FC236}">
                <a16:creationId xmlns:a16="http://schemas.microsoft.com/office/drawing/2014/main" id="{6D0BB821-6605-F2A6-DDCD-7C925AA1CE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433" y="643943"/>
            <a:ext cx="5568039" cy="4176029"/>
          </a:xfrm>
          <a:prstGeom prst="rect">
            <a:avLst/>
          </a:prstGeom>
        </p:spPr>
      </p:pic>
      <p:pic>
        <p:nvPicPr>
          <p:cNvPr id="5" name="Image24">
            <a:hlinkClick r:id="" action="ppaction://media"/>
            <a:extLst>
              <a:ext uri="{FF2B5EF4-FFF2-40B4-BE49-F238E27FC236}">
                <a16:creationId xmlns:a16="http://schemas.microsoft.com/office/drawing/2014/main" id="{2FD40DC0-A17B-F73A-F1FA-2B423AEE3E4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03289" y="2384801"/>
            <a:ext cx="5568039" cy="417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1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2B88F01-D877-DC04-4F4A-FC7C714C00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3600FB-E500-0750-9A57-E79C36A47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52722" cy="608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660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E42529-D3A9-752B-C029-7AB85B5DA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1999" cy="6477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53" y="0"/>
            <a:ext cx="4332547" cy="58813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chemeClr val="tx1"/>
                </a:solidFill>
              </a:rPr>
              <a:t>Fibrilacion</a:t>
            </a:r>
            <a:r>
              <a:rPr lang="es-AR" sz="2800" dirty="0">
                <a:solidFill>
                  <a:schemeClr val="tx1"/>
                </a:solidFill>
              </a:rPr>
              <a:t> auricular</a:t>
            </a:r>
          </a:p>
        </p:txBody>
      </p:sp>
    </p:spTree>
    <p:extLst>
      <p:ext uri="{BB962C8B-B14F-4D97-AF65-F5344CB8AC3E}">
        <p14:creationId xmlns:p14="http://schemas.microsoft.com/office/powerpoint/2010/main" val="22705862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445"/>
            <a:ext cx="4538609" cy="652530"/>
          </a:xfrm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rgbClr val="0070C0"/>
                </a:solidFill>
              </a:rPr>
              <a:t>Fibrilacion</a:t>
            </a:r>
            <a:r>
              <a:rPr lang="es-AR" sz="2800" dirty="0">
                <a:solidFill>
                  <a:srgbClr val="0070C0"/>
                </a:solidFill>
              </a:rPr>
              <a:t>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6969BC8-17DF-4D5E-8608-6632F5976472}"/>
              </a:ext>
            </a:extLst>
          </p:cNvPr>
          <p:cNvSpPr/>
          <p:nvPr/>
        </p:nvSpPr>
        <p:spPr>
          <a:xfrm>
            <a:off x="0" y="960153"/>
            <a:ext cx="9633397" cy="6076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67690">
              <a:lnSpc>
                <a:spcPct val="150000"/>
              </a:lnSpc>
              <a:spcBef>
                <a:spcPts val="450"/>
              </a:spcBef>
            </a:pPr>
            <a:r>
              <a:rPr lang="en-US" sz="2000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Control del </a:t>
            </a:r>
            <a:r>
              <a:rPr lang="en-US" sz="2000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sz="2000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cardiaco</a:t>
            </a:r>
            <a:endParaRPr lang="es-AR" sz="2000" b="1" u="sng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5095" indent="450850" algn="just">
              <a:lnSpc>
                <a:spcPct val="150000"/>
              </a:lnSpc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razones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revertir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sinusal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son: </a:t>
            </a:r>
          </a:p>
          <a:p>
            <a:pPr marL="116840" marR="125095" indent="450850" algn="just">
              <a:lnSpc>
                <a:spcPct val="150000"/>
              </a:lnSpc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9740" marR="125095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Evitar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complicaciones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relacionadas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trombos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intracavitarios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embolias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</a:t>
            </a:r>
          </a:p>
          <a:p>
            <a:pPr marL="459740" marR="125095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Preservar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ventrículo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izquierdo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altas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frecuencias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cardíacas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ciclos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irregulares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daño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miocárdico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459740" marR="125095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Evitar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remodelamiento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electrofisiológico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que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tiende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agrandar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cavidad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perpetuar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arritmia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459740" marR="125095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Preservar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sincronía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para que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sístole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logre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óptimo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llenado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ventricular.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7635" indent="450850" algn="just">
              <a:lnSpc>
                <a:spcPct val="150000"/>
              </a:lnSpc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850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02" y="145960"/>
            <a:ext cx="4152242" cy="523741"/>
          </a:xfrm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rgbClr val="0070C0"/>
                </a:solidFill>
              </a:rPr>
              <a:t>Fibrilacion</a:t>
            </a:r>
            <a:r>
              <a:rPr lang="es-AR" sz="2800" dirty="0">
                <a:solidFill>
                  <a:srgbClr val="0070C0"/>
                </a:solidFill>
              </a:rPr>
              <a:t>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AD59917-8C71-4A1F-83E2-8F8B4C7F89E0}"/>
              </a:ext>
            </a:extLst>
          </p:cNvPr>
          <p:cNvSpPr/>
          <p:nvPr/>
        </p:nvSpPr>
        <p:spPr>
          <a:xfrm>
            <a:off x="149302" y="895811"/>
            <a:ext cx="11830929" cy="5922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            </a:t>
            </a:r>
            <a:r>
              <a:rPr lang="en-US" b="1" i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Prevención</a:t>
            </a:r>
            <a:r>
              <a:rPr lang="en-US" b="1" i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b="1" i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tromboembolismo</a:t>
            </a:r>
            <a:endParaRPr lang="es-AR" b="1" i="1" u="sng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endParaRPr lang="es-AR" b="1" i="1" u="sng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5095" indent="450850" algn="just"/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numerosos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trabajos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científicos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evaluado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tratamiento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prevenir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tromboembolismo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mayor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riesgo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accidentes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cerebrovasculares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embólicos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116840" marR="125095" indent="450850" algn="just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/>
            <a:r>
              <a:rPr lang="en-US" b="1" i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Estratificacion</a:t>
            </a:r>
            <a:r>
              <a:rPr lang="en-US" b="1" i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b="1" i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Riesgo</a:t>
            </a:r>
            <a:endParaRPr lang="en-US" b="1" i="1" u="sng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 algn="just"/>
            <a:endParaRPr lang="en-US" b="1" i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 algn="just"/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Puntuacion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otorga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punto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para los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primeros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cuatro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parámetros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y dos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puntos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para un </a:t>
            </a:r>
            <a:r>
              <a:rPr lang="en-US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ACV o TIA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previo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116840" marR="123190" indent="56261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3190" indent="562610"/>
            <a:r>
              <a:rPr lang="en-US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Aplicando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score, se </a:t>
            </a:r>
            <a:r>
              <a:rPr lang="en-US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i="1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predecir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los </a:t>
            </a:r>
            <a:r>
              <a:rPr lang="en-US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fibrilación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auricular </a:t>
            </a:r>
            <a:r>
              <a:rPr lang="en-US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presentan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u="sng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riesgo</a:t>
            </a:r>
            <a:r>
              <a:rPr lang="en-US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16840" marR="123190" indent="562610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19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bajo 1%/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año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score CHADS2 = 0 a 1,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alrededor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50% de los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), </a:t>
            </a:r>
          </a:p>
          <a:p>
            <a:pPr marL="402590" marR="12319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moderado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(2,5%/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año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score CHADS2 =2, 25% de los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), </a:t>
            </a:r>
          </a:p>
          <a:p>
            <a:pPr marL="402590" marR="12319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alto (&gt;5%/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año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score CHADS2 ³3, 25%)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accidente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cerebrovascular.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979571" y="2524258"/>
            <a:ext cx="6040192" cy="1289071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CHADS</a:t>
            </a:r>
            <a:r>
              <a:rPr lang="en-US" sz="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(CHADS</a:t>
            </a:r>
            <a:r>
              <a:rPr lang="en-US" sz="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un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acrónimo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para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insuficiencia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cardiaca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congestiva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hipertensión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edad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FFFF00"/>
                </a:solidFill>
                <a:latin typeface="Symbol" panose="05050102010706020507" pitchFamily="18" charset="2"/>
                <a:ea typeface="Times New Roman" panose="02020603050405020304" pitchFamily="18" charset="0"/>
              </a:rPr>
              <a:t>&gt;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75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años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diabetes mellitus, y ACV o TIA </a:t>
            </a:r>
            <a:r>
              <a:rPr lang="en-US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previo</a:t>
            </a:r>
            <a:r>
              <a:rPr lang="en-US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(Gage B. y col.). </a:t>
            </a:r>
          </a:p>
        </p:txBody>
      </p:sp>
    </p:spTree>
    <p:extLst>
      <p:ext uri="{BB962C8B-B14F-4D97-AF65-F5344CB8AC3E}">
        <p14:creationId xmlns:p14="http://schemas.microsoft.com/office/powerpoint/2010/main" val="36830731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26AE9BF-96F7-3414-B226-68C255DCD5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CA0E160-AA72-1372-B41A-C19CF1EDE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54" y="4089133"/>
            <a:ext cx="8998527" cy="263635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4C8B6DC-8017-87C4-2392-75CE23C80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918"/>
            <a:ext cx="9772650" cy="331470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A67CC384-4EDC-CDC8-DB35-C7A18C47C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14338"/>
            <a:ext cx="5320145" cy="523741"/>
          </a:xfrm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rgbClr val="0070C0"/>
                </a:solidFill>
              </a:rPr>
              <a:t>Fibrilacion</a:t>
            </a:r>
            <a:r>
              <a:rPr lang="es-AR" sz="2800" dirty="0">
                <a:solidFill>
                  <a:srgbClr val="0070C0"/>
                </a:solidFill>
              </a:rPr>
              <a:t> Auricular-</a:t>
            </a:r>
            <a:r>
              <a:rPr lang="es-AR" sz="2800" dirty="0" err="1">
                <a:solidFill>
                  <a:srgbClr val="0070C0"/>
                </a:solidFill>
              </a:rPr>
              <a:t>Evaluacion</a:t>
            </a:r>
            <a:endParaRPr lang="es-A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3812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" y="70731"/>
            <a:ext cx="4543352" cy="676244"/>
          </a:xfrm>
        </p:spPr>
        <p:txBody>
          <a:bodyPr>
            <a:normAutofit/>
          </a:bodyPr>
          <a:lstStyle/>
          <a:p>
            <a:r>
              <a:rPr lang="es-AR" sz="2800" dirty="0" err="1">
                <a:solidFill>
                  <a:srgbClr val="0070C0"/>
                </a:solidFill>
              </a:rPr>
              <a:t>Fibrilacion</a:t>
            </a:r>
            <a:r>
              <a:rPr lang="es-AR" sz="2800" dirty="0">
                <a:solidFill>
                  <a:srgbClr val="0070C0"/>
                </a:solidFill>
              </a:rPr>
              <a:t> Auricular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461338D-B0CD-4C1A-85C8-1CF2D7042DA1}"/>
              </a:ext>
            </a:extLst>
          </p:cNvPr>
          <p:cNvSpPr/>
          <p:nvPr/>
        </p:nvSpPr>
        <p:spPr>
          <a:xfrm>
            <a:off x="1" y="951482"/>
            <a:ext cx="999400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6840" marR="123825" indent="539750" algn="just"/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En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la Argentina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es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común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el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empleo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de la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amiodarona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por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vía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endovenosa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para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lograr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la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reversión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a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ritmo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sinusal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.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Esta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droga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logra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la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reversión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en un 65% en las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primeras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seis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horas, el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tiempo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que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tarda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en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revertir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es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mayor que con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otros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b="1" i="1" dirty="0" err="1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esquemas</a:t>
            </a:r>
            <a:r>
              <a:rPr lang="en-US" b="1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 </a:t>
            </a:r>
            <a:r>
              <a:rPr lang="en-US" i="1" dirty="0">
                <a:latin typeface="Bodoni MT" panose="02070603080606020203" pitchFamily="18" charset="0"/>
                <a:ea typeface="Times New Roman" panose="02020603050405020304" pitchFamily="18" charset="0"/>
                <a:cs typeface="Andalus" panose="02020603050405020304" pitchFamily="18" charset="-78"/>
              </a:rPr>
              <a:t>.</a:t>
            </a:r>
            <a:endParaRPr lang="es-AR" i="1" dirty="0">
              <a:latin typeface="Bodoni MT" panose="02070603080606020203" pitchFamily="18" charset="0"/>
              <a:ea typeface="Times New Roman" panose="02020603050405020304" pitchFamily="18" charset="0"/>
              <a:cs typeface="Andalus" panose="02020603050405020304" pitchFamily="18" charset="-78"/>
            </a:endParaRPr>
          </a:p>
          <a:p>
            <a:pPr marL="116840" marR="124460" indent="54864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4460" indent="548640" algn="just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efectos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adversos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mayores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amiodarona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son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hipotensión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bradicardia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que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prevenir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disminuyendo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velocidad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infusión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Toxicidad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pulmonar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aguda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amiodarona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hipotiroidismo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116840" marR="124460" indent="548640" algn="just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730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Propafenona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600 mg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vía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oral.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Tambien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disponible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propafenona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endovenosa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amiodarona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endovenosa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vía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oral.</a:t>
            </a:r>
          </a:p>
          <a:p>
            <a:pPr marL="468313" marR="125730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8313" marR="12573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ibutilida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droga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antiarrítmica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III, 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logra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reversión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el 60% de los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casos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los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primeros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muy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útil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también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revertir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aleteos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auriculares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Su principal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efecto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colateral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torsión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punta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asociada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prolongación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intervalo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QT,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pacientes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cardiopatía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4460" indent="548640" algn="just"/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34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1254E67-8D42-739F-60AC-26DFC7F1D3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7679" name="Group 31">
            <a:extLst>
              <a:ext uri="{FF2B5EF4-FFF2-40B4-BE49-F238E27FC236}">
                <a16:creationId xmlns:a16="http://schemas.microsoft.com/office/drawing/2014/main" id="{76E41848-27F2-4F9C-A2D2-E03A09FD1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677757"/>
              </p:ext>
            </p:extLst>
          </p:nvPr>
        </p:nvGraphicFramePr>
        <p:xfrm>
          <a:off x="1122217" y="0"/>
          <a:ext cx="10399059" cy="6858000"/>
        </p:xfrm>
        <a:graphic>
          <a:graphicData uri="http://schemas.openxmlformats.org/drawingml/2006/table">
            <a:tbl>
              <a:tblPr/>
              <a:tblGrid>
                <a:gridCol w="5199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9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40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Arritmia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Mecanismo </a:t>
                      </a:r>
                      <a:r>
                        <a:rPr kumimoji="0" lang="es-E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electrofisiologico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85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Taquicardias auriculares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Taquicardia </a:t>
                      </a: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sinusal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Bradicardia </a:t>
                      </a: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sinusal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Taquicardia auricular uniforme por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  reentrada.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Taquicardia auricular uniforme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     automática.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Taquicardia auricular multifocal.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Aleteo auricular.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Fibrilación auricular.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Taquicardias de la unión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Taquicardia incesante automática de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de la unión.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Taquicardia de la </a:t>
                      </a: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union</a:t>
                      </a: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no  </a:t>
                      </a: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paroxist</a:t>
                      </a: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Taquicardia por reentrada nodal.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Taquicardia con participación de un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 haz accesorio.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TVMS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Aumento del automatismo normal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Disminución del automatismo normal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Macrorrentrada</a:t>
                      </a: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Automatismo anormal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Automatismo anormal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Macrorrentrada</a:t>
                      </a: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ordenada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Múltiples </a:t>
                      </a: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microrrentradas</a:t>
                      </a: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aleatorias.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Automatismo anormal.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Automatismo anormal.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Reentrada sin circuito anatómico (Disociación longitudinal del nodo.)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Reentrada con circuito anatómico.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Reentrada con circuito anatómico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8053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6079AC0-5EDB-7533-8CC2-8B86E050B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6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153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726546" cy="566670"/>
          </a:xfrm>
        </p:spPr>
        <p:txBody>
          <a:bodyPr>
            <a:no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Aleteo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FDB123D-525D-4F9C-AF79-DBD04A624E9E}"/>
              </a:ext>
            </a:extLst>
          </p:cNvPr>
          <p:cNvSpPr/>
          <p:nvPr/>
        </p:nvSpPr>
        <p:spPr>
          <a:xfrm>
            <a:off x="0" y="566670"/>
            <a:ext cx="107212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"/>
              </a:spcBef>
            </a:pPr>
            <a:r>
              <a:rPr lang="es-AR" sz="1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6840" marR="125095" indent="450850" algn="just"/>
            <a:r>
              <a:rPr lang="es-AR" b="1" i="1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Aleteo auricular tipo I</a:t>
            </a:r>
            <a:r>
              <a:rPr lang="es-AR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116840" marR="125095" indent="450850" algn="just"/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 mecanismo es la reentrada.</a:t>
            </a:r>
          </a:p>
          <a:p>
            <a:pPr marL="116840" marR="125095" algn="just"/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 lo reconoce electrocardiográficamente por ondas en serrucho en las derivaciones de cara inferior (DII, DIII y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avF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Estan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ondas son llamadas F por “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flutter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”. </a:t>
            </a:r>
          </a:p>
          <a:p>
            <a:pPr marL="116840" marR="125095" algn="just"/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cs typeface="Calibri" panose="020F0502020204030204" pitchFamily="34" charset="0"/>
              </a:rPr>
              <a:t>Posee todo su circuito reentrante dentro de la aurícula derecha. Utiliza como zona de conducción lenta el istmo cavo-</a:t>
            </a:r>
            <a:r>
              <a:rPr lang="es-AR" dirty="0" err="1">
                <a:latin typeface="Calibri" panose="020F0502020204030204" pitchFamily="34" charset="0"/>
                <a:cs typeface="Calibri" panose="020F0502020204030204" pitchFamily="34" charset="0"/>
              </a:rPr>
              <a:t>tricuspídeo</a:t>
            </a:r>
            <a:r>
              <a:rPr lang="es-AR" dirty="0">
                <a:latin typeface="Calibri" panose="020F0502020204030204" pitchFamily="34" charset="0"/>
                <a:cs typeface="Calibri" panose="020F0502020204030204" pitchFamily="34" charset="0"/>
              </a:rPr>
              <a:t>, esto permite que el resto de las estructuras auriculares recobren la capacidad para conducir el estímulo y estén aptas para mantener el circuito reentrante // El sentido del </a:t>
            </a:r>
            <a:r>
              <a:rPr lang="es-AR" dirty="0" err="1">
                <a:latin typeface="Calibri" panose="020F0502020204030204" pitchFamily="34" charset="0"/>
                <a:cs typeface="Calibri" panose="020F0502020204030204" pitchFamily="34" charset="0"/>
              </a:rPr>
              <a:t>flutter</a:t>
            </a:r>
            <a:r>
              <a:rPr lang="es-AR" dirty="0">
                <a:latin typeface="Calibri" panose="020F0502020204030204" pitchFamily="34" charset="0"/>
                <a:cs typeface="Calibri" panose="020F0502020204030204" pitchFamily="34" charset="0"/>
              </a:rPr>
              <a:t> puede ser horario o antihorario</a:t>
            </a:r>
          </a:p>
          <a:p>
            <a:pPr marL="402590" marR="125095" indent="-285750" algn="just"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intervalo F-F en el aleteo auricular típico es mayor o igual a 200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es decir que la frecuencia auricular es de 300 latidos por minuto o menor .</a:t>
            </a:r>
          </a:p>
          <a:p>
            <a:pPr marL="116840" marR="125095" indent="450850" algn="just"/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general la conducción hacia el ventrículo se hace con un bloqueo A-V 2:1 por lo que es frecuente que se presente con una frecuencia cardíaca de 150 latidos por minuto.</a:t>
            </a:r>
          </a:p>
        </p:txBody>
      </p:sp>
    </p:spTree>
    <p:extLst>
      <p:ext uri="{BB962C8B-B14F-4D97-AF65-F5344CB8AC3E}">
        <p14:creationId xmlns:p14="http://schemas.microsoft.com/office/powerpoint/2010/main" val="252380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5922"/>
            <a:ext cx="2987899" cy="640080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Aleteo Auricular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B65D7642-7D98-431C-830B-CE9BE95BA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3040" y="-375082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7789DA62-B2F9-48E4-824D-FD4450F75C55}"/>
              </a:ext>
            </a:extLst>
          </p:cNvPr>
          <p:cNvGrpSpPr>
            <a:grpSpLocks/>
          </p:cNvGrpSpPr>
          <p:nvPr/>
        </p:nvGrpSpPr>
        <p:grpSpPr bwMode="auto">
          <a:xfrm>
            <a:off x="111485" y="702165"/>
            <a:ext cx="4419600" cy="1673860"/>
            <a:chOff x="1554" y="269"/>
            <a:chExt cx="8872" cy="4120"/>
          </a:xfrm>
        </p:grpSpPr>
        <p:pic>
          <p:nvPicPr>
            <p:cNvPr id="5" name="Picture 299">
              <a:extLst>
                <a:ext uri="{FF2B5EF4-FFF2-40B4-BE49-F238E27FC236}">
                  <a16:creationId xmlns:a16="http://schemas.microsoft.com/office/drawing/2014/main" id="{9EF7D8A8-5E98-4BE1-B269-6DB1884777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" y="298"/>
              <a:ext cx="8423" cy="4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Line 300">
              <a:extLst>
                <a:ext uri="{FF2B5EF4-FFF2-40B4-BE49-F238E27FC236}">
                  <a16:creationId xmlns:a16="http://schemas.microsoft.com/office/drawing/2014/main" id="{D4D4635D-F302-4344-B124-F6E0058FFFF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64" y="269"/>
              <a:ext cx="0" cy="412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Line 301">
              <a:extLst>
                <a:ext uri="{FF2B5EF4-FFF2-40B4-BE49-F238E27FC236}">
                  <a16:creationId xmlns:a16="http://schemas.microsoft.com/office/drawing/2014/main" id="{2D1354EF-5EE9-4170-AA24-7801327446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416" y="269"/>
              <a:ext cx="0" cy="412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Line 302">
              <a:extLst>
                <a:ext uri="{FF2B5EF4-FFF2-40B4-BE49-F238E27FC236}">
                  <a16:creationId xmlns:a16="http://schemas.microsoft.com/office/drawing/2014/main" id="{23DDCE68-D552-4016-8976-40DB2521AA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54" y="279"/>
              <a:ext cx="887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Line 303">
              <a:extLst>
                <a:ext uri="{FF2B5EF4-FFF2-40B4-BE49-F238E27FC236}">
                  <a16:creationId xmlns:a16="http://schemas.microsoft.com/office/drawing/2014/main" id="{95317AAD-993C-4368-8755-703CAD0E45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54" y="4379"/>
              <a:ext cx="887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" name="Rectangle 15">
            <a:extLst>
              <a:ext uri="{FF2B5EF4-FFF2-40B4-BE49-F238E27FC236}">
                <a16:creationId xmlns:a16="http://schemas.microsoft.com/office/drawing/2014/main" id="{3ED77E16-36F0-420E-B87C-A766BD0FF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4977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1D6883B-2E43-4806-9D47-9EFC51E35D12}"/>
              </a:ext>
            </a:extLst>
          </p:cNvPr>
          <p:cNvGrpSpPr>
            <a:grpSpLocks/>
          </p:cNvGrpSpPr>
          <p:nvPr/>
        </p:nvGrpSpPr>
        <p:grpSpPr bwMode="auto">
          <a:xfrm>
            <a:off x="5058430" y="871040"/>
            <a:ext cx="5201615" cy="3505797"/>
            <a:chOff x="0" y="0"/>
            <a:chExt cx="6106" cy="4172"/>
          </a:xfrm>
        </p:grpSpPr>
        <p:pic>
          <p:nvPicPr>
            <p:cNvPr id="13" name="Picture 68">
              <a:extLst>
                <a:ext uri="{FF2B5EF4-FFF2-40B4-BE49-F238E27FC236}">
                  <a16:creationId xmlns:a16="http://schemas.microsoft.com/office/drawing/2014/main" id="{09EED514-FA61-4B6E-BFA0-F1F6A9F2C2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" y="30"/>
              <a:ext cx="6018" cy="4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Line 69">
              <a:extLst>
                <a:ext uri="{FF2B5EF4-FFF2-40B4-BE49-F238E27FC236}">
                  <a16:creationId xmlns:a16="http://schemas.microsoft.com/office/drawing/2014/main" id="{4809A9AA-31FA-4EE5-9502-CCB769D5C79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" y="0"/>
              <a:ext cx="0" cy="417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Line 70">
              <a:extLst>
                <a:ext uri="{FF2B5EF4-FFF2-40B4-BE49-F238E27FC236}">
                  <a16:creationId xmlns:a16="http://schemas.microsoft.com/office/drawing/2014/main" id="{E318B642-BC91-4BB0-AD70-6A4622D347B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096" y="0"/>
              <a:ext cx="0" cy="417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Line 71">
              <a:extLst>
                <a:ext uri="{FF2B5EF4-FFF2-40B4-BE49-F238E27FC236}">
                  <a16:creationId xmlns:a16="http://schemas.microsoft.com/office/drawing/2014/main" id="{CFBD1477-A084-48B3-935E-930AF15CF43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10"/>
              <a:ext cx="610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Line 72">
              <a:extLst>
                <a:ext uri="{FF2B5EF4-FFF2-40B4-BE49-F238E27FC236}">
                  <a16:creationId xmlns:a16="http://schemas.microsoft.com/office/drawing/2014/main" id="{2377E374-D5A9-4009-BF0E-BDE70E441F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4162"/>
              <a:ext cx="610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8" name="Rectangle 16">
            <a:extLst>
              <a:ext uri="{FF2B5EF4-FFF2-40B4-BE49-F238E27FC236}">
                <a16:creationId xmlns:a16="http://schemas.microsoft.com/office/drawing/2014/main" id="{3FA1A912-9EB9-4AAB-BC3F-80003C04C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9908" y="4360788"/>
            <a:ext cx="52016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Aleteo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 auricular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tipo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 I </a:t>
            </a:r>
            <a:r>
              <a:rPr lang="en-US" altLang="es-AR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horario</a:t>
            </a:r>
            <a:r>
              <a:rPr lang="en-US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AR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Se observan las ondas F positivas en cara</a:t>
            </a:r>
            <a:endParaRPr lang="es-AR" altLang="es-AR" sz="1100" dirty="0"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AR" sz="1200" dirty="0">
                <a:latin typeface="Arial" panose="020B0604020202020204" pitchFamily="34" charset="0"/>
                <a:ea typeface="Times New Roman" panose="02020603050405020304" pitchFamily="18" charset="0"/>
              </a:rPr>
              <a:t>inferior.</a:t>
            </a:r>
            <a:endParaRPr lang="es-AR" altLang="es-A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0463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22" y="107324"/>
            <a:ext cx="4203758" cy="588135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Aleteo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47FBD06-5949-49F9-BD0A-5A14EE7E0A34}"/>
              </a:ext>
            </a:extLst>
          </p:cNvPr>
          <p:cNvSpPr/>
          <p:nvPr/>
        </p:nvSpPr>
        <p:spPr>
          <a:xfrm>
            <a:off x="0" y="1197969"/>
            <a:ext cx="1018718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2590" marR="123825" indent="-285750" algn="just">
              <a:spcBef>
                <a:spcPts val="79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 arritmia tiene la característica de ser muy estable y sumamente recurrente. </a:t>
            </a:r>
          </a:p>
          <a:p>
            <a:pPr marL="402590" marR="123825" indent="-285750" algn="just">
              <a:spcBef>
                <a:spcPts val="79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825" indent="-285750" algn="just">
              <a:spcBef>
                <a:spcPts val="79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general tiene poca respuesta al tratamiento farmacológico es variable,  se destaca en uso de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propafenona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BB, 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Bca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y amiodarona. </a:t>
            </a:r>
          </a:p>
          <a:p>
            <a:pPr marL="402590" marR="123825" indent="-285750" algn="just">
              <a:spcBef>
                <a:spcPts val="79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825" indent="-285750" algn="just">
              <a:spcBef>
                <a:spcPts val="79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cardioversión eléctrica con baja energía (50 a 100 Joules) logra la reversión a ritmo sinusal en la mayoría de los casos. </a:t>
            </a:r>
          </a:p>
          <a:p>
            <a:pPr marL="402590" marR="123825" indent="-285750" algn="just">
              <a:spcBef>
                <a:spcPts val="79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825" indent="-285750" algn="just">
              <a:spcBef>
                <a:spcPts val="79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También puede revertirse utilizando la sobreestimulación auricular con un electrodo endocavitario ubicado en la aurícula derecha o a través de un electrodo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intraesofágico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Utilizando la sobreestimulación se obtiene la reversión en un 70% de los casos.</a:t>
            </a:r>
          </a:p>
        </p:txBody>
      </p:sp>
    </p:spTree>
    <p:extLst>
      <p:ext uri="{BB962C8B-B14F-4D97-AF65-F5344CB8AC3E}">
        <p14:creationId xmlns:p14="http://schemas.microsoft.com/office/powerpoint/2010/main" val="15267512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43" y="94445"/>
            <a:ext cx="4306789" cy="588135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rgbClr val="0070C0"/>
                </a:solidFill>
              </a:rPr>
              <a:t>Aleteo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51DE4BC-D845-459F-890A-01D36407E572}"/>
              </a:ext>
            </a:extLst>
          </p:cNvPr>
          <p:cNvSpPr/>
          <p:nvPr/>
        </p:nvSpPr>
        <p:spPr>
          <a:xfrm>
            <a:off x="1" y="1196420"/>
            <a:ext cx="97106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Cuando el aleteo auricular es recurrente la ablación por radiofrecuencia logra buenos resultados. Se reinstala el ritmo sinusal en el 95% de los pacientes, los cuales lo mantienen en el 70 al 80% de los casos al cabo de un año. </a:t>
            </a:r>
          </a:p>
          <a:p>
            <a:pPr marL="116840" marR="123190" algn="just"/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técnica consiste en realizar una línea de lesiones por radiofrecuencia que producen un bloqueo a la conducción del estímulo a nivel del istmo cavo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tricuspídeo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116840" marR="123190" algn="just"/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3190" indent="-285750" algn="just"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Este procedimiento aporta una solución definitiva para los aleteos recurrentes y el índice de complicaciones es muy</a:t>
            </a:r>
            <a:r>
              <a:rPr lang="es-AR" spc="-3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bajo.</a:t>
            </a:r>
          </a:p>
        </p:txBody>
      </p:sp>
    </p:spTree>
    <p:extLst>
      <p:ext uri="{BB962C8B-B14F-4D97-AF65-F5344CB8AC3E}">
        <p14:creationId xmlns:p14="http://schemas.microsoft.com/office/powerpoint/2010/main" val="32183641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23" y="0"/>
            <a:ext cx="3791634" cy="626772"/>
          </a:xfrm>
        </p:spPr>
        <p:txBody>
          <a:bodyPr>
            <a:normAutofit fontScale="90000"/>
          </a:bodyPr>
          <a:lstStyle/>
          <a:p>
            <a:r>
              <a:rPr lang="es-AR" dirty="0">
                <a:solidFill>
                  <a:srgbClr val="0070C0"/>
                </a:solidFill>
              </a:rPr>
              <a:t>Aleteo Auricular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92CA32E-4310-4F29-AD0B-C94DC1BE8F3D}"/>
              </a:ext>
            </a:extLst>
          </p:cNvPr>
          <p:cNvSpPr/>
          <p:nvPr/>
        </p:nvSpPr>
        <p:spPr>
          <a:xfrm>
            <a:off x="-111870" y="815790"/>
            <a:ext cx="968087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840" marR="125095" indent="450850" algn="just">
              <a:spcBef>
                <a:spcPts val="10"/>
              </a:spcBef>
            </a:pPr>
            <a:r>
              <a:rPr lang="es-AR" b="1" i="1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Aleteo auricular tipo II.</a:t>
            </a:r>
          </a:p>
          <a:p>
            <a:pPr marL="116840" marR="125095" indent="450850" algn="just">
              <a:spcBef>
                <a:spcPts val="10"/>
              </a:spcBef>
            </a:pPr>
            <a:endParaRPr lang="es-AR" i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 arritmia tiene una frecuencia auricular más rápida, con ciclos F-F menores a los 200 </a:t>
            </a:r>
            <a:r>
              <a:rPr lang="es-A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 la reconoce electrocardiográficamente por la presencia de ondas en serrucho en las que no es posible determinar la polaridad.</a:t>
            </a: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conducción hacia el ventrículo en general se hace con un bloqueo 3:1 o mayor o con bloqueo variable, lo que origina ciclos ventriculares irregulares que semejan una fibrilación auricular. </a:t>
            </a: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 asocia frecuentemente con agrandamiento auricular y con enfermedad pulmonar obstructiva crónica. </a:t>
            </a: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590" marR="125095" indent="-285750" algn="just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 evaluar tratamiento conviene considerarlo una fibrilación auricular y tratarlo de la misma manera que ésta. En general no es posible lograr la reversión por sobreestimulación.</a:t>
            </a:r>
          </a:p>
          <a:p>
            <a:r>
              <a:rPr lang="es-A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298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DBAA57D-4691-16CD-1050-6DE5CA1C339A}"/>
              </a:ext>
            </a:extLst>
          </p:cNvPr>
          <p:cNvSpPr/>
          <p:nvPr/>
        </p:nvSpPr>
        <p:spPr>
          <a:xfrm>
            <a:off x="-118821" y="0"/>
            <a:ext cx="12429641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9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727341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05" y="0"/>
            <a:ext cx="8596668" cy="1320800"/>
          </a:xfrm>
        </p:spPr>
        <p:txBody>
          <a:bodyPr/>
          <a:lstStyle/>
          <a:p>
            <a:r>
              <a:rPr lang="es-AR" dirty="0">
                <a:solidFill>
                  <a:srgbClr val="0070C0"/>
                </a:solidFill>
              </a:rPr>
              <a:t>Como identificamos una arritmia?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A6D13F-71F5-4371-8237-7C9F2E59A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90" y="986118"/>
            <a:ext cx="10383919" cy="58718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900" b="1" u="sng" dirty="0"/>
              <a:t>1.- </a:t>
            </a:r>
            <a:r>
              <a:rPr lang="en-US" sz="2900" b="1" u="sng" dirty="0" err="1"/>
              <a:t>Localizar</a:t>
            </a:r>
            <a:r>
              <a:rPr lang="en-US" sz="2900" b="1" u="sng" dirty="0"/>
              <a:t> la </a:t>
            </a:r>
            <a:r>
              <a:rPr lang="en-US" sz="2900" b="1" u="sng" dirty="0" err="1"/>
              <a:t>onda</a:t>
            </a:r>
            <a:r>
              <a:rPr lang="en-US" sz="2900" b="1" u="sng" dirty="0"/>
              <a:t> P:</a:t>
            </a:r>
            <a:endParaRPr lang="es-AR" sz="2900" b="1" u="sng" dirty="0"/>
          </a:p>
          <a:p>
            <a:pPr lvl="1"/>
            <a:r>
              <a:rPr lang="en-US" sz="2900" dirty="0" err="1"/>
              <a:t>Es</a:t>
            </a:r>
            <a:r>
              <a:rPr lang="en-US" sz="2900" dirty="0"/>
              <a:t> visible? </a:t>
            </a:r>
            <a:r>
              <a:rPr lang="en-US" sz="2900" dirty="0" err="1"/>
              <a:t>Frecuencia</a:t>
            </a:r>
            <a:r>
              <a:rPr lang="en-US" sz="2900" dirty="0"/>
              <a:t> </a:t>
            </a:r>
            <a:r>
              <a:rPr lang="en-US" sz="2900" dirty="0" err="1"/>
              <a:t>Morfología</a:t>
            </a:r>
            <a:endParaRPr lang="es-AR" sz="2900" dirty="0"/>
          </a:p>
          <a:p>
            <a:pPr marL="0" indent="0">
              <a:buNone/>
            </a:pPr>
            <a:r>
              <a:rPr lang="en-US" sz="2900" b="1" u="sng" dirty="0"/>
              <a:t>2.- </a:t>
            </a:r>
            <a:r>
              <a:rPr lang="en-US" sz="2900" b="1" u="sng" dirty="0" err="1"/>
              <a:t>Relación</a:t>
            </a:r>
            <a:r>
              <a:rPr lang="en-US" sz="2900" b="1" u="sng" dirty="0"/>
              <a:t> P-QRS:</a:t>
            </a:r>
            <a:endParaRPr lang="es-AR" sz="2900" b="1" u="sng" dirty="0"/>
          </a:p>
          <a:p>
            <a:pPr lvl="1"/>
            <a:r>
              <a:rPr lang="en-US" sz="2900" dirty="0"/>
              <a:t>1:1</a:t>
            </a:r>
            <a:endParaRPr lang="es-AR" sz="2900" dirty="0"/>
          </a:p>
          <a:p>
            <a:pPr lvl="1"/>
            <a:r>
              <a:rPr lang="en-US" sz="2900" dirty="0"/>
              <a:t>Más P que QRS Más QRS que P</a:t>
            </a:r>
            <a:endParaRPr lang="es-AR" sz="2900" dirty="0"/>
          </a:p>
          <a:p>
            <a:pPr lvl="1"/>
            <a:r>
              <a:rPr lang="en-US" sz="2900" dirty="0"/>
              <a:t>P antes que QRS: </a:t>
            </a:r>
            <a:r>
              <a:rPr lang="en-US" sz="2900" dirty="0" err="1"/>
              <a:t>análisis</a:t>
            </a:r>
            <a:r>
              <a:rPr lang="en-US" sz="2900" dirty="0"/>
              <a:t> del PR</a:t>
            </a:r>
            <a:endParaRPr lang="es-AR" sz="2900" dirty="0"/>
          </a:p>
          <a:p>
            <a:pPr lvl="1"/>
            <a:r>
              <a:rPr lang="en-US" sz="2900" dirty="0"/>
              <a:t>QRS antes que P: </a:t>
            </a:r>
            <a:r>
              <a:rPr lang="en-US" sz="2900" dirty="0" err="1"/>
              <a:t>evaluar</a:t>
            </a:r>
            <a:r>
              <a:rPr lang="en-US" sz="2900" dirty="0"/>
              <a:t> </a:t>
            </a:r>
            <a:r>
              <a:rPr lang="en-US" sz="2900" dirty="0" err="1"/>
              <a:t>constante</a:t>
            </a:r>
            <a:r>
              <a:rPr lang="en-US" sz="2900" dirty="0"/>
              <a:t> R-P </a:t>
            </a:r>
          </a:p>
          <a:p>
            <a:pPr marL="0" indent="0">
              <a:buNone/>
            </a:pPr>
            <a:r>
              <a:rPr lang="en-US" sz="2900" b="1" u="sng" dirty="0"/>
              <a:t>3.- </a:t>
            </a:r>
            <a:r>
              <a:rPr lang="en-US" sz="2900" b="1" u="sng" dirty="0" err="1"/>
              <a:t>Analizar</a:t>
            </a:r>
            <a:r>
              <a:rPr lang="en-US" sz="2900" b="1" u="sng" dirty="0"/>
              <a:t> el QRS:</a:t>
            </a:r>
            <a:endParaRPr lang="es-AR" sz="2900" b="1" u="sng" dirty="0"/>
          </a:p>
          <a:p>
            <a:pPr lvl="1"/>
            <a:r>
              <a:rPr lang="en-US" sz="2900" dirty="0" err="1"/>
              <a:t>Angosto</a:t>
            </a:r>
            <a:r>
              <a:rPr lang="en-US" sz="2900" dirty="0"/>
              <a:t>: supraventricular</a:t>
            </a:r>
            <a:endParaRPr lang="es-AR" sz="2900" dirty="0"/>
          </a:p>
          <a:p>
            <a:pPr lvl="1"/>
            <a:r>
              <a:rPr lang="en-US" sz="2900" dirty="0"/>
              <a:t>Ancho: 1) Origen Ventricular 90 % de </a:t>
            </a:r>
            <a:r>
              <a:rPr lang="en-US" sz="2900" dirty="0" err="1"/>
              <a:t>casos</a:t>
            </a:r>
            <a:endParaRPr lang="en-US" sz="2900" dirty="0"/>
          </a:p>
          <a:p>
            <a:pPr marL="457200" lvl="1" indent="0">
              <a:buNone/>
            </a:pPr>
            <a:r>
              <a:rPr lang="en-US" sz="2900" dirty="0"/>
              <a:t>                2) supraventricular con </a:t>
            </a:r>
            <a:r>
              <a:rPr lang="en-US" sz="2900" dirty="0" err="1"/>
              <a:t>conducción</a:t>
            </a:r>
            <a:r>
              <a:rPr lang="en-US" sz="2900" dirty="0"/>
              <a:t> </a:t>
            </a:r>
            <a:r>
              <a:rPr lang="en-US" sz="2900" dirty="0" err="1"/>
              <a:t>aberrante</a:t>
            </a:r>
            <a:r>
              <a:rPr lang="en-US" sz="2900" dirty="0"/>
              <a:t> ventricular</a:t>
            </a:r>
            <a:endParaRPr lang="es-AR" sz="2900" dirty="0"/>
          </a:p>
          <a:p>
            <a:pPr marL="0" indent="0">
              <a:buNone/>
            </a:pPr>
            <a:r>
              <a:rPr lang="en-US" sz="2900" b="1" u="sng" dirty="0"/>
              <a:t>4.- </a:t>
            </a:r>
            <a:r>
              <a:rPr lang="en-US" sz="2900" b="1" u="sng" dirty="0" err="1"/>
              <a:t>Otras</a:t>
            </a:r>
            <a:r>
              <a:rPr lang="en-US" sz="2900" b="1" u="sng" dirty="0"/>
              <a:t> claves:</a:t>
            </a:r>
            <a:endParaRPr lang="es-AR" sz="2900" b="1" u="sng" dirty="0"/>
          </a:p>
          <a:p>
            <a:pPr lvl="1"/>
            <a:r>
              <a:rPr lang="en-US" sz="2900" dirty="0"/>
              <a:t>Respuesta al </a:t>
            </a:r>
            <a:r>
              <a:rPr lang="en-US" sz="2900" dirty="0" err="1"/>
              <a:t>masaje</a:t>
            </a:r>
            <a:r>
              <a:rPr lang="en-US" sz="2900" dirty="0"/>
              <a:t> del </a:t>
            </a:r>
            <a:r>
              <a:rPr lang="en-US" sz="2900" dirty="0" err="1"/>
              <a:t>seno</a:t>
            </a:r>
            <a:r>
              <a:rPr lang="en-US" sz="2900" dirty="0"/>
              <a:t> </a:t>
            </a:r>
            <a:r>
              <a:rPr lang="en-US" sz="2900" dirty="0" err="1"/>
              <a:t>carotideo</a:t>
            </a:r>
            <a:r>
              <a:rPr lang="en-US" sz="2900" dirty="0"/>
              <a:t>, </a:t>
            </a:r>
            <a:r>
              <a:rPr lang="en-US" sz="2900" dirty="0" err="1"/>
              <a:t>latidos</a:t>
            </a:r>
            <a:r>
              <a:rPr lang="en-US" sz="2900" dirty="0"/>
              <a:t> de </a:t>
            </a:r>
            <a:r>
              <a:rPr lang="en-US" sz="2900" dirty="0" err="1"/>
              <a:t>captura</a:t>
            </a:r>
            <a:r>
              <a:rPr lang="en-US" sz="2900" dirty="0"/>
              <a:t> o de </a:t>
            </a:r>
            <a:r>
              <a:rPr lang="en-US" sz="2900" dirty="0" err="1"/>
              <a:t>fusión</a:t>
            </a:r>
            <a:r>
              <a:rPr lang="en-US" sz="2900" dirty="0"/>
              <a:t> Respuesta QRS regular o irregular </a:t>
            </a:r>
            <a:r>
              <a:rPr lang="en-US" sz="2900" dirty="0" err="1"/>
              <a:t>Latidos</a:t>
            </a:r>
            <a:r>
              <a:rPr lang="en-US" sz="2900" dirty="0"/>
              <a:t> </a:t>
            </a:r>
            <a:r>
              <a:rPr lang="en-US" sz="2900" dirty="0" err="1"/>
              <a:t>agregados</a:t>
            </a:r>
            <a:endParaRPr lang="es-AR" sz="2900" dirty="0"/>
          </a:p>
          <a:p>
            <a:pPr marL="0" indent="0">
              <a:buNone/>
            </a:pPr>
            <a:r>
              <a:rPr lang="en-US" sz="2900" b="1" u="sng" dirty="0"/>
              <a:t>5.- </a:t>
            </a:r>
            <a:r>
              <a:rPr lang="en-US" sz="2900" b="1" u="sng" dirty="0" err="1"/>
              <a:t>Contexto</a:t>
            </a:r>
            <a:r>
              <a:rPr lang="en-US" sz="2900" b="1" u="sng" dirty="0"/>
              <a:t> </a:t>
            </a:r>
            <a:r>
              <a:rPr lang="en-US" sz="2900" b="1" u="sng" dirty="0" err="1"/>
              <a:t>clínico</a:t>
            </a:r>
            <a:r>
              <a:rPr lang="en-US" sz="2900" b="1" u="sng" dirty="0"/>
              <a:t>:</a:t>
            </a:r>
            <a:endParaRPr lang="es-AR" sz="2900" b="1" u="sng" dirty="0"/>
          </a:p>
          <a:p>
            <a:pPr lvl="1"/>
            <a:r>
              <a:rPr lang="en-US" sz="2900" dirty="0" err="1"/>
              <a:t>Infarto</a:t>
            </a:r>
            <a:r>
              <a:rPr lang="en-US" sz="2900" dirty="0"/>
              <a:t> de </a:t>
            </a:r>
            <a:r>
              <a:rPr lang="en-US" sz="2900" dirty="0" err="1"/>
              <a:t>miocardio</a:t>
            </a:r>
            <a:endParaRPr lang="es-AR" sz="2900" dirty="0"/>
          </a:p>
          <a:p>
            <a:pPr lvl="1"/>
            <a:r>
              <a:rPr lang="en-US" sz="2900" dirty="0" err="1"/>
              <a:t>Paciente</a:t>
            </a:r>
            <a:r>
              <a:rPr lang="en-US" sz="2900" dirty="0"/>
              <a:t> </a:t>
            </a:r>
            <a:r>
              <a:rPr lang="en-US" sz="2900" dirty="0" err="1"/>
              <a:t>joven</a:t>
            </a:r>
            <a:r>
              <a:rPr lang="en-US" sz="2900" dirty="0"/>
              <a:t> con </a:t>
            </a:r>
            <a:r>
              <a:rPr lang="en-US" sz="2900" dirty="0" err="1"/>
              <a:t>taquicardia</a:t>
            </a:r>
            <a:r>
              <a:rPr lang="en-US" sz="2900" dirty="0"/>
              <a:t> </a:t>
            </a:r>
            <a:r>
              <a:rPr lang="en-US" sz="2900" dirty="0" err="1"/>
              <a:t>compleja</a:t>
            </a:r>
            <a:endParaRPr lang="es-AR" sz="2900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06527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23" y="0"/>
            <a:ext cx="8596668" cy="1320800"/>
          </a:xfrm>
        </p:spPr>
        <p:txBody>
          <a:bodyPr/>
          <a:lstStyle/>
          <a:p>
            <a:r>
              <a:rPr lang="es-AR" dirty="0">
                <a:solidFill>
                  <a:srgbClr val="0070C0"/>
                </a:solidFill>
              </a:rPr>
              <a:t>Taquiarritmias </a:t>
            </a:r>
            <a:r>
              <a:rPr lang="es-AR" dirty="0" err="1">
                <a:solidFill>
                  <a:srgbClr val="0070C0"/>
                </a:solidFill>
              </a:rPr>
              <a:t>Supraventriculares</a:t>
            </a:r>
            <a:endParaRPr lang="es-AR" dirty="0">
              <a:solidFill>
                <a:srgbClr val="0070C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F2F587C-3BAB-4F9B-B1E2-D41AC0C7896C}"/>
              </a:ext>
            </a:extLst>
          </p:cNvPr>
          <p:cNvSpPr/>
          <p:nvPr/>
        </p:nvSpPr>
        <p:spPr>
          <a:xfrm>
            <a:off x="0" y="1320800"/>
            <a:ext cx="11510010" cy="4275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245745" algn="ctr">
              <a:lnSpc>
                <a:spcPct val="150000"/>
              </a:lnSpc>
              <a:spcBef>
                <a:spcPts val="790"/>
              </a:spcBef>
            </a:pPr>
            <a:r>
              <a:rPr lang="en-US" b="1" kern="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TAQUIARRITMIAS</a:t>
            </a:r>
            <a:endParaRPr lang="es-AR" b="1" kern="0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denomina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taquicardia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todo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ritmo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cardiaco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cuya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frecuencia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supera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los 100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latidos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minuto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285750" indent="-285750">
              <a:lnSpc>
                <a:spcPct val="1500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forma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útil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clasificar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taquiarritmias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QRS. </a:t>
            </a:r>
          </a:p>
          <a:p>
            <a:pPr marL="285750" indent="-285750">
              <a:lnSpc>
                <a:spcPct val="1500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 el QRS dura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120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clasificar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taquicardias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QRS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angosto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con QRS ancho.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67690" algn="ctr">
              <a:lnSpc>
                <a:spcPct val="150000"/>
              </a:lnSpc>
              <a:spcBef>
                <a:spcPts val="790"/>
              </a:spcBef>
            </a:pPr>
            <a:r>
              <a:rPr lang="en-US" b="1" kern="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TAQUICARDIAS CON QRS ANGOSTO</a:t>
            </a:r>
            <a:endParaRPr lang="es-AR" b="1" kern="0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taquicardias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cuyos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QRS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duran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menos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120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mseg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siempre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tienen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origen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supraventricular,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originar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aurículas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en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nódulo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A-V o en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haz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His. Las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mismas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irregulares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50"/>
              </a:spcBef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59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radi">
            <a:extLst>
              <a:ext uri="{FF2B5EF4-FFF2-40B4-BE49-F238E27FC236}">
                <a16:creationId xmlns:a16="http://schemas.microsoft.com/office/drawing/2014/main" id="{85B6BC5C-276D-F4E5-C503-2B65E054B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4716"/>
            <a:ext cx="8887107" cy="495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53" y="0"/>
            <a:ext cx="8596668" cy="1320800"/>
          </a:xfrm>
        </p:spPr>
        <p:txBody>
          <a:bodyPr/>
          <a:lstStyle/>
          <a:p>
            <a:r>
              <a:rPr lang="es-AR">
                <a:solidFill>
                  <a:srgbClr val="0070C0"/>
                </a:solidFill>
              </a:rPr>
              <a:t>Conceptos</a:t>
            </a:r>
            <a:endParaRPr lang="es-AR" dirty="0">
              <a:solidFill>
                <a:srgbClr val="0070C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A6D13F-71F5-4371-8237-7C9F2E59A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11200"/>
            <a:ext cx="10329333" cy="3880773"/>
          </a:xfrm>
        </p:spPr>
        <p:txBody>
          <a:bodyPr/>
          <a:lstStyle/>
          <a:p>
            <a:pPr marL="0" indent="0">
              <a:buNone/>
            </a:pPr>
            <a:r>
              <a:rPr lang="en-US" sz="2800" u="sng" dirty="0" err="1"/>
              <a:t>Bradicardia</a:t>
            </a:r>
            <a:r>
              <a:rPr lang="en-US" u="sng" dirty="0"/>
              <a:t> </a:t>
            </a:r>
            <a:r>
              <a:rPr lang="en-US" dirty="0"/>
              <a:t>a </a:t>
            </a:r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/>
              <a:t>ritmo</a:t>
            </a:r>
            <a:r>
              <a:rPr lang="en-US" dirty="0"/>
              <a:t> </a:t>
            </a:r>
            <a:r>
              <a:rPr lang="en-US" dirty="0" err="1"/>
              <a:t>menor</a:t>
            </a:r>
            <a:r>
              <a:rPr lang="en-US" dirty="0"/>
              <a:t> de 60 </a:t>
            </a:r>
            <a:r>
              <a:rPr lang="en-US" dirty="0" err="1"/>
              <a:t>latidos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minuto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Las</a:t>
            </a:r>
            <a:r>
              <a:rPr lang="en-US" sz="2800" dirty="0"/>
              <a:t> </a:t>
            </a:r>
            <a:r>
              <a:rPr lang="en-US" sz="2800" dirty="0" err="1"/>
              <a:t>bradiarritmias</a:t>
            </a:r>
            <a:r>
              <a:rPr lang="en-US" sz="2800" dirty="0"/>
              <a:t>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deberse</a:t>
            </a:r>
            <a:r>
              <a:rPr lang="en-US" dirty="0"/>
              <a:t> a un </a:t>
            </a:r>
            <a:r>
              <a:rPr lang="en-US" dirty="0" err="1"/>
              <a:t>funcionamiento</a:t>
            </a:r>
            <a:r>
              <a:rPr lang="en-US" dirty="0"/>
              <a:t> anormal del </a:t>
            </a:r>
            <a:r>
              <a:rPr lang="en-US" dirty="0" err="1"/>
              <a:t>nódulo</a:t>
            </a:r>
            <a:r>
              <a:rPr lang="en-US" dirty="0"/>
              <a:t> </a:t>
            </a:r>
            <a:r>
              <a:rPr lang="en-US" dirty="0" err="1"/>
              <a:t>sinusal</a:t>
            </a:r>
            <a:r>
              <a:rPr lang="en-US" dirty="0"/>
              <a:t> o a la </a:t>
            </a:r>
            <a:r>
              <a:rPr lang="en-US" dirty="0" err="1"/>
              <a:t>existencia</a:t>
            </a:r>
            <a:r>
              <a:rPr lang="en-US" dirty="0"/>
              <a:t> de un </a:t>
            </a:r>
            <a:r>
              <a:rPr lang="en-US" dirty="0" err="1"/>
              <a:t>bloqueo</a:t>
            </a:r>
            <a:r>
              <a:rPr lang="en-US" dirty="0"/>
              <a:t> a </a:t>
            </a:r>
            <a:r>
              <a:rPr lang="en-US" dirty="0" err="1"/>
              <a:t>nivel</a:t>
            </a:r>
            <a:r>
              <a:rPr lang="en-US" dirty="0"/>
              <a:t> del </a:t>
            </a:r>
            <a:r>
              <a:rPr lang="en-US" dirty="0" err="1"/>
              <a:t>nódulo</a:t>
            </a:r>
            <a:r>
              <a:rPr lang="en-US" dirty="0"/>
              <a:t> </a:t>
            </a:r>
            <a:r>
              <a:rPr lang="en-US" dirty="0" err="1"/>
              <a:t>aurículo</a:t>
            </a:r>
            <a:r>
              <a:rPr lang="en-US" dirty="0"/>
              <a:t> ventricular Has de his o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debajo</a:t>
            </a:r>
            <a:r>
              <a:rPr lang="en-US" dirty="0"/>
              <a:t> del </a:t>
            </a:r>
            <a:r>
              <a:rPr lang="en-US" dirty="0" err="1"/>
              <a:t>mismo</a:t>
            </a:r>
            <a:r>
              <a:rPr lang="en-US" dirty="0"/>
              <a:t>.</a:t>
            </a: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68816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15204-4B63-4564-B75F-FE2D502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215363"/>
            <a:ext cx="8596668" cy="673280"/>
          </a:xfrm>
        </p:spPr>
        <p:txBody>
          <a:bodyPr>
            <a:normAutofit fontScale="90000"/>
          </a:bodyPr>
          <a:lstStyle/>
          <a:p>
            <a:r>
              <a:rPr lang="es-AR" dirty="0" err="1">
                <a:solidFill>
                  <a:srgbClr val="0070C0"/>
                </a:solidFill>
              </a:rPr>
              <a:t>Disfuncion</a:t>
            </a:r>
            <a:r>
              <a:rPr lang="es-AR" dirty="0">
                <a:solidFill>
                  <a:srgbClr val="0070C0"/>
                </a:solidFill>
              </a:rPr>
              <a:t> del Nodo Sinusal</a:t>
            </a:r>
            <a:br>
              <a:rPr lang="es-AR" dirty="0">
                <a:solidFill>
                  <a:srgbClr val="0070C0"/>
                </a:solidFill>
              </a:rPr>
            </a:br>
            <a:br>
              <a:rPr lang="es-AR" dirty="0">
                <a:solidFill>
                  <a:srgbClr val="0070C0"/>
                </a:solidFill>
              </a:rPr>
            </a:br>
            <a:br>
              <a:rPr lang="es-AR" dirty="0">
                <a:solidFill>
                  <a:srgbClr val="0070C0"/>
                </a:solidFill>
              </a:rPr>
            </a:br>
            <a:br>
              <a:rPr lang="es-AR" dirty="0">
                <a:solidFill>
                  <a:srgbClr val="0070C0"/>
                </a:solidFill>
              </a:rPr>
            </a:br>
            <a:endParaRPr lang="es-AR" dirty="0">
              <a:solidFill>
                <a:srgbClr val="0070C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83025E2-CF16-4696-AE7D-5E72D0008CBE}"/>
              </a:ext>
            </a:extLst>
          </p:cNvPr>
          <p:cNvSpPr/>
          <p:nvPr/>
        </p:nvSpPr>
        <p:spPr>
          <a:xfrm>
            <a:off x="159026" y="1197736"/>
            <a:ext cx="999400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Es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una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patología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degenerativa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del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nódulo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sinusal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que  se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asocia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una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hipofunción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del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mismo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”.</a:t>
            </a:r>
          </a:p>
          <a:p>
            <a:pPr indent="4508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s-AR" sz="1600" b="1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Causas</a:t>
            </a:r>
            <a:r>
              <a:rPr lang="en-US" altLang="es-AR" sz="1600" b="1" u="sng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b="1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Generales</a:t>
            </a:r>
            <a:endParaRPr lang="en-US" altLang="es-AR" sz="1600" b="1" u="sng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cardiopatía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isquémica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asociado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infartos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de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cara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inferior.</a:t>
            </a:r>
          </a:p>
          <a:p>
            <a:pPr marL="28575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Farmacos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efecto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cronotrópico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negativo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, ( </a:t>
            </a:r>
            <a:r>
              <a:rPr lang="en-US" altLang="es-AR" sz="1600" dirty="0" err="1">
                <a:latin typeface="Symbol" panose="05050102010706020507" pitchFamily="18" charset="2"/>
                <a:ea typeface="Times New Roman" panose="02020603050405020304" pitchFamily="18" charset="0"/>
              </a:rPr>
              <a:t>b</a:t>
            </a:r>
            <a:r>
              <a:rPr lang="en-US" altLang="es-AR" sz="1600" dirty="0" err="1">
                <a:ea typeface="Times New Roman" panose="02020603050405020304" pitchFamily="18" charset="0"/>
              </a:rPr>
              <a:t>bloqueantes</a:t>
            </a:r>
            <a:r>
              <a:rPr lang="en-US" altLang="es-AR" sz="1600" dirty="0">
                <a:ea typeface="Times New Roman" panose="02020603050405020304" pitchFamily="18" charset="0"/>
              </a:rPr>
              <a:t>, </a:t>
            </a:r>
            <a:r>
              <a:rPr lang="en-US" altLang="es-AR" sz="1600" dirty="0" err="1">
                <a:ea typeface="Times New Roman" panose="02020603050405020304" pitchFamily="18" charset="0"/>
              </a:rPr>
              <a:t>antagonistas</a:t>
            </a:r>
            <a:r>
              <a:rPr lang="en-US" altLang="es-AR" sz="1600" dirty="0">
                <a:ea typeface="Times New Roman" panose="02020603050405020304" pitchFamily="18" charset="0"/>
              </a:rPr>
              <a:t> del calcio, </a:t>
            </a:r>
            <a:r>
              <a:rPr lang="en-US" altLang="es-AR" sz="1600" dirty="0" err="1">
                <a:ea typeface="Times New Roman" panose="02020603050405020304" pitchFamily="18" charset="0"/>
              </a:rPr>
              <a:t>amiodarona</a:t>
            </a:r>
            <a:r>
              <a:rPr lang="en-US" altLang="es-AR" sz="1600" dirty="0">
                <a:ea typeface="Times New Roman" panose="02020603050405020304" pitchFamily="18" charset="0"/>
              </a:rPr>
              <a:t>, digital, </a:t>
            </a:r>
            <a:r>
              <a:rPr lang="en-US" altLang="es-AR" sz="1600" dirty="0" err="1">
                <a:ea typeface="Times New Roman" panose="02020603050405020304" pitchFamily="18" charset="0"/>
              </a:rPr>
              <a:t>etc</a:t>
            </a:r>
            <a:r>
              <a:rPr lang="en-US" altLang="es-AR" sz="1600" dirty="0">
                <a:ea typeface="Times New Roman" panose="02020603050405020304" pitchFamily="18" charset="0"/>
              </a:rPr>
              <a:t>). </a:t>
            </a:r>
          </a:p>
          <a:p>
            <a:pPr marL="28575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AR" sz="1600" dirty="0" err="1">
                <a:ea typeface="Times New Roman" panose="02020603050405020304" pitchFamily="18" charset="0"/>
              </a:rPr>
              <a:t>Endocrinos</a:t>
            </a:r>
            <a:r>
              <a:rPr lang="en-US" altLang="es-AR" sz="1600" dirty="0">
                <a:ea typeface="Times New Roman" panose="02020603050405020304" pitchFamily="18" charset="0"/>
              </a:rPr>
              <a:t>: </a:t>
            </a:r>
            <a:r>
              <a:rPr lang="en-US" altLang="es-AR" sz="1600" dirty="0" err="1">
                <a:ea typeface="Times New Roman" panose="02020603050405020304" pitchFamily="18" charset="0"/>
              </a:rPr>
              <a:t>hipotiroidismo</a:t>
            </a:r>
            <a:r>
              <a:rPr lang="en-US" altLang="es-AR" sz="1600" dirty="0">
                <a:ea typeface="Times New Roman" panose="02020603050405020304" pitchFamily="18" charset="0"/>
              </a:rPr>
              <a:t>.  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s-AR" sz="1600" dirty="0">
              <a:ea typeface="Times New Roman" panose="02020603050405020304" pitchFamily="18" charset="0"/>
            </a:endParaRPr>
          </a:p>
          <a:p>
            <a:pPr indent="4508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s-AR" sz="1600" b="1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Clinica</a:t>
            </a:r>
            <a:endParaRPr lang="en-US" altLang="es-AR" sz="1600" b="1" u="sng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Los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pacientes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pueden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permanecer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asintomaticos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sobre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todo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cuando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la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disfunción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no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es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severa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28575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Las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manifestaciones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clinicas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tienen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fuerte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relacion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al bajo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gasto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cardiaco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(FC X VM) y la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isquemia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cerebral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resultante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se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pueden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asociar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mareos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presíncope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 y </a:t>
            </a:r>
            <a:r>
              <a:rPr lang="en-US" altLang="es-AR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síncope</a:t>
            </a:r>
            <a:r>
              <a:rPr lang="en-US" altLang="es-AR" sz="16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AR" altLang="es-AR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69645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1120</TotalTime>
  <Words>4286</Words>
  <Application>Microsoft Office PowerPoint</Application>
  <PresentationFormat>Panorámica</PresentationFormat>
  <Paragraphs>414</Paragraphs>
  <Slides>56</Slides>
  <Notes>4</Notes>
  <HiddenSlides>2</HiddenSlides>
  <MMClips>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65" baseType="lpstr">
      <vt:lpstr>Arial</vt:lpstr>
      <vt:lpstr>Bodoni MT</vt:lpstr>
      <vt:lpstr>Calibri</vt:lpstr>
      <vt:lpstr>Symbol</vt:lpstr>
      <vt:lpstr>Times New Roman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MECANISMO DE LAS ARRITMIAS</vt:lpstr>
      <vt:lpstr>Presentación de PowerPoint</vt:lpstr>
      <vt:lpstr>Como identificamos una arritmia?</vt:lpstr>
      <vt:lpstr>Taquiarritmias Supraventriculares</vt:lpstr>
      <vt:lpstr>Conceptos</vt:lpstr>
      <vt:lpstr>Disfuncion del Nodo Sinusal    </vt:lpstr>
      <vt:lpstr>Disfuncion del Nodo Sinusal</vt:lpstr>
      <vt:lpstr>Disfuncion del nodo Sinusal</vt:lpstr>
      <vt:lpstr>Sindrome de Taqui-Bradri.</vt:lpstr>
      <vt:lpstr>BLOQUEOS AURÍCULO – VENTRICULARES</vt:lpstr>
      <vt:lpstr>BLOQUEOS AURÍCULO – VENTRICULARES </vt:lpstr>
      <vt:lpstr>BLOQUEOS AURÍCULO – VENTRICULARES </vt:lpstr>
      <vt:lpstr>BLOQUEOS AURÍCULO – VENTRICULARES </vt:lpstr>
      <vt:lpstr>BLOQUEOS AURÍCULO – VENTRICULARES </vt:lpstr>
      <vt:lpstr>BLOQUEOS AURÍCULO – VENTRICULARES </vt:lpstr>
      <vt:lpstr>BLOQUEOS AURÍCULO – VENTRICULARES </vt:lpstr>
      <vt:lpstr>Presentación de PowerPoint</vt:lpstr>
      <vt:lpstr>BLOQUEOS AURÍCULO – VENTRICULARES </vt:lpstr>
      <vt:lpstr>Presentación de PowerPoint</vt:lpstr>
      <vt:lpstr>Presentación de PowerPoint</vt:lpstr>
      <vt:lpstr>Taquicardia por reentrada nodal A-V común </vt:lpstr>
      <vt:lpstr>Taquicardia por reentrada nodal A-V común</vt:lpstr>
      <vt:lpstr>Taquicardias reentrantes aurículo-ventriculares ortodrómicas </vt:lpstr>
      <vt:lpstr>Taquicardias reentrantes aurículo-ventriculares ortodrómicas</vt:lpstr>
      <vt:lpstr>Taquicardias reentrantes aurículo-ventriculares ortodrómicas</vt:lpstr>
      <vt:lpstr>Síndrome de preexitación</vt:lpstr>
      <vt:lpstr>Wolff Parkinson White</vt:lpstr>
      <vt:lpstr>Wolff Parkinson White</vt:lpstr>
      <vt:lpstr>Wolff Parkinson White</vt:lpstr>
      <vt:lpstr>Wolff Parkinson White Tratamiento</vt:lpstr>
      <vt:lpstr>Presentación de PowerPoint</vt:lpstr>
      <vt:lpstr>Fibrilacion Auricular</vt:lpstr>
      <vt:lpstr>Presentación de PowerPoint</vt:lpstr>
      <vt:lpstr>Fibrilacion Auricular</vt:lpstr>
      <vt:lpstr>Presentación de PowerPoint</vt:lpstr>
      <vt:lpstr>Fibrilacion Auricular</vt:lpstr>
      <vt:lpstr>Fibrilacion Auricular</vt:lpstr>
      <vt:lpstr>Presentación de PowerPoint</vt:lpstr>
      <vt:lpstr>Fibrilacion Auricular</vt:lpstr>
      <vt:lpstr>Fibrilacion Auricular</vt:lpstr>
      <vt:lpstr>Presentación de PowerPoint</vt:lpstr>
      <vt:lpstr>Fibrilacion auricular</vt:lpstr>
      <vt:lpstr>Fibrilacion Auricular</vt:lpstr>
      <vt:lpstr>Fibrilacion Auricular</vt:lpstr>
      <vt:lpstr>Fibrilacion Auricular-Evaluacion</vt:lpstr>
      <vt:lpstr>Fibrilacion Auricular</vt:lpstr>
      <vt:lpstr>Presentación de PowerPoint</vt:lpstr>
      <vt:lpstr>Aleteo Auricular</vt:lpstr>
      <vt:lpstr>Aleteo Auricular</vt:lpstr>
      <vt:lpstr>Aleteo Auricular</vt:lpstr>
      <vt:lpstr>Aleteo Auricular</vt:lpstr>
      <vt:lpstr>Aleteo Auricular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E. Bazan-De La Vega.</dc:creator>
  <cp:lastModifiedBy>Carlos E. Bazan-De La Vega.</cp:lastModifiedBy>
  <cp:revision>3</cp:revision>
  <dcterms:created xsi:type="dcterms:W3CDTF">2024-05-12T15:48:17Z</dcterms:created>
  <dcterms:modified xsi:type="dcterms:W3CDTF">2024-05-14T02:03:25Z</dcterms:modified>
</cp:coreProperties>
</file>