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6"/>
  </p:notesMasterIdLst>
  <p:sldIdLst>
    <p:sldId id="391" r:id="rId2"/>
    <p:sldId id="495" r:id="rId3"/>
    <p:sldId id="490" r:id="rId4"/>
    <p:sldId id="499" r:id="rId5"/>
    <p:sldId id="491" r:id="rId6"/>
    <p:sldId id="493" r:id="rId7"/>
    <p:sldId id="473" r:id="rId8"/>
    <p:sldId id="488" r:id="rId9"/>
    <p:sldId id="485" r:id="rId10"/>
    <p:sldId id="487" r:id="rId11"/>
    <p:sldId id="472" r:id="rId12"/>
    <p:sldId id="474" r:id="rId13"/>
    <p:sldId id="476" r:id="rId14"/>
    <p:sldId id="477" r:id="rId15"/>
    <p:sldId id="489" r:id="rId16"/>
    <p:sldId id="486" r:id="rId17"/>
    <p:sldId id="484" r:id="rId18"/>
    <p:sldId id="478" r:id="rId19"/>
    <p:sldId id="479" r:id="rId20"/>
    <p:sldId id="465" r:id="rId21"/>
    <p:sldId id="480" r:id="rId22"/>
    <p:sldId id="481" r:id="rId23"/>
    <p:sldId id="482" r:id="rId24"/>
    <p:sldId id="439" r:id="rId25"/>
    <p:sldId id="440" r:id="rId26"/>
    <p:sldId id="441" r:id="rId27"/>
    <p:sldId id="392" r:id="rId28"/>
    <p:sldId id="413" r:id="rId29"/>
    <p:sldId id="501" r:id="rId30"/>
    <p:sldId id="444" r:id="rId31"/>
    <p:sldId id="500" r:id="rId32"/>
    <p:sldId id="396" r:id="rId33"/>
    <p:sldId id="498" r:id="rId34"/>
    <p:sldId id="492" r:id="rId35"/>
  </p:sldIdLst>
  <p:sldSz cx="12192000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7" autoAdjust="0"/>
    <p:restoredTop sz="94660"/>
  </p:normalViewPr>
  <p:slideViewPr>
    <p:cSldViewPr>
      <p:cViewPr varScale="1">
        <p:scale>
          <a:sx n="61" d="100"/>
          <a:sy n="61" d="100"/>
        </p:scale>
        <p:origin x="1020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70BD8FD-98C5-479F-A5DC-2F851D60EA6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61871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0BD8FD-98C5-479F-A5DC-2F851D60EA62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095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0BD8FD-98C5-479F-A5DC-2F851D60EA62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330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0BD8FD-98C5-479F-A5DC-2F851D60EA62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86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AR">
              <a:latin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9990667" y="2992438"/>
            <a:ext cx="1784351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AR">
              <a:latin typeface="Arial" charset="0"/>
            </a:endParaRP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217" y="466725"/>
            <a:ext cx="90424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s-ES" altLang="en-US"/>
              <a:t>Haga clic para cambiar el estilo de título	</a:t>
            </a:r>
          </a:p>
        </p:txBody>
      </p:sp>
      <p:sp>
        <p:nvSpPr>
          <p:cNvPr id="1792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s-ES" altLang="en-US"/>
              <a:t>Haga clic para modificar el estilo de subtítulo del patrón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F856C-2FC6-41F7-8392-9F3E2FC93917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637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14BDC-A168-4D06-AD72-CD36ACA5FB73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224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26400" cy="600868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F659C-6B90-4B00-BFC0-9E4BE7C648D3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2504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1ADA3-E9E6-4290-AA4C-32C1640A0119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4455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30713-6FD7-472E-BC7D-25AA04754BE9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3711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5B05C-4BE1-40E2-80C7-62E77570A41F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2699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C0A96-7487-4D2A-ADAE-E91A76CC8851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9843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6C005-E499-4A35-B995-9A3A904ABB00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4809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750C7-5437-4EBA-877C-B3471D1CF434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5360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8F9EC-EF72-4F3C-A717-D85F41BDD531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4294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1A0FD-89D7-4ECE-9982-3624FC256555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2550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Line 2"/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AR">
              <a:latin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8"/>
            <a:ext cx="1005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781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fld id="{FEB2F9FC-612B-4551-ACF7-8CEBD077AC9C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10871201" y="152400"/>
            <a:ext cx="1056217" cy="1295400"/>
            <a:chOff x="5136" y="960"/>
            <a:chExt cx="528" cy="864"/>
          </a:xfrm>
        </p:grpSpPr>
        <p:sp>
          <p:nvSpPr>
            <p:cNvPr id="178185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186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187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188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189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190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191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192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193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194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195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196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197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198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199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200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201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202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203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204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205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206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207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208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209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210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211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212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213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214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  <p:sp>
          <p:nvSpPr>
            <p:cNvPr id="178215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87488" y="549276"/>
            <a:ext cx="9145016" cy="1871663"/>
          </a:xfrm>
          <a:solidFill>
            <a:schemeClr val="folHlink"/>
          </a:solidFill>
        </p:spPr>
        <p:txBody>
          <a:bodyPr/>
          <a:lstStyle/>
          <a:p>
            <a:pPr algn="ctr" eaLnBrk="1" hangingPunct="1"/>
            <a:r>
              <a:rPr lang="es-ES" altLang="es-AR" sz="3500" dirty="0"/>
              <a:t>MECANISMOS ELECTROFISIOLOGICOS DE LAS ARRITMIAS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5344" y="1124744"/>
            <a:ext cx="9157160" cy="573325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s-ES_tradnl" altLang="es-AR" dirty="0"/>
          </a:p>
          <a:p>
            <a:pPr eaLnBrk="1" hangingPunct="1">
              <a:buFont typeface="Wingdings" pitchFamily="2" charset="2"/>
              <a:buNone/>
            </a:pPr>
            <a:r>
              <a:rPr lang="es-ES_tradnl" altLang="es-AR" dirty="0"/>
              <a:t>  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_tradnl" altLang="es-AR" dirty="0"/>
              <a:t>                    </a:t>
            </a:r>
            <a:endParaRPr lang="es-ES_tradnl" altLang="es-AR" sz="3200" dirty="0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s-ES_tradnl" altLang="es-AR" sz="3200" dirty="0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s-ES_tradnl" altLang="es-AR" sz="3200" dirty="0">
              <a:solidFill>
                <a:schemeClr val="tx2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s-ES_tradnl" altLang="es-AR" sz="2400" dirty="0"/>
              <a:t>   </a:t>
            </a:r>
            <a:r>
              <a:rPr lang="es-ES_tradnl" altLang="es-AR" sz="1800" b="1" i="1" dirty="0"/>
              <a:t>ANGEL BENJAMIN ROJAS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s-ES_tradnl" altLang="es-AR" sz="1800" b="1" i="1" dirty="0"/>
              <a:t>SERVICIO DE CARDIOLOGIA DEL HOSPITAL NACIONAL DE CLINICAS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s-ES_tradnl" altLang="es-AR" sz="1800" b="1" i="1" dirty="0"/>
              <a:t>SERVICIO DE CADIOLOGIA DEL HOSPITAL ITALIANO DE CORDOBA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s-ES_tradnl" altLang="es-AR" sz="1800" b="1" i="1" dirty="0"/>
              <a:t>CATEDRA DE CLINICA MEDICA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s-ES_tradnl" altLang="es-AR" sz="1800" b="1" i="1" dirty="0"/>
              <a:t>HNC – FCM - UNC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s-ES_tradnl" altLang="es-AR" sz="1800" b="1" i="1" dirty="0"/>
              <a:t>AÑO 2026</a:t>
            </a:r>
          </a:p>
          <a:p>
            <a:pPr algn="ctr" eaLnBrk="1" hangingPunct="1">
              <a:buFont typeface="Wingdings" pitchFamily="2" charset="2"/>
              <a:buNone/>
            </a:pPr>
            <a:endParaRPr lang="es-ES_tradnl" altLang="es-AR" sz="1800" b="1" i="1" dirty="0"/>
          </a:p>
          <a:p>
            <a:pPr eaLnBrk="1" hangingPunct="1">
              <a:buFont typeface="Wingdings" pitchFamily="2" charset="2"/>
              <a:buNone/>
            </a:pPr>
            <a:endParaRPr lang="es-ES" altLang="es-AR" sz="2400" dirty="0"/>
          </a:p>
        </p:txBody>
      </p:sp>
      <p:pic>
        <p:nvPicPr>
          <p:cNvPr id="3076" name="Picture 4" descr="u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344" y="549277"/>
            <a:ext cx="639206" cy="82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8B1130E-F4DB-36D9-2572-CA7469F6A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22" t="32141" r="48360" b="27778"/>
          <a:stretch>
            <a:fillRect/>
          </a:stretch>
        </p:blipFill>
        <p:spPr>
          <a:xfrm>
            <a:off x="47328" y="1484784"/>
            <a:ext cx="5688633" cy="446449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E8DB327-3D8E-F689-2D66-1D6438696E27}"/>
              </a:ext>
            </a:extLst>
          </p:cNvPr>
          <p:cNvSpPr/>
          <p:nvPr/>
        </p:nvSpPr>
        <p:spPr>
          <a:xfrm>
            <a:off x="1847528" y="332656"/>
            <a:ext cx="8352928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/>
                </a:solidFill>
              </a:rPr>
              <a:t>Períodos Refractarios</a:t>
            </a:r>
            <a:endParaRPr lang="es-AR" sz="2800" b="1" dirty="0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80DB71D-E034-9AC4-8204-F242809FA1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93" b="14388"/>
          <a:stretch>
            <a:fillRect/>
          </a:stretch>
        </p:blipFill>
        <p:spPr>
          <a:xfrm>
            <a:off x="5879977" y="1844824"/>
            <a:ext cx="612068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0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0E4B189-C97C-8DEE-1F74-5DE0921E6740}"/>
              </a:ext>
            </a:extLst>
          </p:cNvPr>
          <p:cNvSpPr/>
          <p:nvPr/>
        </p:nvSpPr>
        <p:spPr>
          <a:xfrm>
            <a:off x="1487488" y="1362864"/>
            <a:ext cx="9073008" cy="51624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  <a:p>
            <a:pPr marL="342900" indent="-342900" algn="ctr">
              <a:buAutoNum type="arabicParenR"/>
            </a:pPr>
            <a:r>
              <a:rPr lang="es-ES" sz="2000" b="1" i="1" dirty="0">
                <a:solidFill>
                  <a:schemeClr val="tx1"/>
                </a:solidFill>
              </a:rPr>
              <a:t>TRASTORNOS EN LA FORMACIÓN DE LOS IMPULSOS</a:t>
            </a:r>
            <a:endParaRPr lang="es-ES" sz="2000" dirty="0">
              <a:solidFill>
                <a:schemeClr val="tx1"/>
              </a:solidFill>
            </a:endParaRPr>
          </a:p>
          <a:p>
            <a:pPr marL="342900" indent="-342900" algn="ctr">
              <a:buAutoNum type="arabicParenR"/>
            </a:pPr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b="1" i="1" dirty="0">
                <a:solidFill>
                  <a:schemeClr val="tx1"/>
                </a:solidFill>
              </a:rPr>
              <a:t>a)Alteración del automatismo: 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es-ES" dirty="0">
                <a:solidFill>
                  <a:schemeClr val="tx1"/>
                </a:solidFill>
              </a:rPr>
              <a:t>Automatismo acelerado o normal.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es-ES" dirty="0">
                <a:solidFill>
                  <a:schemeClr val="tx1"/>
                </a:solidFill>
              </a:rPr>
              <a:t>Automatismo anormal.</a:t>
            </a:r>
          </a:p>
          <a:p>
            <a:pPr marL="285750" indent="-285750" algn="ctr">
              <a:buFontTx/>
              <a:buChar char="-"/>
            </a:pPr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b="1" i="1" dirty="0">
                <a:solidFill>
                  <a:schemeClr val="tx1"/>
                </a:solidFill>
              </a:rPr>
              <a:t>b) Desencadenamiento de la actividad o por actividad gatillada: 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es-ES" dirty="0" err="1">
                <a:solidFill>
                  <a:schemeClr val="tx1"/>
                </a:solidFill>
              </a:rPr>
              <a:t>Postdespolarizaciones</a:t>
            </a:r>
            <a:r>
              <a:rPr lang="es-ES" dirty="0">
                <a:solidFill>
                  <a:schemeClr val="tx1"/>
                </a:solidFill>
              </a:rPr>
              <a:t> precoces.</a:t>
            </a:r>
          </a:p>
          <a:p>
            <a:pPr marL="285750" indent="-285750" algn="ctr">
              <a:buFontTx/>
              <a:buChar char="-"/>
            </a:pPr>
            <a:endParaRPr lang="es-ES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es-ES" dirty="0" err="1">
                <a:solidFill>
                  <a:schemeClr val="tx1"/>
                </a:solidFill>
              </a:rPr>
              <a:t>Postdespolarizaciones</a:t>
            </a:r>
            <a:r>
              <a:rPr lang="es-ES" dirty="0">
                <a:solidFill>
                  <a:schemeClr val="tx1"/>
                </a:solidFill>
              </a:rPr>
              <a:t> tardías.</a:t>
            </a:r>
          </a:p>
          <a:p>
            <a:pPr marL="285750" indent="-285750" algn="ctr">
              <a:buFontTx/>
              <a:buChar char="-"/>
            </a:pPr>
            <a:endParaRPr lang="es-ES" sz="2000" dirty="0">
              <a:solidFill>
                <a:schemeClr val="tx1"/>
              </a:solidFill>
            </a:endParaRPr>
          </a:p>
          <a:p>
            <a:pPr algn="ctr"/>
            <a:r>
              <a:rPr lang="es-ES" sz="2000" b="1" i="1" dirty="0">
                <a:solidFill>
                  <a:schemeClr val="tx1"/>
                </a:solidFill>
              </a:rPr>
              <a:t>2) TRASTORNOS DE LA CONDUCCION DEL IMPULSO</a:t>
            </a:r>
          </a:p>
          <a:p>
            <a:pPr algn="ctr"/>
            <a:endParaRPr lang="es-ES" sz="2000" b="1" i="1" dirty="0">
              <a:solidFill>
                <a:schemeClr val="tx1"/>
              </a:solidFill>
            </a:endParaRPr>
          </a:p>
          <a:p>
            <a:pPr algn="ctr"/>
            <a:r>
              <a:rPr lang="es-ES" b="1" i="1" dirty="0">
                <a:solidFill>
                  <a:schemeClr val="tx1"/>
                </a:solidFill>
              </a:rPr>
              <a:t>- </a:t>
            </a:r>
            <a:r>
              <a:rPr lang="es-ES" dirty="0">
                <a:solidFill>
                  <a:schemeClr val="tx1"/>
                </a:solidFill>
              </a:rPr>
              <a:t>Reentradas: bloqueo anatómico o funcional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FFB938D-0B7B-491B-0FFC-0BAAACAAC5D9}"/>
              </a:ext>
            </a:extLst>
          </p:cNvPr>
          <p:cNvSpPr/>
          <p:nvPr/>
        </p:nvSpPr>
        <p:spPr>
          <a:xfrm>
            <a:off x="2135560" y="332656"/>
            <a:ext cx="7632848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dirty="0">
                <a:solidFill>
                  <a:schemeClr val="tx1"/>
                </a:solidFill>
              </a:rPr>
              <a:t>CLASIFICACION GENERAL DE LAS ARRITMIAS</a:t>
            </a:r>
            <a:endParaRPr lang="es-AR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9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A185D06-C2ED-344C-2BA7-F973435A0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1" t="21636" r="23601" b="22687"/>
          <a:stretch/>
        </p:blipFill>
        <p:spPr>
          <a:xfrm>
            <a:off x="1775520" y="908720"/>
            <a:ext cx="8568952" cy="525658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E23A501-ADFD-BF8E-88BA-7963B02AD0D6}"/>
              </a:ext>
            </a:extLst>
          </p:cNvPr>
          <p:cNvSpPr/>
          <p:nvPr/>
        </p:nvSpPr>
        <p:spPr>
          <a:xfrm>
            <a:off x="2927648" y="5949280"/>
            <a:ext cx="6768752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TAQUICARDIA SINUSAL, TV MONOMORFA, TAU</a:t>
            </a: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5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036AB8-8972-7A04-7DB3-001445A68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1" t="21636" r="24013" b="20586"/>
          <a:stretch/>
        </p:blipFill>
        <p:spPr>
          <a:xfrm>
            <a:off x="1487488" y="620688"/>
            <a:ext cx="9001000" cy="547260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35D399C-3DD7-5A70-1648-B0A970306027}"/>
              </a:ext>
            </a:extLst>
          </p:cNvPr>
          <p:cNvSpPr/>
          <p:nvPr/>
        </p:nvSpPr>
        <p:spPr>
          <a:xfrm>
            <a:off x="1631504" y="6093296"/>
            <a:ext cx="8568952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TAQUICARDIA AURICULAR, RIVA, ALETEOS AURICULARES</a:t>
            </a: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9F4A672-1E27-91CF-507F-4F059A433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1" t="21636" r="24013" b="20586"/>
          <a:stretch/>
        </p:blipFill>
        <p:spPr>
          <a:xfrm>
            <a:off x="1127448" y="836712"/>
            <a:ext cx="928903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EA282B-6FF4-A9E7-AD3F-A9E2E9A79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09" t="18485" r="30510" b="41596"/>
          <a:stretch/>
        </p:blipFill>
        <p:spPr>
          <a:xfrm>
            <a:off x="1847528" y="1484784"/>
            <a:ext cx="8568952" cy="460851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5745B7D-9B2F-B0A6-36E0-A90ABAC1815B}"/>
              </a:ext>
            </a:extLst>
          </p:cNvPr>
          <p:cNvSpPr/>
          <p:nvPr/>
        </p:nvSpPr>
        <p:spPr>
          <a:xfrm>
            <a:off x="2711624" y="620688"/>
            <a:ext cx="648072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Períodos Refractarios</a:t>
            </a:r>
            <a:endParaRPr lang="es-A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9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6979048-C0DB-AD39-8686-93AC0BB24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t="38444" r="29919" b="7834"/>
          <a:stretch/>
        </p:blipFill>
        <p:spPr>
          <a:xfrm>
            <a:off x="1343472" y="1268760"/>
            <a:ext cx="9289032" cy="518457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8CB184D-6153-CD8A-A86A-C0B261863175}"/>
              </a:ext>
            </a:extLst>
          </p:cNvPr>
          <p:cNvSpPr/>
          <p:nvPr/>
        </p:nvSpPr>
        <p:spPr>
          <a:xfrm>
            <a:off x="2063552" y="404664"/>
            <a:ext cx="727280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>
                <a:solidFill>
                  <a:schemeClr val="tx1"/>
                </a:solidFill>
              </a:rPr>
              <a:t>Postdespolarizaciones</a:t>
            </a:r>
            <a:endParaRPr lang="es-A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6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55692E-8E73-2CAD-70FF-88E110F8A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66" t="34243" r="32282" b="32141"/>
          <a:stretch/>
        </p:blipFill>
        <p:spPr>
          <a:xfrm>
            <a:off x="1415480" y="1052736"/>
            <a:ext cx="892899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7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3971A3B-A2DE-56E1-B846-5AE76BBC8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1" t="21636" r="24013" b="20586"/>
          <a:stretch/>
        </p:blipFill>
        <p:spPr>
          <a:xfrm>
            <a:off x="1199456" y="980728"/>
            <a:ext cx="928903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4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2D25CB-5F99-7860-5049-89E656ED3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22" t="21636" r="23422" b="20587"/>
          <a:stretch/>
        </p:blipFill>
        <p:spPr>
          <a:xfrm>
            <a:off x="1199456" y="764704"/>
            <a:ext cx="914501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5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D0C3CAB-FD82-F7CB-4778-FE1224ACF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456" y="692696"/>
            <a:ext cx="936104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7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altLang="es-AR" sz="3200" dirty="0">
                <a:solidFill>
                  <a:srgbClr val="660066"/>
                </a:solidFill>
                <a:latin typeface="Optima"/>
                <a:ea typeface="Optima"/>
                <a:cs typeface="Optima"/>
              </a:rPr>
              <a:t>Mecanismo de Reentrada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672064" y="2204863"/>
            <a:ext cx="3995936" cy="4186411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ES_tradnl" sz="1800" b="1" dirty="0">
                <a:latin typeface="Optima"/>
                <a:cs typeface="Optima"/>
              </a:rPr>
              <a:t>Elementos fundamentales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s-ES_tradnl" sz="1800" dirty="0">
                <a:latin typeface="Optima"/>
                <a:cs typeface="Optima"/>
              </a:rPr>
              <a:t>Dos vías de conducción unidas en extremo proximal y distal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endParaRPr lang="es-ES_tradnl" sz="1800" dirty="0">
              <a:latin typeface="Optima"/>
              <a:cs typeface="Optima"/>
            </a:endParaRP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s-ES_tradnl" sz="1800" dirty="0">
                <a:latin typeface="Optima"/>
                <a:cs typeface="Optima"/>
              </a:rPr>
              <a:t>Bloqueo unidireccional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endParaRPr lang="es-ES_tradnl" sz="1800" dirty="0">
              <a:latin typeface="Optima"/>
              <a:cs typeface="Optima"/>
            </a:endParaRP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s-ES_tradnl" sz="1800" dirty="0">
                <a:latin typeface="Optima"/>
                <a:cs typeface="Optima"/>
              </a:rPr>
              <a:t>Conducción por vía alternativa en forma lenta</a:t>
            </a:r>
          </a:p>
          <a:p>
            <a:pPr lvl="1" indent="0" eaLnBrk="1" fontAlgn="auto" hangingPunct="1">
              <a:spcAft>
                <a:spcPts val="0"/>
              </a:spcAft>
              <a:buNone/>
              <a:defRPr/>
            </a:pPr>
            <a:endParaRPr lang="es-ES_tradnl" sz="1800" dirty="0">
              <a:latin typeface="Optima"/>
              <a:cs typeface="Opti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36102" r="9409" b="34514"/>
          <a:stretch>
            <a:fillRect/>
          </a:stretch>
        </p:blipFill>
        <p:spPr bwMode="auto">
          <a:xfrm>
            <a:off x="1106800" y="2060848"/>
            <a:ext cx="5557192" cy="34321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DAD548-0490-D2FA-059F-B4076F927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1" t="21636" r="24013" b="20586"/>
          <a:stretch/>
        </p:blipFill>
        <p:spPr>
          <a:xfrm>
            <a:off x="1199456" y="908720"/>
            <a:ext cx="907300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4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529E39B-EC93-1B59-D9F1-C33E5ACC3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1" t="20586" r="24013" b="21636"/>
          <a:stretch/>
        </p:blipFill>
        <p:spPr>
          <a:xfrm>
            <a:off x="1055440" y="476672"/>
            <a:ext cx="943304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3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C5A6E02-4BA2-A673-C460-42D4FDC88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1" t="20586" r="24604" b="20586"/>
          <a:stretch/>
        </p:blipFill>
        <p:spPr>
          <a:xfrm>
            <a:off x="1199456" y="548680"/>
            <a:ext cx="928903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9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edicinapreventiva.com.ve/articulos/imagenes/wolff-parkinson-wh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124744"/>
            <a:ext cx="9289032" cy="48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077913"/>
            <a:ext cx="5903912" cy="54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1 CuadroTexto"/>
          <p:cNvSpPr txBox="1">
            <a:spLocks noChangeArrowheads="1"/>
          </p:cNvSpPr>
          <p:nvPr/>
        </p:nvSpPr>
        <p:spPr bwMode="auto">
          <a:xfrm>
            <a:off x="2351089" y="765175"/>
            <a:ext cx="4840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altLang="es-AR" b="1"/>
              <a:t>VÍAS ACCESORIAS (SÍNDROME DE WPW).</a:t>
            </a:r>
            <a:endParaRPr lang="es-AR" altLang="es-AR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anaesthetist.com/icu/organs/heart/ecg/images/e_wp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9" y="947738"/>
            <a:ext cx="4465637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http://3.bp.blogspot.com/_BT61hJfrHj0/SCtkx6cybgI/AAAAAAAAAPo/HLA7W-__3XY/s400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3082926"/>
            <a:ext cx="5400675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1 CuadroTexto"/>
          <p:cNvSpPr txBox="1">
            <a:spLocks noChangeArrowheads="1"/>
          </p:cNvSpPr>
          <p:nvPr/>
        </p:nvSpPr>
        <p:spPr bwMode="auto">
          <a:xfrm>
            <a:off x="7824788" y="1916114"/>
            <a:ext cx="1676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altLang="es-AR"/>
              <a:t>ONDA DELTA.</a:t>
            </a:r>
            <a:endParaRPr lang="es-AR" altLang="es-AR"/>
          </a:p>
        </p:txBody>
      </p:sp>
      <p:sp>
        <p:nvSpPr>
          <p:cNvPr id="7173" name="2 CuadroTexto"/>
          <p:cNvSpPr txBox="1">
            <a:spLocks noChangeArrowheads="1"/>
          </p:cNvSpPr>
          <p:nvPr/>
        </p:nvSpPr>
        <p:spPr bwMode="auto">
          <a:xfrm>
            <a:off x="7824789" y="4005263"/>
            <a:ext cx="2808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altLang="es-AR"/>
              <a:t>ONDAS DELTA.</a:t>
            </a:r>
          </a:p>
          <a:p>
            <a:pPr eaLnBrk="1" hangingPunct="1"/>
            <a:r>
              <a:rPr lang="es-ES" altLang="es-AR"/>
              <a:t>INTERVALO PR CORTO.</a:t>
            </a:r>
            <a:endParaRPr lang="es-AR" altLang="es-A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692151"/>
            <a:ext cx="8229600" cy="720725"/>
          </a:xfrm>
        </p:spPr>
        <p:txBody>
          <a:bodyPr/>
          <a:lstStyle/>
          <a:p>
            <a:pPr eaLnBrk="1" hangingPunct="1"/>
            <a:r>
              <a:rPr lang="es-ES_tradnl" altLang="es-AR" sz="3500"/>
              <a:t>CLASIFICACIÓN DE ARRITMIAS.</a:t>
            </a:r>
            <a:endParaRPr lang="es-ES" altLang="es-AR" sz="350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887539"/>
            <a:ext cx="8229600" cy="42433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_tradnl" altLang="es-AR" sz="2100" b="1"/>
              <a:t>Según la Frecuencia Cardíaca: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altLang="es-AR" sz="2100"/>
              <a:t>Taquiarritmias.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altLang="es-AR" sz="2100"/>
              <a:t>Bradiarritmias.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altLang="es-AR" sz="2100"/>
          </a:p>
          <a:p>
            <a:pPr eaLnBrk="1" hangingPunct="1">
              <a:lnSpc>
                <a:spcPct val="80000"/>
              </a:lnSpc>
            </a:pPr>
            <a:r>
              <a:rPr lang="es-ES_tradnl" altLang="es-AR" sz="2100" b="1"/>
              <a:t>Según la localización anatómica: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altLang="es-AR" sz="2100"/>
              <a:t>Supraventriculares.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altLang="es-AR" sz="2100"/>
              <a:t>Ventriculares.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altLang="es-AR" sz="2100"/>
          </a:p>
          <a:p>
            <a:pPr eaLnBrk="1" hangingPunct="1">
              <a:lnSpc>
                <a:spcPct val="80000"/>
              </a:lnSpc>
            </a:pPr>
            <a:r>
              <a:rPr lang="es-ES_tradnl" altLang="es-AR" sz="2100" b="1"/>
              <a:t>Según el pronóstico: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altLang="es-AR" sz="2100"/>
              <a:t>Benignas.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altLang="es-AR" sz="2100"/>
              <a:t>Potencialmente malignas.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altLang="es-AR" sz="2100"/>
              <a:t>Malignas.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altLang="es-AR" sz="21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2239"/>
            <a:ext cx="7543800" cy="1938337"/>
          </a:xfrm>
        </p:spPr>
        <p:txBody>
          <a:bodyPr/>
          <a:lstStyle/>
          <a:p>
            <a:pPr eaLnBrk="1" hangingPunct="1"/>
            <a:r>
              <a:rPr lang="es-ES" altLang="es-AR" dirty="0"/>
              <a:t>¿Cómo reconocer una “arritmia”?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420939"/>
            <a:ext cx="8229600" cy="3709987"/>
          </a:xfrm>
        </p:spPr>
        <p:txBody>
          <a:bodyPr/>
          <a:lstStyle/>
          <a:p>
            <a:pPr eaLnBrk="1" hangingPunct="1"/>
            <a:r>
              <a:rPr lang="es-ES" altLang="es-AR" dirty="0"/>
              <a:t>Por síntomas (palpitaciones, disnea, dolor de pecho, mareos, </a:t>
            </a:r>
            <a:r>
              <a:rPr lang="es-ES" altLang="es-AR" dirty="0" err="1"/>
              <a:t>pre-síncopes</a:t>
            </a:r>
            <a:r>
              <a:rPr lang="es-ES" altLang="es-AR" dirty="0"/>
              <a:t>, síncopes; muerte súbita).</a:t>
            </a:r>
          </a:p>
          <a:p>
            <a:pPr eaLnBrk="1" hangingPunct="1"/>
            <a:r>
              <a:rPr lang="es-ES" altLang="es-AR" dirty="0"/>
              <a:t>Por signos (pulso irregular, ECG “anormal”).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altLang="es-AR"/>
              <a:t>   PACIENTES ASINTOMÁTICOS U OLIGOSINTOMÁTICOS.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BB382D-1C8C-ED3C-6135-5E79DD4F4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930498"/>
          </a:xfrm>
        </p:spPr>
        <p:txBody>
          <a:bodyPr/>
          <a:lstStyle/>
          <a:p>
            <a:pPr algn="ctr"/>
            <a:r>
              <a:rPr lang="es-ES" i="1" dirty="0"/>
              <a:t>Estudios: Sensibilidad y Especificidad</a:t>
            </a:r>
            <a:endParaRPr lang="es-AR" i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A530B1-671B-0C58-6E8E-41562A6C8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0768"/>
            <a:ext cx="10972800" cy="4790157"/>
          </a:xfrm>
        </p:spPr>
        <p:txBody>
          <a:bodyPr/>
          <a:lstStyle/>
          <a:p>
            <a:pPr algn="ctr"/>
            <a:r>
              <a:rPr lang="es-ES" sz="2400" b="1" dirty="0"/>
              <a:t>Sensibilidad</a:t>
            </a:r>
            <a:r>
              <a:rPr lang="es-ES" sz="2400" dirty="0"/>
              <a:t>: capacidad de un test para detectar a los pacientes que realmente tienen la enfermedad (+ para +).</a:t>
            </a:r>
          </a:p>
          <a:p>
            <a:pPr marL="0" indent="0" algn="ctr">
              <a:buNone/>
            </a:pPr>
            <a:endParaRPr lang="es-ES" sz="2400" dirty="0"/>
          </a:p>
          <a:p>
            <a:pPr algn="ctr"/>
            <a:r>
              <a:rPr lang="es-ES" sz="2400" b="1" dirty="0"/>
              <a:t>Especificidad</a:t>
            </a:r>
            <a:r>
              <a:rPr lang="es-ES" sz="2400" dirty="0"/>
              <a:t>: capacidad de un test para ser negativo en quienes no tienen la enfermedad (- para -).</a:t>
            </a:r>
          </a:p>
          <a:p>
            <a:pPr algn="ctr"/>
            <a:endParaRPr lang="es-ES" sz="2400" dirty="0"/>
          </a:p>
          <a:p>
            <a:pPr marL="0" indent="0" algn="ctr">
              <a:buNone/>
            </a:pPr>
            <a:endParaRPr lang="es-ES" sz="2400" dirty="0"/>
          </a:p>
          <a:p>
            <a:pPr algn="ctr"/>
            <a:r>
              <a:rPr lang="es-ES" sz="2400" b="1" dirty="0"/>
              <a:t>Alta sensibilidad:</a:t>
            </a:r>
            <a:r>
              <a:rPr lang="es-ES" sz="2400" dirty="0"/>
              <a:t> identifica enfermos (+); si el test es negativo, ayuda a descartar enfermedad.</a:t>
            </a:r>
          </a:p>
          <a:p>
            <a:pPr algn="ctr"/>
            <a:r>
              <a:rPr lang="es-ES" sz="2400" b="1" dirty="0"/>
              <a:t>Alta especificidad:</a:t>
            </a:r>
            <a:r>
              <a:rPr lang="es-ES" sz="2400" dirty="0"/>
              <a:t> identifica sanos (-); si el test es positivo, ayuda a confirmar enfermedad.</a:t>
            </a:r>
          </a:p>
          <a:p>
            <a:endParaRPr lang="es-AR" dirty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925488C7-D9E7-A32E-E077-4BBB73F4EF02}"/>
              </a:ext>
            </a:extLst>
          </p:cNvPr>
          <p:cNvCxnSpPr/>
          <p:nvPr/>
        </p:nvCxnSpPr>
        <p:spPr>
          <a:xfrm>
            <a:off x="407368" y="1340768"/>
            <a:ext cx="111750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0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AF6A5-D1DA-C367-04C4-457546653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074514"/>
          </a:xfrm>
        </p:spPr>
        <p:txBody>
          <a:bodyPr/>
          <a:lstStyle/>
          <a:p>
            <a:pPr algn="ctr"/>
            <a:r>
              <a:rPr lang="es-ES" dirty="0"/>
              <a:t>¿QUE ES UNA ARRITMIA?</a:t>
            </a:r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8BBEB4-9E5C-4CE6-FFE8-9D8F0FCFD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31090" r="20469" b="15334"/>
          <a:stretch/>
        </p:blipFill>
        <p:spPr>
          <a:xfrm>
            <a:off x="609600" y="1196752"/>
            <a:ext cx="1005840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9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/>
              <a:t>ECG DE REPOSO.</a:t>
            </a:r>
            <a:endParaRPr lang="es-AR"/>
          </a:p>
        </p:txBody>
      </p:sp>
      <p:sp>
        <p:nvSpPr>
          <p:cNvPr id="12291" name="2 Marcador de texto"/>
          <p:cNvSpPr>
            <a:spLocks noGrp="1"/>
          </p:cNvSpPr>
          <p:nvPr>
            <p:ph type="body" idx="1"/>
          </p:nvPr>
        </p:nvSpPr>
        <p:spPr>
          <a:xfrm>
            <a:off x="2782889" y="1628775"/>
            <a:ext cx="6480175" cy="2465388"/>
          </a:xfrm>
        </p:spPr>
        <p:txBody>
          <a:bodyPr/>
          <a:lstStyle/>
          <a:p>
            <a:pPr eaLnBrk="1" hangingPunct="1"/>
            <a:r>
              <a:rPr lang="es-ES" altLang="es-AR"/>
              <a:t>Registro de 1 minuto:</a:t>
            </a:r>
          </a:p>
          <a:p>
            <a:pPr eaLnBrk="1" hangingPunct="1"/>
            <a:r>
              <a:rPr lang="es-ES" altLang="es-AR"/>
              <a:t>-Incidencia de 1% de arritmias en corazones sanos.</a:t>
            </a:r>
          </a:p>
          <a:p>
            <a:pPr eaLnBrk="1" hangingPunct="1"/>
            <a:r>
              <a:rPr lang="es-ES" altLang="es-AR"/>
              <a:t>-Incidencia de 8% de arritmias en cardiópatas.</a:t>
            </a:r>
          </a:p>
          <a:p>
            <a:pPr eaLnBrk="1" hangingPunct="1"/>
            <a:r>
              <a:rPr lang="es-ES" altLang="es-AR"/>
              <a:t>-Aumento de 60% en registros ECG ambulatorios continuos (HOLTER)</a:t>
            </a:r>
          </a:p>
          <a:p>
            <a:pPr eaLnBrk="1" hangingPunct="1"/>
            <a:endParaRPr lang="es-ES" altLang="es-AR"/>
          </a:p>
          <a:p>
            <a:pPr eaLnBrk="1" hangingPunct="1"/>
            <a:endParaRPr lang="es-AR" altLang="es-A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07C8B6-BE36-310E-09C8-E338BBB7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8641"/>
            <a:ext cx="10363200" cy="792088"/>
          </a:xfrm>
        </p:spPr>
        <p:txBody>
          <a:bodyPr/>
          <a:lstStyle/>
          <a:p>
            <a:pPr algn="ctr"/>
            <a:r>
              <a:rPr lang="es-ES" sz="3200" i="1" dirty="0"/>
              <a:t>Sensibilidad y especificidad del </a:t>
            </a:r>
            <a:r>
              <a:rPr lang="es-ES" sz="3200" i="1" dirty="0" err="1"/>
              <a:t>ecg</a:t>
            </a:r>
            <a:endParaRPr lang="es-AR" sz="3200" i="1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EA8816A-CAB7-D6F6-89E7-DE9003CF6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24049"/>
              </p:ext>
            </p:extLst>
          </p:nvPr>
        </p:nvGraphicFramePr>
        <p:xfrm>
          <a:off x="479376" y="980728"/>
          <a:ext cx="11161240" cy="5400602"/>
        </p:xfrm>
        <a:graphic>
          <a:graphicData uri="http://schemas.openxmlformats.org/drawingml/2006/table">
            <a:tbl>
              <a:tblPr/>
              <a:tblGrid>
                <a:gridCol w="2790310">
                  <a:extLst>
                    <a:ext uri="{9D8B030D-6E8A-4147-A177-3AD203B41FA5}">
                      <a16:colId xmlns:a16="http://schemas.microsoft.com/office/drawing/2014/main" val="1947106119"/>
                    </a:ext>
                  </a:extLst>
                </a:gridCol>
                <a:gridCol w="2790310">
                  <a:extLst>
                    <a:ext uri="{9D8B030D-6E8A-4147-A177-3AD203B41FA5}">
                      <a16:colId xmlns:a16="http://schemas.microsoft.com/office/drawing/2014/main" val="361211834"/>
                    </a:ext>
                  </a:extLst>
                </a:gridCol>
                <a:gridCol w="2790310">
                  <a:extLst>
                    <a:ext uri="{9D8B030D-6E8A-4147-A177-3AD203B41FA5}">
                      <a16:colId xmlns:a16="http://schemas.microsoft.com/office/drawing/2014/main" val="4013098061"/>
                    </a:ext>
                  </a:extLst>
                </a:gridCol>
                <a:gridCol w="2790310">
                  <a:extLst>
                    <a:ext uri="{9D8B030D-6E8A-4147-A177-3AD203B41FA5}">
                      <a16:colId xmlns:a16="http://schemas.microsoft.com/office/drawing/2014/main" val="2238871250"/>
                    </a:ext>
                  </a:extLst>
                </a:gridCol>
              </a:tblGrid>
              <a:tr h="5640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sz="1300"/>
                        <a:t>Situación clínica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AR" sz="1300"/>
                        <a:t>Sensibilidad aproximada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AR" sz="1300"/>
                        <a:t>Especificidad aproximada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sz="1300"/>
                        <a:t>Interpretación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741674"/>
                  </a:ext>
                </a:extLst>
              </a:tr>
              <a:tr h="104760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300" b="1"/>
                        <a:t>IAM con elevación del ST / oclusión coronaria aguda</a:t>
                      </a:r>
                      <a:endParaRPr lang="es-ES" sz="1300"/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AR" sz="1300"/>
                        <a:t>30–70%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AR" sz="1300" dirty="0"/>
                        <a:t>70–100%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300" dirty="0"/>
                        <a:t>Muy útil si es positivo, pero un ECG normal no descarta síndrome coronario agudo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9724425"/>
                  </a:ext>
                </a:extLst>
              </a:tr>
              <a:tr h="8058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300" b="1"/>
                        <a:t>Síndrome coronario agudo sin elevación del ST</a:t>
                      </a:r>
                      <a:endParaRPr lang="es-ES" sz="1300"/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AR" sz="1300"/>
                        <a:t>Variable, limitada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AR" sz="1300" dirty="0"/>
                        <a:t>Variable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300"/>
                        <a:t>Puede ser normal en una proporción importante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601693"/>
                  </a:ext>
                </a:extLst>
              </a:tr>
              <a:tr h="8058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300" b="1"/>
                        <a:t>Fibrilación auricular si está presente durante el registro</a:t>
                      </a:r>
                      <a:endParaRPr lang="es-ES" sz="1300"/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AR" sz="1300"/>
                        <a:t>Alta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AR" sz="1300" dirty="0"/>
                        <a:t>Alta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300"/>
                        <a:t>Muy buen método si la arritmia ocurre durante el ECG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86617"/>
                  </a:ext>
                </a:extLst>
              </a:tr>
              <a:tr h="8058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sz="1300" b="1"/>
                        <a:t>Hipertrofia ventricular izquierda</a:t>
                      </a:r>
                      <a:endParaRPr lang="es-AR" sz="1300"/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AR" sz="1300"/>
                        <a:t>Baja a moderada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AR" sz="1300"/>
                        <a:t>Alta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300"/>
                        <a:t>Si es positivo orienta, pero si es negativo no descarta HVI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907758"/>
                  </a:ext>
                </a:extLst>
              </a:tr>
              <a:tr h="8058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sz="1300" b="1"/>
                        <a:t>Tromboembolismo pulmonar</a:t>
                      </a:r>
                      <a:endParaRPr lang="es-AR" sz="1300"/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AR" sz="1300"/>
                        <a:t>Baja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AR" sz="1300" dirty="0"/>
                        <a:t>Variable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300"/>
                        <a:t>No sirve para confirmar ni descartar TEP por sí solo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2832297"/>
                  </a:ext>
                </a:extLst>
              </a:tr>
              <a:tr h="5655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sz="1300" b="1"/>
                        <a:t>Hiperpotasemia</a:t>
                      </a:r>
                      <a:endParaRPr lang="es-AR" sz="1300"/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AR" sz="1300"/>
                        <a:t>Baja a moderada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AR" sz="1300"/>
                        <a:t>Moderada-alta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300" dirty="0"/>
                        <a:t>Un ECG normal no descarta hiperpotasemia</a:t>
                      </a:r>
                    </a:p>
                  </a:txBody>
                  <a:tcPr marL="65846" marR="65846" marT="32923" marB="329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392550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A817DE50-EA5D-E838-13BD-5D374F83E486}"/>
              </a:ext>
            </a:extLst>
          </p:cNvPr>
          <p:cNvSpPr/>
          <p:nvPr/>
        </p:nvSpPr>
        <p:spPr>
          <a:xfrm>
            <a:off x="479376" y="980729"/>
            <a:ext cx="11161240" cy="54726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3772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altLang="es-AR" sz="3200" dirty="0"/>
              <a:t>Factores precipitantes o predisponentes para las arritmias</a:t>
            </a:r>
            <a:endParaRPr lang="es-ES" altLang="es-AR" sz="3200" dirty="0"/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folHlink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altLang="es-AR" sz="2000">
                <a:solidFill>
                  <a:schemeClr val="tx2"/>
                </a:solidFill>
              </a:rPr>
              <a:t>CAUSAS NO CARDÍACAS</a:t>
            </a:r>
            <a:r>
              <a:rPr lang="es-ES_tradnl" altLang="es-AR" sz="200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s-ES_tradnl" altLang="es-AR" sz="2000"/>
              <a:t>Nicotina, OH, cafeína.</a:t>
            </a:r>
          </a:p>
          <a:p>
            <a:pPr eaLnBrk="1" hangingPunct="1">
              <a:lnSpc>
                <a:spcPct val="80000"/>
              </a:lnSpc>
            </a:pPr>
            <a:r>
              <a:rPr lang="es-ES_tradnl" altLang="es-AR" sz="2000"/>
              <a:t>Stress físico o mental.</a:t>
            </a:r>
          </a:p>
          <a:p>
            <a:pPr eaLnBrk="1" hangingPunct="1">
              <a:lnSpc>
                <a:spcPct val="80000"/>
              </a:lnSpc>
            </a:pPr>
            <a:r>
              <a:rPr lang="es-ES_tradnl" altLang="es-AR" sz="2000"/>
              <a:t>Hipertiroidismo.</a:t>
            </a:r>
          </a:p>
          <a:p>
            <a:pPr eaLnBrk="1" hangingPunct="1">
              <a:lnSpc>
                <a:spcPct val="80000"/>
              </a:lnSpc>
            </a:pPr>
            <a:r>
              <a:rPr lang="es-ES_tradnl" altLang="es-AR" sz="2000"/>
              <a:t>Trastornos electrolíticos.</a:t>
            </a:r>
          </a:p>
          <a:p>
            <a:pPr eaLnBrk="1" hangingPunct="1">
              <a:lnSpc>
                <a:spcPct val="80000"/>
              </a:lnSpc>
            </a:pPr>
            <a:r>
              <a:rPr lang="es-ES_tradnl" altLang="es-AR" sz="2000"/>
              <a:t>Pre o menstruación.</a:t>
            </a:r>
          </a:p>
          <a:p>
            <a:pPr eaLnBrk="1" hangingPunct="1">
              <a:lnSpc>
                <a:spcPct val="80000"/>
              </a:lnSpc>
            </a:pPr>
            <a:r>
              <a:rPr lang="es-ES_tradnl" altLang="es-AR" sz="2000"/>
              <a:t>Drogas(antiarrítmicos, antidepresivos, antihistamínicos, supresores del apetito).</a:t>
            </a:r>
          </a:p>
          <a:p>
            <a:pPr eaLnBrk="1" hangingPunct="1">
              <a:lnSpc>
                <a:spcPct val="80000"/>
              </a:lnSpc>
            </a:pPr>
            <a:r>
              <a:rPr lang="es-ES_tradnl" altLang="es-AR" sz="2000"/>
              <a:t>Anemia; hipovolemia.</a:t>
            </a:r>
          </a:p>
          <a:p>
            <a:pPr eaLnBrk="1" hangingPunct="1">
              <a:lnSpc>
                <a:spcPct val="80000"/>
              </a:lnSpc>
            </a:pPr>
            <a:r>
              <a:rPr lang="es-ES_tradnl" altLang="es-AR" sz="2000"/>
              <a:t>Ansiedad.</a:t>
            </a:r>
          </a:p>
          <a:p>
            <a:pPr eaLnBrk="1" hangingPunct="1">
              <a:lnSpc>
                <a:spcPct val="80000"/>
              </a:lnSpc>
            </a:pPr>
            <a:r>
              <a:rPr lang="es-ES_tradnl" altLang="es-AR" sz="2000"/>
              <a:t>Fiebre, infecciones.</a:t>
            </a:r>
          </a:p>
          <a:p>
            <a:pPr eaLnBrk="1" hangingPunct="1">
              <a:lnSpc>
                <a:spcPct val="80000"/>
              </a:lnSpc>
            </a:pPr>
            <a:r>
              <a:rPr lang="es-ES_tradnl" altLang="es-AR" sz="2000"/>
              <a:t>Mal descanso.</a:t>
            </a:r>
            <a:endParaRPr lang="es-ES" altLang="es-AR" sz="2000"/>
          </a:p>
        </p:txBody>
      </p:sp>
      <p:sp>
        <p:nvSpPr>
          <p:cNvPr id="22532" name="Rectangle 6"/>
          <p:cNvSpPr>
            <a:spLocks noGrp="1" noChangeArrowheads="1"/>
          </p:cNvSpPr>
          <p:nvPr>
            <p:ph type="body" sz="half" idx="2"/>
          </p:nvPr>
        </p:nvSpPr>
        <p:spPr>
          <a:solidFill>
            <a:schemeClr val="folHlink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altLang="es-AR" sz="2000" dirty="0">
                <a:solidFill>
                  <a:schemeClr val="tx2"/>
                </a:solidFill>
              </a:rPr>
              <a:t>CAUSAS CARDÍACAS.</a:t>
            </a:r>
          </a:p>
          <a:p>
            <a:pPr eaLnBrk="1" hangingPunct="1">
              <a:lnSpc>
                <a:spcPct val="80000"/>
              </a:lnSpc>
            </a:pPr>
            <a:r>
              <a:rPr lang="es-ES_tradnl" altLang="es-AR" sz="2000" dirty="0"/>
              <a:t>Enfermedad coronaria.</a:t>
            </a:r>
          </a:p>
          <a:p>
            <a:pPr eaLnBrk="1" hangingPunct="1">
              <a:lnSpc>
                <a:spcPct val="80000"/>
              </a:lnSpc>
            </a:pPr>
            <a:r>
              <a:rPr lang="es-ES_tradnl" altLang="es-AR" sz="2000" dirty="0"/>
              <a:t>Insuficiencia cardíaca.</a:t>
            </a:r>
          </a:p>
          <a:p>
            <a:pPr eaLnBrk="1" hangingPunct="1">
              <a:lnSpc>
                <a:spcPct val="80000"/>
              </a:lnSpc>
            </a:pPr>
            <a:r>
              <a:rPr lang="es-ES_tradnl" altLang="es-AR" sz="2000" dirty="0"/>
              <a:t>Miocardiopatías.</a:t>
            </a:r>
          </a:p>
          <a:p>
            <a:pPr eaLnBrk="1" hangingPunct="1">
              <a:lnSpc>
                <a:spcPct val="80000"/>
              </a:lnSpc>
            </a:pPr>
            <a:r>
              <a:rPr lang="es-ES_tradnl" altLang="es-AR" sz="2000" dirty="0"/>
              <a:t>Valvulopatías.</a:t>
            </a:r>
          </a:p>
          <a:p>
            <a:pPr eaLnBrk="1" hangingPunct="1">
              <a:lnSpc>
                <a:spcPct val="80000"/>
              </a:lnSpc>
            </a:pPr>
            <a:r>
              <a:rPr lang="es-ES_tradnl" altLang="es-AR" sz="2000" dirty="0"/>
              <a:t>Cardiopatías congénitas.</a:t>
            </a:r>
          </a:p>
          <a:p>
            <a:pPr eaLnBrk="1" hangingPunct="1">
              <a:lnSpc>
                <a:spcPct val="80000"/>
              </a:lnSpc>
            </a:pPr>
            <a:r>
              <a:rPr lang="es-ES_tradnl" altLang="es-AR" sz="2000" dirty="0" err="1"/>
              <a:t>Enf</a:t>
            </a:r>
            <a:r>
              <a:rPr lang="es-ES_tradnl" altLang="es-AR" sz="2000" dirty="0"/>
              <a:t>. eléctricas primarias (</a:t>
            </a:r>
            <a:r>
              <a:rPr lang="es-ES_tradnl" altLang="es-AR" sz="2000" dirty="0" err="1"/>
              <a:t>canalopatías</a:t>
            </a:r>
            <a:r>
              <a:rPr lang="es-ES_tradnl" altLang="es-AR" sz="2000" dirty="0"/>
              <a:t>: SQTL, </a:t>
            </a:r>
            <a:r>
              <a:rPr lang="es-ES_tradnl" altLang="es-AR" sz="2000" dirty="0" err="1"/>
              <a:t>Síndorme</a:t>
            </a:r>
            <a:r>
              <a:rPr lang="es-ES_tradnl" altLang="es-AR" sz="2000" dirty="0"/>
              <a:t> de Brugada, </a:t>
            </a:r>
            <a:r>
              <a:rPr lang="es-ES_tradnl" altLang="es-AR" sz="2000" dirty="0" err="1"/>
              <a:t>etc</a:t>
            </a:r>
            <a:r>
              <a:rPr lang="es-ES_tradnl" altLang="es-AR" sz="2000" dirty="0"/>
              <a:t>).</a:t>
            </a:r>
          </a:p>
          <a:p>
            <a:pPr eaLnBrk="1" hangingPunct="1">
              <a:lnSpc>
                <a:spcPct val="80000"/>
              </a:lnSpc>
            </a:pPr>
            <a:r>
              <a:rPr lang="es-ES_tradnl" altLang="es-AR" sz="2000" dirty="0"/>
              <a:t>Vías accesorias.</a:t>
            </a:r>
            <a:endParaRPr lang="es-ES" altLang="es-AR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0E4B189-C97C-8DEE-1F74-5DE0921E6740}"/>
              </a:ext>
            </a:extLst>
          </p:cNvPr>
          <p:cNvSpPr/>
          <p:nvPr/>
        </p:nvSpPr>
        <p:spPr>
          <a:xfrm>
            <a:off x="1487488" y="1362864"/>
            <a:ext cx="9073008" cy="51624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  <a:p>
            <a:pPr marL="342900" indent="-342900" algn="ctr">
              <a:buAutoNum type="arabicParenR"/>
            </a:pPr>
            <a:r>
              <a:rPr lang="es-ES" sz="2000" b="1" i="1" dirty="0">
                <a:solidFill>
                  <a:schemeClr val="tx1"/>
                </a:solidFill>
              </a:rPr>
              <a:t>TRASTORNOS EN LA FORMACIÓN DE LOS IMPULSOS</a:t>
            </a:r>
            <a:endParaRPr lang="es-ES" sz="2000" dirty="0">
              <a:solidFill>
                <a:schemeClr val="tx1"/>
              </a:solidFill>
            </a:endParaRPr>
          </a:p>
          <a:p>
            <a:pPr marL="342900" indent="-342900" algn="ctr">
              <a:buAutoNum type="arabicParenR"/>
            </a:pPr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b="1" i="1" dirty="0">
                <a:solidFill>
                  <a:schemeClr val="tx1"/>
                </a:solidFill>
              </a:rPr>
              <a:t>a)Alteración del automatismo: 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es-ES" dirty="0">
                <a:solidFill>
                  <a:schemeClr val="tx1"/>
                </a:solidFill>
              </a:rPr>
              <a:t>Automatismo acelerado o normal.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es-ES" dirty="0">
                <a:solidFill>
                  <a:schemeClr val="tx1"/>
                </a:solidFill>
              </a:rPr>
              <a:t>Automatismo anormal.</a:t>
            </a:r>
          </a:p>
          <a:p>
            <a:pPr marL="285750" indent="-285750" algn="ctr">
              <a:buFontTx/>
              <a:buChar char="-"/>
            </a:pPr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b="1" i="1" dirty="0">
                <a:solidFill>
                  <a:schemeClr val="tx1"/>
                </a:solidFill>
              </a:rPr>
              <a:t>b) Desencadenamiento de la actividad o por actividad gatillada: 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es-ES" dirty="0" err="1">
                <a:solidFill>
                  <a:schemeClr val="tx1"/>
                </a:solidFill>
              </a:rPr>
              <a:t>Postdespolarizaciones</a:t>
            </a:r>
            <a:r>
              <a:rPr lang="es-ES" dirty="0">
                <a:solidFill>
                  <a:schemeClr val="tx1"/>
                </a:solidFill>
              </a:rPr>
              <a:t> precoces.</a:t>
            </a:r>
          </a:p>
          <a:p>
            <a:pPr marL="285750" indent="-285750" algn="ctr">
              <a:buFontTx/>
              <a:buChar char="-"/>
            </a:pPr>
            <a:endParaRPr lang="es-ES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es-ES" dirty="0" err="1">
                <a:solidFill>
                  <a:schemeClr val="tx1"/>
                </a:solidFill>
              </a:rPr>
              <a:t>Postdespolarizaciones</a:t>
            </a:r>
            <a:r>
              <a:rPr lang="es-ES" dirty="0">
                <a:solidFill>
                  <a:schemeClr val="tx1"/>
                </a:solidFill>
              </a:rPr>
              <a:t> tardías.</a:t>
            </a:r>
          </a:p>
          <a:p>
            <a:pPr marL="285750" indent="-285750" algn="ctr">
              <a:buFontTx/>
              <a:buChar char="-"/>
            </a:pPr>
            <a:endParaRPr lang="es-ES" sz="2000" dirty="0">
              <a:solidFill>
                <a:schemeClr val="tx1"/>
              </a:solidFill>
            </a:endParaRPr>
          </a:p>
          <a:p>
            <a:pPr algn="ctr"/>
            <a:r>
              <a:rPr lang="es-ES" sz="2000" b="1" i="1" dirty="0">
                <a:solidFill>
                  <a:schemeClr val="tx1"/>
                </a:solidFill>
              </a:rPr>
              <a:t>2) TRASTORNOS DE LA CONDUCCION DEL IMPULSO</a:t>
            </a:r>
          </a:p>
          <a:p>
            <a:pPr algn="ctr"/>
            <a:r>
              <a:rPr lang="es-ES" b="1" i="1" dirty="0">
                <a:solidFill>
                  <a:schemeClr val="tx1"/>
                </a:solidFill>
              </a:rPr>
              <a:t>- </a:t>
            </a:r>
            <a:r>
              <a:rPr lang="es-ES" dirty="0">
                <a:solidFill>
                  <a:schemeClr val="tx1"/>
                </a:solidFill>
              </a:rPr>
              <a:t>Reentradas: bloqueo anatómico o funcional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FFB938D-0B7B-491B-0FFC-0BAAACAAC5D9}"/>
              </a:ext>
            </a:extLst>
          </p:cNvPr>
          <p:cNvSpPr/>
          <p:nvPr/>
        </p:nvSpPr>
        <p:spPr>
          <a:xfrm>
            <a:off x="2135560" y="332656"/>
            <a:ext cx="7632848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dirty="0">
                <a:solidFill>
                  <a:schemeClr val="tx1"/>
                </a:solidFill>
              </a:rPr>
              <a:t>CLASIFICACION GENERAL DE LAS ARRITMIAS</a:t>
            </a:r>
            <a:endParaRPr lang="es-AR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02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AD90B85-03DF-524D-A1AB-0A6F4EED1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1544" y="404664"/>
            <a:ext cx="792088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8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39E429F-D474-0349-FBEC-E0ABD12C8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5A2CFD-CE6C-DF4C-D3A2-10419F93C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074514"/>
          </a:xfrm>
        </p:spPr>
        <p:txBody>
          <a:bodyPr/>
          <a:lstStyle/>
          <a:p>
            <a:pPr algn="ctr"/>
            <a:r>
              <a:rPr lang="es-ES" dirty="0"/>
              <a:t>¿QUE ES UNA ARRITMIA?</a:t>
            </a:r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2CE774-2672-9D00-86AC-946674DF0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30" y="1412776"/>
            <a:ext cx="10610362" cy="49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5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AF6A5-D1DA-C367-04C4-457546653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074514"/>
          </a:xfrm>
        </p:spPr>
        <p:txBody>
          <a:bodyPr/>
          <a:lstStyle/>
          <a:p>
            <a:pPr algn="ctr"/>
            <a:r>
              <a:rPr lang="es-ES" dirty="0"/>
              <a:t>¿QUE ES UNA ARRITMIA?</a:t>
            </a:r>
            <a:endParaRPr lang="es-A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C5C154-3C43-1324-CE90-473E0D409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340768"/>
            <a:ext cx="939653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025900" y="620689"/>
            <a:ext cx="414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altLang="es-AR" sz="2000" b="1" dirty="0"/>
              <a:t>SISTEMA EXCITO-CONDUCTOR</a:t>
            </a:r>
            <a:endParaRPr lang="es-ES" altLang="es-AR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E390C6D-5A17-C916-713C-5571EB41D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556792"/>
            <a:ext cx="8640960" cy="46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6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0637335-4C79-DC12-D755-CED64CAC5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20586" r="22831" b="20586"/>
          <a:stretch/>
        </p:blipFill>
        <p:spPr>
          <a:xfrm>
            <a:off x="1415480" y="1196752"/>
            <a:ext cx="907300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B42A3-E27B-00BD-386C-41DA04C02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002506"/>
          </a:xfrm>
        </p:spPr>
        <p:txBody>
          <a:bodyPr/>
          <a:lstStyle/>
          <a:p>
            <a:pPr algn="ctr"/>
            <a:r>
              <a:rPr lang="es-ES" sz="2800" dirty="0"/>
              <a:t>FASES DEL POTENCIAL DE ACCION</a:t>
            </a:r>
            <a:endParaRPr lang="es-AR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E15752B-DCC1-70AD-741B-B82F939BE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994" y="1340768"/>
            <a:ext cx="7706012" cy="485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5365FA-5163-C548-BE00-789444E6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07" t="11131" r="17516" b="7980"/>
          <a:stretch/>
        </p:blipFill>
        <p:spPr>
          <a:xfrm>
            <a:off x="1631504" y="764704"/>
            <a:ext cx="885698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d">
  <a:themeElements>
    <a:clrScheme name="Red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d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891</TotalTime>
  <Words>649</Words>
  <Application>Microsoft Office PowerPoint</Application>
  <PresentationFormat>Panorámica</PresentationFormat>
  <Paragraphs>152</Paragraphs>
  <Slides>34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Arial</vt:lpstr>
      <vt:lpstr>Optima</vt:lpstr>
      <vt:lpstr>Wingdings</vt:lpstr>
      <vt:lpstr>Wingdings 2</vt:lpstr>
      <vt:lpstr>Red</vt:lpstr>
      <vt:lpstr>MECANISMOS ELECTROFISIOLOGICOS DE LAS ARRITMIAS</vt:lpstr>
      <vt:lpstr>Presentación de PowerPoint</vt:lpstr>
      <vt:lpstr>¿QUE ES UNA ARRITMIA?</vt:lpstr>
      <vt:lpstr>¿QUE ES UNA ARRITMIA?</vt:lpstr>
      <vt:lpstr>¿QUE ES UNA ARRITMIA?</vt:lpstr>
      <vt:lpstr>Presentación de PowerPoint</vt:lpstr>
      <vt:lpstr>Presentación de PowerPoint</vt:lpstr>
      <vt:lpstr>FASES DEL POTENCIAL DE ACCION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Mecanismo de Reentrada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CLASIFICACIÓN DE ARRITMIAS.</vt:lpstr>
      <vt:lpstr>¿Cómo reconocer una “arritmia”?</vt:lpstr>
      <vt:lpstr>Estudios: Sensibilidad y Especificidad</vt:lpstr>
      <vt:lpstr>ECG DE REPOSO.</vt:lpstr>
      <vt:lpstr>Sensibilidad y especificidad del ecg</vt:lpstr>
      <vt:lpstr>Factores precipitantes o predisponentes para las arritmias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Victor Ferreyra</dc:creator>
  <cp:lastModifiedBy>ANGEL BENJAMIN ROJAS</cp:lastModifiedBy>
  <cp:revision>62</cp:revision>
  <dcterms:created xsi:type="dcterms:W3CDTF">2008-05-12T23:07:14Z</dcterms:created>
  <dcterms:modified xsi:type="dcterms:W3CDTF">2026-04-27T10:51:19Z</dcterms:modified>
</cp:coreProperties>
</file>