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4"/>
  </p:notesMasterIdLst>
  <p:sldIdLst>
    <p:sldId id="391" r:id="rId2"/>
    <p:sldId id="392" r:id="rId3"/>
    <p:sldId id="468" r:id="rId4"/>
    <p:sldId id="418" r:id="rId5"/>
    <p:sldId id="420" r:id="rId6"/>
    <p:sldId id="469" r:id="rId7"/>
    <p:sldId id="470" r:id="rId8"/>
    <p:sldId id="471" r:id="rId9"/>
    <p:sldId id="472" r:id="rId10"/>
    <p:sldId id="467" r:id="rId11"/>
    <p:sldId id="410" r:id="rId12"/>
    <p:sldId id="427" r:id="rId13"/>
    <p:sldId id="419" r:id="rId14"/>
    <p:sldId id="429" r:id="rId15"/>
    <p:sldId id="473" r:id="rId16"/>
    <p:sldId id="477" r:id="rId17"/>
    <p:sldId id="478" r:id="rId18"/>
    <p:sldId id="475" r:id="rId19"/>
    <p:sldId id="479" r:id="rId20"/>
    <p:sldId id="480" r:id="rId21"/>
    <p:sldId id="482" r:id="rId22"/>
    <p:sldId id="481" r:id="rId23"/>
    <p:sldId id="407" r:id="rId24"/>
    <p:sldId id="452" r:id="rId25"/>
    <p:sldId id="412" r:id="rId26"/>
    <p:sldId id="453" r:id="rId27"/>
    <p:sldId id="415" r:id="rId28"/>
    <p:sldId id="483" r:id="rId29"/>
    <p:sldId id="485" r:id="rId30"/>
    <p:sldId id="484" r:id="rId31"/>
    <p:sldId id="416" r:id="rId32"/>
    <p:sldId id="4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7" autoAdjust="0"/>
    <p:restoredTop sz="94660"/>
  </p:normalViewPr>
  <p:slideViewPr>
    <p:cSldViewPr>
      <p:cViewPr varScale="1">
        <p:scale>
          <a:sx n="61" d="100"/>
          <a:sy n="61" d="100"/>
        </p:scale>
        <p:origin x="102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A8558-8A07-4E6C-8777-34F1F35C667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E71FF25-1ABE-47A4-B367-7CE3C526AB28}">
      <dgm:prSet/>
      <dgm:spPr/>
      <dgm:t>
        <a:bodyPr/>
        <a:lstStyle/>
        <a:p>
          <a:r>
            <a:rPr lang="es-ES"/>
            <a:t>Reentrada (más común). </a:t>
          </a:r>
          <a:endParaRPr lang="en-US"/>
        </a:p>
      </dgm:t>
    </dgm:pt>
    <dgm:pt modelId="{B78AA9BE-684D-42AE-ADA8-4893C9C62863}" type="parTrans" cxnId="{BA9AEB4A-1E52-4E34-BCC0-A400F24A0BC5}">
      <dgm:prSet/>
      <dgm:spPr/>
      <dgm:t>
        <a:bodyPr/>
        <a:lstStyle/>
        <a:p>
          <a:endParaRPr lang="en-US"/>
        </a:p>
      </dgm:t>
    </dgm:pt>
    <dgm:pt modelId="{FD38C318-A7BE-4FA4-B330-7AA38E5731CD}" type="sibTrans" cxnId="{BA9AEB4A-1E52-4E34-BCC0-A400F24A0BC5}">
      <dgm:prSet/>
      <dgm:spPr/>
      <dgm:t>
        <a:bodyPr/>
        <a:lstStyle/>
        <a:p>
          <a:endParaRPr lang="en-US"/>
        </a:p>
      </dgm:t>
    </dgm:pt>
    <dgm:pt modelId="{E4705E52-2015-44F1-8B2D-7BE501BD9C8C}">
      <dgm:prSet/>
      <dgm:spPr/>
      <dgm:t>
        <a:bodyPr/>
        <a:lstStyle/>
        <a:p>
          <a:r>
            <a:rPr lang="es-ES"/>
            <a:t>Cardiopatía isquémica, DAVD, TV fasciculares.</a:t>
          </a:r>
          <a:endParaRPr lang="en-US"/>
        </a:p>
      </dgm:t>
    </dgm:pt>
    <dgm:pt modelId="{B8F8A72A-E621-4790-9285-AC2675862A68}" type="parTrans" cxnId="{D3E24AD9-DCB8-43D8-B7E7-5D27001E1867}">
      <dgm:prSet/>
      <dgm:spPr/>
      <dgm:t>
        <a:bodyPr/>
        <a:lstStyle/>
        <a:p>
          <a:endParaRPr lang="en-US"/>
        </a:p>
      </dgm:t>
    </dgm:pt>
    <dgm:pt modelId="{3CAA62C3-FCDA-4637-A0E8-A3BFD8A8E380}" type="sibTrans" cxnId="{D3E24AD9-DCB8-43D8-B7E7-5D27001E1867}">
      <dgm:prSet/>
      <dgm:spPr/>
      <dgm:t>
        <a:bodyPr/>
        <a:lstStyle/>
        <a:p>
          <a:endParaRPr lang="en-US"/>
        </a:p>
      </dgm:t>
    </dgm:pt>
    <dgm:pt modelId="{E52CA999-796A-40D6-AFC8-D4FA183610E5}">
      <dgm:prSet/>
      <dgm:spPr/>
      <dgm:t>
        <a:bodyPr/>
        <a:lstStyle/>
        <a:p>
          <a:r>
            <a:rPr lang="es-ES"/>
            <a:t>Aumento de automatismo.</a:t>
          </a:r>
          <a:endParaRPr lang="en-US"/>
        </a:p>
      </dgm:t>
    </dgm:pt>
    <dgm:pt modelId="{5EDE4ADA-9084-42FA-AAD3-00BB9DB292D8}" type="parTrans" cxnId="{B2A402DE-5597-4368-8149-41F07CB629DA}">
      <dgm:prSet/>
      <dgm:spPr/>
      <dgm:t>
        <a:bodyPr/>
        <a:lstStyle/>
        <a:p>
          <a:endParaRPr lang="en-US"/>
        </a:p>
      </dgm:t>
    </dgm:pt>
    <dgm:pt modelId="{DB7C542C-DEB1-45BB-B428-AD3C920C7D22}" type="sibTrans" cxnId="{B2A402DE-5597-4368-8149-41F07CB629DA}">
      <dgm:prSet/>
      <dgm:spPr/>
      <dgm:t>
        <a:bodyPr/>
        <a:lstStyle/>
        <a:p>
          <a:endParaRPr lang="en-US"/>
        </a:p>
      </dgm:t>
    </dgm:pt>
    <dgm:pt modelId="{7A9FC916-383C-4C49-9C1D-BDFC5CFDE7A4}">
      <dgm:prSet/>
      <dgm:spPr/>
      <dgm:t>
        <a:bodyPr/>
        <a:lstStyle/>
        <a:p>
          <a:r>
            <a:rPr lang="es-ES"/>
            <a:t>TV del Tracto de salida del VD.</a:t>
          </a:r>
          <a:endParaRPr lang="en-US"/>
        </a:p>
      </dgm:t>
    </dgm:pt>
    <dgm:pt modelId="{BFE8EBE0-9C5E-43FF-A952-D034634A6301}" type="parTrans" cxnId="{958DBFA9-0A4C-4E78-90DD-78C75F37BDC3}">
      <dgm:prSet/>
      <dgm:spPr/>
      <dgm:t>
        <a:bodyPr/>
        <a:lstStyle/>
        <a:p>
          <a:endParaRPr lang="en-US"/>
        </a:p>
      </dgm:t>
    </dgm:pt>
    <dgm:pt modelId="{C995BFAD-479E-4318-BFBD-2EE6E65F8403}" type="sibTrans" cxnId="{958DBFA9-0A4C-4E78-90DD-78C75F37BDC3}">
      <dgm:prSet/>
      <dgm:spPr/>
      <dgm:t>
        <a:bodyPr/>
        <a:lstStyle/>
        <a:p>
          <a:endParaRPr lang="en-US"/>
        </a:p>
      </dgm:t>
    </dgm:pt>
    <dgm:pt modelId="{1AC08B1A-735B-4322-B018-295A1E10D197}">
      <dgm:prSet/>
      <dgm:spPr/>
      <dgm:t>
        <a:bodyPr/>
        <a:lstStyle/>
        <a:p>
          <a:r>
            <a:rPr lang="es-ES"/>
            <a:t>Por actividad gatillada (post-potenciales precoces o tardíos).</a:t>
          </a:r>
          <a:endParaRPr lang="en-US"/>
        </a:p>
      </dgm:t>
    </dgm:pt>
    <dgm:pt modelId="{BA509AA2-01C3-493B-BD75-6DC072F19FC7}" type="parTrans" cxnId="{4233F04E-5370-411C-9EC6-FAF36661B39A}">
      <dgm:prSet/>
      <dgm:spPr/>
      <dgm:t>
        <a:bodyPr/>
        <a:lstStyle/>
        <a:p>
          <a:endParaRPr lang="en-US"/>
        </a:p>
      </dgm:t>
    </dgm:pt>
    <dgm:pt modelId="{E9472ABF-69B1-45FA-ABA5-418556D6C005}" type="sibTrans" cxnId="{4233F04E-5370-411C-9EC6-FAF36661B39A}">
      <dgm:prSet/>
      <dgm:spPr/>
      <dgm:t>
        <a:bodyPr/>
        <a:lstStyle/>
        <a:p>
          <a:endParaRPr lang="en-US"/>
        </a:p>
      </dgm:t>
    </dgm:pt>
    <dgm:pt modelId="{763745AA-DF6D-40AC-932C-14E0AAFC8A7A}">
      <dgm:prSet/>
      <dgm:spPr/>
      <dgm:t>
        <a:bodyPr/>
        <a:lstStyle/>
        <a:p>
          <a:r>
            <a:rPr lang="es-ES"/>
            <a:t>TV en miocardiopatía hipertrófica, síndromes de QT largo, TV de reperfusión.</a:t>
          </a:r>
          <a:endParaRPr lang="en-US"/>
        </a:p>
      </dgm:t>
    </dgm:pt>
    <dgm:pt modelId="{4C21C6DC-77E8-4162-8D17-48775B69203F}" type="parTrans" cxnId="{7B547747-0132-4443-A47E-A45B25140712}">
      <dgm:prSet/>
      <dgm:spPr/>
      <dgm:t>
        <a:bodyPr/>
        <a:lstStyle/>
        <a:p>
          <a:endParaRPr lang="en-US"/>
        </a:p>
      </dgm:t>
    </dgm:pt>
    <dgm:pt modelId="{9F6444A1-E29D-4592-8324-BF89264A4996}" type="sibTrans" cxnId="{7B547747-0132-4443-A47E-A45B25140712}">
      <dgm:prSet/>
      <dgm:spPr/>
      <dgm:t>
        <a:bodyPr/>
        <a:lstStyle/>
        <a:p>
          <a:endParaRPr lang="en-US"/>
        </a:p>
      </dgm:t>
    </dgm:pt>
    <dgm:pt modelId="{37A022F0-A278-4968-B88E-EFF680837CFC}" type="pres">
      <dgm:prSet presAssocID="{4DEA8558-8A07-4E6C-8777-34F1F35C6675}" presName="linear" presStyleCnt="0">
        <dgm:presLayoutVars>
          <dgm:animLvl val="lvl"/>
          <dgm:resizeHandles val="exact"/>
        </dgm:presLayoutVars>
      </dgm:prSet>
      <dgm:spPr/>
    </dgm:pt>
    <dgm:pt modelId="{A3660C18-EE17-4866-92F8-74AB39007BE0}" type="pres">
      <dgm:prSet presAssocID="{8E71FF25-1ABE-47A4-B367-7CE3C526AB2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F8BC870-BF8E-4EAF-8A55-9ABCE977B29A}" type="pres">
      <dgm:prSet presAssocID="{FD38C318-A7BE-4FA4-B330-7AA38E5731CD}" presName="spacer" presStyleCnt="0"/>
      <dgm:spPr/>
    </dgm:pt>
    <dgm:pt modelId="{91D5F4F1-54A4-44A9-A4C6-93E9CE961325}" type="pres">
      <dgm:prSet presAssocID="{E4705E52-2015-44F1-8B2D-7BE501BD9C8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ADFEFC5-7943-46D6-87E8-287EC551BD05}" type="pres">
      <dgm:prSet presAssocID="{3CAA62C3-FCDA-4637-A0E8-A3BFD8A8E380}" presName="spacer" presStyleCnt="0"/>
      <dgm:spPr/>
    </dgm:pt>
    <dgm:pt modelId="{B4E05E04-9BFC-4503-81D6-424A5332DF4F}" type="pres">
      <dgm:prSet presAssocID="{E52CA999-796A-40D6-AFC8-D4FA183610E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DCFD6A5-BAB4-421E-8D2E-CC98450F610D}" type="pres">
      <dgm:prSet presAssocID="{DB7C542C-DEB1-45BB-B428-AD3C920C7D22}" presName="spacer" presStyleCnt="0"/>
      <dgm:spPr/>
    </dgm:pt>
    <dgm:pt modelId="{90DABF7F-C908-4E9E-8C90-2A5BEB064D76}" type="pres">
      <dgm:prSet presAssocID="{7A9FC916-383C-4C49-9C1D-BDFC5CFDE7A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94F600E-2301-4413-8C94-BA51A7FAD728}" type="pres">
      <dgm:prSet presAssocID="{C995BFAD-479E-4318-BFBD-2EE6E65F8403}" presName="spacer" presStyleCnt="0"/>
      <dgm:spPr/>
    </dgm:pt>
    <dgm:pt modelId="{9B9BCE43-BE7B-46DA-8029-8EA7B799E44A}" type="pres">
      <dgm:prSet presAssocID="{1AC08B1A-735B-4322-B018-295A1E10D19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3906BC1-828F-4DCE-8B1E-DAF67755279E}" type="pres">
      <dgm:prSet presAssocID="{E9472ABF-69B1-45FA-ABA5-418556D6C005}" presName="spacer" presStyleCnt="0"/>
      <dgm:spPr/>
    </dgm:pt>
    <dgm:pt modelId="{C8C0A75B-23C6-4AF6-9E97-C90CBB5339DC}" type="pres">
      <dgm:prSet presAssocID="{763745AA-DF6D-40AC-932C-14E0AAFC8A7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9CBE204-05F4-46A9-9502-A42C11CCB43F}" type="presOf" srcId="{4DEA8558-8A07-4E6C-8777-34F1F35C6675}" destId="{37A022F0-A278-4968-B88E-EFF680837CFC}" srcOrd="0" destOrd="0" presId="urn:microsoft.com/office/officeart/2005/8/layout/vList2"/>
    <dgm:cxn modelId="{36750C05-1705-44FF-BB6D-20AEB60B84A9}" type="presOf" srcId="{7A9FC916-383C-4C49-9C1D-BDFC5CFDE7A4}" destId="{90DABF7F-C908-4E9E-8C90-2A5BEB064D76}" srcOrd="0" destOrd="0" presId="urn:microsoft.com/office/officeart/2005/8/layout/vList2"/>
    <dgm:cxn modelId="{9EB0F10F-985B-4895-BA7C-3BFAE29212C8}" type="presOf" srcId="{8E71FF25-1ABE-47A4-B367-7CE3C526AB28}" destId="{A3660C18-EE17-4866-92F8-74AB39007BE0}" srcOrd="0" destOrd="0" presId="urn:microsoft.com/office/officeart/2005/8/layout/vList2"/>
    <dgm:cxn modelId="{F452B32B-3DB6-43AD-9F54-00D7CFBE276D}" type="presOf" srcId="{E4705E52-2015-44F1-8B2D-7BE501BD9C8C}" destId="{91D5F4F1-54A4-44A9-A4C6-93E9CE961325}" srcOrd="0" destOrd="0" presId="urn:microsoft.com/office/officeart/2005/8/layout/vList2"/>
    <dgm:cxn modelId="{7B547747-0132-4443-A47E-A45B25140712}" srcId="{4DEA8558-8A07-4E6C-8777-34F1F35C6675}" destId="{763745AA-DF6D-40AC-932C-14E0AAFC8A7A}" srcOrd="5" destOrd="0" parTransId="{4C21C6DC-77E8-4162-8D17-48775B69203F}" sibTransId="{9F6444A1-E29D-4592-8324-BF89264A4996}"/>
    <dgm:cxn modelId="{BA9AEB4A-1E52-4E34-BCC0-A400F24A0BC5}" srcId="{4DEA8558-8A07-4E6C-8777-34F1F35C6675}" destId="{8E71FF25-1ABE-47A4-B367-7CE3C526AB28}" srcOrd="0" destOrd="0" parTransId="{B78AA9BE-684D-42AE-ADA8-4893C9C62863}" sibTransId="{FD38C318-A7BE-4FA4-B330-7AA38E5731CD}"/>
    <dgm:cxn modelId="{4233F04E-5370-411C-9EC6-FAF36661B39A}" srcId="{4DEA8558-8A07-4E6C-8777-34F1F35C6675}" destId="{1AC08B1A-735B-4322-B018-295A1E10D197}" srcOrd="4" destOrd="0" parTransId="{BA509AA2-01C3-493B-BD75-6DC072F19FC7}" sibTransId="{E9472ABF-69B1-45FA-ABA5-418556D6C005}"/>
    <dgm:cxn modelId="{FB456751-F2D9-4B5B-B261-501B35978D99}" type="presOf" srcId="{E52CA999-796A-40D6-AFC8-D4FA183610E5}" destId="{B4E05E04-9BFC-4503-81D6-424A5332DF4F}" srcOrd="0" destOrd="0" presId="urn:microsoft.com/office/officeart/2005/8/layout/vList2"/>
    <dgm:cxn modelId="{14AEB472-B0AF-4B95-945A-245102072A7E}" type="presOf" srcId="{1AC08B1A-735B-4322-B018-295A1E10D197}" destId="{9B9BCE43-BE7B-46DA-8029-8EA7B799E44A}" srcOrd="0" destOrd="0" presId="urn:microsoft.com/office/officeart/2005/8/layout/vList2"/>
    <dgm:cxn modelId="{958DBFA9-0A4C-4E78-90DD-78C75F37BDC3}" srcId="{4DEA8558-8A07-4E6C-8777-34F1F35C6675}" destId="{7A9FC916-383C-4C49-9C1D-BDFC5CFDE7A4}" srcOrd="3" destOrd="0" parTransId="{BFE8EBE0-9C5E-43FF-A952-D034634A6301}" sibTransId="{C995BFAD-479E-4318-BFBD-2EE6E65F8403}"/>
    <dgm:cxn modelId="{D3E24AD9-DCB8-43D8-B7E7-5D27001E1867}" srcId="{4DEA8558-8A07-4E6C-8777-34F1F35C6675}" destId="{E4705E52-2015-44F1-8B2D-7BE501BD9C8C}" srcOrd="1" destOrd="0" parTransId="{B8F8A72A-E621-4790-9285-AC2675862A68}" sibTransId="{3CAA62C3-FCDA-4637-A0E8-A3BFD8A8E380}"/>
    <dgm:cxn modelId="{B2A402DE-5597-4368-8149-41F07CB629DA}" srcId="{4DEA8558-8A07-4E6C-8777-34F1F35C6675}" destId="{E52CA999-796A-40D6-AFC8-D4FA183610E5}" srcOrd="2" destOrd="0" parTransId="{5EDE4ADA-9084-42FA-AAD3-00BB9DB292D8}" sibTransId="{DB7C542C-DEB1-45BB-B428-AD3C920C7D22}"/>
    <dgm:cxn modelId="{8219BCF3-2B8E-4E82-9569-4FB6BD8F596F}" type="presOf" srcId="{763745AA-DF6D-40AC-932C-14E0AAFC8A7A}" destId="{C8C0A75B-23C6-4AF6-9E97-C90CBB5339DC}" srcOrd="0" destOrd="0" presId="urn:microsoft.com/office/officeart/2005/8/layout/vList2"/>
    <dgm:cxn modelId="{E69BAD81-6A96-4F30-A95C-A48C7DC2DEE2}" type="presParOf" srcId="{37A022F0-A278-4968-B88E-EFF680837CFC}" destId="{A3660C18-EE17-4866-92F8-74AB39007BE0}" srcOrd="0" destOrd="0" presId="urn:microsoft.com/office/officeart/2005/8/layout/vList2"/>
    <dgm:cxn modelId="{7AB2B98A-8EB7-4D43-8DCA-A86F6B8E0A8A}" type="presParOf" srcId="{37A022F0-A278-4968-B88E-EFF680837CFC}" destId="{AF8BC870-BF8E-4EAF-8A55-9ABCE977B29A}" srcOrd="1" destOrd="0" presId="urn:microsoft.com/office/officeart/2005/8/layout/vList2"/>
    <dgm:cxn modelId="{9562E5A4-F548-4FE0-A230-B7CF4F003C28}" type="presParOf" srcId="{37A022F0-A278-4968-B88E-EFF680837CFC}" destId="{91D5F4F1-54A4-44A9-A4C6-93E9CE961325}" srcOrd="2" destOrd="0" presId="urn:microsoft.com/office/officeart/2005/8/layout/vList2"/>
    <dgm:cxn modelId="{4E0BF3BD-754C-4B1A-84FB-2D98F51A401C}" type="presParOf" srcId="{37A022F0-A278-4968-B88E-EFF680837CFC}" destId="{7ADFEFC5-7943-46D6-87E8-287EC551BD05}" srcOrd="3" destOrd="0" presId="urn:microsoft.com/office/officeart/2005/8/layout/vList2"/>
    <dgm:cxn modelId="{76F6C414-317C-463B-B095-C520EB5F0F3C}" type="presParOf" srcId="{37A022F0-A278-4968-B88E-EFF680837CFC}" destId="{B4E05E04-9BFC-4503-81D6-424A5332DF4F}" srcOrd="4" destOrd="0" presId="urn:microsoft.com/office/officeart/2005/8/layout/vList2"/>
    <dgm:cxn modelId="{A8840C19-12F5-45C2-87DC-966AE5FAADA6}" type="presParOf" srcId="{37A022F0-A278-4968-B88E-EFF680837CFC}" destId="{1DCFD6A5-BAB4-421E-8D2E-CC98450F610D}" srcOrd="5" destOrd="0" presId="urn:microsoft.com/office/officeart/2005/8/layout/vList2"/>
    <dgm:cxn modelId="{CCDC9378-0E50-4D11-857A-3559FB84A993}" type="presParOf" srcId="{37A022F0-A278-4968-B88E-EFF680837CFC}" destId="{90DABF7F-C908-4E9E-8C90-2A5BEB064D76}" srcOrd="6" destOrd="0" presId="urn:microsoft.com/office/officeart/2005/8/layout/vList2"/>
    <dgm:cxn modelId="{59AA0B77-29D0-4325-9803-6C4F273A96AB}" type="presParOf" srcId="{37A022F0-A278-4968-B88E-EFF680837CFC}" destId="{494F600E-2301-4413-8C94-BA51A7FAD728}" srcOrd="7" destOrd="0" presId="urn:microsoft.com/office/officeart/2005/8/layout/vList2"/>
    <dgm:cxn modelId="{AD38F6D6-BBE5-4271-8791-02EE8A3E26B2}" type="presParOf" srcId="{37A022F0-A278-4968-B88E-EFF680837CFC}" destId="{9B9BCE43-BE7B-46DA-8029-8EA7B799E44A}" srcOrd="8" destOrd="0" presId="urn:microsoft.com/office/officeart/2005/8/layout/vList2"/>
    <dgm:cxn modelId="{E37E3C8F-7AD5-4EF9-B712-31DFB3F1BF74}" type="presParOf" srcId="{37A022F0-A278-4968-B88E-EFF680837CFC}" destId="{F3906BC1-828F-4DCE-8B1E-DAF67755279E}" srcOrd="9" destOrd="0" presId="urn:microsoft.com/office/officeart/2005/8/layout/vList2"/>
    <dgm:cxn modelId="{E35A4EE5-60F8-4199-880F-9C8A482B035F}" type="presParOf" srcId="{37A022F0-A278-4968-B88E-EFF680837CFC}" destId="{C8C0A75B-23C6-4AF6-9E97-C90CBB5339D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9184ED-4BC8-4394-BFB4-9C21AAEAECA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73D2D61-D63F-4B01-80D3-F534D532D8DB}">
      <dgm:prSet/>
      <dgm:spPr/>
      <dgm:t>
        <a:bodyPr/>
        <a:lstStyle/>
        <a:p>
          <a:r>
            <a:rPr lang="es-ES_tradnl"/>
            <a:t>Taquicardia Ventricular</a:t>
          </a:r>
          <a:endParaRPr lang="en-US"/>
        </a:p>
      </dgm:t>
    </dgm:pt>
    <dgm:pt modelId="{2753DA07-EC6A-4415-B52A-2349CEB2911D}" type="parTrans" cxnId="{D043575E-8980-468A-9BBF-4CA8E47CBE0E}">
      <dgm:prSet/>
      <dgm:spPr/>
      <dgm:t>
        <a:bodyPr/>
        <a:lstStyle/>
        <a:p>
          <a:endParaRPr lang="en-US"/>
        </a:p>
      </dgm:t>
    </dgm:pt>
    <dgm:pt modelId="{B31C0A53-4079-46D5-9D35-B8E7EBA5DA49}" type="sibTrans" cxnId="{D043575E-8980-468A-9BBF-4CA8E47CBE0E}">
      <dgm:prSet/>
      <dgm:spPr/>
      <dgm:t>
        <a:bodyPr/>
        <a:lstStyle/>
        <a:p>
          <a:endParaRPr lang="en-US"/>
        </a:p>
      </dgm:t>
    </dgm:pt>
    <dgm:pt modelId="{3AA42CA1-A44B-4882-A35F-8C828F8434DA}">
      <dgm:prSet/>
      <dgm:spPr/>
      <dgm:t>
        <a:bodyPr/>
        <a:lstStyle/>
        <a:p>
          <a:r>
            <a:rPr lang="es-ES_tradnl"/>
            <a:t>Taquicardia supraventricular con aberrancia</a:t>
          </a:r>
          <a:endParaRPr lang="en-US"/>
        </a:p>
      </dgm:t>
    </dgm:pt>
    <dgm:pt modelId="{6A229F22-4079-4137-96B9-58E94C53E267}" type="parTrans" cxnId="{2A7D27BB-9578-42F2-A6E2-89BE0930D8BF}">
      <dgm:prSet/>
      <dgm:spPr/>
      <dgm:t>
        <a:bodyPr/>
        <a:lstStyle/>
        <a:p>
          <a:endParaRPr lang="en-US"/>
        </a:p>
      </dgm:t>
    </dgm:pt>
    <dgm:pt modelId="{572D5BCA-EE55-4D1D-B928-F9CF58141BBE}" type="sibTrans" cxnId="{2A7D27BB-9578-42F2-A6E2-89BE0930D8BF}">
      <dgm:prSet/>
      <dgm:spPr/>
      <dgm:t>
        <a:bodyPr/>
        <a:lstStyle/>
        <a:p>
          <a:endParaRPr lang="en-US"/>
        </a:p>
      </dgm:t>
    </dgm:pt>
    <dgm:pt modelId="{06603DA0-2F65-4641-BB2F-674D76EE51E5}">
      <dgm:prSet/>
      <dgm:spPr/>
      <dgm:t>
        <a:bodyPr/>
        <a:lstStyle/>
        <a:p>
          <a:r>
            <a:rPr lang="es-ES_tradnl"/>
            <a:t>Taquicardia supraventricular con bloqueo de rama previo.</a:t>
          </a:r>
          <a:endParaRPr lang="en-US"/>
        </a:p>
      </dgm:t>
    </dgm:pt>
    <dgm:pt modelId="{186A708B-4CB4-43EA-A63C-A76F3A7DB3F0}" type="parTrans" cxnId="{1D052D86-526F-472B-99B1-DFDDB54B8B86}">
      <dgm:prSet/>
      <dgm:spPr/>
      <dgm:t>
        <a:bodyPr/>
        <a:lstStyle/>
        <a:p>
          <a:endParaRPr lang="en-US"/>
        </a:p>
      </dgm:t>
    </dgm:pt>
    <dgm:pt modelId="{35C81429-D5E2-4814-9E51-BBA1F1029E06}" type="sibTrans" cxnId="{1D052D86-526F-472B-99B1-DFDDB54B8B86}">
      <dgm:prSet/>
      <dgm:spPr/>
      <dgm:t>
        <a:bodyPr/>
        <a:lstStyle/>
        <a:p>
          <a:endParaRPr lang="en-US"/>
        </a:p>
      </dgm:t>
    </dgm:pt>
    <dgm:pt modelId="{5CF39BC6-E4A9-402B-91EC-867761FCA2A3}">
      <dgm:prSet/>
      <dgm:spPr/>
      <dgm:t>
        <a:bodyPr/>
        <a:lstStyle/>
        <a:p>
          <a:r>
            <a:rPr lang="es-ES_tradnl"/>
            <a:t>Taquicardia antidrómica (haz aberrante)</a:t>
          </a:r>
          <a:endParaRPr lang="en-US"/>
        </a:p>
      </dgm:t>
    </dgm:pt>
    <dgm:pt modelId="{EC23F863-25E1-45AA-AF15-DB77CFAB592D}" type="parTrans" cxnId="{9C16DA3A-5385-42AC-A23A-BB7FCFDED30A}">
      <dgm:prSet/>
      <dgm:spPr/>
      <dgm:t>
        <a:bodyPr/>
        <a:lstStyle/>
        <a:p>
          <a:endParaRPr lang="en-US"/>
        </a:p>
      </dgm:t>
    </dgm:pt>
    <dgm:pt modelId="{B980BAEE-E908-41E1-9078-A01A4BC7B2E4}" type="sibTrans" cxnId="{9C16DA3A-5385-42AC-A23A-BB7FCFDED30A}">
      <dgm:prSet/>
      <dgm:spPr/>
      <dgm:t>
        <a:bodyPr/>
        <a:lstStyle/>
        <a:p>
          <a:endParaRPr lang="en-US"/>
        </a:p>
      </dgm:t>
    </dgm:pt>
    <dgm:pt modelId="{D0B72B78-2FE2-4AC6-AEFA-64B1C38DCF81}" type="pres">
      <dgm:prSet presAssocID="{339184ED-4BC8-4394-BFB4-9C21AAEAECA8}" presName="root" presStyleCnt="0">
        <dgm:presLayoutVars>
          <dgm:dir/>
          <dgm:resizeHandles val="exact"/>
        </dgm:presLayoutVars>
      </dgm:prSet>
      <dgm:spPr/>
    </dgm:pt>
    <dgm:pt modelId="{85D44A4D-4D9F-4063-ABBE-03B619246B57}" type="pres">
      <dgm:prSet presAssocID="{673D2D61-D63F-4B01-80D3-F534D532D8DB}" presName="compNode" presStyleCnt="0"/>
      <dgm:spPr/>
    </dgm:pt>
    <dgm:pt modelId="{9B2F4344-4093-4ECB-8817-B24C64DF9CFC}" type="pres">
      <dgm:prSet presAssocID="{673D2D61-D63F-4B01-80D3-F534D532D8DB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tido"/>
        </a:ext>
      </dgm:extLst>
    </dgm:pt>
    <dgm:pt modelId="{C6B304F2-886A-4251-8156-4E20A649BB82}" type="pres">
      <dgm:prSet presAssocID="{673D2D61-D63F-4B01-80D3-F534D532D8DB}" presName="spaceRect" presStyleCnt="0"/>
      <dgm:spPr/>
    </dgm:pt>
    <dgm:pt modelId="{93B9ECB9-B4C7-46BF-80D2-7271EA45626C}" type="pres">
      <dgm:prSet presAssocID="{673D2D61-D63F-4B01-80D3-F534D532D8DB}" presName="textRect" presStyleLbl="revTx" presStyleIdx="0" presStyleCnt="4">
        <dgm:presLayoutVars>
          <dgm:chMax val="1"/>
          <dgm:chPref val="1"/>
        </dgm:presLayoutVars>
      </dgm:prSet>
      <dgm:spPr/>
    </dgm:pt>
    <dgm:pt modelId="{9DE17B5F-1710-4462-BF06-000C95B68FD5}" type="pres">
      <dgm:prSet presAssocID="{B31C0A53-4079-46D5-9D35-B8E7EBA5DA49}" presName="sibTrans" presStyleCnt="0"/>
      <dgm:spPr/>
    </dgm:pt>
    <dgm:pt modelId="{749C7BD4-DD88-4BB3-B38D-2559187899C7}" type="pres">
      <dgm:prSet presAssocID="{3AA42CA1-A44B-4882-A35F-8C828F8434DA}" presName="compNode" presStyleCnt="0"/>
      <dgm:spPr/>
    </dgm:pt>
    <dgm:pt modelId="{A7293040-37BB-4430-AA5A-203B761FA038}" type="pres">
      <dgm:prSet presAssocID="{3AA42CA1-A44B-4882-A35F-8C828F8434DA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opio"/>
        </a:ext>
      </dgm:extLst>
    </dgm:pt>
    <dgm:pt modelId="{0A552C1F-AB23-41BE-8019-2410A0E5D042}" type="pres">
      <dgm:prSet presAssocID="{3AA42CA1-A44B-4882-A35F-8C828F8434DA}" presName="spaceRect" presStyleCnt="0"/>
      <dgm:spPr/>
    </dgm:pt>
    <dgm:pt modelId="{E4BC2583-EC75-4C66-8C60-E5FECC7341FF}" type="pres">
      <dgm:prSet presAssocID="{3AA42CA1-A44B-4882-A35F-8C828F8434DA}" presName="textRect" presStyleLbl="revTx" presStyleIdx="1" presStyleCnt="4">
        <dgm:presLayoutVars>
          <dgm:chMax val="1"/>
          <dgm:chPref val="1"/>
        </dgm:presLayoutVars>
      </dgm:prSet>
      <dgm:spPr/>
    </dgm:pt>
    <dgm:pt modelId="{31997724-06DC-4552-B9B2-EEF74F2C5D97}" type="pres">
      <dgm:prSet presAssocID="{572D5BCA-EE55-4D1D-B928-F9CF58141BBE}" presName="sibTrans" presStyleCnt="0"/>
      <dgm:spPr/>
    </dgm:pt>
    <dgm:pt modelId="{A6C8D050-50CC-4315-81E2-2DCAE61AB603}" type="pres">
      <dgm:prSet presAssocID="{06603DA0-2F65-4641-BB2F-674D76EE51E5}" presName="compNode" presStyleCnt="0"/>
      <dgm:spPr/>
    </dgm:pt>
    <dgm:pt modelId="{DA23F8EB-7DF7-4DB9-A504-59CE1E224377}" type="pres">
      <dgm:prSet presAssocID="{06603DA0-2F65-4641-BB2F-674D76EE51E5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conectado"/>
        </a:ext>
      </dgm:extLst>
    </dgm:pt>
    <dgm:pt modelId="{7FF2A635-F7B6-4A5D-9ECB-EBA28D063916}" type="pres">
      <dgm:prSet presAssocID="{06603DA0-2F65-4641-BB2F-674D76EE51E5}" presName="spaceRect" presStyleCnt="0"/>
      <dgm:spPr/>
    </dgm:pt>
    <dgm:pt modelId="{DCAAB739-7C16-4F08-BA11-ED5E7F837688}" type="pres">
      <dgm:prSet presAssocID="{06603DA0-2F65-4641-BB2F-674D76EE51E5}" presName="textRect" presStyleLbl="revTx" presStyleIdx="2" presStyleCnt="4">
        <dgm:presLayoutVars>
          <dgm:chMax val="1"/>
          <dgm:chPref val="1"/>
        </dgm:presLayoutVars>
      </dgm:prSet>
      <dgm:spPr/>
    </dgm:pt>
    <dgm:pt modelId="{E1EDC487-6050-43D5-87DF-58707D0DD889}" type="pres">
      <dgm:prSet presAssocID="{35C81429-D5E2-4814-9E51-BBA1F1029E06}" presName="sibTrans" presStyleCnt="0"/>
      <dgm:spPr/>
    </dgm:pt>
    <dgm:pt modelId="{04A9BE5D-CF15-483B-9CF9-ECCA6D83B837}" type="pres">
      <dgm:prSet presAssocID="{5CF39BC6-E4A9-402B-91EC-867761FCA2A3}" presName="compNode" presStyleCnt="0"/>
      <dgm:spPr/>
    </dgm:pt>
    <dgm:pt modelId="{91A8FB02-530D-477F-AB84-848292AE8F07}" type="pres">
      <dgm:prSet presAssocID="{5CF39BC6-E4A9-402B-91EC-867761FCA2A3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1AE58105-4324-4F2D-8362-F5F07423AA46}" type="pres">
      <dgm:prSet presAssocID="{5CF39BC6-E4A9-402B-91EC-867761FCA2A3}" presName="spaceRect" presStyleCnt="0"/>
      <dgm:spPr/>
    </dgm:pt>
    <dgm:pt modelId="{0B695851-6D36-4F09-A299-FF8AB82E85B3}" type="pres">
      <dgm:prSet presAssocID="{5CF39BC6-E4A9-402B-91EC-867761FCA2A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EBADD34-D909-4D5F-B5EC-F3EAA277427F}" type="presOf" srcId="{06603DA0-2F65-4641-BB2F-674D76EE51E5}" destId="{DCAAB739-7C16-4F08-BA11-ED5E7F837688}" srcOrd="0" destOrd="0" presId="urn:microsoft.com/office/officeart/2018/2/layout/IconLabelList"/>
    <dgm:cxn modelId="{9C16DA3A-5385-42AC-A23A-BB7FCFDED30A}" srcId="{339184ED-4BC8-4394-BFB4-9C21AAEAECA8}" destId="{5CF39BC6-E4A9-402B-91EC-867761FCA2A3}" srcOrd="3" destOrd="0" parTransId="{EC23F863-25E1-45AA-AF15-DB77CFAB592D}" sibTransId="{B980BAEE-E908-41E1-9078-A01A4BC7B2E4}"/>
    <dgm:cxn modelId="{D043575E-8980-468A-9BBF-4CA8E47CBE0E}" srcId="{339184ED-4BC8-4394-BFB4-9C21AAEAECA8}" destId="{673D2D61-D63F-4B01-80D3-F534D532D8DB}" srcOrd="0" destOrd="0" parTransId="{2753DA07-EC6A-4415-B52A-2349CEB2911D}" sibTransId="{B31C0A53-4079-46D5-9D35-B8E7EBA5DA49}"/>
    <dgm:cxn modelId="{A0955557-2584-462B-A9B6-2383E968AD70}" type="presOf" srcId="{5CF39BC6-E4A9-402B-91EC-867761FCA2A3}" destId="{0B695851-6D36-4F09-A299-FF8AB82E85B3}" srcOrd="0" destOrd="0" presId="urn:microsoft.com/office/officeart/2018/2/layout/IconLabelList"/>
    <dgm:cxn modelId="{E38DB37D-A546-471B-86A3-35855462498B}" type="presOf" srcId="{339184ED-4BC8-4394-BFB4-9C21AAEAECA8}" destId="{D0B72B78-2FE2-4AC6-AEFA-64B1C38DCF81}" srcOrd="0" destOrd="0" presId="urn:microsoft.com/office/officeart/2018/2/layout/IconLabelList"/>
    <dgm:cxn modelId="{506EAD84-31DF-4502-992E-3EA787011382}" type="presOf" srcId="{3AA42CA1-A44B-4882-A35F-8C828F8434DA}" destId="{E4BC2583-EC75-4C66-8C60-E5FECC7341FF}" srcOrd="0" destOrd="0" presId="urn:microsoft.com/office/officeart/2018/2/layout/IconLabelList"/>
    <dgm:cxn modelId="{1D052D86-526F-472B-99B1-DFDDB54B8B86}" srcId="{339184ED-4BC8-4394-BFB4-9C21AAEAECA8}" destId="{06603DA0-2F65-4641-BB2F-674D76EE51E5}" srcOrd="2" destOrd="0" parTransId="{186A708B-4CB4-43EA-A63C-A76F3A7DB3F0}" sibTransId="{35C81429-D5E2-4814-9E51-BBA1F1029E06}"/>
    <dgm:cxn modelId="{D2634FB3-7345-43DA-B7DC-1637C59A7EAB}" type="presOf" srcId="{673D2D61-D63F-4B01-80D3-F534D532D8DB}" destId="{93B9ECB9-B4C7-46BF-80D2-7271EA45626C}" srcOrd="0" destOrd="0" presId="urn:microsoft.com/office/officeart/2018/2/layout/IconLabelList"/>
    <dgm:cxn modelId="{2A7D27BB-9578-42F2-A6E2-89BE0930D8BF}" srcId="{339184ED-4BC8-4394-BFB4-9C21AAEAECA8}" destId="{3AA42CA1-A44B-4882-A35F-8C828F8434DA}" srcOrd="1" destOrd="0" parTransId="{6A229F22-4079-4137-96B9-58E94C53E267}" sibTransId="{572D5BCA-EE55-4D1D-B928-F9CF58141BBE}"/>
    <dgm:cxn modelId="{EE79D1B3-25CD-4590-B948-10ED286F1730}" type="presParOf" srcId="{D0B72B78-2FE2-4AC6-AEFA-64B1C38DCF81}" destId="{85D44A4D-4D9F-4063-ABBE-03B619246B57}" srcOrd="0" destOrd="0" presId="urn:microsoft.com/office/officeart/2018/2/layout/IconLabelList"/>
    <dgm:cxn modelId="{E053AEE7-2BB4-4A77-9165-E99CD1623AE7}" type="presParOf" srcId="{85D44A4D-4D9F-4063-ABBE-03B619246B57}" destId="{9B2F4344-4093-4ECB-8817-B24C64DF9CFC}" srcOrd="0" destOrd="0" presId="urn:microsoft.com/office/officeart/2018/2/layout/IconLabelList"/>
    <dgm:cxn modelId="{DA39FACE-9695-4691-B9C6-18E303B7B073}" type="presParOf" srcId="{85D44A4D-4D9F-4063-ABBE-03B619246B57}" destId="{C6B304F2-886A-4251-8156-4E20A649BB82}" srcOrd="1" destOrd="0" presId="urn:microsoft.com/office/officeart/2018/2/layout/IconLabelList"/>
    <dgm:cxn modelId="{6B4FB9FF-580E-4BE5-B3CD-76829EE5E48C}" type="presParOf" srcId="{85D44A4D-4D9F-4063-ABBE-03B619246B57}" destId="{93B9ECB9-B4C7-46BF-80D2-7271EA45626C}" srcOrd="2" destOrd="0" presId="urn:microsoft.com/office/officeart/2018/2/layout/IconLabelList"/>
    <dgm:cxn modelId="{6EF96BEE-1DD1-4D05-8CA3-2C8CC916B6AB}" type="presParOf" srcId="{D0B72B78-2FE2-4AC6-AEFA-64B1C38DCF81}" destId="{9DE17B5F-1710-4462-BF06-000C95B68FD5}" srcOrd="1" destOrd="0" presId="urn:microsoft.com/office/officeart/2018/2/layout/IconLabelList"/>
    <dgm:cxn modelId="{22EA0769-5925-4B75-842A-2050861537BC}" type="presParOf" srcId="{D0B72B78-2FE2-4AC6-AEFA-64B1C38DCF81}" destId="{749C7BD4-DD88-4BB3-B38D-2559187899C7}" srcOrd="2" destOrd="0" presId="urn:microsoft.com/office/officeart/2018/2/layout/IconLabelList"/>
    <dgm:cxn modelId="{E4BFA477-5AE5-4776-9FC0-701939C836AB}" type="presParOf" srcId="{749C7BD4-DD88-4BB3-B38D-2559187899C7}" destId="{A7293040-37BB-4430-AA5A-203B761FA038}" srcOrd="0" destOrd="0" presId="urn:microsoft.com/office/officeart/2018/2/layout/IconLabelList"/>
    <dgm:cxn modelId="{B53AC1EE-E9B9-4618-8AFE-6F5D2663F51C}" type="presParOf" srcId="{749C7BD4-DD88-4BB3-B38D-2559187899C7}" destId="{0A552C1F-AB23-41BE-8019-2410A0E5D042}" srcOrd="1" destOrd="0" presId="urn:microsoft.com/office/officeart/2018/2/layout/IconLabelList"/>
    <dgm:cxn modelId="{CEEE2F5A-642D-4274-AB4D-97C16C96F8BE}" type="presParOf" srcId="{749C7BD4-DD88-4BB3-B38D-2559187899C7}" destId="{E4BC2583-EC75-4C66-8C60-E5FECC7341FF}" srcOrd="2" destOrd="0" presId="urn:microsoft.com/office/officeart/2018/2/layout/IconLabelList"/>
    <dgm:cxn modelId="{5B926825-A238-4BA9-A661-4640325C5D10}" type="presParOf" srcId="{D0B72B78-2FE2-4AC6-AEFA-64B1C38DCF81}" destId="{31997724-06DC-4552-B9B2-EEF74F2C5D97}" srcOrd="3" destOrd="0" presId="urn:microsoft.com/office/officeart/2018/2/layout/IconLabelList"/>
    <dgm:cxn modelId="{030E613E-1B15-455C-AFE4-97C514343338}" type="presParOf" srcId="{D0B72B78-2FE2-4AC6-AEFA-64B1C38DCF81}" destId="{A6C8D050-50CC-4315-81E2-2DCAE61AB603}" srcOrd="4" destOrd="0" presId="urn:microsoft.com/office/officeart/2018/2/layout/IconLabelList"/>
    <dgm:cxn modelId="{D2151FFC-B4CF-4D0C-A020-4E9301CB379A}" type="presParOf" srcId="{A6C8D050-50CC-4315-81E2-2DCAE61AB603}" destId="{DA23F8EB-7DF7-4DB9-A504-59CE1E224377}" srcOrd="0" destOrd="0" presId="urn:microsoft.com/office/officeart/2018/2/layout/IconLabelList"/>
    <dgm:cxn modelId="{1975532C-D943-4B44-8F0A-551B20244740}" type="presParOf" srcId="{A6C8D050-50CC-4315-81E2-2DCAE61AB603}" destId="{7FF2A635-F7B6-4A5D-9ECB-EBA28D063916}" srcOrd="1" destOrd="0" presId="urn:microsoft.com/office/officeart/2018/2/layout/IconLabelList"/>
    <dgm:cxn modelId="{787F5737-49A1-468E-9142-6C935AEC37DB}" type="presParOf" srcId="{A6C8D050-50CC-4315-81E2-2DCAE61AB603}" destId="{DCAAB739-7C16-4F08-BA11-ED5E7F837688}" srcOrd="2" destOrd="0" presId="urn:microsoft.com/office/officeart/2018/2/layout/IconLabelList"/>
    <dgm:cxn modelId="{93F381B7-70F1-479A-8E57-9D1AD791F8BA}" type="presParOf" srcId="{D0B72B78-2FE2-4AC6-AEFA-64B1C38DCF81}" destId="{E1EDC487-6050-43D5-87DF-58707D0DD889}" srcOrd="5" destOrd="0" presId="urn:microsoft.com/office/officeart/2018/2/layout/IconLabelList"/>
    <dgm:cxn modelId="{29E57C60-7FF6-4EA2-9833-6067475AF20B}" type="presParOf" srcId="{D0B72B78-2FE2-4AC6-AEFA-64B1C38DCF81}" destId="{04A9BE5D-CF15-483B-9CF9-ECCA6D83B837}" srcOrd="6" destOrd="0" presId="urn:microsoft.com/office/officeart/2018/2/layout/IconLabelList"/>
    <dgm:cxn modelId="{5A9FA217-9F7F-4FD7-94A5-A846802CB1D3}" type="presParOf" srcId="{04A9BE5D-CF15-483B-9CF9-ECCA6D83B837}" destId="{91A8FB02-530D-477F-AB84-848292AE8F07}" srcOrd="0" destOrd="0" presId="urn:microsoft.com/office/officeart/2018/2/layout/IconLabelList"/>
    <dgm:cxn modelId="{8A86BE39-338D-4585-907B-D0F87070E463}" type="presParOf" srcId="{04A9BE5D-CF15-483B-9CF9-ECCA6D83B837}" destId="{1AE58105-4324-4F2D-8362-F5F07423AA46}" srcOrd="1" destOrd="0" presId="urn:microsoft.com/office/officeart/2018/2/layout/IconLabelList"/>
    <dgm:cxn modelId="{9D9E159E-F886-41E5-82CB-FE4358F11CB9}" type="presParOf" srcId="{04A9BE5D-CF15-483B-9CF9-ECCA6D83B837}" destId="{0B695851-6D36-4F09-A299-FF8AB82E85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631C30-A6A3-46B4-8AD2-2CADB716485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4E0BD55-7476-4A9D-A310-C969D3834204}">
      <dgm:prSet/>
      <dgm:spPr/>
      <dgm:t>
        <a:bodyPr/>
        <a:lstStyle/>
        <a:p>
          <a:pPr>
            <a:defRPr cap="all"/>
          </a:pPr>
          <a:r>
            <a:rPr lang="es-ES" dirty="0"/>
            <a:t>Pacientes con Taquicardia (QRS ancho) y compromiso hemodinámico</a:t>
          </a:r>
          <a:endParaRPr lang="en-US" dirty="0"/>
        </a:p>
      </dgm:t>
    </dgm:pt>
    <dgm:pt modelId="{9494E158-DFAD-4625-A481-313904C6B683}" type="parTrans" cxnId="{59664223-438E-4140-9518-493B5BA24CDD}">
      <dgm:prSet/>
      <dgm:spPr/>
      <dgm:t>
        <a:bodyPr/>
        <a:lstStyle/>
        <a:p>
          <a:endParaRPr lang="en-US"/>
        </a:p>
      </dgm:t>
    </dgm:pt>
    <dgm:pt modelId="{69B2FD37-F677-4E31-87C8-F37EBA0E7F8E}" type="sibTrans" cxnId="{59664223-438E-4140-9518-493B5BA24CDD}">
      <dgm:prSet/>
      <dgm:spPr/>
      <dgm:t>
        <a:bodyPr/>
        <a:lstStyle/>
        <a:p>
          <a:endParaRPr lang="en-US"/>
        </a:p>
      </dgm:t>
    </dgm:pt>
    <dgm:pt modelId="{3AAD2C44-5041-403E-A79C-AF1965CFC1F3}">
      <dgm:prSet/>
      <dgm:spPr/>
      <dgm:t>
        <a:bodyPr/>
        <a:lstStyle/>
        <a:p>
          <a:pPr>
            <a:defRPr cap="all"/>
          </a:pPr>
          <a:r>
            <a:rPr lang="es-ES" dirty="0"/>
            <a:t>CARDIOVERSIÓN ELÉCTRICA vs DESFIBRILACION</a:t>
          </a:r>
          <a:endParaRPr lang="en-US" dirty="0"/>
        </a:p>
      </dgm:t>
    </dgm:pt>
    <dgm:pt modelId="{DB94A9E8-8709-4D01-80CF-DD4707B17BE9}" type="parTrans" cxnId="{0EEBF736-7CB9-4AB8-ACBF-BC193056B5C3}">
      <dgm:prSet/>
      <dgm:spPr/>
      <dgm:t>
        <a:bodyPr/>
        <a:lstStyle/>
        <a:p>
          <a:endParaRPr lang="en-US"/>
        </a:p>
      </dgm:t>
    </dgm:pt>
    <dgm:pt modelId="{21A3C97A-A9C4-414F-AF19-C5F941FCFCE8}" type="sibTrans" cxnId="{0EEBF736-7CB9-4AB8-ACBF-BC193056B5C3}">
      <dgm:prSet/>
      <dgm:spPr/>
      <dgm:t>
        <a:bodyPr/>
        <a:lstStyle/>
        <a:p>
          <a:endParaRPr lang="en-US"/>
        </a:p>
      </dgm:t>
    </dgm:pt>
    <dgm:pt modelId="{D54A2531-D4F4-44F9-B2D4-BB34E561C3C0}" type="pres">
      <dgm:prSet presAssocID="{96631C30-A6A3-46B4-8AD2-2CADB7164854}" presName="root" presStyleCnt="0">
        <dgm:presLayoutVars>
          <dgm:dir/>
          <dgm:resizeHandles val="exact"/>
        </dgm:presLayoutVars>
      </dgm:prSet>
      <dgm:spPr/>
    </dgm:pt>
    <dgm:pt modelId="{4FC8F8AD-E41E-4BF6-B0A7-CB778CCB9E56}" type="pres">
      <dgm:prSet presAssocID="{94E0BD55-7476-4A9D-A310-C969D3834204}" presName="compNode" presStyleCnt="0"/>
      <dgm:spPr/>
    </dgm:pt>
    <dgm:pt modelId="{8E333239-FBF1-478F-9099-40326AF4BF0B}" type="pres">
      <dgm:prSet presAssocID="{94E0BD55-7476-4A9D-A310-C969D3834204}" presName="iconBgRect" presStyleLbl="bgShp" presStyleIdx="0" presStyleCnt="2"/>
      <dgm:spPr/>
    </dgm:pt>
    <dgm:pt modelId="{B9CCB710-1F80-40A6-B56E-33C500164F53}" type="pres">
      <dgm:prSet presAssocID="{94E0BD55-7476-4A9D-A310-C969D3834204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4F52C2CB-1B6C-4BCE-8AD2-7895DFD3076A}" type="pres">
      <dgm:prSet presAssocID="{94E0BD55-7476-4A9D-A310-C969D3834204}" presName="spaceRect" presStyleCnt="0"/>
      <dgm:spPr/>
    </dgm:pt>
    <dgm:pt modelId="{0E6C1F58-594A-42F2-9896-7A4BAF63A068}" type="pres">
      <dgm:prSet presAssocID="{94E0BD55-7476-4A9D-A310-C969D3834204}" presName="textRect" presStyleLbl="revTx" presStyleIdx="0" presStyleCnt="2">
        <dgm:presLayoutVars>
          <dgm:chMax val="1"/>
          <dgm:chPref val="1"/>
        </dgm:presLayoutVars>
      </dgm:prSet>
      <dgm:spPr/>
    </dgm:pt>
    <dgm:pt modelId="{D214A3D6-4F87-418F-9292-B97A0A476C3B}" type="pres">
      <dgm:prSet presAssocID="{69B2FD37-F677-4E31-87C8-F37EBA0E7F8E}" presName="sibTrans" presStyleCnt="0"/>
      <dgm:spPr/>
    </dgm:pt>
    <dgm:pt modelId="{1E98F9AA-EDFC-44FC-87F2-4D4B3F6A790F}" type="pres">
      <dgm:prSet presAssocID="{3AAD2C44-5041-403E-A79C-AF1965CFC1F3}" presName="compNode" presStyleCnt="0"/>
      <dgm:spPr/>
    </dgm:pt>
    <dgm:pt modelId="{B86DAA47-A161-48FC-85D7-EC36286C5C39}" type="pres">
      <dgm:prSet presAssocID="{3AAD2C44-5041-403E-A79C-AF1965CFC1F3}" presName="iconBgRect" presStyleLbl="bgShp" presStyleIdx="1" presStyleCnt="2"/>
      <dgm:spPr/>
    </dgm:pt>
    <dgm:pt modelId="{8D83499A-CE7F-4B5C-9BB1-781EE349B7CF}" type="pres">
      <dgm:prSet presAssocID="{3AAD2C44-5041-403E-A79C-AF1965CFC1F3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A8C50F7A-9C94-4FA2-9715-2C0ED8FECA2E}" type="pres">
      <dgm:prSet presAssocID="{3AAD2C44-5041-403E-A79C-AF1965CFC1F3}" presName="spaceRect" presStyleCnt="0"/>
      <dgm:spPr/>
    </dgm:pt>
    <dgm:pt modelId="{DB5CA62B-9C65-404F-808D-2D34A81E3AD2}" type="pres">
      <dgm:prSet presAssocID="{3AAD2C44-5041-403E-A79C-AF1965CFC1F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5C5EF14-C854-4797-B25F-9BB09ACF455A}" type="presOf" srcId="{3AAD2C44-5041-403E-A79C-AF1965CFC1F3}" destId="{DB5CA62B-9C65-404F-808D-2D34A81E3AD2}" srcOrd="0" destOrd="0" presId="urn:microsoft.com/office/officeart/2018/5/layout/IconCircleLabelList"/>
    <dgm:cxn modelId="{59664223-438E-4140-9518-493B5BA24CDD}" srcId="{96631C30-A6A3-46B4-8AD2-2CADB7164854}" destId="{94E0BD55-7476-4A9D-A310-C969D3834204}" srcOrd="0" destOrd="0" parTransId="{9494E158-DFAD-4625-A481-313904C6B683}" sibTransId="{69B2FD37-F677-4E31-87C8-F37EBA0E7F8E}"/>
    <dgm:cxn modelId="{0EEBF736-7CB9-4AB8-ACBF-BC193056B5C3}" srcId="{96631C30-A6A3-46B4-8AD2-2CADB7164854}" destId="{3AAD2C44-5041-403E-A79C-AF1965CFC1F3}" srcOrd="1" destOrd="0" parTransId="{DB94A9E8-8709-4D01-80CF-DD4707B17BE9}" sibTransId="{21A3C97A-A9C4-414F-AF19-C5F941FCFCE8}"/>
    <dgm:cxn modelId="{35FDFEA2-B29A-4907-B275-299E53F45B7E}" type="presOf" srcId="{94E0BD55-7476-4A9D-A310-C969D3834204}" destId="{0E6C1F58-594A-42F2-9896-7A4BAF63A068}" srcOrd="0" destOrd="0" presId="urn:microsoft.com/office/officeart/2018/5/layout/IconCircleLabelList"/>
    <dgm:cxn modelId="{33EFCAF2-8522-4AAF-8E38-537DC5EC2140}" type="presOf" srcId="{96631C30-A6A3-46B4-8AD2-2CADB7164854}" destId="{D54A2531-D4F4-44F9-B2D4-BB34E561C3C0}" srcOrd="0" destOrd="0" presId="urn:microsoft.com/office/officeart/2018/5/layout/IconCircleLabelList"/>
    <dgm:cxn modelId="{4DA43AB3-DD3E-4424-82A6-DC2CCF641117}" type="presParOf" srcId="{D54A2531-D4F4-44F9-B2D4-BB34E561C3C0}" destId="{4FC8F8AD-E41E-4BF6-B0A7-CB778CCB9E56}" srcOrd="0" destOrd="0" presId="urn:microsoft.com/office/officeart/2018/5/layout/IconCircleLabelList"/>
    <dgm:cxn modelId="{09D81C4B-583D-4FB6-B79F-F011BD1E1D13}" type="presParOf" srcId="{4FC8F8AD-E41E-4BF6-B0A7-CB778CCB9E56}" destId="{8E333239-FBF1-478F-9099-40326AF4BF0B}" srcOrd="0" destOrd="0" presId="urn:microsoft.com/office/officeart/2018/5/layout/IconCircleLabelList"/>
    <dgm:cxn modelId="{F798F6B6-F3E7-4464-9DD7-44BDEE8C71E1}" type="presParOf" srcId="{4FC8F8AD-E41E-4BF6-B0A7-CB778CCB9E56}" destId="{B9CCB710-1F80-40A6-B56E-33C500164F53}" srcOrd="1" destOrd="0" presId="urn:microsoft.com/office/officeart/2018/5/layout/IconCircleLabelList"/>
    <dgm:cxn modelId="{AF55A171-C6CD-496C-94C9-DDEC4CA97A81}" type="presParOf" srcId="{4FC8F8AD-E41E-4BF6-B0A7-CB778CCB9E56}" destId="{4F52C2CB-1B6C-4BCE-8AD2-7895DFD3076A}" srcOrd="2" destOrd="0" presId="urn:microsoft.com/office/officeart/2018/5/layout/IconCircleLabelList"/>
    <dgm:cxn modelId="{AD6188E6-F0E0-4B08-8AEB-25E8A3758A5C}" type="presParOf" srcId="{4FC8F8AD-E41E-4BF6-B0A7-CB778CCB9E56}" destId="{0E6C1F58-594A-42F2-9896-7A4BAF63A068}" srcOrd="3" destOrd="0" presId="urn:microsoft.com/office/officeart/2018/5/layout/IconCircleLabelList"/>
    <dgm:cxn modelId="{7FE6BB51-CB6A-472F-A458-6B6DE5190B2A}" type="presParOf" srcId="{D54A2531-D4F4-44F9-B2D4-BB34E561C3C0}" destId="{D214A3D6-4F87-418F-9292-B97A0A476C3B}" srcOrd="1" destOrd="0" presId="urn:microsoft.com/office/officeart/2018/5/layout/IconCircleLabelList"/>
    <dgm:cxn modelId="{73BDB546-2372-432A-878A-A061F5DF27B8}" type="presParOf" srcId="{D54A2531-D4F4-44F9-B2D4-BB34E561C3C0}" destId="{1E98F9AA-EDFC-44FC-87F2-4D4B3F6A790F}" srcOrd="2" destOrd="0" presId="urn:microsoft.com/office/officeart/2018/5/layout/IconCircleLabelList"/>
    <dgm:cxn modelId="{AC6D25A3-2617-478E-BD14-3465DF3801B4}" type="presParOf" srcId="{1E98F9AA-EDFC-44FC-87F2-4D4B3F6A790F}" destId="{B86DAA47-A161-48FC-85D7-EC36286C5C39}" srcOrd="0" destOrd="0" presId="urn:microsoft.com/office/officeart/2018/5/layout/IconCircleLabelList"/>
    <dgm:cxn modelId="{65C0AA65-FD98-4A5B-AB05-14FF8C52EC76}" type="presParOf" srcId="{1E98F9AA-EDFC-44FC-87F2-4D4B3F6A790F}" destId="{8D83499A-CE7F-4B5C-9BB1-781EE349B7CF}" srcOrd="1" destOrd="0" presId="urn:microsoft.com/office/officeart/2018/5/layout/IconCircleLabelList"/>
    <dgm:cxn modelId="{2AB3F31F-DA4F-416F-8C38-A484032AC885}" type="presParOf" srcId="{1E98F9AA-EDFC-44FC-87F2-4D4B3F6A790F}" destId="{A8C50F7A-9C94-4FA2-9715-2C0ED8FECA2E}" srcOrd="2" destOrd="0" presId="urn:microsoft.com/office/officeart/2018/5/layout/IconCircleLabelList"/>
    <dgm:cxn modelId="{7D3AE4B5-C734-438E-842F-073ACB5977C7}" type="presParOf" srcId="{1E98F9AA-EDFC-44FC-87F2-4D4B3F6A790F}" destId="{DB5CA62B-9C65-404F-808D-2D34A81E3AD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60C18-EE17-4866-92F8-74AB39007BE0}">
      <dsp:nvSpPr>
        <dsp:cNvPr id="0" name=""/>
        <dsp:cNvSpPr/>
      </dsp:nvSpPr>
      <dsp:spPr>
        <a:xfrm>
          <a:off x="0" y="14319"/>
          <a:ext cx="5913437" cy="722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Reentrada (más común). </a:t>
          </a:r>
          <a:endParaRPr lang="en-US" sz="1900" kern="1200"/>
        </a:p>
      </dsp:txBody>
      <dsp:txXfrm>
        <a:off x="35268" y="49587"/>
        <a:ext cx="5842901" cy="651938"/>
      </dsp:txXfrm>
    </dsp:sp>
    <dsp:sp modelId="{91D5F4F1-54A4-44A9-A4C6-93E9CE961325}">
      <dsp:nvSpPr>
        <dsp:cNvPr id="0" name=""/>
        <dsp:cNvSpPr/>
      </dsp:nvSpPr>
      <dsp:spPr>
        <a:xfrm>
          <a:off x="0" y="791514"/>
          <a:ext cx="5913437" cy="722474"/>
        </a:xfrm>
        <a:prstGeom prst="roundRect">
          <a:avLst/>
        </a:prstGeom>
        <a:gradFill rotWithShape="0">
          <a:gsLst>
            <a:gs pos="0">
              <a:schemeClr val="accent2">
                <a:hueOff val="-678595"/>
                <a:satOff val="2237"/>
                <a:lumOff val="2392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678595"/>
                <a:satOff val="2237"/>
                <a:lumOff val="2392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678595"/>
                <a:satOff val="2237"/>
                <a:lumOff val="2392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Cardiopatía isquémica, DAVD, TV fasciculares.</a:t>
          </a:r>
          <a:endParaRPr lang="en-US" sz="1900" kern="1200"/>
        </a:p>
      </dsp:txBody>
      <dsp:txXfrm>
        <a:off x="35268" y="826782"/>
        <a:ext cx="5842901" cy="651938"/>
      </dsp:txXfrm>
    </dsp:sp>
    <dsp:sp modelId="{B4E05E04-9BFC-4503-81D6-424A5332DF4F}">
      <dsp:nvSpPr>
        <dsp:cNvPr id="0" name=""/>
        <dsp:cNvSpPr/>
      </dsp:nvSpPr>
      <dsp:spPr>
        <a:xfrm>
          <a:off x="0" y="1568709"/>
          <a:ext cx="5913437" cy="722474"/>
        </a:xfrm>
        <a:prstGeom prst="roundRect">
          <a:avLst/>
        </a:prstGeom>
        <a:gradFill rotWithShape="0">
          <a:gsLst>
            <a:gs pos="0">
              <a:schemeClr val="accent2">
                <a:hueOff val="-1357190"/>
                <a:satOff val="4474"/>
                <a:lumOff val="478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357190"/>
                <a:satOff val="4474"/>
                <a:lumOff val="478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357190"/>
                <a:satOff val="4474"/>
                <a:lumOff val="478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Aumento de automatismo.</a:t>
          </a:r>
          <a:endParaRPr lang="en-US" sz="1900" kern="1200"/>
        </a:p>
      </dsp:txBody>
      <dsp:txXfrm>
        <a:off x="35268" y="1603977"/>
        <a:ext cx="5842901" cy="651938"/>
      </dsp:txXfrm>
    </dsp:sp>
    <dsp:sp modelId="{90DABF7F-C908-4E9E-8C90-2A5BEB064D76}">
      <dsp:nvSpPr>
        <dsp:cNvPr id="0" name=""/>
        <dsp:cNvSpPr/>
      </dsp:nvSpPr>
      <dsp:spPr>
        <a:xfrm>
          <a:off x="0" y="2345904"/>
          <a:ext cx="5913437" cy="722474"/>
        </a:xfrm>
        <a:prstGeom prst="roundRect">
          <a:avLst/>
        </a:prstGeom>
        <a:gradFill rotWithShape="0">
          <a:gsLst>
            <a:gs pos="0">
              <a:schemeClr val="accent2">
                <a:hueOff val="-2035785"/>
                <a:satOff val="6711"/>
                <a:lumOff val="717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035785"/>
                <a:satOff val="6711"/>
                <a:lumOff val="717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035785"/>
                <a:satOff val="6711"/>
                <a:lumOff val="717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TV del Tracto de salida del VD.</a:t>
          </a:r>
          <a:endParaRPr lang="en-US" sz="1900" kern="1200"/>
        </a:p>
      </dsp:txBody>
      <dsp:txXfrm>
        <a:off x="35268" y="2381172"/>
        <a:ext cx="5842901" cy="651938"/>
      </dsp:txXfrm>
    </dsp:sp>
    <dsp:sp modelId="{9B9BCE43-BE7B-46DA-8029-8EA7B799E44A}">
      <dsp:nvSpPr>
        <dsp:cNvPr id="0" name=""/>
        <dsp:cNvSpPr/>
      </dsp:nvSpPr>
      <dsp:spPr>
        <a:xfrm>
          <a:off x="0" y="3123098"/>
          <a:ext cx="5913437" cy="722474"/>
        </a:xfrm>
        <a:prstGeom prst="roundRect">
          <a:avLst/>
        </a:prstGeom>
        <a:gradFill rotWithShape="0">
          <a:gsLst>
            <a:gs pos="0">
              <a:schemeClr val="accent2">
                <a:hueOff val="-2714380"/>
                <a:satOff val="8948"/>
                <a:lumOff val="9569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714380"/>
                <a:satOff val="8948"/>
                <a:lumOff val="9569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714380"/>
                <a:satOff val="8948"/>
                <a:lumOff val="9569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Por actividad gatillada (post-potenciales precoces o tardíos).</a:t>
          </a:r>
          <a:endParaRPr lang="en-US" sz="1900" kern="1200"/>
        </a:p>
      </dsp:txBody>
      <dsp:txXfrm>
        <a:off x="35268" y="3158366"/>
        <a:ext cx="5842901" cy="651938"/>
      </dsp:txXfrm>
    </dsp:sp>
    <dsp:sp modelId="{C8C0A75B-23C6-4AF6-9E97-C90CBB5339DC}">
      <dsp:nvSpPr>
        <dsp:cNvPr id="0" name=""/>
        <dsp:cNvSpPr/>
      </dsp:nvSpPr>
      <dsp:spPr>
        <a:xfrm>
          <a:off x="0" y="3900293"/>
          <a:ext cx="5913437" cy="722474"/>
        </a:xfrm>
        <a:prstGeom prst="roundRect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TV en miocardiopatía hipertrófica, síndromes de QT largo, TV de reperfusión.</a:t>
          </a:r>
          <a:endParaRPr lang="en-US" sz="1900" kern="1200"/>
        </a:p>
      </dsp:txBody>
      <dsp:txXfrm>
        <a:off x="35268" y="3935561"/>
        <a:ext cx="5842901" cy="6519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F4344-4093-4ECB-8817-B24C64DF9CFC}">
      <dsp:nvSpPr>
        <dsp:cNvPr id="0" name=""/>
        <dsp:cNvSpPr/>
      </dsp:nvSpPr>
      <dsp:spPr>
        <a:xfrm>
          <a:off x="739962" y="1335189"/>
          <a:ext cx="919749" cy="9197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9ECB9-B4C7-46BF-80D2-7271EA45626C}">
      <dsp:nvSpPr>
        <dsp:cNvPr id="0" name=""/>
        <dsp:cNvSpPr/>
      </dsp:nvSpPr>
      <dsp:spPr>
        <a:xfrm>
          <a:off x="177893" y="2544389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Taquicardia Ventricular</a:t>
          </a:r>
          <a:endParaRPr lang="en-US" sz="1600" kern="1200"/>
        </a:p>
      </dsp:txBody>
      <dsp:txXfrm>
        <a:off x="177893" y="2544389"/>
        <a:ext cx="2043886" cy="720000"/>
      </dsp:txXfrm>
    </dsp:sp>
    <dsp:sp modelId="{A7293040-37BB-4430-AA5A-203B761FA038}">
      <dsp:nvSpPr>
        <dsp:cNvPr id="0" name=""/>
        <dsp:cNvSpPr/>
      </dsp:nvSpPr>
      <dsp:spPr>
        <a:xfrm>
          <a:off x="3141529" y="1335189"/>
          <a:ext cx="919749" cy="9197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C2583-EC75-4C66-8C60-E5FECC7341FF}">
      <dsp:nvSpPr>
        <dsp:cNvPr id="0" name=""/>
        <dsp:cNvSpPr/>
      </dsp:nvSpPr>
      <dsp:spPr>
        <a:xfrm>
          <a:off x="2579460" y="2544389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Taquicardia supraventricular con aberrancia</a:t>
          </a:r>
          <a:endParaRPr lang="en-US" sz="1600" kern="1200"/>
        </a:p>
      </dsp:txBody>
      <dsp:txXfrm>
        <a:off x="2579460" y="2544389"/>
        <a:ext cx="2043886" cy="720000"/>
      </dsp:txXfrm>
    </dsp:sp>
    <dsp:sp modelId="{DA23F8EB-7DF7-4DB9-A504-59CE1E224377}">
      <dsp:nvSpPr>
        <dsp:cNvPr id="0" name=""/>
        <dsp:cNvSpPr/>
      </dsp:nvSpPr>
      <dsp:spPr>
        <a:xfrm>
          <a:off x="5543096" y="1335189"/>
          <a:ext cx="919749" cy="9197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AB739-7C16-4F08-BA11-ED5E7F837688}">
      <dsp:nvSpPr>
        <dsp:cNvPr id="0" name=""/>
        <dsp:cNvSpPr/>
      </dsp:nvSpPr>
      <dsp:spPr>
        <a:xfrm>
          <a:off x="4981027" y="2544389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Taquicardia supraventricular con bloqueo de rama previo.</a:t>
          </a:r>
          <a:endParaRPr lang="en-US" sz="1600" kern="1200"/>
        </a:p>
      </dsp:txBody>
      <dsp:txXfrm>
        <a:off x="4981027" y="2544389"/>
        <a:ext cx="2043886" cy="720000"/>
      </dsp:txXfrm>
    </dsp:sp>
    <dsp:sp modelId="{91A8FB02-530D-477F-AB84-848292AE8F07}">
      <dsp:nvSpPr>
        <dsp:cNvPr id="0" name=""/>
        <dsp:cNvSpPr/>
      </dsp:nvSpPr>
      <dsp:spPr>
        <a:xfrm>
          <a:off x="7944663" y="1335189"/>
          <a:ext cx="919749" cy="9197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95851-6D36-4F09-A299-FF8AB82E85B3}">
      <dsp:nvSpPr>
        <dsp:cNvPr id="0" name=""/>
        <dsp:cNvSpPr/>
      </dsp:nvSpPr>
      <dsp:spPr>
        <a:xfrm>
          <a:off x="7382594" y="2544389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Taquicardia antidrómica (haz aberrante)</a:t>
          </a:r>
          <a:endParaRPr lang="en-US" sz="1600" kern="1200"/>
        </a:p>
      </dsp:txBody>
      <dsp:txXfrm>
        <a:off x="7382594" y="2544389"/>
        <a:ext cx="2043886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33239-FBF1-478F-9099-40326AF4BF0B}">
      <dsp:nvSpPr>
        <dsp:cNvPr id="0" name=""/>
        <dsp:cNvSpPr/>
      </dsp:nvSpPr>
      <dsp:spPr>
        <a:xfrm>
          <a:off x="1589187" y="61613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CB710-1F80-40A6-B56E-33C500164F53}">
      <dsp:nvSpPr>
        <dsp:cNvPr id="0" name=""/>
        <dsp:cNvSpPr/>
      </dsp:nvSpPr>
      <dsp:spPr>
        <a:xfrm>
          <a:off x="2057187" y="529613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C1F58-594A-42F2-9896-7A4BAF63A068}">
      <dsp:nvSpPr>
        <dsp:cNvPr id="0" name=""/>
        <dsp:cNvSpPr/>
      </dsp:nvSpPr>
      <dsp:spPr>
        <a:xfrm>
          <a:off x="887187" y="294161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 dirty="0"/>
            <a:t>Pacientes con Taquicardia (QRS ancho) y compromiso hemodinámico</a:t>
          </a:r>
          <a:endParaRPr lang="en-US" sz="1800" kern="1200" dirty="0"/>
        </a:p>
      </dsp:txBody>
      <dsp:txXfrm>
        <a:off x="887187" y="2941613"/>
        <a:ext cx="3600000" cy="720000"/>
      </dsp:txXfrm>
    </dsp:sp>
    <dsp:sp modelId="{B86DAA47-A161-48FC-85D7-EC36286C5C39}">
      <dsp:nvSpPr>
        <dsp:cNvPr id="0" name=""/>
        <dsp:cNvSpPr/>
      </dsp:nvSpPr>
      <dsp:spPr>
        <a:xfrm>
          <a:off x="5819187" y="61613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3499A-CE7F-4B5C-9BB1-781EE349B7CF}">
      <dsp:nvSpPr>
        <dsp:cNvPr id="0" name=""/>
        <dsp:cNvSpPr/>
      </dsp:nvSpPr>
      <dsp:spPr>
        <a:xfrm>
          <a:off x="6287187" y="529613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CA62B-9C65-404F-808D-2D34A81E3AD2}">
      <dsp:nvSpPr>
        <dsp:cNvPr id="0" name=""/>
        <dsp:cNvSpPr/>
      </dsp:nvSpPr>
      <dsp:spPr>
        <a:xfrm>
          <a:off x="5117187" y="294161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 dirty="0"/>
            <a:t>CARDIOVERSIÓN ELÉCTRICA vs DESFIBRILACION</a:t>
          </a:r>
          <a:endParaRPr lang="en-US" sz="1800" kern="1200" dirty="0"/>
        </a:p>
      </dsp:txBody>
      <dsp:txXfrm>
        <a:off x="5117187" y="2941613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0BD8FD-98C5-479F-A5DC-2F851D60EA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6187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83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91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057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878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898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1578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798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55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46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47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868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AR">
              <a:latin typeface="Arial" pitchFamily="34" charset="0"/>
            </a:endParaRPr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FDF3D32-DCA9-4E8B-875D-6314AF618E73}" type="slidenum">
              <a:rPr lang="es-ES" altLang="es-AR" smtClean="0"/>
              <a:pPr eaLnBrk="1" hangingPunct="1"/>
              <a:t>14</a:t>
            </a:fld>
            <a:endParaRPr lang="es-ES" altLang="es-A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396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29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648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0BD8FD-98C5-479F-A5DC-2F851D60EA62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6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>
              <a:defRPr/>
            </a:pPr>
            <a:fld id="{D7EF856C-2FC6-41F7-8392-9F3E2FC93917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5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14BDC-A168-4D06-AD72-CD36ACA5FB73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7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F659C-6B90-4B00-BFC0-9E4BE7C648D3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1ADA3-E9E6-4290-AA4C-32C1640A0119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9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30713-6FD7-472E-BC7D-25AA04754BE9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4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5B05C-4BE1-40E2-80C7-62E77570A41F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7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C0A96-7487-4D2A-ADAE-E91A76CC8851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2F9FC-612B-4551-ACF7-8CEBD077AC9C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1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A750C7-5437-4EBA-877C-B3471D1CF434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753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8F9EC-EF72-4F3C-A717-D85F41BDD531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1A0FD-89D7-4ECE-9982-3624FC256555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5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B2F9FC-612B-4551-ACF7-8CEBD077AC9C}" type="slidenum">
              <a:rPr lang="es-ES" altLang="en-US" smtClean="0"/>
              <a:pPr>
                <a:defRPr/>
              </a:pPr>
              <a:t>‹Nº›</a:t>
            </a:fld>
            <a:endParaRPr lang="es-E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11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/>
              <a:t>ARRITMIAS VENTRICULARES</a:t>
            </a: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6601C000-675F-471E-BBBE-3E305F95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6399" y="2012810"/>
            <a:ext cx="3413507" cy="3459865"/>
            <a:chOff x="1446399" y="2012810"/>
            <a:chExt cx="3413507" cy="3459865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67A1168D-CB79-4BD8-AFA2-D38A03FE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46399" y="2012810"/>
              <a:ext cx="3413507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3148E747-DA30-4AF0-8B48-97E748766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5362" y="2182137"/>
              <a:ext cx="3100817" cy="313000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4C637B0F-77D3-46FA-BD84-9F5315F7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9088" y="2345863"/>
            <a:ext cx="2773365" cy="2797627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u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144" y="2491733"/>
            <a:ext cx="1931425" cy="25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342122" y="2015734"/>
            <a:ext cx="5707937" cy="345061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endParaRPr lang="es-ES_tradnl" altLang="es-AR" dirty="0"/>
          </a:p>
          <a:p>
            <a:pPr eaLnBrk="1" hangingPunct="1">
              <a:buFont typeface="Wingdings" pitchFamily="2" charset="2"/>
              <a:buNone/>
            </a:pPr>
            <a:r>
              <a:rPr lang="es-ES_tradnl" altLang="es-AR" dirty="0"/>
              <a:t>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_tradnl" altLang="es-AR" dirty="0"/>
              <a:t>                  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dirty="0"/>
              <a:t>   </a:t>
            </a:r>
            <a:r>
              <a:rPr lang="es-ES_tradnl" altLang="es-AR" sz="3200" dirty="0"/>
              <a:t>Angel Benjamin Rojas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3200" dirty="0"/>
              <a:t>Cátedra de Clínica Médica I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s-AR" sz="3200"/>
              <a:t>Año 2026</a:t>
            </a:r>
            <a:endParaRPr lang="es-ES_tradnl" altLang="es-AR" sz="3200" dirty="0"/>
          </a:p>
          <a:p>
            <a:pPr eaLnBrk="1" hangingPunct="1">
              <a:buFont typeface="Wingdings" pitchFamily="2" charset="2"/>
              <a:buNone/>
            </a:pPr>
            <a:endParaRPr lang="es-ES" altLang="es-A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455738"/>
          </a:xfrm>
        </p:spPr>
        <p:txBody>
          <a:bodyPr/>
          <a:lstStyle/>
          <a:p>
            <a:pPr algn="ctr" eaLnBrk="1" hangingPunct="1"/>
            <a:r>
              <a:rPr lang="es-ES" altLang="es-AR" sz="3600" dirty="0"/>
              <a:t>Extrasístoles Ventriculares</a:t>
            </a:r>
            <a:endParaRPr lang="es-AR" altLang="es-AR" sz="3600" dirty="0"/>
          </a:p>
        </p:txBody>
      </p:sp>
      <p:pic>
        <p:nvPicPr>
          <p:cNvPr id="45059" name="Picture 2" descr="http://upload.wikimedia.org/wikipedia/commons/thumb/a/a5/PVC10.JPG/220px-PVC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9138"/>
            <a:ext cx="8496944" cy="360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altLang="es-AR" sz="3600" dirty="0"/>
              <a:t>B</a:t>
            </a:r>
            <a:r>
              <a:rPr lang="es-AR" altLang="es-AR" sz="3600" dirty="0"/>
              <a:t>IGEMINIA VENTRICULAR</a:t>
            </a: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016124"/>
            <a:ext cx="9495357" cy="386114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7" name="Rectangle 48136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s-ES_tradnl" altLang="es-AR">
                <a:latin typeface="Optima"/>
                <a:ea typeface="Optima"/>
                <a:cs typeface="Optima"/>
              </a:rPr>
              <a:t>Taquicardias QRS ancho</a:t>
            </a:r>
          </a:p>
        </p:txBody>
      </p:sp>
      <p:cxnSp>
        <p:nvCxnSpPr>
          <p:cNvPr id="48139" name="Straight Connector 48138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141" name="Rectangle 48140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48133" name="Content Placeholder 2">
            <a:extLst>
              <a:ext uri="{FF2B5EF4-FFF2-40B4-BE49-F238E27FC236}">
                <a16:creationId xmlns:a16="http://schemas.microsoft.com/office/drawing/2014/main" id="{CCD66464-99DE-6CF6-F5C1-07BCC5258E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835781"/>
              </p:ext>
            </p:extLst>
          </p:nvPr>
        </p:nvGraphicFramePr>
        <p:xfrm>
          <a:off x="1450975" y="1853754"/>
          <a:ext cx="9604375" cy="4599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altLang="es-AR" dirty="0"/>
              <a:t>Criterios diagnósticos de TV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" altLang="es-AR" sz="2800" dirty="0"/>
              <a:t>Presencia de 3 o más EV consecutivas, con FC mayor a 100 LPM.</a:t>
            </a:r>
          </a:p>
          <a:p>
            <a:pPr eaLnBrk="1" hangingPunct="1"/>
            <a:r>
              <a:rPr lang="es-ES" altLang="es-AR" sz="2800" dirty="0"/>
              <a:t>Por definición, las TV se originan y se mantienen en los ventrículos.</a:t>
            </a:r>
          </a:p>
          <a:p>
            <a:pPr eaLnBrk="1" hangingPunct="1"/>
            <a:r>
              <a:rPr lang="es-ES" altLang="es-AR" sz="2800" dirty="0"/>
              <a:t>En su mayoría, tienen un QRS ancho (&gt;140 ms).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altLang="es-AR" dirty="0"/>
              <a:t>Clasificación de las TV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137146" y="1853754"/>
            <a:ext cx="9192717" cy="4245422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1800" b="1" i="1" dirty="0"/>
              <a:t>Según la duración.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1800" dirty="0"/>
              <a:t>TV Sostenida (&gt; 30 </a:t>
            </a:r>
            <a:r>
              <a:rPr lang="es-ES" altLang="es-AR" sz="1800" dirty="0" err="1"/>
              <a:t>seg</a:t>
            </a:r>
            <a:r>
              <a:rPr lang="es-ES" altLang="es-AR" sz="1800" dirty="0"/>
              <a:t>).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1800" dirty="0"/>
              <a:t>TV No Sostenida (&lt; 30 </a:t>
            </a:r>
            <a:r>
              <a:rPr lang="es-ES" altLang="es-AR" sz="1800" dirty="0" err="1"/>
              <a:t>seg</a:t>
            </a:r>
            <a:r>
              <a:rPr lang="es-ES" altLang="es-AR" sz="1800" dirty="0"/>
              <a:t>.)</a:t>
            </a:r>
          </a:p>
          <a:p>
            <a:pPr eaLnBrk="1" hangingPunct="1"/>
            <a:r>
              <a:rPr lang="es-ES" altLang="es-AR" sz="1800" b="1" i="1" dirty="0"/>
              <a:t>Según la morfología.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1800" dirty="0" err="1"/>
              <a:t>Monomorfa</a:t>
            </a:r>
            <a:r>
              <a:rPr lang="es-ES" altLang="es-AR" sz="1800" dirty="0"/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1800" dirty="0"/>
              <a:t>Polimorfa.</a:t>
            </a:r>
          </a:p>
          <a:p>
            <a:pPr eaLnBrk="1" hangingPunct="1"/>
            <a:r>
              <a:rPr lang="es-ES" altLang="es-AR" sz="1800" b="1" i="1" dirty="0"/>
              <a:t>Presencia de cardiopatía o no.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1800" dirty="0"/>
              <a:t>Primarias.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1800" dirty="0"/>
              <a:t>Secundarias.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Diagnostico electrocardiográfico de las tv VS TPSV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03064-4059-BA5B-83B6-CB417FA7C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780928"/>
            <a:ext cx="9603275" cy="2685417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CRITERIOS DE BRUGADA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1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Diagnostico electrocardiográfico de las tv</a:t>
            </a: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604EA8-4989-7ACE-CEBF-F70988904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06" t="16384" r="44685" b="13232"/>
          <a:stretch/>
        </p:blipFill>
        <p:spPr>
          <a:xfrm>
            <a:off x="1991544" y="1853754"/>
            <a:ext cx="8424936" cy="40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Diagnostico electrocardiográfico de las tv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29AD66-F47F-A710-FA44-7ABAAFA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6" t="27020" r="35826" b="15333"/>
          <a:stretch/>
        </p:blipFill>
        <p:spPr>
          <a:xfrm>
            <a:off x="1451578" y="1853753"/>
            <a:ext cx="9603276" cy="41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60649"/>
            <a:ext cx="9603275" cy="1593106"/>
          </a:xfrm>
        </p:spPr>
        <p:txBody>
          <a:bodyPr/>
          <a:lstStyle/>
          <a:p>
            <a:pPr algn="ctr"/>
            <a:r>
              <a:rPr lang="es-ES" dirty="0"/>
              <a:t>Diagnostico electrocardiográfico de las tv</a:t>
            </a: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F9C3E-7765-386E-6047-2EF09FEB8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1" t="30040" r="26966" b="15334"/>
          <a:stretch/>
        </p:blipFill>
        <p:spPr>
          <a:xfrm>
            <a:off x="839416" y="1196753"/>
            <a:ext cx="10441160" cy="48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Diagnostico electrocardiográfico de las tv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41E0E3-BA94-6895-65F7-D0C135A3D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7" t="27019" r="35235" b="15334"/>
          <a:stretch/>
        </p:blipFill>
        <p:spPr>
          <a:xfrm>
            <a:off x="1451578" y="1853753"/>
            <a:ext cx="9603276" cy="4199727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31870C6-D1BA-47D3-A201-B1295A566B08}"/>
              </a:ext>
            </a:extLst>
          </p:cNvPr>
          <p:cNvCxnSpPr/>
          <p:nvPr/>
        </p:nvCxnSpPr>
        <p:spPr>
          <a:xfrm>
            <a:off x="4943872" y="5589240"/>
            <a:ext cx="432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A8DF8E29-A0A4-16DD-D85F-85DC995DF3D4}"/>
              </a:ext>
            </a:extLst>
          </p:cNvPr>
          <p:cNvSpPr/>
          <p:nvPr/>
        </p:nvSpPr>
        <p:spPr>
          <a:xfrm>
            <a:off x="4995300" y="2996958"/>
            <a:ext cx="288032" cy="432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EED0D53-D31F-6D20-90EE-9FE301BFB4CF}"/>
              </a:ext>
            </a:extLst>
          </p:cNvPr>
          <p:cNvSpPr/>
          <p:nvPr/>
        </p:nvSpPr>
        <p:spPr>
          <a:xfrm>
            <a:off x="5445240" y="5511174"/>
            <a:ext cx="288032" cy="3600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953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692151"/>
            <a:ext cx="8229600" cy="720725"/>
          </a:xfrm>
        </p:spPr>
        <p:txBody>
          <a:bodyPr/>
          <a:lstStyle/>
          <a:p>
            <a:pPr eaLnBrk="1" hangingPunct="1"/>
            <a:r>
              <a:rPr lang="es-ES_tradnl" altLang="es-AR" sz="3500"/>
              <a:t>CLASIFICACIÓN DE ARRITMIAS.</a:t>
            </a:r>
            <a:endParaRPr lang="es-ES" altLang="es-AR" sz="35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87539"/>
            <a:ext cx="8229600" cy="42433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s-ES_tradnl" altLang="es-AR" sz="2100" b="1"/>
              <a:t>Según la Frecuencia Cardíaca: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Taquiarritmias.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Bradiarritmias.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altLang="es-AR" sz="2100"/>
          </a:p>
          <a:p>
            <a:pPr eaLnBrk="1" hangingPunct="1">
              <a:lnSpc>
                <a:spcPct val="80000"/>
              </a:lnSpc>
            </a:pPr>
            <a:r>
              <a:rPr lang="es-ES_tradnl" altLang="es-AR" sz="2100" b="1"/>
              <a:t>Según la localización anatómica: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Supraventriculares.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Ventriculares.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_tradnl" altLang="es-AR" sz="2100"/>
          </a:p>
          <a:p>
            <a:pPr eaLnBrk="1" hangingPunct="1">
              <a:lnSpc>
                <a:spcPct val="80000"/>
              </a:lnSpc>
            </a:pPr>
            <a:r>
              <a:rPr lang="es-ES_tradnl" altLang="es-AR" sz="2100" b="1"/>
              <a:t>Según el pronóstico: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Benignas.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Potencialmente malignas.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altLang="es-AR" sz="2100"/>
              <a:t>Malignas.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AR" sz="2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Diagnostico electrocardiográfico de las tv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C87B13-FA55-B41A-B49A-52C1D0F86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7" t="27019" r="35235" b="15334"/>
          <a:stretch/>
        </p:blipFill>
        <p:spPr>
          <a:xfrm>
            <a:off x="1451578" y="1853753"/>
            <a:ext cx="9603275" cy="41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Diagnostico electrocardiográfico de las tv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2978CA-76A9-FA44-70D9-DB8F2419E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700808"/>
            <a:ext cx="5760640" cy="49441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57E251-3D6A-8FAF-F1C5-C184D3D5D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360" y="1685567"/>
            <a:ext cx="5595697" cy="4944110"/>
          </a:xfrm>
          <a:prstGeom prst="rect">
            <a:avLst/>
          </a:prstGeom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37AA19A7-A57D-5141-512A-B7323FC49D80}"/>
              </a:ext>
            </a:extLst>
          </p:cNvPr>
          <p:cNvSpPr/>
          <p:nvPr/>
        </p:nvSpPr>
        <p:spPr>
          <a:xfrm>
            <a:off x="2423592" y="3717032"/>
            <a:ext cx="1080120" cy="128721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F0FA7B-D25B-53CB-38C7-DCC485B03C4B}"/>
              </a:ext>
            </a:extLst>
          </p:cNvPr>
          <p:cNvSpPr/>
          <p:nvPr/>
        </p:nvSpPr>
        <p:spPr>
          <a:xfrm>
            <a:off x="9048328" y="1685568"/>
            <a:ext cx="720080" cy="4944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7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5A46F-C2F5-DC6C-3CFD-1A2D7CC4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76672"/>
            <a:ext cx="9603275" cy="1049235"/>
          </a:xfrm>
        </p:spPr>
        <p:txBody>
          <a:bodyPr/>
          <a:lstStyle/>
          <a:p>
            <a:pPr algn="ctr"/>
            <a:r>
              <a:rPr lang="es-ES" dirty="0"/>
              <a:t>Diagnostico electrocardiográfico de las tv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66C0D7-4B6E-948E-EFFD-B061573AB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7" t="27019" r="35235" b="15334"/>
          <a:stretch/>
        </p:blipFill>
        <p:spPr>
          <a:xfrm>
            <a:off x="767408" y="1525907"/>
            <a:ext cx="10729192" cy="45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548680"/>
            <a:ext cx="10297144" cy="55446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AR"/>
              <a:t>Aleteo Ventricular.</a:t>
            </a:r>
            <a:endParaRPr lang="es-AR" altLang="es-AR"/>
          </a:p>
        </p:txBody>
      </p:sp>
      <p:pic>
        <p:nvPicPr>
          <p:cNvPr id="67587" name="Picture 2" descr="https://encrypted-tbn3.google.com/images?q=tbn:ANd9GcQjpaeOpi0mOKmOW-kcW0WEEH5s_udwsC9t5cdLiru7pNe10W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1484784"/>
            <a:ext cx="9603274" cy="456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AR" dirty="0"/>
              <a:t>Torsión de punta</a:t>
            </a:r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1484785"/>
            <a:ext cx="9603274" cy="456869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AR" dirty="0"/>
              <a:t>Fibrilación Ventricular</a:t>
            </a:r>
            <a:endParaRPr lang="es-AR" altLang="es-AR" dirty="0"/>
          </a:p>
        </p:txBody>
      </p:sp>
      <p:pic>
        <p:nvPicPr>
          <p:cNvPr id="69635" name="Picture 2" descr="https://encrypted-tbn3.google.com/images?q=tbn:ANd9GcSrMhUA6--vyOCwiRlQ_H769QOqVynvq7wcHDSGWxpVPmF5mX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412776"/>
            <a:ext cx="9711382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665" name="Rectangle 70664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/>
              <a:t>Tratamiento.</a:t>
            </a:r>
          </a:p>
        </p:txBody>
      </p:sp>
      <p:cxnSp>
        <p:nvCxnSpPr>
          <p:cNvPr id="70667" name="Straight Connector 70666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669" name="Rectangle 70668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70661" name="Rectangle 3">
            <a:extLst>
              <a:ext uri="{FF2B5EF4-FFF2-40B4-BE49-F238E27FC236}">
                <a16:creationId xmlns:a16="http://schemas.microsoft.com/office/drawing/2014/main" id="{CD8A9985-37DE-271F-DF2F-AF7CE03405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402900"/>
              </p:ext>
            </p:extLst>
          </p:nvPr>
        </p:nvGraphicFramePr>
        <p:xfrm>
          <a:off x="1450975" y="2331497"/>
          <a:ext cx="9604375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476673"/>
            <a:ext cx="9603275" cy="1377082"/>
          </a:xfrm>
        </p:spPr>
        <p:txBody>
          <a:bodyPr/>
          <a:lstStyle/>
          <a:p>
            <a:pPr algn="ctr" eaLnBrk="1" hangingPunct="1"/>
            <a:r>
              <a:rPr lang="es-ES" altLang="es-AR" dirty="0"/>
              <a:t>Tratamiento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741B5A-2F07-20EF-072F-7C81D5B6C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7" t="34243" r="50000" b="34243"/>
          <a:stretch/>
        </p:blipFill>
        <p:spPr>
          <a:xfrm>
            <a:off x="1451579" y="1196752"/>
            <a:ext cx="960327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332657"/>
            <a:ext cx="9603275" cy="1521098"/>
          </a:xfrm>
        </p:spPr>
        <p:txBody>
          <a:bodyPr/>
          <a:lstStyle/>
          <a:p>
            <a:pPr algn="ctr" eaLnBrk="1" hangingPunct="1"/>
            <a:r>
              <a:rPr lang="es-ES" altLang="es-AR" dirty="0"/>
              <a:t>Tratamiento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1DEA71-35A3-51B9-EEF1-36985C99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6" t="20586" r="27556" b="14284"/>
          <a:stretch/>
        </p:blipFill>
        <p:spPr>
          <a:xfrm>
            <a:off x="839416" y="980728"/>
            <a:ext cx="1036915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F92679D9-0693-B82E-F879-0AA9E0BCB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28990" r="22832" b="14283"/>
          <a:stretch/>
        </p:blipFill>
        <p:spPr>
          <a:xfrm>
            <a:off x="1199456" y="945642"/>
            <a:ext cx="9865096" cy="5003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AEBDD8D-8C4B-08F8-E336-5738C47F9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05" y="1851810"/>
            <a:ext cx="5956589" cy="157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2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332657"/>
            <a:ext cx="9603275" cy="1521098"/>
          </a:xfrm>
        </p:spPr>
        <p:txBody>
          <a:bodyPr/>
          <a:lstStyle/>
          <a:p>
            <a:pPr algn="ctr" eaLnBrk="1" hangingPunct="1"/>
            <a:r>
              <a:rPr lang="es-ES" altLang="es-AR" dirty="0"/>
              <a:t>Tratamiento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9C9994-ACA2-BCBE-0A5E-29DE126AE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50" t="27909" r="4523" b="44747"/>
          <a:stretch/>
        </p:blipFill>
        <p:spPr>
          <a:xfrm>
            <a:off x="911425" y="1196752"/>
            <a:ext cx="104411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689" name="Rectangle 7168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5" name="Picture 71684" descr="Escritorio con estetoscopio y teclado de ordenador">
            <a:extLst>
              <a:ext uri="{FF2B5EF4-FFF2-40B4-BE49-F238E27FC236}">
                <a16:creationId xmlns:a16="http://schemas.microsoft.com/office/drawing/2014/main" id="{12F2F8FE-1CAD-0EA4-2D04-0CE70105C9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grayscl/>
          </a:blip>
          <a:srcRect t="557" r="-1" b="15170"/>
          <a:stretch/>
        </p:blipFill>
        <p:spPr>
          <a:xfrm>
            <a:off x="305" y="27394"/>
            <a:ext cx="12191695" cy="6857990"/>
          </a:xfrm>
          <a:prstGeom prst="rect">
            <a:avLst/>
          </a:prstGeom>
        </p:spPr>
      </p:pic>
      <p:sp>
        <p:nvSpPr>
          <p:cNvPr id="7169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169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695" name="Rectangle 7169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s-AR" sz="2700"/>
              <a:t>Pacientes con Taquicardia y sin compromiso hemodinámico.</a:t>
            </a:r>
          </a:p>
        </p:txBody>
      </p:sp>
      <p:cxnSp>
        <p:nvCxnSpPr>
          <p:cNvPr id="71697" name="Straight Connector 7169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s-ES" altLang="es-AR" sz="1800" dirty="0"/>
              <a:t>QRS angosto: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Clase I: Maniobras </a:t>
            </a:r>
            <a:r>
              <a:rPr lang="es-ES" altLang="es-AR" sz="1800" dirty="0" err="1"/>
              <a:t>vagales</a:t>
            </a:r>
            <a:r>
              <a:rPr lang="es-ES" altLang="es-AR" sz="1800" dirty="0"/>
              <a:t>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             Adenosina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             Verapamilo/</a:t>
            </a:r>
            <a:r>
              <a:rPr lang="es-ES" altLang="es-AR" sz="1800" dirty="0" err="1"/>
              <a:t>Diltiazem</a:t>
            </a:r>
            <a:r>
              <a:rPr lang="es-ES" altLang="es-AR" sz="1800" dirty="0"/>
              <a:t>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Clase II: B-bloqueantes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              Amiodarona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              Digoxina EV.</a:t>
            </a:r>
          </a:p>
          <a:p>
            <a:pPr eaLnBrk="1" hangingPunct="1">
              <a:lnSpc>
                <a:spcPct val="110000"/>
              </a:lnSpc>
            </a:pPr>
            <a:r>
              <a:rPr lang="es-ES" altLang="es-AR" sz="1800" dirty="0"/>
              <a:t>QRS ancho: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Clase I: Procainamida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             </a:t>
            </a:r>
            <a:r>
              <a:rPr lang="es-ES" altLang="es-AR" sz="1800" dirty="0" err="1"/>
              <a:t>Sotalol</a:t>
            </a:r>
            <a:r>
              <a:rPr lang="es-ES" altLang="es-AR" sz="1800" dirty="0"/>
              <a:t>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             Amiodarona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Clase II: Lidocaína EV.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s-ES" altLang="es-AR" sz="1800" dirty="0"/>
              <a:t>              B-Bloqueantes/ Verapamilo EV.</a:t>
            </a:r>
          </a:p>
        </p:txBody>
      </p:sp>
      <p:sp>
        <p:nvSpPr>
          <p:cNvPr id="7169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3C9A81-9F7B-BECD-A621-4CFF941FA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9" t="23581" r="21650" b="25838"/>
          <a:stretch/>
        </p:blipFill>
        <p:spPr>
          <a:xfrm>
            <a:off x="767408" y="404664"/>
            <a:ext cx="1058517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9" name="Rectangle 5120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5" name="Picture 51204" descr="Una hilera de muestras para pruebas médicas">
            <a:extLst>
              <a:ext uri="{FF2B5EF4-FFF2-40B4-BE49-F238E27FC236}">
                <a16:creationId xmlns:a16="http://schemas.microsoft.com/office/drawing/2014/main" id="{B4DD0F9E-48FC-31F8-2DCE-ABE97C4CFA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1" b="24998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512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12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215" name="Rectangle 512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s-AR" sz="3000"/>
              <a:t>Taquicardias Ventriculares.</a:t>
            </a:r>
          </a:p>
        </p:txBody>
      </p:sp>
      <p:cxnSp>
        <p:nvCxnSpPr>
          <p:cNvPr id="51217" name="Straight Connector 512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s-AR"/>
              <a:t>Problema de salud grave y frecuente (en nuestro país: Enfermedad coronaria, Insuficiencia Cardíaca, </a:t>
            </a:r>
            <a:r>
              <a:rPr lang="es-ES" altLang="es-AR" err="1"/>
              <a:t>Enf</a:t>
            </a:r>
            <a:r>
              <a:rPr lang="es-ES" altLang="es-AR"/>
              <a:t>. de Chagas).</a:t>
            </a:r>
          </a:p>
          <a:p>
            <a:pPr eaLnBrk="1" hangingPunct="1"/>
            <a:r>
              <a:rPr lang="es-ES" altLang="es-AR"/>
              <a:t>Gran variabilidad clínica, pronóstica y terapéutica.</a:t>
            </a:r>
          </a:p>
          <a:p>
            <a:pPr eaLnBrk="1" hangingPunct="1"/>
            <a:r>
              <a:rPr lang="es-ES" altLang="es-AR"/>
              <a:t>En USA la degeneración de TV en FV produce al menos 400.000 muertes al año.</a:t>
            </a:r>
          </a:p>
        </p:txBody>
      </p:sp>
      <p:sp>
        <p:nvSpPr>
          <p:cNvPr id="512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281" name="Rectangle 5428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83" name="Rectangle 5428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s-ES" altLang="es-AR" dirty="0"/>
              <a:t>Mecanismos de TV</a:t>
            </a:r>
          </a:p>
        </p:txBody>
      </p:sp>
      <p:cxnSp>
        <p:nvCxnSpPr>
          <p:cNvPr id="54285" name="Straight Connector 5428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287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4289" name="Picture 5428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4291" name="Straight Connector 5429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277" name="Rectangle 3">
            <a:extLst>
              <a:ext uri="{FF2B5EF4-FFF2-40B4-BE49-F238E27FC236}">
                <a16:creationId xmlns:a16="http://schemas.microsoft.com/office/drawing/2014/main" id="{53A69184-FFF1-B2D0-F84F-B2C5D57940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615519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6B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931614-7948-BB7F-71D6-83A5D92BE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1" t="22687" r="29329" b="15333"/>
          <a:stretch/>
        </p:blipFill>
        <p:spPr>
          <a:xfrm>
            <a:off x="2273693" y="643467"/>
            <a:ext cx="76446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FF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71FE9-4E7E-FEDB-C291-1B0A4A970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2" t="17435" r="31100" b="20586"/>
          <a:stretch/>
        </p:blipFill>
        <p:spPr>
          <a:xfrm>
            <a:off x="2462354" y="643467"/>
            <a:ext cx="72672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FF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2AE35E-5116-1111-CD98-F2C2A5F93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1" t="22687" r="29329" b="26889"/>
          <a:stretch/>
        </p:blipFill>
        <p:spPr>
          <a:xfrm>
            <a:off x="1397709" y="643467"/>
            <a:ext cx="93965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7A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370DD9-45ED-CE3A-86A3-944D96778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67" t="21635" r="31691" b="15335"/>
          <a:stretch/>
        </p:blipFill>
        <p:spPr>
          <a:xfrm>
            <a:off x="2847895" y="643467"/>
            <a:ext cx="64962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Galería</Template>
  <TotalTime>607</TotalTime>
  <Words>420</Words>
  <Application>Microsoft Office PowerPoint</Application>
  <PresentationFormat>Panorámica</PresentationFormat>
  <Paragraphs>102</Paragraphs>
  <Slides>32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Gill Sans MT</vt:lpstr>
      <vt:lpstr>Optima</vt:lpstr>
      <vt:lpstr>Wingdings</vt:lpstr>
      <vt:lpstr>Galería</vt:lpstr>
      <vt:lpstr>ARRITMIAS VENTRICULARES</vt:lpstr>
      <vt:lpstr>CLASIFICACIÓN DE ARRITMIAS.</vt:lpstr>
      <vt:lpstr>Presentación de PowerPoint</vt:lpstr>
      <vt:lpstr>Taquicardias Ventriculares.</vt:lpstr>
      <vt:lpstr>Mecanismos de TV</vt:lpstr>
      <vt:lpstr>Presentación de PowerPoint</vt:lpstr>
      <vt:lpstr>Presentación de PowerPoint</vt:lpstr>
      <vt:lpstr>Presentación de PowerPoint</vt:lpstr>
      <vt:lpstr>Presentación de PowerPoint</vt:lpstr>
      <vt:lpstr>Extrasístoles Ventriculares</vt:lpstr>
      <vt:lpstr>BIGEMINIA VENTRICULAR</vt:lpstr>
      <vt:lpstr>Taquicardias QRS ancho</vt:lpstr>
      <vt:lpstr>Criterios diagnósticos de TV</vt:lpstr>
      <vt:lpstr>Clasificación de las TV</vt:lpstr>
      <vt:lpstr>Diagnostico electrocardiográfico de las tv VS TPSV</vt:lpstr>
      <vt:lpstr>Diagnostico electrocardiográfico de las tv</vt:lpstr>
      <vt:lpstr>Diagnostico electrocardiográfico de las tv</vt:lpstr>
      <vt:lpstr>Diagnostico electrocardiográfico de las tv</vt:lpstr>
      <vt:lpstr>Diagnostico electrocardiográfico de las tv</vt:lpstr>
      <vt:lpstr>Diagnostico electrocardiográfico de las tv</vt:lpstr>
      <vt:lpstr>Diagnostico electrocardiográfico de las tv</vt:lpstr>
      <vt:lpstr>Diagnostico electrocardiográfico de las tv</vt:lpstr>
      <vt:lpstr>Presentación de PowerPoint</vt:lpstr>
      <vt:lpstr>Aleteo Ventricular.</vt:lpstr>
      <vt:lpstr>Torsión de punta</vt:lpstr>
      <vt:lpstr>Fibrilación Ventricular</vt:lpstr>
      <vt:lpstr>Tratamiento.</vt:lpstr>
      <vt:lpstr>Tratamiento</vt:lpstr>
      <vt:lpstr>Tratamiento</vt:lpstr>
      <vt:lpstr>Tratamiento</vt:lpstr>
      <vt:lpstr>Pacientes con Taquicardia y sin compromiso hemodinámico.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Victor Ferreyra</dc:creator>
  <cp:lastModifiedBy>ANGEL BENJAMIN ROJAS</cp:lastModifiedBy>
  <cp:revision>48</cp:revision>
  <dcterms:created xsi:type="dcterms:W3CDTF">2008-05-12T23:07:14Z</dcterms:created>
  <dcterms:modified xsi:type="dcterms:W3CDTF">2026-04-27T10:52:11Z</dcterms:modified>
</cp:coreProperties>
</file>