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304" r:id="rId4"/>
    <p:sldId id="260" r:id="rId5"/>
    <p:sldId id="259" r:id="rId6"/>
    <p:sldId id="264" r:id="rId7"/>
    <p:sldId id="265" r:id="rId8"/>
    <p:sldId id="266" r:id="rId9"/>
    <p:sldId id="261" r:id="rId10"/>
    <p:sldId id="299" r:id="rId11"/>
    <p:sldId id="262" r:id="rId12"/>
    <p:sldId id="263" r:id="rId13"/>
    <p:sldId id="267" r:id="rId14"/>
    <p:sldId id="269" r:id="rId15"/>
    <p:sldId id="268" r:id="rId16"/>
    <p:sldId id="270" r:id="rId17"/>
    <p:sldId id="271" r:id="rId18"/>
    <p:sldId id="303" r:id="rId19"/>
    <p:sldId id="272" r:id="rId20"/>
    <p:sldId id="302" r:id="rId21"/>
    <p:sldId id="300" r:id="rId22"/>
    <p:sldId id="273" r:id="rId23"/>
    <p:sldId id="274" r:id="rId24"/>
    <p:sldId id="275" r:id="rId25"/>
    <p:sldId id="276" r:id="rId26"/>
    <p:sldId id="277" r:id="rId27"/>
    <p:sldId id="278" r:id="rId28"/>
    <p:sldId id="280" r:id="rId29"/>
    <p:sldId id="279" r:id="rId30"/>
    <p:sldId id="281" r:id="rId31"/>
    <p:sldId id="282" r:id="rId32"/>
    <p:sldId id="283" r:id="rId33"/>
    <p:sldId id="284" r:id="rId34"/>
    <p:sldId id="288" r:id="rId35"/>
    <p:sldId id="286" r:id="rId36"/>
    <p:sldId id="287" r:id="rId37"/>
    <p:sldId id="305" r:id="rId38"/>
    <p:sldId id="301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7" r:id="rId47"/>
    <p:sldId id="298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 Benjamin Rojas" initials="ABR" lastIdx="1" clrIdx="0">
    <p:extLst>
      <p:ext uri="{19B8F6BF-5375-455C-9EA6-DF929625EA0E}">
        <p15:presenceInfo xmlns:p15="http://schemas.microsoft.com/office/powerpoint/2012/main" userId="Angel Benjamin Roj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image" Target="../media/image2.sv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61D9FC-B23C-48CD-955E-6EEB8A07C64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C7524E5-E1DF-4A4E-A31D-C233CF0CB901}">
      <dgm:prSet/>
      <dgm:spPr/>
      <dgm:t>
        <a:bodyPr/>
        <a:lstStyle/>
        <a:p>
          <a:r>
            <a:rPr lang="es-AR"/>
            <a:t>Normalmente el ritmo normal es originado en el NODULO SINUSAL.</a:t>
          </a:r>
          <a:endParaRPr lang="en-US"/>
        </a:p>
      </dgm:t>
    </dgm:pt>
    <dgm:pt modelId="{39B48E5F-FEDD-45FC-A1A8-03AD2800B9A2}" type="parTrans" cxnId="{BF659DC5-9E45-45F6-9484-3C3C2B7FE7AA}">
      <dgm:prSet/>
      <dgm:spPr/>
      <dgm:t>
        <a:bodyPr/>
        <a:lstStyle/>
        <a:p>
          <a:endParaRPr lang="en-US"/>
        </a:p>
      </dgm:t>
    </dgm:pt>
    <dgm:pt modelId="{3A3B4AA4-C8CB-4436-A340-CE710AFE4423}" type="sibTrans" cxnId="{BF659DC5-9E45-45F6-9484-3C3C2B7FE7AA}">
      <dgm:prSet/>
      <dgm:spPr/>
      <dgm:t>
        <a:bodyPr/>
        <a:lstStyle/>
        <a:p>
          <a:endParaRPr lang="en-US"/>
        </a:p>
      </dgm:t>
    </dgm:pt>
    <dgm:pt modelId="{B803F1C7-02BB-44DC-8A2E-D01FD352B516}">
      <dgm:prSet/>
      <dgm:spPr/>
      <dgm:t>
        <a:bodyPr/>
        <a:lstStyle/>
        <a:p>
          <a:r>
            <a:rPr lang="es-AR"/>
            <a:t>El NS maneja frecuencias desde 60 lpm, hasta los 100 lpm.</a:t>
          </a:r>
          <a:endParaRPr lang="en-US"/>
        </a:p>
      </dgm:t>
    </dgm:pt>
    <dgm:pt modelId="{4CE87F33-EA6A-452E-8ACF-4A3E7C344170}" type="parTrans" cxnId="{9A05872D-DE33-4374-B2D0-7023AEECDDEE}">
      <dgm:prSet/>
      <dgm:spPr/>
      <dgm:t>
        <a:bodyPr/>
        <a:lstStyle/>
        <a:p>
          <a:endParaRPr lang="en-US"/>
        </a:p>
      </dgm:t>
    </dgm:pt>
    <dgm:pt modelId="{2DC95FA8-C5D1-42D2-8AB3-D522EC181434}" type="sibTrans" cxnId="{9A05872D-DE33-4374-B2D0-7023AEECDDEE}">
      <dgm:prSet/>
      <dgm:spPr/>
      <dgm:t>
        <a:bodyPr/>
        <a:lstStyle/>
        <a:p>
          <a:endParaRPr lang="en-US"/>
        </a:p>
      </dgm:t>
    </dgm:pt>
    <dgm:pt modelId="{233010CD-4A22-487A-8FDD-30F2F618AE32}">
      <dgm:prSet/>
      <dgm:spPr/>
      <dgm:t>
        <a:bodyPr/>
        <a:lstStyle/>
        <a:p>
          <a:r>
            <a:rPr lang="es-AR"/>
            <a:t>Características: Al ecg es regular, dentro del rango de la FC, es + en derivaciones de CARA INFERIOR, siempre precede al QRS.</a:t>
          </a:r>
          <a:endParaRPr lang="en-US"/>
        </a:p>
      </dgm:t>
    </dgm:pt>
    <dgm:pt modelId="{15F2B472-BD66-443E-825B-54C987F7666D}" type="parTrans" cxnId="{065105A0-1887-434F-B1ED-E3870407C49E}">
      <dgm:prSet/>
      <dgm:spPr/>
      <dgm:t>
        <a:bodyPr/>
        <a:lstStyle/>
        <a:p>
          <a:endParaRPr lang="en-US"/>
        </a:p>
      </dgm:t>
    </dgm:pt>
    <dgm:pt modelId="{0FB67530-1AC7-4BEC-94A7-0277303E3EC2}" type="sibTrans" cxnId="{065105A0-1887-434F-B1ED-E3870407C49E}">
      <dgm:prSet/>
      <dgm:spPr/>
      <dgm:t>
        <a:bodyPr/>
        <a:lstStyle/>
        <a:p>
          <a:endParaRPr lang="en-US"/>
        </a:p>
      </dgm:t>
    </dgm:pt>
    <dgm:pt modelId="{0C3068B9-E800-49E3-9A43-3BBFB600E7D3}">
      <dgm:prSet/>
      <dgm:spPr/>
      <dgm:t>
        <a:bodyPr/>
        <a:lstStyle/>
        <a:p>
          <a:r>
            <a:rPr lang="es-AR" dirty="0"/>
            <a:t>¿Siempre se mantiene esta organización?</a:t>
          </a:r>
          <a:endParaRPr lang="en-US" dirty="0"/>
        </a:p>
      </dgm:t>
    </dgm:pt>
    <dgm:pt modelId="{D9DB9902-DBB3-45C6-943F-9B40D7610B75}" type="parTrans" cxnId="{9EF5FACA-E880-4084-86E4-FB342DFC952D}">
      <dgm:prSet/>
      <dgm:spPr/>
      <dgm:t>
        <a:bodyPr/>
        <a:lstStyle/>
        <a:p>
          <a:endParaRPr lang="en-US"/>
        </a:p>
      </dgm:t>
    </dgm:pt>
    <dgm:pt modelId="{5639F18C-4628-4565-A6C2-34AD0A89F976}" type="sibTrans" cxnId="{9EF5FACA-E880-4084-86E4-FB342DFC952D}">
      <dgm:prSet/>
      <dgm:spPr/>
      <dgm:t>
        <a:bodyPr/>
        <a:lstStyle/>
        <a:p>
          <a:endParaRPr lang="en-US"/>
        </a:p>
      </dgm:t>
    </dgm:pt>
    <dgm:pt modelId="{7151A017-C97D-45E6-952F-315A79D1563A}" type="pres">
      <dgm:prSet presAssocID="{F961D9FC-B23C-48CD-955E-6EEB8A07C646}" presName="root" presStyleCnt="0">
        <dgm:presLayoutVars>
          <dgm:dir/>
          <dgm:resizeHandles val="exact"/>
        </dgm:presLayoutVars>
      </dgm:prSet>
      <dgm:spPr/>
    </dgm:pt>
    <dgm:pt modelId="{CF915C51-C72A-4F80-802F-1ABA8210CB00}" type="pres">
      <dgm:prSet presAssocID="{3C7524E5-E1DF-4A4E-A31D-C233CF0CB901}" presName="compNode" presStyleCnt="0"/>
      <dgm:spPr/>
    </dgm:pt>
    <dgm:pt modelId="{B7B65FBF-9B03-46DC-B9AC-2F28ED262DA2}" type="pres">
      <dgm:prSet presAssocID="{3C7524E5-E1DF-4A4E-A31D-C233CF0CB901}" presName="bgRect" presStyleLbl="bgShp" presStyleIdx="0" presStyleCnt="4"/>
      <dgm:spPr/>
    </dgm:pt>
    <dgm:pt modelId="{00CCE443-0DAD-453A-BC31-1740A26374BA}" type="pres">
      <dgm:prSet presAssocID="{3C7524E5-E1DF-4A4E-A31D-C233CF0CB901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16BBBA93-534A-4C8B-9386-A2475DA61DDE}" type="pres">
      <dgm:prSet presAssocID="{3C7524E5-E1DF-4A4E-A31D-C233CF0CB901}" presName="spaceRect" presStyleCnt="0"/>
      <dgm:spPr/>
    </dgm:pt>
    <dgm:pt modelId="{F34D7119-2A37-496B-AF6C-3DF0ADCF03A1}" type="pres">
      <dgm:prSet presAssocID="{3C7524E5-E1DF-4A4E-A31D-C233CF0CB901}" presName="parTx" presStyleLbl="revTx" presStyleIdx="0" presStyleCnt="4">
        <dgm:presLayoutVars>
          <dgm:chMax val="0"/>
          <dgm:chPref val="0"/>
        </dgm:presLayoutVars>
      </dgm:prSet>
      <dgm:spPr/>
    </dgm:pt>
    <dgm:pt modelId="{797736CA-1DE6-4B9E-A1E5-048DEF76F85C}" type="pres">
      <dgm:prSet presAssocID="{3A3B4AA4-C8CB-4436-A340-CE710AFE4423}" presName="sibTrans" presStyleCnt="0"/>
      <dgm:spPr/>
    </dgm:pt>
    <dgm:pt modelId="{B17C83AE-31E1-45FE-87CE-64AF7A1B1F43}" type="pres">
      <dgm:prSet presAssocID="{B803F1C7-02BB-44DC-8A2E-D01FD352B516}" presName="compNode" presStyleCnt="0"/>
      <dgm:spPr/>
    </dgm:pt>
    <dgm:pt modelId="{27EDCE6F-8D1B-4112-83B5-1FEE975A8D20}" type="pres">
      <dgm:prSet presAssocID="{B803F1C7-02BB-44DC-8A2E-D01FD352B516}" presName="bgRect" presStyleLbl="bgShp" presStyleIdx="1" presStyleCnt="4"/>
      <dgm:spPr/>
    </dgm:pt>
    <dgm:pt modelId="{23FEE2A6-01ED-4E17-80AC-007879CBB049}" type="pres">
      <dgm:prSet presAssocID="{B803F1C7-02BB-44DC-8A2E-D01FD352B516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A557F4E1-1596-40AE-B3DC-3AE2FE0995BB}" type="pres">
      <dgm:prSet presAssocID="{B803F1C7-02BB-44DC-8A2E-D01FD352B516}" presName="spaceRect" presStyleCnt="0"/>
      <dgm:spPr/>
    </dgm:pt>
    <dgm:pt modelId="{AEFEF070-443A-44AB-95BC-0CBE33EDEA2E}" type="pres">
      <dgm:prSet presAssocID="{B803F1C7-02BB-44DC-8A2E-D01FD352B516}" presName="parTx" presStyleLbl="revTx" presStyleIdx="1" presStyleCnt="4">
        <dgm:presLayoutVars>
          <dgm:chMax val="0"/>
          <dgm:chPref val="0"/>
        </dgm:presLayoutVars>
      </dgm:prSet>
      <dgm:spPr/>
    </dgm:pt>
    <dgm:pt modelId="{13FB2972-F85D-42C8-98F9-E58DEB976E63}" type="pres">
      <dgm:prSet presAssocID="{2DC95FA8-C5D1-42D2-8AB3-D522EC181434}" presName="sibTrans" presStyleCnt="0"/>
      <dgm:spPr/>
    </dgm:pt>
    <dgm:pt modelId="{8092E583-2C6B-48BC-B7D7-473960491F89}" type="pres">
      <dgm:prSet presAssocID="{233010CD-4A22-487A-8FDD-30F2F618AE32}" presName="compNode" presStyleCnt="0"/>
      <dgm:spPr/>
    </dgm:pt>
    <dgm:pt modelId="{DA22BD29-7837-4DA8-A8FC-2A6385886947}" type="pres">
      <dgm:prSet presAssocID="{233010CD-4A22-487A-8FDD-30F2F618AE32}" presName="bgRect" presStyleLbl="bgShp" presStyleIdx="2" presStyleCnt="4"/>
      <dgm:spPr/>
    </dgm:pt>
    <dgm:pt modelId="{83227F6E-1F3E-44B4-9F49-B4FABE124C73}" type="pres">
      <dgm:prSet presAssocID="{233010CD-4A22-487A-8FDD-30F2F618AE32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tido"/>
        </a:ext>
      </dgm:extLst>
    </dgm:pt>
    <dgm:pt modelId="{B2921E37-E54E-4C0D-9EB7-393FAAF045AF}" type="pres">
      <dgm:prSet presAssocID="{233010CD-4A22-487A-8FDD-30F2F618AE32}" presName="spaceRect" presStyleCnt="0"/>
      <dgm:spPr/>
    </dgm:pt>
    <dgm:pt modelId="{0734EBAD-82D6-48A1-9F49-4A668E91F177}" type="pres">
      <dgm:prSet presAssocID="{233010CD-4A22-487A-8FDD-30F2F618AE32}" presName="parTx" presStyleLbl="revTx" presStyleIdx="2" presStyleCnt="4">
        <dgm:presLayoutVars>
          <dgm:chMax val="0"/>
          <dgm:chPref val="0"/>
        </dgm:presLayoutVars>
      </dgm:prSet>
      <dgm:spPr/>
    </dgm:pt>
    <dgm:pt modelId="{78402B38-619B-49D8-832F-30A21F6C98C3}" type="pres">
      <dgm:prSet presAssocID="{0FB67530-1AC7-4BEC-94A7-0277303E3EC2}" presName="sibTrans" presStyleCnt="0"/>
      <dgm:spPr/>
    </dgm:pt>
    <dgm:pt modelId="{52DB8BC8-33FF-4B7B-B64E-D14A60A5EBF5}" type="pres">
      <dgm:prSet presAssocID="{0C3068B9-E800-49E3-9A43-3BBFB600E7D3}" presName="compNode" presStyleCnt="0"/>
      <dgm:spPr/>
    </dgm:pt>
    <dgm:pt modelId="{81B6E062-0593-4434-B710-44DC8AAC4532}" type="pres">
      <dgm:prSet presAssocID="{0C3068B9-E800-49E3-9A43-3BBFB600E7D3}" presName="bgRect" presStyleLbl="bgShp" presStyleIdx="3" presStyleCnt="4"/>
      <dgm:spPr/>
    </dgm:pt>
    <dgm:pt modelId="{56926266-A8B1-4B8D-B843-40FC898B2BD9}" type="pres">
      <dgm:prSet presAssocID="{0C3068B9-E800-49E3-9A43-3BBFB600E7D3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erarquía"/>
        </a:ext>
      </dgm:extLst>
    </dgm:pt>
    <dgm:pt modelId="{E003AACF-F2A4-4839-8E1D-FF191AE542D7}" type="pres">
      <dgm:prSet presAssocID="{0C3068B9-E800-49E3-9A43-3BBFB600E7D3}" presName="spaceRect" presStyleCnt="0"/>
      <dgm:spPr/>
    </dgm:pt>
    <dgm:pt modelId="{0FA0FDF9-EE0E-437D-AE0E-53D9C7E4725D}" type="pres">
      <dgm:prSet presAssocID="{0C3068B9-E800-49E3-9A43-3BBFB600E7D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269E804-4FB4-42AB-823C-6122EE040CE7}" type="presOf" srcId="{F961D9FC-B23C-48CD-955E-6EEB8A07C646}" destId="{7151A017-C97D-45E6-952F-315A79D1563A}" srcOrd="0" destOrd="0" presId="urn:microsoft.com/office/officeart/2018/2/layout/IconVerticalSolidList"/>
    <dgm:cxn modelId="{9A05872D-DE33-4374-B2D0-7023AEECDDEE}" srcId="{F961D9FC-B23C-48CD-955E-6EEB8A07C646}" destId="{B803F1C7-02BB-44DC-8A2E-D01FD352B516}" srcOrd="1" destOrd="0" parTransId="{4CE87F33-EA6A-452E-8ACF-4A3E7C344170}" sibTransId="{2DC95FA8-C5D1-42D2-8AB3-D522EC181434}"/>
    <dgm:cxn modelId="{065105A0-1887-434F-B1ED-E3870407C49E}" srcId="{F961D9FC-B23C-48CD-955E-6EEB8A07C646}" destId="{233010CD-4A22-487A-8FDD-30F2F618AE32}" srcOrd="2" destOrd="0" parTransId="{15F2B472-BD66-443E-825B-54C987F7666D}" sibTransId="{0FB67530-1AC7-4BEC-94A7-0277303E3EC2}"/>
    <dgm:cxn modelId="{59AC8DB0-4320-495F-A05A-BD0A964C6BBC}" type="presOf" srcId="{3C7524E5-E1DF-4A4E-A31D-C233CF0CB901}" destId="{F34D7119-2A37-496B-AF6C-3DF0ADCF03A1}" srcOrd="0" destOrd="0" presId="urn:microsoft.com/office/officeart/2018/2/layout/IconVerticalSolidList"/>
    <dgm:cxn modelId="{BF659DC5-9E45-45F6-9484-3C3C2B7FE7AA}" srcId="{F961D9FC-B23C-48CD-955E-6EEB8A07C646}" destId="{3C7524E5-E1DF-4A4E-A31D-C233CF0CB901}" srcOrd="0" destOrd="0" parTransId="{39B48E5F-FEDD-45FC-A1A8-03AD2800B9A2}" sibTransId="{3A3B4AA4-C8CB-4436-A340-CE710AFE4423}"/>
    <dgm:cxn modelId="{9EF5FACA-E880-4084-86E4-FB342DFC952D}" srcId="{F961D9FC-B23C-48CD-955E-6EEB8A07C646}" destId="{0C3068B9-E800-49E3-9A43-3BBFB600E7D3}" srcOrd="3" destOrd="0" parTransId="{D9DB9902-DBB3-45C6-943F-9B40D7610B75}" sibTransId="{5639F18C-4628-4565-A6C2-34AD0A89F976}"/>
    <dgm:cxn modelId="{68E3B1D1-B5F0-4AED-8F9D-B9544CDE79C8}" type="presOf" srcId="{233010CD-4A22-487A-8FDD-30F2F618AE32}" destId="{0734EBAD-82D6-48A1-9F49-4A668E91F177}" srcOrd="0" destOrd="0" presId="urn:microsoft.com/office/officeart/2018/2/layout/IconVerticalSolidList"/>
    <dgm:cxn modelId="{B03CCCDC-85D5-4CCF-A6E4-AC3F034E0503}" type="presOf" srcId="{0C3068B9-E800-49E3-9A43-3BBFB600E7D3}" destId="{0FA0FDF9-EE0E-437D-AE0E-53D9C7E4725D}" srcOrd="0" destOrd="0" presId="urn:microsoft.com/office/officeart/2018/2/layout/IconVerticalSolidList"/>
    <dgm:cxn modelId="{D9EEDAEF-C9CA-4C08-A8B4-9E71A3E2A1A4}" type="presOf" srcId="{B803F1C7-02BB-44DC-8A2E-D01FD352B516}" destId="{AEFEF070-443A-44AB-95BC-0CBE33EDEA2E}" srcOrd="0" destOrd="0" presId="urn:microsoft.com/office/officeart/2018/2/layout/IconVerticalSolidList"/>
    <dgm:cxn modelId="{6D8F0803-7B35-4619-A691-D5D2836C3278}" type="presParOf" srcId="{7151A017-C97D-45E6-952F-315A79D1563A}" destId="{CF915C51-C72A-4F80-802F-1ABA8210CB00}" srcOrd="0" destOrd="0" presId="urn:microsoft.com/office/officeart/2018/2/layout/IconVerticalSolidList"/>
    <dgm:cxn modelId="{6C8FB2F8-25AD-4EE2-96A0-F20418961060}" type="presParOf" srcId="{CF915C51-C72A-4F80-802F-1ABA8210CB00}" destId="{B7B65FBF-9B03-46DC-B9AC-2F28ED262DA2}" srcOrd="0" destOrd="0" presId="urn:microsoft.com/office/officeart/2018/2/layout/IconVerticalSolidList"/>
    <dgm:cxn modelId="{A734CA9E-B53E-4A44-90D7-A61D523868FC}" type="presParOf" srcId="{CF915C51-C72A-4F80-802F-1ABA8210CB00}" destId="{00CCE443-0DAD-453A-BC31-1740A26374BA}" srcOrd="1" destOrd="0" presId="urn:microsoft.com/office/officeart/2018/2/layout/IconVerticalSolidList"/>
    <dgm:cxn modelId="{E1574D47-4B46-426E-A788-F5E099159786}" type="presParOf" srcId="{CF915C51-C72A-4F80-802F-1ABA8210CB00}" destId="{16BBBA93-534A-4C8B-9386-A2475DA61DDE}" srcOrd="2" destOrd="0" presId="urn:microsoft.com/office/officeart/2018/2/layout/IconVerticalSolidList"/>
    <dgm:cxn modelId="{AD07D9E3-17AB-4432-B860-251089F1C80A}" type="presParOf" srcId="{CF915C51-C72A-4F80-802F-1ABA8210CB00}" destId="{F34D7119-2A37-496B-AF6C-3DF0ADCF03A1}" srcOrd="3" destOrd="0" presId="urn:microsoft.com/office/officeart/2018/2/layout/IconVerticalSolidList"/>
    <dgm:cxn modelId="{1F8BD862-66F6-4DC3-82D9-E59ECD43C0DE}" type="presParOf" srcId="{7151A017-C97D-45E6-952F-315A79D1563A}" destId="{797736CA-1DE6-4B9E-A1E5-048DEF76F85C}" srcOrd="1" destOrd="0" presId="urn:microsoft.com/office/officeart/2018/2/layout/IconVerticalSolidList"/>
    <dgm:cxn modelId="{9599AEAD-B0E6-4394-8AE6-7434AF9C0F48}" type="presParOf" srcId="{7151A017-C97D-45E6-952F-315A79D1563A}" destId="{B17C83AE-31E1-45FE-87CE-64AF7A1B1F43}" srcOrd="2" destOrd="0" presId="urn:microsoft.com/office/officeart/2018/2/layout/IconVerticalSolidList"/>
    <dgm:cxn modelId="{C0EFC911-EA2B-4109-B434-81395695B07D}" type="presParOf" srcId="{B17C83AE-31E1-45FE-87CE-64AF7A1B1F43}" destId="{27EDCE6F-8D1B-4112-83B5-1FEE975A8D20}" srcOrd="0" destOrd="0" presId="urn:microsoft.com/office/officeart/2018/2/layout/IconVerticalSolidList"/>
    <dgm:cxn modelId="{786E7A88-B5C5-4E81-B343-E308C57B4766}" type="presParOf" srcId="{B17C83AE-31E1-45FE-87CE-64AF7A1B1F43}" destId="{23FEE2A6-01ED-4E17-80AC-007879CBB049}" srcOrd="1" destOrd="0" presId="urn:microsoft.com/office/officeart/2018/2/layout/IconVerticalSolidList"/>
    <dgm:cxn modelId="{EF47A735-6859-4B38-A8FD-4A4A6C0723AA}" type="presParOf" srcId="{B17C83AE-31E1-45FE-87CE-64AF7A1B1F43}" destId="{A557F4E1-1596-40AE-B3DC-3AE2FE0995BB}" srcOrd="2" destOrd="0" presId="urn:microsoft.com/office/officeart/2018/2/layout/IconVerticalSolidList"/>
    <dgm:cxn modelId="{175B976E-AA83-4140-99EA-0E94CF4D47A0}" type="presParOf" srcId="{B17C83AE-31E1-45FE-87CE-64AF7A1B1F43}" destId="{AEFEF070-443A-44AB-95BC-0CBE33EDEA2E}" srcOrd="3" destOrd="0" presId="urn:microsoft.com/office/officeart/2018/2/layout/IconVerticalSolidList"/>
    <dgm:cxn modelId="{3A634F46-6EE6-4B98-8A93-74E2342C3B14}" type="presParOf" srcId="{7151A017-C97D-45E6-952F-315A79D1563A}" destId="{13FB2972-F85D-42C8-98F9-E58DEB976E63}" srcOrd="3" destOrd="0" presId="urn:microsoft.com/office/officeart/2018/2/layout/IconVerticalSolidList"/>
    <dgm:cxn modelId="{27FEB694-A2BD-4F4F-83D5-361D31BF18A4}" type="presParOf" srcId="{7151A017-C97D-45E6-952F-315A79D1563A}" destId="{8092E583-2C6B-48BC-B7D7-473960491F89}" srcOrd="4" destOrd="0" presId="urn:microsoft.com/office/officeart/2018/2/layout/IconVerticalSolidList"/>
    <dgm:cxn modelId="{4797D989-F65D-4F58-B9C1-8893C5B3277E}" type="presParOf" srcId="{8092E583-2C6B-48BC-B7D7-473960491F89}" destId="{DA22BD29-7837-4DA8-A8FC-2A6385886947}" srcOrd="0" destOrd="0" presId="urn:microsoft.com/office/officeart/2018/2/layout/IconVerticalSolidList"/>
    <dgm:cxn modelId="{778A928C-DF2A-444D-B29C-61E5ED033A57}" type="presParOf" srcId="{8092E583-2C6B-48BC-B7D7-473960491F89}" destId="{83227F6E-1F3E-44B4-9F49-B4FABE124C73}" srcOrd="1" destOrd="0" presId="urn:microsoft.com/office/officeart/2018/2/layout/IconVerticalSolidList"/>
    <dgm:cxn modelId="{BFA1BA9B-4C59-401A-810B-F28F05D026C1}" type="presParOf" srcId="{8092E583-2C6B-48BC-B7D7-473960491F89}" destId="{B2921E37-E54E-4C0D-9EB7-393FAAF045AF}" srcOrd="2" destOrd="0" presId="urn:microsoft.com/office/officeart/2018/2/layout/IconVerticalSolidList"/>
    <dgm:cxn modelId="{8E89A9E6-8534-4202-995C-165EDFE2176B}" type="presParOf" srcId="{8092E583-2C6B-48BC-B7D7-473960491F89}" destId="{0734EBAD-82D6-48A1-9F49-4A668E91F177}" srcOrd="3" destOrd="0" presId="urn:microsoft.com/office/officeart/2018/2/layout/IconVerticalSolidList"/>
    <dgm:cxn modelId="{39C69EB5-C041-414D-8094-38880E507C97}" type="presParOf" srcId="{7151A017-C97D-45E6-952F-315A79D1563A}" destId="{78402B38-619B-49D8-832F-30A21F6C98C3}" srcOrd="5" destOrd="0" presId="urn:microsoft.com/office/officeart/2018/2/layout/IconVerticalSolidList"/>
    <dgm:cxn modelId="{F5B16DDB-3A0D-46F3-A210-F0C6F226BDD5}" type="presParOf" srcId="{7151A017-C97D-45E6-952F-315A79D1563A}" destId="{52DB8BC8-33FF-4B7B-B64E-D14A60A5EBF5}" srcOrd="6" destOrd="0" presId="urn:microsoft.com/office/officeart/2018/2/layout/IconVerticalSolidList"/>
    <dgm:cxn modelId="{F455489C-B3D3-401A-8F6D-969151F7C921}" type="presParOf" srcId="{52DB8BC8-33FF-4B7B-B64E-D14A60A5EBF5}" destId="{81B6E062-0593-4434-B710-44DC8AAC4532}" srcOrd="0" destOrd="0" presId="urn:microsoft.com/office/officeart/2018/2/layout/IconVerticalSolidList"/>
    <dgm:cxn modelId="{6C596D8C-4178-405A-AE9F-91C1231B0DE9}" type="presParOf" srcId="{52DB8BC8-33FF-4B7B-B64E-D14A60A5EBF5}" destId="{56926266-A8B1-4B8D-B843-40FC898B2BD9}" srcOrd="1" destOrd="0" presId="urn:microsoft.com/office/officeart/2018/2/layout/IconVerticalSolidList"/>
    <dgm:cxn modelId="{81D95404-94F6-436B-B1BB-04DD4B2EE049}" type="presParOf" srcId="{52DB8BC8-33FF-4B7B-B64E-D14A60A5EBF5}" destId="{E003AACF-F2A4-4839-8E1D-FF191AE542D7}" srcOrd="2" destOrd="0" presId="urn:microsoft.com/office/officeart/2018/2/layout/IconVerticalSolidList"/>
    <dgm:cxn modelId="{B7E74364-1A1B-48B6-BD66-ECE150409D54}" type="presParOf" srcId="{52DB8BC8-33FF-4B7B-B64E-D14A60A5EBF5}" destId="{0FA0FDF9-EE0E-437D-AE0E-53D9C7E4725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230782-25FA-443C-8134-C226E95677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D3E6D675-7703-46E1-9F7E-DA587420B9FA}">
      <dgm:prSet phldrT="[Texto]" custT="1"/>
      <dgm:spPr/>
      <dgm:t>
        <a:bodyPr/>
        <a:lstStyle/>
        <a:p>
          <a:r>
            <a:rPr lang="es-AR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TEJIDO AURICULAR</a:t>
          </a:r>
        </a:p>
      </dgm:t>
    </dgm:pt>
    <dgm:pt modelId="{14C323A7-204C-41AC-978A-E00CA334A423}" type="parTrans" cxnId="{CE4FEF6D-3797-4A15-9EA4-8131691D2E7F}">
      <dgm:prSet/>
      <dgm:spPr/>
      <dgm:t>
        <a:bodyPr/>
        <a:lstStyle/>
        <a:p>
          <a:endParaRPr lang="es-AR"/>
        </a:p>
      </dgm:t>
    </dgm:pt>
    <dgm:pt modelId="{8D34300E-51A7-4B78-B598-984E7E1D3DAA}" type="sibTrans" cxnId="{CE4FEF6D-3797-4A15-9EA4-8131691D2E7F}">
      <dgm:prSet/>
      <dgm:spPr/>
      <dgm:t>
        <a:bodyPr/>
        <a:lstStyle/>
        <a:p>
          <a:endParaRPr lang="es-AR"/>
        </a:p>
      </dgm:t>
    </dgm:pt>
    <dgm:pt modelId="{D4B597CB-3D02-4BEF-B107-0EF829F0E221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</a:rPr>
            <a:t>TAQUICARDIA SINUSAL</a:t>
          </a:r>
        </a:p>
      </dgm:t>
    </dgm:pt>
    <dgm:pt modelId="{BB1891FB-945B-42AD-8300-68CCB9F9AB4F}" type="parTrans" cxnId="{617EC09F-1911-4CAE-B6D7-DF79BAA83371}">
      <dgm:prSet/>
      <dgm:spPr/>
      <dgm:t>
        <a:bodyPr/>
        <a:lstStyle/>
        <a:p>
          <a:endParaRPr lang="es-AR"/>
        </a:p>
      </dgm:t>
    </dgm:pt>
    <dgm:pt modelId="{C4D750A8-A0A5-463D-9BE8-6F886977A649}" type="sibTrans" cxnId="{617EC09F-1911-4CAE-B6D7-DF79BAA83371}">
      <dgm:prSet/>
      <dgm:spPr/>
      <dgm:t>
        <a:bodyPr/>
        <a:lstStyle/>
        <a:p>
          <a:endParaRPr lang="es-AR"/>
        </a:p>
      </dgm:t>
    </dgm:pt>
    <dgm:pt modelId="{71927513-7917-492F-A777-9D9288FA44A2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</a:rPr>
            <a:t>TAQUICARDIA SINUSAL INAPROPIADA</a:t>
          </a:r>
        </a:p>
      </dgm:t>
    </dgm:pt>
    <dgm:pt modelId="{60428728-A690-48FC-BDEE-354E51933977}" type="parTrans" cxnId="{3EA39225-0DCB-4F5E-820D-7B24CF093A9E}">
      <dgm:prSet/>
      <dgm:spPr/>
      <dgm:t>
        <a:bodyPr/>
        <a:lstStyle/>
        <a:p>
          <a:endParaRPr lang="es-AR"/>
        </a:p>
      </dgm:t>
    </dgm:pt>
    <dgm:pt modelId="{0F29F27D-1A05-4C91-8BFA-653C69526484}" type="sibTrans" cxnId="{3EA39225-0DCB-4F5E-820D-7B24CF093A9E}">
      <dgm:prSet/>
      <dgm:spPr/>
      <dgm:t>
        <a:bodyPr/>
        <a:lstStyle/>
        <a:p>
          <a:endParaRPr lang="es-AR"/>
        </a:p>
      </dgm:t>
    </dgm:pt>
    <dgm:pt modelId="{D20FA685-31E0-4F18-A6E7-1A673063E5BE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</a:rPr>
            <a:t>Reentrada sinoauricular</a:t>
          </a:r>
        </a:p>
      </dgm:t>
    </dgm:pt>
    <dgm:pt modelId="{90E2DFB5-6DF3-48E2-A505-21B6218E19EC}" type="parTrans" cxnId="{31DF0948-886B-4E85-8911-51161653E3D4}">
      <dgm:prSet/>
      <dgm:spPr/>
      <dgm:t>
        <a:bodyPr/>
        <a:lstStyle/>
        <a:p>
          <a:endParaRPr lang="es-AR"/>
        </a:p>
      </dgm:t>
    </dgm:pt>
    <dgm:pt modelId="{202EA101-8458-48EF-A369-0477964D1576}" type="sibTrans" cxnId="{31DF0948-886B-4E85-8911-51161653E3D4}">
      <dgm:prSet/>
      <dgm:spPr/>
      <dgm:t>
        <a:bodyPr/>
        <a:lstStyle/>
        <a:p>
          <a:endParaRPr lang="es-AR"/>
        </a:p>
      </dgm:t>
    </dgm:pt>
    <dgm:pt modelId="{2C3EAC7F-69A7-4C9B-A028-5133D6259C24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</a:rPr>
            <a:t>Taquicardia auricular</a:t>
          </a:r>
        </a:p>
      </dgm:t>
    </dgm:pt>
    <dgm:pt modelId="{E85DE192-AD5D-49DB-A4F2-88EB41957314}" type="parTrans" cxnId="{6F8DFBC1-3F94-4AA1-8372-EB4D49C6BCA7}">
      <dgm:prSet/>
      <dgm:spPr/>
      <dgm:t>
        <a:bodyPr/>
        <a:lstStyle/>
        <a:p>
          <a:endParaRPr lang="es-AR"/>
        </a:p>
      </dgm:t>
    </dgm:pt>
    <dgm:pt modelId="{F04AADC0-C528-4625-A9A7-5566F10B29BB}" type="sibTrans" cxnId="{6F8DFBC1-3F94-4AA1-8372-EB4D49C6BCA7}">
      <dgm:prSet/>
      <dgm:spPr/>
      <dgm:t>
        <a:bodyPr/>
        <a:lstStyle/>
        <a:p>
          <a:endParaRPr lang="es-AR"/>
        </a:p>
      </dgm:t>
    </dgm:pt>
    <dgm:pt modelId="{6E794D3E-124A-4319-BE26-71D28993D64C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</a:rPr>
            <a:t>FLUTTER AURICULAR</a:t>
          </a:r>
        </a:p>
      </dgm:t>
    </dgm:pt>
    <dgm:pt modelId="{51A59352-2AB5-4AD6-A14C-D9B1E97E62ED}" type="parTrans" cxnId="{F7635989-4685-4062-8BAA-4B3F10C942E9}">
      <dgm:prSet/>
      <dgm:spPr/>
      <dgm:t>
        <a:bodyPr/>
        <a:lstStyle/>
        <a:p>
          <a:endParaRPr lang="es-AR"/>
        </a:p>
      </dgm:t>
    </dgm:pt>
    <dgm:pt modelId="{CAEDB93B-17F9-4105-999F-46B9B5DB4D13}" type="sibTrans" cxnId="{F7635989-4685-4062-8BAA-4B3F10C942E9}">
      <dgm:prSet/>
      <dgm:spPr/>
      <dgm:t>
        <a:bodyPr/>
        <a:lstStyle/>
        <a:p>
          <a:endParaRPr lang="es-AR"/>
        </a:p>
      </dgm:t>
    </dgm:pt>
    <dgm:pt modelId="{9835B29E-5121-40E7-865D-6EB7DFE85672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</a:rPr>
            <a:t>FIBRILACION AURICULAR</a:t>
          </a:r>
        </a:p>
      </dgm:t>
    </dgm:pt>
    <dgm:pt modelId="{A5BCA506-0988-4EE0-A09C-87DF8EEEEE05}" type="parTrans" cxnId="{15875778-9501-4503-8C5F-0D214C95D3C6}">
      <dgm:prSet/>
      <dgm:spPr/>
      <dgm:t>
        <a:bodyPr/>
        <a:lstStyle/>
        <a:p>
          <a:endParaRPr lang="es-AR"/>
        </a:p>
      </dgm:t>
    </dgm:pt>
    <dgm:pt modelId="{702D6975-B06D-4AFC-8219-CA48BC67DAD9}" type="sibTrans" cxnId="{15875778-9501-4503-8C5F-0D214C95D3C6}">
      <dgm:prSet/>
      <dgm:spPr/>
      <dgm:t>
        <a:bodyPr/>
        <a:lstStyle/>
        <a:p>
          <a:endParaRPr lang="es-AR"/>
        </a:p>
      </dgm:t>
    </dgm:pt>
    <dgm:pt modelId="{A754C343-A49C-4162-A038-D8A6070F27AF}" type="pres">
      <dgm:prSet presAssocID="{13230782-25FA-443C-8134-C226E95677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D2F5EAD-68CB-40C4-9283-CBAD7C9A1E9A}" type="pres">
      <dgm:prSet presAssocID="{D3E6D675-7703-46E1-9F7E-DA587420B9FA}" presName="root1" presStyleCnt="0"/>
      <dgm:spPr/>
    </dgm:pt>
    <dgm:pt modelId="{01485CF9-5466-4235-B5E4-4F8A49E6DC56}" type="pres">
      <dgm:prSet presAssocID="{D3E6D675-7703-46E1-9F7E-DA587420B9FA}" presName="LevelOneTextNode" presStyleLbl="node0" presStyleIdx="0" presStyleCnt="1" custScaleX="268100" custScaleY="128260">
        <dgm:presLayoutVars>
          <dgm:chPref val="3"/>
        </dgm:presLayoutVars>
      </dgm:prSet>
      <dgm:spPr/>
    </dgm:pt>
    <dgm:pt modelId="{9246305B-C4A5-4FCE-944B-ED810966B9E4}" type="pres">
      <dgm:prSet presAssocID="{D3E6D675-7703-46E1-9F7E-DA587420B9FA}" presName="level2hierChild" presStyleCnt="0"/>
      <dgm:spPr/>
    </dgm:pt>
    <dgm:pt modelId="{473488D7-6115-4111-A630-96EFB73CC9C4}" type="pres">
      <dgm:prSet presAssocID="{BB1891FB-945B-42AD-8300-68CCB9F9AB4F}" presName="conn2-1" presStyleLbl="parChTrans1D2" presStyleIdx="0" presStyleCnt="6"/>
      <dgm:spPr/>
    </dgm:pt>
    <dgm:pt modelId="{137FB4DE-D610-42A2-A61A-112F580CB8D8}" type="pres">
      <dgm:prSet presAssocID="{BB1891FB-945B-42AD-8300-68CCB9F9AB4F}" presName="connTx" presStyleLbl="parChTrans1D2" presStyleIdx="0" presStyleCnt="6"/>
      <dgm:spPr/>
    </dgm:pt>
    <dgm:pt modelId="{3734DD98-E90E-4EAC-9224-6C6288C97BAA}" type="pres">
      <dgm:prSet presAssocID="{D4B597CB-3D02-4BEF-B107-0EF829F0E221}" presName="root2" presStyleCnt="0"/>
      <dgm:spPr/>
    </dgm:pt>
    <dgm:pt modelId="{9E884898-CE9D-4F06-8BE1-A0C2BA0BC5EE}" type="pres">
      <dgm:prSet presAssocID="{D4B597CB-3D02-4BEF-B107-0EF829F0E221}" presName="LevelTwoTextNode" presStyleLbl="node2" presStyleIdx="0" presStyleCnt="6" custScaleX="160112">
        <dgm:presLayoutVars>
          <dgm:chPref val="3"/>
        </dgm:presLayoutVars>
      </dgm:prSet>
      <dgm:spPr/>
    </dgm:pt>
    <dgm:pt modelId="{C8B89D5E-F797-4FE1-8432-8C970A9AD5E3}" type="pres">
      <dgm:prSet presAssocID="{D4B597CB-3D02-4BEF-B107-0EF829F0E221}" presName="level3hierChild" presStyleCnt="0"/>
      <dgm:spPr/>
    </dgm:pt>
    <dgm:pt modelId="{AAE3DCC3-E132-433C-AF05-AEF09029E81B}" type="pres">
      <dgm:prSet presAssocID="{60428728-A690-48FC-BDEE-354E51933977}" presName="conn2-1" presStyleLbl="parChTrans1D2" presStyleIdx="1" presStyleCnt="6"/>
      <dgm:spPr/>
    </dgm:pt>
    <dgm:pt modelId="{3E53AA44-680A-4C0F-922A-685BE97AB5A2}" type="pres">
      <dgm:prSet presAssocID="{60428728-A690-48FC-BDEE-354E51933977}" presName="connTx" presStyleLbl="parChTrans1D2" presStyleIdx="1" presStyleCnt="6"/>
      <dgm:spPr/>
    </dgm:pt>
    <dgm:pt modelId="{9E9E5CF7-1971-4407-9EEB-AC03E4B90544}" type="pres">
      <dgm:prSet presAssocID="{71927513-7917-492F-A777-9D9288FA44A2}" presName="root2" presStyleCnt="0"/>
      <dgm:spPr/>
    </dgm:pt>
    <dgm:pt modelId="{33CD9129-F966-450A-AFE7-C8579350FF40}" type="pres">
      <dgm:prSet presAssocID="{71927513-7917-492F-A777-9D9288FA44A2}" presName="LevelTwoTextNode" presStyleLbl="node2" presStyleIdx="1" presStyleCnt="6" custScaleX="160112">
        <dgm:presLayoutVars>
          <dgm:chPref val="3"/>
        </dgm:presLayoutVars>
      </dgm:prSet>
      <dgm:spPr/>
    </dgm:pt>
    <dgm:pt modelId="{386CE4E3-7A85-4950-838E-CC2D88AEAE86}" type="pres">
      <dgm:prSet presAssocID="{71927513-7917-492F-A777-9D9288FA44A2}" presName="level3hierChild" presStyleCnt="0"/>
      <dgm:spPr/>
    </dgm:pt>
    <dgm:pt modelId="{059ABA8B-242B-426D-9ABC-86EFD7176E62}" type="pres">
      <dgm:prSet presAssocID="{90E2DFB5-6DF3-48E2-A505-21B6218E19EC}" presName="conn2-1" presStyleLbl="parChTrans1D2" presStyleIdx="2" presStyleCnt="6"/>
      <dgm:spPr/>
    </dgm:pt>
    <dgm:pt modelId="{1C3E06CC-8F46-4402-9D27-DE991DC036BE}" type="pres">
      <dgm:prSet presAssocID="{90E2DFB5-6DF3-48E2-A505-21B6218E19EC}" presName="connTx" presStyleLbl="parChTrans1D2" presStyleIdx="2" presStyleCnt="6"/>
      <dgm:spPr/>
    </dgm:pt>
    <dgm:pt modelId="{5A253376-243A-4DCD-AFCF-7A922E341DAC}" type="pres">
      <dgm:prSet presAssocID="{D20FA685-31E0-4F18-A6E7-1A673063E5BE}" presName="root2" presStyleCnt="0"/>
      <dgm:spPr/>
    </dgm:pt>
    <dgm:pt modelId="{F8C84E96-8C48-4E20-BC3E-36BB549C340F}" type="pres">
      <dgm:prSet presAssocID="{D20FA685-31E0-4F18-A6E7-1A673063E5BE}" presName="LevelTwoTextNode" presStyleLbl="node2" presStyleIdx="2" presStyleCnt="6" custScaleX="158578">
        <dgm:presLayoutVars>
          <dgm:chPref val="3"/>
        </dgm:presLayoutVars>
      </dgm:prSet>
      <dgm:spPr/>
    </dgm:pt>
    <dgm:pt modelId="{F5F293F2-02A7-44F5-AAD4-342855C68FB6}" type="pres">
      <dgm:prSet presAssocID="{D20FA685-31E0-4F18-A6E7-1A673063E5BE}" presName="level3hierChild" presStyleCnt="0"/>
      <dgm:spPr/>
    </dgm:pt>
    <dgm:pt modelId="{CAD3820E-37D1-43DC-9A48-53F1D4810B13}" type="pres">
      <dgm:prSet presAssocID="{E85DE192-AD5D-49DB-A4F2-88EB41957314}" presName="conn2-1" presStyleLbl="parChTrans1D2" presStyleIdx="3" presStyleCnt="6"/>
      <dgm:spPr/>
    </dgm:pt>
    <dgm:pt modelId="{67488155-19CB-4F6B-84B2-65A6B3F7E073}" type="pres">
      <dgm:prSet presAssocID="{E85DE192-AD5D-49DB-A4F2-88EB41957314}" presName="connTx" presStyleLbl="parChTrans1D2" presStyleIdx="3" presStyleCnt="6"/>
      <dgm:spPr/>
    </dgm:pt>
    <dgm:pt modelId="{63CED1FA-3296-4779-95B8-9248C5FC206B}" type="pres">
      <dgm:prSet presAssocID="{2C3EAC7F-69A7-4C9B-A028-5133D6259C24}" presName="root2" presStyleCnt="0"/>
      <dgm:spPr/>
    </dgm:pt>
    <dgm:pt modelId="{BA9B3D28-CA09-4CBC-9E8C-0F994B6B3243}" type="pres">
      <dgm:prSet presAssocID="{2C3EAC7F-69A7-4C9B-A028-5133D6259C24}" presName="LevelTwoTextNode" presStyleLbl="node2" presStyleIdx="3" presStyleCnt="6" custScaleX="158578">
        <dgm:presLayoutVars>
          <dgm:chPref val="3"/>
        </dgm:presLayoutVars>
      </dgm:prSet>
      <dgm:spPr/>
    </dgm:pt>
    <dgm:pt modelId="{A03E9FCA-74BE-4042-A2D5-32E77B2AE2CF}" type="pres">
      <dgm:prSet presAssocID="{2C3EAC7F-69A7-4C9B-A028-5133D6259C24}" presName="level3hierChild" presStyleCnt="0"/>
      <dgm:spPr/>
    </dgm:pt>
    <dgm:pt modelId="{9C1A58D3-6654-4D24-BADD-D7BA9F51C589}" type="pres">
      <dgm:prSet presAssocID="{51A59352-2AB5-4AD6-A14C-D9B1E97E62ED}" presName="conn2-1" presStyleLbl="parChTrans1D2" presStyleIdx="4" presStyleCnt="6"/>
      <dgm:spPr/>
    </dgm:pt>
    <dgm:pt modelId="{F21F644F-C2BE-4736-88AF-9DD500FB058D}" type="pres">
      <dgm:prSet presAssocID="{51A59352-2AB5-4AD6-A14C-D9B1E97E62ED}" presName="connTx" presStyleLbl="parChTrans1D2" presStyleIdx="4" presStyleCnt="6"/>
      <dgm:spPr/>
    </dgm:pt>
    <dgm:pt modelId="{C68791DF-C58F-4BED-BD68-23CB55D17C22}" type="pres">
      <dgm:prSet presAssocID="{6E794D3E-124A-4319-BE26-71D28993D64C}" presName="root2" presStyleCnt="0"/>
      <dgm:spPr/>
    </dgm:pt>
    <dgm:pt modelId="{0F390151-77F4-425C-95C4-B4FF418D2A01}" type="pres">
      <dgm:prSet presAssocID="{6E794D3E-124A-4319-BE26-71D28993D64C}" presName="LevelTwoTextNode" presStyleLbl="node2" presStyleIdx="4" presStyleCnt="6" custScaleX="157333">
        <dgm:presLayoutVars>
          <dgm:chPref val="3"/>
        </dgm:presLayoutVars>
      </dgm:prSet>
      <dgm:spPr/>
    </dgm:pt>
    <dgm:pt modelId="{D3358DAC-A3D8-400F-8A89-B44D564ECA6B}" type="pres">
      <dgm:prSet presAssocID="{6E794D3E-124A-4319-BE26-71D28993D64C}" presName="level3hierChild" presStyleCnt="0"/>
      <dgm:spPr/>
    </dgm:pt>
    <dgm:pt modelId="{80ECB0AA-E9FF-4CA4-825A-969BB725F882}" type="pres">
      <dgm:prSet presAssocID="{A5BCA506-0988-4EE0-A09C-87DF8EEEEE05}" presName="conn2-1" presStyleLbl="parChTrans1D2" presStyleIdx="5" presStyleCnt="6"/>
      <dgm:spPr/>
    </dgm:pt>
    <dgm:pt modelId="{CB30BD2E-D67D-4933-AEA9-E478BD72AAE0}" type="pres">
      <dgm:prSet presAssocID="{A5BCA506-0988-4EE0-A09C-87DF8EEEEE05}" presName="connTx" presStyleLbl="parChTrans1D2" presStyleIdx="5" presStyleCnt="6"/>
      <dgm:spPr/>
    </dgm:pt>
    <dgm:pt modelId="{E26B9070-4084-4A5E-AC24-03ED79808D89}" type="pres">
      <dgm:prSet presAssocID="{9835B29E-5121-40E7-865D-6EB7DFE85672}" presName="root2" presStyleCnt="0"/>
      <dgm:spPr/>
    </dgm:pt>
    <dgm:pt modelId="{D6347FC5-6354-421A-9E39-7C1CD28C1235}" type="pres">
      <dgm:prSet presAssocID="{9835B29E-5121-40E7-865D-6EB7DFE85672}" presName="LevelTwoTextNode" presStyleLbl="node2" presStyleIdx="5" presStyleCnt="6" custScaleX="158578">
        <dgm:presLayoutVars>
          <dgm:chPref val="3"/>
        </dgm:presLayoutVars>
      </dgm:prSet>
      <dgm:spPr/>
    </dgm:pt>
    <dgm:pt modelId="{F66CD37E-30AF-48F8-8DB0-CF70B1A90B7B}" type="pres">
      <dgm:prSet presAssocID="{9835B29E-5121-40E7-865D-6EB7DFE85672}" presName="level3hierChild" presStyleCnt="0"/>
      <dgm:spPr/>
    </dgm:pt>
  </dgm:ptLst>
  <dgm:cxnLst>
    <dgm:cxn modelId="{22183B00-DD79-4FA1-9CFD-1D50416F51A8}" type="presOf" srcId="{60428728-A690-48FC-BDEE-354E51933977}" destId="{AAE3DCC3-E132-433C-AF05-AEF09029E81B}" srcOrd="0" destOrd="0" presId="urn:microsoft.com/office/officeart/2008/layout/HorizontalMultiLevelHierarchy"/>
    <dgm:cxn modelId="{AD683104-9B88-459A-BF79-1E57C1F4A5D0}" type="presOf" srcId="{9835B29E-5121-40E7-865D-6EB7DFE85672}" destId="{D6347FC5-6354-421A-9E39-7C1CD28C1235}" srcOrd="0" destOrd="0" presId="urn:microsoft.com/office/officeart/2008/layout/HorizontalMultiLevelHierarchy"/>
    <dgm:cxn modelId="{B2CF9607-3979-41DD-80EA-6E71080D557F}" type="presOf" srcId="{51A59352-2AB5-4AD6-A14C-D9B1E97E62ED}" destId="{9C1A58D3-6654-4D24-BADD-D7BA9F51C589}" srcOrd="0" destOrd="0" presId="urn:microsoft.com/office/officeart/2008/layout/HorizontalMultiLevelHierarchy"/>
    <dgm:cxn modelId="{9AF43C16-4B6E-43CA-890F-2505E56D5515}" type="presOf" srcId="{E85DE192-AD5D-49DB-A4F2-88EB41957314}" destId="{CAD3820E-37D1-43DC-9A48-53F1D4810B13}" srcOrd="0" destOrd="0" presId="urn:microsoft.com/office/officeart/2008/layout/HorizontalMultiLevelHierarchy"/>
    <dgm:cxn modelId="{3EA39225-0DCB-4F5E-820D-7B24CF093A9E}" srcId="{D3E6D675-7703-46E1-9F7E-DA587420B9FA}" destId="{71927513-7917-492F-A777-9D9288FA44A2}" srcOrd="1" destOrd="0" parTransId="{60428728-A690-48FC-BDEE-354E51933977}" sibTransId="{0F29F27D-1A05-4C91-8BFA-653C69526484}"/>
    <dgm:cxn modelId="{E4ADED29-5906-4737-B354-1F26EE2E3548}" type="presOf" srcId="{D20FA685-31E0-4F18-A6E7-1A673063E5BE}" destId="{F8C84E96-8C48-4E20-BC3E-36BB549C340F}" srcOrd="0" destOrd="0" presId="urn:microsoft.com/office/officeart/2008/layout/HorizontalMultiLevelHierarchy"/>
    <dgm:cxn modelId="{26EEB32B-81D9-43D6-A981-6B2F3B45B05A}" type="presOf" srcId="{BB1891FB-945B-42AD-8300-68CCB9F9AB4F}" destId="{137FB4DE-D610-42A2-A61A-112F580CB8D8}" srcOrd="1" destOrd="0" presId="urn:microsoft.com/office/officeart/2008/layout/HorizontalMultiLevelHierarchy"/>
    <dgm:cxn modelId="{EE1C162F-067E-4E33-B24B-D8D895B5C740}" type="presOf" srcId="{A5BCA506-0988-4EE0-A09C-87DF8EEEEE05}" destId="{80ECB0AA-E9FF-4CA4-825A-969BB725F882}" srcOrd="0" destOrd="0" presId="urn:microsoft.com/office/officeart/2008/layout/HorizontalMultiLevelHierarchy"/>
    <dgm:cxn modelId="{5C5A6E37-CA6A-4A7D-9284-F126F4629B96}" type="presOf" srcId="{A5BCA506-0988-4EE0-A09C-87DF8EEEEE05}" destId="{CB30BD2E-D67D-4933-AEA9-E478BD72AAE0}" srcOrd="1" destOrd="0" presId="urn:microsoft.com/office/officeart/2008/layout/HorizontalMultiLevelHierarchy"/>
    <dgm:cxn modelId="{2C275E5E-891F-458D-922C-A7BF21104986}" type="presOf" srcId="{E85DE192-AD5D-49DB-A4F2-88EB41957314}" destId="{67488155-19CB-4F6B-84B2-65A6B3F7E073}" srcOrd="1" destOrd="0" presId="urn:microsoft.com/office/officeart/2008/layout/HorizontalMultiLevelHierarchy"/>
    <dgm:cxn modelId="{F7A9CB47-FAD6-43D1-8FD5-B6A243139701}" type="presOf" srcId="{71927513-7917-492F-A777-9D9288FA44A2}" destId="{33CD9129-F966-450A-AFE7-C8579350FF40}" srcOrd="0" destOrd="0" presId="urn:microsoft.com/office/officeart/2008/layout/HorizontalMultiLevelHierarchy"/>
    <dgm:cxn modelId="{3A47CD67-9877-47F7-BDCC-AA43475460BF}" type="presOf" srcId="{6E794D3E-124A-4319-BE26-71D28993D64C}" destId="{0F390151-77F4-425C-95C4-B4FF418D2A01}" srcOrd="0" destOrd="0" presId="urn:microsoft.com/office/officeart/2008/layout/HorizontalMultiLevelHierarchy"/>
    <dgm:cxn modelId="{26A1E167-2EB8-45F2-9987-7F495EA5D178}" type="presOf" srcId="{60428728-A690-48FC-BDEE-354E51933977}" destId="{3E53AA44-680A-4C0F-922A-685BE97AB5A2}" srcOrd="1" destOrd="0" presId="urn:microsoft.com/office/officeart/2008/layout/HorizontalMultiLevelHierarchy"/>
    <dgm:cxn modelId="{31DF0948-886B-4E85-8911-51161653E3D4}" srcId="{D3E6D675-7703-46E1-9F7E-DA587420B9FA}" destId="{D20FA685-31E0-4F18-A6E7-1A673063E5BE}" srcOrd="2" destOrd="0" parTransId="{90E2DFB5-6DF3-48E2-A505-21B6218E19EC}" sibTransId="{202EA101-8458-48EF-A369-0477964D1576}"/>
    <dgm:cxn modelId="{CE4FEF6D-3797-4A15-9EA4-8131691D2E7F}" srcId="{13230782-25FA-443C-8134-C226E95677BA}" destId="{D3E6D675-7703-46E1-9F7E-DA587420B9FA}" srcOrd="0" destOrd="0" parTransId="{14C323A7-204C-41AC-978A-E00CA334A423}" sibTransId="{8D34300E-51A7-4B78-B598-984E7E1D3DAA}"/>
    <dgm:cxn modelId="{15875778-9501-4503-8C5F-0D214C95D3C6}" srcId="{D3E6D675-7703-46E1-9F7E-DA587420B9FA}" destId="{9835B29E-5121-40E7-865D-6EB7DFE85672}" srcOrd="5" destOrd="0" parTransId="{A5BCA506-0988-4EE0-A09C-87DF8EEEEE05}" sibTransId="{702D6975-B06D-4AFC-8219-CA48BC67DAD9}"/>
    <dgm:cxn modelId="{EB09BB79-AD46-41B6-850E-40FA2A7F4730}" type="presOf" srcId="{51A59352-2AB5-4AD6-A14C-D9B1E97E62ED}" destId="{F21F644F-C2BE-4736-88AF-9DD500FB058D}" srcOrd="1" destOrd="0" presId="urn:microsoft.com/office/officeart/2008/layout/HorizontalMultiLevelHierarchy"/>
    <dgm:cxn modelId="{80216D7E-7647-47AE-8DB6-A8E90DAF66E4}" type="presOf" srcId="{D3E6D675-7703-46E1-9F7E-DA587420B9FA}" destId="{01485CF9-5466-4235-B5E4-4F8A49E6DC56}" srcOrd="0" destOrd="0" presId="urn:microsoft.com/office/officeart/2008/layout/HorizontalMultiLevelHierarchy"/>
    <dgm:cxn modelId="{F7635989-4685-4062-8BAA-4B3F10C942E9}" srcId="{D3E6D675-7703-46E1-9F7E-DA587420B9FA}" destId="{6E794D3E-124A-4319-BE26-71D28993D64C}" srcOrd="4" destOrd="0" parTransId="{51A59352-2AB5-4AD6-A14C-D9B1E97E62ED}" sibTransId="{CAEDB93B-17F9-4105-999F-46B9B5DB4D13}"/>
    <dgm:cxn modelId="{998FC399-FFCD-4A27-A335-CDAE7C14C2FA}" type="presOf" srcId="{D4B597CB-3D02-4BEF-B107-0EF829F0E221}" destId="{9E884898-CE9D-4F06-8BE1-A0C2BA0BC5EE}" srcOrd="0" destOrd="0" presId="urn:microsoft.com/office/officeart/2008/layout/HorizontalMultiLevelHierarchy"/>
    <dgm:cxn modelId="{66E4A09C-952A-4F18-AE0C-3C0CFC4A57A6}" type="presOf" srcId="{BB1891FB-945B-42AD-8300-68CCB9F9AB4F}" destId="{473488D7-6115-4111-A630-96EFB73CC9C4}" srcOrd="0" destOrd="0" presId="urn:microsoft.com/office/officeart/2008/layout/HorizontalMultiLevelHierarchy"/>
    <dgm:cxn modelId="{617EC09F-1911-4CAE-B6D7-DF79BAA83371}" srcId="{D3E6D675-7703-46E1-9F7E-DA587420B9FA}" destId="{D4B597CB-3D02-4BEF-B107-0EF829F0E221}" srcOrd="0" destOrd="0" parTransId="{BB1891FB-945B-42AD-8300-68CCB9F9AB4F}" sibTransId="{C4D750A8-A0A5-463D-9BE8-6F886977A649}"/>
    <dgm:cxn modelId="{6F8DFBC1-3F94-4AA1-8372-EB4D49C6BCA7}" srcId="{D3E6D675-7703-46E1-9F7E-DA587420B9FA}" destId="{2C3EAC7F-69A7-4C9B-A028-5133D6259C24}" srcOrd="3" destOrd="0" parTransId="{E85DE192-AD5D-49DB-A4F2-88EB41957314}" sibTransId="{F04AADC0-C528-4625-A9A7-5566F10B29BB}"/>
    <dgm:cxn modelId="{9DD782C6-77DA-412E-9014-3A595AC71401}" type="presOf" srcId="{90E2DFB5-6DF3-48E2-A505-21B6218E19EC}" destId="{1C3E06CC-8F46-4402-9D27-DE991DC036BE}" srcOrd="1" destOrd="0" presId="urn:microsoft.com/office/officeart/2008/layout/HorizontalMultiLevelHierarchy"/>
    <dgm:cxn modelId="{FFC62DD1-9F04-4870-BDA1-835436724400}" type="presOf" srcId="{13230782-25FA-443C-8134-C226E95677BA}" destId="{A754C343-A49C-4162-A038-D8A6070F27AF}" srcOrd="0" destOrd="0" presId="urn:microsoft.com/office/officeart/2008/layout/HorizontalMultiLevelHierarchy"/>
    <dgm:cxn modelId="{1106E4D9-F3F7-471B-BBF2-DD4AD9277E19}" type="presOf" srcId="{90E2DFB5-6DF3-48E2-A505-21B6218E19EC}" destId="{059ABA8B-242B-426D-9ABC-86EFD7176E62}" srcOrd="0" destOrd="0" presId="urn:microsoft.com/office/officeart/2008/layout/HorizontalMultiLevelHierarchy"/>
    <dgm:cxn modelId="{CAAA42F9-D6B9-4438-A3CE-29B35F137910}" type="presOf" srcId="{2C3EAC7F-69A7-4C9B-A028-5133D6259C24}" destId="{BA9B3D28-CA09-4CBC-9E8C-0F994B6B3243}" srcOrd="0" destOrd="0" presId="urn:microsoft.com/office/officeart/2008/layout/HorizontalMultiLevelHierarchy"/>
    <dgm:cxn modelId="{19B94B26-8E18-4A3F-896C-1BF932B16779}" type="presParOf" srcId="{A754C343-A49C-4162-A038-D8A6070F27AF}" destId="{3D2F5EAD-68CB-40C4-9283-CBAD7C9A1E9A}" srcOrd="0" destOrd="0" presId="urn:microsoft.com/office/officeart/2008/layout/HorizontalMultiLevelHierarchy"/>
    <dgm:cxn modelId="{3AE8FEB8-0649-42EC-8DA8-0F065E139881}" type="presParOf" srcId="{3D2F5EAD-68CB-40C4-9283-CBAD7C9A1E9A}" destId="{01485CF9-5466-4235-B5E4-4F8A49E6DC56}" srcOrd="0" destOrd="0" presId="urn:microsoft.com/office/officeart/2008/layout/HorizontalMultiLevelHierarchy"/>
    <dgm:cxn modelId="{E86C97DD-D22E-41A0-8D63-4B3B5292F248}" type="presParOf" srcId="{3D2F5EAD-68CB-40C4-9283-CBAD7C9A1E9A}" destId="{9246305B-C4A5-4FCE-944B-ED810966B9E4}" srcOrd="1" destOrd="0" presId="urn:microsoft.com/office/officeart/2008/layout/HorizontalMultiLevelHierarchy"/>
    <dgm:cxn modelId="{E77136CF-A7D4-4AAE-9C84-11BD0D6C10D3}" type="presParOf" srcId="{9246305B-C4A5-4FCE-944B-ED810966B9E4}" destId="{473488D7-6115-4111-A630-96EFB73CC9C4}" srcOrd="0" destOrd="0" presId="urn:microsoft.com/office/officeart/2008/layout/HorizontalMultiLevelHierarchy"/>
    <dgm:cxn modelId="{61E650F6-3C24-4D83-AFC8-24DFCEB74BB6}" type="presParOf" srcId="{473488D7-6115-4111-A630-96EFB73CC9C4}" destId="{137FB4DE-D610-42A2-A61A-112F580CB8D8}" srcOrd="0" destOrd="0" presId="urn:microsoft.com/office/officeart/2008/layout/HorizontalMultiLevelHierarchy"/>
    <dgm:cxn modelId="{60A118D5-39ED-4D2D-B4E1-2582C35F8F86}" type="presParOf" srcId="{9246305B-C4A5-4FCE-944B-ED810966B9E4}" destId="{3734DD98-E90E-4EAC-9224-6C6288C97BAA}" srcOrd="1" destOrd="0" presId="urn:microsoft.com/office/officeart/2008/layout/HorizontalMultiLevelHierarchy"/>
    <dgm:cxn modelId="{3E2A9959-EB80-46B5-8BD7-96ED5EB7362F}" type="presParOf" srcId="{3734DD98-E90E-4EAC-9224-6C6288C97BAA}" destId="{9E884898-CE9D-4F06-8BE1-A0C2BA0BC5EE}" srcOrd="0" destOrd="0" presId="urn:microsoft.com/office/officeart/2008/layout/HorizontalMultiLevelHierarchy"/>
    <dgm:cxn modelId="{26FA2106-813A-4CF1-A4D8-946FA865807F}" type="presParOf" srcId="{3734DD98-E90E-4EAC-9224-6C6288C97BAA}" destId="{C8B89D5E-F797-4FE1-8432-8C970A9AD5E3}" srcOrd="1" destOrd="0" presId="urn:microsoft.com/office/officeart/2008/layout/HorizontalMultiLevelHierarchy"/>
    <dgm:cxn modelId="{FA63F732-1204-4B98-8E49-8A32BEE5BF13}" type="presParOf" srcId="{9246305B-C4A5-4FCE-944B-ED810966B9E4}" destId="{AAE3DCC3-E132-433C-AF05-AEF09029E81B}" srcOrd="2" destOrd="0" presId="urn:microsoft.com/office/officeart/2008/layout/HorizontalMultiLevelHierarchy"/>
    <dgm:cxn modelId="{DF0FF6AF-F4B0-47E6-8666-101CED4C14FE}" type="presParOf" srcId="{AAE3DCC3-E132-433C-AF05-AEF09029E81B}" destId="{3E53AA44-680A-4C0F-922A-685BE97AB5A2}" srcOrd="0" destOrd="0" presId="urn:microsoft.com/office/officeart/2008/layout/HorizontalMultiLevelHierarchy"/>
    <dgm:cxn modelId="{524FB639-6649-4CA5-A32E-E14260106696}" type="presParOf" srcId="{9246305B-C4A5-4FCE-944B-ED810966B9E4}" destId="{9E9E5CF7-1971-4407-9EEB-AC03E4B90544}" srcOrd="3" destOrd="0" presId="urn:microsoft.com/office/officeart/2008/layout/HorizontalMultiLevelHierarchy"/>
    <dgm:cxn modelId="{2539D99F-342F-4C00-913C-42D3C0F689F3}" type="presParOf" srcId="{9E9E5CF7-1971-4407-9EEB-AC03E4B90544}" destId="{33CD9129-F966-450A-AFE7-C8579350FF40}" srcOrd="0" destOrd="0" presId="urn:microsoft.com/office/officeart/2008/layout/HorizontalMultiLevelHierarchy"/>
    <dgm:cxn modelId="{CF7F04BD-8BE9-4484-BB6B-D7E723360C37}" type="presParOf" srcId="{9E9E5CF7-1971-4407-9EEB-AC03E4B90544}" destId="{386CE4E3-7A85-4950-838E-CC2D88AEAE86}" srcOrd="1" destOrd="0" presId="urn:microsoft.com/office/officeart/2008/layout/HorizontalMultiLevelHierarchy"/>
    <dgm:cxn modelId="{B0C5DCC3-D483-4A33-9602-7F21223D71C4}" type="presParOf" srcId="{9246305B-C4A5-4FCE-944B-ED810966B9E4}" destId="{059ABA8B-242B-426D-9ABC-86EFD7176E62}" srcOrd="4" destOrd="0" presId="urn:microsoft.com/office/officeart/2008/layout/HorizontalMultiLevelHierarchy"/>
    <dgm:cxn modelId="{7D41B8CA-E22F-4C8B-BDEB-F51739C068FD}" type="presParOf" srcId="{059ABA8B-242B-426D-9ABC-86EFD7176E62}" destId="{1C3E06CC-8F46-4402-9D27-DE991DC036BE}" srcOrd="0" destOrd="0" presId="urn:microsoft.com/office/officeart/2008/layout/HorizontalMultiLevelHierarchy"/>
    <dgm:cxn modelId="{56B47B80-CB8D-40B6-8349-B669DD64B12C}" type="presParOf" srcId="{9246305B-C4A5-4FCE-944B-ED810966B9E4}" destId="{5A253376-243A-4DCD-AFCF-7A922E341DAC}" srcOrd="5" destOrd="0" presId="urn:microsoft.com/office/officeart/2008/layout/HorizontalMultiLevelHierarchy"/>
    <dgm:cxn modelId="{560BFAE0-EB4D-4F24-A72D-CF13558B04FF}" type="presParOf" srcId="{5A253376-243A-4DCD-AFCF-7A922E341DAC}" destId="{F8C84E96-8C48-4E20-BC3E-36BB549C340F}" srcOrd="0" destOrd="0" presId="urn:microsoft.com/office/officeart/2008/layout/HorizontalMultiLevelHierarchy"/>
    <dgm:cxn modelId="{2B67E3A8-44EB-457B-A606-710D577D4DDC}" type="presParOf" srcId="{5A253376-243A-4DCD-AFCF-7A922E341DAC}" destId="{F5F293F2-02A7-44F5-AAD4-342855C68FB6}" srcOrd="1" destOrd="0" presId="urn:microsoft.com/office/officeart/2008/layout/HorizontalMultiLevelHierarchy"/>
    <dgm:cxn modelId="{496F4B56-34FA-43B2-9211-22EFBE334386}" type="presParOf" srcId="{9246305B-C4A5-4FCE-944B-ED810966B9E4}" destId="{CAD3820E-37D1-43DC-9A48-53F1D4810B13}" srcOrd="6" destOrd="0" presId="urn:microsoft.com/office/officeart/2008/layout/HorizontalMultiLevelHierarchy"/>
    <dgm:cxn modelId="{ADD4D969-0698-498E-931D-C4EECE72A479}" type="presParOf" srcId="{CAD3820E-37D1-43DC-9A48-53F1D4810B13}" destId="{67488155-19CB-4F6B-84B2-65A6B3F7E073}" srcOrd="0" destOrd="0" presId="urn:microsoft.com/office/officeart/2008/layout/HorizontalMultiLevelHierarchy"/>
    <dgm:cxn modelId="{0729E924-8C8F-42A9-98F4-36BCD04E9F2A}" type="presParOf" srcId="{9246305B-C4A5-4FCE-944B-ED810966B9E4}" destId="{63CED1FA-3296-4779-95B8-9248C5FC206B}" srcOrd="7" destOrd="0" presId="urn:microsoft.com/office/officeart/2008/layout/HorizontalMultiLevelHierarchy"/>
    <dgm:cxn modelId="{9314A037-1772-461D-9196-37B2A7660CE1}" type="presParOf" srcId="{63CED1FA-3296-4779-95B8-9248C5FC206B}" destId="{BA9B3D28-CA09-4CBC-9E8C-0F994B6B3243}" srcOrd="0" destOrd="0" presId="urn:microsoft.com/office/officeart/2008/layout/HorizontalMultiLevelHierarchy"/>
    <dgm:cxn modelId="{430A4792-4FB7-4DC1-8EEE-AB061A40F7B0}" type="presParOf" srcId="{63CED1FA-3296-4779-95B8-9248C5FC206B}" destId="{A03E9FCA-74BE-4042-A2D5-32E77B2AE2CF}" srcOrd="1" destOrd="0" presId="urn:microsoft.com/office/officeart/2008/layout/HorizontalMultiLevelHierarchy"/>
    <dgm:cxn modelId="{C3D6BAE2-51FD-492C-8F24-7C6C16888D08}" type="presParOf" srcId="{9246305B-C4A5-4FCE-944B-ED810966B9E4}" destId="{9C1A58D3-6654-4D24-BADD-D7BA9F51C589}" srcOrd="8" destOrd="0" presId="urn:microsoft.com/office/officeart/2008/layout/HorizontalMultiLevelHierarchy"/>
    <dgm:cxn modelId="{6E5FA262-B350-4E8C-91F6-0A8262183C5F}" type="presParOf" srcId="{9C1A58D3-6654-4D24-BADD-D7BA9F51C589}" destId="{F21F644F-C2BE-4736-88AF-9DD500FB058D}" srcOrd="0" destOrd="0" presId="urn:microsoft.com/office/officeart/2008/layout/HorizontalMultiLevelHierarchy"/>
    <dgm:cxn modelId="{347FA49D-715B-489B-A703-39E385E8D530}" type="presParOf" srcId="{9246305B-C4A5-4FCE-944B-ED810966B9E4}" destId="{C68791DF-C58F-4BED-BD68-23CB55D17C22}" srcOrd="9" destOrd="0" presId="urn:microsoft.com/office/officeart/2008/layout/HorizontalMultiLevelHierarchy"/>
    <dgm:cxn modelId="{01043507-BD62-42F6-AFFF-B32C3B793FE7}" type="presParOf" srcId="{C68791DF-C58F-4BED-BD68-23CB55D17C22}" destId="{0F390151-77F4-425C-95C4-B4FF418D2A01}" srcOrd="0" destOrd="0" presId="urn:microsoft.com/office/officeart/2008/layout/HorizontalMultiLevelHierarchy"/>
    <dgm:cxn modelId="{E52ED11F-6ADD-40ED-A98C-6A0F7D65F1F3}" type="presParOf" srcId="{C68791DF-C58F-4BED-BD68-23CB55D17C22}" destId="{D3358DAC-A3D8-400F-8A89-B44D564ECA6B}" srcOrd="1" destOrd="0" presId="urn:microsoft.com/office/officeart/2008/layout/HorizontalMultiLevelHierarchy"/>
    <dgm:cxn modelId="{7B4C9474-D096-49B1-BB05-140F3C542F69}" type="presParOf" srcId="{9246305B-C4A5-4FCE-944B-ED810966B9E4}" destId="{80ECB0AA-E9FF-4CA4-825A-969BB725F882}" srcOrd="10" destOrd="0" presId="urn:microsoft.com/office/officeart/2008/layout/HorizontalMultiLevelHierarchy"/>
    <dgm:cxn modelId="{309E3E43-23C3-45E2-B5B9-D394B5EB239A}" type="presParOf" srcId="{80ECB0AA-E9FF-4CA4-825A-969BB725F882}" destId="{CB30BD2E-D67D-4933-AEA9-E478BD72AAE0}" srcOrd="0" destOrd="0" presId="urn:microsoft.com/office/officeart/2008/layout/HorizontalMultiLevelHierarchy"/>
    <dgm:cxn modelId="{BD36D097-7D64-4671-82BB-B898B7E7D865}" type="presParOf" srcId="{9246305B-C4A5-4FCE-944B-ED810966B9E4}" destId="{E26B9070-4084-4A5E-AC24-03ED79808D89}" srcOrd="11" destOrd="0" presId="urn:microsoft.com/office/officeart/2008/layout/HorizontalMultiLevelHierarchy"/>
    <dgm:cxn modelId="{63847BB9-63EE-4C76-805F-AE9BE0BD5FD9}" type="presParOf" srcId="{E26B9070-4084-4A5E-AC24-03ED79808D89}" destId="{D6347FC5-6354-421A-9E39-7C1CD28C1235}" srcOrd="0" destOrd="0" presId="urn:microsoft.com/office/officeart/2008/layout/HorizontalMultiLevelHierarchy"/>
    <dgm:cxn modelId="{B8F1F265-0E06-4042-AD08-D9FC3C3DE9B2}" type="presParOf" srcId="{E26B9070-4084-4A5E-AC24-03ED79808D89}" destId="{F66CD37E-30AF-48F8-8DB0-CF70B1A90B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398FDB-AE4B-40B3-983E-50F9596DD02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4C992F64-9657-412F-A010-C2C3D715CDF5}">
      <dgm:prSet phldrT="[Texto]" custT="1"/>
      <dgm:spPr/>
      <dgm:t>
        <a:bodyPr/>
        <a:lstStyle/>
        <a:p>
          <a:r>
            <a:rPr lang="es-AR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UNION AURICULOVENTRICULAR</a:t>
          </a:r>
        </a:p>
      </dgm:t>
    </dgm:pt>
    <dgm:pt modelId="{20440858-3BE8-4D9D-B370-008B76C28FDD}" type="parTrans" cxnId="{F3C7C76A-6954-42D1-88B7-9FBB77ACFC4B}">
      <dgm:prSet/>
      <dgm:spPr/>
      <dgm:t>
        <a:bodyPr/>
        <a:lstStyle/>
        <a:p>
          <a:endParaRPr lang="es-AR"/>
        </a:p>
      </dgm:t>
    </dgm:pt>
    <dgm:pt modelId="{C04C58C9-EA26-4C00-886E-23B54A4905DB}" type="sibTrans" cxnId="{F3C7C76A-6954-42D1-88B7-9FBB77ACFC4B}">
      <dgm:prSet/>
      <dgm:spPr/>
      <dgm:t>
        <a:bodyPr/>
        <a:lstStyle/>
        <a:p>
          <a:endParaRPr lang="es-AR"/>
        </a:p>
      </dgm:t>
    </dgm:pt>
    <dgm:pt modelId="{0EB9E1D6-BD41-4B35-BD3D-004BBE352411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</a:rPr>
            <a:t>Taquicardia automática de la Unión</a:t>
          </a:r>
        </a:p>
      </dgm:t>
    </dgm:pt>
    <dgm:pt modelId="{E376D452-1B85-4B05-9F78-74E819E460B8}" type="parTrans" cxnId="{85509A8B-6E26-4961-B857-0FF8E3456116}">
      <dgm:prSet/>
      <dgm:spPr/>
      <dgm:t>
        <a:bodyPr/>
        <a:lstStyle/>
        <a:p>
          <a:endParaRPr lang="es-AR"/>
        </a:p>
      </dgm:t>
    </dgm:pt>
    <dgm:pt modelId="{72E91CCA-D07D-4D0B-B67D-435527DE8CA9}" type="sibTrans" cxnId="{85509A8B-6E26-4961-B857-0FF8E3456116}">
      <dgm:prSet/>
      <dgm:spPr/>
      <dgm:t>
        <a:bodyPr/>
        <a:lstStyle/>
        <a:p>
          <a:endParaRPr lang="es-AR"/>
        </a:p>
      </dgm:t>
    </dgm:pt>
    <dgm:pt modelId="{EAEB37A9-204D-4153-84C4-1E81B36182E1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</a:rPr>
            <a:t>Reentrada </a:t>
          </a:r>
          <a:r>
            <a:rPr lang="es-AR" b="1" dirty="0" err="1">
              <a:solidFill>
                <a:schemeClr val="tx1"/>
              </a:solidFill>
            </a:rPr>
            <a:t>intranodal</a:t>
          </a:r>
          <a:endParaRPr lang="es-AR" b="1" dirty="0">
            <a:solidFill>
              <a:schemeClr val="tx1"/>
            </a:solidFill>
          </a:endParaRPr>
        </a:p>
      </dgm:t>
    </dgm:pt>
    <dgm:pt modelId="{49390E2F-DABE-4CFA-B057-035E3AF3781E}" type="parTrans" cxnId="{C3F5DF0F-1871-4DDB-92D7-239A4D5B7B97}">
      <dgm:prSet/>
      <dgm:spPr/>
      <dgm:t>
        <a:bodyPr/>
        <a:lstStyle/>
        <a:p>
          <a:endParaRPr lang="es-AR"/>
        </a:p>
      </dgm:t>
    </dgm:pt>
    <dgm:pt modelId="{76A63A8F-05F1-43E6-BDD3-EF85CCFC4047}" type="sibTrans" cxnId="{C3F5DF0F-1871-4DDB-92D7-239A4D5B7B97}">
      <dgm:prSet/>
      <dgm:spPr/>
      <dgm:t>
        <a:bodyPr/>
        <a:lstStyle/>
        <a:p>
          <a:endParaRPr lang="es-AR"/>
        </a:p>
      </dgm:t>
    </dgm:pt>
    <dgm:pt modelId="{CEDE25C3-AA7F-4067-ACB7-16DE1330142D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</a:rPr>
            <a:t>Taquicardia por reentrada AV</a:t>
          </a:r>
        </a:p>
      </dgm:t>
    </dgm:pt>
    <dgm:pt modelId="{CF3821E6-B255-496A-A60F-EC36B94CF573}" type="parTrans" cxnId="{71A1A8E6-2E5E-4AC2-9E03-6D16A923AC92}">
      <dgm:prSet/>
      <dgm:spPr/>
      <dgm:t>
        <a:bodyPr/>
        <a:lstStyle/>
        <a:p>
          <a:endParaRPr lang="es-AR"/>
        </a:p>
      </dgm:t>
    </dgm:pt>
    <dgm:pt modelId="{0B691066-A171-49BE-82C4-B0E0DEF80014}" type="sibTrans" cxnId="{71A1A8E6-2E5E-4AC2-9E03-6D16A923AC92}">
      <dgm:prSet/>
      <dgm:spPr/>
      <dgm:t>
        <a:bodyPr/>
        <a:lstStyle/>
        <a:p>
          <a:endParaRPr lang="es-AR"/>
        </a:p>
      </dgm:t>
    </dgm:pt>
    <dgm:pt modelId="{91FABB35-6E11-4B5D-9DB9-2417856A1522}" type="pres">
      <dgm:prSet presAssocID="{0F398FDB-AE4B-40B3-983E-50F9596DD02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7B89E53-5763-4B93-8DDB-559C0E7AB392}" type="pres">
      <dgm:prSet presAssocID="{4C992F64-9657-412F-A010-C2C3D715CDF5}" presName="root1" presStyleCnt="0"/>
      <dgm:spPr/>
    </dgm:pt>
    <dgm:pt modelId="{1A64D5E4-C951-42FC-A0E7-0CF07DCC3B2B}" type="pres">
      <dgm:prSet presAssocID="{4C992F64-9657-412F-A010-C2C3D715CDF5}" presName="LevelOneTextNode" presStyleLbl="node0" presStyleIdx="0" presStyleCnt="1">
        <dgm:presLayoutVars>
          <dgm:chPref val="3"/>
        </dgm:presLayoutVars>
      </dgm:prSet>
      <dgm:spPr/>
    </dgm:pt>
    <dgm:pt modelId="{60FCCCEE-826E-4DC1-8B74-BD240C641435}" type="pres">
      <dgm:prSet presAssocID="{4C992F64-9657-412F-A010-C2C3D715CDF5}" presName="level2hierChild" presStyleCnt="0"/>
      <dgm:spPr/>
    </dgm:pt>
    <dgm:pt modelId="{3D8FC166-CD3B-4AB3-B0EA-3E6443AE65FE}" type="pres">
      <dgm:prSet presAssocID="{E376D452-1B85-4B05-9F78-74E819E460B8}" presName="conn2-1" presStyleLbl="parChTrans1D2" presStyleIdx="0" presStyleCnt="3"/>
      <dgm:spPr/>
    </dgm:pt>
    <dgm:pt modelId="{FBE1DEA4-9939-4877-9CEA-4793E8E6DEB8}" type="pres">
      <dgm:prSet presAssocID="{E376D452-1B85-4B05-9F78-74E819E460B8}" presName="connTx" presStyleLbl="parChTrans1D2" presStyleIdx="0" presStyleCnt="3"/>
      <dgm:spPr/>
    </dgm:pt>
    <dgm:pt modelId="{258AB99C-1EB4-4F6D-ACF1-093A45A851FD}" type="pres">
      <dgm:prSet presAssocID="{0EB9E1D6-BD41-4B35-BD3D-004BBE352411}" presName="root2" presStyleCnt="0"/>
      <dgm:spPr/>
    </dgm:pt>
    <dgm:pt modelId="{EF35DCE9-8AFA-45B3-9C75-639C4C486AE0}" type="pres">
      <dgm:prSet presAssocID="{0EB9E1D6-BD41-4B35-BD3D-004BBE352411}" presName="LevelTwoTextNode" presStyleLbl="node2" presStyleIdx="0" presStyleCnt="3" custScaleX="130186">
        <dgm:presLayoutVars>
          <dgm:chPref val="3"/>
        </dgm:presLayoutVars>
      </dgm:prSet>
      <dgm:spPr/>
    </dgm:pt>
    <dgm:pt modelId="{6233FE5A-AEE9-4DEF-A1BB-DD6673FE9698}" type="pres">
      <dgm:prSet presAssocID="{0EB9E1D6-BD41-4B35-BD3D-004BBE352411}" presName="level3hierChild" presStyleCnt="0"/>
      <dgm:spPr/>
    </dgm:pt>
    <dgm:pt modelId="{1B0FCC88-115D-4978-BBD0-537101E5EEBC}" type="pres">
      <dgm:prSet presAssocID="{49390E2F-DABE-4CFA-B057-035E3AF3781E}" presName="conn2-1" presStyleLbl="parChTrans1D2" presStyleIdx="1" presStyleCnt="3"/>
      <dgm:spPr/>
    </dgm:pt>
    <dgm:pt modelId="{825B5C74-7DEE-4E2D-9309-FE718CBB104A}" type="pres">
      <dgm:prSet presAssocID="{49390E2F-DABE-4CFA-B057-035E3AF3781E}" presName="connTx" presStyleLbl="parChTrans1D2" presStyleIdx="1" presStyleCnt="3"/>
      <dgm:spPr/>
    </dgm:pt>
    <dgm:pt modelId="{241E1DAC-0486-4060-853F-A7E67DB7EDA7}" type="pres">
      <dgm:prSet presAssocID="{EAEB37A9-204D-4153-84C4-1E81B36182E1}" presName="root2" presStyleCnt="0"/>
      <dgm:spPr/>
    </dgm:pt>
    <dgm:pt modelId="{EC49AF3F-70F6-4F78-8E4D-1874302363D2}" type="pres">
      <dgm:prSet presAssocID="{EAEB37A9-204D-4153-84C4-1E81B36182E1}" presName="LevelTwoTextNode" presStyleLbl="node2" presStyleIdx="1" presStyleCnt="3" custScaleX="129197">
        <dgm:presLayoutVars>
          <dgm:chPref val="3"/>
        </dgm:presLayoutVars>
      </dgm:prSet>
      <dgm:spPr/>
    </dgm:pt>
    <dgm:pt modelId="{B4BFB24A-5C25-4A29-8079-300929082FC7}" type="pres">
      <dgm:prSet presAssocID="{EAEB37A9-204D-4153-84C4-1E81B36182E1}" presName="level3hierChild" presStyleCnt="0"/>
      <dgm:spPr/>
    </dgm:pt>
    <dgm:pt modelId="{C9ED8667-8959-4E0B-89D6-0F7E8ECC79E8}" type="pres">
      <dgm:prSet presAssocID="{CF3821E6-B255-496A-A60F-EC36B94CF573}" presName="conn2-1" presStyleLbl="parChTrans1D2" presStyleIdx="2" presStyleCnt="3"/>
      <dgm:spPr/>
    </dgm:pt>
    <dgm:pt modelId="{F6C4F38F-8566-4E1B-B6C6-2FCC0393447D}" type="pres">
      <dgm:prSet presAssocID="{CF3821E6-B255-496A-A60F-EC36B94CF573}" presName="connTx" presStyleLbl="parChTrans1D2" presStyleIdx="2" presStyleCnt="3"/>
      <dgm:spPr/>
    </dgm:pt>
    <dgm:pt modelId="{0FE1AB79-DB42-400F-AA8D-D081DC38EB67}" type="pres">
      <dgm:prSet presAssocID="{CEDE25C3-AA7F-4067-ACB7-16DE1330142D}" presName="root2" presStyleCnt="0"/>
      <dgm:spPr/>
    </dgm:pt>
    <dgm:pt modelId="{051DEA44-800E-4750-9C81-3907252ED0E7}" type="pres">
      <dgm:prSet presAssocID="{CEDE25C3-AA7F-4067-ACB7-16DE1330142D}" presName="LevelTwoTextNode" presStyleLbl="node2" presStyleIdx="2" presStyleCnt="3" custScaleX="130674">
        <dgm:presLayoutVars>
          <dgm:chPref val="3"/>
        </dgm:presLayoutVars>
      </dgm:prSet>
      <dgm:spPr/>
    </dgm:pt>
    <dgm:pt modelId="{31EC427E-B26B-4F08-A176-0C0F9B08718E}" type="pres">
      <dgm:prSet presAssocID="{CEDE25C3-AA7F-4067-ACB7-16DE1330142D}" presName="level3hierChild" presStyleCnt="0"/>
      <dgm:spPr/>
    </dgm:pt>
  </dgm:ptLst>
  <dgm:cxnLst>
    <dgm:cxn modelId="{AB4C3202-F211-4719-9784-E2E61BCF50DB}" type="presOf" srcId="{EAEB37A9-204D-4153-84C4-1E81B36182E1}" destId="{EC49AF3F-70F6-4F78-8E4D-1874302363D2}" srcOrd="0" destOrd="0" presId="urn:microsoft.com/office/officeart/2008/layout/HorizontalMultiLevelHierarchy"/>
    <dgm:cxn modelId="{C3F5DF0F-1871-4DDB-92D7-239A4D5B7B97}" srcId="{4C992F64-9657-412F-A010-C2C3D715CDF5}" destId="{EAEB37A9-204D-4153-84C4-1E81B36182E1}" srcOrd="1" destOrd="0" parTransId="{49390E2F-DABE-4CFA-B057-035E3AF3781E}" sibTransId="{76A63A8F-05F1-43E6-BDD3-EF85CCFC4047}"/>
    <dgm:cxn modelId="{7E340F34-6A4B-4255-ACE9-07EAAEF5DDCC}" type="presOf" srcId="{49390E2F-DABE-4CFA-B057-035E3AF3781E}" destId="{1B0FCC88-115D-4978-BBD0-537101E5EEBC}" srcOrd="0" destOrd="0" presId="urn:microsoft.com/office/officeart/2008/layout/HorizontalMultiLevelHierarchy"/>
    <dgm:cxn modelId="{A488AB5D-CC8F-46D0-A058-97D1B6C40958}" type="presOf" srcId="{CF3821E6-B255-496A-A60F-EC36B94CF573}" destId="{F6C4F38F-8566-4E1B-B6C6-2FCC0393447D}" srcOrd="1" destOrd="0" presId="urn:microsoft.com/office/officeart/2008/layout/HorizontalMultiLevelHierarchy"/>
    <dgm:cxn modelId="{53D03266-CC18-4507-9399-3821F03BAA12}" type="presOf" srcId="{E376D452-1B85-4B05-9F78-74E819E460B8}" destId="{3D8FC166-CD3B-4AB3-B0EA-3E6443AE65FE}" srcOrd="0" destOrd="0" presId="urn:microsoft.com/office/officeart/2008/layout/HorizontalMultiLevelHierarchy"/>
    <dgm:cxn modelId="{82E40467-CDFC-4EA5-A6D6-33666BDABFB9}" type="presOf" srcId="{CF3821E6-B255-496A-A60F-EC36B94CF573}" destId="{C9ED8667-8959-4E0B-89D6-0F7E8ECC79E8}" srcOrd="0" destOrd="0" presId="urn:microsoft.com/office/officeart/2008/layout/HorizontalMultiLevelHierarchy"/>
    <dgm:cxn modelId="{103ABF48-15A6-4513-9856-29914130BB83}" type="presOf" srcId="{0EB9E1D6-BD41-4B35-BD3D-004BBE352411}" destId="{EF35DCE9-8AFA-45B3-9C75-639C4C486AE0}" srcOrd="0" destOrd="0" presId="urn:microsoft.com/office/officeart/2008/layout/HorizontalMultiLevelHierarchy"/>
    <dgm:cxn modelId="{F3C7C76A-6954-42D1-88B7-9FBB77ACFC4B}" srcId="{0F398FDB-AE4B-40B3-983E-50F9596DD023}" destId="{4C992F64-9657-412F-A010-C2C3D715CDF5}" srcOrd="0" destOrd="0" parTransId="{20440858-3BE8-4D9D-B370-008B76C28FDD}" sibTransId="{C04C58C9-EA26-4C00-886E-23B54A4905DB}"/>
    <dgm:cxn modelId="{8A549371-E112-4DFC-AEA8-D83B8042E6AA}" type="presOf" srcId="{E376D452-1B85-4B05-9F78-74E819E460B8}" destId="{FBE1DEA4-9939-4877-9CEA-4793E8E6DEB8}" srcOrd="1" destOrd="0" presId="urn:microsoft.com/office/officeart/2008/layout/HorizontalMultiLevelHierarchy"/>
    <dgm:cxn modelId="{7675FC54-9E27-4A15-AF9D-B2B81A017DCB}" type="presOf" srcId="{49390E2F-DABE-4CFA-B057-035E3AF3781E}" destId="{825B5C74-7DEE-4E2D-9309-FE718CBB104A}" srcOrd="1" destOrd="0" presId="urn:microsoft.com/office/officeart/2008/layout/HorizontalMultiLevelHierarchy"/>
    <dgm:cxn modelId="{85509A8B-6E26-4961-B857-0FF8E3456116}" srcId="{4C992F64-9657-412F-A010-C2C3D715CDF5}" destId="{0EB9E1D6-BD41-4B35-BD3D-004BBE352411}" srcOrd="0" destOrd="0" parTransId="{E376D452-1B85-4B05-9F78-74E819E460B8}" sibTransId="{72E91CCA-D07D-4D0B-B67D-435527DE8CA9}"/>
    <dgm:cxn modelId="{C54E25A5-EA52-46C3-8AF8-F67FA8969ABE}" type="presOf" srcId="{4C992F64-9657-412F-A010-C2C3D715CDF5}" destId="{1A64D5E4-C951-42FC-A0E7-0CF07DCC3B2B}" srcOrd="0" destOrd="0" presId="urn:microsoft.com/office/officeart/2008/layout/HorizontalMultiLevelHierarchy"/>
    <dgm:cxn modelId="{6F7BC5C6-0D94-4663-BA34-DBA594F76A29}" type="presOf" srcId="{CEDE25C3-AA7F-4067-ACB7-16DE1330142D}" destId="{051DEA44-800E-4750-9C81-3907252ED0E7}" srcOrd="0" destOrd="0" presId="urn:microsoft.com/office/officeart/2008/layout/HorizontalMultiLevelHierarchy"/>
    <dgm:cxn modelId="{71A1A8E6-2E5E-4AC2-9E03-6D16A923AC92}" srcId="{4C992F64-9657-412F-A010-C2C3D715CDF5}" destId="{CEDE25C3-AA7F-4067-ACB7-16DE1330142D}" srcOrd="2" destOrd="0" parTransId="{CF3821E6-B255-496A-A60F-EC36B94CF573}" sibTransId="{0B691066-A171-49BE-82C4-B0E0DEF80014}"/>
    <dgm:cxn modelId="{FA1733EF-5F87-4579-8A65-049AEF3D64F1}" type="presOf" srcId="{0F398FDB-AE4B-40B3-983E-50F9596DD023}" destId="{91FABB35-6E11-4B5D-9DB9-2417856A1522}" srcOrd="0" destOrd="0" presId="urn:microsoft.com/office/officeart/2008/layout/HorizontalMultiLevelHierarchy"/>
    <dgm:cxn modelId="{FEBF5076-9248-4EE7-A78C-16A73E5E1A31}" type="presParOf" srcId="{91FABB35-6E11-4B5D-9DB9-2417856A1522}" destId="{D7B89E53-5763-4B93-8DDB-559C0E7AB392}" srcOrd="0" destOrd="0" presId="urn:microsoft.com/office/officeart/2008/layout/HorizontalMultiLevelHierarchy"/>
    <dgm:cxn modelId="{94270E14-2422-46A3-8300-4F4BDD96794F}" type="presParOf" srcId="{D7B89E53-5763-4B93-8DDB-559C0E7AB392}" destId="{1A64D5E4-C951-42FC-A0E7-0CF07DCC3B2B}" srcOrd="0" destOrd="0" presId="urn:microsoft.com/office/officeart/2008/layout/HorizontalMultiLevelHierarchy"/>
    <dgm:cxn modelId="{92D736A2-B261-400A-ACFA-C331BBAAAF2A}" type="presParOf" srcId="{D7B89E53-5763-4B93-8DDB-559C0E7AB392}" destId="{60FCCCEE-826E-4DC1-8B74-BD240C641435}" srcOrd="1" destOrd="0" presId="urn:microsoft.com/office/officeart/2008/layout/HorizontalMultiLevelHierarchy"/>
    <dgm:cxn modelId="{5EC3FF87-89C1-4211-ACD6-4D9926F00609}" type="presParOf" srcId="{60FCCCEE-826E-4DC1-8B74-BD240C641435}" destId="{3D8FC166-CD3B-4AB3-B0EA-3E6443AE65FE}" srcOrd="0" destOrd="0" presId="urn:microsoft.com/office/officeart/2008/layout/HorizontalMultiLevelHierarchy"/>
    <dgm:cxn modelId="{1E066FEC-AED4-4876-8BED-E114871556E7}" type="presParOf" srcId="{3D8FC166-CD3B-4AB3-B0EA-3E6443AE65FE}" destId="{FBE1DEA4-9939-4877-9CEA-4793E8E6DEB8}" srcOrd="0" destOrd="0" presId="urn:microsoft.com/office/officeart/2008/layout/HorizontalMultiLevelHierarchy"/>
    <dgm:cxn modelId="{BDA44261-E8DC-4C78-AAA8-22F4EA3B59DC}" type="presParOf" srcId="{60FCCCEE-826E-4DC1-8B74-BD240C641435}" destId="{258AB99C-1EB4-4F6D-ACF1-093A45A851FD}" srcOrd="1" destOrd="0" presId="urn:microsoft.com/office/officeart/2008/layout/HorizontalMultiLevelHierarchy"/>
    <dgm:cxn modelId="{552B457A-A447-48D3-82B4-6FC873F7E365}" type="presParOf" srcId="{258AB99C-1EB4-4F6D-ACF1-093A45A851FD}" destId="{EF35DCE9-8AFA-45B3-9C75-639C4C486AE0}" srcOrd="0" destOrd="0" presId="urn:microsoft.com/office/officeart/2008/layout/HorizontalMultiLevelHierarchy"/>
    <dgm:cxn modelId="{38ACD4D6-0013-4B61-8D5B-82DA27F84978}" type="presParOf" srcId="{258AB99C-1EB4-4F6D-ACF1-093A45A851FD}" destId="{6233FE5A-AEE9-4DEF-A1BB-DD6673FE9698}" srcOrd="1" destOrd="0" presId="urn:microsoft.com/office/officeart/2008/layout/HorizontalMultiLevelHierarchy"/>
    <dgm:cxn modelId="{B5B2C34D-FAB1-4357-B402-4C7653700827}" type="presParOf" srcId="{60FCCCEE-826E-4DC1-8B74-BD240C641435}" destId="{1B0FCC88-115D-4978-BBD0-537101E5EEBC}" srcOrd="2" destOrd="0" presId="urn:microsoft.com/office/officeart/2008/layout/HorizontalMultiLevelHierarchy"/>
    <dgm:cxn modelId="{819312DB-BBB5-47DA-8176-24E819D926C4}" type="presParOf" srcId="{1B0FCC88-115D-4978-BBD0-537101E5EEBC}" destId="{825B5C74-7DEE-4E2D-9309-FE718CBB104A}" srcOrd="0" destOrd="0" presId="urn:microsoft.com/office/officeart/2008/layout/HorizontalMultiLevelHierarchy"/>
    <dgm:cxn modelId="{0902B67F-0992-414F-BA32-D66A550977A4}" type="presParOf" srcId="{60FCCCEE-826E-4DC1-8B74-BD240C641435}" destId="{241E1DAC-0486-4060-853F-A7E67DB7EDA7}" srcOrd="3" destOrd="0" presId="urn:microsoft.com/office/officeart/2008/layout/HorizontalMultiLevelHierarchy"/>
    <dgm:cxn modelId="{B196C6C2-9C8F-48D4-9494-1826609D3EA1}" type="presParOf" srcId="{241E1DAC-0486-4060-853F-A7E67DB7EDA7}" destId="{EC49AF3F-70F6-4F78-8E4D-1874302363D2}" srcOrd="0" destOrd="0" presId="urn:microsoft.com/office/officeart/2008/layout/HorizontalMultiLevelHierarchy"/>
    <dgm:cxn modelId="{B1926EAD-8A3A-420F-89F0-2D2728286F76}" type="presParOf" srcId="{241E1DAC-0486-4060-853F-A7E67DB7EDA7}" destId="{B4BFB24A-5C25-4A29-8079-300929082FC7}" srcOrd="1" destOrd="0" presId="urn:microsoft.com/office/officeart/2008/layout/HorizontalMultiLevelHierarchy"/>
    <dgm:cxn modelId="{87775217-EE07-4EAE-9BB1-D09D295222D6}" type="presParOf" srcId="{60FCCCEE-826E-4DC1-8B74-BD240C641435}" destId="{C9ED8667-8959-4E0B-89D6-0F7E8ECC79E8}" srcOrd="4" destOrd="0" presId="urn:microsoft.com/office/officeart/2008/layout/HorizontalMultiLevelHierarchy"/>
    <dgm:cxn modelId="{6C162530-8A44-4C20-9BF7-3B816F43420D}" type="presParOf" srcId="{C9ED8667-8959-4E0B-89D6-0F7E8ECC79E8}" destId="{F6C4F38F-8566-4E1B-B6C6-2FCC0393447D}" srcOrd="0" destOrd="0" presId="urn:microsoft.com/office/officeart/2008/layout/HorizontalMultiLevelHierarchy"/>
    <dgm:cxn modelId="{878758D9-6D33-4751-951B-6E39CDAA1267}" type="presParOf" srcId="{60FCCCEE-826E-4DC1-8B74-BD240C641435}" destId="{0FE1AB79-DB42-400F-AA8D-D081DC38EB67}" srcOrd="5" destOrd="0" presId="urn:microsoft.com/office/officeart/2008/layout/HorizontalMultiLevelHierarchy"/>
    <dgm:cxn modelId="{7A1AA049-4D44-4E84-AC5A-3B9AA73A7DBB}" type="presParOf" srcId="{0FE1AB79-DB42-400F-AA8D-D081DC38EB67}" destId="{051DEA44-800E-4750-9C81-3907252ED0E7}" srcOrd="0" destOrd="0" presId="urn:microsoft.com/office/officeart/2008/layout/HorizontalMultiLevelHierarchy"/>
    <dgm:cxn modelId="{0438CA84-9221-4031-B2BF-BF4194760D53}" type="presParOf" srcId="{0FE1AB79-DB42-400F-AA8D-D081DC38EB67}" destId="{31EC427E-B26B-4F08-A176-0C0F9B08718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09E473-2FBA-48BF-8189-E40AE760058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CE91A67E-69D0-4124-8EAD-6B50B3B1EC71}">
      <dgm:prSet phldrT="[Texto]" custT="1"/>
      <dgm:spPr/>
      <dgm:t>
        <a:bodyPr/>
        <a:lstStyle/>
        <a:p>
          <a:r>
            <a:rPr lang="es-AR" sz="3200" b="1" dirty="0">
              <a:solidFill>
                <a:schemeClr val="tx1"/>
              </a:solidFill>
            </a:rPr>
            <a:t>VIAS ACCESORIAS</a:t>
          </a:r>
        </a:p>
      </dgm:t>
    </dgm:pt>
    <dgm:pt modelId="{67C7FC8C-A21B-4EC3-8615-5CAE97CB0DBE}" type="parTrans" cxnId="{27C46DF2-CCF7-4795-A49F-D33EC5B18B05}">
      <dgm:prSet/>
      <dgm:spPr/>
      <dgm:t>
        <a:bodyPr/>
        <a:lstStyle/>
        <a:p>
          <a:endParaRPr lang="es-AR"/>
        </a:p>
      </dgm:t>
    </dgm:pt>
    <dgm:pt modelId="{EC3104A4-84FC-43B8-8F75-71780C1E36CB}" type="sibTrans" cxnId="{27C46DF2-CCF7-4795-A49F-D33EC5B18B05}">
      <dgm:prSet/>
      <dgm:spPr/>
      <dgm:t>
        <a:bodyPr/>
        <a:lstStyle/>
        <a:p>
          <a:endParaRPr lang="es-AR"/>
        </a:p>
      </dgm:t>
    </dgm:pt>
    <dgm:pt modelId="{F542D4C6-D9DF-4A92-9640-B2A816C94DE1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Taquicardias a través de Fibras de </a:t>
          </a:r>
          <a:r>
            <a:rPr lang="es-AR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Mahaim</a:t>
          </a:r>
          <a:endParaRPr lang="es-AR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8E30E9-111B-4EB2-A3B3-340A1DD421D1}" type="parTrans" cxnId="{DC00F7C5-5B61-40D6-9D77-40921EEFA4A5}">
      <dgm:prSet/>
      <dgm:spPr/>
      <dgm:t>
        <a:bodyPr/>
        <a:lstStyle/>
        <a:p>
          <a:endParaRPr lang="es-AR"/>
        </a:p>
      </dgm:t>
    </dgm:pt>
    <dgm:pt modelId="{03FC202E-AD73-43D3-A110-C0C80F925CC2}" type="sibTrans" cxnId="{DC00F7C5-5B61-40D6-9D77-40921EEFA4A5}">
      <dgm:prSet/>
      <dgm:spPr/>
      <dgm:t>
        <a:bodyPr/>
        <a:lstStyle/>
        <a:p>
          <a:endParaRPr lang="es-AR"/>
        </a:p>
      </dgm:t>
    </dgm:pt>
    <dgm:pt modelId="{C1FD5C27-018D-4361-A685-46376779BC42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Síndrome de </a:t>
          </a:r>
          <a:r>
            <a:rPr lang="es-AR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Lown</a:t>
          </a:r>
          <a:r>
            <a:rPr lang="es-A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s-AR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Gananong</a:t>
          </a:r>
          <a:r>
            <a:rPr lang="es-A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-Levine</a:t>
          </a:r>
        </a:p>
      </dgm:t>
    </dgm:pt>
    <dgm:pt modelId="{B3A85B8D-40F9-4E47-9C3D-1C8213387311}" type="parTrans" cxnId="{348FC575-29DE-4FB2-9E6C-B09A2C74B147}">
      <dgm:prSet/>
      <dgm:spPr/>
      <dgm:t>
        <a:bodyPr/>
        <a:lstStyle/>
        <a:p>
          <a:endParaRPr lang="es-AR"/>
        </a:p>
      </dgm:t>
    </dgm:pt>
    <dgm:pt modelId="{0E171D38-0AE7-4723-955B-D0B9BA1AB654}" type="sibTrans" cxnId="{348FC575-29DE-4FB2-9E6C-B09A2C74B147}">
      <dgm:prSet/>
      <dgm:spPr/>
      <dgm:t>
        <a:bodyPr/>
        <a:lstStyle/>
        <a:p>
          <a:endParaRPr lang="es-AR"/>
        </a:p>
      </dgm:t>
    </dgm:pt>
    <dgm:pt modelId="{54F3E58E-EC1D-4298-9673-2EB9D0B0C422}">
      <dgm:prSet phldrT="[Texto]"/>
      <dgm:spPr/>
      <dgm:t>
        <a:bodyPr/>
        <a:lstStyle/>
        <a:p>
          <a:r>
            <a:rPr lang="es-A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Síndrome de Wolff-Parkinson-White</a:t>
          </a:r>
        </a:p>
      </dgm:t>
    </dgm:pt>
    <dgm:pt modelId="{37B94CB0-C75B-4C0E-88E9-48677410338A}" type="parTrans" cxnId="{D59ED504-8FA8-43ED-BABB-4E0AC322E3B8}">
      <dgm:prSet/>
      <dgm:spPr/>
      <dgm:t>
        <a:bodyPr/>
        <a:lstStyle/>
        <a:p>
          <a:endParaRPr lang="es-AR"/>
        </a:p>
      </dgm:t>
    </dgm:pt>
    <dgm:pt modelId="{CF8C8F8A-70DA-436A-9448-2E9A0F5606F3}" type="sibTrans" cxnId="{D59ED504-8FA8-43ED-BABB-4E0AC322E3B8}">
      <dgm:prSet/>
      <dgm:spPr/>
      <dgm:t>
        <a:bodyPr/>
        <a:lstStyle/>
        <a:p>
          <a:endParaRPr lang="es-AR"/>
        </a:p>
      </dgm:t>
    </dgm:pt>
    <dgm:pt modelId="{D0CDB79A-1FD7-479A-8831-D32DECA2B2DC}" type="pres">
      <dgm:prSet presAssocID="{BE09E473-2FBA-48BF-8189-E40AE760058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B8298E6-887D-48AA-96DB-C15EAE32A9B8}" type="pres">
      <dgm:prSet presAssocID="{CE91A67E-69D0-4124-8EAD-6B50B3B1EC71}" presName="root1" presStyleCnt="0"/>
      <dgm:spPr/>
    </dgm:pt>
    <dgm:pt modelId="{D6AA214E-D02B-4132-BC6E-C48CF61393BB}" type="pres">
      <dgm:prSet presAssocID="{CE91A67E-69D0-4124-8EAD-6B50B3B1EC71}" presName="LevelOneTextNode" presStyleLbl="node0" presStyleIdx="0" presStyleCnt="1">
        <dgm:presLayoutVars>
          <dgm:chPref val="3"/>
        </dgm:presLayoutVars>
      </dgm:prSet>
      <dgm:spPr/>
    </dgm:pt>
    <dgm:pt modelId="{A91D52BC-E9FE-4D45-9CF8-34DE39E8CC25}" type="pres">
      <dgm:prSet presAssocID="{CE91A67E-69D0-4124-8EAD-6B50B3B1EC71}" presName="level2hierChild" presStyleCnt="0"/>
      <dgm:spPr/>
    </dgm:pt>
    <dgm:pt modelId="{EAC4C3A6-156D-4C34-91F8-5D4C30155A45}" type="pres">
      <dgm:prSet presAssocID="{058E30E9-111B-4EB2-A3B3-340A1DD421D1}" presName="conn2-1" presStyleLbl="parChTrans1D2" presStyleIdx="0" presStyleCnt="3"/>
      <dgm:spPr/>
    </dgm:pt>
    <dgm:pt modelId="{FC59038C-D8CD-4BF9-8F84-9CE0FA492F90}" type="pres">
      <dgm:prSet presAssocID="{058E30E9-111B-4EB2-A3B3-340A1DD421D1}" presName="connTx" presStyleLbl="parChTrans1D2" presStyleIdx="0" presStyleCnt="3"/>
      <dgm:spPr/>
    </dgm:pt>
    <dgm:pt modelId="{8047EF38-F11B-4B45-960C-6DB6824FEC82}" type="pres">
      <dgm:prSet presAssocID="{F542D4C6-D9DF-4A92-9640-B2A816C94DE1}" presName="root2" presStyleCnt="0"/>
      <dgm:spPr/>
    </dgm:pt>
    <dgm:pt modelId="{EF5268C1-2A48-4E52-8F4D-F132773148BB}" type="pres">
      <dgm:prSet presAssocID="{F542D4C6-D9DF-4A92-9640-B2A816C94DE1}" presName="LevelTwoTextNode" presStyleLbl="node2" presStyleIdx="0" presStyleCnt="3" custScaleX="146426">
        <dgm:presLayoutVars>
          <dgm:chPref val="3"/>
        </dgm:presLayoutVars>
      </dgm:prSet>
      <dgm:spPr/>
    </dgm:pt>
    <dgm:pt modelId="{4ADF9E5B-2388-4C36-9642-4A30D6CCBCBD}" type="pres">
      <dgm:prSet presAssocID="{F542D4C6-D9DF-4A92-9640-B2A816C94DE1}" presName="level3hierChild" presStyleCnt="0"/>
      <dgm:spPr/>
    </dgm:pt>
    <dgm:pt modelId="{4A1BD74B-5EDC-4BDE-9409-B0B426D4D61F}" type="pres">
      <dgm:prSet presAssocID="{B3A85B8D-40F9-4E47-9C3D-1C8213387311}" presName="conn2-1" presStyleLbl="parChTrans1D2" presStyleIdx="1" presStyleCnt="3"/>
      <dgm:spPr/>
    </dgm:pt>
    <dgm:pt modelId="{A9324AD2-990A-4EEE-B617-CE7B7BAB46E4}" type="pres">
      <dgm:prSet presAssocID="{B3A85B8D-40F9-4E47-9C3D-1C8213387311}" presName="connTx" presStyleLbl="parChTrans1D2" presStyleIdx="1" presStyleCnt="3"/>
      <dgm:spPr/>
    </dgm:pt>
    <dgm:pt modelId="{711F5916-43E5-4B33-A8D8-92C726FCC257}" type="pres">
      <dgm:prSet presAssocID="{C1FD5C27-018D-4361-A685-46376779BC42}" presName="root2" presStyleCnt="0"/>
      <dgm:spPr/>
    </dgm:pt>
    <dgm:pt modelId="{DE56ADEF-A405-40B4-A161-EB4556432CFC}" type="pres">
      <dgm:prSet presAssocID="{C1FD5C27-018D-4361-A685-46376779BC42}" presName="LevelTwoTextNode" presStyleLbl="node2" presStyleIdx="1" presStyleCnt="3" custScaleX="147024">
        <dgm:presLayoutVars>
          <dgm:chPref val="3"/>
        </dgm:presLayoutVars>
      </dgm:prSet>
      <dgm:spPr/>
    </dgm:pt>
    <dgm:pt modelId="{71BEB2DB-A8A5-4926-BF8D-9DC57C145E1A}" type="pres">
      <dgm:prSet presAssocID="{C1FD5C27-018D-4361-A685-46376779BC42}" presName="level3hierChild" presStyleCnt="0"/>
      <dgm:spPr/>
    </dgm:pt>
    <dgm:pt modelId="{E9CA3FD5-03DF-446E-8108-CB88AA97A3B8}" type="pres">
      <dgm:prSet presAssocID="{37B94CB0-C75B-4C0E-88E9-48677410338A}" presName="conn2-1" presStyleLbl="parChTrans1D2" presStyleIdx="2" presStyleCnt="3"/>
      <dgm:spPr/>
    </dgm:pt>
    <dgm:pt modelId="{F90A4DB2-186B-4767-8133-D41958363CEC}" type="pres">
      <dgm:prSet presAssocID="{37B94CB0-C75B-4C0E-88E9-48677410338A}" presName="connTx" presStyleLbl="parChTrans1D2" presStyleIdx="2" presStyleCnt="3"/>
      <dgm:spPr/>
    </dgm:pt>
    <dgm:pt modelId="{F4E60193-A9E3-420D-943D-D69896AAE904}" type="pres">
      <dgm:prSet presAssocID="{54F3E58E-EC1D-4298-9673-2EB9D0B0C422}" presName="root2" presStyleCnt="0"/>
      <dgm:spPr/>
    </dgm:pt>
    <dgm:pt modelId="{CD85AA5B-798F-443B-A450-D2E44E6E2AEA}" type="pres">
      <dgm:prSet presAssocID="{54F3E58E-EC1D-4298-9673-2EB9D0B0C422}" presName="LevelTwoTextNode" presStyleLbl="node2" presStyleIdx="2" presStyleCnt="3" custScaleX="147024">
        <dgm:presLayoutVars>
          <dgm:chPref val="3"/>
        </dgm:presLayoutVars>
      </dgm:prSet>
      <dgm:spPr/>
    </dgm:pt>
    <dgm:pt modelId="{25AF873A-77D1-4F0F-A4D9-45E3A7F9A4B4}" type="pres">
      <dgm:prSet presAssocID="{54F3E58E-EC1D-4298-9673-2EB9D0B0C422}" presName="level3hierChild" presStyleCnt="0"/>
      <dgm:spPr/>
    </dgm:pt>
  </dgm:ptLst>
  <dgm:cxnLst>
    <dgm:cxn modelId="{D59ED504-8FA8-43ED-BABB-4E0AC322E3B8}" srcId="{CE91A67E-69D0-4124-8EAD-6B50B3B1EC71}" destId="{54F3E58E-EC1D-4298-9673-2EB9D0B0C422}" srcOrd="2" destOrd="0" parTransId="{37B94CB0-C75B-4C0E-88E9-48677410338A}" sibTransId="{CF8C8F8A-70DA-436A-9448-2E9A0F5606F3}"/>
    <dgm:cxn modelId="{61EFC515-51A3-4B59-BDA6-917A0433C36A}" type="presOf" srcId="{058E30E9-111B-4EB2-A3B3-340A1DD421D1}" destId="{FC59038C-D8CD-4BF9-8F84-9CE0FA492F90}" srcOrd="1" destOrd="0" presId="urn:microsoft.com/office/officeart/2008/layout/HorizontalMultiLevelHierarchy"/>
    <dgm:cxn modelId="{348FC575-29DE-4FB2-9E6C-B09A2C74B147}" srcId="{CE91A67E-69D0-4124-8EAD-6B50B3B1EC71}" destId="{C1FD5C27-018D-4361-A685-46376779BC42}" srcOrd="1" destOrd="0" parTransId="{B3A85B8D-40F9-4E47-9C3D-1C8213387311}" sibTransId="{0E171D38-0AE7-4723-955B-D0B9BA1AB654}"/>
    <dgm:cxn modelId="{0D451378-EB74-4975-9171-53278D3C45F9}" type="presOf" srcId="{C1FD5C27-018D-4361-A685-46376779BC42}" destId="{DE56ADEF-A405-40B4-A161-EB4556432CFC}" srcOrd="0" destOrd="0" presId="urn:microsoft.com/office/officeart/2008/layout/HorizontalMultiLevelHierarchy"/>
    <dgm:cxn modelId="{0F3E5D5A-AC58-4B4B-ADB6-55DF52D6D2BE}" type="presOf" srcId="{058E30E9-111B-4EB2-A3B3-340A1DD421D1}" destId="{EAC4C3A6-156D-4C34-91F8-5D4C30155A45}" srcOrd="0" destOrd="0" presId="urn:microsoft.com/office/officeart/2008/layout/HorizontalMultiLevelHierarchy"/>
    <dgm:cxn modelId="{2064289A-B8F2-441D-AFE1-3ED03B744DAC}" type="presOf" srcId="{BE09E473-2FBA-48BF-8189-E40AE7600589}" destId="{D0CDB79A-1FD7-479A-8831-D32DECA2B2DC}" srcOrd="0" destOrd="0" presId="urn:microsoft.com/office/officeart/2008/layout/HorizontalMultiLevelHierarchy"/>
    <dgm:cxn modelId="{DDCB7D9D-F263-429A-9749-3F75C96DCA7A}" type="presOf" srcId="{37B94CB0-C75B-4C0E-88E9-48677410338A}" destId="{E9CA3FD5-03DF-446E-8108-CB88AA97A3B8}" srcOrd="0" destOrd="0" presId="urn:microsoft.com/office/officeart/2008/layout/HorizontalMultiLevelHierarchy"/>
    <dgm:cxn modelId="{B71BF0A2-3017-4D4A-B4AB-B6F5BAB0564C}" type="presOf" srcId="{54F3E58E-EC1D-4298-9673-2EB9D0B0C422}" destId="{CD85AA5B-798F-443B-A450-D2E44E6E2AEA}" srcOrd="0" destOrd="0" presId="urn:microsoft.com/office/officeart/2008/layout/HorizontalMultiLevelHierarchy"/>
    <dgm:cxn modelId="{ADD51CA9-B334-4651-B96F-3AF60B4DA585}" type="presOf" srcId="{37B94CB0-C75B-4C0E-88E9-48677410338A}" destId="{F90A4DB2-186B-4767-8133-D41958363CEC}" srcOrd="1" destOrd="0" presId="urn:microsoft.com/office/officeart/2008/layout/HorizontalMultiLevelHierarchy"/>
    <dgm:cxn modelId="{5BF2E0AC-F124-4A5D-88D4-F0317C0E1FD1}" type="presOf" srcId="{B3A85B8D-40F9-4E47-9C3D-1C8213387311}" destId="{A9324AD2-990A-4EEE-B617-CE7B7BAB46E4}" srcOrd="1" destOrd="0" presId="urn:microsoft.com/office/officeart/2008/layout/HorizontalMultiLevelHierarchy"/>
    <dgm:cxn modelId="{1DBB84AF-98D7-4D00-8B8A-5F4F7A5963ED}" type="presOf" srcId="{B3A85B8D-40F9-4E47-9C3D-1C8213387311}" destId="{4A1BD74B-5EDC-4BDE-9409-B0B426D4D61F}" srcOrd="0" destOrd="0" presId="urn:microsoft.com/office/officeart/2008/layout/HorizontalMultiLevelHierarchy"/>
    <dgm:cxn modelId="{DC00F7C5-5B61-40D6-9D77-40921EEFA4A5}" srcId="{CE91A67E-69D0-4124-8EAD-6B50B3B1EC71}" destId="{F542D4C6-D9DF-4A92-9640-B2A816C94DE1}" srcOrd="0" destOrd="0" parTransId="{058E30E9-111B-4EB2-A3B3-340A1DD421D1}" sibTransId="{03FC202E-AD73-43D3-A110-C0C80F925CC2}"/>
    <dgm:cxn modelId="{55507CD3-C401-4B88-8130-AF8BAEF8057F}" type="presOf" srcId="{CE91A67E-69D0-4124-8EAD-6B50B3B1EC71}" destId="{D6AA214E-D02B-4132-BC6E-C48CF61393BB}" srcOrd="0" destOrd="0" presId="urn:microsoft.com/office/officeart/2008/layout/HorizontalMultiLevelHierarchy"/>
    <dgm:cxn modelId="{4B0062E1-CE16-4AD9-ADAE-E17200053F6F}" type="presOf" srcId="{F542D4C6-D9DF-4A92-9640-B2A816C94DE1}" destId="{EF5268C1-2A48-4E52-8F4D-F132773148BB}" srcOrd="0" destOrd="0" presId="urn:microsoft.com/office/officeart/2008/layout/HorizontalMultiLevelHierarchy"/>
    <dgm:cxn modelId="{27C46DF2-CCF7-4795-A49F-D33EC5B18B05}" srcId="{BE09E473-2FBA-48BF-8189-E40AE7600589}" destId="{CE91A67E-69D0-4124-8EAD-6B50B3B1EC71}" srcOrd="0" destOrd="0" parTransId="{67C7FC8C-A21B-4EC3-8615-5CAE97CB0DBE}" sibTransId="{EC3104A4-84FC-43B8-8F75-71780C1E36CB}"/>
    <dgm:cxn modelId="{BAC35067-C602-4032-A08B-EC1270D10BE6}" type="presParOf" srcId="{D0CDB79A-1FD7-479A-8831-D32DECA2B2DC}" destId="{CB8298E6-887D-48AA-96DB-C15EAE32A9B8}" srcOrd="0" destOrd="0" presId="urn:microsoft.com/office/officeart/2008/layout/HorizontalMultiLevelHierarchy"/>
    <dgm:cxn modelId="{5CB10B1A-3053-426B-A8F9-5FF820DC2BCA}" type="presParOf" srcId="{CB8298E6-887D-48AA-96DB-C15EAE32A9B8}" destId="{D6AA214E-D02B-4132-BC6E-C48CF61393BB}" srcOrd="0" destOrd="0" presId="urn:microsoft.com/office/officeart/2008/layout/HorizontalMultiLevelHierarchy"/>
    <dgm:cxn modelId="{933093C5-A48B-4192-B902-368628894FD4}" type="presParOf" srcId="{CB8298E6-887D-48AA-96DB-C15EAE32A9B8}" destId="{A91D52BC-E9FE-4D45-9CF8-34DE39E8CC25}" srcOrd="1" destOrd="0" presId="urn:microsoft.com/office/officeart/2008/layout/HorizontalMultiLevelHierarchy"/>
    <dgm:cxn modelId="{2BB8C609-728E-4D3C-956A-7F2A2B7364A3}" type="presParOf" srcId="{A91D52BC-E9FE-4D45-9CF8-34DE39E8CC25}" destId="{EAC4C3A6-156D-4C34-91F8-5D4C30155A45}" srcOrd="0" destOrd="0" presId="urn:microsoft.com/office/officeart/2008/layout/HorizontalMultiLevelHierarchy"/>
    <dgm:cxn modelId="{79509249-24EF-452C-84F9-A132163D9497}" type="presParOf" srcId="{EAC4C3A6-156D-4C34-91F8-5D4C30155A45}" destId="{FC59038C-D8CD-4BF9-8F84-9CE0FA492F90}" srcOrd="0" destOrd="0" presId="urn:microsoft.com/office/officeart/2008/layout/HorizontalMultiLevelHierarchy"/>
    <dgm:cxn modelId="{08EF3FAA-878E-44FD-AEC6-CECF059E2B7E}" type="presParOf" srcId="{A91D52BC-E9FE-4D45-9CF8-34DE39E8CC25}" destId="{8047EF38-F11B-4B45-960C-6DB6824FEC82}" srcOrd="1" destOrd="0" presId="urn:microsoft.com/office/officeart/2008/layout/HorizontalMultiLevelHierarchy"/>
    <dgm:cxn modelId="{13E59AA3-64E5-44E9-8C1D-4A90E86E0A4E}" type="presParOf" srcId="{8047EF38-F11B-4B45-960C-6DB6824FEC82}" destId="{EF5268C1-2A48-4E52-8F4D-F132773148BB}" srcOrd="0" destOrd="0" presId="urn:microsoft.com/office/officeart/2008/layout/HorizontalMultiLevelHierarchy"/>
    <dgm:cxn modelId="{B935953F-C807-401D-BA83-912EA14CCF07}" type="presParOf" srcId="{8047EF38-F11B-4B45-960C-6DB6824FEC82}" destId="{4ADF9E5B-2388-4C36-9642-4A30D6CCBCBD}" srcOrd="1" destOrd="0" presId="urn:microsoft.com/office/officeart/2008/layout/HorizontalMultiLevelHierarchy"/>
    <dgm:cxn modelId="{9618156C-20C4-45A1-AF07-BB990C453160}" type="presParOf" srcId="{A91D52BC-E9FE-4D45-9CF8-34DE39E8CC25}" destId="{4A1BD74B-5EDC-4BDE-9409-B0B426D4D61F}" srcOrd="2" destOrd="0" presId="urn:microsoft.com/office/officeart/2008/layout/HorizontalMultiLevelHierarchy"/>
    <dgm:cxn modelId="{14168A0A-6EE1-4BF0-8DF0-E6FA2BDAF9CC}" type="presParOf" srcId="{4A1BD74B-5EDC-4BDE-9409-B0B426D4D61F}" destId="{A9324AD2-990A-4EEE-B617-CE7B7BAB46E4}" srcOrd="0" destOrd="0" presId="urn:microsoft.com/office/officeart/2008/layout/HorizontalMultiLevelHierarchy"/>
    <dgm:cxn modelId="{001945F9-033C-4858-A010-3F38D1AFCD8E}" type="presParOf" srcId="{A91D52BC-E9FE-4D45-9CF8-34DE39E8CC25}" destId="{711F5916-43E5-4B33-A8D8-92C726FCC257}" srcOrd="3" destOrd="0" presId="urn:microsoft.com/office/officeart/2008/layout/HorizontalMultiLevelHierarchy"/>
    <dgm:cxn modelId="{4F268B9D-C3BE-491F-B068-BBDACC885D42}" type="presParOf" srcId="{711F5916-43E5-4B33-A8D8-92C726FCC257}" destId="{DE56ADEF-A405-40B4-A161-EB4556432CFC}" srcOrd="0" destOrd="0" presId="urn:microsoft.com/office/officeart/2008/layout/HorizontalMultiLevelHierarchy"/>
    <dgm:cxn modelId="{B5656129-50C3-4C88-8826-2D05D417CE37}" type="presParOf" srcId="{711F5916-43E5-4B33-A8D8-92C726FCC257}" destId="{71BEB2DB-A8A5-4926-BF8D-9DC57C145E1A}" srcOrd="1" destOrd="0" presId="urn:microsoft.com/office/officeart/2008/layout/HorizontalMultiLevelHierarchy"/>
    <dgm:cxn modelId="{E63E806B-CBF7-4EF7-981E-71A95DA83B30}" type="presParOf" srcId="{A91D52BC-E9FE-4D45-9CF8-34DE39E8CC25}" destId="{E9CA3FD5-03DF-446E-8108-CB88AA97A3B8}" srcOrd="4" destOrd="0" presId="urn:microsoft.com/office/officeart/2008/layout/HorizontalMultiLevelHierarchy"/>
    <dgm:cxn modelId="{8846C867-40B6-424E-A344-5131F7D63AD4}" type="presParOf" srcId="{E9CA3FD5-03DF-446E-8108-CB88AA97A3B8}" destId="{F90A4DB2-186B-4767-8133-D41958363CEC}" srcOrd="0" destOrd="0" presId="urn:microsoft.com/office/officeart/2008/layout/HorizontalMultiLevelHierarchy"/>
    <dgm:cxn modelId="{8EEBDAE4-659C-4FDA-888D-0DF1DB584AB8}" type="presParOf" srcId="{A91D52BC-E9FE-4D45-9CF8-34DE39E8CC25}" destId="{F4E60193-A9E3-420D-943D-D69896AAE904}" srcOrd="5" destOrd="0" presId="urn:microsoft.com/office/officeart/2008/layout/HorizontalMultiLevelHierarchy"/>
    <dgm:cxn modelId="{BA7A1F60-8848-4B34-AF47-CD6D34983620}" type="presParOf" srcId="{F4E60193-A9E3-420D-943D-D69896AAE904}" destId="{CD85AA5B-798F-443B-A450-D2E44E6E2AEA}" srcOrd="0" destOrd="0" presId="urn:microsoft.com/office/officeart/2008/layout/HorizontalMultiLevelHierarchy"/>
    <dgm:cxn modelId="{CF0B696A-E520-4DFD-98BE-28D38947E999}" type="presParOf" srcId="{F4E60193-A9E3-420D-943D-D69896AAE904}" destId="{25AF873A-77D1-4F0F-A4D9-45E3A7F9A4B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65FBF-9B03-46DC-B9AC-2F28ED262DA2}">
      <dsp:nvSpPr>
        <dsp:cNvPr id="0" name=""/>
        <dsp:cNvSpPr/>
      </dsp:nvSpPr>
      <dsp:spPr>
        <a:xfrm>
          <a:off x="0" y="2185"/>
          <a:ext cx="6832212" cy="11074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CE443-0DAD-453A-BC31-1740A26374BA}">
      <dsp:nvSpPr>
        <dsp:cNvPr id="0" name=""/>
        <dsp:cNvSpPr/>
      </dsp:nvSpPr>
      <dsp:spPr>
        <a:xfrm>
          <a:off x="335004" y="251362"/>
          <a:ext cx="609099" cy="60909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D7119-2A37-496B-AF6C-3DF0ADCF03A1}">
      <dsp:nvSpPr>
        <dsp:cNvPr id="0" name=""/>
        <dsp:cNvSpPr/>
      </dsp:nvSpPr>
      <dsp:spPr>
        <a:xfrm>
          <a:off x="1279109" y="2185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kern="1200"/>
            <a:t>Normalmente el ritmo normal es originado en el NODULO SINUSAL.</a:t>
          </a:r>
          <a:endParaRPr lang="en-US" sz="1900" kern="1200"/>
        </a:p>
      </dsp:txBody>
      <dsp:txXfrm>
        <a:off x="1279109" y="2185"/>
        <a:ext cx="5553102" cy="1107454"/>
      </dsp:txXfrm>
    </dsp:sp>
    <dsp:sp modelId="{27EDCE6F-8D1B-4112-83B5-1FEE975A8D20}">
      <dsp:nvSpPr>
        <dsp:cNvPr id="0" name=""/>
        <dsp:cNvSpPr/>
      </dsp:nvSpPr>
      <dsp:spPr>
        <a:xfrm>
          <a:off x="0" y="1386503"/>
          <a:ext cx="6832212" cy="11074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FEE2A6-01ED-4E17-80AC-007879CBB049}">
      <dsp:nvSpPr>
        <dsp:cNvPr id="0" name=""/>
        <dsp:cNvSpPr/>
      </dsp:nvSpPr>
      <dsp:spPr>
        <a:xfrm>
          <a:off x="335004" y="1635680"/>
          <a:ext cx="609099" cy="60909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EF070-443A-44AB-95BC-0CBE33EDEA2E}">
      <dsp:nvSpPr>
        <dsp:cNvPr id="0" name=""/>
        <dsp:cNvSpPr/>
      </dsp:nvSpPr>
      <dsp:spPr>
        <a:xfrm>
          <a:off x="1279109" y="1386503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kern="1200"/>
            <a:t>El NS maneja frecuencias desde 60 lpm, hasta los 100 lpm.</a:t>
          </a:r>
          <a:endParaRPr lang="en-US" sz="1900" kern="1200"/>
        </a:p>
      </dsp:txBody>
      <dsp:txXfrm>
        <a:off x="1279109" y="1386503"/>
        <a:ext cx="5553102" cy="1107454"/>
      </dsp:txXfrm>
    </dsp:sp>
    <dsp:sp modelId="{DA22BD29-7837-4DA8-A8FC-2A6385886947}">
      <dsp:nvSpPr>
        <dsp:cNvPr id="0" name=""/>
        <dsp:cNvSpPr/>
      </dsp:nvSpPr>
      <dsp:spPr>
        <a:xfrm>
          <a:off x="0" y="2770821"/>
          <a:ext cx="6832212" cy="11074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27F6E-1F3E-44B4-9F49-B4FABE124C73}">
      <dsp:nvSpPr>
        <dsp:cNvPr id="0" name=""/>
        <dsp:cNvSpPr/>
      </dsp:nvSpPr>
      <dsp:spPr>
        <a:xfrm>
          <a:off x="335004" y="3019998"/>
          <a:ext cx="609099" cy="60909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4EBAD-82D6-48A1-9F49-4A668E91F177}">
      <dsp:nvSpPr>
        <dsp:cNvPr id="0" name=""/>
        <dsp:cNvSpPr/>
      </dsp:nvSpPr>
      <dsp:spPr>
        <a:xfrm>
          <a:off x="1279109" y="2770821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kern="1200"/>
            <a:t>Características: Al ecg es regular, dentro del rango de la FC, es + en derivaciones de CARA INFERIOR, siempre precede al QRS.</a:t>
          </a:r>
          <a:endParaRPr lang="en-US" sz="1900" kern="1200"/>
        </a:p>
      </dsp:txBody>
      <dsp:txXfrm>
        <a:off x="1279109" y="2770821"/>
        <a:ext cx="5553102" cy="1107454"/>
      </dsp:txXfrm>
    </dsp:sp>
    <dsp:sp modelId="{81B6E062-0593-4434-B710-44DC8AAC4532}">
      <dsp:nvSpPr>
        <dsp:cNvPr id="0" name=""/>
        <dsp:cNvSpPr/>
      </dsp:nvSpPr>
      <dsp:spPr>
        <a:xfrm>
          <a:off x="0" y="4155139"/>
          <a:ext cx="6832212" cy="11074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26266-A8B1-4B8D-B843-40FC898B2BD9}">
      <dsp:nvSpPr>
        <dsp:cNvPr id="0" name=""/>
        <dsp:cNvSpPr/>
      </dsp:nvSpPr>
      <dsp:spPr>
        <a:xfrm>
          <a:off x="335004" y="4404316"/>
          <a:ext cx="609099" cy="60909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0FDF9-EE0E-437D-AE0E-53D9C7E4725D}">
      <dsp:nvSpPr>
        <dsp:cNvPr id="0" name=""/>
        <dsp:cNvSpPr/>
      </dsp:nvSpPr>
      <dsp:spPr>
        <a:xfrm>
          <a:off x="1279109" y="4155139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kern="1200" dirty="0"/>
            <a:t>¿Siempre se mantiene esta organización?</a:t>
          </a:r>
          <a:endParaRPr lang="en-US" sz="1900" kern="1200" dirty="0"/>
        </a:p>
      </dsp:txBody>
      <dsp:txXfrm>
        <a:off x="1279109" y="4155139"/>
        <a:ext cx="5553102" cy="1107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ECB0AA-E9FF-4CA4-825A-969BB725F882}">
      <dsp:nvSpPr>
        <dsp:cNvPr id="0" name=""/>
        <dsp:cNvSpPr/>
      </dsp:nvSpPr>
      <dsp:spPr>
        <a:xfrm>
          <a:off x="3959557" y="2229729"/>
          <a:ext cx="402906" cy="1919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453" y="0"/>
              </a:lnTo>
              <a:lnTo>
                <a:pt x="201453" y="1919333"/>
              </a:lnTo>
              <a:lnTo>
                <a:pt x="402906" y="19193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600" kern="1200"/>
        </a:p>
      </dsp:txBody>
      <dsp:txXfrm>
        <a:off x="4111981" y="3140366"/>
        <a:ext cx="98058" cy="98058"/>
      </dsp:txXfrm>
    </dsp:sp>
    <dsp:sp modelId="{9C1A58D3-6654-4D24-BADD-D7BA9F51C589}">
      <dsp:nvSpPr>
        <dsp:cNvPr id="0" name=""/>
        <dsp:cNvSpPr/>
      </dsp:nvSpPr>
      <dsp:spPr>
        <a:xfrm>
          <a:off x="3959557" y="2229729"/>
          <a:ext cx="402906" cy="1151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453" y="0"/>
              </a:lnTo>
              <a:lnTo>
                <a:pt x="201453" y="1151599"/>
              </a:lnTo>
              <a:lnTo>
                <a:pt x="402906" y="115159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500" kern="1200"/>
        </a:p>
      </dsp:txBody>
      <dsp:txXfrm>
        <a:off x="4130509" y="2775028"/>
        <a:ext cx="61002" cy="61002"/>
      </dsp:txXfrm>
    </dsp:sp>
    <dsp:sp modelId="{CAD3820E-37D1-43DC-9A48-53F1D4810B13}">
      <dsp:nvSpPr>
        <dsp:cNvPr id="0" name=""/>
        <dsp:cNvSpPr/>
      </dsp:nvSpPr>
      <dsp:spPr>
        <a:xfrm>
          <a:off x="3959557" y="2229729"/>
          <a:ext cx="402906" cy="383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453" y="0"/>
              </a:lnTo>
              <a:lnTo>
                <a:pt x="201453" y="383866"/>
              </a:lnTo>
              <a:lnTo>
                <a:pt x="402906" y="38386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500" kern="1200"/>
        </a:p>
      </dsp:txBody>
      <dsp:txXfrm>
        <a:off x="4147098" y="2407750"/>
        <a:ext cx="27824" cy="27824"/>
      </dsp:txXfrm>
    </dsp:sp>
    <dsp:sp modelId="{059ABA8B-242B-426D-9ABC-86EFD7176E62}">
      <dsp:nvSpPr>
        <dsp:cNvPr id="0" name=""/>
        <dsp:cNvSpPr/>
      </dsp:nvSpPr>
      <dsp:spPr>
        <a:xfrm>
          <a:off x="3959557" y="1845862"/>
          <a:ext cx="402906" cy="383866"/>
        </a:xfrm>
        <a:custGeom>
          <a:avLst/>
          <a:gdLst/>
          <a:ahLst/>
          <a:cxnLst/>
          <a:rect l="0" t="0" r="0" b="0"/>
          <a:pathLst>
            <a:path>
              <a:moveTo>
                <a:pt x="0" y="383866"/>
              </a:moveTo>
              <a:lnTo>
                <a:pt x="201453" y="383866"/>
              </a:lnTo>
              <a:lnTo>
                <a:pt x="201453" y="0"/>
              </a:lnTo>
              <a:lnTo>
                <a:pt x="402906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500" kern="1200"/>
        </a:p>
      </dsp:txBody>
      <dsp:txXfrm>
        <a:off x="4147098" y="2023883"/>
        <a:ext cx="27824" cy="27824"/>
      </dsp:txXfrm>
    </dsp:sp>
    <dsp:sp modelId="{AAE3DCC3-E132-433C-AF05-AEF09029E81B}">
      <dsp:nvSpPr>
        <dsp:cNvPr id="0" name=""/>
        <dsp:cNvSpPr/>
      </dsp:nvSpPr>
      <dsp:spPr>
        <a:xfrm>
          <a:off x="3959557" y="1078129"/>
          <a:ext cx="402906" cy="1151599"/>
        </a:xfrm>
        <a:custGeom>
          <a:avLst/>
          <a:gdLst/>
          <a:ahLst/>
          <a:cxnLst/>
          <a:rect l="0" t="0" r="0" b="0"/>
          <a:pathLst>
            <a:path>
              <a:moveTo>
                <a:pt x="0" y="1151599"/>
              </a:moveTo>
              <a:lnTo>
                <a:pt x="201453" y="1151599"/>
              </a:lnTo>
              <a:lnTo>
                <a:pt x="201453" y="0"/>
              </a:lnTo>
              <a:lnTo>
                <a:pt x="402906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500" kern="1200"/>
        </a:p>
      </dsp:txBody>
      <dsp:txXfrm>
        <a:off x="4130509" y="1623428"/>
        <a:ext cx="61002" cy="61002"/>
      </dsp:txXfrm>
    </dsp:sp>
    <dsp:sp modelId="{473488D7-6115-4111-A630-96EFB73CC9C4}">
      <dsp:nvSpPr>
        <dsp:cNvPr id="0" name=""/>
        <dsp:cNvSpPr/>
      </dsp:nvSpPr>
      <dsp:spPr>
        <a:xfrm>
          <a:off x="3959557" y="310396"/>
          <a:ext cx="402906" cy="1919333"/>
        </a:xfrm>
        <a:custGeom>
          <a:avLst/>
          <a:gdLst/>
          <a:ahLst/>
          <a:cxnLst/>
          <a:rect l="0" t="0" r="0" b="0"/>
          <a:pathLst>
            <a:path>
              <a:moveTo>
                <a:pt x="0" y="1919333"/>
              </a:moveTo>
              <a:lnTo>
                <a:pt x="201453" y="1919333"/>
              </a:lnTo>
              <a:lnTo>
                <a:pt x="201453" y="0"/>
              </a:lnTo>
              <a:lnTo>
                <a:pt x="402906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600" kern="1200"/>
        </a:p>
      </dsp:txBody>
      <dsp:txXfrm>
        <a:off x="4111981" y="1221033"/>
        <a:ext cx="98058" cy="98058"/>
      </dsp:txXfrm>
    </dsp:sp>
    <dsp:sp modelId="{01485CF9-5466-4235-B5E4-4F8A49E6DC56}">
      <dsp:nvSpPr>
        <dsp:cNvPr id="0" name=""/>
        <dsp:cNvSpPr/>
      </dsp:nvSpPr>
      <dsp:spPr>
        <a:xfrm rot="16200000">
          <a:off x="1063199" y="1406412"/>
          <a:ext cx="4146082" cy="1646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TEJIDO AURICULAR</a:t>
          </a:r>
        </a:p>
      </dsp:txBody>
      <dsp:txXfrm>
        <a:off x="1063199" y="1406412"/>
        <a:ext cx="4146082" cy="1646634"/>
      </dsp:txXfrm>
    </dsp:sp>
    <dsp:sp modelId="{9E884898-CE9D-4F06-8BE1-A0C2BA0BC5EE}">
      <dsp:nvSpPr>
        <dsp:cNvPr id="0" name=""/>
        <dsp:cNvSpPr/>
      </dsp:nvSpPr>
      <dsp:spPr>
        <a:xfrm>
          <a:off x="4362464" y="3303"/>
          <a:ext cx="3225507" cy="614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b="1" kern="1200" dirty="0">
              <a:solidFill>
                <a:schemeClr val="tx1"/>
              </a:solidFill>
            </a:rPr>
            <a:t>TAQUICARDIA SINUSAL</a:t>
          </a:r>
        </a:p>
      </dsp:txBody>
      <dsp:txXfrm>
        <a:off x="4362464" y="3303"/>
        <a:ext cx="3225507" cy="614186"/>
      </dsp:txXfrm>
    </dsp:sp>
    <dsp:sp modelId="{33CD9129-F966-450A-AFE7-C8579350FF40}">
      <dsp:nvSpPr>
        <dsp:cNvPr id="0" name=""/>
        <dsp:cNvSpPr/>
      </dsp:nvSpPr>
      <dsp:spPr>
        <a:xfrm>
          <a:off x="4362464" y="771036"/>
          <a:ext cx="3225507" cy="614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b="1" kern="1200" dirty="0">
              <a:solidFill>
                <a:schemeClr val="tx1"/>
              </a:solidFill>
            </a:rPr>
            <a:t>TAQUICARDIA SINUSAL INAPROPIADA</a:t>
          </a:r>
        </a:p>
      </dsp:txBody>
      <dsp:txXfrm>
        <a:off x="4362464" y="771036"/>
        <a:ext cx="3225507" cy="614186"/>
      </dsp:txXfrm>
    </dsp:sp>
    <dsp:sp modelId="{F8C84E96-8C48-4E20-BC3E-36BB549C340F}">
      <dsp:nvSpPr>
        <dsp:cNvPr id="0" name=""/>
        <dsp:cNvSpPr/>
      </dsp:nvSpPr>
      <dsp:spPr>
        <a:xfrm>
          <a:off x="4362464" y="1538769"/>
          <a:ext cx="3194604" cy="614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b="1" kern="1200" dirty="0">
              <a:solidFill>
                <a:schemeClr val="tx1"/>
              </a:solidFill>
            </a:rPr>
            <a:t>Reentrada sinoauricular</a:t>
          </a:r>
        </a:p>
      </dsp:txBody>
      <dsp:txXfrm>
        <a:off x="4362464" y="1538769"/>
        <a:ext cx="3194604" cy="614186"/>
      </dsp:txXfrm>
    </dsp:sp>
    <dsp:sp modelId="{BA9B3D28-CA09-4CBC-9E8C-0F994B6B3243}">
      <dsp:nvSpPr>
        <dsp:cNvPr id="0" name=""/>
        <dsp:cNvSpPr/>
      </dsp:nvSpPr>
      <dsp:spPr>
        <a:xfrm>
          <a:off x="4362464" y="2306502"/>
          <a:ext cx="3194604" cy="614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b="1" kern="1200" dirty="0">
              <a:solidFill>
                <a:schemeClr val="tx1"/>
              </a:solidFill>
            </a:rPr>
            <a:t>Taquicardia auricular</a:t>
          </a:r>
        </a:p>
      </dsp:txBody>
      <dsp:txXfrm>
        <a:off x="4362464" y="2306502"/>
        <a:ext cx="3194604" cy="614186"/>
      </dsp:txXfrm>
    </dsp:sp>
    <dsp:sp modelId="{0F390151-77F4-425C-95C4-B4FF418D2A01}">
      <dsp:nvSpPr>
        <dsp:cNvPr id="0" name=""/>
        <dsp:cNvSpPr/>
      </dsp:nvSpPr>
      <dsp:spPr>
        <a:xfrm>
          <a:off x="4362464" y="3074236"/>
          <a:ext cx="3169523" cy="614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b="1" kern="1200" dirty="0">
              <a:solidFill>
                <a:schemeClr val="tx1"/>
              </a:solidFill>
            </a:rPr>
            <a:t>FLUTTER AURICULAR</a:t>
          </a:r>
        </a:p>
      </dsp:txBody>
      <dsp:txXfrm>
        <a:off x="4362464" y="3074236"/>
        <a:ext cx="3169523" cy="614186"/>
      </dsp:txXfrm>
    </dsp:sp>
    <dsp:sp modelId="{D6347FC5-6354-421A-9E39-7C1CD28C1235}">
      <dsp:nvSpPr>
        <dsp:cNvPr id="0" name=""/>
        <dsp:cNvSpPr/>
      </dsp:nvSpPr>
      <dsp:spPr>
        <a:xfrm>
          <a:off x="4362464" y="3841969"/>
          <a:ext cx="3194604" cy="614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b="1" kern="1200" dirty="0">
              <a:solidFill>
                <a:schemeClr val="tx1"/>
              </a:solidFill>
            </a:rPr>
            <a:t>FIBRILACION AURICULAR</a:t>
          </a:r>
        </a:p>
      </dsp:txBody>
      <dsp:txXfrm>
        <a:off x="4362464" y="3841969"/>
        <a:ext cx="3194604" cy="614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D8667-8959-4E0B-89D6-0F7E8ECC79E8}">
      <dsp:nvSpPr>
        <dsp:cNvPr id="0" name=""/>
        <dsp:cNvSpPr/>
      </dsp:nvSpPr>
      <dsp:spPr>
        <a:xfrm>
          <a:off x="3386043" y="2325272"/>
          <a:ext cx="579643" cy="1104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821" y="0"/>
              </a:lnTo>
              <a:lnTo>
                <a:pt x="289821" y="1104504"/>
              </a:lnTo>
              <a:lnTo>
                <a:pt x="579643" y="110450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500" kern="1200"/>
        </a:p>
      </dsp:txBody>
      <dsp:txXfrm>
        <a:off x="3644680" y="2846340"/>
        <a:ext cx="62368" cy="62368"/>
      </dsp:txXfrm>
    </dsp:sp>
    <dsp:sp modelId="{1B0FCC88-115D-4978-BBD0-537101E5EEBC}">
      <dsp:nvSpPr>
        <dsp:cNvPr id="0" name=""/>
        <dsp:cNvSpPr/>
      </dsp:nvSpPr>
      <dsp:spPr>
        <a:xfrm>
          <a:off x="3386043" y="2279552"/>
          <a:ext cx="5796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9643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500" kern="1200"/>
        </a:p>
      </dsp:txBody>
      <dsp:txXfrm>
        <a:off x="3661373" y="2310781"/>
        <a:ext cx="28982" cy="28982"/>
      </dsp:txXfrm>
    </dsp:sp>
    <dsp:sp modelId="{3D8FC166-CD3B-4AB3-B0EA-3E6443AE65FE}">
      <dsp:nvSpPr>
        <dsp:cNvPr id="0" name=""/>
        <dsp:cNvSpPr/>
      </dsp:nvSpPr>
      <dsp:spPr>
        <a:xfrm>
          <a:off x="3386043" y="1220768"/>
          <a:ext cx="579643" cy="1104504"/>
        </a:xfrm>
        <a:custGeom>
          <a:avLst/>
          <a:gdLst/>
          <a:ahLst/>
          <a:cxnLst/>
          <a:rect l="0" t="0" r="0" b="0"/>
          <a:pathLst>
            <a:path>
              <a:moveTo>
                <a:pt x="0" y="1104504"/>
              </a:moveTo>
              <a:lnTo>
                <a:pt x="289821" y="1104504"/>
              </a:lnTo>
              <a:lnTo>
                <a:pt x="289821" y="0"/>
              </a:lnTo>
              <a:lnTo>
                <a:pt x="579643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500" kern="1200"/>
        </a:p>
      </dsp:txBody>
      <dsp:txXfrm>
        <a:off x="3644680" y="1741836"/>
        <a:ext cx="62368" cy="62368"/>
      </dsp:txXfrm>
    </dsp:sp>
    <dsp:sp modelId="{1A64D5E4-C951-42FC-A0E7-0CF07DCC3B2B}">
      <dsp:nvSpPr>
        <dsp:cNvPr id="0" name=""/>
        <dsp:cNvSpPr/>
      </dsp:nvSpPr>
      <dsp:spPr>
        <a:xfrm rot="16200000">
          <a:off x="618968" y="1883470"/>
          <a:ext cx="4650544" cy="883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UNION AURICULOVENTRICULAR</a:t>
          </a:r>
        </a:p>
      </dsp:txBody>
      <dsp:txXfrm>
        <a:off x="618968" y="1883470"/>
        <a:ext cx="4650544" cy="883603"/>
      </dsp:txXfrm>
    </dsp:sp>
    <dsp:sp modelId="{EF35DCE9-8AFA-45B3-9C75-639C4C486AE0}">
      <dsp:nvSpPr>
        <dsp:cNvPr id="0" name=""/>
        <dsp:cNvSpPr/>
      </dsp:nvSpPr>
      <dsp:spPr>
        <a:xfrm>
          <a:off x="3965686" y="778966"/>
          <a:ext cx="3773076" cy="883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400" b="1" kern="1200" dirty="0">
              <a:solidFill>
                <a:schemeClr val="tx1"/>
              </a:solidFill>
            </a:rPr>
            <a:t>Taquicardia automática de la Unión</a:t>
          </a:r>
        </a:p>
      </dsp:txBody>
      <dsp:txXfrm>
        <a:off x="3965686" y="778966"/>
        <a:ext cx="3773076" cy="883603"/>
      </dsp:txXfrm>
    </dsp:sp>
    <dsp:sp modelId="{EC49AF3F-70F6-4F78-8E4D-1874302363D2}">
      <dsp:nvSpPr>
        <dsp:cNvPr id="0" name=""/>
        <dsp:cNvSpPr/>
      </dsp:nvSpPr>
      <dsp:spPr>
        <a:xfrm>
          <a:off x="3965686" y="1883470"/>
          <a:ext cx="3744412" cy="883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400" b="1" kern="1200" dirty="0">
              <a:solidFill>
                <a:schemeClr val="tx1"/>
              </a:solidFill>
            </a:rPr>
            <a:t>Reentrada </a:t>
          </a:r>
          <a:r>
            <a:rPr lang="es-AR" sz="2400" b="1" kern="1200" dirty="0" err="1">
              <a:solidFill>
                <a:schemeClr val="tx1"/>
              </a:solidFill>
            </a:rPr>
            <a:t>intranodal</a:t>
          </a:r>
          <a:endParaRPr lang="es-AR" sz="2400" b="1" kern="1200" dirty="0">
            <a:solidFill>
              <a:schemeClr val="tx1"/>
            </a:solidFill>
          </a:endParaRPr>
        </a:p>
      </dsp:txBody>
      <dsp:txXfrm>
        <a:off x="3965686" y="1883470"/>
        <a:ext cx="3744412" cy="883603"/>
      </dsp:txXfrm>
    </dsp:sp>
    <dsp:sp modelId="{051DEA44-800E-4750-9C81-3907252ED0E7}">
      <dsp:nvSpPr>
        <dsp:cNvPr id="0" name=""/>
        <dsp:cNvSpPr/>
      </dsp:nvSpPr>
      <dsp:spPr>
        <a:xfrm>
          <a:off x="3965686" y="2987975"/>
          <a:ext cx="3787219" cy="883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400" b="1" kern="1200" dirty="0">
              <a:solidFill>
                <a:schemeClr val="tx1"/>
              </a:solidFill>
            </a:rPr>
            <a:t>Taquicardia por reentrada AV</a:t>
          </a:r>
        </a:p>
      </dsp:txBody>
      <dsp:txXfrm>
        <a:off x="3965686" y="2987975"/>
        <a:ext cx="3787219" cy="88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A3FD5-03DF-446E-8108-CB88AA97A3B8}">
      <dsp:nvSpPr>
        <dsp:cNvPr id="0" name=""/>
        <dsp:cNvSpPr/>
      </dsp:nvSpPr>
      <dsp:spPr>
        <a:xfrm>
          <a:off x="2992912" y="2202989"/>
          <a:ext cx="549161" cy="1046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4580" y="0"/>
              </a:lnTo>
              <a:lnTo>
                <a:pt x="274580" y="1046420"/>
              </a:lnTo>
              <a:lnTo>
                <a:pt x="549161" y="10464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500" kern="1200"/>
        </a:p>
      </dsp:txBody>
      <dsp:txXfrm>
        <a:off x="3237948" y="2696655"/>
        <a:ext cx="59088" cy="59088"/>
      </dsp:txXfrm>
    </dsp:sp>
    <dsp:sp modelId="{4A1BD74B-5EDC-4BDE-9409-B0B426D4D61F}">
      <dsp:nvSpPr>
        <dsp:cNvPr id="0" name=""/>
        <dsp:cNvSpPr/>
      </dsp:nvSpPr>
      <dsp:spPr>
        <a:xfrm>
          <a:off x="2992912" y="2157269"/>
          <a:ext cx="5491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9161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500" kern="1200"/>
        </a:p>
      </dsp:txBody>
      <dsp:txXfrm>
        <a:off x="3253763" y="2189260"/>
        <a:ext cx="27458" cy="27458"/>
      </dsp:txXfrm>
    </dsp:sp>
    <dsp:sp modelId="{EAC4C3A6-156D-4C34-91F8-5D4C30155A45}">
      <dsp:nvSpPr>
        <dsp:cNvPr id="0" name=""/>
        <dsp:cNvSpPr/>
      </dsp:nvSpPr>
      <dsp:spPr>
        <a:xfrm>
          <a:off x="2992912" y="1156569"/>
          <a:ext cx="549161" cy="1046420"/>
        </a:xfrm>
        <a:custGeom>
          <a:avLst/>
          <a:gdLst/>
          <a:ahLst/>
          <a:cxnLst/>
          <a:rect l="0" t="0" r="0" b="0"/>
          <a:pathLst>
            <a:path>
              <a:moveTo>
                <a:pt x="0" y="1046420"/>
              </a:moveTo>
              <a:lnTo>
                <a:pt x="274580" y="1046420"/>
              </a:lnTo>
              <a:lnTo>
                <a:pt x="274580" y="0"/>
              </a:lnTo>
              <a:lnTo>
                <a:pt x="549161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500" kern="1200"/>
        </a:p>
      </dsp:txBody>
      <dsp:txXfrm>
        <a:off x="3237948" y="1650235"/>
        <a:ext cx="59088" cy="59088"/>
      </dsp:txXfrm>
    </dsp:sp>
    <dsp:sp modelId="{D6AA214E-D02B-4132-BC6E-C48CF61393BB}">
      <dsp:nvSpPr>
        <dsp:cNvPr id="0" name=""/>
        <dsp:cNvSpPr/>
      </dsp:nvSpPr>
      <dsp:spPr>
        <a:xfrm rot="16200000">
          <a:off x="371354" y="1784421"/>
          <a:ext cx="4405979" cy="8371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200" b="1" kern="1200" dirty="0">
              <a:solidFill>
                <a:schemeClr val="tx1"/>
              </a:solidFill>
            </a:rPr>
            <a:t>VIAS ACCESORIAS</a:t>
          </a:r>
        </a:p>
      </dsp:txBody>
      <dsp:txXfrm>
        <a:off x="371354" y="1784421"/>
        <a:ext cx="4405979" cy="837136"/>
      </dsp:txXfrm>
    </dsp:sp>
    <dsp:sp modelId="{EF5268C1-2A48-4E52-8F4D-F132773148BB}">
      <dsp:nvSpPr>
        <dsp:cNvPr id="0" name=""/>
        <dsp:cNvSpPr/>
      </dsp:nvSpPr>
      <dsp:spPr>
        <a:xfrm>
          <a:off x="3542073" y="738001"/>
          <a:ext cx="4020574" cy="8371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Taquicardias a través de Fibras de </a:t>
          </a:r>
          <a:r>
            <a:rPr lang="es-AR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Mahaim</a:t>
          </a:r>
          <a:endParaRPr lang="es-AR" sz="25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2073" y="738001"/>
        <a:ext cx="4020574" cy="837136"/>
      </dsp:txXfrm>
    </dsp:sp>
    <dsp:sp modelId="{DE56ADEF-A405-40B4-A161-EB4556432CFC}">
      <dsp:nvSpPr>
        <dsp:cNvPr id="0" name=""/>
        <dsp:cNvSpPr/>
      </dsp:nvSpPr>
      <dsp:spPr>
        <a:xfrm>
          <a:off x="3542073" y="1784421"/>
          <a:ext cx="4036993" cy="8371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Síndrome de </a:t>
          </a:r>
          <a:r>
            <a:rPr lang="es-AR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Lown</a:t>
          </a:r>
          <a:r>
            <a:rPr lang="es-AR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s-AR" sz="25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Gananong</a:t>
          </a:r>
          <a:r>
            <a:rPr lang="es-AR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-Levine</a:t>
          </a:r>
        </a:p>
      </dsp:txBody>
      <dsp:txXfrm>
        <a:off x="3542073" y="1784421"/>
        <a:ext cx="4036993" cy="837136"/>
      </dsp:txXfrm>
    </dsp:sp>
    <dsp:sp modelId="{CD85AA5B-798F-443B-A450-D2E44E6E2AEA}">
      <dsp:nvSpPr>
        <dsp:cNvPr id="0" name=""/>
        <dsp:cNvSpPr/>
      </dsp:nvSpPr>
      <dsp:spPr>
        <a:xfrm>
          <a:off x="3542073" y="2830841"/>
          <a:ext cx="4036993" cy="8371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Síndrome de Wolff-Parkinson-White</a:t>
          </a:r>
        </a:p>
      </dsp:txBody>
      <dsp:txXfrm>
        <a:off x="3542073" y="2830841"/>
        <a:ext cx="4036993" cy="837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BF14A-1C5A-4E95-B2BE-72962A523FDB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3ADA6-B93E-4D4A-8A0F-84D65966B4C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119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3ADA6-B93E-4D4A-8A0F-84D65966B4C3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23656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3ADA6-B93E-4D4A-8A0F-84D65966B4C3}" type="slidenum">
              <a:rPr lang="es-AR" smtClean="0"/>
              <a:t>38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039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20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96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43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46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472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26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333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227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40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73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02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807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258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23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69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824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A9692-F33F-4D05-BB24-A452CB1FEDBD}" type="datetimeFigureOut">
              <a:rPr lang="es-AR" smtClean="0"/>
              <a:t>27/4/2026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B14E1CF-EB4D-4216-92B6-6A1A4E088A4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52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7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8C3ACE-8410-4A5E-9D13-1AF2D0ADC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4" r="-1" b="-1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72" name="Freeform: Shape 71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91F97C-ED0E-4B42-9150-6A2A7E594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525" y="624110"/>
            <a:ext cx="4623955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ARRITMIAS </a:t>
            </a:r>
            <a:br>
              <a:rPr lang="en-US" sz="33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3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SUPRAVENTRICULARES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E3AF9E-82B5-47BB-8534-2F582E8B6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812" y="2133600"/>
            <a:ext cx="4625882" cy="377762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ANGEL BENJAMÍN ROJAS</a:t>
            </a:r>
          </a:p>
          <a:p>
            <a:pPr algn="ctr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CÁTEDRA DE CLÍNICA MÉDICA II</a:t>
            </a:r>
          </a:p>
          <a:p>
            <a:pPr algn="ctr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UHMI Nº1</a:t>
            </a:r>
          </a:p>
          <a:p>
            <a:pPr algn="ctr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UNIDAD DE TERAPIA INTENSIVA Nº1</a:t>
            </a:r>
          </a:p>
          <a:p>
            <a:pPr algn="ctr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HOSPITAL NACIONAL DE CLÍNICAS</a:t>
            </a:r>
          </a:p>
          <a:p>
            <a:pPr algn="ctr"/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FCM – UNC</a:t>
            </a:r>
          </a:p>
          <a:p>
            <a:pPr algn="ctr"/>
            <a:r>
              <a:rPr lang="en-US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- 2026 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</a:p>
          <a:p>
            <a:pPr>
              <a:buFont typeface="Wingdings 3" charset="2"/>
              <a:buChar char="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203744-2CF2-432B-9BD2-B3B2DA372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A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ELECTROGENESIS DE LAS ARRITMIAS</a:t>
            </a:r>
            <a:endParaRPr lang="es-AR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212B15-BB87-4CB8-8470-4855F9A6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Diferentes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orígenes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arritmias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0F05C767-FA53-4D3C-9606-274C4050A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7" t="24081" r="23580" b="4352"/>
          <a:stretch/>
        </p:blipFill>
        <p:spPr>
          <a:xfrm>
            <a:off x="4130567" y="748586"/>
            <a:ext cx="7803930" cy="5951759"/>
          </a:xfrm>
          <a:prstGeom prst="rect">
            <a:avLst/>
          </a:prstGeom>
        </p:spPr>
      </p:pic>
      <p:sp>
        <p:nvSpPr>
          <p:cNvPr id="3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C029B7-A517-4F6F-BA52-91F320BB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962" y="264720"/>
            <a:ext cx="9957168" cy="1672883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 ELECTROCARDIOGRAFICAS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A4151F-FC6C-4C70-AE83-638431200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46" y="2133600"/>
            <a:ext cx="9957166" cy="410029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AR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8BB291-1992-4C66-9BBF-778937629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37" y="1491175"/>
            <a:ext cx="10842309" cy="513470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F948C38-F382-4786-B762-99A7CB0DA071}"/>
              </a:ext>
            </a:extLst>
          </p:cNvPr>
          <p:cNvSpPr/>
          <p:nvPr/>
        </p:nvSpPr>
        <p:spPr>
          <a:xfrm>
            <a:off x="1547445" y="1741607"/>
            <a:ext cx="9097110" cy="4492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endParaRPr lang="es-A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s-A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s-A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A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FC &gt; 100 LPM.</a:t>
            </a:r>
          </a:p>
          <a:p>
            <a:pPr algn="ctr"/>
            <a:endParaRPr lang="es-A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A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RITMO SINUSAL O NO.</a:t>
            </a:r>
          </a:p>
          <a:p>
            <a:pPr algn="ctr"/>
            <a:endParaRPr lang="es-A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A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RITMO REGULAR.</a:t>
            </a:r>
          </a:p>
          <a:p>
            <a:pPr algn="ctr"/>
            <a:endParaRPr lang="es-A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A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QRS ESTRECHO (&lt; 0,10 SEG).</a:t>
            </a:r>
          </a:p>
          <a:p>
            <a:pPr algn="ctr"/>
            <a:endParaRPr lang="es-A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A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TODAS LAS TAQUICARDIAS CON QRS ESTRECHOS SON TPSV.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s-A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A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EXCEPCIONES.</a:t>
            </a:r>
          </a:p>
          <a:p>
            <a:pPr algn="ctr"/>
            <a:endParaRPr lang="es-A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A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AR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B9DBD-09F7-4654-9D74-EFE793C87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17" y="624110"/>
            <a:ext cx="9900895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CLASIFICACION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381222-346E-4522-8453-EC905A450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717" y="1477108"/>
            <a:ext cx="9900895" cy="52191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SEGÚN EL ORIGEN ANATOMICO</a:t>
            </a:r>
          </a:p>
          <a:p>
            <a:pPr marL="0" indent="0" algn="ctr">
              <a:buNone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665E5C6-B09D-4202-83AA-5477F292E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7082484"/>
              </p:ext>
            </p:extLst>
          </p:nvPr>
        </p:nvGraphicFramePr>
        <p:xfrm>
          <a:off x="1389941" y="2053883"/>
          <a:ext cx="9900895" cy="4459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871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9EC17-F4C3-4702-91BB-081B1F227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7" y="624110"/>
            <a:ext cx="9957166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CLASIFICACION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3212D2-FA5D-4C4C-97AD-4F5BEA979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46" y="1308295"/>
            <a:ext cx="9957165" cy="5078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SEGÚN EL ORIGEN ANATOMICO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AA7B429-5861-4A99-871B-1FB3C874CA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7841829"/>
              </p:ext>
            </p:extLst>
          </p:nvPr>
        </p:nvGraphicFramePr>
        <p:xfrm>
          <a:off x="1434906" y="1905000"/>
          <a:ext cx="10255346" cy="4650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87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0A513-DCAF-470D-846F-7A6D40BA3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515" y="624110"/>
            <a:ext cx="9943098" cy="1280890"/>
          </a:xfrm>
        </p:spPr>
        <p:txBody>
          <a:bodyPr/>
          <a:lstStyle/>
          <a:p>
            <a:pPr algn="ctr"/>
            <a:r>
              <a:rPr lang="es-AR" b="1" i="1" dirty="0"/>
              <a:t>CLASIFICACION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D51C89-3533-4658-912E-D424A1D01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514" y="1505243"/>
            <a:ext cx="9943098" cy="44059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SEGÚN EL ORIGEN ANATOMICO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E25DD24-6603-480A-8627-1276DD6286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8961961"/>
              </p:ext>
            </p:extLst>
          </p:nvPr>
        </p:nvGraphicFramePr>
        <p:xfrm>
          <a:off x="1561513" y="2107362"/>
          <a:ext cx="9734844" cy="4405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48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4ED79E-B986-4010-BCCB-339634AE7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620" y="624110"/>
            <a:ext cx="9872760" cy="1280890"/>
          </a:xfrm>
        </p:spPr>
        <p:txBody>
          <a:bodyPr/>
          <a:lstStyle/>
          <a:p>
            <a:pPr algn="ctr"/>
            <a:r>
              <a:rPr lang="es-A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TAQUICARDIA SINUSAL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E5A120-4A99-4827-9886-E30E4B511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103" y="1406768"/>
            <a:ext cx="10637509" cy="50503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A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CARACTERISTICAS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SIEMPRE SERA SECUNDARIA A UN PROCESO SUBYACENTE¡¡¡ NUNCA PRIMARIA CARDIACA¡¡¡</a:t>
            </a:r>
          </a:p>
          <a:p>
            <a:pPr marL="0" indent="0" algn="just">
              <a:buNone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SECUNDARIA A OTROS PROCESOS: actividad física, fiebre, hipovolemia, shock, insuficiencia cardíaca, ANSIEDAD </a:t>
            </a:r>
            <a:r>
              <a:rPr lang="es-A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(EXAMENES), </a:t>
            </a: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enfermedad pulmonar, TEPA,  ANEMIA, tirotoxicosis, cafeína, NICOTINA, abstinencia alcohólica, fármacos, etc.</a:t>
            </a:r>
          </a:p>
          <a:p>
            <a:pPr marL="0" indent="0" algn="just">
              <a:buNone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Clínica característica.</a:t>
            </a:r>
          </a:p>
          <a:p>
            <a:pPr marL="0" indent="0" algn="just">
              <a:buNone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tolerancia clínica de los pacientes va a estar en función de la  </a:t>
            </a:r>
            <a:r>
              <a:rPr lang="es-A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presencia o ausencia </a:t>
            </a: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una cardiopatía de base. </a:t>
            </a:r>
          </a:p>
          <a:p>
            <a:pPr marL="0" indent="0" algn="just">
              <a:buNone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Puede alcanzar una FC de hasta 150 </a:t>
            </a:r>
            <a:r>
              <a:rPr lang="es-A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lpm</a:t>
            </a: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más en pacientes jóvenes.</a:t>
            </a:r>
          </a:p>
        </p:txBody>
      </p:sp>
    </p:spTree>
    <p:extLst>
      <p:ext uri="{BB962C8B-B14F-4D97-AF65-F5344CB8AC3E}">
        <p14:creationId xmlns:p14="http://schemas.microsoft.com/office/powerpoint/2010/main" val="31030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B0879-4C9A-4C72-A2FB-350FC979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9" y="506437"/>
            <a:ext cx="10968584" cy="1398563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TAQUICARDIA SINUSAL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5FDED0F-1F83-46C5-BA8C-FAAB812F5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66"/>
          <a:stretch/>
        </p:blipFill>
        <p:spPr>
          <a:xfrm>
            <a:off x="536029" y="1252025"/>
            <a:ext cx="10968584" cy="53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D6BFE8D-FFED-40FA-81BF-0E1F5507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TAQUICARDIA SINUSAL INAPROPIADA</a:t>
            </a:r>
            <a:endParaRPr lang="es-AR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DE35F-0E3C-E48E-B091-DDD5E9D68E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38" r="56048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AE780B-9F77-4294-B2A6-5543C97B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694" y="2133599"/>
            <a:ext cx="7816917" cy="449283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A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ECG se observa ritmo sinusal con FC &gt; 100 </a:t>
            </a:r>
            <a:r>
              <a:rPr lang="es-A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lpm</a:t>
            </a: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Existe un automatismo exagerado del propio NODULO SINUSAL o una sensibilidad incrementada a las catecolaminas.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observa una respuesta exagerada a los estímulos simpáticos.  El paciente puede estar en reposo y sentir palpitaciones, inapropiadamente.</a:t>
            </a:r>
          </a:p>
          <a:p>
            <a:pPr marL="0" indent="0">
              <a:lnSpc>
                <a:spcPct val="90000"/>
              </a:lnSpc>
              <a:buNone/>
            </a:pP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manifiesta en forma permanente o con exacerbaciones durante la actividad física y el stress físico o psíquico.</a:t>
            </a:r>
          </a:p>
          <a:p>
            <a:pPr marL="0" indent="0">
              <a:lnSpc>
                <a:spcPct val="90000"/>
              </a:lnSpc>
              <a:buNone/>
            </a:pP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 frecuente en  mujeres. </a:t>
            </a:r>
          </a:p>
        </p:txBody>
      </p:sp>
    </p:spTree>
    <p:extLst>
      <p:ext uri="{BB962C8B-B14F-4D97-AF65-F5344CB8AC3E}">
        <p14:creationId xmlns:p14="http://schemas.microsoft.com/office/powerpoint/2010/main" val="7209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6BFE8D-FFED-40FA-81BF-0E1F5507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17" y="624110"/>
            <a:ext cx="9900895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TAQUICARDIA AURICULAR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AE780B-9F77-4294-B2A6-5543C97B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717" y="1336431"/>
            <a:ext cx="9900895" cy="5373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</a:t>
            </a:r>
          </a:p>
          <a:p>
            <a:pPr marL="0" indent="0" algn="just">
              <a:buNone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5F01C4-0834-8593-ADB3-9CA7A09EA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69" y="2100701"/>
            <a:ext cx="10178732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0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70B08B9-0B34-44B8-AD02-C24ECC19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908" y="554126"/>
            <a:ext cx="7346704" cy="164561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A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  (FA)</a:t>
            </a:r>
            <a:br>
              <a:rPr lang="es-A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s-A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Pulsus</a:t>
            </a:r>
            <a:r>
              <a:rPr lang="es-A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Inaequalis</a:t>
            </a:r>
            <a:r>
              <a:rPr lang="es-A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s-A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Irregularis</a:t>
            </a:r>
            <a:r>
              <a:rPr lang="es-A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s-A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Einthoven W. Le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télécardiogramme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Arch Int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Physiol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1906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;4:132-164) </a:t>
            </a:r>
            <a:endParaRPr lang="es-A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pic>
        <p:nvPicPr>
          <p:cNvPr id="5" name="Picture 4" descr="Fórmulas químicas escritas en papel">
            <a:extLst>
              <a:ext uri="{FF2B5EF4-FFF2-40B4-BE49-F238E27FC236}">
                <a16:creationId xmlns:a16="http://schemas.microsoft.com/office/drawing/2014/main" id="{930E2B4E-C611-C767-0A95-4CAA01AD63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15" r="39071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99058F-6021-46B4-ACE6-F466D7742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4575" y="2133599"/>
            <a:ext cx="7590036" cy="44650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A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una entidad en si misma.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A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s-A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la arritmia supraventricular más frecuente¡¡</a:t>
            </a:r>
          </a:p>
          <a:p>
            <a:pPr marL="0" indent="0">
              <a:lnSpc>
                <a:spcPct val="90000"/>
              </a:lnSpc>
              <a:buNone/>
            </a:pPr>
            <a:endParaRPr lang="es-A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A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asocia a un AUMENTO DE LA </a:t>
            </a:r>
            <a:r>
              <a:rPr lang="es-A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MORBIMORTALIDAD</a:t>
            </a:r>
            <a:r>
              <a:rPr lang="es-A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cardiovascular y neurológica.</a:t>
            </a:r>
          </a:p>
          <a:p>
            <a:pPr marL="0" indent="0">
              <a:lnSpc>
                <a:spcPct val="90000"/>
              </a:lnSpc>
              <a:buNone/>
            </a:pPr>
            <a:endParaRPr lang="es-A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A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incidencia y la prevalencia varía con la edad: de 0,4 – 1 % en la población general y hasta un 8 % en los &gt; 80 años¡¡¡</a:t>
            </a:r>
          </a:p>
          <a:p>
            <a:pPr marL="0" indent="0">
              <a:lnSpc>
                <a:spcPct val="90000"/>
              </a:lnSpc>
              <a:buNone/>
            </a:pPr>
            <a:endParaRPr lang="es-A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A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ALTO RIESGO DE ACV ISQUEMICO, INSUFICIENCIA CARDIACA, EMBOLIA SISTÉMICA. </a:t>
            </a:r>
          </a:p>
          <a:p>
            <a:pPr marL="0" indent="0">
              <a:lnSpc>
                <a:spcPct val="90000"/>
              </a:lnSpc>
              <a:buNone/>
            </a:pPr>
            <a:endParaRPr lang="es-A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A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tasa de mortalidad casi duplica a los pacientes que no tienen FA.</a:t>
            </a:r>
          </a:p>
        </p:txBody>
      </p:sp>
    </p:spTree>
    <p:extLst>
      <p:ext uri="{BB962C8B-B14F-4D97-AF65-F5344CB8AC3E}">
        <p14:creationId xmlns:p14="http://schemas.microsoft.com/office/powerpoint/2010/main" val="38110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B09A87-3B03-4739-AC61-E9E305C7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s-AR" sz="22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INTRODUCCION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97F6E19-3D45-3E9E-D254-8FAC11FF74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525069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45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B08B9-0B34-44B8-AD02-C24ECC19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1" y="204952"/>
            <a:ext cx="10873991" cy="1371601"/>
          </a:xfrm>
        </p:spPr>
        <p:txBody>
          <a:bodyPr>
            <a:normAutofit fontScale="90000"/>
          </a:bodyPr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  (FA)</a:t>
            </a:r>
            <a:b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s-A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Pulsus</a:t>
            </a:r>
            <a:r>
              <a:rPr lang="es-A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Inaequalis</a:t>
            </a:r>
            <a:r>
              <a:rPr lang="es-A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s-A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Irregularis</a:t>
            </a:r>
            <a:r>
              <a:rPr lang="es-A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s-AR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Einthoven W. Le </a:t>
            </a:r>
            <a:r>
              <a:rPr lang="fr-FR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télécardiogramme</a:t>
            </a:r>
            <a:r>
              <a:rPr lang="fr-F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Arch Int </a:t>
            </a:r>
            <a:r>
              <a:rPr lang="fr-FR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Physiol</a:t>
            </a:r>
            <a:r>
              <a:rPr lang="fr-F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1906</a:t>
            </a:r>
            <a:r>
              <a:rPr lang="fr-FR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;4:132-164) </a:t>
            </a:r>
            <a:endParaRPr lang="es-AR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40EF7C7-AFB7-DFBA-7298-AB820C5F8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74" t="27246" r="42474" b="8777"/>
          <a:stretch/>
        </p:blipFill>
        <p:spPr>
          <a:xfrm>
            <a:off x="1224455" y="1981200"/>
            <a:ext cx="9743090" cy="4671848"/>
          </a:xfrm>
        </p:spPr>
      </p:pic>
    </p:spTree>
    <p:extLst>
      <p:ext uri="{BB962C8B-B14F-4D97-AF65-F5344CB8AC3E}">
        <p14:creationId xmlns:p14="http://schemas.microsoft.com/office/powerpoint/2010/main" val="42083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A55F051-97DE-49FF-BB21-0EDA63C24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1612B4-AD89-404E-AE2A-48CCF1FE0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00D8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46D36835-1EE8-FA8C-18A4-6437A384A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6" t="21173" r="7338" b="6886"/>
          <a:stretch/>
        </p:blipFill>
        <p:spPr>
          <a:xfrm>
            <a:off x="1306177" y="1221672"/>
            <a:ext cx="9761215" cy="457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D2B49A-7EB1-41F5-B31B-5FB4A32F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i="1">
                <a:solidFill>
                  <a:srgbClr val="FEFFFF"/>
                </a:solidFill>
              </a:rPr>
              <a:t>FIBRILACION AURICULAR 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8ACFA21-43A3-435B-BCBB-F456C8F4C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52312"/>
              </p:ext>
            </p:extLst>
          </p:nvPr>
        </p:nvGraphicFramePr>
        <p:xfrm>
          <a:off x="5126159" y="394138"/>
          <a:ext cx="6729510" cy="6347464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30196"/>
                  </a:srgbClr>
                </a:solidFill>
                <a:tableStyleId>{5C22544A-7EE6-4342-B048-85BDC9FD1C3A}</a:tableStyleId>
              </a:tblPr>
              <a:tblGrid>
                <a:gridCol w="2172465">
                  <a:extLst>
                    <a:ext uri="{9D8B030D-6E8A-4147-A177-3AD203B41FA5}">
                      <a16:colId xmlns:a16="http://schemas.microsoft.com/office/drawing/2014/main" val="770525886"/>
                    </a:ext>
                  </a:extLst>
                </a:gridCol>
                <a:gridCol w="4557045">
                  <a:extLst>
                    <a:ext uri="{9D8B030D-6E8A-4147-A177-3AD203B41FA5}">
                      <a16:colId xmlns:a16="http://schemas.microsoft.com/office/drawing/2014/main" val="2292791424"/>
                    </a:ext>
                  </a:extLst>
                </a:gridCol>
              </a:tblGrid>
              <a:tr h="891407">
                <a:tc gridSpan="2">
                  <a:txBody>
                    <a:bodyPr/>
                    <a:lstStyle/>
                    <a:p>
                      <a:pPr algn="ctr"/>
                      <a:endParaRPr lang="es-AR" sz="1500" b="1" i="1" cap="none" spc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AR" sz="2000" b="1" i="1" cap="none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PATOLOGIAS ASOCIADAS A FIBRILACION AURICULAR</a:t>
                      </a:r>
                    </a:p>
                  </a:txBody>
                  <a:tcPr marL="126404" marR="97234" marT="97234" marB="97234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568569"/>
                  </a:ext>
                </a:extLst>
              </a:tr>
              <a:tr h="2951731">
                <a:tc>
                  <a:txBody>
                    <a:bodyPr/>
                    <a:lstStyle/>
                    <a:p>
                      <a:endParaRPr lang="es-AR" sz="1500" cap="none" spc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AR" sz="1500" b="1" cap="none" spc="0">
                          <a:solidFill>
                            <a:schemeClr val="tx1"/>
                          </a:solidFill>
                        </a:rPr>
                        <a:t>CARDIACAS</a:t>
                      </a:r>
                    </a:p>
                  </a:txBody>
                  <a:tcPr marL="126404" marR="97234" marT="97234" marB="97234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INSUFICIENCIA CARDIACA.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Hipertensión arterial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Enfermedad coronaria.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Enfermedad valvular (Válvula mitral).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Pericarditis.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Miocardiopatías.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Tumores cardíacos.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Cirugía cardíaca.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Cardiopatías congénitas.</a:t>
                      </a:r>
                    </a:p>
                  </a:txBody>
                  <a:tcPr marL="126404" marR="97234" marT="97234" marB="97234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194256"/>
                  </a:ext>
                </a:extLst>
              </a:tr>
              <a:tr h="2363065">
                <a:tc>
                  <a:txBody>
                    <a:bodyPr/>
                    <a:lstStyle/>
                    <a:p>
                      <a:endParaRPr lang="es-AR" sz="1500" cap="none" spc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AR" sz="1500" b="1" cap="none" spc="0">
                          <a:solidFill>
                            <a:schemeClr val="tx1"/>
                          </a:solidFill>
                        </a:rPr>
                        <a:t>NO CARDIACAS</a:t>
                      </a:r>
                    </a:p>
                  </a:txBody>
                  <a:tcPr marL="126404" marR="97234" marT="97234" marB="97234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Enfermedad pulmonar (EPOC, TEPA, Neumonías).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Alteraciones hidroelectrolíticas.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Enfermedad tiroidea.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Diabetes mellitus.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Obesidad.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s-AR" sz="1500" cap="none" spc="0" dirty="0">
                          <a:solidFill>
                            <a:schemeClr val="tx1"/>
                          </a:solidFill>
                        </a:rPr>
                        <a:t>Enfermedad renal crónica.</a:t>
                      </a:r>
                    </a:p>
                  </a:txBody>
                  <a:tcPr marL="126404" marR="97234" marT="97234" marB="97234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873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87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2F9D69-909F-4717-B174-F87A5A823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624110"/>
            <a:ext cx="10817225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7AA78E-58C8-4DCB-8E34-09251AECC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6486" y="1250889"/>
            <a:ext cx="9868126" cy="46603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CLASIFICACION</a:t>
            </a:r>
          </a:p>
          <a:p>
            <a:pPr marL="0" indent="0" algn="ctr">
              <a:buNone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B86A9D-F5A9-4370-88CE-748818C8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5" t="24714" r="25560" b="1"/>
          <a:stretch/>
        </p:blipFill>
        <p:spPr>
          <a:xfrm>
            <a:off x="1008993" y="1756229"/>
            <a:ext cx="10495619" cy="49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AAD11-EAA8-41B5-8E4F-E63A89AC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129" y="370114"/>
            <a:ext cx="9966098" cy="1280890"/>
          </a:xfrm>
        </p:spPr>
        <p:txBody>
          <a:bodyPr/>
          <a:lstStyle/>
          <a:p>
            <a:pPr algn="ctr"/>
            <a:r>
              <a:rPr lang="es-AR" b="1" i="1" dirty="0"/>
              <a:t>FIBRILACION AURICULAR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243550-291C-4584-995B-E8AFF1845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7" y="1306286"/>
            <a:ext cx="10967583" cy="518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CLASIFICACION</a:t>
            </a:r>
          </a:p>
          <a:p>
            <a:pPr marL="0" indent="0" algn="ctr">
              <a:buNone/>
            </a:pPr>
            <a:endParaRPr lang="es-A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 AISLADA.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 IDIOPATICA.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 CARIDIOPATIA.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CARDIOPATIA.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AGUDAS (&lt; 48 Hs)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CRONICAS (&gt; 48 Hs)</a:t>
            </a:r>
          </a:p>
        </p:txBody>
      </p:sp>
    </p:spTree>
    <p:extLst>
      <p:ext uri="{BB962C8B-B14F-4D97-AF65-F5344CB8AC3E}">
        <p14:creationId xmlns:p14="http://schemas.microsoft.com/office/powerpoint/2010/main" val="24939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0877D-DEFF-486C-924B-23481FB7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441" y="651326"/>
            <a:ext cx="9937069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0EDE66-8924-49F8-8FC5-E27796F3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339" y="1291771"/>
            <a:ext cx="10653274" cy="4619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FISIOPATOLOGIA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Doble mecanismo </a:t>
            </a:r>
            <a:r>
              <a:rPr lang="es-A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arritmogénico</a:t>
            </a: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AUMENTO DEL AUTOMATISMO Y MULTIPLES ONDAS DE REENTRADA,  en la AURICULA IZQUIERDA Y EN TORNO A LAS VENAS PULMONARES.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0B317B-79FF-4DAB-A22D-EFC37A3DA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0" t="20012" r="23572" b="6832"/>
          <a:stretch/>
        </p:blipFill>
        <p:spPr>
          <a:xfrm>
            <a:off x="1456185" y="3070049"/>
            <a:ext cx="9443582" cy="35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8C4C8-CBAF-4BFD-B6B3-BB9C3343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259" y="624110"/>
            <a:ext cx="9922555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</a:p>
        </p:txBody>
      </p:sp>
      <p:sp useBgFill="1">
        <p:nvSpPr>
          <p:cNvPr id="3" name="Marcador de contenido 2">
            <a:extLst>
              <a:ext uri="{FF2B5EF4-FFF2-40B4-BE49-F238E27FC236}">
                <a16:creationId xmlns:a16="http://schemas.microsoft.com/office/drawing/2014/main" id="{D6F6CD2E-D59E-4F24-9496-CFF289C75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943" y="1484364"/>
            <a:ext cx="10038669" cy="4426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dirty="0">
                <a:pattFill prst="pct5">
                  <a:fgClr>
                    <a:schemeClr val="tx1">
                      <a:lumMod val="75000"/>
                      <a:lumOff val="25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FISIOPATOLOGIA</a:t>
            </a:r>
          </a:p>
          <a:p>
            <a:pPr marL="0" indent="0" algn="ctr">
              <a:buNone/>
            </a:pPr>
            <a:endParaRPr lang="es-AR" sz="2000" dirty="0">
              <a:pattFill prst="pct5">
                <a:fgClr>
                  <a:schemeClr val="tx1">
                    <a:lumMod val="75000"/>
                    <a:lumOff val="25000"/>
                  </a:schemeClr>
                </a:fgClr>
                <a:bgClr>
                  <a:schemeClr val="bg1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9911DA-6D05-4D09-9F70-DB5DABA7AE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48" t="29170" r="22024" b="11798"/>
          <a:stretch/>
        </p:blipFill>
        <p:spPr>
          <a:xfrm>
            <a:off x="945931" y="1608083"/>
            <a:ext cx="10883212" cy="489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17DD9-A8EB-4D0A-8C19-01341EFC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31" y="624110"/>
            <a:ext cx="11015881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FIBRILACION AURICULAR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87E7D9-D61A-433C-9FDC-06C26B068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057" y="1320800"/>
            <a:ext cx="9922555" cy="4590422"/>
          </a:xfrm>
        </p:spPr>
        <p:txBody>
          <a:bodyPr/>
          <a:lstStyle/>
          <a:p>
            <a:pPr marL="0" indent="0" algn="ctr">
              <a:buNone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FISIOPATOLOGIA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8C39BF6-9011-4133-A8B8-8AF791EA5324}"/>
              </a:ext>
            </a:extLst>
          </p:cNvPr>
          <p:cNvSpPr/>
          <p:nvPr/>
        </p:nvSpPr>
        <p:spPr>
          <a:xfrm>
            <a:off x="1688874" y="2467426"/>
            <a:ext cx="2708953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FACTORES PREDISPONENTES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6D4E3A1-F645-42D2-92F2-D44780FFEA85}"/>
              </a:ext>
            </a:extLst>
          </p:cNvPr>
          <p:cNvSpPr/>
          <p:nvPr/>
        </p:nvSpPr>
        <p:spPr>
          <a:xfrm>
            <a:off x="5033848" y="1894110"/>
            <a:ext cx="3018972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DILATACION DE LA AURICULA IZQUIERDA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EA36CB3-6777-46BB-9CBD-3C90FF0F6CB7}"/>
              </a:ext>
            </a:extLst>
          </p:cNvPr>
          <p:cNvSpPr/>
          <p:nvPr/>
        </p:nvSpPr>
        <p:spPr>
          <a:xfrm>
            <a:off x="8739189" y="2467426"/>
            <a:ext cx="2873829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FIBROSIS DE LA AURICULA IZQUIERDA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7B4ED6E-2516-4D08-BBA6-0438D6F8E08D}"/>
              </a:ext>
            </a:extLst>
          </p:cNvPr>
          <p:cNvSpPr/>
          <p:nvPr/>
        </p:nvSpPr>
        <p:spPr>
          <a:xfrm>
            <a:off x="1698171" y="5381149"/>
            <a:ext cx="3018972" cy="885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DILATACION DE LAS VENAS PULMONARES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40A0560-2DF3-4759-9ED7-A2A03832E0EC}"/>
              </a:ext>
            </a:extLst>
          </p:cNvPr>
          <p:cNvSpPr/>
          <p:nvPr/>
        </p:nvSpPr>
        <p:spPr>
          <a:xfrm>
            <a:off x="8476343" y="5397756"/>
            <a:ext cx="3452811" cy="899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DISMINUCION DE LA CONTRACTILIDAD DE LA AURICLA IZQUIERDA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068708B-C4B2-440C-9DCB-6978D4544C6A}"/>
              </a:ext>
            </a:extLst>
          </p:cNvPr>
          <p:cNvSpPr/>
          <p:nvPr/>
        </p:nvSpPr>
        <p:spPr>
          <a:xfrm>
            <a:off x="8739189" y="3581391"/>
            <a:ext cx="2873829" cy="12808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MIOLISIS AURICULAR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5CDDFAC-6DBE-4428-9858-93ED0F29A4F4}"/>
              </a:ext>
            </a:extLst>
          </p:cNvPr>
          <p:cNvSpPr/>
          <p:nvPr/>
        </p:nvSpPr>
        <p:spPr>
          <a:xfrm>
            <a:off x="1698171" y="3566871"/>
            <a:ext cx="2699657" cy="12808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REMODELAMIENTO AURICULAR ESTRUCTURAL Y ELECTRICA</a:t>
            </a:r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B42D9CD3-A531-43B0-84E9-71F12AC14BA7}"/>
              </a:ext>
            </a:extLst>
          </p:cNvPr>
          <p:cNvSpPr/>
          <p:nvPr/>
        </p:nvSpPr>
        <p:spPr>
          <a:xfrm>
            <a:off x="4717143" y="2601690"/>
            <a:ext cx="3759200" cy="278311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FIBRILACION AURICULAR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5A632442-AF97-498F-9BAC-E47B1366FD4D}"/>
              </a:ext>
            </a:extLst>
          </p:cNvPr>
          <p:cNvSpPr/>
          <p:nvPr/>
        </p:nvSpPr>
        <p:spPr>
          <a:xfrm>
            <a:off x="5471886" y="5791204"/>
            <a:ext cx="2249714" cy="693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INFLAMACION</a:t>
            </a:r>
          </a:p>
        </p:txBody>
      </p:sp>
    </p:spTree>
    <p:extLst>
      <p:ext uri="{BB962C8B-B14F-4D97-AF65-F5344CB8AC3E}">
        <p14:creationId xmlns:p14="http://schemas.microsoft.com/office/powerpoint/2010/main" val="2536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8BABD41-52E1-41E6-BB35-A94C7378A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69" t="24586" r="28199"/>
          <a:stretch/>
        </p:blipFill>
        <p:spPr>
          <a:xfrm>
            <a:off x="1669143" y="180181"/>
            <a:ext cx="10014857" cy="34919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9B9C46-26C4-49BF-8507-244B2AE89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9" t="29172" r="24286" b="3363"/>
          <a:stretch/>
        </p:blipFill>
        <p:spPr>
          <a:xfrm>
            <a:off x="1669143" y="3063762"/>
            <a:ext cx="10014857" cy="36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7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8CE131-CB0F-4410-92DB-34138FA73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es-AR" b="1" i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442C6F-1A78-4750-B279-D84E7FB9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AR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 CLINICAS</a:t>
            </a:r>
          </a:p>
          <a:p>
            <a:pPr marL="0" indent="0">
              <a:buNone/>
            </a:pPr>
            <a:endParaRPr lang="es-AR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PALPITACIONES.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DISNEA.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FATIGA.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MAREOS.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SUDORACION.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PRECORDALGIA.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EDEMA PULMONAR.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SINCOPE.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SHOCK.</a:t>
            </a:r>
          </a:p>
        </p:txBody>
      </p:sp>
    </p:spTree>
    <p:extLst>
      <p:ext uri="{BB962C8B-B14F-4D97-AF65-F5344CB8AC3E}">
        <p14:creationId xmlns:p14="http://schemas.microsoft.com/office/powerpoint/2010/main" val="18137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09A87-3B03-4739-AC61-E9E305C7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853" y="289560"/>
            <a:ext cx="9872760" cy="161544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INTRODUCCION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BAB934F-58AF-9D6D-A0B9-08EC7DC63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75" t="35549" r="20250" b="27767"/>
          <a:stretch/>
        </p:blipFill>
        <p:spPr>
          <a:xfrm>
            <a:off x="1036320" y="1325880"/>
            <a:ext cx="10119360" cy="498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9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AF0B29-9330-4EFF-A83F-70083546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es-AR" b="1" i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cxnSp>
        <p:nvCxnSpPr>
          <p:cNvPr id="43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9F0823-BC13-4415-9429-6BA78BB7B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AR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 ELECTROCARDIOGRAFICAS</a:t>
            </a:r>
          </a:p>
          <a:p>
            <a:pPr marL="0" indent="0">
              <a:buNone/>
            </a:pPr>
            <a:endParaRPr lang="es-AR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A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RITMO NO SINUSAL, IRREGULARMENTE IRREGULAR¡¡</a:t>
            </a:r>
          </a:p>
          <a:p>
            <a:pPr marL="0" indent="0">
              <a:buNone/>
            </a:pPr>
            <a:endParaRPr lang="es-AR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A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HAY ONDA P.</a:t>
            </a:r>
          </a:p>
          <a:p>
            <a:pPr marL="0" indent="0">
              <a:buNone/>
            </a:pPr>
            <a:endParaRPr lang="es-AR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A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ritmo ventricular es irregular.</a:t>
            </a:r>
          </a:p>
          <a:p>
            <a:pPr marL="0" indent="0">
              <a:buNone/>
            </a:pPr>
            <a:endParaRPr lang="es-AR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A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frecuencia auricular suele rondar los 400 – 700 </a:t>
            </a:r>
            <a:r>
              <a:rPr lang="es-AR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lpm</a:t>
            </a:r>
            <a:r>
              <a:rPr lang="es-A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una respuesta ventricular aproximadamente de 120 -180 </a:t>
            </a:r>
            <a:r>
              <a:rPr lang="es-AR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lpm</a:t>
            </a:r>
            <a:r>
              <a:rPr lang="es-A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s-AR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A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FC &gt; 150 </a:t>
            </a:r>
            <a:r>
              <a:rPr lang="es-AR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lpm</a:t>
            </a:r>
            <a:r>
              <a:rPr lang="es-A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RIESGO DE DISMINUCION DEL VOLUMEN MINUTO¡¡</a:t>
            </a:r>
          </a:p>
        </p:txBody>
      </p:sp>
    </p:spTree>
    <p:extLst>
      <p:ext uri="{BB962C8B-B14F-4D97-AF65-F5344CB8AC3E}">
        <p14:creationId xmlns:p14="http://schemas.microsoft.com/office/powerpoint/2010/main" val="238396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C9E47-5A15-4969-8C5E-7286718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2" y="624110"/>
            <a:ext cx="10873992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1C00787-8134-4281-BD52-D97785AEC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98" t="50708" r="24309" b="20097"/>
          <a:stretch/>
        </p:blipFill>
        <p:spPr>
          <a:xfrm>
            <a:off x="1860332" y="4118432"/>
            <a:ext cx="8023898" cy="24928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F20C8CE-9F4B-4B6A-90F5-7D2A3937A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509" y="1264555"/>
            <a:ext cx="6647543" cy="275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767A48-3205-4D76-88C4-3A758B6C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637" y="671407"/>
            <a:ext cx="9951583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686139-1882-4FB8-9ECD-34B6AA847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49" t="41852" r="23571"/>
          <a:stretch/>
        </p:blipFill>
        <p:spPr>
          <a:xfrm>
            <a:off x="1371600" y="1539874"/>
            <a:ext cx="9557658" cy="500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7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91862-1132-44D4-99C1-AD022828F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65" y="624110"/>
            <a:ext cx="9937069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A6FEA1E-7013-49C0-8A1D-217727EE6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14" b="7930"/>
          <a:stretch/>
        </p:blipFill>
        <p:spPr>
          <a:xfrm>
            <a:off x="687388" y="1630680"/>
            <a:ext cx="10817224" cy="460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1F2926-90AD-4061-9519-CFF10731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s-AR" sz="27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A440F3-CF66-4EF1-8697-3694CADA1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589722"/>
            <a:ext cx="6798033" cy="5321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A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GENERAL </a:t>
            </a:r>
          </a:p>
          <a:p>
            <a:pPr marL="0" indent="0">
              <a:buNone/>
            </a:pP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A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</a:p>
          <a:p>
            <a:pPr marL="0" indent="0">
              <a:buNone/>
            </a:pPr>
            <a:endParaRPr lang="es-A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A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MANTENER RITMO SINUSAL EN LO POSIBLE</a:t>
            </a:r>
          </a:p>
          <a:p>
            <a:pPr marL="0" indent="0">
              <a:buNone/>
            </a:pPr>
            <a:endParaRPr lang="es-A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AR" b="1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“FA PRODUCE MAS FA”</a:t>
            </a:r>
          </a:p>
        </p:txBody>
      </p:sp>
    </p:spTree>
    <p:extLst>
      <p:ext uri="{BB962C8B-B14F-4D97-AF65-F5344CB8AC3E}">
        <p14:creationId xmlns:p14="http://schemas.microsoft.com/office/powerpoint/2010/main" val="5707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E36A6E1-5706-4298-98DD-60102982F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  <a:endParaRPr lang="es-AR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438A3-27E7-D0D2-B4D5-8EB100C8B4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38" r="56048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037776-3F4E-403C-BA63-86A3D51CB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70" y="1862785"/>
            <a:ext cx="8109745" cy="459664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GENERAL</a:t>
            </a:r>
          </a:p>
          <a:p>
            <a:pPr marL="0" indent="0">
              <a:lnSpc>
                <a:spcPct val="90000"/>
              </a:lnSpc>
              <a:buNone/>
            </a:pPr>
            <a:endParaRPr lang="es-AR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A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CONTROL DE LA RESPUESTA VENTRICULAR</a:t>
            </a:r>
          </a:p>
          <a:p>
            <a:pPr marL="0" indent="0">
              <a:lnSpc>
                <a:spcPct val="90000"/>
              </a:lnSpc>
              <a:buNone/>
            </a:pPr>
            <a:endParaRPr lang="es-A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A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BETA-BLOQUEANTES: </a:t>
            </a:r>
            <a:r>
              <a:rPr lang="es-A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bisoprolol</a:t>
            </a:r>
            <a:r>
              <a:rPr lang="es-A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atenolol, metoprolol, </a:t>
            </a:r>
            <a:r>
              <a:rPr lang="es-A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nevibolol</a:t>
            </a:r>
            <a:r>
              <a:rPr lang="es-A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A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propranolol</a:t>
            </a:r>
            <a:r>
              <a:rPr lang="es-A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A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nadolol</a:t>
            </a:r>
            <a:r>
              <a:rPr lang="es-A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s-A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A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AMIODARONA.</a:t>
            </a:r>
          </a:p>
          <a:p>
            <a:pPr marL="0" indent="0">
              <a:lnSpc>
                <a:spcPct val="90000"/>
              </a:lnSpc>
              <a:buNone/>
            </a:pPr>
            <a:endParaRPr lang="es-A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A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BLOQUEANTES CALCICOS: </a:t>
            </a:r>
            <a:r>
              <a:rPr lang="es-A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Diltiazem</a:t>
            </a:r>
            <a:r>
              <a:rPr lang="es-A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Verapamilo.</a:t>
            </a:r>
          </a:p>
          <a:p>
            <a:pPr marL="0" indent="0">
              <a:lnSpc>
                <a:spcPct val="90000"/>
              </a:lnSpc>
              <a:buNone/>
            </a:pPr>
            <a:endParaRPr lang="es-A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s-A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DIGITALICOS: DIGOXINA.</a:t>
            </a:r>
          </a:p>
          <a:p>
            <a:pPr marL="0" indent="0">
              <a:lnSpc>
                <a:spcPct val="90000"/>
              </a:lnSpc>
              <a:buNone/>
            </a:pPr>
            <a:endParaRPr lang="es-A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pic>
        <p:nvPicPr>
          <p:cNvPr id="5" name="Picture 4" descr="Primer plano de paquetes de píldoras sin abrir">
            <a:extLst>
              <a:ext uri="{FF2B5EF4-FFF2-40B4-BE49-F238E27FC236}">
                <a16:creationId xmlns:a16="http://schemas.microsoft.com/office/drawing/2014/main" id="{4DA39953-2A20-252B-6B3D-535868399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31" r="27980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383711-8EAC-4F76-9186-32514387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s-AR" sz="3200" b="1" i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09146E-B1EB-4288-82A7-AD5D85C93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MX" sz="1400" b="1" i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TRATAMIENTO GENERAL</a:t>
            </a:r>
          </a:p>
          <a:p>
            <a:pPr marL="0" indent="0">
              <a:lnSpc>
                <a:spcPct val="90000"/>
              </a:lnSpc>
              <a:buNone/>
            </a:pPr>
            <a:endParaRPr lang="es-MX" sz="1400" b="1" i="1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MX" sz="1400" b="1" i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TRATAMIENTO DEL RIESGO TROMBOEMBOLICO</a:t>
            </a:r>
          </a:p>
          <a:p>
            <a:pPr marL="0" indent="0">
              <a:lnSpc>
                <a:spcPct val="90000"/>
              </a:lnSpc>
              <a:buNone/>
            </a:pPr>
            <a:endParaRPr lang="es-MX" sz="140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14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ANTICOAGULANTES: HEPARINAS DE BAJO PESO MOLECUAR (Enoxaparina), HEPARINAS NO FRACCIONADAS (en infusión contínua).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MX" sz="140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14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DICUMARINICOS O ANTIVITAMINA K: ACENOCUMAROL Y WARFARINA.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MX" sz="140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14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NUEVOS ANTICOAGULANTES ORALES: DABIGATRAN, RIVAROXABAN, APIXABAN.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MX" sz="140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14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ANTIAGREGANTES: ACIDO ACETILSALICICO, CLOPIDOGREL.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MX" sz="140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9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C9BD0-4FDE-0B90-FDF4-CCB4DECFA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993" y="624110"/>
            <a:ext cx="10495619" cy="1280890"/>
          </a:xfrm>
        </p:spPr>
        <p:txBody>
          <a:bodyPr>
            <a:normAutofit/>
          </a:bodyPr>
          <a:lstStyle/>
          <a:p>
            <a:pPr algn="ctr"/>
            <a:r>
              <a:rPr lang="es-ES" sz="2800" b="1" i="1" dirty="0"/>
              <a:t>INDICACIONES DE ACO VS RIESGO DE SANGRADO</a:t>
            </a:r>
            <a:endParaRPr lang="es-AR" sz="2800" b="1" i="1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0112648-B7CC-F85E-FF2D-941FC35C3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26" t="19056" r="41638" b="13764"/>
          <a:stretch/>
        </p:blipFill>
        <p:spPr>
          <a:xfrm>
            <a:off x="687389" y="1497724"/>
            <a:ext cx="5408612" cy="5202621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083634-7D04-EBAC-0D12-6BB0ABE4D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49" t="19065" r="41939" b="5416"/>
          <a:stretch/>
        </p:blipFill>
        <p:spPr>
          <a:xfrm>
            <a:off x="6463864" y="1497724"/>
            <a:ext cx="5328744" cy="5202621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501D46F-08D5-C849-B821-74AF210ED118}"/>
              </a:ext>
            </a:extLst>
          </p:cNvPr>
          <p:cNvSpPr/>
          <p:nvPr/>
        </p:nvSpPr>
        <p:spPr>
          <a:xfrm>
            <a:off x="2027977" y="3335092"/>
            <a:ext cx="2727435" cy="1280890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o +: </a:t>
            </a:r>
            <a:r>
              <a:rPr lang="es-E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Anticoagular</a:t>
            </a:r>
            <a:endParaRPr lang="es-AR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76786D5-AB31-65F4-DBF5-3CC323E47871}"/>
              </a:ext>
            </a:extLst>
          </p:cNvPr>
          <p:cNvSpPr/>
          <p:nvPr/>
        </p:nvSpPr>
        <p:spPr>
          <a:xfrm>
            <a:off x="7761891" y="3335092"/>
            <a:ext cx="2732690" cy="128089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o + .</a:t>
            </a:r>
          </a:p>
          <a:p>
            <a:pPr algn="ctr"/>
            <a:r>
              <a:rPr lang="es-E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Alto Riesgo</a:t>
            </a:r>
            <a:endParaRPr lang="es-A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17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383711-8EAC-4F76-9186-32514387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  <a:endParaRPr lang="es-AR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09146E-B1EB-4288-82A7-AD5D85C93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TRATAMIENTO GENERAL</a:t>
            </a:r>
          </a:p>
          <a:p>
            <a:pPr marL="0" indent="0">
              <a:buNone/>
            </a:pPr>
            <a:endParaRPr lang="es-MX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TRATAMIENTO DEL RIESGO TROMBOEMBOLICO</a:t>
            </a:r>
          </a:p>
          <a:p>
            <a:pPr marL="0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95FF5F-2440-A033-1E93-3225076E8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77" t="27767" r="42374" b="17095"/>
          <a:stretch/>
        </p:blipFill>
        <p:spPr>
          <a:xfrm>
            <a:off x="4191000" y="851340"/>
            <a:ext cx="7528559" cy="5320860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10E3F4-D319-4AFA-9B33-7170F8D0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1" y="624110"/>
            <a:ext cx="9908041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FIBRILACION AURICULAR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BCBDF52-4B45-4AB2-9C7D-702B933BCBE4}"/>
              </a:ext>
            </a:extLst>
          </p:cNvPr>
          <p:cNvSpPr/>
          <p:nvPr/>
        </p:nvSpPr>
        <p:spPr>
          <a:xfrm>
            <a:off x="1828800" y="1852386"/>
            <a:ext cx="3338286" cy="6096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&lt; DE 48 HS (Aguda)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E9CAE255-6F9D-4846-9DD5-5C91ACE78685}"/>
              </a:ext>
            </a:extLst>
          </p:cNvPr>
          <p:cNvSpPr/>
          <p:nvPr/>
        </p:nvSpPr>
        <p:spPr>
          <a:xfrm>
            <a:off x="7228113" y="1878693"/>
            <a:ext cx="3802743" cy="6096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chemeClr val="tx1"/>
                </a:solidFill>
              </a:rPr>
              <a:t>&gt; De 48 HS (Crónica)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AE70791-9A5D-46DB-8647-CF5C49BDCC86}"/>
              </a:ext>
            </a:extLst>
          </p:cNvPr>
          <p:cNvSpPr/>
          <p:nvPr/>
        </p:nvSpPr>
        <p:spPr>
          <a:xfrm>
            <a:off x="1828801" y="3045279"/>
            <a:ext cx="3338285" cy="16945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REVERTIR A RITMO SINUSAL¡¡¡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0A4D591-0864-4CCA-AF28-B333C245577D}"/>
              </a:ext>
            </a:extLst>
          </p:cNvPr>
          <p:cNvSpPr/>
          <p:nvPr/>
        </p:nvSpPr>
        <p:spPr>
          <a:xfrm>
            <a:off x="870857" y="5323111"/>
            <a:ext cx="2423886" cy="12808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DROGAS: AMIDARONA, PROPAFENONA, FLECAINIDA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3B51157-F111-4CDE-BAEE-65E9CFE8C14E}"/>
              </a:ext>
            </a:extLst>
          </p:cNvPr>
          <p:cNvSpPr/>
          <p:nvPr/>
        </p:nvSpPr>
        <p:spPr>
          <a:xfrm>
            <a:off x="3657600" y="5323111"/>
            <a:ext cx="2206171" cy="12808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/>
              <a:t>CARDIOVERSION ELECTRICA SINCRONIZADA</a:t>
            </a:r>
          </a:p>
          <a:p>
            <a:pPr algn="ctr"/>
            <a:r>
              <a:rPr lang="es-AR" b="1" dirty="0"/>
              <a:t>(CVE)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E388D86-D840-468D-B50E-FB1642BB1EF3}"/>
              </a:ext>
            </a:extLst>
          </p:cNvPr>
          <p:cNvSpPr/>
          <p:nvPr/>
        </p:nvSpPr>
        <p:spPr>
          <a:xfrm>
            <a:off x="7228113" y="3045276"/>
            <a:ext cx="3802743" cy="169454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chemeClr val="tx1"/>
                </a:solidFill>
              </a:rPr>
              <a:t>CONTROL DE FRECUENCIA Y ANTICOAGULACION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30C8064-AD89-4DEC-BFC4-19D9AAB70AEF}"/>
              </a:ext>
            </a:extLst>
          </p:cNvPr>
          <p:cNvSpPr/>
          <p:nvPr/>
        </p:nvSpPr>
        <p:spPr>
          <a:xfrm>
            <a:off x="6676571" y="5323110"/>
            <a:ext cx="2380343" cy="12808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chemeClr val="tx1"/>
                </a:solidFill>
              </a:rPr>
              <a:t>B-BLOQUEANTES, BLOQ CALCICOS, DIGOXINA, AMIODARONA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ABFEFDA-8DC4-43C4-9917-841BA9D3BE61}"/>
              </a:ext>
            </a:extLst>
          </p:cNvPr>
          <p:cNvSpPr/>
          <p:nvPr/>
        </p:nvSpPr>
        <p:spPr>
          <a:xfrm>
            <a:off x="9376230" y="5323110"/>
            <a:ext cx="2525484" cy="12808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chemeClr val="tx1"/>
                </a:solidFill>
              </a:rPr>
              <a:t>ANTICOAGULACION</a:t>
            </a:r>
          </a:p>
          <a:p>
            <a:pPr algn="ctr"/>
            <a:r>
              <a:rPr lang="es-AR" b="1" dirty="0">
                <a:solidFill>
                  <a:schemeClr val="tx1"/>
                </a:solidFill>
              </a:rPr>
              <a:t>(DICUMARINICOS) </a:t>
            </a:r>
          </a:p>
        </p:txBody>
      </p:sp>
      <p:sp>
        <p:nvSpPr>
          <p:cNvPr id="14" name="Flecha: a la izquierda y arriba 13">
            <a:extLst>
              <a:ext uri="{FF2B5EF4-FFF2-40B4-BE49-F238E27FC236}">
                <a16:creationId xmlns:a16="http://schemas.microsoft.com/office/drawing/2014/main" id="{20F187C8-EF5E-4214-A05B-5F3ED90A4F21}"/>
              </a:ext>
            </a:extLst>
          </p:cNvPr>
          <p:cNvSpPr/>
          <p:nvPr/>
        </p:nvSpPr>
        <p:spPr>
          <a:xfrm rot="13535641">
            <a:off x="3188039" y="4839307"/>
            <a:ext cx="619869" cy="611769"/>
          </a:xfrm>
          <a:prstGeom prst="left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451BECB-CF69-4C3F-94D1-C48FFF4C0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194" y="4771421"/>
            <a:ext cx="682811" cy="469433"/>
          </a:xfrm>
          <a:prstGeom prst="rect">
            <a:avLst/>
          </a:prstGeom>
        </p:spPr>
      </p:pic>
      <p:sp>
        <p:nvSpPr>
          <p:cNvPr id="16" name="Flecha: hacia arriba 15">
            <a:extLst>
              <a:ext uri="{FF2B5EF4-FFF2-40B4-BE49-F238E27FC236}">
                <a16:creationId xmlns:a16="http://schemas.microsoft.com/office/drawing/2014/main" id="{F92C7D3F-784E-4F91-9F03-A3B8B49DAEF6}"/>
              </a:ext>
            </a:extLst>
          </p:cNvPr>
          <p:cNvSpPr/>
          <p:nvPr/>
        </p:nvSpPr>
        <p:spPr>
          <a:xfrm rot="10800000">
            <a:off x="3338286" y="2488293"/>
            <a:ext cx="319314" cy="556983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38138B9-2C32-403F-84F2-5D812E981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342" y="2487306"/>
            <a:ext cx="371888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8093CF-1886-425E-95EC-F702379D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649" y="624110"/>
            <a:ext cx="9914963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2DD05A-3A47-4908-B4A6-BAC53B23C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649" y="1659987"/>
            <a:ext cx="9914963" cy="4867421"/>
          </a:xfrm>
        </p:spPr>
        <p:txBody>
          <a:bodyPr>
            <a:normAutofit/>
          </a:bodyPr>
          <a:lstStyle/>
          <a:p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la FC es &gt; 100 </a:t>
            </a:r>
            <a:r>
              <a:rPr lang="es-A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lpm</a:t>
            </a:r>
            <a:r>
              <a:rPr lang="es-A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TAQUICARDIA.</a:t>
            </a: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DF631DB1-B5F1-4D4E-BAE8-3FB26698E353}"/>
              </a:ext>
            </a:extLst>
          </p:cNvPr>
          <p:cNvSpPr/>
          <p:nvPr/>
        </p:nvSpPr>
        <p:spPr>
          <a:xfrm>
            <a:off x="4994031" y="1719775"/>
            <a:ext cx="1434904" cy="430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C5CBBC2-4545-453F-BFD6-DA7E89FC1793}"/>
              </a:ext>
            </a:extLst>
          </p:cNvPr>
          <p:cNvSpPr/>
          <p:nvPr/>
        </p:nvSpPr>
        <p:spPr>
          <a:xfrm>
            <a:off x="2132150" y="4459459"/>
            <a:ext cx="2433711" cy="647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dirty="0">
                <a:solidFill>
                  <a:srgbClr val="002060"/>
                </a:solidFill>
              </a:rPr>
              <a:t>SINUSAL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E90D5D1-07D8-49D5-833A-E35493E0B942}"/>
              </a:ext>
            </a:extLst>
          </p:cNvPr>
          <p:cNvSpPr/>
          <p:nvPr/>
        </p:nvSpPr>
        <p:spPr>
          <a:xfrm>
            <a:off x="5466056" y="4459459"/>
            <a:ext cx="3179298" cy="675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b="1" i="1" dirty="0">
                <a:solidFill>
                  <a:srgbClr val="FF0000"/>
                </a:solidFill>
              </a:rPr>
              <a:t>SUPRAVENTRICULAR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9D428A7-4642-4E7F-8677-34A8CCDBF2B8}"/>
              </a:ext>
            </a:extLst>
          </p:cNvPr>
          <p:cNvSpPr/>
          <p:nvPr/>
        </p:nvSpPr>
        <p:spPr>
          <a:xfrm>
            <a:off x="9200738" y="4501662"/>
            <a:ext cx="2363372" cy="604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b="1" dirty="0">
                <a:solidFill>
                  <a:srgbClr val="FFFF00"/>
                </a:solidFill>
              </a:rPr>
              <a:t>VENTRICULAR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0AFD1959-DDD2-435F-9C36-105632E60E20}"/>
              </a:ext>
            </a:extLst>
          </p:cNvPr>
          <p:cNvSpPr/>
          <p:nvPr/>
        </p:nvSpPr>
        <p:spPr>
          <a:xfrm rot="3290008">
            <a:off x="5573389" y="2078541"/>
            <a:ext cx="276187" cy="2339346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47481E24-6C5C-4CCD-9183-6C63830BC246}"/>
              </a:ext>
            </a:extLst>
          </p:cNvPr>
          <p:cNvSpPr/>
          <p:nvPr/>
        </p:nvSpPr>
        <p:spPr>
          <a:xfrm>
            <a:off x="6747205" y="2658794"/>
            <a:ext cx="385115" cy="16876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99953F83-2812-4E17-892C-2B07F8F49B05}"/>
              </a:ext>
            </a:extLst>
          </p:cNvPr>
          <p:cNvSpPr/>
          <p:nvPr/>
        </p:nvSpPr>
        <p:spPr>
          <a:xfrm rot="18426582">
            <a:off x="8018618" y="2180797"/>
            <a:ext cx="295821" cy="2369880"/>
          </a:xfrm>
          <a:prstGeom prst="down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FE47FAE-EAD5-4C60-8A00-F62578EF1775}"/>
              </a:ext>
            </a:extLst>
          </p:cNvPr>
          <p:cNvSpPr/>
          <p:nvPr/>
        </p:nvSpPr>
        <p:spPr>
          <a:xfrm>
            <a:off x="5059682" y="4198620"/>
            <a:ext cx="4081557" cy="11836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759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pic>
        <p:nvPicPr>
          <p:cNvPr id="5" name="Picture 4" descr="Escritorio con estetoscopio y teclado de ordenador">
            <a:extLst>
              <a:ext uri="{FF2B5EF4-FFF2-40B4-BE49-F238E27FC236}">
                <a16:creationId xmlns:a16="http://schemas.microsoft.com/office/drawing/2014/main" id="{DC81AE06-65E0-0113-A461-33D3D8EEE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52" r="3380" b="-1"/>
          <a:stretch/>
        </p:blipFill>
        <p:spPr>
          <a:xfrm>
            <a:off x="8229598" y="15776"/>
            <a:ext cx="3962401" cy="6857990"/>
          </a:xfrm>
          <a:prstGeom prst="rect">
            <a:avLst/>
          </a:prstGeom>
        </p:spPr>
      </p:pic>
      <p:sp>
        <p:nvSpPr>
          <p:cNvPr id="50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3E366D7-2582-4B2D-B87A-D993694B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s-AR" sz="3200" b="1" i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FLUTTER AURICULAR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B8A56-3DAC-4413-A9D7-C38E3AE62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AR" sz="1400" b="1" i="1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 GENERALES</a:t>
            </a:r>
          </a:p>
          <a:p>
            <a:pPr marL="0" indent="0">
              <a:lnSpc>
                <a:spcPct val="90000"/>
              </a:lnSpc>
              <a:buNone/>
            </a:pPr>
            <a:endParaRPr lang="es-AR" sz="1400" b="1" i="1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s-AR" sz="14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la 2º Taquiarritmia supraventricular más frecuente.</a:t>
            </a:r>
          </a:p>
          <a:p>
            <a:pPr marL="0" indent="0">
              <a:lnSpc>
                <a:spcPct val="90000"/>
              </a:lnSpc>
              <a:buNone/>
            </a:pPr>
            <a:endParaRPr lang="es-AR" sz="140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s-AR" sz="14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Incidencia del 0,4 – 1,2 %.</a:t>
            </a:r>
          </a:p>
          <a:p>
            <a:pPr marL="0" indent="0">
              <a:lnSpc>
                <a:spcPct val="90000"/>
              </a:lnSpc>
              <a:buNone/>
            </a:pPr>
            <a:endParaRPr lang="es-AR" sz="140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s-AR" sz="14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FUERTE ASOCIACION A LA FIBRILACION AURICULAR.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es-AR" sz="140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s-AR" sz="14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TAMBIEN ES UNA ARRITMIA EMBOLIZANTE, MAS AUN SI ESTA ASOCIADA A LA FA.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s-AR" sz="140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características clínicas, son idénticas a las de la FA, al igual que el TRATAMIENTO, excepto que la ABLACION POR RADIOFRECUENCIA TIENE MUY BUENOS RESULTADOS¡¡¡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es-AR" sz="140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10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58E16F-4694-4885-AC8D-857E2A98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s-AR" b="1" i="1" dirty="0"/>
              <a:t>FLUTTER AURICULAR</a:t>
            </a:r>
            <a:endParaRPr lang="es-AR" b="1" i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A65AB4-E4C5-4F10-A3F4-182E8E512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>
                <a:latin typeface="Times New Roman" panose="02020603050405020304" pitchFamily="18" charset="0"/>
                <a:cs typeface="Times New Roman" panose="02020603050405020304" pitchFamily="18" charset="0"/>
              </a:rPr>
              <a:t>FISIOPATOLOGIA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AR">
                <a:latin typeface="Times New Roman" panose="02020603050405020304" pitchFamily="18" charset="0"/>
                <a:cs typeface="Times New Roman" panose="02020603050405020304" pitchFamily="18" charset="0"/>
              </a:rPr>
              <a:t>Circuito de </a:t>
            </a:r>
            <a:r>
              <a:rPr lang="es-AR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Macroreentrada</a:t>
            </a:r>
            <a:r>
              <a:rPr lang="es-AR">
                <a:latin typeface="Times New Roman" panose="02020603050405020304" pitchFamily="18" charset="0"/>
                <a:cs typeface="Times New Roman" panose="02020603050405020304" pitchFamily="18" charset="0"/>
              </a:rPr>
              <a:t> en la </a:t>
            </a:r>
            <a:r>
              <a:rPr lang="es-AR" err="1">
                <a:latin typeface="Times New Roman" panose="02020603050405020304" pitchFamily="18" charset="0"/>
                <a:cs typeface="Times New Roman" panose="02020603050405020304" pitchFamily="18" charset="0"/>
              </a:rPr>
              <a:t>Auricula</a:t>
            </a:r>
            <a:r>
              <a:rPr lang="es-AR">
                <a:latin typeface="Times New Roman" panose="02020603050405020304" pitchFamily="18" charset="0"/>
                <a:cs typeface="Times New Roman" panose="02020603050405020304" pitchFamily="18" charset="0"/>
              </a:rPr>
              <a:t> Derecha, que involucra la pared libre de la AD y el Istmo </a:t>
            </a:r>
            <a:r>
              <a:rPr lang="es-AR" err="1">
                <a:latin typeface="Times New Roman" panose="02020603050405020304" pitchFamily="18" charset="0"/>
                <a:cs typeface="Times New Roman" panose="02020603050405020304" pitchFamily="18" charset="0"/>
              </a:rPr>
              <a:t>cavotricuspideo</a:t>
            </a:r>
            <a:r>
              <a:rPr lang="es-AR">
                <a:latin typeface="Times New Roman" panose="02020603050405020304" pitchFamily="18" charset="0"/>
                <a:cs typeface="Times New Roman" panose="02020603050405020304" pitchFamily="18" charset="0"/>
              </a:rPr>
              <a:t> y el tabique interauricular.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DC3DCD-F56E-40CB-A374-48426A089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6" t="38329" r="26905" b="12082"/>
          <a:stretch/>
        </p:blipFill>
        <p:spPr>
          <a:xfrm>
            <a:off x="4619543" y="1283943"/>
            <a:ext cx="6953577" cy="4608909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3C2DD5-7A0D-4A07-B071-BB796F883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978" y="624110"/>
            <a:ext cx="9908041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FLUTTER AURICULAR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DAE5D43-750E-4457-99B9-D76E673A0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028" y="1264555"/>
            <a:ext cx="7561943" cy="14514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D4938B-16DE-B11E-779A-421AE0177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64" y="2664492"/>
            <a:ext cx="10059272" cy="419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3F4CC-7C3A-4D92-A055-832ADD9A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375" y="671406"/>
            <a:ext cx="9893526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FLUTTER AURICULAR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82394AB-654E-4733-AE31-544846A7A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1" y="1640114"/>
            <a:ext cx="10389475" cy="47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72ED50-B0E5-4A1B-ADC0-04214ED3F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es-AR" b="1" i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FLUTTER AURICULAR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2D287E-C507-4383-9449-4589F6521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AR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 ELECTROCARDIOGRAFICAS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s-AR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Ausencia de onda P.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s-AR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Presencia de ondas F en “dientes de sierra”, en las derivaciones de cara inferior.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s-AR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Frecuencia auricular de 240 – 340 </a:t>
            </a:r>
            <a:r>
              <a:rPr lang="es-AR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lpm</a:t>
            </a:r>
            <a:r>
              <a:rPr lang="es-AR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s-AR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respuesta ventricular puede ser de respuesta fija o variable, es decir que puede ser Regular o Irregular.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s-AR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QRS angostos.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s-AR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s-AR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Frecuente asociación a FA¡¡¡</a:t>
            </a:r>
          </a:p>
        </p:txBody>
      </p:sp>
    </p:spTree>
    <p:extLst>
      <p:ext uri="{BB962C8B-B14F-4D97-AF65-F5344CB8AC3E}">
        <p14:creationId xmlns:p14="http://schemas.microsoft.com/office/powerpoint/2010/main" val="30924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D33B3B-3800-43B2-AC61-15709DD0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690" y="844510"/>
            <a:ext cx="3710018" cy="41697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FINALMENTE…</a:t>
            </a:r>
          </a:p>
        </p:txBody>
      </p:sp>
      <p:pic>
        <p:nvPicPr>
          <p:cNvPr id="4" name="Picture 3" descr="Manta en el suelo">
            <a:extLst>
              <a:ext uri="{FF2B5EF4-FFF2-40B4-BE49-F238E27FC236}">
                <a16:creationId xmlns:a16="http://schemas.microsoft.com/office/drawing/2014/main" id="{CD332CFA-224E-558C-2C52-97FF90EFAF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26" r="14122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F5A0837E-ABE7-4955-846B-B59DACF835B8}"/>
              </a:ext>
            </a:extLst>
          </p:cNvPr>
          <p:cNvSpPr/>
          <p:nvPr/>
        </p:nvSpPr>
        <p:spPr>
          <a:xfrm>
            <a:off x="5021944" y="725714"/>
            <a:ext cx="2844800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TPSV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816E055-D7A2-4641-AF7C-AF5710357F27}"/>
              </a:ext>
            </a:extLst>
          </p:cNvPr>
          <p:cNvSpPr/>
          <p:nvPr/>
        </p:nvSpPr>
        <p:spPr>
          <a:xfrm>
            <a:off x="1843315" y="1785257"/>
            <a:ext cx="2902857" cy="124822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chemeClr val="tx1"/>
                </a:solidFill>
              </a:rPr>
              <a:t>SIN DESCOMPENSACION HEMODINAMICA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8E76848-B322-45D1-90A9-611AA9043470}"/>
              </a:ext>
            </a:extLst>
          </p:cNvPr>
          <p:cNvSpPr/>
          <p:nvPr/>
        </p:nvSpPr>
        <p:spPr>
          <a:xfrm>
            <a:off x="8142516" y="1785257"/>
            <a:ext cx="3178628" cy="1248229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DESCOMPENSACION HEMODINAMICA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4799979-E9EA-4428-94B9-CF02E3AEC0C1}"/>
              </a:ext>
            </a:extLst>
          </p:cNvPr>
          <p:cNvSpPr/>
          <p:nvPr/>
        </p:nvSpPr>
        <p:spPr>
          <a:xfrm>
            <a:off x="1843315" y="4252686"/>
            <a:ext cx="3047999" cy="246742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</a:rPr>
              <a:t>MANIOBRAS VAGALES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</a:rPr>
              <a:t>OXIGENOTERAPIA.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</a:rPr>
              <a:t>MONITORIZACION.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</a:rPr>
              <a:t>VIA PERIFERICA.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chemeClr val="tx1"/>
                </a:solidFill>
              </a:rPr>
              <a:t>DROGAS: BB, BC, AMIODARONA, DIGOXINA, PROPAFENONA.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8239DB2-641B-49F2-AF6B-5089BFAED999}"/>
              </a:ext>
            </a:extLst>
          </p:cNvPr>
          <p:cNvSpPr/>
          <p:nvPr/>
        </p:nvSpPr>
        <p:spPr>
          <a:xfrm>
            <a:off x="8273145" y="3516086"/>
            <a:ext cx="2917370" cy="15965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OXIGENOTERAPIA.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MONITORIZACION.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AR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PERIFERICA.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AR" dirty="0"/>
          </a:p>
          <a:p>
            <a:pPr algn="just"/>
            <a:endParaRPr lang="es-A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F5200D5D-E47F-436F-976B-FE809A16C1B8}"/>
              </a:ext>
            </a:extLst>
          </p:cNvPr>
          <p:cNvSpPr/>
          <p:nvPr/>
        </p:nvSpPr>
        <p:spPr>
          <a:xfrm>
            <a:off x="8273145" y="5762171"/>
            <a:ext cx="3047999" cy="9579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i="1" dirty="0">
                <a:solidFill>
                  <a:srgbClr val="00B0F0"/>
                </a:solidFill>
              </a:rPr>
              <a:t>CARDIOVERSION ELECTRICA SINCRONIZADA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FA697119-521F-4982-A877-385D29BD8D71}"/>
              </a:ext>
            </a:extLst>
          </p:cNvPr>
          <p:cNvSpPr/>
          <p:nvPr/>
        </p:nvSpPr>
        <p:spPr>
          <a:xfrm rot="10010308">
            <a:off x="3570514" y="1291771"/>
            <a:ext cx="1320800" cy="174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3A455B5-1E1A-4E4F-A46B-A725D05FD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613735">
            <a:off x="8015441" y="1159383"/>
            <a:ext cx="1322947" cy="438950"/>
          </a:xfrm>
          <a:prstGeom prst="rect">
            <a:avLst/>
          </a:prstGeom>
        </p:spPr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AB792FD4-D11A-4370-B52B-A48A9246C135}"/>
              </a:ext>
            </a:extLst>
          </p:cNvPr>
          <p:cNvSpPr/>
          <p:nvPr/>
        </p:nvSpPr>
        <p:spPr>
          <a:xfrm rot="5400000">
            <a:off x="2588985" y="3474358"/>
            <a:ext cx="1262743" cy="293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628709D-5281-4AB8-8C64-D5007F61C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24288" y="5057881"/>
            <a:ext cx="403993" cy="2148808"/>
          </a:xfrm>
          <a:prstGeom prst="rect">
            <a:avLst/>
          </a:prstGeom>
        </p:spPr>
      </p:pic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33FDC2A0-4B13-4B0A-AAA3-710EC41210DD}"/>
              </a:ext>
            </a:extLst>
          </p:cNvPr>
          <p:cNvSpPr/>
          <p:nvPr/>
        </p:nvSpPr>
        <p:spPr>
          <a:xfrm rot="5400000">
            <a:off x="9390743" y="3053445"/>
            <a:ext cx="682173" cy="308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F087126-585D-4851-9BDD-77C09E6F0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248" y="5083816"/>
            <a:ext cx="36579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F4A8A-6FC4-4B66-8D84-0B25E9D6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2" y="2612571"/>
            <a:ext cx="9908040" cy="2423886"/>
          </a:xfrm>
        </p:spPr>
        <p:txBody>
          <a:bodyPr>
            <a:normAutofit/>
          </a:bodyPr>
          <a:lstStyle/>
          <a:p>
            <a:pPr algn="ctr"/>
            <a:r>
              <a:rPr lang="es-AR" sz="7200" b="1" i="1" dirty="0">
                <a:solidFill>
                  <a:srgbClr val="92D050"/>
                </a:solidFill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14882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9C65471-DCA1-419F-8D62-BBE339A7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INTRODUCCION</a:t>
            </a:r>
            <a:endParaRPr lang="es-AR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AR"/>
          </a:p>
        </p:txBody>
      </p:sp>
      <p:pic>
        <p:nvPicPr>
          <p:cNvPr id="5" name="Picture 4" descr="Figuras talladas de seres humanos coloridas">
            <a:extLst>
              <a:ext uri="{FF2B5EF4-FFF2-40B4-BE49-F238E27FC236}">
                <a16:creationId xmlns:a16="http://schemas.microsoft.com/office/drawing/2014/main" id="{3F5EB1EB-2A82-7A4F-50A6-49791EDA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84" r="35751" b="-1"/>
          <a:stretch/>
        </p:blipFill>
        <p:spPr>
          <a:xfrm>
            <a:off x="20" y="1730"/>
            <a:ext cx="2720524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9B00E7-D1C8-4E84-98D4-69C4FB41D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824" y="1410942"/>
            <a:ext cx="7881485" cy="509112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AR" sz="2000" dirty="0"/>
              <a:t>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taquiarritmias supraventriculares se caracterizan por su frecuente presentación, recurrencias, y escaso riesgo de vida en los pacientes.</a:t>
            </a:r>
          </a:p>
          <a:p>
            <a:pPr marL="0" indent="0">
              <a:lnSpc>
                <a:spcPct val="90000"/>
              </a:lnSpc>
              <a:buNone/>
            </a:pP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Prevalencia población general: 2.25/100.000 hab. Incidencia: 35/100.000 habitantes.</a:t>
            </a:r>
          </a:p>
          <a:p>
            <a:pPr marL="0" indent="0">
              <a:lnSpc>
                <a:spcPct val="90000"/>
              </a:lnSpc>
              <a:buNone/>
            </a:pP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Frecuentes en jóvenes entre los 12 – 30 años.</a:t>
            </a:r>
          </a:p>
          <a:p>
            <a:pPr marL="0" indent="0">
              <a:lnSpc>
                <a:spcPct val="90000"/>
              </a:lnSpc>
              <a:buNone/>
            </a:pP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Predominio del sexo femenino: 2:1.</a:t>
            </a:r>
          </a:p>
          <a:p>
            <a:pPr marL="0" indent="0">
              <a:lnSpc>
                <a:spcPct val="90000"/>
              </a:lnSpc>
              <a:buNone/>
            </a:pP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Clínica variable: 15% de síncopes.</a:t>
            </a:r>
          </a:p>
          <a:p>
            <a:pPr marL="0" indent="0">
              <a:lnSpc>
                <a:spcPct val="90000"/>
              </a:lnSpc>
              <a:buNone/>
            </a:pP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TSV “solitarias” (corazones estructuralmente sanos): pacientes jóvenes, y con FC muy elevadas</a:t>
            </a:r>
            <a:endParaRPr lang="es-A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61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209D-DA8D-41D1-AA43-736DF57A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226" y="624110"/>
            <a:ext cx="9929030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 CLINICAS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44FAE2C-3859-4D49-BC84-D8D2CA421B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4728470"/>
              </p:ext>
            </p:extLst>
          </p:nvPr>
        </p:nvGraphicFramePr>
        <p:xfrm>
          <a:off x="882869" y="1380145"/>
          <a:ext cx="10621744" cy="4977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0872">
                  <a:extLst>
                    <a:ext uri="{9D8B030D-6E8A-4147-A177-3AD203B41FA5}">
                      <a16:colId xmlns:a16="http://schemas.microsoft.com/office/drawing/2014/main" val="1822035465"/>
                    </a:ext>
                  </a:extLst>
                </a:gridCol>
                <a:gridCol w="5310872">
                  <a:extLst>
                    <a:ext uri="{9D8B030D-6E8A-4147-A177-3AD203B41FA5}">
                      <a16:colId xmlns:a16="http://schemas.microsoft.com/office/drawing/2014/main" val="3245300916"/>
                    </a:ext>
                  </a:extLst>
                </a:gridCol>
              </a:tblGrid>
              <a:tr h="764345">
                <a:tc>
                  <a:txBody>
                    <a:bodyPr/>
                    <a:lstStyle/>
                    <a:p>
                      <a:pPr algn="ctr"/>
                      <a:r>
                        <a:rPr lang="es-A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SINTOMAS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DESCRIPCION DEL PACIENTE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453791"/>
                  </a:ext>
                </a:extLst>
              </a:tr>
              <a:tr h="604910"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PALPITACIONES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“Golpeteo, molestia en el pecho, temblor en el pecho, murmullo”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86501"/>
                  </a:ext>
                </a:extLst>
              </a:tr>
              <a:tr h="590843"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DISNEA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“Me falta el aire, no puedo respirar, cansancio”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393653"/>
                  </a:ext>
                </a:extLst>
              </a:tr>
              <a:tr h="647114"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MAREOS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“Siento que todo me da vueltas, siento que me caigo”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765045"/>
                  </a:ext>
                </a:extLst>
              </a:tr>
              <a:tr h="565053"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highlight>
                            <a:srgbClr val="FFFF00"/>
                          </a:highlight>
                        </a:rPr>
                        <a:t>PRECORDALGIA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“Siento un peso en el pecho, me arde el pecho”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02311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PRESINCOPE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“Me dio un mareo muy fuerte, casi me desmayo”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936403"/>
                  </a:ext>
                </a:extLst>
              </a:tr>
              <a:tr h="495547"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SINCOPE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/>
                        <a:t>“No recuerdo nada, se me apago la luz, sentí un mareo y me desperté y había gente alrededor </a:t>
                      </a:r>
                      <a:r>
                        <a:rPr lang="es-AR" dirty="0" err="1"/>
                        <a:t>mio</a:t>
                      </a:r>
                      <a:r>
                        <a:rPr lang="es-AR" dirty="0"/>
                        <a:t>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430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9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7B5A23F-7276-435D-91DA-09104D77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354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77C8EA-6587-434A-9703-7C132CF9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s-AR" sz="3200" b="1" i="1">
                <a:solidFill>
                  <a:srgbClr val="FEFFFF"/>
                </a:solidFill>
              </a:rPr>
              <a:t>CARACTERISTICAS CLINICAS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B894F5-D453-4BBE-BA83-324575DB5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EXAMEN FÍSICO: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la inspeccion general: el pte puede estar pálido, con signos de mala perfusion periférica, taquipneico, fascies de preocupacion.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Exámen CV: Pulso filiforme, taquifigmico, FC &gt; 100 lpm, pulso regular, de baja amplitud, regular o IRREGULAR.  La TENSION ARTERIAL: puede estar normal o DISMINUIDA¡¡¡  La auscultación: R1R2 normofonéticos o hiperfonéticos, soplos?, taquicardico. Frialdad de las extremidades, piloerección. 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 Resp: Taquipnea, a la auscultación mv+, presencia de rales?, utilización de músculos accesorios?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SNC: Sensorio conservado o deprimido.</a:t>
            </a:r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99B7D52E-56E2-413D-9832-5ADFBACE9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46" r="29797" b="1"/>
          <a:stretch/>
        </p:blipFill>
        <p:spPr>
          <a:xfrm>
            <a:off x="8729902" y="2032000"/>
            <a:ext cx="2968240" cy="38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8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449678-F67D-4CE4-A89D-90D3B1D2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17" y="624110"/>
            <a:ext cx="9900895" cy="1280890"/>
          </a:xfrm>
        </p:spPr>
        <p:txBody>
          <a:bodyPr/>
          <a:lstStyle/>
          <a:p>
            <a:pPr algn="ctr"/>
            <a:r>
              <a:rPr lang="es-A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 CLINICAS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93EFE33-1E08-403B-A0F5-23A6D57CE6A2}"/>
              </a:ext>
            </a:extLst>
          </p:cNvPr>
          <p:cNvSpPr/>
          <p:nvPr/>
        </p:nvSpPr>
        <p:spPr>
          <a:xfrm>
            <a:off x="5015132" y="1547446"/>
            <a:ext cx="3221502" cy="781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PACIENTE TAQUICARDICO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072DCA4-721D-4866-8FD9-94B4D83B7421}"/>
              </a:ext>
            </a:extLst>
          </p:cNvPr>
          <p:cNvSpPr/>
          <p:nvPr/>
        </p:nvSpPr>
        <p:spPr>
          <a:xfrm>
            <a:off x="5190978" y="3429000"/>
            <a:ext cx="2869810" cy="781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TAQUICADIA SUPRAVENTRICULAR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7C04734-D839-4257-9558-800CC8469047}"/>
              </a:ext>
            </a:extLst>
          </p:cNvPr>
          <p:cNvSpPr/>
          <p:nvPr/>
        </p:nvSpPr>
        <p:spPr>
          <a:xfrm>
            <a:off x="1603717" y="5310554"/>
            <a:ext cx="3995225" cy="111838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i="1" dirty="0">
                <a:solidFill>
                  <a:schemeClr val="tx1"/>
                </a:solidFill>
              </a:rPr>
              <a:t>PACIENTE HEMODINAMICAMENTE ESTABLE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3415D69E-6FB1-48D2-95F3-7FE27590F4C3}"/>
              </a:ext>
            </a:extLst>
          </p:cNvPr>
          <p:cNvSpPr/>
          <p:nvPr/>
        </p:nvSpPr>
        <p:spPr>
          <a:xfrm>
            <a:off x="7509389" y="5310554"/>
            <a:ext cx="3995224" cy="11183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i="1" dirty="0"/>
              <a:t>PACIENTE HEMODINAMICAMENTE INESTABLE</a:t>
            </a:r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AF2E6C25-A356-45A0-8A3E-C50932C65B73}"/>
              </a:ext>
            </a:extLst>
          </p:cNvPr>
          <p:cNvSpPr/>
          <p:nvPr/>
        </p:nvSpPr>
        <p:spPr>
          <a:xfrm>
            <a:off x="6415368" y="2488953"/>
            <a:ext cx="421029" cy="78192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5C4C7945-B31F-4EB2-B1E4-3908EEC02258}"/>
              </a:ext>
            </a:extLst>
          </p:cNvPr>
          <p:cNvSpPr/>
          <p:nvPr/>
        </p:nvSpPr>
        <p:spPr>
          <a:xfrm rot="2750063">
            <a:off x="5687008" y="4201697"/>
            <a:ext cx="412994" cy="1557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1D1CE9EB-5E61-47F0-91F0-2189AABEE5C5}"/>
              </a:ext>
            </a:extLst>
          </p:cNvPr>
          <p:cNvSpPr/>
          <p:nvPr/>
        </p:nvSpPr>
        <p:spPr>
          <a:xfrm rot="18803677">
            <a:off x="7140674" y="4221412"/>
            <a:ext cx="411998" cy="15184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2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CA0A6-90A7-4FE8-8B94-E584BFEE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1" y="547205"/>
            <a:ext cx="4290645" cy="2453902"/>
          </a:xfrm>
        </p:spPr>
        <p:txBody>
          <a:bodyPr>
            <a:normAutofit/>
          </a:bodyPr>
          <a:lstStyle/>
          <a:p>
            <a:pPr algn="ctr"/>
            <a:r>
              <a:rPr lang="es-A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CARACTERISTICAS ELECTROCARDIOGRAFICAS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DAF781-F9F6-4520-9C94-93D03A65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3315287"/>
            <a:ext cx="4839285" cy="18194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NOTA ALGUNA DIFERENCIA ENTRE LOS DIFERENTES TRAZADOS ELETROCARDIOGRAFICOS?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8FB927-A9DB-454C-A496-ADD9A554A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684" y="3429000"/>
            <a:ext cx="5922499" cy="2999935"/>
          </a:xfrm>
          <a:prstGeom prst="rect">
            <a:avLst/>
          </a:prstGeom>
        </p:spPr>
      </p:pic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D007028C-4455-4B8A-BBAC-01B8433A3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547205"/>
            <a:ext cx="5922499" cy="27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1489</Words>
  <Application>Microsoft Office PowerPoint</Application>
  <PresentationFormat>Panorámica</PresentationFormat>
  <Paragraphs>315</Paragraphs>
  <Slides>47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5" baseType="lpstr">
      <vt:lpstr>Aptos</vt:lpstr>
      <vt:lpstr>Arial</vt:lpstr>
      <vt:lpstr>Century Gothic</vt:lpstr>
      <vt:lpstr>Courier New</vt:lpstr>
      <vt:lpstr>Times New Roman</vt:lpstr>
      <vt:lpstr>Wingdings</vt:lpstr>
      <vt:lpstr>Wingdings 3</vt:lpstr>
      <vt:lpstr>Espiral</vt:lpstr>
      <vt:lpstr>ARRITMIAS  SUPRAVENTRICULARES</vt:lpstr>
      <vt:lpstr>INTRODUCCION</vt:lpstr>
      <vt:lpstr>INTRODUCCION</vt:lpstr>
      <vt:lpstr>INTRODUCCION</vt:lpstr>
      <vt:lpstr>INTRODUCCION</vt:lpstr>
      <vt:lpstr>CARACTERISTICAS CLINICAS</vt:lpstr>
      <vt:lpstr>CARACTERISTICAS CLINICAS</vt:lpstr>
      <vt:lpstr>CARACTERISTICAS CLINICAS</vt:lpstr>
      <vt:lpstr>CARACTERISTICAS ELECTROCARDIOGRAFICAS</vt:lpstr>
      <vt:lpstr>ELECTROGENESIS DE LAS ARRITMIAS</vt:lpstr>
      <vt:lpstr>CARACTERISTICAS ELECTROCARDIOGRAFICAS</vt:lpstr>
      <vt:lpstr>CLASIFICACION</vt:lpstr>
      <vt:lpstr>CLASIFICACION</vt:lpstr>
      <vt:lpstr>CLASIFICACION</vt:lpstr>
      <vt:lpstr>TAQUICARDIA SINUSAL</vt:lpstr>
      <vt:lpstr>TAQUICARDIA SINUSAL</vt:lpstr>
      <vt:lpstr>TAQUICARDIA SINUSAL INAPROPIADA</vt:lpstr>
      <vt:lpstr>TAQUICARDIA AURICULAR</vt:lpstr>
      <vt:lpstr>FIBRILACION AURICULAR  (FA) "Pulsus Inaequalis et Irregularis” (Einthoven W. Le télécardiogramme Arch Int Physiol 1906;4:132-164) </vt:lpstr>
      <vt:lpstr>FIBRILACION AURICULAR  (FA) "Pulsus Inaequalis et Irregularis” (Einthoven W. Le télécardiogramme Arch Int Physiol 1906;4:132-164) </vt:lpstr>
      <vt:lpstr>Presentación de PowerPoint</vt:lpstr>
      <vt:lpstr>FIBRILACION AURICULAR </vt:lpstr>
      <vt:lpstr>FIBRILACION AURICULAR </vt:lpstr>
      <vt:lpstr>FIBRILACION AURICULAR </vt:lpstr>
      <vt:lpstr>FIBRILACION AURICULAR</vt:lpstr>
      <vt:lpstr>FIBRILACION AURICULAR</vt:lpstr>
      <vt:lpstr>     FIBRILACION AURICULAR</vt:lpstr>
      <vt:lpstr>Presentación de PowerPoint</vt:lpstr>
      <vt:lpstr>FIBRILACION AURICULAR</vt:lpstr>
      <vt:lpstr>FIBRILACION AURICULAR</vt:lpstr>
      <vt:lpstr>FIBRILACION AURICULAR</vt:lpstr>
      <vt:lpstr>FIBRILACION AURICULAR</vt:lpstr>
      <vt:lpstr>FIBRILACION AURICULAR</vt:lpstr>
      <vt:lpstr>FIBRILACION AURICULAR</vt:lpstr>
      <vt:lpstr>FIBRILACION AURICULAR</vt:lpstr>
      <vt:lpstr>FIBRILACION AURICULAR</vt:lpstr>
      <vt:lpstr>INDICACIONES DE ACO VS RIESGO DE SANGRADO</vt:lpstr>
      <vt:lpstr>FIBRILACION AURICULAR</vt:lpstr>
      <vt:lpstr>FIBRILACION AURICULAR</vt:lpstr>
      <vt:lpstr>FLUTTER AURICULAR</vt:lpstr>
      <vt:lpstr>FLUTTER AURICULAR</vt:lpstr>
      <vt:lpstr>FLUTTER AURICULAR</vt:lpstr>
      <vt:lpstr>FLUTTER AURICULAR</vt:lpstr>
      <vt:lpstr>FLUTTER AURICULAR</vt:lpstr>
      <vt:lpstr>FINALMENTE…</vt:lpstr>
      <vt:lpstr>Presentación de PowerPoint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ARRITMIAS  SUPRAVENTRICULARES</dc:title>
  <dc:creator>Angel Benjamin Rojas</dc:creator>
  <cp:lastModifiedBy>ANGEL BENJAMIN ROJAS</cp:lastModifiedBy>
  <cp:revision>27</cp:revision>
  <dcterms:created xsi:type="dcterms:W3CDTF">2018-08-24T11:27:15Z</dcterms:created>
  <dcterms:modified xsi:type="dcterms:W3CDTF">2026-04-27T10:50:56Z</dcterms:modified>
</cp:coreProperties>
</file>