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" panose="020B0604020202020204" charset="0"/>
      <p:regular r:id="rId7"/>
    </p:embeddedFont>
    <p:embeddedFont>
      <p:font typeface="Open Sans Bold" panose="020B0604020202020204" charset="0"/>
      <p:regular r:id="rId8"/>
    </p:embeddedFont>
    <p:embeddedFont>
      <p:font typeface="Poppins" panose="020B0604020202020204" charset="0"/>
      <p:regular r:id="rId9"/>
    </p:embeddedFont>
    <p:embeddedFont>
      <p:font typeface="Poppin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7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13" t="-17251" r="-1072" b="-1764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62882" y="-1437909"/>
            <a:ext cx="3573629" cy="357362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9EA7">
                <a:alpha val="6470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419151" y="-1137424"/>
            <a:ext cx="5310770" cy="531077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7D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724262" y="8503508"/>
            <a:ext cx="3573629" cy="357362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99EA7">
                <a:alpha val="52941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181709" y="6484912"/>
            <a:ext cx="5310770" cy="531077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7D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280337" y="1714432"/>
            <a:ext cx="5967346" cy="2098256"/>
            <a:chOff x="0" y="0"/>
            <a:chExt cx="1571647" cy="55262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71647" cy="552627"/>
            </a:xfrm>
            <a:custGeom>
              <a:avLst/>
              <a:gdLst/>
              <a:ahLst/>
              <a:cxnLst/>
              <a:rect l="l" t="t" r="r" b="b"/>
              <a:pathLst>
                <a:path w="1571647" h="552627">
                  <a:moveTo>
                    <a:pt x="0" y="0"/>
                  </a:moveTo>
                  <a:lnTo>
                    <a:pt x="1571647" y="0"/>
                  </a:lnTo>
                  <a:lnTo>
                    <a:pt x="1571647" y="552627"/>
                  </a:lnTo>
                  <a:lnTo>
                    <a:pt x="0" y="552627"/>
                  </a:lnTo>
                  <a:close/>
                </a:path>
              </a:pathLst>
            </a:custGeom>
            <a:solidFill>
              <a:srgbClr val="847883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571647" cy="609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689024" y="5228886"/>
            <a:ext cx="3149971" cy="2732981"/>
            <a:chOff x="0" y="0"/>
            <a:chExt cx="1109445" cy="96257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09445" cy="962578"/>
            </a:xfrm>
            <a:custGeom>
              <a:avLst/>
              <a:gdLst/>
              <a:ahLst/>
              <a:cxnLst/>
              <a:rect l="l" t="t" r="r" b="b"/>
              <a:pathLst>
                <a:path w="1109445" h="962578">
                  <a:moveTo>
                    <a:pt x="0" y="0"/>
                  </a:moveTo>
                  <a:lnTo>
                    <a:pt x="1109445" y="0"/>
                  </a:lnTo>
                  <a:lnTo>
                    <a:pt x="1109445" y="962578"/>
                  </a:lnTo>
                  <a:lnTo>
                    <a:pt x="0" y="962578"/>
                  </a:lnTo>
                  <a:close/>
                </a:path>
              </a:pathLst>
            </a:custGeom>
            <a:solidFill>
              <a:srgbClr val="847883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109445" cy="1019728"/>
            </a:xfrm>
            <a:prstGeom prst="rect">
              <a:avLst/>
            </a:prstGeom>
          </p:spPr>
          <p:txBody>
            <a:bodyPr lIns="40851" tIns="40851" rIns="40851" bIns="40851" rtlCol="0" anchor="ctr"/>
            <a:lstStyle/>
            <a:p>
              <a:pPr algn="ctr">
                <a:lnSpc>
                  <a:spcPts val="297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89943" y="8200381"/>
            <a:ext cx="5927752" cy="2049569"/>
            <a:chOff x="0" y="0"/>
            <a:chExt cx="2087802" cy="7218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87802" cy="721875"/>
            </a:xfrm>
            <a:custGeom>
              <a:avLst/>
              <a:gdLst/>
              <a:ahLst/>
              <a:cxnLst/>
              <a:rect l="l" t="t" r="r" b="b"/>
              <a:pathLst>
                <a:path w="2087802" h="721875">
                  <a:moveTo>
                    <a:pt x="0" y="0"/>
                  </a:moveTo>
                  <a:lnTo>
                    <a:pt x="2087802" y="0"/>
                  </a:lnTo>
                  <a:lnTo>
                    <a:pt x="2087802" y="721875"/>
                  </a:lnTo>
                  <a:lnTo>
                    <a:pt x="0" y="721875"/>
                  </a:lnTo>
                  <a:close/>
                </a:path>
              </a:pathLst>
            </a:custGeom>
            <a:solidFill>
              <a:srgbClr val="FDF5FA"/>
            </a:solidFill>
            <a:ln w="47625" cap="sq">
              <a:solidFill>
                <a:srgbClr val="6F6F6F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85725"/>
              <a:ext cx="2087802" cy="807600"/>
            </a:xfrm>
            <a:prstGeom prst="rect">
              <a:avLst/>
            </a:prstGeom>
          </p:spPr>
          <p:txBody>
            <a:bodyPr lIns="40851" tIns="40851" rIns="40851" bIns="40851" rtlCol="0" anchor="ctr"/>
            <a:lstStyle/>
            <a:p>
              <a:pPr algn="ctr">
                <a:lnSpc>
                  <a:spcPts val="3953"/>
                </a:lnSpc>
              </a:pPr>
              <a:r>
                <a:rPr lang="en-US" sz="2824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DIAGNÓSTICO MICROBIOLÓGICO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629676" y="163333"/>
            <a:ext cx="6528870" cy="3603141"/>
            <a:chOff x="0" y="0"/>
            <a:chExt cx="1719538" cy="9489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19538" cy="948975"/>
            </a:xfrm>
            <a:custGeom>
              <a:avLst/>
              <a:gdLst/>
              <a:ahLst/>
              <a:cxnLst/>
              <a:rect l="l" t="t" r="r" b="b"/>
              <a:pathLst>
                <a:path w="1719538" h="948975">
                  <a:moveTo>
                    <a:pt x="0" y="0"/>
                  </a:moveTo>
                  <a:lnTo>
                    <a:pt x="1719538" y="0"/>
                  </a:lnTo>
                  <a:lnTo>
                    <a:pt x="1719538" y="948975"/>
                  </a:lnTo>
                  <a:lnTo>
                    <a:pt x="0" y="948975"/>
                  </a:lnTo>
                  <a:close/>
                </a:path>
              </a:pathLst>
            </a:custGeom>
            <a:solidFill>
              <a:srgbClr val="FFD9E0"/>
            </a:solidFill>
            <a:ln w="57150" cap="sq">
              <a:solidFill>
                <a:srgbClr val="847883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1719538" cy="100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945661" y="3495964"/>
            <a:ext cx="7896899" cy="2086018"/>
            <a:chOff x="0" y="0"/>
            <a:chExt cx="10529198" cy="2781358"/>
          </a:xfrm>
        </p:grpSpPr>
        <p:grpSp>
          <p:nvGrpSpPr>
            <p:cNvPr id="28" name="Group 28"/>
            <p:cNvGrpSpPr/>
            <p:nvPr/>
          </p:nvGrpSpPr>
          <p:grpSpPr>
            <a:xfrm>
              <a:off x="533168" y="529251"/>
              <a:ext cx="9411137" cy="2252107"/>
              <a:chOff x="0" y="0"/>
              <a:chExt cx="1561707" cy="37372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561707" cy="373720"/>
              </a:xfrm>
              <a:custGeom>
                <a:avLst/>
                <a:gdLst/>
                <a:ahLst/>
                <a:cxnLst/>
                <a:rect l="l" t="t" r="r" b="b"/>
                <a:pathLst>
                  <a:path w="1561707" h="373720">
                    <a:moveTo>
                      <a:pt x="0" y="0"/>
                    </a:moveTo>
                    <a:lnTo>
                      <a:pt x="1561707" y="0"/>
                    </a:lnTo>
                    <a:lnTo>
                      <a:pt x="1561707" y="373720"/>
                    </a:lnTo>
                    <a:lnTo>
                      <a:pt x="0" y="373720"/>
                    </a:lnTo>
                    <a:close/>
                  </a:path>
                </a:pathLst>
              </a:custGeom>
              <a:solidFill>
                <a:srgbClr val="FFD9E0"/>
              </a:solidFill>
              <a:ln w="57150" cap="sq">
                <a:solidFill>
                  <a:srgbClr val="847883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57150"/>
                <a:ext cx="1561707" cy="4308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73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2346603">
              <a:off x="8471001" y="608248"/>
              <a:ext cx="2123166" cy="548163"/>
            </a:xfrm>
            <a:custGeom>
              <a:avLst/>
              <a:gdLst/>
              <a:ahLst/>
              <a:cxnLst/>
              <a:rect l="l" t="t" r="r" b="b"/>
              <a:pathLst>
                <a:path w="2123166" h="548163">
                  <a:moveTo>
                    <a:pt x="0" y="0"/>
                  </a:moveTo>
                  <a:lnTo>
                    <a:pt x="2123166" y="0"/>
                  </a:lnTo>
                  <a:lnTo>
                    <a:pt x="2123166" y="548162"/>
                  </a:lnTo>
                  <a:lnTo>
                    <a:pt x="0" y="548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2699999">
              <a:off x="-117126" y="670376"/>
              <a:ext cx="2123166" cy="548163"/>
            </a:xfrm>
            <a:custGeom>
              <a:avLst/>
              <a:gdLst/>
              <a:ahLst/>
              <a:cxnLst/>
              <a:rect l="l" t="t" r="r" b="b"/>
              <a:pathLst>
                <a:path w="2123166" h="548163">
                  <a:moveTo>
                    <a:pt x="0" y="0"/>
                  </a:moveTo>
                  <a:lnTo>
                    <a:pt x="2123166" y="0"/>
                  </a:lnTo>
                  <a:lnTo>
                    <a:pt x="2123166" y="548163"/>
                  </a:lnTo>
                  <a:lnTo>
                    <a:pt x="0" y="548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3"/>
          <p:cNvGrpSpPr/>
          <p:nvPr/>
        </p:nvGrpSpPr>
        <p:grpSpPr>
          <a:xfrm rot="-4586914">
            <a:off x="15040486" y="-2840959"/>
            <a:ext cx="5313533" cy="4649341"/>
            <a:chOff x="0" y="0"/>
            <a:chExt cx="812800" cy="7112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7D2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3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6064868" y="-778685"/>
            <a:ext cx="2536389" cy="2508720"/>
          </a:xfrm>
          <a:custGeom>
            <a:avLst/>
            <a:gdLst/>
            <a:ahLst/>
            <a:cxnLst/>
            <a:rect l="l" t="t" r="r" b="b"/>
            <a:pathLst>
              <a:path w="2536389" h="2508720">
                <a:moveTo>
                  <a:pt x="0" y="0"/>
                </a:moveTo>
                <a:lnTo>
                  <a:pt x="2536389" y="0"/>
                </a:lnTo>
                <a:lnTo>
                  <a:pt x="2536389" y="2508720"/>
                </a:lnTo>
                <a:lnTo>
                  <a:pt x="0" y="250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13703949" y="1503443"/>
            <a:ext cx="3629113" cy="3654788"/>
            <a:chOff x="0" y="0"/>
            <a:chExt cx="955816" cy="96257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55816" cy="962578"/>
            </a:xfrm>
            <a:custGeom>
              <a:avLst/>
              <a:gdLst/>
              <a:ahLst/>
              <a:cxnLst/>
              <a:rect l="l" t="t" r="r" b="b"/>
              <a:pathLst>
                <a:path w="955816" h="962578">
                  <a:moveTo>
                    <a:pt x="0" y="0"/>
                  </a:moveTo>
                  <a:lnTo>
                    <a:pt x="955816" y="0"/>
                  </a:lnTo>
                  <a:lnTo>
                    <a:pt x="955816" y="962578"/>
                  </a:lnTo>
                  <a:lnTo>
                    <a:pt x="0" y="962578"/>
                  </a:lnTo>
                  <a:close/>
                </a:path>
              </a:pathLst>
            </a:custGeom>
            <a:solidFill>
              <a:srgbClr val="847883"/>
            </a:solidFill>
            <a:ln cap="sq">
              <a:noFill/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955816" cy="1019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3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3287930" y="1925316"/>
            <a:ext cx="4067066" cy="4148334"/>
            <a:chOff x="0" y="0"/>
            <a:chExt cx="5422755" cy="5531112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658061"/>
              <a:ext cx="4838818" cy="4873051"/>
              <a:chOff x="0" y="0"/>
              <a:chExt cx="955816" cy="962578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955816" cy="962578"/>
              </a:xfrm>
              <a:custGeom>
                <a:avLst/>
                <a:gdLst/>
                <a:ahLst/>
                <a:cxnLst/>
                <a:rect l="l" t="t" r="r" b="b"/>
                <a:pathLst>
                  <a:path w="955816" h="962578">
                    <a:moveTo>
                      <a:pt x="0" y="0"/>
                    </a:moveTo>
                    <a:lnTo>
                      <a:pt x="955816" y="0"/>
                    </a:lnTo>
                    <a:lnTo>
                      <a:pt x="955816" y="962578"/>
                    </a:lnTo>
                    <a:lnTo>
                      <a:pt x="0" y="962578"/>
                    </a:lnTo>
                    <a:close/>
                  </a:path>
                </a:pathLst>
              </a:custGeom>
              <a:solidFill>
                <a:srgbClr val="FDF5FA"/>
              </a:solidFill>
              <a:ln w="57150" cap="sq">
                <a:solidFill>
                  <a:srgbClr val="6F6F6F"/>
                </a:solidFill>
                <a:prstDash val="solid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57150"/>
                <a:ext cx="955816" cy="10197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73"/>
                  </a:lnSpc>
                </a:pPr>
                <a:endParaRPr/>
              </a:p>
            </p:txBody>
          </p:sp>
        </p:grpSp>
        <p:sp>
          <p:nvSpPr>
            <p:cNvPr id="44" name="Freeform 44"/>
            <p:cNvSpPr/>
            <p:nvPr/>
          </p:nvSpPr>
          <p:spPr>
            <a:xfrm rot="2700000">
              <a:off x="2986769" y="814054"/>
              <a:ext cx="2578214" cy="665648"/>
            </a:xfrm>
            <a:custGeom>
              <a:avLst/>
              <a:gdLst/>
              <a:ahLst/>
              <a:cxnLst/>
              <a:rect l="l" t="t" r="r" b="b"/>
              <a:pathLst>
                <a:path w="2578214" h="665648">
                  <a:moveTo>
                    <a:pt x="0" y="0"/>
                  </a:moveTo>
                  <a:lnTo>
                    <a:pt x="2578214" y="0"/>
                  </a:lnTo>
                  <a:lnTo>
                    <a:pt x="2578214" y="665648"/>
                  </a:lnTo>
                  <a:lnTo>
                    <a:pt x="0" y="665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5" name="Group 45"/>
          <p:cNvGrpSpPr/>
          <p:nvPr/>
        </p:nvGrpSpPr>
        <p:grpSpPr>
          <a:xfrm>
            <a:off x="1205549" y="1587171"/>
            <a:ext cx="3600861" cy="4358605"/>
            <a:chOff x="0" y="0"/>
            <a:chExt cx="4801148" cy="5811474"/>
          </a:xfrm>
        </p:grpSpPr>
        <p:grpSp>
          <p:nvGrpSpPr>
            <p:cNvPr id="46" name="Group 46"/>
            <p:cNvGrpSpPr/>
            <p:nvPr/>
          </p:nvGrpSpPr>
          <p:grpSpPr>
            <a:xfrm>
              <a:off x="203200" y="1327412"/>
              <a:ext cx="4597948" cy="4484062"/>
              <a:chOff x="0" y="0"/>
              <a:chExt cx="908237" cy="885741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908237" cy="885741"/>
              </a:xfrm>
              <a:custGeom>
                <a:avLst/>
                <a:gdLst/>
                <a:ahLst/>
                <a:cxnLst/>
                <a:rect l="l" t="t" r="r" b="b"/>
                <a:pathLst>
                  <a:path w="908237" h="885741">
                    <a:moveTo>
                      <a:pt x="0" y="0"/>
                    </a:moveTo>
                    <a:lnTo>
                      <a:pt x="908237" y="0"/>
                    </a:lnTo>
                    <a:lnTo>
                      <a:pt x="908237" y="885741"/>
                    </a:lnTo>
                    <a:lnTo>
                      <a:pt x="0" y="885741"/>
                    </a:lnTo>
                    <a:close/>
                  </a:path>
                </a:pathLst>
              </a:custGeom>
              <a:solidFill>
                <a:srgbClr val="FDF5FA"/>
              </a:solidFill>
              <a:ln w="57150" cap="sq">
                <a:solidFill>
                  <a:srgbClr val="6F6F6F"/>
                </a:solidFill>
                <a:prstDash val="solid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57150"/>
                <a:ext cx="908237" cy="9428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73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0" y="1124212"/>
              <a:ext cx="4597948" cy="4484062"/>
              <a:chOff x="0" y="0"/>
              <a:chExt cx="908237" cy="88574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908237" cy="885741"/>
              </a:xfrm>
              <a:custGeom>
                <a:avLst/>
                <a:gdLst/>
                <a:ahLst/>
                <a:cxnLst/>
                <a:rect l="l" t="t" r="r" b="b"/>
                <a:pathLst>
                  <a:path w="908237" h="885741">
                    <a:moveTo>
                      <a:pt x="0" y="0"/>
                    </a:moveTo>
                    <a:lnTo>
                      <a:pt x="908237" y="0"/>
                    </a:lnTo>
                    <a:lnTo>
                      <a:pt x="908237" y="885741"/>
                    </a:lnTo>
                    <a:lnTo>
                      <a:pt x="0" y="885741"/>
                    </a:lnTo>
                    <a:close/>
                  </a:path>
                </a:pathLst>
              </a:custGeom>
              <a:solidFill>
                <a:srgbClr val="FDF5FA"/>
              </a:solidFill>
              <a:ln w="57150" cap="sq">
                <a:solidFill>
                  <a:srgbClr val="6F6F6F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57150"/>
                <a:ext cx="908237" cy="9428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73"/>
                  </a:lnSpc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1586902" y="0"/>
              <a:ext cx="1589674" cy="1592569"/>
            </a:xfrm>
            <a:custGeom>
              <a:avLst/>
              <a:gdLst/>
              <a:ahLst/>
              <a:cxnLst/>
              <a:rect l="l" t="t" r="r" b="b"/>
              <a:pathLst>
                <a:path w="1589674" h="1592569">
                  <a:moveTo>
                    <a:pt x="0" y="0"/>
                  </a:moveTo>
                  <a:lnTo>
                    <a:pt x="1589674" y="0"/>
                  </a:lnTo>
                  <a:lnTo>
                    <a:pt x="1589674" y="1592569"/>
                  </a:lnTo>
                  <a:lnTo>
                    <a:pt x="0" y="1592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3" name="Group 53"/>
          <p:cNvGrpSpPr/>
          <p:nvPr/>
        </p:nvGrpSpPr>
        <p:grpSpPr>
          <a:xfrm rot="6324261">
            <a:off x="-2656766" y="7851924"/>
            <a:ext cx="5313533" cy="4649341"/>
            <a:chOff x="0" y="0"/>
            <a:chExt cx="812800" cy="7112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7D2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3"/>
                </a:lnSpc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 rot="-10688823">
            <a:off x="-778273" y="8003940"/>
            <a:ext cx="2536389" cy="2508720"/>
          </a:xfrm>
          <a:custGeom>
            <a:avLst/>
            <a:gdLst/>
            <a:ahLst/>
            <a:cxnLst/>
            <a:rect l="l" t="t" r="r" b="b"/>
            <a:pathLst>
              <a:path w="2536389" h="2508720">
                <a:moveTo>
                  <a:pt x="0" y="0"/>
                </a:moveTo>
                <a:lnTo>
                  <a:pt x="2536389" y="0"/>
                </a:lnTo>
                <a:lnTo>
                  <a:pt x="2536389" y="2508720"/>
                </a:lnTo>
                <a:lnTo>
                  <a:pt x="0" y="2508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582194" y="5639761"/>
            <a:ext cx="4847572" cy="4935231"/>
            <a:chOff x="0" y="0"/>
            <a:chExt cx="6463429" cy="6580308"/>
          </a:xfrm>
        </p:grpSpPr>
        <p:grpSp>
          <p:nvGrpSpPr>
            <p:cNvPr id="58" name="Group 58"/>
            <p:cNvGrpSpPr/>
            <p:nvPr/>
          </p:nvGrpSpPr>
          <p:grpSpPr>
            <a:xfrm>
              <a:off x="100762" y="156885"/>
              <a:ext cx="6362667" cy="6423423"/>
              <a:chOff x="0" y="0"/>
              <a:chExt cx="953473" cy="962578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953473" cy="962578"/>
              </a:xfrm>
              <a:custGeom>
                <a:avLst/>
                <a:gdLst/>
                <a:ahLst/>
                <a:cxnLst/>
                <a:rect l="l" t="t" r="r" b="b"/>
                <a:pathLst>
                  <a:path w="953473" h="962578">
                    <a:moveTo>
                      <a:pt x="0" y="0"/>
                    </a:moveTo>
                    <a:lnTo>
                      <a:pt x="953473" y="0"/>
                    </a:lnTo>
                    <a:lnTo>
                      <a:pt x="953473" y="962578"/>
                    </a:lnTo>
                    <a:lnTo>
                      <a:pt x="0" y="962578"/>
                    </a:lnTo>
                    <a:close/>
                  </a:path>
                </a:pathLst>
              </a:custGeom>
              <a:solidFill>
                <a:srgbClr val="84788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0" y="-57150"/>
                <a:ext cx="953473" cy="10197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73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0" y="0"/>
              <a:ext cx="6362667" cy="6423423"/>
              <a:chOff x="0" y="0"/>
              <a:chExt cx="953473" cy="962578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953473" cy="962578"/>
              </a:xfrm>
              <a:custGeom>
                <a:avLst/>
                <a:gdLst/>
                <a:ahLst/>
                <a:cxnLst/>
                <a:rect l="l" t="t" r="r" b="b"/>
                <a:pathLst>
                  <a:path w="953473" h="962578">
                    <a:moveTo>
                      <a:pt x="0" y="0"/>
                    </a:moveTo>
                    <a:lnTo>
                      <a:pt x="953473" y="0"/>
                    </a:lnTo>
                    <a:lnTo>
                      <a:pt x="953473" y="962578"/>
                    </a:lnTo>
                    <a:lnTo>
                      <a:pt x="0" y="962578"/>
                    </a:lnTo>
                    <a:close/>
                  </a:path>
                </a:pathLst>
              </a:custGeom>
              <a:solidFill>
                <a:srgbClr val="FDF5FA"/>
              </a:solidFill>
              <a:ln w="57150" cap="sq">
                <a:solidFill>
                  <a:srgbClr val="6F6F6F"/>
                </a:solidFill>
                <a:prstDash val="solid"/>
                <a:miter/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0" y="-57150"/>
                <a:ext cx="953473" cy="10197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73"/>
                  </a:lnSpc>
                </a:pPr>
                <a:endParaRPr/>
              </a:p>
            </p:txBody>
          </p:sp>
        </p:grpSp>
      </p:grpSp>
      <p:sp>
        <p:nvSpPr>
          <p:cNvPr id="64" name="Freeform 64"/>
          <p:cNvSpPr/>
          <p:nvPr/>
        </p:nvSpPr>
        <p:spPr>
          <a:xfrm>
            <a:off x="1389688" y="5482331"/>
            <a:ext cx="408324" cy="1002581"/>
          </a:xfrm>
          <a:custGeom>
            <a:avLst/>
            <a:gdLst/>
            <a:ahLst/>
            <a:cxnLst/>
            <a:rect l="l" t="t" r="r" b="b"/>
            <a:pathLst>
              <a:path w="408324" h="1002581">
                <a:moveTo>
                  <a:pt x="0" y="0"/>
                </a:moveTo>
                <a:lnTo>
                  <a:pt x="408324" y="0"/>
                </a:lnTo>
                <a:lnTo>
                  <a:pt x="408324" y="1002581"/>
                </a:lnTo>
                <a:lnTo>
                  <a:pt x="0" y="10025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65" name="Group 65"/>
          <p:cNvGrpSpPr/>
          <p:nvPr/>
        </p:nvGrpSpPr>
        <p:grpSpPr>
          <a:xfrm>
            <a:off x="13679061" y="5945777"/>
            <a:ext cx="4018192" cy="3769059"/>
            <a:chOff x="0" y="0"/>
            <a:chExt cx="5357589" cy="5025412"/>
          </a:xfrm>
        </p:grpSpPr>
        <p:grpSp>
          <p:nvGrpSpPr>
            <p:cNvPr id="66" name="Group 66"/>
            <p:cNvGrpSpPr/>
            <p:nvPr/>
          </p:nvGrpSpPr>
          <p:grpSpPr>
            <a:xfrm>
              <a:off x="404050" y="350981"/>
              <a:ext cx="4953539" cy="4674431"/>
              <a:chOff x="0" y="0"/>
              <a:chExt cx="950290" cy="896746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950290" cy="896746"/>
              </a:xfrm>
              <a:custGeom>
                <a:avLst/>
                <a:gdLst/>
                <a:ahLst/>
                <a:cxnLst/>
                <a:rect l="l" t="t" r="r" b="b"/>
                <a:pathLst>
                  <a:path w="950290" h="896746">
                    <a:moveTo>
                      <a:pt x="0" y="0"/>
                    </a:moveTo>
                    <a:lnTo>
                      <a:pt x="950290" y="0"/>
                    </a:lnTo>
                    <a:lnTo>
                      <a:pt x="950290" y="896746"/>
                    </a:lnTo>
                    <a:lnTo>
                      <a:pt x="0" y="896746"/>
                    </a:lnTo>
                    <a:close/>
                  </a:path>
                </a:pathLst>
              </a:custGeom>
              <a:solidFill>
                <a:srgbClr val="FDF5FA"/>
              </a:solidFill>
              <a:ln w="57150" cap="sq">
                <a:solidFill>
                  <a:srgbClr val="6F6F6F"/>
                </a:solidFill>
                <a:prstDash val="solid"/>
                <a:miter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-57150"/>
                <a:ext cx="950290" cy="9538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73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>
              <a:off x="200297" y="194839"/>
              <a:ext cx="4982342" cy="4674431"/>
              <a:chOff x="0" y="0"/>
              <a:chExt cx="955816" cy="896746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955816" cy="896746"/>
              </a:xfrm>
              <a:custGeom>
                <a:avLst/>
                <a:gdLst/>
                <a:ahLst/>
                <a:cxnLst/>
                <a:rect l="l" t="t" r="r" b="b"/>
                <a:pathLst>
                  <a:path w="955816" h="896746">
                    <a:moveTo>
                      <a:pt x="0" y="0"/>
                    </a:moveTo>
                    <a:lnTo>
                      <a:pt x="955816" y="0"/>
                    </a:lnTo>
                    <a:lnTo>
                      <a:pt x="955816" y="896746"/>
                    </a:lnTo>
                    <a:lnTo>
                      <a:pt x="0" y="896746"/>
                    </a:lnTo>
                    <a:close/>
                  </a:path>
                </a:pathLst>
              </a:custGeom>
              <a:solidFill>
                <a:srgbClr val="FDF5FA"/>
              </a:solidFill>
              <a:ln w="57150" cap="sq">
                <a:solidFill>
                  <a:srgbClr val="6F6F6F"/>
                </a:solidFill>
                <a:prstDash val="solid"/>
                <a:miter/>
              </a:ln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-57150"/>
                <a:ext cx="955816" cy="9538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73"/>
                  </a:lnSpc>
                </a:pPr>
                <a:endParaRPr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0" y="0"/>
              <a:ext cx="4982342" cy="4674431"/>
              <a:chOff x="0" y="0"/>
              <a:chExt cx="955816" cy="896746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955816" cy="896746"/>
              </a:xfrm>
              <a:custGeom>
                <a:avLst/>
                <a:gdLst/>
                <a:ahLst/>
                <a:cxnLst/>
                <a:rect l="l" t="t" r="r" b="b"/>
                <a:pathLst>
                  <a:path w="955816" h="896746">
                    <a:moveTo>
                      <a:pt x="0" y="0"/>
                    </a:moveTo>
                    <a:lnTo>
                      <a:pt x="955816" y="0"/>
                    </a:lnTo>
                    <a:lnTo>
                      <a:pt x="955816" y="896746"/>
                    </a:lnTo>
                    <a:lnTo>
                      <a:pt x="0" y="896746"/>
                    </a:lnTo>
                    <a:close/>
                  </a:path>
                </a:pathLst>
              </a:custGeom>
              <a:solidFill>
                <a:srgbClr val="FDF5FA"/>
              </a:solidFill>
              <a:ln w="57150" cap="sq">
                <a:solidFill>
                  <a:srgbClr val="6F6F6F"/>
                </a:solidFill>
                <a:prstDash val="solid"/>
                <a:miter/>
              </a:ln>
            </p:spPr>
          </p:sp>
          <p:sp>
            <p:nvSpPr>
              <p:cNvPr id="74" name="TextBox 74"/>
              <p:cNvSpPr txBox="1"/>
              <p:nvPr/>
            </p:nvSpPr>
            <p:spPr>
              <a:xfrm>
                <a:off x="0" y="-57150"/>
                <a:ext cx="955816" cy="9538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73"/>
                  </a:lnSpc>
                </a:pPr>
                <a:endParaRPr/>
              </a:p>
            </p:txBody>
          </p:sp>
        </p:grpSp>
      </p:grpSp>
      <p:sp>
        <p:nvSpPr>
          <p:cNvPr id="75" name="Freeform 75"/>
          <p:cNvSpPr/>
          <p:nvPr/>
        </p:nvSpPr>
        <p:spPr>
          <a:xfrm>
            <a:off x="15263231" y="5295900"/>
            <a:ext cx="460773" cy="687721"/>
          </a:xfrm>
          <a:custGeom>
            <a:avLst/>
            <a:gdLst/>
            <a:ahLst/>
            <a:cxnLst/>
            <a:rect l="l" t="t" r="r" b="b"/>
            <a:pathLst>
              <a:path w="460773" h="687721">
                <a:moveTo>
                  <a:pt x="0" y="0"/>
                </a:moveTo>
                <a:lnTo>
                  <a:pt x="460773" y="0"/>
                </a:lnTo>
                <a:lnTo>
                  <a:pt x="460773" y="687721"/>
                </a:lnTo>
                <a:lnTo>
                  <a:pt x="0" y="6877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76"/>
          <p:cNvSpPr/>
          <p:nvPr/>
        </p:nvSpPr>
        <p:spPr>
          <a:xfrm>
            <a:off x="7220365" y="3495964"/>
            <a:ext cx="321020" cy="788218"/>
          </a:xfrm>
          <a:custGeom>
            <a:avLst/>
            <a:gdLst/>
            <a:ahLst/>
            <a:cxnLst/>
            <a:rect l="l" t="t" r="r" b="b"/>
            <a:pathLst>
              <a:path w="321020" h="788218">
                <a:moveTo>
                  <a:pt x="0" y="0"/>
                </a:moveTo>
                <a:lnTo>
                  <a:pt x="321020" y="0"/>
                </a:lnTo>
                <a:lnTo>
                  <a:pt x="321020" y="788218"/>
                </a:lnTo>
                <a:lnTo>
                  <a:pt x="0" y="7882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7" name="Freeform 77"/>
          <p:cNvSpPr/>
          <p:nvPr/>
        </p:nvSpPr>
        <p:spPr>
          <a:xfrm>
            <a:off x="564695" y="90066"/>
            <a:ext cx="4764356" cy="1191089"/>
          </a:xfrm>
          <a:custGeom>
            <a:avLst/>
            <a:gdLst/>
            <a:ahLst/>
            <a:cxnLst/>
            <a:rect l="l" t="t" r="r" b="b"/>
            <a:pathLst>
              <a:path w="4764356" h="1191089">
                <a:moveTo>
                  <a:pt x="0" y="0"/>
                </a:moveTo>
                <a:lnTo>
                  <a:pt x="4764355" y="0"/>
                </a:lnTo>
                <a:lnTo>
                  <a:pt x="4764355" y="1191089"/>
                </a:lnTo>
                <a:lnTo>
                  <a:pt x="0" y="11910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78" name="Group 78"/>
          <p:cNvGrpSpPr/>
          <p:nvPr/>
        </p:nvGrpSpPr>
        <p:grpSpPr>
          <a:xfrm rot="-1978216">
            <a:off x="11262569" y="5919711"/>
            <a:ext cx="1856516" cy="841755"/>
            <a:chOff x="0" y="0"/>
            <a:chExt cx="9935233" cy="4504690"/>
          </a:xfrm>
        </p:grpSpPr>
        <p:sp>
          <p:nvSpPr>
            <p:cNvPr id="79" name="Freeform 79"/>
            <p:cNvSpPr/>
            <p:nvPr/>
          </p:nvSpPr>
          <p:spPr>
            <a:xfrm>
              <a:off x="0" y="365"/>
              <a:ext cx="9935232" cy="3012075"/>
            </a:xfrm>
            <a:custGeom>
              <a:avLst/>
              <a:gdLst/>
              <a:ahLst/>
              <a:cxnLst/>
              <a:rect l="l" t="t" r="r" b="b"/>
              <a:pathLst>
                <a:path w="9935232" h="3012075">
                  <a:moveTo>
                    <a:pt x="9935232" y="2260235"/>
                  </a:moveTo>
                  <a:lnTo>
                    <a:pt x="6725943" y="51705"/>
                  </a:lnTo>
                  <a:cubicBezTo>
                    <a:pt x="6532903" y="-80375"/>
                    <a:pt x="6270013" y="55515"/>
                    <a:pt x="6268743" y="290465"/>
                  </a:cubicBezTo>
                  <a:lnTo>
                    <a:pt x="6268743" y="322215"/>
                  </a:lnTo>
                  <a:lnTo>
                    <a:pt x="6268743" y="901335"/>
                  </a:lnTo>
                  <a:lnTo>
                    <a:pt x="607060" y="901335"/>
                  </a:lnTo>
                  <a:lnTo>
                    <a:pt x="292100" y="901335"/>
                  </a:lnTo>
                  <a:cubicBezTo>
                    <a:pt x="130810" y="901335"/>
                    <a:pt x="0" y="1032145"/>
                    <a:pt x="0" y="1193435"/>
                  </a:cubicBezTo>
                  <a:lnTo>
                    <a:pt x="0" y="3012075"/>
                  </a:lnTo>
                  <a:lnTo>
                    <a:pt x="607060" y="3012075"/>
                  </a:lnTo>
                  <a:lnTo>
                    <a:pt x="607060" y="1507125"/>
                  </a:lnTo>
                  <a:lnTo>
                    <a:pt x="6268742" y="1507125"/>
                  </a:lnTo>
                  <a:lnTo>
                    <a:pt x="6875803" y="1507125"/>
                  </a:lnTo>
                  <a:lnTo>
                    <a:pt x="6875803" y="743855"/>
                  </a:lnTo>
                  <a:lnTo>
                    <a:pt x="9050042" y="2258965"/>
                  </a:lnTo>
                  <a:lnTo>
                    <a:pt x="9935232" y="2260235"/>
                  </a:lnTo>
                  <a:close/>
                </a:path>
              </a:pathLst>
            </a:custGeom>
            <a:solidFill>
              <a:srgbClr val="FF8F7E"/>
            </a:solidFill>
          </p:spPr>
        </p:sp>
        <p:sp>
          <p:nvSpPr>
            <p:cNvPr id="80" name="Freeform 80"/>
            <p:cNvSpPr/>
            <p:nvPr/>
          </p:nvSpPr>
          <p:spPr>
            <a:xfrm>
              <a:off x="0" y="2260600"/>
              <a:ext cx="9935232" cy="2244772"/>
            </a:xfrm>
            <a:custGeom>
              <a:avLst/>
              <a:gdLst/>
              <a:ahLst/>
              <a:cxnLst/>
              <a:rect l="l" t="t" r="r" b="b"/>
              <a:pathLst>
                <a:path w="9935232" h="2244772">
                  <a:moveTo>
                    <a:pt x="9050042" y="0"/>
                  </a:moveTo>
                  <a:lnTo>
                    <a:pt x="6875803" y="1515110"/>
                  </a:lnTo>
                  <a:lnTo>
                    <a:pt x="6875803" y="751840"/>
                  </a:lnTo>
                  <a:lnTo>
                    <a:pt x="0" y="751840"/>
                  </a:lnTo>
                  <a:lnTo>
                    <a:pt x="0" y="1358900"/>
                  </a:lnTo>
                  <a:lnTo>
                    <a:pt x="6268743" y="1358900"/>
                  </a:lnTo>
                  <a:lnTo>
                    <a:pt x="6268743" y="1938020"/>
                  </a:lnTo>
                  <a:cubicBezTo>
                    <a:pt x="6271283" y="2185670"/>
                    <a:pt x="6548143" y="2330450"/>
                    <a:pt x="6752613" y="2189480"/>
                  </a:cubicBezTo>
                  <a:lnTo>
                    <a:pt x="9935232" y="0"/>
                  </a:lnTo>
                  <a:lnTo>
                    <a:pt x="9050042" y="0"/>
                  </a:lnTo>
                  <a:close/>
                </a:path>
              </a:pathLst>
            </a:custGeom>
            <a:solidFill>
              <a:srgbClr val="FFC952"/>
            </a:solidFill>
          </p:spPr>
        </p:sp>
        <p:sp>
          <p:nvSpPr>
            <p:cNvPr id="81" name="Freeform 81"/>
            <p:cNvSpPr/>
            <p:nvPr/>
          </p:nvSpPr>
          <p:spPr>
            <a:xfrm>
              <a:off x="229870" y="195580"/>
              <a:ext cx="8831602" cy="4118610"/>
            </a:xfrm>
            <a:custGeom>
              <a:avLst/>
              <a:gdLst/>
              <a:ahLst/>
              <a:cxnLst/>
              <a:rect l="l" t="t" r="r" b="b"/>
              <a:pathLst>
                <a:path w="8831602" h="4118610">
                  <a:moveTo>
                    <a:pt x="6344943" y="218440"/>
                  </a:moveTo>
                  <a:lnTo>
                    <a:pt x="6235723" y="109220"/>
                  </a:lnTo>
                  <a:lnTo>
                    <a:pt x="6344943" y="0"/>
                  </a:lnTo>
                  <a:lnTo>
                    <a:pt x="6454163" y="109220"/>
                  </a:lnTo>
                  <a:lnTo>
                    <a:pt x="6344943" y="218440"/>
                  </a:lnTo>
                  <a:close/>
                  <a:moveTo>
                    <a:pt x="218440" y="1009650"/>
                  </a:moveTo>
                  <a:lnTo>
                    <a:pt x="109220" y="900430"/>
                  </a:lnTo>
                  <a:lnTo>
                    <a:pt x="0" y="1009650"/>
                  </a:lnTo>
                  <a:lnTo>
                    <a:pt x="109220" y="1118870"/>
                  </a:lnTo>
                  <a:lnTo>
                    <a:pt x="218440" y="1009650"/>
                  </a:lnTo>
                  <a:close/>
                  <a:moveTo>
                    <a:pt x="6235723" y="4009390"/>
                  </a:moveTo>
                  <a:lnTo>
                    <a:pt x="6344943" y="4118610"/>
                  </a:lnTo>
                  <a:lnTo>
                    <a:pt x="6454163" y="4009390"/>
                  </a:lnTo>
                  <a:lnTo>
                    <a:pt x="6344943" y="3900170"/>
                  </a:lnTo>
                  <a:lnTo>
                    <a:pt x="6235723" y="4009390"/>
                  </a:lnTo>
                  <a:close/>
                  <a:moveTo>
                    <a:pt x="0" y="3117850"/>
                  </a:moveTo>
                  <a:lnTo>
                    <a:pt x="109220" y="3227070"/>
                  </a:lnTo>
                  <a:lnTo>
                    <a:pt x="218440" y="3117850"/>
                  </a:lnTo>
                  <a:lnTo>
                    <a:pt x="109220" y="3008630"/>
                  </a:lnTo>
                  <a:lnTo>
                    <a:pt x="0" y="3117850"/>
                  </a:lnTo>
                  <a:close/>
                  <a:moveTo>
                    <a:pt x="8820172" y="2063750"/>
                  </a:moveTo>
                  <a:lnTo>
                    <a:pt x="6645933" y="548640"/>
                  </a:lnTo>
                  <a:lnTo>
                    <a:pt x="6645933" y="706120"/>
                  </a:lnTo>
                  <a:lnTo>
                    <a:pt x="6645933" y="1313180"/>
                  </a:lnTo>
                  <a:lnTo>
                    <a:pt x="6038873" y="1313180"/>
                  </a:lnTo>
                  <a:lnTo>
                    <a:pt x="377190" y="1313180"/>
                  </a:lnTo>
                  <a:lnTo>
                    <a:pt x="377190" y="2816860"/>
                  </a:lnTo>
                  <a:lnTo>
                    <a:pt x="6645933" y="2816860"/>
                  </a:lnTo>
                  <a:lnTo>
                    <a:pt x="6645933" y="3423920"/>
                  </a:lnTo>
                  <a:lnTo>
                    <a:pt x="6645933" y="3580130"/>
                  </a:lnTo>
                  <a:lnTo>
                    <a:pt x="8820172" y="2063750"/>
                  </a:lnTo>
                  <a:lnTo>
                    <a:pt x="8831602" y="2063750"/>
                  </a:lnTo>
                  <a:lnTo>
                    <a:pt x="8820172" y="2063750"/>
                  </a:lnTo>
                  <a:close/>
                </a:path>
              </a:pathLst>
            </a:custGeom>
            <a:solidFill>
              <a:srgbClr val="FCFFD4"/>
            </a:solidFill>
          </p:spPr>
        </p:sp>
      </p:grpSp>
      <p:grpSp>
        <p:nvGrpSpPr>
          <p:cNvPr id="82" name="Group 82"/>
          <p:cNvGrpSpPr/>
          <p:nvPr/>
        </p:nvGrpSpPr>
        <p:grpSpPr>
          <a:xfrm rot="-9628885">
            <a:off x="5214104" y="5906293"/>
            <a:ext cx="2208360" cy="743934"/>
            <a:chOff x="0" y="0"/>
            <a:chExt cx="6139642" cy="2068271"/>
          </a:xfrm>
        </p:grpSpPr>
        <p:sp>
          <p:nvSpPr>
            <p:cNvPr id="83" name="Freeform 83"/>
            <p:cNvSpPr/>
            <p:nvPr/>
          </p:nvSpPr>
          <p:spPr>
            <a:xfrm>
              <a:off x="0" y="-18681"/>
              <a:ext cx="6139642" cy="1401804"/>
            </a:xfrm>
            <a:custGeom>
              <a:avLst/>
              <a:gdLst/>
              <a:ahLst/>
              <a:cxnLst/>
              <a:rect l="l" t="t" r="r" b="b"/>
              <a:pathLst>
                <a:path w="6139642" h="1401804">
                  <a:moveTo>
                    <a:pt x="6139642" y="1056607"/>
                  </a:moveTo>
                  <a:lnTo>
                    <a:pt x="2930352" y="42588"/>
                  </a:lnTo>
                  <a:cubicBezTo>
                    <a:pt x="2737312" y="-61329"/>
                    <a:pt x="2474422" y="44338"/>
                    <a:pt x="2473152" y="152212"/>
                  </a:cubicBezTo>
                  <a:lnTo>
                    <a:pt x="2473152" y="166790"/>
                  </a:lnTo>
                  <a:lnTo>
                    <a:pt x="2473152" y="432685"/>
                  </a:lnTo>
                  <a:lnTo>
                    <a:pt x="607060" y="432685"/>
                  </a:lnTo>
                  <a:lnTo>
                    <a:pt x="292100" y="432685"/>
                  </a:lnTo>
                  <a:cubicBezTo>
                    <a:pt x="130810" y="432685"/>
                    <a:pt x="0" y="492745"/>
                    <a:pt x="0" y="566799"/>
                  </a:cubicBezTo>
                  <a:lnTo>
                    <a:pt x="0" y="1401805"/>
                  </a:lnTo>
                  <a:lnTo>
                    <a:pt x="607060" y="1401805"/>
                  </a:lnTo>
                  <a:lnTo>
                    <a:pt x="607060" y="710826"/>
                  </a:lnTo>
                  <a:lnTo>
                    <a:pt x="2473152" y="710826"/>
                  </a:lnTo>
                  <a:lnTo>
                    <a:pt x="3080212" y="710826"/>
                  </a:lnTo>
                  <a:lnTo>
                    <a:pt x="3080212" y="360380"/>
                  </a:lnTo>
                  <a:lnTo>
                    <a:pt x="5254452" y="1056024"/>
                  </a:lnTo>
                  <a:lnTo>
                    <a:pt x="6139642" y="1056607"/>
                  </a:lnTo>
                  <a:close/>
                </a:path>
              </a:pathLst>
            </a:custGeom>
            <a:solidFill>
              <a:srgbClr val="FF8F7E"/>
            </a:solidFill>
          </p:spPr>
        </p:sp>
        <p:sp>
          <p:nvSpPr>
            <p:cNvPr id="84" name="Freeform 84"/>
            <p:cNvSpPr/>
            <p:nvPr/>
          </p:nvSpPr>
          <p:spPr>
            <a:xfrm>
              <a:off x="0" y="1037926"/>
              <a:ext cx="6139642" cy="1051014"/>
            </a:xfrm>
            <a:custGeom>
              <a:avLst/>
              <a:gdLst/>
              <a:ahLst/>
              <a:cxnLst/>
              <a:rect l="l" t="t" r="r" b="b"/>
              <a:pathLst>
                <a:path w="6139642" h="1051014">
                  <a:moveTo>
                    <a:pt x="5254452" y="0"/>
                  </a:moveTo>
                  <a:lnTo>
                    <a:pt x="3080212" y="695643"/>
                  </a:lnTo>
                  <a:lnTo>
                    <a:pt x="3080212" y="345198"/>
                  </a:lnTo>
                  <a:lnTo>
                    <a:pt x="0" y="345198"/>
                  </a:lnTo>
                  <a:lnTo>
                    <a:pt x="0" y="623922"/>
                  </a:lnTo>
                  <a:lnTo>
                    <a:pt x="2473152" y="623922"/>
                  </a:lnTo>
                  <a:lnTo>
                    <a:pt x="2473152" y="889817"/>
                  </a:lnTo>
                  <a:cubicBezTo>
                    <a:pt x="2475692" y="1003523"/>
                    <a:pt x="2752552" y="1116705"/>
                    <a:pt x="2957022" y="1005272"/>
                  </a:cubicBezTo>
                  <a:lnTo>
                    <a:pt x="6139642" y="0"/>
                  </a:lnTo>
                  <a:lnTo>
                    <a:pt x="5254452" y="0"/>
                  </a:lnTo>
                  <a:close/>
                </a:path>
              </a:pathLst>
            </a:custGeom>
            <a:solidFill>
              <a:srgbClr val="FFC952"/>
            </a:solidFill>
          </p:spPr>
        </p:sp>
        <p:sp>
          <p:nvSpPr>
            <p:cNvPr id="85" name="Freeform 85"/>
            <p:cNvSpPr/>
            <p:nvPr/>
          </p:nvSpPr>
          <p:spPr>
            <a:xfrm>
              <a:off x="229870" y="89798"/>
              <a:ext cx="5036012" cy="1891008"/>
            </a:xfrm>
            <a:custGeom>
              <a:avLst/>
              <a:gdLst/>
              <a:ahLst/>
              <a:cxnLst/>
              <a:rect l="l" t="t" r="r" b="b"/>
              <a:pathLst>
                <a:path w="5036012" h="1891008">
                  <a:moveTo>
                    <a:pt x="2549352" y="100294"/>
                  </a:moveTo>
                  <a:lnTo>
                    <a:pt x="2440132" y="50147"/>
                  </a:lnTo>
                  <a:lnTo>
                    <a:pt x="2549352" y="0"/>
                  </a:lnTo>
                  <a:lnTo>
                    <a:pt x="2658572" y="50147"/>
                  </a:lnTo>
                  <a:lnTo>
                    <a:pt x="2549352" y="100294"/>
                  </a:lnTo>
                  <a:close/>
                  <a:moveTo>
                    <a:pt x="218440" y="463568"/>
                  </a:moveTo>
                  <a:lnTo>
                    <a:pt x="109220" y="413421"/>
                  </a:lnTo>
                  <a:lnTo>
                    <a:pt x="0" y="463568"/>
                  </a:lnTo>
                  <a:lnTo>
                    <a:pt x="109220" y="513715"/>
                  </a:lnTo>
                  <a:lnTo>
                    <a:pt x="218440" y="463568"/>
                  </a:lnTo>
                  <a:close/>
                  <a:moveTo>
                    <a:pt x="2440132" y="1840861"/>
                  </a:moveTo>
                  <a:lnTo>
                    <a:pt x="2549352" y="1891008"/>
                  </a:lnTo>
                  <a:lnTo>
                    <a:pt x="2658572" y="1840861"/>
                  </a:lnTo>
                  <a:lnTo>
                    <a:pt x="2549352" y="1790714"/>
                  </a:lnTo>
                  <a:lnTo>
                    <a:pt x="2440132" y="1840861"/>
                  </a:lnTo>
                  <a:close/>
                  <a:moveTo>
                    <a:pt x="0" y="1431521"/>
                  </a:moveTo>
                  <a:lnTo>
                    <a:pt x="109220" y="1481668"/>
                  </a:lnTo>
                  <a:lnTo>
                    <a:pt x="218440" y="1431521"/>
                  </a:lnTo>
                  <a:lnTo>
                    <a:pt x="109220" y="1381374"/>
                  </a:lnTo>
                  <a:lnTo>
                    <a:pt x="0" y="1431521"/>
                  </a:lnTo>
                  <a:close/>
                  <a:moveTo>
                    <a:pt x="5024582" y="947545"/>
                  </a:moveTo>
                  <a:lnTo>
                    <a:pt x="2850342" y="251901"/>
                  </a:lnTo>
                  <a:lnTo>
                    <a:pt x="2850342" y="324206"/>
                  </a:lnTo>
                  <a:lnTo>
                    <a:pt x="2850342" y="602930"/>
                  </a:lnTo>
                  <a:lnTo>
                    <a:pt x="2243282" y="602930"/>
                  </a:lnTo>
                  <a:lnTo>
                    <a:pt x="377190" y="602930"/>
                  </a:lnTo>
                  <a:lnTo>
                    <a:pt x="377190" y="1293326"/>
                  </a:lnTo>
                  <a:lnTo>
                    <a:pt x="2850342" y="1293326"/>
                  </a:lnTo>
                  <a:lnTo>
                    <a:pt x="2850342" y="1572050"/>
                  </a:lnTo>
                  <a:lnTo>
                    <a:pt x="2850342" y="1643771"/>
                  </a:lnTo>
                  <a:lnTo>
                    <a:pt x="5024582" y="947545"/>
                  </a:lnTo>
                  <a:lnTo>
                    <a:pt x="5036012" y="947545"/>
                  </a:lnTo>
                  <a:lnTo>
                    <a:pt x="5024582" y="947545"/>
                  </a:lnTo>
                  <a:close/>
                </a:path>
              </a:pathLst>
            </a:custGeom>
            <a:solidFill>
              <a:srgbClr val="FCFFD4"/>
            </a:solidFill>
          </p:spPr>
        </p:sp>
      </p:grpSp>
      <p:sp>
        <p:nvSpPr>
          <p:cNvPr id="86" name="TextBox 86"/>
          <p:cNvSpPr txBox="1"/>
          <p:nvPr/>
        </p:nvSpPr>
        <p:spPr>
          <a:xfrm>
            <a:off x="5959576" y="4387677"/>
            <a:ext cx="2894243" cy="75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3"/>
              </a:lnSpc>
            </a:pPr>
            <a:r>
              <a:rPr lang="en-US" sz="2124" b="1">
                <a:solidFill>
                  <a:srgbClr val="545454"/>
                </a:solidFill>
                <a:latin typeface="Poppins Bold"/>
                <a:ea typeface="Poppins Bold"/>
                <a:cs typeface="Poppins Bold"/>
                <a:sym typeface="Poppins Bold"/>
              </a:rPr>
              <a:t>ENVÍO Y CONSERVACIÓN 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389688" y="6062631"/>
            <a:ext cx="3232583" cy="104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n-US" sz="2008" b="1">
                <a:solidFill>
                  <a:srgbClr val="545454"/>
                </a:solidFill>
                <a:latin typeface="Poppins Bold"/>
                <a:ea typeface="Poppins Bold"/>
                <a:cs typeface="Poppins Bold"/>
                <a:sym typeface="Poppins Bold"/>
              </a:rPr>
              <a:t>MICROSCOPÍA </a:t>
            </a:r>
          </a:p>
          <a:p>
            <a:pPr algn="ctr">
              <a:lnSpc>
                <a:spcPts val="1930"/>
              </a:lnSpc>
            </a:pPr>
            <a:r>
              <a:rPr lang="en-US" sz="156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.COLORACIONES  GRAM, ZIEHL NEELSEN, GIEMSA, KINYOUN</a:t>
            </a:r>
          </a:p>
          <a:p>
            <a:pPr marL="0" lvl="0" indent="0" algn="ctr">
              <a:lnSpc>
                <a:spcPts val="1930"/>
              </a:lnSpc>
              <a:spcBef>
                <a:spcPct val="0"/>
              </a:spcBef>
            </a:pPr>
            <a:r>
              <a:rPr lang="en-US" sz="1569">
                <a:solidFill>
                  <a:srgbClr val="545454"/>
                </a:solidFill>
                <a:latin typeface="Poppins"/>
                <a:ea typeface="Poppins"/>
                <a:cs typeface="Poppins"/>
                <a:sym typeface="Poppins"/>
              </a:rPr>
              <a:t>. FRESCO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6225637" y="195892"/>
            <a:ext cx="559205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MUESTRA CLÍNICA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5757231" y="728657"/>
            <a:ext cx="6528870" cy="78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3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QUÉ</a:t>
            </a:r>
            <a:r>
              <a:rPr lang="en-US" sz="23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: Representativa, volumen suficiente , no contaminada con microbiota local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870261" y="2278672"/>
            <a:ext cx="5854065" cy="121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5"/>
              </a:lnSpc>
            </a:pPr>
            <a:r>
              <a:rPr lang="en-US" sz="2325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325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CUÁNDO</a:t>
            </a:r>
            <a:r>
              <a:rPr lang="en-US" sz="2325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: antes del tratamiento con ATB,</a:t>
            </a:r>
          </a:p>
          <a:p>
            <a:pPr algn="ctr">
              <a:lnSpc>
                <a:spcPts val="3255"/>
              </a:lnSpc>
            </a:pPr>
            <a:r>
              <a:rPr lang="en-US" sz="2325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adecuado al modelo de infección</a:t>
            </a:r>
          </a:p>
          <a:p>
            <a:pPr algn="ctr">
              <a:lnSpc>
                <a:spcPts val="3255"/>
              </a:lnSpc>
            </a:pPr>
            <a:r>
              <a:rPr lang="en-US" sz="2325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e historia natural de la enfermedad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023967" y="1722286"/>
            <a:ext cx="7330114" cy="413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8"/>
              </a:lnSpc>
            </a:pPr>
            <a:r>
              <a:rPr lang="en-US" sz="247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-US" sz="247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CÓMO</a:t>
            </a:r>
            <a:r>
              <a:rPr lang="en-US" sz="247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: técnica apropiada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7639770" y="6378206"/>
            <a:ext cx="3386769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PROCESAMIENTO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5663412" y="4354830"/>
            <a:ext cx="9660720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Preservar viabilidad 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del microorganismo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3703949" y="6807470"/>
            <a:ext cx="3784402" cy="744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6"/>
              </a:lnSpc>
            </a:pPr>
            <a:r>
              <a:rPr lang="en-US" sz="2183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DETECCIÓN DE </a:t>
            </a:r>
          </a:p>
          <a:p>
            <a:pPr algn="ctr">
              <a:lnSpc>
                <a:spcPts val="3056"/>
              </a:lnSpc>
            </a:pPr>
            <a:r>
              <a:rPr lang="en-US" sz="2183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ANTICUERPOS ESPECÍFICOS</a:t>
            </a:r>
            <a:r>
              <a:rPr lang="en-US" sz="2183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333917" y="7346700"/>
            <a:ext cx="2975848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CULTIVO </a:t>
            </a:r>
            <a:r>
              <a:rPr lang="en-US" sz="22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(Aislamiento)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904806" y="8152756"/>
            <a:ext cx="4349234" cy="34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DETECCIÓN DE ÁCIDOS NUCLEICOS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0" y="8968730"/>
            <a:ext cx="6114674" cy="81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DETECCIÓN DE SUBUNIDADES ESTRUCTURALES </a:t>
            </a:r>
            <a:r>
              <a:rPr lang="en-US" sz="24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(Antígenos)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333917" y="3438814"/>
            <a:ext cx="3149971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MÉTODOS DIRECTOS</a:t>
            </a:r>
            <a:r>
              <a:rPr lang="en-US" sz="27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3110700" y="3231804"/>
            <a:ext cx="4305062" cy="101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MÉTODOS </a:t>
            </a:r>
          </a:p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INDIRECTOS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4181709" y="7773156"/>
            <a:ext cx="3260355" cy="153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IgM específica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IgG específica</a:t>
            </a:r>
          </a:p>
          <a:p>
            <a:pPr algn="ctr">
              <a:lnSpc>
                <a:spcPts val="4759"/>
              </a:lnSpc>
            </a:pPr>
            <a:endParaRPr lang="en-US" sz="2700">
              <a:solidFill>
                <a:srgbClr val="5454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Poppins Bold</vt:lpstr>
      <vt:lpstr>Open Sans Bold</vt:lpstr>
      <vt:lpstr>Calibri</vt:lpstr>
      <vt:lpstr>Open Sans</vt:lpstr>
      <vt:lpstr>Poppins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Mental lluvia de Ideas Simple Rosa y Gris</dc:title>
  <dc:creator>Documentos</dc:creator>
  <cp:lastModifiedBy>Documentos</cp:lastModifiedBy>
  <cp:revision>1</cp:revision>
  <dcterms:created xsi:type="dcterms:W3CDTF">2006-08-16T00:00:00Z</dcterms:created>
  <dcterms:modified xsi:type="dcterms:W3CDTF">2026-02-21T21:30:22Z</dcterms:modified>
  <dc:identifier>DAHB_OizbGs</dc:identifier>
</cp:coreProperties>
</file>