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5" r:id="rId3"/>
    <p:sldId id="276" r:id="rId4"/>
    <p:sldId id="282" r:id="rId5"/>
    <p:sldId id="283" r:id="rId6"/>
    <p:sldId id="286" r:id="rId7"/>
    <p:sldId id="287" r:id="rId8"/>
    <p:sldId id="288" r:id="rId9"/>
    <p:sldId id="291" r:id="rId10"/>
    <p:sldId id="293" r:id="rId11"/>
    <p:sldId id="294" r:id="rId12"/>
    <p:sldId id="295" r:id="rId13"/>
    <p:sldId id="289" r:id="rId14"/>
    <p:sldId id="312" r:id="rId15"/>
    <p:sldId id="299" r:id="rId16"/>
    <p:sldId id="314" r:id="rId17"/>
    <p:sldId id="315" r:id="rId18"/>
    <p:sldId id="305" r:id="rId19"/>
    <p:sldId id="318" r:id="rId20"/>
    <p:sldId id="319" r:id="rId21"/>
    <p:sldId id="317" r:id="rId22"/>
    <p:sldId id="306" r:id="rId23"/>
    <p:sldId id="320" r:id="rId24"/>
    <p:sldId id="307" r:id="rId25"/>
    <p:sldId id="308" r:id="rId26"/>
    <p:sldId id="321" r:id="rId27"/>
    <p:sldId id="322" r:id="rId28"/>
    <p:sldId id="309" r:id="rId29"/>
    <p:sldId id="256" r:id="rId3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0E95-AA25-4732-95F1-CFDE6875127B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7EDD-C424-44B1-B46F-D7388475FE5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656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7B321-573B-4597-9848-D635C360CA6A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10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7B321-573B-4597-9848-D635C360CA6A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691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7B321-573B-4597-9848-D635C360CA6A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149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D80C-5312-4A72-949A-5F1AC5CE9C3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532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D80C-5312-4A72-949A-5F1AC5CE9C3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677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D80C-5312-4A72-949A-5F1AC5CE9C3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428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D80C-5312-4A72-949A-5F1AC5CE9C3C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792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6D80C-5312-4A72-949A-5F1AC5CE9C3C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761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6631-FDCA-4333-993C-91776F83B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887FC-3377-4A54-A618-C9BA8C6F7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A149-B9CC-4E20-B597-2A88F46B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19AD8-DFEC-4E3D-8BDF-489BD184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D5410-6EF8-4556-848C-B5E72E4B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742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EC8E-67C6-4110-9E66-9EE11398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7A7F5-27BD-47C5-96EE-9B85D2698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4BCC5-B85E-46F0-B92F-7B1C54F0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455EB-9E0C-4B49-957B-FAC8A6AE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C21DB-1722-4E36-A692-39B79B89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358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83F50-307C-49C1-A250-2A191452E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0F5EC-6FF6-44B8-9C33-4598895E8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22083-3C4A-43A5-BB7D-D2C851A0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191A3-0657-44A4-BEC7-EAFF14FD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F1C19-74B9-4D86-97D8-E22670FD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197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5C3A-B079-4E24-8A77-6E759179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7C81-DAA2-438B-883E-70DC1706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E445F-4535-4AAE-A210-7AD19283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3DF58-A4C4-4635-8BAE-8E042774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01B4-B93C-482D-A1C2-0CD8984E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170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B25B-6571-4229-B5EB-E055EAA3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D8C56-AF1E-41D1-A5C7-2F546E19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357C1-CA2F-4322-AF74-50CF776F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1C1E6-6BDF-456C-94CA-716DD20B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821A5-DBBB-4120-BC0D-57724B72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73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0365-CED6-4900-859A-312D73A1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294E8-0F04-4BDE-A755-D25065FDA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129A7-E60A-41C0-A374-BEB275877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F99EC-4C81-44F7-BA5B-D68E4383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615F8-1DF8-421D-ACE4-CFCFF31C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37303-0874-42B3-908F-8395481D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686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B1F5-4D0A-482F-AA62-D8DE9CAB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95717-AC90-4882-9C9E-5681E43A3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FA16D-14CE-4EB6-9AAA-3ADAE684D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3FF44-FA65-4836-B3C4-8BCA3235B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7C4A2-F325-4891-9C78-3B2CC9B03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C99F4-2723-4E8A-9E2F-A80EDFEA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0D67B-8481-4C33-B3F5-14E329A7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F1E4C-DC37-4D81-9A1E-018F9969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846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590B-2C6F-482D-B46D-EA41E1B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49F26-B5C2-4052-BBC3-A128AD38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F3265-5E3C-4E97-820D-1BE1586A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0A854-C1B6-4EFC-B2D1-BA0F23D6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02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5009B-31CB-4160-A80A-D764BCA2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DE08B-0BAB-4774-9C32-CC7F107E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89060-18EA-436A-A975-C1363431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903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7AFC-0090-40A8-9A87-02FB812E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8EACD-7C19-45B0-BA02-4FE457F19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F9AA-F5E0-48F3-ACCB-4A4EEE1BB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B79A7-7414-4E1F-87F9-A241EF06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E190B-DCDC-447F-A05F-478B9C7E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E8C7B-FCAA-474C-A6DB-CDF7CB97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199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6B2C-1B22-4CA3-869C-6588B9E9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D528F-58B2-4F49-ADE8-914C4FA14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2A2BD-5241-4FC0-B61D-6E5123C9C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4DB9E-3CF2-41A8-B093-E3FEFB71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2A6A1-7779-4040-A3A1-7ED25DAE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A1AFC-FB27-4735-9EE4-9E5A691B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304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FAD25-3415-40DB-AE4C-8247A38B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901B-F2F6-407F-B683-A1178A50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97131-1A66-45C5-A8F0-52A4DD527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4442-2E96-4A70-A1A0-0E56AEAC44AD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7B51E-5F4D-49E7-AF6A-E5779259D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EE79-C856-4D67-85E3-75A136D7E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C358-51DD-41CA-BEDF-F6A122B590B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874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ipilimumab-drug-information?search=MINIMAL%20CHANGE%20&amp;topicRef=3046&amp;source=see_link" TargetMode="External"/><Relationship Id="rId3" Type="http://schemas.openxmlformats.org/officeDocument/2006/relationships/hyperlink" Target="https://www.uptodate.com/contents/penicillamine-d-penicillamine-drug-information?search=MINIMAL%20CHANGE%20&amp;topicRef=3046&amp;source=see_link" TargetMode="External"/><Relationship Id="rId7" Type="http://schemas.openxmlformats.org/officeDocument/2006/relationships/hyperlink" Target="https://www.uptodate.com/contents/pembrolizumab-drug-information?search=MINIMAL%20CHANGE%20&amp;topicRef=3046&amp;source=see_link" TargetMode="External"/><Relationship Id="rId2" Type="http://schemas.openxmlformats.org/officeDocument/2006/relationships/hyperlink" Target="https://www.uptodate.com/contents/lithium-drug-information?search=MINIMAL%20CHANGE%20&amp;topicRef=3046&amp;source=see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minimal-change-disease-etiology-clinical-features-and-diagnosis-in-adults/abstract/36" TargetMode="External"/><Relationship Id="rId5" Type="http://schemas.openxmlformats.org/officeDocument/2006/relationships/hyperlink" Target="https://www.uptodate.com/contents/pamidronate-drug-information?search=MINIMAL%20CHANGE%20&amp;topicRef=3046&amp;source=see_link" TargetMode="External"/><Relationship Id="rId10" Type="http://schemas.openxmlformats.org/officeDocument/2006/relationships/hyperlink" Target="https://www.uptodate.com/contents/durvalumab-drug-information?search=MINIMAL%20CHANGE%20&amp;topicRef=3046&amp;source=see_link" TargetMode="External"/><Relationship Id="rId4" Type="http://schemas.openxmlformats.org/officeDocument/2006/relationships/hyperlink" Target="https://www.uptodate.com/contents/tiopronin-drug-information?search=MINIMAL%20CHANGE%20&amp;topicRef=3046&amp;source=see_link" TargetMode="External"/><Relationship Id="rId9" Type="http://schemas.openxmlformats.org/officeDocument/2006/relationships/hyperlink" Target="https://www.uptodate.com/contents/nivolumab-drug-information?search=MINIMAL%20CHANGE%20&amp;topicRef=3046&amp;source=see_lin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prednisone-drug-information?search=MINIMAL%20CHANGE%20&amp;topicRef=3045&amp;source=see_lin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acrolimus-drug-information?search=MINIMAL%20CHANGE%20&amp;topicRef=3045&amp;source=see_link" TargetMode="External"/><Relationship Id="rId2" Type="http://schemas.openxmlformats.org/officeDocument/2006/relationships/hyperlink" Target="https://www.uptodate.com/contents/cyclosporine-ciclosporin-drug-information?search=MINIMAL%20CHANGE%20&amp;topicRef=3045&amp;source=see_li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acrolimus-drug-information?search=MINIMAL%20CHANGE%20&amp;topicRef=3045&amp;source=see_link" TargetMode="External"/><Relationship Id="rId2" Type="http://schemas.openxmlformats.org/officeDocument/2006/relationships/hyperlink" Target="https://www.uptodate.com/contents/cyclosporine-ciclosporin-drug-information?search=MINIMAL%20CHANGE%20&amp;topicRef=3045&amp;source=see_lin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grade/6?title=Grade%202C&amp;topicKey=NEPH%2F3100" TargetMode="External"/><Relationship Id="rId7" Type="http://schemas.openxmlformats.org/officeDocument/2006/relationships/hyperlink" Target="https://www.uptodate.com/contents/cyclophosphamide-drug-information?search=FSGS&amp;topicRef=3100&amp;source=see_link" TargetMode="External"/><Relationship Id="rId2" Type="http://schemas.openxmlformats.org/officeDocument/2006/relationships/hyperlink" Target="https://www.uptodate.com/contents/prednisone-drug-information?search=FSGS&amp;topicRef=3100&amp;source=see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grade/2?title=Grade%201B&amp;topicKey=NEPH%2F3100" TargetMode="External"/><Relationship Id="rId5" Type="http://schemas.openxmlformats.org/officeDocument/2006/relationships/hyperlink" Target="https://www.uptodate.com/contents/rituximab-including-biosimilars-drug-information?search=FSGS&amp;topicRef=3100&amp;source=see_link" TargetMode="External"/><Relationship Id="rId4" Type="http://schemas.openxmlformats.org/officeDocument/2006/relationships/hyperlink" Target="https://www.uptodate.com/contents/mycophenolate-mofetil-cellcept-myhibbin-and-mycophenolate-sodium-myfortic-drug-information?search=FSGS&amp;topicRef=3100&amp;source=see_lin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0CED-5C53-471D-96AD-4192AAFB7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282" y="406400"/>
            <a:ext cx="9144000" cy="2387600"/>
          </a:xfrm>
        </p:spPr>
        <p:txBody>
          <a:bodyPr/>
          <a:lstStyle/>
          <a:p>
            <a:r>
              <a:rPr lang="es-ES" dirty="0"/>
              <a:t>NEFROTICO NEFRITICO</a:t>
            </a:r>
            <a:endParaRPr lang="es-A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FFAF8-9063-43C9-A4D1-16C571F2C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059" y="3602037"/>
            <a:ext cx="9412941" cy="2198127"/>
          </a:xfrm>
        </p:spPr>
        <p:txBody>
          <a:bodyPr>
            <a:normAutofit/>
          </a:bodyPr>
          <a:lstStyle/>
          <a:p>
            <a:r>
              <a:rPr lang="es-ES" dirty="0"/>
              <a:t>Prof. </a:t>
            </a:r>
            <a:r>
              <a:rPr lang="es-ES" dirty="0" err="1"/>
              <a:t>Vergottini</a:t>
            </a:r>
            <a:r>
              <a:rPr lang="es-ES" dirty="0"/>
              <a:t> Ana Soledad</a:t>
            </a:r>
          </a:p>
          <a:p>
            <a:r>
              <a:rPr lang="es-ES" dirty="0"/>
              <a:t>Esp. Medicina Interna/ Esp. </a:t>
            </a:r>
            <a:r>
              <a:rPr lang="es-ES"/>
              <a:t>Nefrología  </a:t>
            </a:r>
            <a:endParaRPr lang="es-ES" dirty="0"/>
          </a:p>
          <a:p>
            <a:r>
              <a:rPr lang="es-ES" dirty="0"/>
              <a:t>Coordinadora Medica INDYEC </a:t>
            </a:r>
          </a:p>
          <a:p>
            <a:r>
              <a:rPr lang="es-AR" dirty="0"/>
              <a:t>2025 </a:t>
            </a:r>
          </a:p>
        </p:txBody>
      </p:sp>
    </p:spTree>
    <p:extLst>
      <p:ext uri="{BB962C8B-B14F-4D97-AF65-F5344CB8AC3E}">
        <p14:creationId xmlns:p14="http://schemas.microsoft.com/office/powerpoint/2010/main" val="277279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4CAB-D90E-4EBB-AE54-E20D76D6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BIOPSIA RENAL X 3</a:t>
            </a:r>
            <a:endParaRPr lang="es-A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6C2EE7-A163-4AD5-88E1-702D10AF9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72456"/>
            <a:ext cx="4562475" cy="3667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73E39-D22B-45D7-9F2E-7E8C989D2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1886743"/>
            <a:ext cx="4114800" cy="363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2767F-15E4-4B67-90ED-C9AD55EEF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225" y="1455340"/>
            <a:ext cx="3533775" cy="262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8C07D8-31E2-4474-988A-269A75084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224" y="4045347"/>
            <a:ext cx="3533775" cy="2714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60C812-4585-4063-B04E-3ED4BE125E19}"/>
              </a:ext>
            </a:extLst>
          </p:cNvPr>
          <p:cNvSpPr txBox="1"/>
          <p:nvPr/>
        </p:nvSpPr>
        <p:spPr>
          <a:xfrm>
            <a:off x="1343025" y="6029325"/>
            <a:ext cx="595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La ausencia de depósitos inmunitarios en estudios de microscopía de inmunofluorescencia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0271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2F18-D921-4356-B0F3-BE864664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E588-B464-49AB-9BCA-A674E88A0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BBF54-6EA3-4E93-8F8B-08A8E5DCC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043" y="2814638"/>
            <a:ext cx="5710238" cy="418543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A16A995-E1EF-47D2-89E4-344203C6C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0"/>
            <a:ext cx="4562475" cy="3667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D8234-AB13-44AE-BEC4-B1EB4F390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-271463"/>
            <a:ext cx="4505903" cy="3700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AD4CD-1C15-44E0-9595-C89D2E030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95650"/>
            <a:ext cx="50101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0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D6D-12E4-4D1E-88D1-E4F37FC6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Sindrome</a:t>
            </a:r>
            <a:r>
              <a:rPr lang="es-ES" dirty="0"/>
              <a:t> </a:t>
            </a:r>
            <a:r>
              <a:rPr lang="es-ES" dirty="0" err="1"/>
              <a:t>Nefrotico</a:t>
            </a:r>
            <a:r>
              <a:rPr lang="es-ES" dirty="0"/>
              <a:t> Primario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8501-8602-403E-A82E-6B1E247B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GNF cambios </a:t>
            </a:r>
            <a:r>
              <a:rPr lang="es-ES" dirty="0" err="1"/>
              <a:t>minimos</a:t>
            </a:r>
            <a:r>
              <a:rPr lang="es-ES" dirty="0"/>
              <a:t> </a:t>
            </a:r>
          </a:p>
          <a:p>
            <a:r>
              <a:rPr lang="es-ES" dirty="0"/>
              <a:t>GNF membranosa</a:t>
            </a:r>
          </a:p>
          <a:p>
            <a:r>
              <a:rPr lang="es-ES" dirty="0"/>
              <a:t>GNF focal y segmentaria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427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C7CC-2CC1-4A93-8684-82D75C1E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TRATAMIENTO SN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4736A-2053-4747-93B1-5D153F563F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ES" dirty="0"/>
              <a:t>Tratamiento de la Causa primaria o secundaria </a:t>
            </a:r>
          </a:p>
          <a:p>
            <a:r>
              <a:rPr lang="es-ES" dirty="0">
                <a:highlight>
                  <a:srgbClr val="FFFF00"/>
                </a:highlight>
              </a:rPr>
              <a:t>Tratamiento general </a:t>
            </a:r>
          </a:p>
          <a:p>
            <a:r>
              <a:rPr lang="es-ES" dirty="0" err="1"/>
              <a:t>Ieca</a:t>
            </a:r>
            <a:r>
              <a:rPr lang="es-ES" dirty="0"/>
              <a:t>-ara </a:t>
            </a:r>
          </a:p>
          <a:p>
            <a:r>
              <a:rPr lang="es-ES" dirty="0"/>
              <a:t>SGLT-2</a:t>
            </a:r>
          </a:p>
          <a:p>
            <a:r>
              <a:rPr lang="es-ES" dirty="0" err="1"/>
              <a:t>Restriccion</a:t>
            </a:r>
            <a:r>
              <a:rPr lang="es-ES" dirty="0"/>
              <a:t> de sodio</a:t>
            </a:r>
          </a:p>
          <a:p>
            <a:r>
              <a:rPr lang="es-ES" dirty="0" err="1"/>
              <a:t>Diureticos</a:t>
            </a:r>
            <a:r>
              <a:rPr lang="es-ES" dirty="0"/>
              <a:t> de ASA</a:t>
            </a:r>
          </a:p>
          <a:p>
            <a:r>
              <a:rPr lang="es-ES" dirty="0"/>
              <a:t>Estatinas </a:t>
            </a:r>
          </a:p>
          <a:p>
            <a:r>
              <a:rPr lang="es-ES" dirty="0" err="1"/>
              <a:t>Tromboprofilaxis</a:t>
            </a:r>
            <a:r>
              <a:rPr lang="es-ES" dirty="0"/>
              <a:t> </a:t>
            </a:r>
          </a:p>
          <a:p>
            <a:endParaRPr lang="es-ES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33AB2-71B9-4F11-BC2F-80BBF9A1DB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ES" dirty="0">
                <a:highlight>
                  <a:srgbClr val="FFFF00"/>
                </a:highlight>
              </a:rPr>
              <a:t>FARMACOS INMUNOSUPRESORES</a:t>
            </a:r>
          </a:p>
          <a:p>
            <a:r>
              <a:rPr lang="es-ES" dirty="0"/>
              <a:t>Glucocorticoides</a:t>
            </a:r>
          </a:p>
          <a:p>
            <a:r>
              <a:rPr lang="es-ES" dirty="0"/>
              <a:t>Ciclofosfamida </a:t>
            </a:r>
            <a:endParaRPr lang="es-AR" dirty="0"/>
          </a:p>
          <a:p>
            <a:r>
              <a:rPr lang="es-AR" dirty="0"/>
              <a:t>Inhibidores </a:t>
            </a:r>
            <a:r>
              <a:rPr lang="es-AR" dirty="0" err="1"/>
              <a:t>Anticalcineurina</a:t>
            </a:r>
            <a:r>
              <a:rPr lang="es-AR" dirty="0"/>
              <a:t> ( </a:t>
            </a:r>
            <a:r>
              <a:rPr lang="es-AR" dirty="0" err="1"/>
              <a:t>tacrolimus</a:t>
            </a:r>
            <a:r>
              <a:rPr lang="es-AR" dirty="0"/>
              <a:t> ciclosporina)</a:t>
            </a:r>
          </a:p>
          <a:p>
            <a:r>
              <a:rPr lang="es-AR" dirty="0"/>
              <a:t>Micofenolato</a:t>
            </a:r>
          </a:p>
          <a:p>
            <a:r>
              <a:rPr lang="es-AR" dirty="0" err="1"/>
              <a:t>Rituximab</a:t>
            </a:r>
            <a:r>
              <a:rPr lang="es-AR" dirty="0"/>
              <a:t> </a:t>
            </a:r>
          </a:p>
          <a:p>
            <a:r>
              <a:rPr lang="es-AR" dirty="0"/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373216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02FF4-54C4-4D03-AE50-8B157B14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439650" cy="1325563"/>
          </a:xfrm>
        </p:spPr>
        <p:txBody>
          <a:bodyPr/>
          <a:lstStyle/>
          <a:p>
            <a:r>
              <a:rPr lang="es-ES" dirty="0"/>
              <a:t>TRATAMIENTO INMULOGICOS-ANTINFLAMATORIOS</a:t>
            </a:r>
            <a:endParaRPr lang="es-A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68969-7BCE-44D4-8EC1-47C0D7BB0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Ciclofosfamida </a:t>
            </a:r>
            <a:r>
              <a:rPr lang="es-ES" dirty="0"/>
              <a:t>es un agente alquilante que actúa al dañar el ADN de las células, interfiriendo con su replicación </a:t>
            </a:r>
            <a:r>
              <a:rPr lang="es-ES" dirty="0" err="1"/>
              <a:t>Linf</a:t>
            </a:r>
            <a:r>
              <a:rPr lang="es-ES" dirty="0"/>
              <a:t> </a:t>
            </a:r>
            <a:r>
              <a:rPr lang="es-ES" b="1" dirty="0">
                <a:solidFill>
                  <a:srgbClr val="FF0000"/>
                </a:solidFill>
              </a:rPr>
              <a:t>T y B </a:t>
            </a:r>
          </a:p>
          <a:p>
            <a:r>
              <a:rPr lang="es-ES" b="1" dirty="0" err="1">
                <a:solidFill>
                  <a:srgbClr val="FFC000"/>
                </a:solidFill>
              </a:rPr>
              <a:t>Rituximab</a:t>
            </a:r>
            <a:r>
              <a:rPr lang="es-ES" b="1" dirty="0">
                <a:solidFill>
                  <a:srgbClr val="FFC000"/>
                </a:solidFill>
              </a:rPr>
              <a:t>:</a:t>
            </a:r>
            <a:r>
              <a:rPr lang="es-ES" dirty="0"/>
              <a:t> ac monoclonal </a:t>
            </a:r>
            <a:r>
              <a:rPr lang="es-ES" dirty="0" err="1"/>
              <a:t>ant</a:t>
            </a:r>
            <a:r>
              <a:rPr lang="es-ES" dirty="0"/>
              <a:t> </a:t>
            </a:r>
            <a:r>
              <a:rPr lang="es-ES" b="1" dirty="0">
                <a:solidFill>
                  <a:srgbClr val="FFC000"/>
                </a:solidFill>
              </a:rPr>
              <a:t>CD20 Linfocito B </a:t>
            </a:r>
            <a:r>
              <a:rPr lang="es-ES" dirty="0"/>
              <a:t>( mediada por AC ) </a:t>
            </a:r>
          </a:p>
          <a:p>
            <a:r>
              <a:rPr lang="es-ES" b="1" dirty="0">
                <a:solidFill>
                  <a:srgbClr val="FF0000"/>
                </a:solidFill>
              </a:rPr>
              <a:t>Micofenolato </a:t>
            </a:r>
            <a:r>
              <a:rPr lang="es-ES" dirty="0"/>
              <a:t>: Al inhibir la síntesis de purinas, se interrumpe la proliferación de linfocitos </a:t>
            </a:r>
            <a:r>
              <a:rPr lang="es-ES" b="1" dirty="0">
                <a:solidFill>
                  <a:srgbClr val="FF0000"/>
                </a:solidFill>
              </a:rPr>
              <a:t>T y B. </a:t>
            </a:r>
          </a:p>
          <a:p>
            <a:r>
              <a:rPr lang="es-ES" b="1" dirty="0">
                <a:solidFill>
                  <a:srgbClr val="00B050"/>
                </a:solidFill>
              </a:rPr>
              <a:t>Ciclosporina y </a:t>
            </a:r>
            <a:r>
              <a:rPr lang="es-ES" b="1" dirty="0" err="1">
                <a:solidFill>
                  <a:srgbClr val="00B050"/>
                </a:solidFill>
              </a:rPr>
              <a:t>Tacrolimus</a:t>
            </a:r>
            <a:r>
              <a:rPr lang="es-ES" b="1" dirty="0" err="1"/>
              <a:t>:</a:t>
            </a:r>
            <a:r>
              <a:rPr lang="es-ES" dirty="0" err="1"/>
              <a:t>inhiben</a:t>
            </a:r>
            <a:r>
              <a:rPr lang="es-ES" dirty="0"/>
              <a:t> la </a:t>
            </a:r>
            <a:r>
              <a:rPr lang="es-ES" dirty="0" err="1"/>
              <a:t>calcineurina</a:t>
            </a:r>
            <a:r>
              <a:rPr lang="es-ES" dirty="0"/>
              <a:t>, una fosfatasa que permite la activación de factores de transcripción </a:t>
            </a:r>
            <a:r>
              <a:rPr lang="es-ES" b="1" dirty="0">
                <a:solidFill>
                  <a:srgbClr val="00B050"/>
                </a:solidFill>
              </a:rPr>
              <a:t>en linfocitos T</a:t>
            </a:r>
            <a:r>
              <a:rPr lang="es-ES" dirty="0"/>
              <a:t>. Inhibe la producción de LI 2 y otras citoquinas disminuyendo la activación y proliferación de los Linfocitos T.   Esto reduce la activación y proliferación de linfocitos T.</a:t>
            </a:r>
          </a:p>
          <a:p>
            <a:r>
              <a:rPr lang="es-ES" b="1" dirty="0">
                <a:solidFill>
                  <a:srgbClr val="0070C0"/>
                </a:solidFill>
              </a:rPr>
              <a:t>Glucocorticoides</a:t>
            </a:r>
            <a:r>
              <a:rPr lang="es-ES" b="1" dirty="0"/>
              <a:t> (Prednisona, Metilprednisolona). </a:t>
            </a:r>
            <a:r>
              <a:rPr lang="es-ES" dirty="0"/>
              <a:t>Los glucocorticoides tienen un potente efecto antiinflamatorio e inmunosupresor. Inhiben la actividad de diversas </a:t>
            </a:r>
            <a:r>
              <a:rPr lang="es-ES" b="1" dirty="0">
                <a:solidFill>
                  <a:srgbClr val="0070C0"/>
                </a:solidFill>
              </a:rPr>
              <a:t>células del sistema inmunitario</a:t>
            </a:r>
            <a:r>
              <a:rPr lang="es-ES" dirty="0"/>
              <a:t>, como linfocitos T y B, neutrófilos y macrófagos, disminuyendo la liberación de citoquinas inflamatorias (como TNF-α, IL-1, IL-6, etc.).</a:t>
            </a:r>
            <a:r>
              <a:rPr lang="es-ES" b="1" dirty="0"/>
              <a:t>Reducen la activación del complemento</a:t>
            </a:r>
            <a:r>
              <a:rPr lang="es-ES" dirty="0"/>
              <a:t>: También inhiben la producción de </a:t>
            </a:r>
            <a:r>
              <a:rPr lang="es-ES" b="1" dirty="0">
                <a:solidFill>
                  <a:srgbClr val="0070C0"/>
                </a:solidFill>
              </a:rPr>
              <a:t>mediadores inflamatorios </a:t>
            </a:r>
            <a:r>
              <a:rPr lang="es-ES" dirty="0"/>
              <a:t>involucrados en la activación del sistema del complemento, lo que reduce el daño glomerular asociado a la inflamación.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2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0FB7-503A-4534-BEE7-439999CC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SINDROME NEFROTICO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5589D-75A3-4B6B-8C8E-A15174BF0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Permeabilidad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podocitopatias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PATRON DE GNF CAMBIOS MINIMOS:</a:t>
            </a:r>
          </a:p>
          <a:p>
            <a:r>
              <a:rPr lang="es-ES" dirty="0"/>
              <a:t>SN 90%  </a:t>
            </a:r>
            <a:r>
              <a:rPr lang="es-ES" dirty="0">
                <a:solidFill>
                  <a:srgbClr val="FF0000"/>
                </a:solidFill>
              </a:rPr>
              <a:t>niños,</a:t>
            </a:r>
            <a:r>
              <a:rPr lang="es-ES" dirty="0"/>
              <a:t> </a:t>
            </a:r>
          </a:p>
          <a:p>
            <a:r>
              <a:rPr lang="es-ES" dirty="0"/>
              <a:t>SN10% adultos. </a:t>
            </a:r>
          </a:p>
          <a:p>
            <a:r>
              <a:rPr lang="es-ES" dirty="0" err="1"/>
              <a:t>Fisiopatotenia</a:t>
            </a:r>
            <a:r>
              <a:rPr lang="es-ES" dirty="0"/>
              <a:t>: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cortico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sensibles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:</a:t>
            </a:r>
            <a:r>
              <a:rPr lang="es-ES" dirty="0"/>
              <a:t> </a:t>
            </a:r>
            <a:r>
              <a:rPr lang="es-ES" dirty="0" err="1"/>
              <a:t>Disfuncion</a:t>
            </a:r>
            <a:r>
              <a:rPr lang="es-ES" dirty="0"/>
              <a:t> </a:t>
            </a:r>
            <a:r>
              <a:rPr lang="es-ES" dirty="0">
                <a:highlight>
                  <a:srgbClr val="FFFF00"/>
                </a:highlight>
              </a:rPr>
              <a:t>Linfocito T  y B ( ac versus </a:t>
            </a:r>
            <a:r>
              <a:rPr lang="es-ES" dirty="0" err="1">
                <a:highlight>
                  <a:srgbClr val="FFFF00"/>
                </a:highlight>
              </a:rPr>
              <a:t>nefrina</a:t>
            </a:r>
            <a:r>
              <a:rPr lang="es-ES" dirty="0">
                <a:highlight>
                  <a:srgbClr val="FFFF00"/>
                </a:highlight>
              </a:rPr>
              <a:t>)</a:t>
            </a:r>
          </a:p>
          <a:p>
            <a:r>
              <a:rPr lang="es-ES" dirty="0">
                <a:highlight>
                  <a:srgbClr val="FFFF00"/>
                </a:highlight>
              </a:rPr>
              <a:t>Cortico resistente: </a:t>
            </a:r>
            <a:r>
              <a:rPr lang="es-ES" dirty="0" err="1">
                <a:highlight>
                  <a:srgbClr val="FFFF00"/>
                </a:highlight>
              </a:rPr>
              <a:t>Disfuncion</a:t>
            </a:r>
            <a:r>
              <a:rPr lang="es-ES" dirty="0">
                <a:highlight>
                  <a:srgbClr val="FFFF00"/>
                </a:highlight>
              </a:rPr>
              <a:t> linfocito T </a:t>
            </a:r>
          </a:p>
          <a:p>
            <a:r>
              <a:rPr lang="es-ES" dirty="0"/>
              <a:t> Agudo, Brusca. Predominio sexo masculino (</a:t>
            </a:r>
            <a:r>
              <a:rPr lang="en-US" b="0" i="0" dirty="0">
                <a:solidFill>
                  <a:srgbClr val="232323"/>
                </a:solidFill>
                <a:effectLst/>
                <a:highlight>
                  <a:srgbClr val="FFFF00"/>
                </a:highlight>
                <a:latin typeface="Noto Sans" panose="020B0502040504020204" pitchFamily="34" charset="0"/>
              </a:rPr>
              <a:t>over days to a week or two).</a:t>
            </a:r>
            <a:endParaRPr lang="es-ES" dirty="0">
              <a:highlight>
                <a:srgbClr val="FFFF00"/>
              </a:highlight>
            </a:endParaRPr>
          </a:p>
          <a:p>
            <a:r>
              <a:rPr lang="es-ES" dirty="0"/>
              <a:t>Características histológicas: MO, IF, </a:t>
            </a:r>
            <a:r>
              <a:rPr lang="es-ES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42821-C8BD-4CDA-8815-DA1820F079E3}"/>
              </a:ext>
            </a:extLst>
          </p:cNvPr>
          <p:cNvSpPr txBox="1"/>
          <p:nvPr/>
        </p:nvSpPr>
        <p:spPr>
          <a:xfrm>
            <a:off x="9105900" y="365125"/>
            <a:ext cx="2981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1+ 30-100 </a:t>
            </a:r>
          </a:p>
          <a:p>
            <a:pPr marL="0" indent="0">
              <a:buNone/>
            </a:pPr>
            <a:r>
              <a:rPr lang="en-US" dirty="0"/>
              <a:t>2+ 100-300</a:t>
            </a:r>
          </a:p>
          <a:p>
            <a:pPr marL="0" indent="0">
              <a:buNone/>
            </a:pPr>
            <a:r>
              <a:rPr lang="en-US" dirty="0"/>
              <a:t>3+ 300 a 1000</a:t>
            </a:r>
          </a:p>
          <a:p>
            <a:pPr marL="0" indent="0">
              <a:buNone/>
            </a:pPr>
            <a:r>
              <a:rPr lang="en-US" dirty="0"/>
              <a:t>4+ mas de 1000 mg dl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40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4CAB-D90E-4EBB-AE54-E20D76D6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highlight>
                  <a:srgbClr val="FFFF00"/>
                </a:highlight>
              </a:rPr>
              <a:t>Patron</a:t>
            </a:r>
            <a:r>
              <a:rPr lang="es-ES" dirty="0"/>
              <a:t> GNF CAMBIO MINIMO </a:t>
            </a:r>
            <a:endParaRPr lang="es-A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6C2EE7-A163-4AD5-88E1-702D10AF9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72456"/>
            <a:ext cx="4562475" cy="3667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73E39-D22B-45D7-9F2E-7E8C989D2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1886743"/>
            <a:ext cx="4114800" cy="363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2767F-15E4-4B67-90ED-C9AD55EEF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225" y="1455340"/>
            <a:ext cx="3533775" cy="262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8C07D8-31E2-4474-988A-269A75084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224" y="4045347"/>
            <a:ext cx="3533775" cy="2714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60C812-4585-4063-B04E-3ED4BE125E19}"/>
              </a:ext>
            </a:extLst>
          </p:cNvPr>
          <p:cNvSpPr txBox="1"/>
          <p:nvPr/>
        </p:nvSpPr>
        <p:spPr>
          <a:xfrm>
            <a:off x="1343025" y="6029325"/>
            <a:ext cx="595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La ausencia de depósitos inmunitarios en estudios de microscopía de inmunofluorescencia</a:t>
            </a:r>
            <a:endParaRPr lang="es-A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EFAE4A-DFFD-4B04-A0ED-E753B79BB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009" y="-403332"/>
            <a:ext cx="4562475" cy="45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7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0D45-6E1F-444B-8FB1-77FABA67CC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ES" dirty="0"/>
              <a:t>PATRON DE CAMBIO MINIMO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C9433-D4B1-4CF1-879E-09D3D77E3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Drugs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— </a:t>
            </a:r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Nonsteroidal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antiinflammatory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drugs (NSAIDs) and selective cyclooxygenase (COX) 2 inhibitors. )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segunda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causa mas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freceunte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n-US" b="0" i="0" u="none" strike="noStrike" dirty="0" err="1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2"/>
              </a:rPr>
              <a:t>Lithium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</a:t>
            </a:r>
            <a:r>
              <a:rPr lang="en-US" b="0" i="0" u="none" strike="noStrike" dirty="0" err="1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3"/>
              </a:rPr>
              <a:t>D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3"/>
              </a:rPr>
              <a:t>-penicillamine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and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4"/>
              </a:rPr>
              <a:t>tiopronin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5"/>
              </a:rPr>
              <a:t>Pamidronate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and other bisphosphonates [</a:t>
            </a:r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Trimethadione. interferon.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Mercury exposure in skin-lightening creams [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6"/>
              </a:rPr>
              <a:t>36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].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Immune checkpoint inhibitors (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7"/>
              </a:rPr>
              <a:t>pembrolizumab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8"/>
              </a:rPr>
              <a:t>ipilimumab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9"/>
              </a:rPr>
              <a:t>nivolumab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10"/>
              </a:rPr>
              <a:t>durvalumab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</a:t>
            </a:r>
          </a:p>
          <a:p>
            <a:pPr algn="l"/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Malignancies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— Hodgkin lymphoma (previously called Hodgkin disease), non-Hodgkin lymphoma, and leukemia.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Hematologicos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  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Solid tumors are more commonly associated with an immune complex-mediated disease such as membranous nephropathy [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06359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AC7D-86AE-4123-97BC-BE49CEFD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GNF Cambio </a:t>
            </a:r>
            <a:r>
              <a:rPr lang="en-US" dirty="0" err="1"/>
              <a:t>minimo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Adulto</a:t>
            </a:r>
            <a:r>
              <a:rPr lang="en-US" dirty="0"/>
              <a:t>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E8FA-0616-41C3-ACEB-A1AD6EFC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09700"/>
            <a:ext cx="10782300" cy="47672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Glucocorticoide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sensible </a:t>
            </a:r>
          </a:p>
          <a:p>
            <a:r>
              <a:rPr lang="en-US" b="1" dirty="0">
                <a:solidFill>
                  <a:srgbClr val="232323"/>
                </a:solidFill>
                <a:latin typeface="Noto Sans" panose="020B0502040504020204" pitchFamily="34" charset="0"/>
              </a:rPr>
              <a:t>C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omplete remission in 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80 to over </a:t>
            </a:r>
            <a:r>
              <a:rPr lang="en-US" b="0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95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percent of adults with MCD. </a:t>
            </a:r>
          </a:p>
          <a:p>
            <a:r>
              <a:rPr lang="en-US" b="1" dirty="0">
                <a:solidFill>
                  <a:srgbClr val="0074B9"/>
                </a:solidFill>
                <a:latin typeface="Noto Sans" panose="020B0502040504020204" pitchFamily="34" charset="0"/>
                <a:hlinkClick r:id="rId2"/>
              </a:rPr>
              <a:t>TX INICIAL; P</a:t>
            </a:r>
            <a:r>
              <a:rPr lang="en-US" b="1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2"/>
              </a:rPr>
              <a:t>rednisone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at a daily dose 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of 1 mg/kg of body weight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(maximum dose 80 mg/day) (7;00 A 9: 00 AM= POR UN </a:t>
            </a:r>
            <a:r>
              <a:rPr lang="en-US" b="0" i="0" dirty="0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MES 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For patients who respond with complete remission, 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we start tapering </a:t>
            </a:r>
            <a:r>
              <a:rPr lang="en-US" b="1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2"/>
              </a:rPr>
              <a:t>prednisone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one to two weeks after complete remission is attained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One approach is to reduce the daily prednisone dose by 5 to 10 mg per week for a total period of glucocorticoid exposure 16 SEMANAS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 4 meses </a:t>
            </a:r>
          </a:p>
          <a:p>
            <a:endParaRPr lang="en-US" b="1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Partial responses are not characteristic of MCD, most often FSGS that was missed by sampling error.</a:t>
            </a:r>
          </a:p>
          <a:p>
            <a:endParaRPr lang="en-US" b="1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en-US" b="1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endParaRPr lang="en-US" b="1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4C08-B196-463C-9C43-6EB51883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2994-C47F-4376-BD60-035F36FD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Noto Sans" panose="020B0502040504020204" pitchFamily="34" charset="0"/>
              </a:rPr>
              <a:t>Cortico</a:t>
            </a:r>
            <a:r>
              <a:rPr lang="en-US" dirty="0">
                <a:solidFill>
                  <a:srgbClr val="FF0000"/>
                </a:solidFill>
                <a:latin typeface="Noto Sans" panose="020B050204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oto Sans" panose="020B0502040504020204" pitchFamily="34" charset="0"/>
              </a:rPr>
              <a:t>resistentes</a:t>
            </a:r>
            <a:r>
              <a:rPr lang="en-US" dirty="0">
                <a:solidFill>
                  <a:srgbClr val="FF0000"/>
                </a:solidFill>
                <a:latin typeface="Noto Sans" panose="020B0502040504020204" pitchFamily="34" charset="0"/>
              </a:rPr>
              <a:t> 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sin remission complete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tras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16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semanas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: CINS con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esteroides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a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dosis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bajas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If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2"/>
              </a:rPr>
              <a:t>cyclosporine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is used, the initial dose is 3 to 5 mg/kg per day in two divided doses to maintain whole blood trough levels between 150 and 200 ng/mL 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If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3"/>
              </a:rPr>
              <a:t>tacrolimus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is used, the preferred regimen is 0.05 to 0.1 mg/kg per day in two divided doses to maintain whole blood trough levels between 4 and 7 ng/mL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MMF con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esteroides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 </a:t>
            </a:r>
          </a:p>
          <a:p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Alcanzada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la remission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mantener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el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tx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por un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mes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y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luego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tapering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en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el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plazo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 de 6 meses.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9168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56C5-FF3E-40CD-8FEB-224EF16C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BARRERA DE FILTRACION GLOMERULAR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DD8C-EB00-413D-9F1F-7026ED05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E367C-AEB6-426A-B09D-C6A9D52B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05" y="1499999"/>
            <a:ext cx="9528447" cy="5454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8C1F2-B5E8-40AD-B8ED-ACDE6D24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97" y="1499999"/>
            <a:ext cx="5229955" cy="52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1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F045-0A97-4B69-9959-95577F19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FENOTIPOS DE CAMBIOS MINIMOS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56CE-DBC1-4727-9B04-901278BA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FENOTIPOS:</a:t>
            </a:r>
          </a:p>
          <a:p>
            <a:r>
              <a:rPr lang="en-US" dirty="0" err="1"/>
              <a:t>Remision</a:t>
            </a:r>
            <a:r>
              <a:rPr lang="en-US" dirty="0"/>
              <a:t> </a:t>
            </a:r>
            <a:r>
              <a:rPr lang="en-US" dirty="0" err="1"/>
              <a:t>completa</a:t>
            </a:r>
            <a:r>
              <a:rPr lang="en-US" dirty="0"/>
              <a:t>: </a:t>
            </a:r>
            <a:r>
              <a:rPr lang="en-US" dirty="0" err="1"/>
              <a:t>menor</a:t>
            </a:r>
            <a:r>
              <a:rPr lang="en-US" dirty="0"/>
              <a:t> de 0.3 </a:t>
            </a:r>
            <a:r>
              <a:rPr lang="en-US" dirty="0" err="1"/>
              <a:t>gramos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, </a:t>
            </a:r>
            <a:r>
              <a:rPr lang="en-US" dirty="0" err="1"/>
              <a:t>menor</a:t>
            </a:r>
            <a:r>
              <a:rPr lang="en-US" dirty="0"/>
              <a:t> de 300 mg por gr </a:t>
            </a:r>
            <a:r>
              <a:rPr lang="en-US" dirty="0" err="1"/>
              <a:t>creat</a:t>
            </a:r>
            <a:r>
              <a:rPr lang="en-US" dirty="0"/>
              <a:t>, </a:t>
            </a:r>
            <a:r>
              <a:rPr lang="en-US" dirty="0" err="1"/>
              <a:t>albumina</a:t>
            </a:r>
            <a:r>
              <a:rPr lang="en-US" dirty="0"/>
              <a:t> mayor 3.5 , </a:t>
            </a:r>
            <a:r>
              <a:rPr lang="en-US" dirty="0" err="1"/>
              <a:t>creat</a:t>
            </a:r>
            <a:r>
              <a:rPr lang="en-US" dirty="0"/>
              <a:t> normal </a:t>
            </a:r>
          </a:p>
          <a:p>
            <a:r>
              <a:rPr lang="en-US" dirty="0" err="1"/>
              <a:t>Remision</a:t>
            </a:r>
            <a:r>
              <a:rPr lang="en-US" dirty="0"/>
              <a:t> </a:t>
            </a:r>
            <a:r>
              <a:rPr lang="en-US" dirty="0" err="1"/>
              <a:t>parcial</a:t>
            </a:r>
            <a:r>
              <a:rPr lang="en-US" dirty="0"/>
              <a:t>: </a:t>
            </a:r>
            <a:r>
              <a:rPr lang="en-US" dirty="0" err="1"/>
              <a:t>pcr</a:t>
            </a:r>
            <a:r>
              <a:rPr lang="en-US" dirty="0"/>
              <a:t> 300-3500 mg por gr </a:t>
            </a:r>
            <a:r>
              <a:rPr lang="en-US" dirty="0" err="1"/>
              <a:t>creat</a:t>
            </a:r>
            <a:r>
              <a:rPr lang="en-US" dirty="0"/>
              <a:t> o una </a:t>
            </a:r>
            <a:r>
              <a:rPr lang="en-US" dirty="0" err="1"/>
              <a:t>reduccion</a:t>
            </a:r>
            <a:r>
              <a:rPr lang="en-US" dirty="0"/>
              <a:t> del 50% del </a:t>
            </a:r>
            <a:r>
              <a:rPr lang="en-US" dirty="0" err="1"/>
              <a:t>valoR</a:t>
            </a:r>
            <a:r>
              <a:rPr lang="en-US" dirty="0"/>
              <a:t> de baseline </a:t>
            </a:r>
          </a:p>
          <a:p>
            <a:r>
              <a:rPr lang="en-US" dirty="0" err="1"/>
              <a:t>Recaida</a:t>
            </a:r>
            <a:r>
              <a:rPr lang="en-US" dirty="0"/>
              <a:t>&gt; proteinuria mayor de 3</a:t>
            </a:r>
            <a:r>
              <a:rPr lang="es-AR" dirty="0"/>
              <a:t>.5 </a:t>
            </a:r>
            <a:r>
              <a:rPr lang="es-AR" dirty="0" err="1"/>
              <a:t>grAmos</a:t>
            </a:r>
            <a:r>
              <a:rPr lang="es-AR" dirty="0"/>
              <a:t> </a:t>
            </a:r>
            <a:r>
              <a:rPr lang="es-AR" dirty="0" err="1"/>
              <a:t>dia</a:t>
            </a:r>
            <a:r>
              <a:rPr lang="es-AR" dirty="0"/>
              <a:t> o </a:t>
            </a:r>
            <a:r>
              <a:rPr lang="es-AR" dirty="0" err="1"/>
              <a:t>pcr</a:t>
            </a:r>
            <a:r>
              <a:rPr lang="es-AR" dirty="0"/>
              <a:t> mayor de 3500 mg por gr </a:t>
            </a:r>
            <a:r>
              <a:rPr lang="es-AR" dirty="0" err="1"/>
              <a:t>creat</a:t>
            </a:r>
            <a:r>
              <a:rPr lang="es-AR" dirty="0"/>
              <a:t> </a:t>
            </a:r>
          </a:p>
          <a:p>
            <a:r>
              <a:rPr lang="es-AR" dirty="0"/>
              <a:t>SN resistente &gt; </a:t>
            </a:r>
            <a:r>
              <a:rPr lang="es-AR" dirty="0" err="1"/>
              <a:t>proteiruria</a:t>
            </a:r>
            <a:r>
              <a:rPr lang="es-AR" dirty="0"/>
              <a:t> persiste por encima de 3</a:t>
            </a:r>
            <a:r>
              <a:rPr lang="en-US" dirty="0"/>
              <a:t>.5 </a:t>
            </a:r>
            <a:r>
              <a:rPr lang="en-US" dirty="0" err="1"/>
              <a:t>gramos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despite 1-2 mg kg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por </a:t>
            </a:r>
            <a:r>
              <a:rPr lang="en-US" dirty="0" err="1"/>
              <a:t>dia</a:t>
            </a:r>
            <a:r>
              <a:rPr lang="en-US" dirty="0"/>
              <a:t> por mas 16 </a:t>
            </a:r>
            <a:r>
              <a:rPr lang="en-US" dirty="0" err="1"/>
              <a:t>semanas</a:t>
            </a:r>
            <a:r>
              <a:rPr lang="en-US" dirty="0"/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Recae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frecuente</a:t>
            </a:r>
            <a:r>
              <a:rPr lang="en-US" dirty="0">
                <a:solidFill>
                  <a:srgbClr val="FF0000"/>
                </a:solidFill>
              </a:rPr>
              <a:t> &gt; 2 o mas </a:t>
            </a:r>
            <a:r>
              <a:rPr lang="en-US" dirty="0" err="1">
                <a:solidFill>
                  <a:srgbClr val="FF0000"/>
                </a:solidFill>
              </a:rPr>
              <a:t>recaidas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seis meses, 4 o mas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los 12 menses</a:t>
            </a:r>
          </a:p>
          <a:p>
            <a:r>
              <a:rPr lang="en-US" dirty="0" err="1">
                <a:solidFill>
                  <a:srgbClr val="FF0000"/>
                </a:solidFill>
              </a:rPr>
              <a:t>Dependiente</a:t>
            </a:r>
            <a:r>
              <a:rPr lang="en-US" dirty="0">
                <a:solidFill>
                  <a:srgbClr val="FF0000"/>
                </a:solidFill>
              </a:rPr>
              <a:t> steroid SN&gt; </a:t>
            </a:r>
            <a:r>
              <a:rPr lang="en-US" dirty="0" err="1">
                <a:solidFill>
                  <a:srgbClr val="FF0000"/>
                </a:solidFill>
              </a:rPr>
              <a:t>recae</a:t>
            </a:r>
            <a:r>
              <a:rPr lang="en-US" dirty="0">
                <a:solidFill>
                  <a:srgbClr val="FF0000"/>
                </a:solidFill>
              </a:rPr>
              <a:t> during 2 </a:t>
            </a:r>
            <a:r>
              <a:rPr lang="en-US" dirty="0" err="1">
                <a:solidFill>
                  <a:srgbClr val="FF0000"/>
                </a:solidFill>
              </a:rPr>
              <a:t>semanas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 </a:t>
            </a:r>
            <a:r>
              <a:rPr lang="en-US" dirty="0" err="1"/>
              <a:t>completado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tx</a:t>
            </a:r>
            <a:r>
              <a:rPr lang="en-US" dirty="0"/>
              <a:t> con </a:t>
            </a:r>
            <a:r>
              <a:rPr lang="en-US" dirty="0" err="1"/>
              <a:t>esteroides</a:t>
            </a:r>
            <a:r>
              <a:rPr lang="en-US" dirty="0"/>
              <a:t> </a:t>
            </a:r>
          </a:p>
          <a:p>
            <a:r>
              <a:rPr lang="es-AR" dirty="0"/>
              <a:t>A esos dos últimos la </a:t>
            </a:r>
            <a:r>
              <a:rPr lang="es-AR" dirty="0" err="1"/>
              <a:t>opcion</a:t>
            </a:r>
            <a:r>
              <a:rPr lang="es-AR" dirty="0"/>
              <a:t> &gt; ciclofosfamida, </a:t>
            </a:r>
          </a:p>
          <a:p>
            <a:r>
              <a:rPr lang="es-AR" dirty="0" err="1"/>
              <a:t>Rituximab</a:t>
            </a:r>
            <a:r>
              <a:rPr lang="es-AR" dirty="0"/>
              <a:t>, </a:t>
            </a:r>
            <a:r>
              <a:rPr lang="es-AR" dirty="0" err="1"/>
              <a:t>cins</a:t>
            </a:r>
            <a:r>
              <a:rPr lang="es-AR" dirty="0"/>
              <a:t>, </a:t>
            </a:r>
            <a:r>
              <a:rPr lang="es-AR" dirty="0" err="1"/>
              <a:t>mmf</a:t>
            </a:r>
            <a:r>
              <a:rPr lang="es-AR" dirty="0"/>
              <a:t>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810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A0C9-1C2E-4339-9B6D-F96552D0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DF415-50AA-47DD-AA3D-33FBADF0F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Frequently relapsing or glucocorticoid-dependent (FR/GD) MCD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–prefer cyclophosphamide or rituximab for most patients, 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●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Glucocorticoid-resistant MCD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– The optimal therapeutic approach to patients with glucocorticoid-resistant MCD is not known. Some experts argue that glucocorticoid-resistant MCD actually reflects an early stage of focal segmental glomerulosclerosis (FSGS) or unsampled primary FSGS. In general, we treat these patients with a CNI (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2"/>
              </a:rPr>
              <a:t>cyclosporine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or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3"/>
              </a:rPr>
              <a:t>tacrolimus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 with or without low-dose glucocorticoids, using the same approach as that used for patients with glucocorticoid-resistant FSGS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949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7F27-C373-43D9-98BC-EC6CD368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6F5A-310F-4889-9C66-206537A1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911D8-3E04-4F9E-9D56-0F737A32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0"/>
            <a:ext cx="5800725" cy="780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D57D0-A621-480F-9AAD-DA493C46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773630"/>
            <a:ext cx="5800725" cy="923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D0B29-2738-40DA-8FB1-AEA351F6E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" y="1690688"/>
            <a:ext cx="58674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E45E-EA5A-4DB8-AE26-4B2B5F7A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8964-8BD2-43E2-9D3C-D83B7157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92080-04CE-45A9-B0F6-ADE5AD7EA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90499"/>
            <a:ext cx="118967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8D38-F5D6-447A-A3E1-9810590D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222"/>
            <a:ext cx="10515600" cy="1325563"/>
          </a:xfrm>
        </p:spPr>
        <p:txBody>
          <a:bodyPr/>
          <a:lstStyle/>
          <a:p>
            <a:r>
              <a:rPr lang="en-US" dirty="0"/>
              <a:t>GNF  FGSF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3E7D-6A71-4639-B53D-E55F7133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" y="1352550"/>
            <a:ext cx="4486973" cy="482441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15-20% SN </a:t>
            </a:r>
            <a:r>
              <a:rPr lang="en-US" dirty="0" err="1"/>
              <a:t>Adulto</a:t>
            </a:r>
            <a:r>
              <a:rPr lang="en-US" dirty="0"/>
              <a:t>. SEGUNDA CAUSA EN EL ADULTO RAZA BLANCA </a:t>
            </a:r>
          </a:p>
          <a:p>
            <a:r>
              <a:rPr lang="en-US" dirty="0" err="1"/>
              <a:t>Masculino</a:t>
            </a:r>
            <a:r>
              <a:rPr lang="en-US" dirty="0"/>
              <a:t> 15-40 </a:t>
            </a:r>
            <a:r>
              <a:rPr lang="en-US" dirty="0" err="1"/>
              <a:t>años</a:t>
            </a:r>
            <a:r>
              <a:rPr lang="en-US" dirty="0"/>
              <a:t>.</a:t>
            </a:r>
          </a:p>
          <a:p>
            <a:r>
              <a:rPr lang="en-US" b="1" u="sng" dirty="0" err="1">
                <a:solidFill>
                  <a:srgbClr val="FF0000"/>
                </a:solidFill>
              </a:rPr>
              <a:t>Diferenciar</a:t>
            </a:r>
            <a:r>
              <a:rPr lang="en-US" b="1" u="sng" dirty="0">
                <a:solidFill>
                  <a:srgbClr val="FF0000"/>
                </a:solidFill>
              </a:rPr>
              <a:t> las </a:t>
            </a:r>
            <a:r>
              <a:rPr lang="en-US" b="1" u="sng" dirty="0" err="1">
                <a:solidFill>
                  <a:srgbClr val="FF0000"/>
                </a:solidFill>
              </a:rPr>
              <a:t>formas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primarias</a:t>
            </a:r>
            <a:r>
              <a:rPr lang="en-US" b="1" u="sng" dirty="0">
                <a:solidFill>
                  <a:srgbClr val="FF0000"/>
                </a:solidFill>
              </a:rPr>
              <a:t> de la secondaries</a:t>
            </a:r>
          </a:p>
          <a:p>
            <a:r>
              <a:rPr lang="en-US" dirty="0" err="1"/>
              <a:t>Tipico</a:t>
            </a:r>
            <a:r>
              <a:rPr lang="en-US" dirty="0"/>
              <a:t> SN&gt; </a:t>
            </a:r>
            <a:r>
              <a:rPr lang="en-US" dirty="0" err="1"/>
              <a:t>fsgs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&gt; </a:t>
            </a:r>
            <a:r>
              <a:rPr lang="en-US" dirty="0" err="1"/>
              <a:t>inmunsupresion</a:t>
            </a:r>
            <a:endParaRPr lang="en-US" dirty="0"/>
          </a:p>
          <a:p>
            <a:r>
              <a:rPr lang="en-US" dirty="0" err="1"/>
              <a:t>Ausencia</a:t>
            </a:r>
            <a:r>
              <a:rPr lang="en-US" dirty="0"/>
              <a:t> SN </a:t>
            </a:r>
            <a:r>
              <a:rPr lang="en-US" dirty="0" err="1"/>
              <a:t>tipico</a:t>
            </a:r>
            <a:r>
              <a:rPr lang="en-US" dirty="0"/>
              <a:t>&gt; proteinuria </a:t>
            </a:r>
            <a:r>
              <a:rPr lang="en-US" dirty="0" err="1"/>
              <a:t>nefrotica</a:t>
            </a:r>
            <a:r>
              <a:rPr lang="en-US" dirty="0"/>
              <a:t> </a:t>
            </a:r>
            <a:r>
              <a:rPr lang="en-US" dirty="0" err="1"/>
              <a:t>albumina</a:t>
            </a:r>
            <a:r>
              <a:rPr lang="en-US" dirty="0"/>
              <a:t> mayor de 3 ,</a:t>
            </a:r>
            <a:r>
              <a:rPr lang="en-US" dirty="0" err="1"/>
              <a:t>proteteinruia</a:t>
            </a:r>
            <a:r>
              <a:rPr lang="en-US" dirty="0"/>
              <a:t> manor de 3.5 </a:t>
            </a:r>
            <a:r>
              <a:rPr lang="en-US" dirty="0" err="1"/>
              <a:t>gramns</a:t>
            </a:r>
            <a:r>
              <a:rPr lang="en-US" dirty="0"/>
              <a:t> con o sin hypoalbuminemia </a:t>
            </a:r>
          </a:p>
          <a:p>
            <a:r>
              <a:rPr lang="en-US" b="1" u="sng" dirty="0" err="1"/>
              <a:t>Evaluar</a:t>
            </a:r>
            <a:r>
              <a:rPr lang="en-US" b="1" u="sng" dirty="0"/>
              <a:t> for </a:t>
            </a:r>
            <a:r>
              <a:rPr lang="en-US" b="1" u="sng" dirty="0" err="1"/>
              <a:t>causas</a:t>
            </a:r>
            <a:r>
              <a:rPr lang="en-US" b="1" u="sng" dirty="0"/>
              <a:t> </a:t>
            </a:r>
            <a:r>
              <a:rPr lang="en-US" b="1" u="sng" dirty="0" err="1"/>
              <a:t>secundarias</a:t>
            </a:r>
            <a:r>
              <a:rPr lang="en-US" b="1" u="sng" dirty="0"/>
              <a:t> de FSGS SIEMPRE!!!!</a:t>
            </a:r>
          </a:p>
          <a:p>
            <a:r>
              <a:rPr lang="en-US" dirty="0"/>
              <a:t>Genetic screening , no </a:t>
            </a:r>
            <a:r>
              <a:rPr lang="en-US" dirty="0" err="1"/>
              <a:t>inmunosupresion</a:t>
            </a:r>
            <a:r>
              <a:rPr lang="en-US" dirty="0"/>
              <a:t> ,  </a:t>
            </a:r>
            <a:r>
              <a:rPr lang="en-US" dirty="0" err="1"/>
              <a:t>iniciar</a:t>
            </a:r>
            <a:r>
              <a:rPr lang="en-US" dirty="0"/>
              <a:t> supportive treatment </a:t>
            </a:r>
          </a:p>
          <a:p>
            <a:r>
              <a:rPr lang="en-US" dirty="0" err="1"/>
              <a:t>Causas</a:t>
            </a:r>
            <a:r>
              <a:rPr lang="en-US" dirty="0"/>
              <a:t> </a:t>
            </a:r>
            <a:r>
              <a:rPr lang="en-US" dirty="0" err="1"/>
              <a:t>secundsrias</a:t>
            </a:r>
            <a:r>
              <a:rPr lang="en-US" dirty="0"/>
              <a:t>&gt; Virus&gt; </a:t>
            </a:r>
            <a:r>
              <a:rPr lang="en-US" dirty="0" err="1"/>
              <a:t>Hiv</a:t>
            </a:r>
            <a:r>
              <a:rPr lang="en-US" dirty="0"/>
              <a:t> ESTABLECIDO, cmv probable, Parvovirus, VEB, VHC,</a:t>
            </a:r>
          </a:p>
          <a:p>
            <a:r>
              <a:rPr lang="en-US" dirty="0"/>
              <a:t>Drogas&gt; </a:t>
            </a:r>
            <a:r>
              <a:rPr lang="en-US" dirty="0" err="1"/>
              <a:t>secundario</a:t>
            </a:r>
            <a:r>
              <a:rPr lang="en-US" dirty="0"/>
              <a:t> </a:t>
            </a:r>
            <a:r>
              <a:rPr lang="en-US" dirty="0" err="1"/>
              <a:t>alteracion</a:t>
            </a:r>
            <a:r>
              <a:rPr lang="en-US" dirty="0"/>
              <a:t> glomerular epithelial cellular &gt; </a:t>
            </a:r>
            <a:r>
              <a:rPr lang="en-US" dirty="0" err="1"/>
              <a:t>tx</a:t>
            </a:r>
            <a:r>
              <a:rPr lang="en-US" dirty="0"/>
              <a:t> antiviral </a:t>
            </a:r>
            <a:r>
              <a:rPr lang="en-US" dirty="0" err="1"/>
              <a:t>mtor</a:t>
            </a:r>
            <a:r>
              <a:rPr lang="en-US" dirty="0"/>
              <a:t> inhibitors, CINS, </a:t>
            </a:r>
            <a:r>
              <a:rPr lang="en-US" dirty="0" err="1"/>
              <a:t>litio</a:t>
            </a:r>
            <a:r>
              <a:rPr lang="en-US" dirty="0"/>
              <a:t> </a:t>
            </a:r>
            <a:r>
              <a:rPr lang="en-US" dirty="0" err="1"/>
              <a:t>heroina</a:t>
            </a:r>
            <a:r>
              <a:rPr lang="en-US" dirty="0"/>
              <a:t>, interferon,, AINES, </a:t>
            </a:r>
          </a:p>
          <a:p>
            <a:r>
              <a:rPr lang="en-US" dirty="0" err="1"/>
              <a:t>Secundario</a:t>
            </a:r>
            <a:r>
              <a:rPr lang="en-US" dirty="0"/>
              <a:t> a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adaptativos</a:t>
            </a:r>
            <a:r>
              <a:rPr lang="en-US" dirty="0"/>
              <a:t> con hypertension glomerular&gt; </a:t>
            </a:r>
          </a:p>
          <a:p>
            <a:r>
              <a:rPr lang="en-US" dirty="0" err="1"/>
              <a:t>Nefropatia</a:t>
            </a:r>
            <a:r>
              <a:rPr lang="en-US" dirty="0"/>
              <a:t> por </a:t>
            </a:r>
            <a:r>
              <a:rPr lang="en-US" dirty="0" err="1"/>
              <a:t>reflujo</a:t>
            </a:r>
            <a:r>
              <a:rPr lang="en-US" dirty="0"/>
              <a:t>, </a:t>
            </a:r>
            <a:r>
              <a:rPr lang="en-US" dirty="0" err="1"/>
              <a:t>enf</a:t>
            </a:r>
            <a:r>
              <a:rPr lang="en-US" dirty="0"/>
              <a:t> de sickle cells, </a:t>
            </a:r>
            <a:r>
              <a:rPr lang="en-US" dirty="0" err="1"/>
              <a:t>edad</a:t>
            </a:r>
            <a:r>
              <a:rPr lang="en-US" dirty="0"/>
              <a:t>, o con </a:t>
            </a:r>
            <a:r>
              <a:rPr lang="en-US" dirty="0" err="1"/>
              <a:t>nefronas</a:t>
            </a:r>
            <a:r>
              <a:rPr lang="en-US" dirty="0"/>
              <a:t> </a:t>
            </a:r>
            <a:r>
              <a:rPr lang="en-US" dirty="0" err="1"/>
              <a:t>normales</a:t>
            </a:r>
            <a:r>
              <a:rPr lang="en-US" dirty="0"/>
              <a:t>&gt; </a:t>
            </a:r>
            <a:r>
              <a:rPr lang="en-US" dirty="0" err="1"/>
              <a:t>obesidad</a:t>
            </a:r>
            <a:r>
              <a:rPr lang="en-US" dirty="0"/>
              <a:t>, systemic conditions&gt; diabetic nephropathy, hypertensive </a:t>
            </a:r>
            <a:r>
              <a:rPr lang="en-US" dirty="0" err="1"/>
              <a:t>nefroesclerosis</a:t>
            </a:r>
            <a:r>
              <a:rPr lang="en-US" dirty="0"/>
              <a:t>. </a:t>
            </a:r>
          </a:p>
          <a:p>
            <a:r>
              <a:rPr lang="en-US" dirty="0"/>
              <a:t>NO USAR INMUNOSUPRESION CUANDO LA CAUSA DE FSGS ES SECUNDARIA </a:t>
            </a:r>
          </a:p>
          <a:p>
            <a:endParaRPr lang="es-A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7F53D-778D-4F27-84EB-5391B9C8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23" y="590549"/>
            <a:ext cx="7609777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F0ED-EF72-4672-86C6-B73DDE79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GNF. FSGS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F164-FDE1-4299-B786-A6F66A51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6"/>
            <a:ext cx="10753725" cy="53054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PRIMERA LINEA DE TRATAMIENTO &gt; ESTEROIDES A DOSIS ALTAS </a:t>
            </a:r>
          </a:p>
          <a:p>
            <a:r>
              <a:rPr lang="en-US" dirty="0"/>
              <a:t>Total de </a:t>
            </a:r>
            <a:r>
              <a:rPr lang="en-US" dirty="0" err="1"/>
              <a:t>tx</a:t>
            </a:r>
            <a:r>
              <a:rPr lang="en-US" dirty="0"/>
              <a:t> de 16 </a:t>
            </a:r>
            <a:r>
              <a:rPr lang="en-US" dirty="0" err="1"/>
              <a:t>semanas</a:t>
            </a:r>
            <a:r>
              <a:rPr lang="en-US" dirty="0"/>
              <a:t>.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completa</a:t>
            </a:r>
            <a:r>
              <a:rPr lang="en-US" dirty="0"/>
              <a:t> hasta </a:t>
            </a:r>
            <a:r>
              <a:rPr lang="en-US" dirty="0" err="1"/>
              <a:t>lograr</a:t>
            </a:r>
            <a:r>
              <a:rPr lang="en-US" dirty="0"/>
              <a:t> remission complete </a:t>
            </a:r>
          </a:p>
          <a:p>
            <a:r>
              <a:rPr lang="en-US" dirty="0" err="1"/>
              <a:t>Dosis</a:t>
            </a:r>
            <a:r>
              <a:rPr lang="en-US" dirty="0"/>
              <a:t>&gt; 1 mg kg </a:t>
            </a:r>
            <a:r>
              <a:rPr lang="en-US" dirty="0" err="1"/>
              <a:t>dia</a:t>
            </a:r>
            <a:r>
              <a:rPr lang="en-US" dirty="0"/>
              <a:t> * max 80 mg </a:t>
            </a:r>
            <a:r>
              <a:rPr lang="en-US" dirty="0" err="1"/>
              <a:t>diarios</a:t>
            </a:r>
            <a:r>
              <a:rPr lang="en-US" dirty="0"/>
              <a:t> ( 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esquema</a:t>
            </a:r>
            <a:r>
              <a:rPr lang="en-US" dirty="0"/>
              <a:t> de 2 mg kg </a:t>
            </a:r>
            <a:r>
              <a:rPr lang="en-US" dirty="0" err="1"/>
              <a:t>dia</a:t>
            </a:r>
            <a:r>
              <a:rPr lang="en-US" dirty="0"/>
              <a:t> *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alternos</a:t>
            </a:r>
            <a:r>
              <a:rPr lang="en-US" dirty="0"/>
              <a:t> ( con max de 120 mg </a:t>
            </a:r>
            <a:r>
              <a:rPr lang="en-US" dirty="0" err="1"/>
              <a:t>dia</a:t>
            </a:r>
            <a:r>
              <a:rPr lang="en-US" dirty="0"/>
              <a:t>) </a:t>
            </a:r>
          </a:p>
          <a:p>
            <a:r>
              <a:rPr lang="en-US" dirty="0" err="1"/>
              <a:t>Dejarlos</a:t>
            </a:r>
            <a:r>
              <a:rPr lang="en-US" dirty="0"/>
              <a:t> dos </a:t>
            </a:r>
            <a:r>
              <a:rPr lang="en-US" dirty="0" err="1"/>
              <a:t>semanas</a:t>
            </a:r>
            <a:r>
              <a:rPr lang="en-US" dirty="0"/>
              <a:t> mas, </a:t>
            </a:r>
            <a:r>
              <a:rPr lang="en-US" dirty="0" err="1"/>
              <a:t>tras</a:t>
            </a:r>
            <a:r>
              <a:rPr lang="en-US" dirty="0"/>
              <a:t> </a:t>
            </a:r>
            <a:r>
              <a:rPr lang="en-US" dirty="0" err="1"/>
              <a:t>alcanzar</a:t>
            </a:r>
            <a:r>
              <a:rPr lang="en-US" dirty="0"/>
              <a:t> remission complete. De ahi </a:t>
            </a:r>
            <a:r>
              <a:rPr lang="en-US" dirty="0" err="1"/>
              <a:t>empezar</a:t>
            </a:r>
            <a:r>
              <a:rPr lang="en-US" dirty="0"/>
              <a:t> tapering&gt; a razon de 5 mg </a:t>
            </a:r>
            <a:r>
              <a:rPr lang="en-US" dirty="0" err="1"/>
              <a:t>cada</a:t>
            </a:r>
            <a:r>
              <a:rPr lang="en-US" dirty="0"/>
              <a:t> 1-2 </a:t>
            </a:r>
            <a:r>
              <a:rPr lang="en-US" dirty="0" err="1"/>
              <a:t>semanas</a:t>
            </a:r>
            <a:r>
              <a:rPr lang="en-US" dirty="0"/>
              <a:t> por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plazo</a:t>
            </a:r>
            <a:r>
              <a:rPr lang="en-US" dirty="0"/>
              <a:t> total de seis meses</a:t>
            </a:r>
          </a:p>
          <a:p>
            <a:r>
              <a:rPr lang="en-US" dirty="0" err="1"/>
              <a:t>Dejarlos</a:t>
            </a:r>
            <a:r>
              <a:rPr lang="en-US" dirty="0"/>
              <a:t> </a:t>
            </a:r>
            <a:r>
              <a:rPr lang="en-US" dirty="0" err="1"/>
              <a:t>mantenimiento</a:t>
            </a:r>
            <a:r>
              <a:rPr lang="en-US" dirty="0"/>
              <a:t> de 6 meses </a:t>
            </a:r>
          </a:p>
          <a:p>
            <a:r>
              <a:rPr lang="en-US" b="1" u="sng" dirty="0" err="1">
                <a:solidFill>
                  <a:srgbClr val="FF0000"/>
                </a:solidFill>
              </a:rPr>
              <a:t>Contraindicado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esteroides</a:t>
            </a:r>
            <a:r>
              <a:rPr lang="en-US" b="1" u="sng" dirty="0">
                <a:solidFill>
                  <a:srgbClr val="FF0000"/>
                </a:solidFill>
              </a:rPr>
              <a:t> o SN </a:t>
            </a:r>
            <a:r>
              <a:rPr lang="en-US" b="1" u="sng" dirty="0" err="1">
                <a:solidFill>
                  <a:srgbClr val="FF0000"/>
                </a:solidFill>
              </a:rPr>
              <a:t>resistente</a:t>
            </a:r>
            <a:r>
              <a:rPr lang="en-US" b="1" u="sng" dirty="0">
                <a:solidFill>
                  <a:srgbClr val="FF0000"/>
                </a:solidFill>
              </a:rPr>
              <a:t> &gt; </a:t>
            </a:r>
            <a:r>
              <a:rPr lang="en-US" b="1" u="sng" dirty="0" err="1">
                <a:solidFill>
                  <a:srgbClr val="FF0000"/>
                </a:solidFill>
              </a:rPr>
              <a:t>Cins</a:t>
            </a:r>
            <a:r>
              <a:rPr lang="en-US" b="1" u="sng" dirty="0">
                <a:solidFill>
                  <a:srgbClr val="FF0000"/>
                </a:solidFill>
              </a:rPr>
              <a:t> SEGUNDA LINEA</a:t>
            </a:r>
          </a:p>
          <a:p>
            <a:r>
              <a:rPr lang="en-US" dirty="0" err="1"/>
              <a:t>Ciclosporina</a:t>
            </a:r>
            <a:r>
              <a:rPr lang="en-US" dirty="0"/>
              <a:t> 3-5 mg kg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dividio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tomas</a:t>
            </a:r>
            <a:r>
              <a:rPr lang="en-US" dirty="0"/>
              <a:t> o </a:t>
            </a:r>
          </a:p>
          <a:p>
            <a:r>
              <a:rPr lang="en-US" dirty="0"/>
              <a:t>Tacrolimus 0.05-0.1 mg kg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dividio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tomas</a:t>
            </a:r>
            <a:r>
              <a:rPr lang="en-US" dirty="0"/>
              <a:t> </a:t>
            </a:r>
          </a:p>
          <a:p>
            <a:r>
              <a:rPr lang="en-US" dirty="0" err="1"/>
              <a:t>Dossaje</a:t>
            </a:r>
            <a:r>
              <a:rPr lang="en-US" dirty="0"/>
              <a:t> de </a:t>
            </a:r>
            <a:r>
              <a:rPr lang="en-US" dirty="0" err="1"/>
              <a:t>ciclosporinemia</a:t>
            </a:r>
            <a:r>
              <a:rPr lang="en-US" dirty="0"/>
              <a:t> &gt; 100-175 ng ml </a:t>
            </a:r>
          </a:p>
          <a:p>
            <a:r>
              <a:rPr lang="en-US" dirty="0" err="1"/>
              <a:t>Dosaje</a:t>
            </a:r>
            <a:r>
              <a:rPr lang="en-US" dirty="0"/>
              <a:t> de tacrolimus 5-10 ng ml por 4- seis meses , una </a:t>
            </a:r>
            <a:r>
              <a:rPr lang="en-US" dirty="0" err="1"/>
              <a:t>alcazanda</a:t>
            </a:r>
            <a:r>
              <a:rPr lang="en-US" dirty="0"/>
              <a:t> </a:t>
            </a:r>
            <a:r>
              <a:rPr lang="en-US" dirty="0" err="1"/>
              <a:t>algun</a:t>
            </a:r>
            <a:r>
              <a:rPr lang="en-US" dirty="0"/>
              <a:t> </a:t>
            </a:r>
            <a:r>
              <a:rPr lang="en-US" dirty="0" err="1"/>
              <a:t>grado</a:t>
            </a:r>
            <a:r>
              <a:rPr lang="en-US" dirty="0"/>
              <a:t> de remission complete o </a:t>
            </a:r>
            <a:r>
              <a:rPr lang="en-US" dirty="0" err="1"/>
              <a:t>parcial</a:t>
            </a:r>
            <a:r>
              <a:rPr lang="en-US" dirty="0"/>
              <a:t> </a:t>
            </a:r>
            <a:r>
              <a:rPr lang="en-US" dirty="0" err="1"/>
              <a:t>debera</a:t>
            </a:r>
            <a:r>
              <a:rPr lang="en-US" dirty="0"/>
              <a:t> </a:t>
            </a:r>
            <a:r>
              <a:rPr lang="en-US" dirty="0" err="1"/>
              <a:t>continuarlo</a:t>
            </a:r>
            <a:r>
              <a:rPr lang="en-US" dirty="0"/>
              <a:t> al </a:t>
            </a:r>
            <a:r>
              <a:rPr lang="en-US" dirty="0" err="1"/>
              <a:t>cins</a:t>
            </a:r>
            <a:r>
              <a:rPr lang="en-US" dirty="0"/>
              <a:t> por al </a:t>
            </a:r>
            <a:r>
              <a:rPr lang="en-US" dirty="0" err="1"/>
              <a:t>menos</a:t>
            </a:r>
            <a:r>
              <a:rPr lang="en-US" dirty="0"/>
              <a:t> 1 </a:t>
            </a:r>
            <a:r>
              <a:rPr lang="en-US" dirty="0" err="1"/>
              <a:t>año</a:t>
            </a:r>
            <a:r>
              <a:rPr lang="en-US" dirty="0"/>
              <a:t>  </a:t>
            </a:r>
            <a:r>
              <a:rPr lang="en-US" dirty="0" err="1"/>
              <a:t>en</a:t>
            </a:r>
            <a:r>
              <a:rPr lang="en-US" dirty="0"/>
              <a:t> total . </a:t>
            </a:r>
          </a:p>
          <a:p>
            <a:r>
              <a:rPr lang="en-US" dirty="0" err="1"/>
              <a:t>Discontinuar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la TFG </a:t>
            </a:r>
            <a:r>
              <a:rPr lang="en-US" dirty="0" err="1"/>
              <a:t>cins</a:t>
            </a:r>
            <a:r>
              <a:rPr lang="en-US" dirty="0"/>
              <a:t>, </a:t>
            </a:r>
            <a:r>
              <a:rPr lang="en-US" dirty="0" err="1"/>
              <a:t>menor</a:t>
            </a:r>
            <a:r>
              <a:rPr lang="en-US" dirty="0"/>
              <a:t> de 30 ml </a:t>
            </a:r>
            <a:r>
              <a:rPr lang="en-US" dirty="0" err="1"/>
              <a:t>minuto</a:t>
            </a:r>
            <a:endParaRPr lang="en-US" dirty="0"/>
          </a:p>
          <a:p>
            <a:r>
              <a:rPr lang="en-US" dirty="0" err="1"/>
              <a:t>Rotar</a:t>
            </a:r>
            <a:r>
              <a:rPr lang="en-US" dirty="0"/>
              <a:t> </a:t>
            </a:r>
            <a:r>
              <a:rPr lang="en-US" dirty="0" err="1"/>
              <a:t>MMf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82027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8E15-F562-4C10-8E09-0FC2576A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EVOLUCION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6290-03D9-492C-81F4-F48CC38B3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B72F3-818E-488B-86A2-887FE6F8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023"/>
            <a:ext cx="10915650" cy="539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B302-5294-4501-B661-44A615B9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OPCIONES DE TRATAMIENTO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FDD4-3854-4182-BE9F-8E5B15616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Relapsing disease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– For most patients who previously had a complete or partial remission with glucocorticoids, we suggest a repeat course of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2"/>
              </a:rPr>
              <a:t>prednisone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rather than switching therapy (</a:t>
            </a:r>
            <a:r>
              <a:rPr lang="en-US" b="1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3"/>
              </a:rPr>
              <a:t>Grade 2C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). However, in patients who previously developed significant adverse effects related to initial therapy with glucocorticoids, who developed a condition that increases the risk of glucocorticoid-induced toxicity, or had multiple relapses, switching to a CNI, with or without low-dose glucocorticoids, may be preferred. In such patients who have substantially reduced eGFR,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4"/>
              </a:rPr>
              <a:t>mycophenolate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mofetil (MMF)/enteric-coated mycophenolate sodium (EC-MPS) or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5"/>
              </a:rPr>
              <a:t>rituximab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is a possible alternative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Glucocorticoid-dependent or glucocorticoid-resistant disease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– For patients with glucocorticoid-dependent or glucocorticoid-resistant FSGS, we recommend treatment with a CNI, rather than continued glucocorticoids or no therapy (</a:t>
            </a:r>
            <a:r>
              <a:rPr lang="en-US" b="1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6"/>
              </a:rPr>
              <a:t>Grade 1B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). For patients with glucocorticoid-dependent (but not glucocorticoid-resistant) FSGS, some authors administer the CNI with low-dose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2"/>
              </a:rPr>
              <a:t>prednisone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 Patients who do not respond to, are unable to tolerate, or have contraindications to CNIs should be referred to centers with appropriate expertise and considered for enrollment in a clinical trial if possible. Those with glucocorticoid-dependent FSGS may be alternatively treated with MMF/EC-MPS, 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5"/>
              </a:rPr>
              <a:t>rituximab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or cytotoxic therapy (</a:t>
            </a:r>
            <a:r>
              <a:rPr lang="en-US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7"/>
              </a:rPr>
              <a:t>cyclophosphamide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). For those with glucocorticoid-resistant FSGS, commonly used alternative options to a CNI include MMF/EC-MPS and rituximab. </a:t>
            </a:r>
          </a:p>
        </p:txBody>
      </p:sp>
    </p:spTree>
    <p:extLst>
      <p:ext uri="{BB962C8B-B14F-4D97-AF65-F5344CB8AC3E}">
        <p14:creationId xmlns:p14="http://schemas.microsoft.com/office/powerpoint/2010/main" val="2416001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C61C-7979-4EF7-A18C-F2BEA4B5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GNF. </a:t>
            </a:r>
            <a:r>
              <a:rPr lang="en-US" dirty="0" err="1"/>
              <a:t>Membranosa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BD3F-04D9-41F4-9D9A-23DF6284A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352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80-90% 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adulto</a:t>
            </a:r>
            <a:r>
              <a:rPr lang="en-US" dirty="0"/>
              <a:t>. </a:t>
            </a:r>
            <a:r>
              <a:rPr lang="en-US" dirty="0" err="1"/>
              <a:t>Masculino</a:t>
            </a:r>
            <a:r>
              <a:rPr lang="en-US" dirty="0"/>
              <a:t>. </a:t>
            </a:r>
            <a:r>
              <a:rPr lang="en-US" dirty="0" err="1"/>
              <a:t>Aparicion</a:t>
            </a:r>
            <a:r>
              <a:rPr lang="en-US" dirty="0"/>
              <a:t> gradual.</a:t>
            </a:r>
          </a:p>
          <a:p>
            <a:r>
              <a:rPr lang="en-US" u="sng" dirty="0" err="1"/>
              <a:t>Caracteristica</a:t>
            </a:r>
            <a:r>
              <a:rPr lang="en-US" u="sng" dirty="0"/>
              <a:t> </a:t>
            </a:r>
            <a:r>
              <a:rPr lang="en-US" u="sng" dirty="0" err="1"/>
              <a:t>Histologica</a:t>
            </a:r>
            <a:r>
              <a:rPr lang="en-US" u="sng" dirty="0"/>
              <a:t>: </a:t>
            </a:r>
            <a:r>
              <a:rPr lang="en-US" dirty="0"/>
              <a:t>MO, IF , ME.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Tx </a:t>
            </a:r>
            <a:r>
              <a:rPr lang="en-US" dirty="0" err="1"/>
              <a:t>conservador</a:t>
            </a:r>
            <a:r>
              <a:rPr lang="en-US" dirty="0"/>
              <a:t> &gt; proteinuria es </a:t>
            </a:r>
            <a:r>
              <a:rPr lang="en-US" dirty="0" err="1"/>
              <a:t>menor</a:t>
            </a:r>
            <a:r>
              <a:rPr lang="en-US" dirty="0"/>
              <a:t> 3.5 </a:t>
            </a:r>
            <a:r>
              <a:rPr lang="en-US" dirty="0" err="1"/>
              <a:t>gramos</a:t>
            </a:r>
            <a:r>
              <a:rPr lang="en-US" dirty="0"/>
              <a:t> TFG normal </a:t>
            </a:r>
          </a:p>
          <a:p>
            <a:r>
              <a:rPr lang="en-US" dirty="0"/>
              <a:t>Tx </a:t>
            </a:r>
            <a:r>
              <a:rPr lang="en-US" dirty="0" err="1"/>
              <a:t>inmunosuresor</a:t>
            </a:r>
            <a:r>
              <a:rPr lang="en-US" dirty="0"/>
              <a:t> &gt; proteinuria mayor de 3.5 normal TFG mayor 60</a:t>
            </a:r>
          </a:p>
          <a:p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moderado</a:t>
            </a:r>
            <a:r>
              <a:rPr lang="en-US" dirty="0"/>
              <a:t> Anti </a:t>
            </a:r>
            <a:r>
              <a:rPr lang="en-US" dirty="0" err="1"/>
              <a:t>calcineurinicos</a:t>
            </a:r>
            <a:r>
              <a:rPr lang="en-US" dirty="0"/>
              <a:t> + - </a:t>
            </a:r>
            <a:r>
              <a:rPr lang="en-US" dirty="0" err="1"/>
              <a:t>esteroides</a:t>
            </a:r>
            <a:endParaRPr lang="en-US" dirty="0"/>
          </a:p>
          <a:p>
            <a:r>
              <a:rPr lang="en-US" dirty="0"/>
              <a:t>TFG </a:t>
            </a:r>
            <a:r>
              <a:rPr lang="en-US" dirty="0" err="1"/>
              <a:t>disminuido</a:t>
            </a:r>
            <a:r>
              <a:rPr lang="en-US" dirty="0"/>
              <a:t>&gt; ALTO RIESGO &gt; Rituximab  o </a:t>
            </a:r>
            <a:r>
              <a:rPr lang="en-US" dirty="0" err="1"/>
              <a:t>Ciclofosfamida</a:t>
            </a:r>
            <a:r>
              <a:rPr lang="en-US" dirty="0"/>
              <a:t> +- </a:t>
            </a:r>
            <a:r>
              <a:rPr lang="en-US" dirty="0" err="1"/>
              <a:t>esteroides</a:t>
            </a:r>
            <a:r>
              <a:rPr lang="en-US" dirty="0"/>
              <a:t> meses </a:t>
            </a:r>
            <a:r>
              <a:rPr lang="en-US" dirty="0" err="1"/>
              <a:t>alternos</a:t>
            </a:r>
            <a:r>
              <a:rPr lang="en-US" dirty="0"/>
              <a:t> por 6 meses </a:t>
            </a:r>
          </a:p>
          <a:p>
            <a:r>
              <a:rPr lang="en-US" dirty="0" err="1"/>
              <a:t>Anticalcineurinicos</a:t>
            </a:r>
            <a:r>
              <a:rPr lang="en-US" dirty="0"/>
              <a:t> +- rituximab</a:t>
            </a:r>
          </a:p>
          <a:p>
            <a:endParaRPr lang="es-A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AC4A3-7723-4667-A441-34F5B9C57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36" y="1924050"/>
            <a:ext cx="4429125" cy="4698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351665-83BD-4891-A850-5C43C8E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7" y="463550"/>
            <a:ext cx="44291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83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498D-7E63-45B2-A7A3-4F5E849E59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200D3-4F1D-4270-BC0B-4B1D1E735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043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054A-E3C9-4D16-8CC5-CE37CF1E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45B0C-E8E8-40EE-B8EB-FBD7E9C75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13F1A-D31B-452B-9F44-B33931EE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6344675" cy="62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0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2128-38B7-41B9-B33B-AF28A4B9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Como se pueden manifestar las enfermedades glomerulares……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3F20-AB73-4345-8B9B-038BF4A00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Proteinuria AISLADA ( si o no en rango nefrótico) debe ser glomerular</a:t>
            </a:r>
          </a:p>
          <a:p>
            <a:r>
              <a:rPr lang="es-ES" dirty="0"/>
              <a:t>Hematuria AISLADA</a:t>
            </a:r>
          </a:p>
          <a:p>
            <a:r>
              <a:rPr lang="es-ES" dirty="0"/>
              <a:t>SN </a:t>
            </a:r>
          </a:p>
          <a:p>
            <a:r>
              <a:rPr lang="es-ES" dirty="0"/>
              <a:t>SN</a:t>
            </a:r>
          </a:p>
          <a:p>
            <a:r>
              <a:rPr lang="es-ES" dirty="0"/>
              <a:t>Glomerulonefritis </a:t>
            </a:r>
          </a:p>
          <a:p>
            <a:pPr marL="0" indent="0">
              <a:buNone/>
            </a:pPr>
            <a:r>
              <a:rPr lang="es-ES" dirty="0" err="1"/>
              <a:t>Rapidamente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 progresiva </a:t>
            </a:r>
            <a:endParaRPr lang="es-A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F9271-B482-4F55-929C-457AE14F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79" y="2795371"/>
            <a:ext cx="8205921" cy="39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BCF1-D504-4FB2-BAF6-139D7C56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Sindrome</a:t>
            </a:r>
            <a:r>
              <a:rPr lang="es-ES" dirty="0"/>
              <a:t> </a:t>
            </a:r>
            <a:r>
              <a:rPr lang="es-ES" dirty="0" err="1"/>
              <a:t>Nefrotico</a:t>
            </a:r>
            <a:r>
              <a:rPr lang="es-ES" dirty="0"/>
              <a:t>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0CD3B-933C-4FB4-B9C3-2DCA3511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Sindrome</a:t>
            </a:r>
            <a:r>
              <a:rPr lang="es-ES" dirty="0"/>
              <a:t> clínico- Laboratorio</a:t>
            </a:r>
          </a:p>
          <a:p>
            <a:r>
              <a:rPr lang="es-ES" dirty="0"/>
              <a:t>Proteinuria 3.5</a:t>
            </a:r>
          </a:p>
          <a:p>
            <a:r>
              <a:rPr lang="es-ES" dirty="0"/>
              <a:t>Hipoalbuminemia ( perdida, presión oncótica)</a:t>
            </a:r>
          </a:p>
          <a:p>
            <a:r>
              <a:rPr lang="es-ES" dirty="0"/>
              <a:t>Factor de necrosis tumoral IL 1 </a:t>
            </a:r>
          </a:p>
          <a:p>
            <a:r>
              <a:rPr lang="es-ES" dirty="0"/>
              <a:t>Edema ( 2 mecanismo) PO/ </a:t>
            </a:r>
            <a:r>
              <a:rPr lang="es-ES" dirty="0" err="1"/>
              <a:t>Na</a:t>
            </a:r>
            <a:r>
              <a:rPr lang="es-ES" dirty="0"/>
              <a:t> ( distal y bomba)</a:t>
            </a:r>
          </a:p>
          <a:p>
            <a:r>
              <a:rPr lang="es-ES" dirty="0"/>
              <a:t>Hiperlipidemia (presión </a:t>
            </a:r>
            <a:r>
              <a:rPr lang="es-ES" dirty="0" err="1"/>
              <a:t>oncotica</a:t>
            </a:r>
            <a:r>
              <a:rPr lang="es-ES" dirty="0"/>
              <a:t> /</a:t>
            </a:r>
          </a:p>
          <a:p>
            <a:r>
              <a:rPr lang="es-ES" dirty="0"/>
              <a:t> menor clearence lipoproteínas =) </a:t>
            </a:r>
          </a:p>
          <a:p>
            <a:r>
              <a:rPr lang="es-ES" dirty="0" err="1"/>
              <a:t>Lipiduria</a:t>
            </a:r>
            <a:r>
              <a:rPr lang="es-ES" dirty="0"/>
              <a:t> </a:t>
            </a:r>
          </a:p>
          <a:p>
            <a:endParaRPr lang="es-ES" dirty="0"/>
          </a:p>
          <a:p>
            <a:endParaRPr lang="es-ES" dirty="0"/>
          </a:p>
          <a:p>
            <a:endParaRPr lang="es-A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EF29-11B7-41A5-A6C9-0F9F210DA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148" y="520550"/>
            <a:ext cx="4124901" cy="215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3183D-714B-4018-A320-A78B71540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148" y="2673500"/>
            <a:ext cx="4124901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C821-575E-41B7-9014-08C658B1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39" y="365125"/>
            <a:ext cx="10971461" cy="1511300"/>
          </a:xfrm>
        </p:spPr>
        <p:txBody>
          <a:bodyPr>
            <a:normAutofit fontScale="90000"/>
          </a:bodyPr>
          <a:lstStyle/>
          <a:p>
            <a:r>
              <a:rPr lang="es-ES" dirty="0"/>
              <a:t>FISIOPATOGENIA SN </a:t>
            </a:r>
            <a:br>
              <a:rPr lang="es-ES" dirty="0"/>
            </a:br>
            <a:r>
              <a:rPr lang="es-ES" sz="1600" dirty="0" err="1"/>
              <a:t>Fisiopatogenia</a:t>
            </a:r>
            <a:r>
              <a:rPr lang="es-ES" sz="1600" dirty="0"/>
              <a:t> : Permeabilidad </a:t>
            </a:r>
            <a:br>
              <a:rPr lang="es-ES" sz="1600" dirty="0"/>
            </a:br>
            <a:r>
              <a:rPr lang="es-ES" sz="1600" dirty="0"/>
              <a:t>Target: Podocitos –hendiduras </a:t>
            </a:r>
            <a:r>
              <a:rPr lang="es-ES" sz="1600" dirty="0" err="1"/>
              <a:t>Diafragmaticas</a:t>
            </a:r>
            <a:r>
              <a:rPr lang="es-ES" sz="1600" dirty="0"/>
              <a:t> PODOCITOPATIAS</a:t>
            </a:r>
            <a:br>
              <a:rPr lang="es-ES" sz="1600" dirty="0"/>
            </a:br>
            <a:r>
              <a:rPr lang="es-ES" sz="1600" dirty="0"/>
              <a:t>Sedimento urinario BLANDO </a:t>
            </a:r>
            <a:br>
              <a:rPr lang="es-ES" dirty="0"/>
            </a:br>
            <a:endParaRPr lang="es-A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07BDBE-5EA8-41D4-92D0-33D36CC24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339" y="1690688"/>
            <a:ext cx="611237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326F6-4166-4959-9532-66DED1ED6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692" y="1490452"/>
            <a:ext cx="5286657" cy="45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D394-F389-485D-AD9F-9D386B9D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Complicaciones del </a:t>
            </a:r>
            <a:r>
              <a:rPr lang="es-ES" dirty="0" err="1"/>
              <a:t>Sindrome</a:t>
            </a:r>
            <a:r>
              <a:rPr lang="es-ES" dirty="0"/>
              <a:t> </a:t>
            </a:r>
            <a:r>
              <a:rPr lang="es-ES" dirty="0" err="1"/>
              <a:t>Nefrotico</a:t>
            </a:r>
            <a:r>
              <a:rPr lang="es-ES" dirty="0"/>
              <a:t>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516D-0D10-49A2-9DE5-890904A51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Desnutricion</a:t>
            </a:r>
            <a:r>
              <a:rPr lang="es-ES" dirty="0"/>
              <a:t> proteica </a:t>
            </a:r>
          </a:p>
          <a:p>
            <a:r>
              <a:rPr lang="es-ES" dirty="0"/>
              <a:t>Hipovolemia _</a:t>
            </a:r>
            <a:r>
              <a:rPr lang="es-ES" dirty="0" err="1"/>
              <a:t>Lesion</a:t>
            </a:r>
            <a:r>
              <a:rPr lang="es-ES" dirty="0"/>
              <a:t> renal agudo </a:t>
            </a:r>
          </a:p>
          <a:p>
            <a:r>
              <a:rPr lang="es-ES" dirty="0"/>
              <a:t>Infecciones: vacunación ( bacterias encapsuladas) </a:t>
            </a:r>
          </a:p>
          <a:p>
            <a:r>
              <a:rPr lang="es-ES" dirty="0"/>
              <a:t>Trombosis arterial ( 10%) venosa ( 40%) </a:t>
            </a:r>
          </a:p>
          <a:p>
            <a:r>
              <a:rPr lang="es-ES" dirty="0"/>
              <a:t>No estudios </a:t>
            </a:r>
            <a:r>
              <a:rPr lang="es-ES" dirty="0" err="1"/>
              <a:t>randomizados</a:t>
            </a:r>
            <a:r>
              <a:rPr lang="es-ES" dirty="0"/>
              <a:t>, membranosa, proteinurias mayor 9 gramos y o albuminas menos de 2 gramos iniciar anticoagulación.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475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1CFA-11E7-47CE-9BE3-0FEF566F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CAUSAS DE S. NEFROTICO 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DDD68-37B4-4E58-B0D9-F6EC77A39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highlight>
                  <a:srgbClr val="FFFF00"/>
                </a:highlight>
              </a:rPr>
              <a:t>SECUNDARIAS</a:t>
            </a:r>
            <a:r>
              <a:rPr lang="es-ES" dirty="0"/>
              <a:t> a Enfermedades </a:t>
            </a:r>
            <a:r>
              <a:rPr lang="es-ES" dirty="0" err="1"/>
              <a:t>Sistemicas</a:t>
            </a:r>
            <a:endParaRPr lang="es-ES" dirty="0"/>
          </a:p>
          <a:p>
            <a:r>
              <a:rPr lang="es-ES" dirty="0"/>
              <a:t>Diabetes </a:t>
            </a:r>
          </a:p>
          <a:p>
            <a:r>
              <a:rPr lang="es-ES" dirty="0"/>
              <a:t>Lupus</a:t>
            </a:r>
          </a:p>
          <a:p>
            <a:r>
              <a:rPr lang="es-ES" dirty="0"/>
              <a:t>Amiloidosis (4-17%) AL primaria (MM), </a:t>
            </a:r>
            <a:r>
              <a:rPr lang="es-ES" dirty="0" err="1"/>
              <a:t>Amilodosis</a:t>
            </a:r>
            <a:r>
              <a:rPr lang="es-ES" dirty="0"/>
              <a:t> AA ( amiloide </a:t>
            </a:r>
            <a:r>
              <a:rPr lang="es-ES" dirty="0" err="1"/>
              <a:t>asoc</a:t>
            </a:r>
            <a:r>
              <a:rPr lang="es-ES" dirty="0"/>
              <a:t> </a:t>
            </a:r>
            <a:r>
              <a:rPr lang="es-ES" dirty="0" err="1"/>
              <a:t>enfermdades</a:t>
            </a:r>
            <a:r>
              <a:rPr lang="es-ES" dirty="0"/>
              <a:t> crónicas AR, </a:t>
            </a:r>
            <a:r>
              <a:rPr lang="es-ES" dirty="0" err="1"/>
              <a:t>EII,etc</a:t>
            </a:r>
            <a:r>
              <a:rPr lang="es-ES" dirty="0"/>
              <a:t>)</a:t>
            </a:r>
          </a:p>
          <a:p>
            <a:r>
              <a:rPr lang="es-ES" dirty="0">
                <a:highlight>
                  <a:srgbClr val="FFFF00"/>
                </a:highlight>
              </a:rPr>
              <a:t>PRIMARIAS</a:t>
            </a:r>
          </a:p>
          <a:p>
            <a:r>
              <a:rPr lang="es-ES" dirty="0">
                <a:highlight>
                  <a:srgbClr val="FFFF00"/>
                </a:highlight>
              </a:rPr>
              <a:t>ENFERMEDAD CAMBIOS MINIMOS</a:t>
            </a:r>
          </a:p>
          <a:p>
            <a:r>
              <a:rPr lang="es-ES" dirty="0">
                <a:highlight>
                  <a:srgbClr val="FFFF00"/>
                </a:highlight>
              </a:rPr>
              <a:t>FSGS</a:t>
            </a:r>
          </a:p>
          <a:p>
            <a:r>
              <a:rPr lang="es-AR" dirty="0">
                <a:highlight>
                  <a:srgbClr val="FFFF00"/>
                </a:highlight>
              </a:rPr>
              <a:t>GNF MEMBRANOSA</a:t>
            </a:r>
          </a:p>
        </p:txBody>
      </p:sp>
    </p:spTree>
    <p:extLst>
      <p:ext uri="{BB962C8B-B14F-4D97-AF65-F5344CB8AC3E}">
        <p14:creationId xmlns:p14="http://schemas.microsoft.com/office/powerpoint/2010/main" val="61458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80BD-09AD-4418-83A5-A368070C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ighlight>
                  <a:srgbClr val="FFFF00"/>
                </a:highlight>
              </a:rPr>
              <a:t>DIAGNOSTICO </a:t>
            </a:r>
            <a:endParaRPr lang="es-AR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0D70-28F4-4794-A060-C52CEB900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Interrogatorio </a:t>
            </a:r>
          </a:p>
          <a:p>
            <a:r>
              <a:rPr lang="es-ES" dirty="0"/>
              <a:t>Laboratorio: </a:t>
            </a:r>
            <a:r>
              <a:rPr lang="es-ES" dirty="0" err="1"/>
              <a:t>Serologia</a:t>
            </a:r>
            <a:r>
              <a:rPr lang="es-ES" dirty="0"/>
              <a:t> </a:t>
            </a:r>
          </a:p>
          <a:p>
            <a:r>
              <a:rPr lang="es-ES" dirty="0"/>
              <a:t>Gold estándar Biopsia renal </a:t>
            </a:r>
          </a:p>
          <a:p>
            <a:r>
              <a:rPr lang="es-ES" dirty="0"/>
              <a:t>Diagnostico, pronostico, actividad o cronicidad, tratamiento a iniciar.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845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1779</Words>
  <Application>Microsoft Office PowerPoint</Application>
  <PresentationFormat>Widescreen</PresentationFormat>
  <Paragraphs>170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Libre Franklin</vt:lpstr>
      <vt:lpstr>Noto Sans</vt:lpstr>
      <vt:lpstr>Times New Roman</vt:lpstr>
      <vt:lpstr>Office Theme</vt:lpstr>
      <vt:lpstr>NEFROTICO NEFRITICO</vt:lpstr>
      <vt:lpstr>BARRERA DE FILTRACION GLOMERULAR </vt:lpstr>
      <vt:lpstr>Des</vt:lpstr>
      <vt:lpstr>Como se pueden manifestar las enfermedades glomerulares……</vt:lpstr>
      <vt:lpstr>Sindrome Nefrotico </vt:lpstr>
      <vt:lpstr>FISIOPATOGENIA SN  Fisiopatogenia : Permeabilidad  Target: Podocitos –hendiduras Diafragmaticas PODOCITOPATIAS Sedimento urinario BLANDO  </vt:lpstr>
      <vt:lpstr>Complicaciones del Sindrome Nefrotico </vt:lpstr>
      <vt:lpstr>CAUSAS DE S. NEFROTICO </vt:lpstr>
      <vt:lpstr>DIAGNOSTICO </vt:lpstr>
      <vt:lpstr>BIOPSIA RENAL X 3</vt:lpstr>
      <vt:lpstr>PowerPoint Presentation</vt:lpstr>
      <vt:lpstr>Sindrome Nefrotico Primario</vt:lpstr>
      <vt:lpstr>TRATAMIENTO SN </vt:lpstr>
      <vt:lpstr>TRATAMIENTO INMULOGICOS-ANTINFLAMATORIOS</vt:lpstr>
      <vt:lpstr>SINDROME NEFROTICO</vt:lpstr>
      <vt:lpstr>Patron GNF CAMBIO MINIMO </vt:lpstr>
      <vt:lpstr>PATRON DE CAMBIO MINIMO</vt:lpstr>
      <vt:lpstr>GNF Cambio minimo en Adulto </vt:lpstr>
      <vt:lpstr>PowerPoint Presentation</vt:lpstr>
      <vt:lpstr>FENOTIPOS DE CAMBIOS MINIMOS</vt:lpstr>
      <vt:lpstr>PowerPoint Presentation</vt:lpstr>
      <vt:lpstr>PowerPoint Presentation</vt:lpstr>
      <vt:lpstr>PowerPoint Presentation</vt:lpstr>
      <vt:lpstr>GNF  FGSF</vt:lpstr>
      <vt:lpstr>GNF. FSGS </vt:lpstr>
      <vt:lpstr>EVOLUCION </vt:lpstr>
      <vt:lpstr>OPCIONES DE TRATAMIENTO</vt:lpstr>
      <vt:lpstr>GNF. Membranosa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NEFROTICO NEFRITICO</dc:title>
  <dc:creator>Lucas Navarro</dc:creator>
  <cp:lastModifiedBy>Lucas Navarro</cp:lastModifiedBy>
  <cp:revision>2</cp:revision>
  <dcterms:created xsi:type="dcterms:W3CDTF">2025-04-09T19:49:23Z</dcterms:created>
  <dcterms:modified xsi:type="dcterms:W3CDTF">2025-04-09T19:50:33Z</dcterms:modified>
</cp:coreProperties>
</file>