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220.xml" ContentType="application/vnd.openxmlformats-officedocument.presentationml.slide+xml"/>
  <Override PartName="/ppt/notesSlides/notesSlide170.xml" ContentType="application/vnd.openxmlformats-officedocument.presentationml.notesSlide+xml"/>
  <Override PartName="/ppt/slideLayouts/slideLayout20.xml" ContentType="application/vnd.openxmlformats-officedocument.presentationml.slideLayout+xml"/>
  <Override PartName="/ppt/notesMasters/notesMaster10.xml" ContentType="application/vnd.openxmlformats-officedocument.presentationml.notesMaster+xml"/>
  <Override PartName="/ppt/slideMasters/slideMaster10.xml" ContentType="application/vnd.openxmlformats-officedocument.presentationml.slideMaster+xml"/>
  <Override PartName="/ppt/theme/theme20.xml" ContentType="application/vnd.openxmlformats-officedocument.theme+xml"/>
  <Override PartName="/ppt/slideLayouts/slideLayout80.xml" ContentType="application/vnd.openxmlformats-officedocument.presentationml.slideLayout+xml"/>
  <Override PartName="/ppt/slideLayouts/slideLayout30.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slideLayouts/slideLayout60.xml" ContentType="application/vnd.openxmlformats-officedocument.presentationml.slideLayout+xml"/>
  <Override PartName="/ppt/slideLayouts/slideLayout110.xml" ContentType="application/vnd.openxmlformats-officedocument.presentationml.slideLayout+xml"/>
  <Override PartName="/ppt/slideLayouts/slideLayout50.xml" ContentType="application/vnd.openxmlformats-officedocument.presentationml.slideLayout+xml"/>
  <Override PartName="/ppt/slideLayouts/slideLayout10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12" r:id="rId3"/>
    <p:sldId id="313" r:id="rId4"/>
    <p:sldId id="307" r:id="rId5"/>
    <p:sldId id="314" r:id="rId6"/>
    <p:sldId id="294" r:id="rId7"/>
    <p:sldId id="293" r:id="rId8"/>
    <p:sldId id="291" r:id="rId9"/>
    <p:sldId id="289" r:id="rId10"/>
    <p:sldId id="290" r:id="rId11"/>
    <p:sldId id="292" r:id="rId12"/>
    <p:sldId id="299" r:id="rId13"/>
    <p:sldId id="300" r:id="rId14"/>
    <p:sldId id="296" r:id="rId15"/>
    <p:sldId id="297" r:id="rId16"/>
    <p:sldId id="311" r:id="rId17"/>
    <p:sldId id="301" r:id="rId18"/>
    <p:sldId id="303" r:id="rId19"/>
    <p:sldId id="304" r:id="rId20"/>
    <p:sldId id="316" r:id="rId21"/>
    <p:sldId id="305" r:id="rId22"/>
    <p:sldId id="308" r:id="rId23"/>
    <p:sldId id="317" r:id="rId24"/>
    <p:sldId id="298" r:id="rId25"/>
    <p:sldId id="318" r:id="rId26"/>
    <p:sldId id="319" r:id="rId27"/>
    <p:sldId id="320" r:id="rId28"/>
    <p:sldId id="268" r:id="rId29"/>
    <p:sldId id="258" r:id="rId30"/>
    <p:sldId id="327" r:id="rId31"/>
    <p:sldId id="328" r:id="rId32"/>
    <p:sldId id="335" r:id="rId33"/>
    <p:sldId id="330" r:id="rId34"/>
    <p:sldId id="326" r:id="rId35"/>
    <p:sldId id="336" r:id="rId36"/>
    <p:sldId id="339" r:id="rId37"/>
    <p:sldId id="338" r:id="rId38"/>
    <p:sldId id="337" r:id="rId3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_rels/notesMaster10.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97F3E-05CB-453E-8787-AEC2F03C0249}" type="datetimeFigureOut">
              <a:rPr lang="es-AR" smtClean="0"/>
              <a:t>9/4/2025</a:t>
            </a:fld>
            <a:endParaRPr lang="es-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58AFB-CEE2-4AC6-A769-6D6A94444869}" type="slidenum">
              <a:rPr lang="es-AR" smtClean="0"/>
              <a:t>‹#›</a:t>
            </a:fld>
            <a:endParaRPr lang="es-AR"/>
          </a:p>
        </p:txBody>
      </p:sp>
    </p:spTree>
    <p:extLst>
      <p:ext uri="{BB962C8B-B14F-4D97-AF65-F5344CB8AC3E}">
        <p14:creationId xmlns:p14="http://schemas.microsoft.com/office/powerpoint/2010/main" val="246329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Masters/notesMaster10.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4A1C5-F1C5-4E67-A79F-8EA133D6E727}" type="datetimeFigureOut">
              <a:rPr lang="es-AR" smtClean="0"/>
              <a:t>3/4/2025</a:t>
            </a:fld>
            <a:endParaRPr lang="es-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C4B9F-18BD-4C7B-9A2D-F52BFF0C3E3E}" type="slidenum">
              <a:rPr lang="es-AR" smtClean="0"/>
              <a:t>‹#›</a:t>
            </a:fld>
            <a:endParaRPr lang="es-AR"/>
          </a:p>
        </p:txBody>
      </p:sp>
    </p:spTree>
    <p:extLst>
      <p:ext uri="{BB962C8B-B14F-4D97-AF65-F5344CB8AC3E}">
        <p14:creationId xmlns:p14="http://schemas.microsoft.com/office/powerpoint/2010/main" val="315753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0.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3</a:t>
            </a:fld>
            <a:endParaRPr lang="es-AR"/>
          </a:p>
        </p:txBody>
      </p:sp>
    </p:spTree>
    <p:extLst>
      <p:ext uri="{BB962C8B-B14F-4D97-AF65-F5344CB8AC3E}">
        <p14:creationId xmlns:p14="http://schemas.microsoft.com/office/powerpoint/2010/main" val="310657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15</a:t>
            </a:fld>
            <a:endParaRPr lang="es-AR"/>
          </a:p>
        </p:txBody>
      </p:sp>
    </p:spTree>
    <p:extLst>
      <p:ext uri="{BB962C8B-B14F-4D97-AF65-F5344CB8AC3E}">
        <p14:creationId xmlns:p14="http://schemas.microsoft.com/office/powerpoint/2010/main" val="1904692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16</a:t>
            </a:fld>
            <a:endParaRPr lang="es-AR"/>
          </a:p>
        </p:txBody>
      </p:sp>
    </p:spTree>
    <p:extLst>
      <p:ext uri="{BB962C8B-B14F-4D97-AF65-F5344CB8AC3E}">
        <p14:creationId xmlns:p14="http://schemas.microsoft.com/office/powerpoint/2010/main" val="2566065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17</a:t>
            </a:fld>
            <a:endParaRPr lang="es-AR"/>
          </a:p>
        </p:txBody>
      </p:sp>
    </p:spTree>
    <p:extLst>
      <p:ext uri="{BB962C8B-B14F-4D97-AF65-F5344CB8AC3E}">
        <p14:creationId xmlns:p14="http://schemas.microsoft.com/office/powerpoint/2010/main" val="67768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18</a:t>
            </a:fld>
            <a:endParaRPr lang="es-AR"/>
          </a:p>
        </p:txBody>
      </p:sp>
    </p:spTree>
    <p:extLst>
      <p:ext uri="{BB962C8B-B14F-4D97-AF65-F5344CB8AC3E}">
        <p14:creationId xmlns:p14="http://schemas.microsoft.com/office/powerpoint/2010/main" val="2948814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19</a:t>
            </a:fld>
            <a:endParaRPr lang="es-AR"/>
          </a:p>
        </p:txBody>
      </p:sp>
    </p:spTree>
    <p:extLst>
      <p:ext uri="{BB962C8B-B14F-4D97-AF65-F5344CB8AC3E}">
        <p14:creationId xmlns:p14="http://schemas.microsoft.com/office/powerpoint/2010/main" val="2117545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20</a:t>
            </a:fld>
            <a:endParaRPr lang="es-AR"/>
          </a:p>
        </p:txBody>
      </p:sp>
    </p:spTree>
    <p:extLst>
      <p:ext uri="{BB962C8B-B14F-4D97-AF65-F5344CB8AC3E}">
        <p14:creationId xmlns:p14="http://schemas.microsoft.com/office/powerpoint/2010/main" val="1129707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21</a:t>
            </a:fld>
            <a:endParaRPr lang="es-AR"/>
          </a:p>
        </p:txBody>
      </p:sp>
    </p:spTree>
    <p:extLst>
      <p:ext uri="{BB962C8B-B14F-4D97-AF65-F5344CB8AC3E}">
        <p14:creationId xmlns:p14="http://schemas.microsoft.com/office/powerpoint/2010/main" val="4251971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22</a:t>
            </a:fld>
            <a:endParaRPr lang="es-AR"/>
          </a:p>
        </p:txBody>
      </p:sp>
    </p:spTree>
    <p:extLst>
      <p:ext uri="{BB962C8B-B14F-4D97-AF65-F5344CB8AC3E}">
        <p14:creationId xmlns:p14="http://schemas.microsoft.com/office/powerpoint/2010/main" val="70965356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22</a:t>
            </a:fld>
            <a:endParaRPr lang="es-AR"/>
          </a:p>
        </p:txBody>
      </p:sp>
    </p:spTree>
    <p:extLst>
      <p:ext uri="{BB962C8B-B14F-4D97-AF65-F5344CB8AC3E}">
        <p14:creationId xmlns:p14="http://schemas.microsoft.com/office/powerpoint/2010/main" val="709653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25</a:t>
            </a:fld>
            <a:endParaRPr lang="es-AR"/>
          </a:p>
        </p:txBody>
      </p:sp>
    </p:spTree>
    <p:extLst>
      <p:ext uri="{BB962C8B-B14F-4D97-AF65-F5344CB8AC3E}">
        <p14:creationId xmlns:p14="http://schemas.microsoft.com/office/powerpoint/2010/main" val="858101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26</a:t>
            </a:fld>
            <a:endParaRPr lang="es-AR"/>
          </a:p>
        </p:txBody>
      </p:sp>
    </p:spTree>
    <p:extLst>
      <p:ext uri="{BB962C8B-B14F-4D97-AF65-F5344CB8AC3E}">
        <p14:creationId xmlns:p14="http://schemas.microsoft.com/office/powerpoint/2010/main" val="410847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4</a:t>
            </a:fld>
            <a:endParaRPr lang="es-AR"/>
          </a:p>
        </p:txBody>
      </p:sp>
    </p:spTree>
    <p:extLst>
      <p:ext uri="{BB962C8B-B14F-4D97-AF65-F5344CB8AC3E}">
        <p14:creationId xmlns:p14="http://schemas.microsoft.com/office/powerpoint/2010/main" val="3140780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27</a:t>
            </a:fld>
            <a:endParaRPr lang="es-AR"/>
          </a:p>
        </p:txBody>
      </p:sp>
    </p:spTree>
    <p:extLst>
      <p:ext uri="{BB962C8B-B14F-4D97-AF65-F5344CB8AC3E}">
        <p14:creationId xmlns:p14="http://schemas.microsoft.com/office/powerpoint/2010/main" val="2614683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AR" dirty="0"/>
          </a:p>
        </p:txBody>
      </p:sp>
      <p:sp>
        <p:nvSpPr>
          <p:cNvPr id="4" name="Slide Number Placeholder 3"/>
          <p:cNvSpPr>
            <a:spLocks noGrp="1"/>
          </p:cNvSpPr>
          <p:nvPr>
            <p:ph type="sldNum" sz="quarter" idx="5"/>
          </p:nvPr>
        </p:nvSpPr>
        <p:spPr/>
        <p:txBody>
          <a:bodyPr/>
          <a:lstStyle/>
          <a:p>
            <a:fld id="{2026D80C-5312-4A72-949A-5F1AC5CE9C3C}" type="slidenum">
              <a:rPr lang="es-AR" smtClean="0"/>
              <a:t>29</a:t>
            </a:fld>
            <a:endParaRPr lang="es-AR"/>
          </a:p>
        </p:txBody>
      </p:sp>
    </p:spTree>
    <p:extLst>
      <p:ext uri="{BB962C8B-B14F-4D97-AF65-F5344CB8AC3E}">
        <p14:creationId xmlns:p14="http://schemas.microsoft.com/office/powerpoint/2010/main" val="2894363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30</a:t>
            </a:fld>
            <a:endParaRPr lang="es-AR"/>
          </a:p>
        </p:txBody>
      </p:sp>
    </p:spTree>
    <p:extLst>
      <p:ext uri="{BB962C8B-B14F-4D97-AF65-F5344CB8AC3E}">
        <p14:creationId xmlns:p14="http://schemas.microsoft.com/office/powerpoint/2010/main" val="520477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31</a:t>
            </a:fld>
            <a:endParaRPr lang="es-AR"/>
          </a:p>
        </p:txBody>
      </p:sp>
    </p:spTree>
    <p:extLst>
      <p:ext uri="{BB962C8B-B14F-4D97-AF65-F5344CB8AC3E}">
        <p14:creationId xmlns:p14="http://schemas.microsoft.com/office/powerpoint/2010/main" val="1630307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33</a:t>
            </a:fld>
            <a:endParaRPr lang="es-AR"/>
          </a:p>
        </p:txBody>
      </p:sp>
    </p:spTree>
    <p:extLst>
      <p:ext uri="{BB962C8B-B14F-4D97-AF65-F5344CB8AC3E}">
        <p14:creationId xmlns:p14="http://schemas.microsoft.com/office/powerpoint/2010/main" val="328922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7</a:t>
            </a:fld>
            <a:endParaRPr lang="es-AR"/>
          </a:p>
        </p:txBody>
      </p:sp>
    </p:spTree>
    <p:extLst>
      <p:ext uri="{BB962C8B-B14F-4D97-AF65-F5344CB8AC3E}">
        <p14:creationId xmlns:p14="http://schemas.microsoft.com/office/powerpoint/2010/main" val="239171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8</a:t>
            </a:fld>
            <a:endParaRPr lang="es-AR"/>
          </a:p>
        </p:txBody>
      </p:sp>
    </p:spTree>
    <p:extLst>
      <p:ext uri="{BB962C8B-B14F-4D97-AF65-F5344CB8AC3E}">
        <p14:creationId xmlns:p14="http://schemas.microsoft.com/office/powerpoint/2010/main" val="227742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9</a:t>
            </a:fld>
            <a:endParaRPr lang="es-AR"/>
          </a:p>
        </p:txBody>
      </p:sp>
    </p:spTree>
    <p:extLst>
      <p:ext uri="{BB962C8B-B14F-4D97-AF65-F5344CB8AC3E}">
        <p14:creationId xmlns:p14="http://schemas.microsoft.com/office/powerpoint/2010/main" val="119552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10</a:t>
            </a:fld>
            <a:endParaRPr lang="es-AR"/>
          </a:p>
        </p:txBody>
      </p:sp>
    </p:spTree>
    <p:extLst>
      <p:ext uri="{BB962C8B-B14F-4D97-AF65-F5344CB8AC3E}">
        <p14:creationId xmlns:p14="http://schemas.microsoft.com/office/powerpoint/2010/main" val="372615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11</a:t>
            </a:fld>
            <a:endParaRPr lang="es-AR"/>
          </a:p>
        </p:txBody>
      </p:sp>
    </p:spTree>
    <p:extLst>
      <p:ext uri="{BB962C8B-B14F-4D97-AF65-F5344CB8AC3E}">
        <p14:creationId xmlns:p14="http://schemas.microsoft.com/office/powerpoint/2010/main" val="397836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32323"/>
              </a:solidFill>
              <a:latin typeface="Noto Sans" panose="020B0502040504020204" pitchFamily="34" charset="0"/>
            </a:endParaRPr>
          </a:p>
          <a:p>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12</a:t>
            </a:fld>
            <a:endParaRPr lang="es-AR"/>
          </a:p>
        </p:txBody>
      </p:sp>
    </p:spTree>
    <p:extLst>
      <p:ext uri="{BB962C8B-B14F-4D97-AF65-F5344CB8AC3E}">
        <p14:creationId xmlns:p14="http://schemas.microsoft.com/office/powerpoint/2010/main" val="324789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AR" dirty="0"/>
          </a:p>
        </p:txBody>
      </p:sp>
      <p:sp>
        <p:nvSpPr>
          <p:cNvPr id="4" name="Slide Number Placeholder 3"/>
          <p:cNvSpPr>
            <a:spLocks noGrp="1"/>
          </p:cNvSpPr>
          <p:nvPr>
            <p:ph type="sldNum" sz="quarter" idx="5"/>
          </p:nvPr>
        </p:nvSpPr>
        <p:spPr/>
        <p:txBody>
          <a:bodyPr/>
          <a:lstStyle/>
          <a:p>
            <a:fld id="{3FEC4B9F-18BD-4C7B-9A2D-F52BFF0C3E3E}" type="slidenum">
              <a:rPr lang="es-AR" smtClean="0"/>
              <a:t>13</a:t>
            </a:fld>
            <a:endParaRPr lang="es-AR"/>
          </a:p>
        </p:txBody>
      </p:sp>
    </p:spTree>
    <p:extLst>
      <p:ext uri="{BB962C8B-B14F-4D97-AF65-F5344CB8AC3E}">
        <p14:creationId xmlns:p14="http://schemas.microsoft.com/office/powerpoint/2010/main" val="137006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0CFCE-3F2D-4B07-B1C6-51FA99BBA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AR"/>
          </a:p>
        </p:txBody>
      </p:sp>
      <p:sp>
        <p:nvSpPr>
          <p:cNvPr id="3" name="Subtitle 2">
            <a:extLst>
              <a:ext uri="{FF2B5EF4-FFF2-40B4-BE49-F238E27FC236}">
                <a16:creationId xmlns:a16="http://schemas.microsoft.com/office/drawing/2014/main" id="{B4128E71-D616-44E7-B5F1-A815634C93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AR"/>
          </a:p>
        </p:txBody>
      </p:sp>
      <p:sp>
        <p:nvSpPr>
          <p:cNvPr id="4" name="Date Placeholder 3">
            <a:extLst>
              <a:ext uri="{FF2B5EF4-FFF2-40B4-BE49-F238E27FC236}">
                <a16:creationId xmlns:a16="http://schemas.microsoft.com/office/drawing/2014/main" id="{B532424F-C7CE-40A7-B5F1-25D88B555C27}"/>
              </a:ext>
            </a:extLst>
          </p:cNvPr>
          <p:cNvSpPr>
            <a:spLocks noGrp="1"/>
          </p:cNvSpPr>
          <p:nvPr>
            <p:ph type="dt" sz="half" idx="10"/>
          </p:nvPr>
        </p:nvSpPr>
        <p:spPr/>
        <p:txBody>
          <a:bodyPr/>
          <a:lstStyle/>
          <a:p>
            <a:fld id="{58D180BC-C5D5-4AFA-8D56-24CED817C2C7}" type="datetimeFigureOut">
              <a:rPr lang="es-AR" smtClean="0"/>
              <a:t>9/4/2025</a:t>
            </a:fld>
            <a:endParaRPr lang="es-AR"/>
          </a:p>
        </p:txBody>
      </p:sp>
      <p:sp>
        <p:nvSpPr>
          <p:cNvPr id="5" name="Footer Placeholder 4">
            <a:extLst>
              <a:ext uri="{FF2B5EF4-FFF2-40B4-BE49-F238E27FC236}">
                <a16:creationId xmlns:a16="http://schemas.microsoft.com/office/drawing/2014/main" id="{CF2DB9AC-66D3-4BCB-A7FC-342B37B74F2A}"/>
              </a:ext>
            </a:extLst>
          </p:cNvPr>
          <p:cNvSpPr>
            <a:spLocks noGrp="1"/>
          </p:cNvSpPr>
          <p:nvPr>
            <p:ph type="ftr" sz="quarter" idx="11"/>
          </p:nvPr>
        </p:nvSpPr>
        <p:spPr/>
        <p:txBody>
          <a:bodyPr/>
          <a:lstStyle/>
          <a:p>
            <a:endParaRPr lang="es-AR"/>
          </a:p>
        </p:txBody>
      </p:sp>
      <p:sp>
        <p:nvSpPr>
          <p:cNvPr id="6" name="Slide Number Placeholder 5">
            <a:extLst>
              <a:ext uri="{FF2B5EF4-FFF2-40B4-BE49-F238E27FC236}">
                <a16:creationId xmlns:a16="http://schemas.microsoft.com/office/drawing/2014/main" id="{A1ECA57B-8B19-47A1-B783-8B3E8F8C828F}"/>
              </a:ext>
            </a:extLst>
          </p:cNvPr>
          <p:cNvSpPr>
            <a:spLocks noGrp="1"/>
          </p:cNvSpPr>
          <p:nvPr>
            <p:ph type="sldNum" sz="quarter" idx="12"/>
          </p:nvPr>
        </p:nvSpPr>
        <p:spPr/>
        <p:txBody>
          <a:bodyPr/>
          <a:lstStyle/>
          <a:p>
            <a:fld id="{E2498C2C-F5BA-465C-9424-684A68A30B44}" type="slidenum">
              <a:rPr lang="es-AR" smtClean="0"/>
              <a:t>‹#›</a:t>
            </a:fld>
            <a:endParaRPr lang="es-AR"/>
          </a:p>
        </p:txBody>
      </p:sp>
    </p:spTree>
    <p:extLst>
      <p:ext uri="{BB962C8B-B14F-4D97-AF65-F5344CB8AC3E}">
        <p14:creationId xmlns:p14="http://schemas.microsoft.com/office/powerpoint/2010/main" val="326807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47F3-140D-4771-9CC2-A3C8A2599BD8}"/>
              </a:ext>
            </a:extLst>
          </p:cNvPr>
          <p:cNvSpPr>
            <a:spLocks noGrp="1"/>
          </p:cNvSpPr>
          <p:nvPr>
            <p:ph type="title"/>
          </p:nvPr>
        </p:nvSpPr>
        <p:spPr/>
        <p:txBody>
          <a:bodyPr/>
          <a:lstStyle/>
          <a:p>
            <a:r>
              <a:rPr lang="en-US"/>
              <a:t>Click to edit Master title style</a:t>
            </a:r>
            <a:endParaRPr lang="es-AR"/>
          </a:p>
        </p:txBody>
      </p:sp>
      <p:sp>
        <p:nvSpPr>
          <p:cNvPr id="3" name="Vertical Text Placeholder 2">
            <a:extLst>
              <a:ext uri="{FF2B5EF4-FFF2-40B4-BE49-F238E27FC236}">
                <a16:creationId xmlns:a16="http://schemas.microsoft.com/office/drawing/2014/main" id="{0AE6E3CE-B496-46E2-A4B5-5A0707891E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215A7141-9A59-431E-9F2D-F96BD7B630B3}"/>
              </a:ext>
            </a:extLst>
          </p:cNvPr>
          <p:cNvSpPr>
            <a:spLocks noGrp="1"/>
          </p:cNvSpPr>
          <p:nvPr>
            <p:ph type="dt" sz="half" idx="10"/>
          </p:nvPr>
        </p:nvSpPr>
        <p:spPr/>
        <p:txBody>
          <a:bodyPr/>
          <a:lstStyle/>
          <a:p>
            <a:fld id="{58D180BC-C5D5-4AFA-8D56-24CED817C2C7}" type="datetimeFigureOut">
              <a:rPr lang="es-AR" smtClean="0"/>
              <a:t>9/4/2025</a:t>
            </a:fld>
            <a:endParaRPr lang="es-AR"/>
          </a:p>
        </p:txBody>
      </p:sp>
      <p:sp>
        <p:nvSpPr>
          <p:cNvPr id="5" name="Footer Placeholder 4">
            <a:extLst>
              <a:ext uri="{FF2B5EF4-FFF2-40B4-BE49-F238E27FC236}">
                <a16:creationId xmlns:a16="http://schemas.microsoft.com/office/drawing/2014/main" id="{15BB6785-7459-4D82-BD13-FDAB618B5CF3}"/>
              </a:ext>
            </a:extLst>
          </p:cNvPr>
          <p:cNvSpPr>
            <a:spLocks noGrp="1"/>
          </p:cNvSpPr>
          <p:nvPr>
            <p:ph type="ftr" sz="quarter" idx="11"/>
          </p:nvPr>
        </p:nvSpPr>
        <p:spPr/>
        <p:txBody>
          <a:bodyPr/>
          <a:lstStyle/>
          <a:p>
            <a:endParaRPr lang="es-AR"/>
          </a:p>
        </p:txBody>
      </p:sp>
      <p:sp>
        <p:nvSpPr>
          <p:cNvPr id="6" name="Slide Number Placeholder 5">
            <a:extLst>
              <a:ext uri="{FF2B5EF4-FFF2-40B4-BE49-F238E27FC236}">
                <a16:creationId xmlns:a16="http://schemas.microsoft.com/office/drawing/2014/main" id="{21946F2F-5150-4D8F-807A-0C17F167DCC9}"/>
              </a:ext>
            </a:extLst>
          </p:cNvPr>
          <p:cNvSpPr>
            <a:spLocks noGrp="1"/>
          </p:cNvSpPr>
          <p:nvPr>
            <p:ph type="sldNum" sz="quarter" idx="12"/>
          </p:nvPr>
        </p:nvSpPr>
        <p:spPr/>
        <p:txBody>
          <a:bodyPr/>
          <a:lstStyle/>
          <a:p>
            <a:fld id="{E2498C2C-F5BA-465C-9424-684A68A30B44}" type="slidenum">
              <a:rPr lang="es-AR" smtClean="0"/>
              <a:t>‹#›</a:t>
            </a:fld>
            <a:endParaRPr lang="es-AR"/>
          </a:p>
        </p:txBody>
      </p:sp>
    </p:spTree>
    <p:extLst>
      <p:ext uri="{BB962C8B-B14F-4D97-AF65-F5344CB8AC3E}">
        <p14:creationId xmlns:p14="http://schemas.microsoft.com/office/powerpoint/2010/main" val="40829258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D5C18-5BF6-4796-96CA-EA518CEC4EC6}"/>
              </a:ext>
            </a:extLst>
          </p:cNvPr>
          <p:cNvSpPr>
            <a:spLocks noGrp="1"/>
          </p:cNvSpPr>
          <p:nvPr>
            <p:ph type="title"/>
          </p:nvPr>
        </p:nvSpPr>
        <p:spPr/>
        <p:txBody>
          <a:bodyPr/>
          <a:lstStyle/>
          <a:p>
            <a:r>
              <a:rPr lang="en-US"/>
              <a:t>Click to edit Master title style</a:t>
            </a:r>
            <a:endParaRPr lang="es-AR"/>
          </a:p>
        </p:txBody>
      </p:sp>
      <p:sp>
        <p:nvSpPr>
          <p:cNvPr id="3" name="Vertical Text Placeholder 2">
            <a:extLst>
              <a:ext uri="{FF2B5EF4-FFF2-40B4-BE49-F238E27FC236}">
                <a16:creationId xmlns:a16="http://schemas.microsoft.com/office/drawing/2014/main" id="{17A6C97E-4639-4A5D-A15C-3B1C6835DF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BE6B1711-0980-4012-B702-12E6FC05654D}"/>
              </a:ext>
            </a:extLst>
          </p:cNvPr>
          <p:cNvSpPr>
            <a:spLocks noGrp="1"/>
          </p:cNvSpPr>
          <p:nvPr>
            <p:ph type="dt" sz="half" idx="10"/>
          </p:nvPr>
        </p:nvSpPr>
        <p:spPr/>
        <p:txBody>
          <a:bodyPr/>
          <a:lstStyle/>
          <a:p>
            <a:fld id="{C95B7A99-DE3D-4C81-85AD-54B5636D7150}" type="datetimeFigureOut">
              <a:rPr lang="es-AR" smtClean="0"/>
              <a:t>3/4/2025</a:t>
            </a:fld>
            <a:endParaRPr lang="es-AR"/>
          </a:p>
        </p:txBody>
      </p:sp>
      <p:sp>
        <p:nvSpPr>
          <p:cNvPr id="5" name="Footer Placeholder 4">
            <a:extLst>
              <a:ext uri="{FF2B5EF4-FFF2-40B4-BE49-F238E27FC236}">
                <a16:creationId xmlns:a16="http://schemas.microsoft.com/office/drawing/2014/main" id="{70550FE0-A6AB-42D4-8DA5-288D5BCC439F}"/>
              </a:ext>
            </a:extLst>
          </p:cNvPr>
          <p:cNvSpPr>
            <a:spLocks noGrp="1"/>
          </p:cNvSpPr>
          <p:nvPr>
            <p:ph type="ftr" sz="quarter" idx="11"/>
          </p:nvPr>
        </p:nvSpPr>
        <p:spPr/>
        <p:txBody>
          <a:bodyPr/>
          <a:lstStyle/>
          <a:p>
            <a:endParaRPr lang="es-AR"/>
          </a:p>
        </p:txBody>
      </p:sp>
      <p:sp>
        <p:nvSpPr>
          <p:cNvPr id="6" name="Slide Number Placeholder 5">
            <a:extLst>
              <a:ext uri="{FF2B5EF4-FFF2-40B4-BE49-F238E27FC236}">
                <a16:creationId xmlns:a16="http://schemas.microsoft.com/office/drawing/2014/main" id="{E188EF26-3320-440E-8871-B7368F57F139}"/>
              </a:ext>
            </a:extLst>
          </p:cNvPr>
          <p:cNvSpPr>
            <a:spLocks noGrp="1"/>
          </p:cNvSpPr>
          <p:nvPr>
            <p:ph type="sldNum" sz="quarter" idx="12"/>
          </p:nvPr>
        </p:nvSpPr>
        <p:spPr/>
        <p:txBody>
          <a:bodyPr/>
          <a:lstStyle/>
          <a:p>
            <a:fld id="{7CE365D3-CFE4-4D4C-BC84-1A4155E001F5}" type="slidenum">
              <a:rPr lang="es-AR" smtClean="0"/>
              <a:t>‹#›</a:t>
            </a:fld>
            <a:endParaRPr lang="es-AR"/>
          </a:p>
        </p:txBody>
      </p:sp>
    </p:spTree>
    <p:extLst>
      <p:ext uri="{BB962C8B-B14F-4D97-AF65-F5344CB8AC3E}">
        <p14:creationId xmlns:p14="http://schemas.microsoft.com/office/powerpoint/2010/main" val="369832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5FAF39-23BB-4A1E-B235-6E55C8D365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AR"/>
          </a:p>
        </p:txBody>
      </p:sp>
      <p:sp>
        <p:nvSpPr>
          <p:cNvPr id="3" name="Vertical Text Placeholder 2">
            <a:extLst>
              <a:ext uri="{FF2B5EF4-FFF2-40B4-BE49-F238E27FC236}">
                <a16:creationId xmlns:a16="http://schemas.microsoft.com/office/drawing/2014/main" id="{461F1AEA-AF94-4AC9-9485-E279EA52D6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4D596D28-658F-4D50-9747-4AA801C3490F}"/>
              </a:ext>
            </a:extLst>
          </p:cNvPr>
          <p:cNvSpPr>
            <a:spLocks noGrp="1"/>
          </p:cNvSpPr>
          <p:nvPr>
            <p:ph type="dt" sz="half" idx="10"/>
          </p:nvPr>
        </p:nvSpPr>
        <p:spPr/>
        <p:txBody>
          <a:bodyPr/>
          <a:lstStyle/>
          <a:p>
            <a:fld id="{58D180BC-C5D5-4AFA-8D56-24CED817C2C7}" type="datetimeFigureOut">
              <a:rPr lang="es-AR" smtClean="0"/>
              <a:t>9/4/2025</a:t>
            </a:fld>
            <a:endParaRPr lang="es-AR"/>
          </a:p>
        </p:txBody>
      </p:sp>
      <p:sp>
        <p:nvSpPr>
          <p:cNvPr id="5" name="Footer Placeholder 4">
            <a:extLst>
              <a:ext uri="{FF2B5EF4-FFF2-40B4-BE49-F238E27FC236}">
                <a16:creationId xmlns:a16="http://schemas.microsoft.com/office/drawing/2014/main" id="{3E53DD0A-2B55-4CFD-A84B-0B953084A5CB}"/>
              </a:ext>
            </a:extLst>
          </p:cNvPr>
          <p:cNvSpPr>
            <a:spLocks noGrp="1"/>
          </p:cNvSpPr>
          <p:nvPr>
            <p:ph type="ftr" sz="quarter" idx="11"/>
          </p:nvPr>
        </p:nvSpPr>
        <p:spPr/>
        <p:txBody>
          <a:bodyPr/>
          <a:lstStyle/>
          <a:p>
            <a:endParaRPr lang="es-AR"/>
          </a:p>
        </p:txBody>
      </p:sp>
      <p:sp>
        <p:nvSpPr>
          <p:cNvPr id="6" name="Slide Number Placeholder 5">
            <a:extLst>
              <a:ext uri="{FF2B5EF4-FFF2-40B4-BE49-F238E27FC236}">
                <a16:creationId xmlns:a16="http://schemas.microsoft.com/office/drawing/2014/main" id="{26163069-5B65-4BDB-9EDF-CBDFEFCEFF00}"/>
              </a:ext>
            </a:extLst>
          </p:cNvPr>
          <p:cNvSpPr>
            <a:spLocks noGrp="1"/>
          </p:cNvSpPr>
          <p:nvPr>
            <p:ph type="sldNum" sz="quarter" idx="12"/>
          </p:nvPr>
        </p:nvSpPr>
        <p:spPr/>
        <p:txBody>
          <a:bodyPr/>
          <a:lstStyle/>
          <a:p>
            <a:fld id="{E2498C2C-F5BA-465C-9424-684A68A30B44}" type="slidenum">
              <a:rPr lang="es-AR" smtClean="0"/>
              <a:t>‹#›</a:t>
            </a:fld>
            <a:endParaRPr lang="es-AR"/>
          </a:p>
        </p:txBody>
      </p:sp>
    </p:spTree>
    <p:extLst>
      <p:ext uri="{BB962C8B-B14F-4D97-AF65-F5344CB8AC3E}">
        <p14:creationId xmlns:p14="http://schemas.microsoft.com/office/powerpoint/2010/main" val="39616110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36103-547D-4403-9BBB-DCC6521EA3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AR"/>
          </a:p>
        </p:txBody>
      </p:sp>
      <p:sp>
        <p:nvSpPr>
          <p:cNvPr id="3" name="Vertical Text Placeholder 2">
            <a:extLst>
              <a:ext uri="{FF2B5EF4-FFF2-40B4-BE49-F238E27FC236}">
                <a16:creationId xmlns:a16="http://schemas.microsoft.com/office/drawing/2014/main" id="{49496D8E-3E7A-4860-B76F-39D5314C50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95DDBE12-2F55-4508-A5E5-46A3294A0549}"/>
              </a:ext>
            </a:extLst>
          </p:cNvPr>
          <p:cNvSpPr>
            <a:spLocks noGrp="1"/>
          </p:cNvSpPr>
          <p:nvPr>
            <p:ph type="dt" sz="half" idx="10"/>
          </p:nvPr>
        </p:nvSpPr>
        <p:spPr/>
        <p:txBody>
          <a:bodyPr/>
          <a:lstStyle/>
          <a:p>
            <a:fld id="{C95B7A99-DE3D-4C81-85AD-54B5636D7150}" type="datetimeFigureOut">
              <a:rPr lang="es-AR" smtClean="0"/>
              <a:t>3/4/2025</a:t>
            </a:fld>
            <a:endParaRPr lang="es-AR"/>
          </a:p>
        </p:txBody>
      </p:sp>
      <p:sp>
        <p:nvSpPr>
          <p:cNvPr id="5" name="Footer Placeholder 4">
            <a:extLst>
              <a:ext uri="{FF2B5EF4-FFF2-40B4-BE49-F238E27FC236}">
                <a16:creationId xmlns:a16="http://schemas.microsoft.com/office/drawing/2014/main" id="{382A2707-E6E4-4820-981F-BB5F6E54FED6}"/>
              </a:ext>
            </a:extLst>
          </p:cNvPr>
          <p:cNvSpPr>
            <a:spLocks noGrp="1"/>
          </p:cNvSpPr>
          <p:nvPr>
            <p:ph type="ftr" sz="quarter" idx="11"/>
          </p:nvPr>
        </p:nvSpPr>
        <p:spPr/>
        <p:txBody>
          <a:bodyPr/>
          <a:lstStyle/>
          <a:p>
            <a:endParaRPr lang="es-AR"/>
          </a:p>
        </p:txBody>
      </p:sp>
      <p:sp>
        <p:nvSpPr>
          <p:cNvPr id="6" name="Slide Number Placeholder 5">
            <a:extLst>
              <a:ext uri="{FF2B5EF4-FFF2-40B4-BE49-F238E27FC236}">
                <a16:creationId xmlns:a16="http://schemas.microsoft.com/office/drawing/2014/main" id="{1DF8A03A-57B5-45A0-BE88-C854B4E8D9FF}"/>
              </a:ext>
            </a:extLst>
          </p:cNvPr>
          <p:cNvSpPr>
            <a:spLocks noGrp="1"/>
          </p:cNvSpPr>
          <p:nvPr>
            <p:ph type="sldNum" sz="quarter" idx="12"/>
          </p:nvPr>
        </p:nvSpPr>
        <p:spPr/>
        <p:txBody>
          <a:bodyPr/>
          <a:lstStyle/>
          <a:p>
            <a:fld id="{7CE365D3-CFE4-4D4C-BC84-1A4155E001F5}" type="slidenum">
              <a:rPr lang="es-AR" smtClean="0"/>
              <a:t>‹#›</a:t>
            </a:fld>
            <a:endParaRPr lang="es-AR"/>
          </a:p>
        </p:txBody>
      </p:sp>
    </p:spTree>
    <p:extLst>
      <p:ext uri="{BB962C8B-B14F-4D97-AF65-F5344CB8AC3E}">
        <p14:creationId xmlns:p14="http://schemas.microsoft.com/office/powerpoint/2010/main" val="85008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BDFA-E642-4199-89D6-B906DE072B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AR"/>
          </a:p>
        </p:txBody>
      </p:sp>
      <p:sp>
        <p:nvSpPr>
          <p:cNvPr id="3" name="Subtitle 2">
            <a:extLst>
              <a:ext uri="{FF2B5EF4-FFF2-40B4-BE49-F238E27FC236}">
                <a16:creationId xmlns:a16="http://schemas.microsoft.com/office/drawing/2014/main" id="{29D63318-186A-4ACC-8E09-D897BE627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AR"/>
          </a:p>
        </p:txBody>
      </p:sp>
      <p:sp>
        <p:nvSpPr>
          <p:cNvPr id="4" name="Date Placeholder 3">
            <a:extLst>
              <a:ext uri="{FF2B5EF4-FFF2-40B4-BE49-F238E27FC236}">
                <a16:creationId xmlns:a16="http://schemas.microsoft.com/office/drawing/2014/main" id="{A75EA597-938D-4BCC-B70C-33CA584C2A2E}"/>
              </a:ext>
            </a:extLst>
          </p:cNvPr>
          <p:cNvSpPr>
            <a:spLocks noGrp="1"/>
          </p:cNvSpPr>
          <p:nvPr>
            <p:ph type="dt" sz="half" idx="10"/>
          </p:nvPr>
        </p:nvSpPr>
        <p:spPr/>
        <p:txBody>
          <a:bodyPr/>
          <a:lstStyle/>
          <a:p>
            <a:fld id="{C95B7A99-DE3D-4C81-85AD-54B5636D7150}" type="datetimeFigureOut">
              <a:rPr lang="es-AR" smtClean="0"/>
              <a:t>3/4/2025</a:t>
            </a:fld>
            <a:endParaRPr lang="es-AR"/>
          </a:p>
        </p:txBody>
      </p:sp>
      <p:sp>
        <p:nvSpPr>
          <p:cNvPr id="5" name="Footer Placeholder 4">
            <a:extLst>
              <a:ext uri="{FF2B5EF4-FFF2-40B4-BE49-F238E27FC236}">
                <a16:creationId xmlns:a16="http://schemas.microsoft.com/office/drawing/2014/main" id="{8195DCA8-A359-468F-BE64-B851D2B20C6A}"/>
              </a:ext>
            </a:extLst>
          </p:cNvPr>
          <p:cNvSpPr>
            <a:spLocks noGrp="1"/>
          </p:cNvSpPr>
          <p:nvPr>
            <p:ph type="ftr" sz="quarter" idx="11"/>
          </p:nvPr>
        </p:nvSpPr>
        <p:spPr/>
        <p:txBody>
          <a:bodyPr/>
          <a:lstStyle/>
          <a:p>
            <a:endParaRPr lang="es-AR"/>
          </a:p>
        </p:txBody>
      </p:sp>
      <p:sp>
        <p:nvSpPr>
          <p:cNvPr id="6" name="Slide Number Placeholder 5">
            <a:extLst>
              <a:ext uri="{FF2B5EF4-FFF2-40B4-BE49-F238E27FC236}">
                <a16:creationId xmlns:a16="http://schemas.microsoft.com/office/drawing/2014/main" id="{0D6FA72F-6AF9-4A48-9B95-18F69D37DA89}"/>
              </a:ext>
            </a:extLst>
          </p:cNvPr>
          <p:cNvSpPr>
            <a:spLocks noGrp="1"/>
          </p:cNvSpPr>
          <p:nvPr>
            <p:ph type="sldNum" sz="quarter" idx="12"/>
          </p:nvPr>
        </p:nvSpPr>
        <p:spPr/>
        <p:txBody>
          <a:bodyPr/>
          <a:lstStyle/>
          <a:p>
            <a:fld id="{7CE365D3-CFE4-4D4C-BC84-1A4155E001F5}" type="slidenum">
              <a:rPr lang="es-AR" smtClean="0"/>
              <a:t>‹#›</a:t>
            </a:fld>
            <a:endParaRPr lang="es-AR"/>
          </a:p>
        </p:txBody>
      </p:sp>
    </p:spTree>
    <p:extLst>
      <p:ext uri="{BB962C8B-B14F-4D97-AF65-F5344CB8AC3E}">
        <p14:creationId xmlns:p14="http://schemas.microsoft.com/office/powerpoint/2010/main" val="113246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6AE0-772B-4442-87CB-0068B86E1B9C}"/>
              </a:ext>
            </a:extLst>
          </p:cNvPr>
          <p:cNvSpPr>
            <a:spLocks noGrp="1"/>
          </p:cNvSpPr>
          <p:nvPr>
            <p:ph type="title"/>
          </p:nvPr>
        </p:nvSpPr>
        <p:spPr/>
        <p:txBody>
          <a:bodyPr/>
          <a:lstStyle/>
          <a:p>
            <a:r>
              <a:rPr lang="en-US"/>
              <a:t>Click to edit Master title style</a:t>
            </a:r>
            <a:endParaRPr lang="es-AR"/>
          </a:p>
        </p:txBody>
      </p:sp>
      <p:sp>
        <p:nvSpPr>
          <p:cNvPr id="3" name="Content Placeholder 2">
            <a:extLst>
              <a:ext uri="{FF2B5EF4-FFF2-40B4-BE49-F238E27FC236}">
                <a16:creationId xmlns:a16="http://schemas.microsoft.com/office/drawing/2014/main" id="{C079DCAC-F27F-45BC-B632-927F855E93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5205167A-BFF4-497D-B5BC-34C6892FDE76}"/>
              </a:ext>
            </a:extLst>
          </p:cNvPr>
          <p:cNvSpPr>
            <a:spLocks noGrp="1"/>
          </p:cNvSpPr>
          <p:nvPr>
            <p:ph type="dt" sz="half" idx="10"/>
          </p:nvPr>
        </p:nvSpPr>
        <p:spPr/>
        <p:txBody>
          <a:bodyPr/>
          <a:lstStyle/>
          <a:p>
            <a:fld id="{58D180BC-C5D5-4AFA-8D56-24CED817C2C7}" type="datetimeFigureOut">
              <a:rPr lang="es-AR" smtClean="0"/>
              <a:t>9/4/2025</a:t>
            </a:fld>
            <a:endParaRPr lang="es-AR"/>
          </a:p>
        </p:txBody>
      </p:sp>
      <p:sp>
        <p:nvSpPr>
          <p:cNvPr id="5" name="Footer Placeholder 4">
            <a:extLst>
              <a:ext uri="{FF2B5EF4-FFF2-40B4-BE49-F238E27FC236}">
                <a16:creationId xmlns:a16="http://schemas.microsoft.com/office/drawing/2014/main" id="{34D6BD37-4C74-4D23-B153-8CC26CE3B929}"/>
              </a:ext>
            </a:extLst>
          </p:cNvPr>
          <p:cNvSpPr>
            <a:spLocks noGrp="1"/>
          </p:cNvSpPr>
          <p:nvPr>
            <p:ph type="ftr" sz="quarter" idx="11"/>
          </p:nvPr>
        </p:nvSpPr>
        <p:spPr/>
        <p:txBody>
          <a:bodyPr/>
          <a:lstStyle/>
          <a:p>
            <a:endParaRPr lang="es-AR"/>
          </a:p>
        </p:txBody>
      </p:sp>
      <p:sp>
        <p:nvSpPr>
          <p:cNvPr id="6" name="Slide Number Placeholder 5">
            <a:extLst>
              <a:ext uri="{FF2B5EF4-FFF2-40B4-BE49-F238E27FC236}">
                <a16:creationId xmlns:a16="http://schemas.microsoft.com/office/drawing/2014/main" id="{CF91CD5D-F3C1-40EE-B5DD-EB8A54EC8946}"/>
              </a:ext>
            </a:extLst>
          </p:cNvPr>
          <p:cNvSpPr>
            <a:spLocks noGrp="1"/>
          </p:cNvSpPr>
          <p:nvPr>
            <p:ph type="sldNum" sz="quarter" idx="12"/>
          </p:nvPr>
        </p:nvSpPr>
        <p:spPr/>
        <p:txBody>
          <a:bodyPr/>
          <a:lstStyle/>
          <a:p>
            <a:fld id="{E2498C2C-F5BA-465C-9424-684A68A30B44}" type="slidenum">
              <a:rPr lang="es-AR" smtClean="0"/>
              <a:t>‹#›</a:t>
            </a:fld>
            <a:endParaRPr lang="es-AR"/>
          </a:p>
        </p:txBody>
      </p:sp>
    </p:spTree>
    <p:extLst>
      <p:ext uri="{BB962C8B-B14F-4D97-AF65-F5344CB8AC3E}">
        <p14:creationId xmlns:p14="http://schemas.microsoft.com/office/powerpoint/2010/main" val="2934141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E1B4-2539-4DE8-9AB3-DB72B123F086}"/>
              </a:ext>
            </a:extLst>
          </p:cNvPr>
          <p:cNvSpPr>
            <a:spLocks noGrp="1"/>
          </p:cNvSpPr>
          <p:nvPr>
            <p:ph type="title"/>
          </p:nvPr>
        </p:nvSpPr>
        <p:spPr/>
        <p:txBody>
          <a:bodyPr/>
          <a:lstStyle/>
          <a:p>
            <a:r>
              <a:rPr lang="en-US"/>
              <a:t>Click to edit Master title style</a:t>
            </a:r>
            <a:endParaRPr lang="es-AR"/>
          </a:p>
        </p:txBody>
      </p:sp>
      <p:sp>
        <p:nvSpPr>
          <p:cNvPr id="3" name="Content Placeholder 2">
            <a:extLst>
              <a:ext uri="{FF2B5EF4-FFF2-40B4-BE49-F238E27FC236}">
                <a16:creationId xmlns:a16="http://schemas.microsoft.com/office/drawing/2014/main" id="{7B1606EA-97BF-4B9F-863F-466A496EC6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D023C56C-28D5-4802-8BCD-F9DAB5A21106}"/>
              </a:ext>
            </a:extLst>
          </p:cNvPr>
          <p:cNvSpPr>
            <a:spLocks noGrp="1"/>
          </p:cNvSpPr>
          <p:nvPr>
            <p:ph type="dt" sz="half" idx="10"/>
          </p:nvPr>
        </p:nvSpPr>
        <p:spPr/>
        <p:txBody>
          <a:bodyPr/>
          <a:lstStyle/>
          <a:p>
            <a:fld id="{C95B7A99-DE3D-4C81-85AD-54B5636D7150}" type="datetimeFigureOut">
              <a:rPr lang="es-AR" smtClean="0"/>
              <a:t>3/4/2025</a:t>
            </a:fld>
            <a:endParaRPr lang="es-AR"/>
          </a:p>
        </p:txBody>
      </p:sp>
      <p:sp>
        <p:nvSpPr>
          <p:cNvPr id="5" name="Footer Placeholder 4">
            <a:extLst>
              <a:ext uri="{FF2B5EF4-FFF2-40B4-BE49-F238E27FC236}">
                <a16:creationId xmlns:a16="http://schemas.microsoft.com/office/drawing/2014/main" id="{7B94C28A-430A-43F1-9E97-17BC0E8F8149}"/>
              </a:ext>
            </a:extLst>
          </p:cNvPr>
          <p:cNvSpPr>
            <a:spLocks noGrp="1"/>
          </p:cNvSpPr>
          <p:nvPr>
            <p:ph type="ftr" sz="quarter" idx="11"/>
          </p:nvPr>
        </p:nvSpPr>
        <p:spPr/>
        <p:txBody>
          <a:bodyPr/>
          <a:lstStyle/>
          <a:p>
            <a:endParaRPr lang="es-AR"/>
          </a:p>
        </p:txBody>
      </p:sp>
      <p:sp>
        <p:nvSpPr>
          <p:cNvPr id="6" name="Slide Number Placeholder 5">
            <a:extLst>
              <a:ext uri="{FF2B5EF4-FFF2-40B4-BE49-F238E27FC236}">
                <a16:creationId xmlns:a16="http://schemas.microsoft.com/office/drawing/2014/main" id="{D506864A-34EB-4A12-AEB7-1CBB000DCB8C}"/>
              </a:ext>
            </a:extLst>
          </p:cNvPr>
          <p:cNvSpPr>
            <a:spLocks noGrp="1"/>
          </p:cNvSpPr>
          <p:nvPr>
            <p:ph type="sldNum" sz="quarter" idx="12"/>
          </p:nvPr>
        </p:nvSpPr>
        <p:spPr/>
        <p:txBody>
          <a:bodyPr/>
          <a:lstStyle/>
          <a:p>
            <a:fld id="{7CE365D3-CFE4-4D4C-BC84-1A4155E001F5}" type="slidenum">
              <a:rPr lang="es-AR" smtClean="0"/>
              <a:t>‹#›</a:t>
            </a:fld>
            <a:endParaRPr lang="es-AR"/>
          </a:p>
        </p:txBody>
      </p:sp>
    </p:spTree>
    <p:extLst>
      <p:ext uri="{BB962C8B-B14F-4D97-AF65-F5344CB8AC3E}">
        <p14:creationId xmlns:p14="http://schemas.microsoft.com/office/powerpoint/2010/main" val="255279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AF2B-3D1A-4E13-9666-5140A59273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AR"/>
          </a:p>
        </p:txBody>
      </p:sp>
      <p:sp>
        <p:nvSpPr>
          <p:cNvPr id="3" name="Text Placeholder 2">
            <a:extLst>
              <a:ext uri="{FF2B5EF4-FFF2-40B4-BE49-F238E27FC236}">
                <a16:creationId xmlns:a16="http://schemas.microsoft.com/office/drawing/2014/main" id="{768E3FDD-2505-4161-BCE0-043C6E1BF4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207168-ABC5-471E-A847-09A8BEC31284}"/>
              </a:ext>
            </a:extLst>
          </p:cNvPr>
          <p:cNvSpPr>
            <a:spLocks noGrp="1"/>
          </p:cNvSpPr>
          <p:nvPr>
            <p:ph type="dt" sz="half" idx="10"/>
          </p:nvPr>
        </p:nvSpPr>
        <p:spPr/>
        <p:txBody>
          <a:bodyPr/>
          <a:lstStyle/>
          <a:p>
            <a:fld id="{58D180BC-C5D5-4AFA-8D56-24CED817C2C7}" type="datetimeFigureOut">
              <a:rPr lang="es-AR" smtClean="0"/>
              <a:t>9/4/2025</a:t>
            </a:fld>
            <a:endParaRPr lang="es-AR"/>
          </a:p>
        </p:txBody>
      </p:sp>
      <p:sp>
        <p:nvSpPr>
          <p:cNvPr id="5" name="Footer Placeholder 4">
            <a:extLst>
              <a:ext uri="{FF2B5EF4-FFF2-40B4-BE49-F238E27FC236}">
                <a16:creationId xmlns:a16="http://schemas.microsoft.com/office/drawing/2014/main" id="{0A7CC560-CD5F-4A13-B4F5-73753E010A0B}"/>
              </a:ext>
            </a:extLst>
          </p:cNvPr>
          <p:cNvSpPr>
            <a:spLocks noGrp="1"/>
          </p:cNvSpPr>
          <p:nvPr>
            <p:ph type="ftr" sz="quarter" idx="11"/>
          </p:nvPr>
        </p:nvSpPr>
        <p:spPr/>
        <p:txBody>
          <a:bodyPr/>
          <a:lstStyle/>
          <a:p>
            <a:endParaRPr lang="es-AR"/>
          </a:p>
        </p:txBody>
      </p:sp>
      <p:sp>
        <p:nvSpPr>
          <p:cNvPr id="6" name="Slide Number Placeholder 5">
            <a:extLst>
              <a:ext uri="{FF2B5EF4-FFF2-40B4-BE49-F238E27FC236}">
                <a16:creationId xmlns:a16="http://schemas.microsoft.com/office/drawing/2014/main" id="{AB4D335A-B2E3-4D6A-A0F2-181FC2CF581E}"/>
              </a:ext>
            </a:extLst>
          </p:cNvPr>
          <p:cNvSpPr>
            <a:spLocks noGrp="1"/>
          </p:cNvSpPr>
          <p:nvPr>
            <p:ph type="sldNum" sz="quarter" idx="12"/>
          </p:nvPr>
        </p:nvSpPr>
        <p:spPr/>
        <p:txBody>
          <a:bodyPr/>
          <a:lstStyle/>
          <a:p>
            <a:fld id="{E2498C2C-F5BA-465C-9424-684A68A30B44}" type="slidenum">
              <a:rPr lang="es-AR" smtClean="0"/>
              <a:t>‹#›</a:t>
            </a:fld>
            <a:endParaRPr lang="es-AR"/>
          </a:p>
        </p:txBody>
      </p:sp>
    </p:spTree>
    <p:extLst>
      <p:ext uri="{BB962C8B-B14F-4D97-AF65-F5344CB8AC3E}">
        <p14:creationId xmlns:p14="http://schemas.microsoft.com/office/powerpoint/2010/main" val="417260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D63F-9A0B-4F63-ADD0-2FD07178F8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AR"/>
          </a:p>
        </p:txBody>
      </p:sp>
      <p:sp>
        <p:nvSpPr>
          <p:cNvPr id="3" name="Text Placeholder 2">
            <a:extLst>
              <a:ext uri="{FF2B5EF4-FFF2-40B4-BE49-F238E27FC236}">
                <a16:creationId xmlns:a16="http://schemas.microsoft.com/office/drawing/2014/main" id="{0FCE608B-ACC8-4FBB-B724-BEA39D122C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805D81-850E-4866-9F73-D5A58844F38A}"/>
              </a:ext>
            </a:extLst>
          </p:cNvPr>
          <p:cNvSpPr>
            <a:spLocks noGrp="1"/>
          </p:cNvSpPr>
          <p:nvPr>
            <p:ph type="dt" sz="half" idx="10"/>
          </p:nvPr>
        </p:nvSpPr>
        <p:spPr/>
        <p:txBody>
          <a:bodyPr/>
          <a:lstStyle/>
          <a:p>
            <a:fld id="{C95B7A99-DE3D-4C81-85AD-54B5636D7150}" type="datetimeFigureOut">
              <a:rPr lang="es-AR" smtClean="0"/>
              <a:t>3/4/2025</a:t>
            </a:fld>
            <a:endParaRPr lang="es-AR"/>
          </a:p>
        </p:txBody>
      </p:sp>
      <p:sp>
        <p:nvSpPr>
          <p:cNvPr id="5" name="Footer Placeholder 4">
            <a:extLst>
              <a:ext uri="{FF2B5EF4-FFF2-40B4-BE49-F238E27FC236}">
                <a16:creationId xmlns:a16="http://schemas.microsoft.com/office/drawing/2014/main" id="{34588D3E-90E7-4FEA-9111-08E1345097AD}"/>
              </a:ext>
            </a:extLst>
          </p:cNvPr>
          <p:cNvSpPr>
            <a:spLocks noGrp="1"/>
          </p:cNvSpPr>
          <p:nvPr>
            <p:ph type="ftr" sz="quarter" idx="11"/>
          </p:nvPr>
        </p:nvSpPr>
        <p:spPr/>
        <p:txBody>
          <a:bodyPr/>
          <a:lstStyle/>
          <a:p>
            <a:endParaRPr lang="es-AR"/>
          </a:p>
        </p:txBody>
      </p:sp>
      <p:sp>
        <p:nvSpPr>
          <p:cNvPr id="6" name="Slide Number Placeholder 5">
            <a:extLst>
              <a:ext uri="{FF2B5EF4-FFF2-40B4-BE49-F238E27FC236}">
                <a16:creationId xmlns:a16="http://schemas.microsoft.com/office/drawing/2014/main" id="{532BE17A-DA55-4186-B529-2F34FD94A466}"/>
              </a:ext>
            </a:extLst>
          </p:cNvPr>
          <p:cNvSpPr>
            <a:spLocks noGrp="1"/>
          </p:cNvSpPr>
          <p:nvPr>
            <p:ph type="sldNum" sz="quarter" idx="12"/>
          </p:nvPr>
        </p:nvSpPr>
        <p:spPr/>
        <p:txBody>
          <a:bodyPr/>
          <a:lstStyle/>
          <a:p>
            <a:fld id="{7CE365D3-CFE4-4D4C-BC84-1A4155E001F5}" type="slidenum">
              <a:rPr lang="es-AR" smtClean="0"/>
              <a:t>‹#›</a:t>
            </a:fld>
            <a:endParaRPr lang="es-AR"/>
          </a:p>
        </p:txBody>
      </p:sp>
    </p:spTree>
    <p:extLst>
      <p:ext uri="{BB962C8B-B14F-4D97-AF65-F5344CB8AC3E}">
        <p14:creationId xmlns:p14="http://schemas.microsoft.com/office/powerpoint/2010/main" val="420680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C4D2-A6BD-4C4B-A058-9E68A12B9C38}"/>
              </a:ext>
            </a:extLst>
          </p:cNvPr>
          <p:cNvSpPr>
            <a:spLocks noGrp="1"/>
          </p:cNvSpPr>
          <p:nvPr>
            <p:ph type="title"/>
          </p:nvPr>
        </p:nvSpPr>
        <p:spPr/>
        <p:txBody>
          <a:bodyPr/>
          <a:lstStyle/>
          <a:p>
            <a:r>
              <a:rPr lang="en-US"/>
              <a:t>Click to edit Master title style</a:t>
            </a:r>
            <a:endParaRPr lang="es-AR"/>
          </a:p>
        </p:txBody>
      </p:sp>
      <p:sp>
        <p:nvSpPr>
          <p:cNvPr id="3" name="Content Placeholder 2">
            <a:extLst>
              <a:ext uri="{FF2B5EF4-FFF2-40B4-BE49-F238E27FC236}">
                <a16:creationId xmlns:a16="http://schemas.microsoft.com/office/drawing/2014/main" id="{C22B8C3E-E2EA-4196-AB73-682D89BC96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Content Placeholder 3">
            <a:extLst>
              <a:ext uri="{FF2B5EF4-FFF2-40B4-BE49-F238E27FC236}">
                <a16:creationId xmlns:a16="http://schemas.microsoft.com/office/drawing/2014/main" id="{07179D5A-DD4B-4364-9C0E-7431180FBF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5" name="Date Placeholder 4">
            <a:extLst>
              <a:ext uri="{FF2B5EF4-FFF2-40B4-BE49-F238E27FC236}">
                <a16:creationId xmlns:a16="http://schemas.microsoft.com/office/drawing/2014/main" id="{3B139650-9C98-43DF-AF1C-EDB8BBECB24A}"/>
              </a:ext>
            </a:extLst>
          </p:cNvPr>
          <p:cNvSpPr>
            <a:spLocks noGrp="1"/>
          </p:cNvSpPr>
          <p:nvPr>
            <p:ph type="dt" sz="half" idx="10"/>
          </p:nvPr>
        </p:nvSpPr>
        <p:spPr/>
        <p:txBody>
          <a:bodyPr/>
          <a:lstStyle/>
          <a:p>
            <a:fld id="{58D180BC-C5D5-4AFA-8D56-24CED817C2C7}" type="datetimeFigureOut">
              <a:rPr lang="es-AR" smtClean="0"/>
              <a:t>9/4/2025</a:t>
            </a:fld>
            <a:endParaRPr lang="es-AR"/>
          </a:p>
        </p:txBody>
      </p:sp>
      <p:sp>
        <p:nvSpPr>
          <p:cNvPr id="6" name="Footer Placeholder 5">
            <a:extLst>
              <a:ext uri="{FF2B5EF4-FFF2-40B4-BE49-F238E27FC236}">
                <a16:creationId xmlns:a16="http://schemas.microsoft.com/office/drawing/2014/main" id="{8FDD09FF-6079-4ABC-B12B-A3E248223844}"/>
              </a:ext>
            </a:extLst>
          </p:cNvPr>
          <p:cNvSpPr>
            <a:spLocks noGrp="1"/>
          </p:cNvSpPr>
          <p:nvPr>
            <p:ph type="ftr" sz="quarter" idx="11"/>
          </p:nvPr>
        </p:nvSpPr>
        <p:spPr/>
        <p:txBody>
          <a:bodyPr/>
          <a:lstStyle/>
          <a:p>
            <a:endParaRPr lang="es-AR"/>
          </a:p>
        </p:txBody>
      </p:sp>
      <p:sp>
        <p:nvSpPr>
          <p:cNvPr id="7" name="Slide Number Placeholder 6">
            <a:extLst>
              <a:ext uri="{FF2B5EF4-FFF2-40B4-BE49-F238E27FC236}">
                <a16:creationId xmlns:a16="http://schemas.microsoft.com/office/drawing/2014/main" id="{8D84601A-8E4D-491A-9147-F4BD0C3B39CF}"/>
              </a:ext>
            </a:extLst>
          </p:cNvPr>
          <p:cNvSpPr>
            <a:spLocks noGrp="1"/>
          </p:cNvSpPr>
          <p:nvPr>
            <p:ph type="sldNum" sz="quarter" idx="12"/>
          </p:nvPr>
        </p:nvSpPr>
        <p:spPr/>
        <p:txBody>
          <a:bodyPr/>
          <a:lstStyle/>
          <a:p>
            <a:fld id="{E2498C2C-F5BA-465C-9424-684A68A30B44}" type="slidenum">
              <a:rPr lang="es-AR" smtClean="0"/>
              <a:t>‹#›</a:t>
            </a:fld>
            <a:endParaRPr lang="es-AR"/>
          </a:p>
        </p:txBody>
      </p:sp>
    </p:spTree>
    <p:extLst>
      <p:ext uri="{BB962C8B-B14F-4D97-AF65-F5344CB8AC3E}">
        <p14:creationId xmlns:p14="http://schemas.microsoft.com/office/powerpoint/2010/main" val="3031706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CD9C-EC79-484C-A015-E61B992344A2}"/>
              </a:ext>
            </a:extLst>
          </p:cNvPr>
          <p:cNvSpPr>
            <a:spLocks noGrp="1"/>
          </p:cNvSpPr>
          <p:nvPr>
            <p:ph type="title"/>
          </p:nvPr>
        </p:nvSpPr>
        <p:spPr/>
        <p:txBody>
          <a:bodyPr/>
          <a:lstStyle/>
          <a:p>
            <a:r>
              <a:rPr lang="en-US"/>
              <a:t>Click to edit Master title style</a:t>
            </a:r>
            <a:endParaRPr lang="es-AR"/>
          </a:p>
        </p:txBody>
      </p:sp>
      <p:sp>
        <p:nvSpPr>
          <p:cNvPr id="3" name="Content Placeholder 2">
            <a:extLst>
              <a:ext uri="{FF2B5EF4-FFF2-40B4-BE49-F238E27FC236}">
                <a16:creationId xmlns:a16="http://schemas.microsoft.com/office/drawing/2014/main" id="{231A69D6-483D-4AAF-8CA3-293B23FC57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Content Placeholder 3">
            <a:extLst>
              <a:ext uri="{FF2B5EF4-FFF2-40B4-BE49-F238E27FC236}">
                <a16:creationId xmlns:a16="http://schemas.microsoft.com/office/drawing/2014/main" id="{7D9A256E-4D23-467E-B402-07AE527613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5" name="Date Placeholder 4">
            <a:extLst>
              <a:ext uri="{FF2B5EF4-FFF2-40B4-BE49-F238E27FC236}">
                <a16:creationId xmlns:a16="http://schemas.microsoft.com/office/drawing/2014/main" id="{83FB7412-14A3-4AC0-B762-3394EBA1B347}"/>
              </a:ext>
            </a:extLst>
          </p:cNvPr>
          <p:cNvSpPr>
            <a:spLocks noGrp="1"/>
          </p:cNvSpPr>
          <p:nvPr>
            <p:ph type="dt" sz="half" idx="10"/>
          </p:nvPr>
        </p:nvSpPr>
        <p:spPr/>
        <p:txBody>
          <a:bodyPr/>
          <a:lstStyle/>
          <a:p>
            <a:fld id="{C95B7A99-DE3D-4C81-85AD-54B5636D7150}" type="datetimeFigureOut">
              <a:rPr lang="es-AR" smtClean="0"/>
              <a:t>3/4/2025</a:t>
            </a:fld>
            <a:endParaRPr lang="es-AR"/>
          </a:p>
        </p:txBody>
      </p:sp>
      <p:sp>
        <p:nvSpPr>
          <p:cNvPr id="6" name="Footer Placeholder 5">
            <a:extLst>
              <a:ext uri="{FF2B5EF4-FFF2-40B4-BE49-F238E27FC236}">
                <a16:creationId xmlns:a16="http://schemas.microsoft.com/office/drawing/2014/main" id="{85DB5A0C-CF11-4990-9909-3881FF4AEDC7}"/>
              </a:ext>
            </a:extLst>
          </p:cNvPr>
          <p:cNvSpPr>
            <a:spLocks noGrp="1"/>
          </p:cNvSpPr>
          <p:nvPr>
            <p:ph type="ftr" sz="quarter" idx="11"/>
          </p:nvPr>
        </p:nvSpPr>
        <p:spPr/>
        <p:txBody>
          <a:bodyPr/>
          <a:lstStyle/>
          <a:p>
            <a:endParaRPr lang="es-AR"/>
          </a:p>
        </p:txBody>
      </p:sp>
      <p:sp>
        <p:nvSpPr>
          <p:cNvPr id="7" name="Slide Number Placeholder 6">
            <a:extLst>
              <a:ext uri="{FF2B5EF4-FFF2-40B4-BE49-F238E27FC236}">
                <a16:creationId xmlns:a16="http://schemas.microsoft.com/office/drawing/2014/main" id="{DF0DB2B1-E9E0-406F-824F-2E9CC269FDF2}"/>
              </a:ext>
            </a:extLst>
          </p:cNvPr>
          <p:cNvSpPr>
            <a:spLocks noGrp="1"/>
          </p:cNvSpPr>
          <p:nvPr>
            <p:ph type="sldNum" sz="quarter" idx="12"/>
          </p:nvPr>
        </p:nvSpPr>
        <p:spPr/>
        <p:txBody>
          <a:bodyPr/>
          <a:lstStyle/>
          <a:p>
            <a:fld id="{7CE365D3-CFE4-4D4C-BC84-1A4155E001F5}" type="slidenum">
              <a:rPr lang="es-AR" smtClean="0"/>
              <a:t>‹#›</a:t>
            </a:fld>
            <a:endParaRPr lang="es-AR"/>
          </a:p>
        </p:txBody>
      </p:sp>
    </p:spTree>
    <p:extLst>
      <p:ext uri="{BB962C8B-B14F-4D97-AF65-F5344CB8AC3E}">
        <p14:creationId xmlns:p14="http://schemas.microsoft.com/office/powerpoint/2010/main" val="195054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D728-9D3A-4F20-A6F5-853BE0BED0AB}"/>
              </a:ext>
            </a:extLst>
          </p:cNvPr>
          <p:cNvSpPr>
            <a:spLocks noGrp="1"/>
          </p:cNvSpPr>
          <p:nvPr>
            <p:ph type="title"/>
          </p:nvPr>
        </p:nvSpPr>
        <p:spPr>
          <a:xfrm>
            <a:off x="839788" y="365125"/>
            <a:ext cx="10515600" cy="1325563"/>
          </a:xfrm>
        </p:spPr>
        <p:txBody>
          <a:bodyPr/>
          <a:lstStyle/>
          <a:p>
            <a:r>
              <a:rPr lang="en-US"/>
              <a:t>Click to edit Master title style</a:t>
            </a:r>
            <a:endParaRPr lang="es-AR"/>
          </a:p>
        </p:txBody>
      </p:sp>
      <p:sp>
        <p:nvSpPr>
          <p:cNvPr id="3" name="Text Placeholder 2">
            <a:extLst>
              <a:ext uri="{FF2B5EF4-FFF2-40B4-BE49-F238E27FC236}">
                <a16:creationId xmlns:a16="http://schemas.microsoft.com/office/drawing/2014/main" id="{9732FAF6-6CCB-4477-8AB4-15D35BC20D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C9BC09-A92B-440E-9970-002C1E97F2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5" name="Text Placeholder 4">
            <a:extLst>
              <a:ext uri="{FF2B5EF4-FFF2-40B4-BE49-F238E27FC236}">
                <a16:creationId xmlns:a16="http://schemas.microsoft.com/office/drawing/2014/main" id="{9AE6EECF-EB5F-4C83-87C9-5B88885EB6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F739A3-5C52-406F-8075-6CE8D24443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7" name="Date Placeholder 6">
            <a:extLst>
              <a:ext uri="{FF2B5EF4-FFF2-40B4-BE49-F238E27FC236}">
                <a16:creationId xmlns:a16="http://schemas.microsoft.com/office/drawing/2014/main" id="{C23F1436-D881-4AA6-A53F-1AE2A0B93958}"/>
              </a:ext>
            </a:extLst>
          </p:cNvPr>
          <p:cNvSpPr>
            <a:spLocks noGrp="1"/>
          </p:cNvSpPr>
          <p:nvPr>
            <p:ph type="dt" sz="half" idx="10"/>
          </p:nvPr>
        </p:nvSpPr>
        <p:spPr/>
        <p:txBody>
          <a:bodyPr/>
          <a:lstStyle/>
          <a:p>
            <a:fld id="{58D180BC-C5D5-4AFA-8D56-24CED817C2C7}" type="datetimeFigureOut">
              <a:rPr lang="es-AR" smtClean="0"/>
              <a:t>9/4/2025</a:t>
            </a:fld>
            <a:endParaRPr lang="es-AR"/>
          </a:p>
        </p:txBody>
      </p:sp>
      <p:sp>
        <p:nvSpPr>
          <p:cNvPr id="8" name="Footer Placeholder 7">
            <a:extLst>
              <a:ext uri="{FF2B5EF4-FFF2-40B4-BE49-F238E27FC236}">
                <a16:creationId xmlns:a16="http://schemas.microsoft.com/office/drawing/2014/main" id="{2763A307-2A03-4888-B48C-AFCBF8EF0F0A}"/>
              </a:ext>
            </a:extLst>
          </p:cNvPr>
          <p:cNvSpPr>
            <a:spLocks noGrp="1"/>
          </p:cNvSpPr>
          <p:nvPr>
            <p:ph type="ftr" sz="quarter" idx="11"/>
          </p:nvPr>
        </p:nvSpPr>
        <p:spPr/>
        <p:txBody>
          <a:bodyPr/>
          <a:lstStyle/>
          <a:p>
            <a:endParaRPr lang="es-AR"/>
          </a:p>
        </p:txBody>
      </p:sp>
      <p:sp>
        <p:nvSpPr>
          <p:cNvPr id="9" name="Slide Number Placeholder 8">
            <a:extLst>
              <a:ext uri="{FF2B5EF4-FFF2-40B4-BE49-F238E27FC236}">
                <a16:creationId xmlns:a16="http://schemas.microsoft.com/office/drawing/2014/main" id="{92154BD3-FB89-4E88-A410-F72ECAFAAE52}"/>
              </a:ext>
            </a:extLst>
          </p:cNvPr>
          <p:cNvSpPr>
            <a:spLocks noGrp="1"/>
          </p:cNvSpPr>
          <p:nvPr>
            <p:ph type="sldNum" sz="quarter" idx="12"/>
          </p:nvPr>
        </p:nvSpPr>
        <p:spPr/>
        <p:txBody>
          <a:bodyPr/>
          <a:lstStyle/>
          <a:p>
            <a:fld id="{E2498C2C-F5BA-465C-9424-684A68A30B44}" type="slidenum">
              <a:rPr lang="es-AR" smtClean="0"/>
              <a:t>‹#›</a:t>
            </a:fld>
            <a:endParaRPr lang="es-AR"/>
          </a:p>
        </p:txBody>
      </p:sp>
    </p:spTree>
    <p:extLst>
      <p:ext uri="{BB962C8B-B14F-4D97-AF65-F5344CB8AC3E}">
        <p14:creationId xmlns:p14="http://schemas.microsoft.com/office/powerpoint/2010/main" val="4129006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E977-E283-4382-A6F0-300FFFB96A23}"/>
              </a:ext>
            </a:extLst>
          </p:cNvPr>
          <p:cNvSpPr>
            <a:spLocks noGrp="1"/>
          </p:cNvSpPr>
          <p:nvPr>
            <p:ph type="title"/>
          </p:nvPr>
        </p:nvSpPr>
        <p:spPr>
          <a:xfrm>
            <a:off x="839788" y="365125"/>
            <a:ext cx="10515600" cy="1325563"/>
          </a:xfrm>
        </p:spPr>
        <p:txBody>
          <a:bodyPr/>
          <a:lstStyle/>
          <a:p>
            <a:r>
              <a:rPr lang="en-US"/>
              <a:t>Click to edit Master title style</a:t>
            </a:r>
            <a:endParaRPr lang="es-AR"/>
          </a:p>
        </p:txBody>
      </p:sp>
      <p:sp>
        <p:nvSpPr>
          <p:cNvPr id="3" name="Text Placeholder 2">
            <a:extLst>
              <a:ext uri="{FF2B5EF4-FFF2-40B4-BE49-F238E27FC236}">
                <a16:creationId xmlns:a16="http://schemas.microsoft.com/office/drawing/2014/main" id="{5EF78867-D386-4970-8E31-80A0A6A06E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1A424-6CD6-45A3-A1E6-DDC7BBDBB4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5" name="Text Placeholder 4">
            <a:extLst>
              <a:ext uri="{FF2B5EF4-FFF2-40B4-BE49-F238E27FC236}">
                <a16:creationId xmlns:a16="http://schemas.microsoft.com/office/drawing/2014/main" id="{681A31D0-1D91-4653-9415-3BECE27857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6BEE79-9465-4A25-AF1F-F4C2339BD6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7" name="Date Placeholder 6">
            <a:extLst>
              <a:ext uri="{FF2B5EF4-FFF2-40B4-BE49-F238E27FC236}">
                <a16:creationId xmlns:a16="http://schemas.microsoft.com/office/drawing/2014/main" id="{9B4FEE50-0AA2-47F3-A63E-04EB630F72B3}"/>
              </a:ext>
            </a:extLst>
          </p:cNvPr>
          <p:cNvSpPr>
            <a:spLocks noGrp="1"/>
          </p:cNvSpPr>
          <p:nvPr>
            <p:ph type="dt" sz="half" idx="10"/>
          </p:nvPr>
        </p:nvSpPr>
        <p:spPr/>
        <p:txBody>
          <a:bodyPr/>
          <a:lstStyle/>
          <a:p>
            <a:fld id="{C95B7A99-DE3D-4C81-85AD-54B5636D7150}" type="datetimeFigureOut">
              <a:rPr lang="es-AR" smtClean="0"/>
              <a:t>3/4/2025</a:t>
            </a:fld>
            <a:endParaRPr lang="es-AR"/>
          </a:p>
        </p:txBody>
      </p:sp>
      <p:sp>
        <p:nvSpPr>
          <p:cNvPr id="8" name="Footer Placeholder 7">
            <a:extLst>
              <a:ext uri="{FF2B5EF4-FFF2-40B4-BE49-F238E27FC236}">
                <a16:creationId xmlns:a16="http://schemas.microsoft.com/office/drawing/2014/main" id="{0C0877AF-F80F-43E7-9994-8EC060762FE9}"/>
              </a:ext>
            </a:extLst>
          </p:cNvPr>
          <p:cNvSpPr>
            <a:spLocks noGrp="1"/>
          </p:cNvSpPr>
          <p:nvPr>
            <p:ph type="ftr" sz="quarter" idx="11"/>
          </p:nvPr>
        </p:nvSpPr>
        <p:spPr/>
        <p:txBody>
          <a:bodyPr/>
          <a:lstStyle/>
          <a:p>
            <a:endParaRPr lang="es-AR"/>
          </a:p>
        </p:txBody>
      </p:sp>
      <p:sp>
        <p:nvSpPr>
          <p:cNvPr id="9" name="Slide Number Placeholder 8">
            <a:extLst>
              <a:ext uri="{FF2B5EF4-FFF2-40B4-BE49-F238E27FC236}">
                <a16:creationId xmlns:a16="http://schemas.microsoft.com/office/drawing/2014/main" id="{49D51B44-9D65-436F-A0E0-2ACC52F4BCCA}"/>
              </a:ext>
            </a:extLst>
          </p:cNvPr>
          <p:cNvSpPr>
            <a:spLocks noGrp="1"/>
          </p:cNvSpPr>
          <p:nvPr>
            <p:ph type="sldNum" sz="quarter" idx="12"/>
          </p:nvPr>
        </p:nvSpPr>
        <p:spPr/>
        <p:txBody>
          <a:bodyPr/>
          <a:lstStyle/>
          <a:p>
            <a:fld id="{7CE365D3-CFE4-4D4C-BC84-1A4155E001F5}" type="slidenum">
              <a:rPr lang="es-AR" smtClean="0"/>
              <a:t>‹#›</a:t>
            </a:fld>
            <a:endParaRPr lang="es-AR"/>
          </a:p>
        </p:txBody>
      </p:sp>
    </p:spTree>
    <p:extLst>
      <p:ext uri="{BB962C8B-B14F-4D97-AF65-F5344CB8AC3E}">
        <p14:creationId xmlns:p14="http://schemas.microsoft.com/office/powerpoint/2010/main" val="112023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49D2-B9DD-41D9-996C-965FA4367809}"/>
              </a:ext>
            </a:extLst>
          </p:cNvPr>
          <p:cNvSpPr>
            <a:spLocks noGrp="1"/>
          </p:cNvSpPr>
          <p:nvPr>
            <p:ph type="title"/>
          </p:nvPr>
        </p:nvSpPr>
        <p:spPr/>
        <p:txBody>
          <a:bodyPr/>
          <a:lstStyle/>
          <a:p>
            <a:r>
              <a:rPr lang="en-US"/>
              <a:t>Click to edit Master title style</a:t>
            </a:r>
            <a:endParaRPr lang="es-AR"/>
          </a:p>
        </p:txBody>
      </p:sp>
      <p:sp>
        <p:nvSpPr>
          <p:cNvPr id="3" name="Date Placeholder 2">
            <a:extLst>
              <a:ext uri="{FF2B5EF4-FFF2-40B4-BE49-F238E27FC236}">
                <a16:creationId xmlns:a16="http://schemas.microsoft.com/office/drawing/2014/main" id="{35C37928-A1B7-442C-A6BB-DF239525793C}"/>
              </a:ext>
            </a:extLst>
          </p:cNvPr>
          <p:cNvSpPr>
            <a:spLocks noGrp="1"/>
          </p:cNvSpPr>
          <p:nvPr>
            <p:ph type="dt" sz="half" idx="10"/>
          </p:nvPr>
        </p:nvSpPr>
        <p:spPr/>
        <p:txBody>
          <a:bodyPr/>
          <a:lstStyle/>
          <a:p>
            <a:fld id="{58D180BC-C5D5-4AFA-8D56-24CED817C2C7}" type="datetimeFigureOut">
              <a:rPr lang="es-AR" smtClean="0"/>
              <a:t>9/4/2025</a:t>
            </a:fld>
            <a:endParaRPr lang="es-AR"/>
          </a:p>
        </p:txBody>
      </p:sp>
      <p:sp>
        <p:nvSpPr>
          <p:cNvPr id="4" name="Footer Placeholder 3">
            <a:extLst>
              <a:ext uri="{FF2B5EF4-FFF2-40B4-BE49-F238E27FC236}">
                <a16:creationId xmlns:a16="http://schemas.microsoft.com/office/drawing/2014/main" id="{B4133697-D1E7-469F-9773-23CA7B0C6E22}"/>
              </a:ext>
            </a:extLst>
          </p:cNvPr>
          <p:cNvSpPr>
            <a:spLocks noGrp="1"/>
          </p:cNvSpPr>
          <p:nvPr>
            <p:ph type="ftr" sz="quarter" idx="11"/>
          </p:nvPr>
        </p:nvSpPr>
        <p:spPr/>
        <p:txBody>
          <a:bodyPr/>
          <a:lstStyle/>
          <a:p>
            <a:endParaRPr lang="es-AR"/>
          </a:p>
        </p:txBody>
      </p:sp>
      <p:sp>
        <p:nvSpPr>
          <p:cNvPr id="5" name="Slide Number Placeholder 4">
            <a:extLst>
              <a:ext uri="{FF2B5EF4-FFF2-40B4-BE49-F238E27FC236}">
                <a16:creationId xmlns:a16="http://schemas.microsoft.com/office/drawing/2014/main" id="{AFBAA03C-68F7-46D4-A56D-20B8F5407ABC}"/>
              </a:ext>
            </a:extLst>
          </p:cNvPr>
          <p:cNvSpPr>
            <a:spLocks noGrp="1"/>
          </p:cNvSpPr>
          <p:nvPr>
            <p:ph type="sldNum" sz="quarter" idx="12"/>
          </p:nvPr>
        </p:nvSpPr>
        <p:spPr/>
        <p:txBody>
          <a:bodyPr/>
          <a:lstStyle/>
          <a:p>
            <a:fld id="{E2498C2C-F5BA-465C-9424-684A68A30B44}" type="slidenum">
              <a:rPr lang="es-AR" smtClean="0"/>
              <a:t>‹#›</a:t>
            </a:fld>
            <a:endParaRPr lang="es-AR"/>
          </a:p>
        </p:txBody>
      </p:sp>
    </p:spTree>
    <p:extLst>
      <p:ext uri="{BB962C8B-B14F-4D97-AF65-F5344CB8AC3E}">
        <p14:creationId xmlns:p14="http://schemas.microsoft.com/office/powerpoint/2010/main" val="486973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B562-0572-4189-BD9A-07B603600D8A}"/>
              </a:ext>
            </a:extLst>
          </p:cNvPr>
          <p:cNvSpPr>
            <a:spLocks noGrp="1"/>
          </p:cNvSpPr>
          <p:nvPr>
            <p:ph type="title"/>
          </p:nvPr>
        </p:nvSpPr>
        <p:spPr/>
        <p:txBody>
          <a:bodyPr/>
          <a:lstStyle/>
          <a:p>
            <a:r>
              <a:rPr lang="en-US"/>
              <a:t>Click to edit Master title style</a:t>
            </a:r>
            <a:endParaRPr lang="es-AR"/>
          </a:p>
        </p:txBody>
      </p:sp>
      <p:sp>
        <p:nvSpPr>
          <p:cNvPr id="3" name="Date Placeholder 2">
            <a:extLst>
              <a:ext uri="{FF2B5EF4-FFF2-40B4-BE49-F238E27FC236}">
                <a16:creationId xmlns:a16="http://schemas.microsoft.com/office/drawing/2014/main" id="{D291F4A7-E4B6-4F53-9FA9-5BA6BBDD88F3}"/>
              </a:ext>
            </a:extLst>
          </p:cNvPr>
          <p:cNvSpPr>
            <a:spLocks noGrp="1"/>
          </p:cNvSpPr>
          <p:nvPr>
            <p:ph type="dt" sz="half" idx="10"/>
          </p:nvPr>
        </p:nvSpPr>
        <p:spPr/>
        <p:txBody>
          <a:bodyPr/>
          <a:lstStyle/>
          <a:p>
            <a:fld id="{C95B7A99-DE3D-4C81-85AD-54B5636D7150}" type="datetimeFigureOut">
              <a:rPr lang="es-AR" smtClean="0"/>
              <a:t>3/4/2025</a:t>
            </a:fld>
            <a:endParaRPr lang="es-AR"/>
          </a:p>
        </p:txBody>
      </p:sp>
      <p:sp>
        <p:nvSpPr>
          <p:cNvPr id="4" name="Footer Placeholder 3">
            <a:extLst>
              <a:ext uri="{FF2B5EF4-FFF2-40B4-BE49-F238E27FC236}">
                <a16:creationId xmlns:a16="http://schemas.microsoft.com/office/drawing/2014/main" id="{3C503D08-2AE9-4C64-AB78-041A76DA9951}"/>
              </a:ext>
            </a:extLst>
          </p:cNvPr>
          <p:cNvSpPr>
            <a:spLocks noGrp="1"/>
          </p:cNvSpPr>
          <p:nvPr>
            <p:ph type="ftr" sz="quarter" idx="11"/>
          </p:nvPr>
        </p:nvSpPr>
        <p:spPr/>
        <p:txBody>
          <a:bodyPr/>
          <a:lstStyle/>
          <a:p>
            <a:endParaRPr lang="es-AR"/>
          </a:p>
        </p:txBody>
      </p:sp>
      <p:sp>
        <p:nvSpPr>
          <p:cNvPr id="5" name="Slide Number Placeholder 4">
            <a:extLst>
              <a:ext uri="{FF2B5EF4-FFF2-40B4-BE49-F238E27FC236}">
                <a16:creationId xmlns:a16="http://schemas.microsoft.com/office/drawing/2014/main" id="{B766F1A5-75C2-4D0A-B671-19C337FDA657}"/>
              </a:ext>
            </a:extLst>
          </p:cNvPr>
          <p:cNvSpPr>
            <a:spLocks noGrp="1"/>
          </p:cNvSpPr>
          <p:nvPr>
            <p:ph type="sldNum" sz="quarter" idx="12"/>
          </p:nvPr>
        </p:nvSpPr>
        <p:spPr/>
        <p:txBody>
          <a:bodyPr/>
          <a:lstStyle/>
          <a:p>
            <a:fld id="{7CE365D3-CFE4-4D4C-BC84-1A4155E001F5}" type="slidenum">
              <a:rPr lang="es-AR" smtClean="0"/>
              <a:t>‹#›</a:t>
            </a:fld>
            <a:endParaRPr lang="es-AR"/>
          </a:p>
        </p:txBody>
      </p:sp>
    </p:spTree>
    <p:extLst>
      <p:ext uri="{BB962C8B-B14F-4D97-AF65-F5344CB8AC3E}">
        <p14:creationId xmlns:p14="http://schemas.microsoft.com/office/powerpoint/2010/main" val="379763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2346A6-DF57-41C2-954C-CFB8554A0335}"/>
              </a:ext>
            </a:extLst>
          </p:cNvPr>
          <p:cNvSpPr>
            <a:spLocks noGrp="1"/>
          </p:cNvSpPr>
          <p:nvPr>
            <p:ph type="dt" sz="half" idx="10"/>
          </p:nvPr>
        </p:nvSpPr>
        <p:spPr/>
        <p:txBody>
          <a:bodyPr/>
          <a:lstStyle/>
          <a:p>
            <a:fld id="{58D180BC-C5D5-4AFA-8D56-24CED817C2C7}" type="datetimeFigureOut">
              <a:rPr lang="es-AR" smtClean="0"/>
              <a:t>9/4/2025</a:t>
            </a:fld>
            <a:endParaRPr lang="es-AR"/>
          </a:p>
        </p:txBody>
      </p:sp>
      <p:sp>
        <p:nvSpPr>
          <p:cNvPr id="3" name="Footer Placeholder 2">
            <a:extLst>
              <a:ext uri="{FF2B5EF4-FFF2-40B4-BE49-F238E27FC236}">
                <a16:creationId xmlns:a16="http://schemas.microsoft.com/office/drawing/2014/main" id="{BDFC37EC-D12C-44A5-9537-3B3CF37BF765}"/>
              </a:ext>
            </a:extLst>
          </p:cNvPr>
          <p:cNvSpPr>
            <a:spLocks noGrp="1"/>
          </p:cNvSpPr>
          <p:nvPr>
            <p:ph type="ftr" sz="quarter" idx="11"/>
          </p:nvPr>
        </p:nvSpPr>
        <p:spPr/>
        <p:txBody>
          <a:bodyPr/>
          <a:lstStyle/>
          <a:p>
            <a:endParaRPr lang="es-AR"/>
          </a:p>
        </p:txBody>
      </p:sp>
      <p:sp>
        <p:nvSpPr>
          <p:cNvPr id="4" name="Slide Number Placeholder 3">
            <a:extLst>
              <a:ext uri="{FF2B5EF4-FFF2-40B4-BE49-F238E27FC236}">
                <a16:creationId xmlns:a16="http://schemas.microsoft.com/office/drawing/2014/main" id="{910DF3E2-9073-4EA3-B929-D8F4124B22C3}"/>
              </a:ext>
            </a:extLst>
          </p:cNvPr>
          <p:cNvSpPr>
            <a:spLocks noGrp="1"/>
          </p:cNvSpPr>
          <p:nvPr>
            <p:ph type="sldNum" sz="quarter" idx="12"/>
          </p:nvPr>
        </p:nvSpPr>
        <p:spPr/>
        <p:txBody>
          <a:bodyPr/>
          <a:lstStyle/>
          <a:p>
            <a:fld id="{E2498C2C-F5BA-465C-9424-684A68A30B44}" type="slidenum">
              <a:rPr lang="es-AR" smtClean="0"/>
              <a:t>‹#›</a:t>
            </a:fld>
            <a:endParaRPr lang="es-AR"/>
          </a:p>
        </p:txBody>
      </p:sp>
    </p:spTree>
    <p:extLst>
      <p:ext uri="{BB962C8B-B14F-4D97-AF65-F5344CB8AC3E}">
        <p14:creationId xmlns:p14="http://schemas.microsoft.com/office/powerpoint/2010/main" val="36178040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37071-0FE6-4381-8E6E-9351E9A79764}"/>
              </a:ext>
            </a:extLst>
          </p:cNvPr>
          <p:cNvSpPr>
            <a:spLocks noGrp="1"/>
          </p:cNvSpPr>
          <p:nvPr>
            <p:ph type="dt" sz="half" idx="10"/>
          </p:nvPr>
        </p:nvSpPr>
        <p:spPr/>
        <p:txBody>
          <a:bodyPr/>
          <a:lstStyle/>
          <a:p>
            <a:fld id="{C95B7A99-DE3D-4C81-85AD-54B5636D7150}" type="datetimeFigureOut">
              <a:rPr lang="es-AR" smtClean="0"/>
              <a:t>3/4/2025</a:t>
            </a:fld>
            <a:endParaRPr lang="es-AR"/>
          </a:p>
        </p:txBody>
      </p:sp>
      <p:sp>
        <p:nvSpPr>
          <p:cNvPr id="3" name="Footer Placeholder 2">
            <a:extLst>
              <a:ext uri="{FF2B5EF4-FFF2-40B4-BE49-F238E27FC236}">
                <a16:creationId xmlns:a16="http://schemas.microsoft.com/office/drawing/2014/main" id="{61DCEB73-8B72-430C-A56A-2337E6002E6F}"/>
              </a:ext>
            </a:extLst>
          </p:cNvPr>
          <p:cNvSpPr>
            <a:spLocks noGrp="1"/>
          </p:cNvSpPr>
          <p:nvPr>
            <p:ph type="ftr" sz="quarter" idx="11"/>
          </p:nvPr>
        </p:nvSpPr>
        <p:spPr/>
        <p:txBody>
          <a:bodyPr/>
          <a:lstStyle/>
          <a:p>
            <a:endParaRPr lang="es-AR"/>
          </a:p>
        </p:txBody>
      </p:sp>
      <p:sp>
        <p:nvSpPr>
          <p:cNvPr id="4" name="Slide Number Placeholder 3">
            <a:extLst>
              <a:ext uri="{FF2B5EF4-FFF2-40B4-BE49-F238E27FC236}">
                <a16:creationId xmlns:a16="http://schemas.microsoft.com/office/drawing/2014/main" id="{8ACB58B5-606D-4BDA-BAB6-87469F3D6F4C}"/>
              </a:ext>
            </a:extLst>
          </p:cNvPr>
          <p:cNvSpPr>
            <a:spLocks noGrp="1"/>
          </p:cNvSpPr>
          <p:nvPr>
            <p:ph type="sldNum" sz="quarter" idx="12"/>
          </p:nvPr>
        </p:nvSpPr>
        <p:spPr/>
        <p:txBody>
          <a:bodyPr/>
          <a:lstStyle/>
          <a:p>
            <a:fld id="{7CE365D3-CFE4-4D4C-BC84-1A4155E001F5}" type="slidenum">
              <a:rPr lang="es-AR" smtClean="0"/>
              <a:t>‹#›</a:t>
            </a:fld>
            <a:endParaRPr lang="es-AR"/>
          </a:p>
        </p:txBody>
      </p:sp>
    </p:spTree>
    <p:extLst>
      <p:ext uri="{BB962C8B-B14F-4D97-AF65-F5344CB8AC3E}">
        <p14:creationId xmlns:p14="http://schemas.microsoft.com/office/powerpoint/2010/main" val="331548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B13E6-7F71-4BC6-90F9-3D95D3CA9B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AR"/>
          </a:p>
        </p:txBody>
      </p:sp>
      <p:sp>
        <p:nvSpPr>
          <p:cNvPr id="3" name="Content Placeholder 2">
            <a:extLst>
              <a:ext uri="{FF2B5EF4-FFF2-40B4-BE49-F238E27FC236}">
                <a16:creationId xmlns:a16="http://schemas.microsoft.com/office/drawing/2014/main" id="{E580CE42-ED18-4D39-AC72-96B826EC1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Text Placeholder 3">
            <a:extLst>
              <a:ext uri="{FF2B5EF4-FFF2-40B4-BE49-F238E27FC236}">
                <a16:creationId xmlns:a16="http://schemas.microsoft.com/office/drawing/2014/main" id="{FB974177-9090-4923-9A33-795F7EE62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0D9A91-21D5-41C9-9FF0-AC5F4516C600}"/>
              </a:ext>
            </a:extLst>
          </p:cNvPr>
          <p:cNvSpPr>
            <a:spLocks noGrp="1"/>
          </p:cNvSpPr>
          <p:nvPr>
            <p:ph type="dt" sz="half" idx="10"/>
          </p:nvPr>
        </p:nvSpPr>
        <p:spPr/>
        <p:txBody>
          <a:bodyPr/>
          <a:lstStyle/>
          <a:p>
            <a:fld id="{58D180BC-C5D5-4AFA-8D56-24CED817C2C7}" type="datetimeFigureOut">
              <a:rPr lang="es-AR" smtClean="0"/>
              <a:t>9/4/2025</a:t>
            </a:fld>
            <a:endParaRPr lang="es-AR"/>
          </a:p>
        </p:txBody>
      </p:sp>
      <p:sp>
        <p:nvSpPr>
          <p:cNvPr id="6" name="Footer Placeholder 5">
            <a:extLst>
              <a:ext uri="{FF2B5EF4-FFF2-40B4-BE49-F238E27FC236}">
                <a16:creationId xmlns:a16="http://schemas.microsoft.com/office/drawing/2014/main" id="{D2192A97-5440-4DA0-A763-920979A2BAF9}"/>
              </a:ext>
            </a:extLst>
          </p:cNvPr>
          <p:cNvSpPr>
            <a:spLocks noGrp="1"/>
          </p:cNvSpPr>
          <p:nvPr>
            <p:ph type="ftr" sz="quarter" idx="11"/>
          </p:nvPr>
        </p:nvSpPr>
        <p:spPr/>
        <p:txBody>
          <a:bodyPr/>
          <a:lstStyle/>
          <a:p>
            <a:endParaRPr lang="es-AR"/>
          </a:p>
        </p:txBody>
      </p:sp>
      <p:sp>
        <p:nvSpPr>
          <p:cNvPr id="7" name="Slide Number Placeholder 6">
            <a:extLst>
              <a:ext uri="{FF2B5EF4-FFF2-40B4-BE49-F238E27FC236}">
                <a16:creationId xmlns:a16="http://schemas.microsoft.com/office/drawing/2014/main" id="{A5D26CAC-B8B9-4DC4-A72E-9E1CD9BE3622}"/>
              </a:ext>
            </a:extLst>
          </p:cNvPr>
          <p:cNvSpPr>
            <a:spLocks noGrp="1"/>
          </p:cNvSpPr>
          <p:nvPr>
            <p:ph type="sldNum" sz="quarter" idx="12"/>
          </p:nvPr>
        </p:nvSpPr>
        <p:spPr/>
        <p:txBody>
          <a:bodyPr/>
          <a:lstStyle/>
          <a:p>
            <a:fld id="{E2498C2C-F5BA-465C-9424-684A68A30B44}" type="slidenum">
              <a:rPr lang="es-AR" smtClean="0"/>
              <a:t>‹#›</a:t>
            </a:fld>
            <a:endParaRPr lang="es-AR"/>
          </a:p>
        </p:txBody>
      </p:sp>
    </p:spTree>
    <p:extLst>
      <p:ext uri="{BB962C8B-B14F-4D97-AF65-F5344CB8AC3E}">
        <p14:creationId xmlns:p14="http://schemas.microsoft.com/office/powerpoint/2010/main" val="31565362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1C16C-6F96-4485-B4A1-55EB9D51FE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AR"/>
          </a:p>
        </p:txBody>
      </p:sp>
      <p:sp>
        <p:nvSpPr>
          <p:cNvPr id="3" name="Content Placeholder 2">
            <a:extLst>
              <a:ext uri="{FF2B5EF4-FFF2-40B4-BE49-F238E27FC236}">
                <a16:creationId xmlns:a16="http://schemas.microsoft.com/office/drawing/2014/main" id="{C912B14A-847A-40F4-8848-74DFF30FF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Text Placeholder 3">
            <a:extLst>
              <a:ext uri="{FF2B5EF4-FFF2-40B4-BE49-F238E27FC236}">
                <a16:creationId xmlns:a16="http://schemas.microsoft.com/office/drawing/2014/main" id="{A0112387-E5BC-42B8-BECC-F65973689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11564-6C54-4625-B7DE-71D4F7F3BEAA}"/>
              </a:ext>
            </a:extLst>
          </p:cNvPr>
          <p:cNvSpPr>
            <a:spLocks noGrp="1"/>
          </p:cNvSpPr>
          <p:nvPr>
            <p:ph type="dt" sz="half" idx="10"/>
          </p:nvPr>
        </p:nvSpPr>
        <p:spPr/>
        <p:txBody>
          <a:bodyPr/>
          <a:lstStyle/>
          <a:p>
            <a:fld id="{C95B7A99-DE3D-4C81-85AD-54B5636D7150}" type="datetimeFigureOut">
              <a:rPr lang="es-AR" smtClean="0"/>
              <a:t>3/4/2025</a:t>
            </a:fld>
            <a:endParaRPr lang="es-AR"/>
          </a:p>
        </p:txBody>
      </p:sp>
      <p:sp>
        <p:nvSpPr>
          <p:cNvPr id="6" name="Footer Placeholder 5">
            <a:extLst>
              <a:ext uri="{FF2B5EF4-FFF2-40B4-BE49-F238E27FC236}">
                <a16:creationId xmlns:a16="http://schemas.microsoft.com/office/drawing/2014/main" id="{31DB8B11-8C2D-49D1-99DD-33316D0A151F}"/>
              </a:ext>
            </a:extLst>
          </p:cNvPr>
          <p:cNvSpPr>
            <a:spLocks noGrp="1"/>
          </p:cNvSpPr>
          <p:nvPr>
            <p:ph type="ftr" sz="quarter" idx="11"/>
          </p:nvPr>
        </p:nvSpPr>
        <p:spPr/>
        <p:txBody>
          <a:bodyPr/>
          <a:lstStyle/>
          <a:p>
            <a:endParaRPr lang="es-AR"/>
          </a:p>
        </p:txBody>
      </p:sp>
      <p:sp>
        <p:nvSpPr>
          <p:cNvPr id="7" name="Slide Number Placeholder 6">
            <a:extLst>
              <a:ext uri="{FF2B5EF4-FFF2-40B4-BE49-F238E27FC236}">
                <a16:creationId xmlns:a16="http://schemas.microsoft.com/office/drawing/2014/main" id="{2EA707A1-E56A-486B-8D74-BF419F13310E}"/>
              </a:ext>
            </a:extLst>
          </p:cNvPr>
          <p:cNvSpPr>
            <a:spLocks noGrp="1"/>
          </p:cNvSpPr>
          <p:nvPr>
            <p:ph type="sldNum" sz="quarter" idx="12"/>
          </p:nvPr>
        </p:nvSpPr>
        <p:spPr/>
        <p:txBody>
          <a:bodyPr/>
          <a:lstStyle/>
          <a:p>
            <a:fld id="{7CE365D3-CFE4-4D4C-BC84-1A4155E001F5}" type="slidenum">
              <a:rPr lang="es-AR" smtClean="0"/>
              <a:t>‹#›</a:t>
            </a:fld>
            <a:endParaRPr lang="es-AR"/>
          </a:p>
        </p:txBody>
      </p:sp>
    </p:spTree>
    <p:extLst>
      <p:ext uri="{BB962C8B-B14F-4D97-AF65-F5344CB8AC3E}">
        <p14:creationId xmlns:p14="http://schemas.microsoft.com/office/powerpoint/2010/main" val="102205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9777-81AC-484B-9317-8194F06BE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AR"/>
          </a:p>
        </p:txBody>
      </p:sp>
      <p:sp>
        <p:nvSpPr>
          <p:cNvPr id="3" name="Picture Placeholder 2">
            <a:extLst>
              <a:ext uri="{FF2B5EF4-FFF2-40B4-BE49-F238E27FC236}">
                <a16:creationId xmlns:a16="http://schemas.microsoft.com/office/drawing/2014/main" id="{C2E81D04-F178-4E6C-A7AC-C89562EEC8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Text Placeholder 3">
            <a:extLst>
              <a:ext uri="{FF2B5EF4-FFF2-40B4-BE49-F238E27FC236}">
                <a16:creationId xmlns:a16="http://schemas.microsoft.com/office/drawing/2014/main" id="{5B6F9530-5863-4EA3-8331-9EC7E7E8E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C5F12-E9F7-4BB4-88B6-BBC46BFDB778}"/>
              </a:ext>
            </a:extLst>
          </p:cNvPr>
          <p:cNvSpPr>
            <a:spLocks noGrp="1"/>
          </p:cNvSpPr>
          <p:nvPr>
            <p:ph type="dt" sz="half" idx="10"/>
          </p:nvPr>
        </p:nvSpPr>
        <p:spPr/>
        <p:txBody>
          <a:bodyPr/>
          <a:lstStyle/>
          <a:p>
            <a:fld id="{58D180BC-C5D5-4AFA-8D56-24CED817C2C7}" type="datetimeFigureOut">
              <a:rPr lang="es-AR" smtClean="0"/>
              <a:t>9/4/2025</a:t>
            </a:fld>
            <a:endParaRPr lang="es-AR"/>
          </a:p>
        </p:txBody>
      </p:sp>
      <p:sp>
        <p:nvSpPr>
          <p:cNvPr id="6" name="Footer Placeholder 5">
            <a:extLst>
              <a:ext uri="{FF2B5EF4-FFF2-40B4-BE49-F238E27FC236}">
                <a16:creationId xmlns:a16="http://schemas.microsoft.com/office/drawing/2014/main" id="{5E348825-01CF-41E1-92A6-2D83B74B62A2}"/>
              </a:ext>
            </a:extLst>
          </p:cNvPr>
          <p:cNvSpPr>
            <a:spLocks noGrp="1"/>
          </p:cNvSpPr>
          <p:nvPr>
            <p:ph type="ftr" sz="quarter" idx="11"/>
          </p:nvPr>
        </p:nvSpPr>
        <p:spPr/>
        <p:txBody>
          <a:bodyPr/>
          <a:lstStyle/>
          <a:p>
            <a:endParaRPr lang="es-AR"/>
          </a:p>
        </p:txBody>
      </p:sp>
      <p:sp>
        <p:nvSpPr>
          <p:cNvPr id="7" name="Slide Number Placeholder 6">
            <a:extLst>
              <a:ext uri="{FF2B5EF4-FFF2-40B4-BE49-F238E27FC236}">
                <a16:creationId xmlns:a16="http://schemas.microsoft.com/office/drawing/2014/main" id="{A51DAFDF-B873-4908-8B73-81A7AFD45D26}"/>
              </a:ext>
            </a:extLst>
          </p:cNvPr>
          <p:cNvSpPr>
            <a:spLocks noGrp="1"/>
          </p:cNvSpPr>
          <p:nvPr>
            <p:ph type="sldNum" sz="quarter" idx="12"/>
          </p:nvPr>
        </p:nvSpPr>
        <p:spPr/>
        <p:txBody>
          <a:bodyPr/>
          <a:lstStyle/>
          <a:p>
            <a:fld id="{E2498C2C-F5BA-465C-9424-684A68A30B44}" type="slidenum">
              <a:rPr lang="es-AR" smtClean="0"/>
              <a:t>‹#›</a:t>
            </a:fld>
            <a:endParaRPr lang="es-AR"/>
          </a:p>
        </p:txBody>
      </p:sp>
    </p:spTree>
    <p:extLst>
      <p:ext uri="{BB962C8B-B14F-4D97-AF65-F5344CB8AC3E}">
        <p14:creationId xmlns:p14="http://schemas.microsoft.com/office/powerpoint/2010/main" val="28938168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D9A6-B736-4429-B75E-4B44EAE09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AR"/>
          </a:p>
        </p:txBody>
      </p:sp>
      <p:sp>
        <p:nvSpPr>
          <p:cNvPr id="3" name="Picture Placeholder 2">
            <a:extLst>
              <a:ext uri="{FF2B5EF4-FFF2-40B4-BE49-F238E27FC236}">
                <a16:creationId xmlns:a16="http://schemas.microsoft.com/office/drawing/2014/main" id="{0972D3E3-603D-4766-BFD4-F7953F246E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Text Placeholder 3">
            <a:extLst>
              <a:ext uri="{FF2B5EF4-FFF2-40B4-BE49-F238E27FC236}">
                <a16:creationId xmlns:a16="http://schemas.microsoft.com/office/drawing/2014/main" id="{03E12E6D-EC63-4C62-9BD8-C01276E17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70CBD-0699-4C57-A10D-E30A9D174736}"/>
              </a:ext>
            </a:extLst>
          </p:cNvPr>
          <p:cNvSpPr>
            <a:spLocks noGrp="1"/>
          </p:cNvSpPr>
          <p:nvPr>
            <p:ph type="dt" sz="half" idx="10"/>
          </p:nvPr>
        </p:nvSpPr>
        <p:spPr/>
        <p:txBody>
          <a:bodyPr/>
          <a:lstStyle/>
          <a:p>
            <a:fld id="{C95B7A99-DE3D-4C81-85AD-54B5636D7150}" type="datetimeFigureOut">
              <a:rPr lang="es-AR" smtClean="0"/>
              <a:t>3/4/2025</a:t>
            </a:fld>
            <a:endParaRPr lang="es-AR"/>
          </a:p>
        </p:txBody>
      </p:sp>
      <p:sp>
        <p:nvSpPr>
          <p:cNvPr id="6" name="Footer Placeholder 5">
            <a:extLst>
              <a:ext uri="{FF2B5EF4-FFF2-40B4-BE49-F238E27FC236}">
                <a16:creationId xmlns:a16="http://schemas.microsoft.com/office/drawing/2014/main" id="{A5115825-CBA9-448F-9888-A2071F6DFC6D}"/>
              </a:ext>
            </a:extLst>
          </p:cNvPr>
          <p:cNvSpPr>
            <a:spLocks noGrp="1"/>
          </p:cNvSpPr>
          <p:nvPr>
            <p:ph type="ftr" sz="quarter" idx="11"/>
          </p:nvPr>
        </p:nvSpPr>
        <p:spPr/>
        <p:txBody>
          <a:bodyPr/>
          <a:lstStyle/>
          <a:p>
            <a:endParaRPr lang="es-AR"/>
          </a:p>
        </p:txBody>
      </p:sp>
      <p:sp>
        <p:nvSpPr>
          <p:cNvPr id="7" name="Slide Number Placeholder 6">
            <a:extLst>
              <a:ext uri="{FF2B5EF4-FFF2-40B4-BE49-F238E27FC236}">
                <a16:creationId xmlns:a16="http://schemas.microsoft.com/office/drawing/2014/main" id="{201E74FD-1AE1-445E-ADB7-E91426A941EA}"/>
              </a:ext>
            </a:extLst>
          </p:cNvPr>
          <p:cNvSpPr>
            <a:spLocks noGrp="1"/>
          </p:cNvSpPr>
          <p:nvPr>
            <p:ph type="sldNum" sz="quarter" idx="12"/>
          </p:nvPr>
        </p:nvSpPr>
        <p:spPr/>
        <p:txBody>
          <a:bodyPr/>
          <a:lstStyle/>
          <a:p>
            <a:fld id="{7CE365D3-CFE4-4D4C-BC84-1A4155E001F5}" type="slidenum">
              <a:rPr lang="es-AR" smtClean="0"/>
              <a:t>‹#›</a:t>
            </a:fld>
            <a:endParaRPr lang="es-AR"/>
          </a:p>
        </p:txBody>
      </p:sp>
    </p:spTree>
    <p:extLst>
      <p:ext uri="{BB962C8B-B14F-4D97-AF65-F5344CB8AC3E}">
        <p14:creationId xmlns:p14="http://schemas.microsoft.com/office/powerpoint/2010/main" val="250945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30.xml"/><Relationship Id="rId7" Type="http://schemas.openxmlformats.org/officeDocument/2006/relationships/slideLayout" Target="../slideLayouts/slideLayout70.xml"/><Relationship Id="rId12"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2.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5" Type="http://schemas.openxmlformats.org/officeDocument/2006/relationships/slideLayout" Target="../slideLayouts/slideLayout50.xml"/><Relationship Id="rId10" Type="http://schemas.openxmlformats.org/officeDocument/2006/relationships/slideLayout" Target="../slideLayouts/slideLayout100.xml"/><Relationship Id="rId4" Type="http://schemas.openxmlformats.org/officeDocument/2006/relationships/slideLayout" Target="../slideLayouts/slideLayout40.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D009EF-C99C-488F-9F81-6D6D838B6D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AR"/>
          </a:p>
        </p:txBody>
      </p:sp>
      <p:sp>
        <p:nvSpPr>
          <p:cNvPr id="3" name="Text Placeholder 2">
            <a:extLst>
              <a:ext uri="{FF2B5EF4-FFF2-40B4-BE49-F238E27FC236}">
                <a16:creationId xmlns:a16="http://schemas.microsoft.com/office/drawing/2014/main" id="{2FD26497-F21D-48F5-B946-5E1415F6E5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E3220C10-7799-48D3-BF0F-8040AFD9D0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180BC-C5D5-4AFA-8D56-24CED817C2C7}" type="datetimeFigureOut">
              <a:rPr lang="es-AR" smtClean="0"/>
              <a:t>9/4/2025</a:t>
            </a:fld>
            <a:endParaRPr lang="es-AR"/>
          </a:p>
        </p:txBody>
      </p:sp>
      <p:sp>
        <p:nvSpPr>
          <p:cNvPr id="5" name="Footer Placeholder 4">
            <a:extLst>
              <a:ext uri="{FF2B5EF4-FFF2-40B4-BE49-F238E27FC236}">
                <a16:creationId xmlns:a16="http://schemas.microsoft.com/office/drawing/2014/main" id="{B607ED39-AC36-4D49-AF77-0849A8B8BF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Slide Number Placeholder 5">
            <a:extLst>
              <a:ext uri="{FF2B5EF4-FFF2-40B4-BE49-F238E27FC236}">
                <a16:creationId xmlns:a16="http://schemas.microsoft.com/office/drawing/2014/main" id="{14090A96-D835-44B5-9464-832EB2D5A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98C2C-F5BA-465C-9424-684A68A30B44}" type="slidenum">
              <a:rPr lang="es-AR" smtClean="0"/>
              <a:t>‹#›</a:t>
            </a:fld>
            <a:endParaRPr lang="es-AR"/>
          </a:p>
        </p:txBody>
      </p:sp>
    </p:spTree>
    <p:extLst>
      <p:ext uri="{BB962C8B-B14F-4D97-AF65-F5344CB8AC3E}">
        <p14:creationId xmlns:p14="http://schemas.microsoft.com/office/powerpoint/2010/main" val="4094722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B6E84A-CDED-4BFC-9973-1878222ED8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AR"/>
          </a:p>
        </p:txBody>
      </p:sp>
      <p:sp>
        <p:nvSpPr>
          <p:cNvPr id="3" name="Text Placeholder 2">
            <a:extLst>
              <a:ext uri="{FF2B5EF4-FFF2-40B4-BE49-F238E27FC236}">
                <a16:creationId xmlns:a16="http://schemas.microsoft.com/office/drawing/2014/main" id="{DDD9F026-84A8-492F-8F31-9626D5B94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BF878E88-E034-4761-9B8C-6975735627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B7A99-DE3D-4C81-85AD-54B5636D7150}" type="datetimeFigureOut">
              <a:rPr lang="es-AR" smtClean="0"/>
              <a:t>3/4/2025</a:t>
            </a:fld>
            <a:endParaRPr lang="es-AR"/>
          </a:p>
        </p:txBody>
      </p:sp>
      <p:sp>
        <p:nvSpPr>
          <p:cNvPr id="5" name="Footer Placeholder 4">
            <a:extLst>
              <a:ext uri="{FF2B5EF4-FFF2-40B4-BE49-F238E27FC236}">
                <a16:creationId xmlns:a16="http://schemas.microsoft.com/office/drawing/2014/main" id="{530C7CBF-FBE1-41F9-84FB-61480F5F8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Slide Number Placeholder 5">
            <a:extLst>
              <a:ext uri="{FF2B5EF4-FFF2-40B4-BE49-F238E27FC236}">
                <a16:creationId xmlns:a16="http://schemas.microsoft.com/office/drawing/2014/main" id="{38667D02-3136-4584-8020-B0EA9938CA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365D3-CFE4-4D4C-BC84-1A4155E001F5}" type="slidenum">
              <a:rPr lang="es-AR" smtClean="0"/>
              <a:t>‹#›</a:t>
            </a:fld>
            <a:endParaRPr lang="es-AR"/>
          </a:p>
        </p:txBody>
      </p:sp>
    </p:spTree>
    <p:extLst>
      <p:ext uri="{BB962C8B-B14F-4D97-AF65-F5344CB8AC3E}">
        <p14:creationId xmlns:p14="http://schemas.microsoft.com/office/powerpoint/2010/main" val="3907881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ptodate.com/contents/budesonide-drug-information?search=IgA%20glomerulonehritis&amp;topicRef=3039&amp;source=see_lin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uptodate.com/contents/mycophenolate-mofetil-cellcept-myhibbin-and-mycophenolate-sodium-myfortic-drug-information?search=IgA%20glomerulonehritis&amp;topicRef=3039&amp;source=see_lin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uptodate.com/contents/poststreptococcal-glomerulonephritis/abstract/8" TargetMode="External"/><Relationship Id="rId7" Type="http://schemas.openxmlformats.org/officeDocument/2006/relationships/slide" Target="slide22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uptodate.com/contents/poststreptococcal-glomerulonephritis/abstract/49" TargetMode="External"/><Relationship Id="rId4" Type="http://schemas.openxmlformats.org/officeDocument/2006/relationships/hyperlink" Target="https://www.uptodate.com/contents/poststreptococcal-glomerulonephritis/abstract/47,48" TargetMode="External"/></Relationships>
</file>

<file path=ppt/slides/_rels/slide220.xml.rels><?xml version="1.0" encoding="UTF-8" standalone="yes"?>
<Relationships xmlns="http://schemas.openxmlformats.org/package/2006/relationships"><Relationship Id="rId3" Type="http://schemas.openxmlformats.org/officeDocument/2006/relationships/hyperlink" Target="https://www.uptodate.com/contents/poststreptococcal-glomerulonephritis/abstract/8" TargetMode="External"/><Relationship Id="rId7" Type="http://schemas.openxmlformats.org/officeDocument/2006/relationships/slide" Target="slide220.xml"/><Relationship Id="rId2" Type="http://schemas.openxmlformats.org/officeDocument/2006/relationships/notesSlide" Target="../notesSlides/notesSlide170.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hyperlink" Target="https://www.uptodate.com/contents/poststreptococcal-glomerulonephritis/abstract/49" TargetMode="External"/><Relationship Id="rId4" Type="http://schemas.openxmlformats.org/officeDocument/2006/relationships/hyperlink" Target="https://www.uptodate.com/contents/poststreptococcal-glomerulonephritis/abstract/47,48"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uptodate.com/contents/cyclosporine-ciclosporin-drug-information?search=membranous%20glomerulonephritis&amp;topicRef=3051&amp;source=see_link" TargetMode="External"/><Relationship Id="rId3" Type="http://schemas.openxmlformats.org/officeDocument/2006/relationships/hyperlink" Target="https://www.uptodate.com/contents/grade/2?title=Grade%201B&amp;topicKey=NEPH%2F3051" TargetMode="External"/><Relationship Id="rId7" Type="http://schemas.openxmlformats.org/officeDocument/2006/relationships/hyperlink" Target="https://www.uptodate.com/contents/chlorambucil-drug-information?search=membranous%20glomerulonephritis&amp;topicRef=3051&amp;source=see_link" TargetMode="External"/><Relationship Id="rId12" Type="http://schemas.openxmlformats.org/officeDocument/2006/relationships/hyperlink" Target="https://www.uptodate.com/contents/membranous-nephropathy-treatment-and-prognosis?search=membranous%20glomerulonephritis&amp;source=search_result&amp;selectedTitle=1%7E144&amp;usage_type=default&amp;display_rank=1#H3599047587" TargetMode="External"/><Relationship Id="rId2" Type="http://schemas.openxmlformats.org/officeDocument/2006/relationships/hyperlink" Target="https://www.uptodate.com/contents/membranous-nephropathy-treatment-and-prognosis?search=membranous%20glomerulonephritis&amp;source=search_result&amp;selectedTitle=1%7E144&amp;usage_type=default&amp;display_rank=1#H2666348261" TargetMode="External"/><Relationship Id="rId1" Type="http://schemas.openxmlformats.org/officeDocument/2006/relationships/slideLayout" Target="../slideLayouts/slideLayout2.xml"/><Relationship Id="rId6" Type="http://schemas.openxmlformats.org/officeDocument/2006/relationships/hyperlink" Target="https://www.uptodate.com/contents/cyclophosphamide-drug-information?search=membranous%20glomerulonephritis&amp;topicRef=3051&amp;source=see_link" TargetMode="External"/><Relationship Id="rId11" Type="http://schemas.openxmlformats.org/officeDocument/2006/relationships/hyperlink" Target="https://www.uptodate.com/contents/membranous-nephropathy-treatment-and-prognosis?search=membranous%20glomerulonephritis&amp;source=search_result&amp;selectedTitle=1%7E144&amp;usage_type=default&amp;display_rank=1#H415746716" TargetMode="External"/><Relationship Id="rId5" Type="http://schemas.openxmlformats.org/officeDocument/2006/relationships/hyperlink" Target="https://www.uptodate.com/contents/rituximab-including-biosimilars-drug-information?search=membranous%20glomerulonephritis&amp;topicRef=3051&amp;source=see_link" TargetMode="External"/><Relationship Id="rId10" Type="http://schemas.openxmlformats.org/officeDocument/2006/relationships/hyperlink" Target="https://www.uptodate.com/contents/membranous-nephropathy-treatment-and-prognosis?search=membranous%20glomerulonephritis&amp;source=search_result&amp;selectedTitle=1%7E144&amp;usage_type=default&amp;display_rank=1#H2138528729" TargetMode="External"/><Relationship Id="rId4" Type="http://schemas.openxmlformats.org/officeDocument/2006/relationships/hyperlink" Target="https://www.uptodate.com/contents/grade/6?title=Grade%202C&amp;topicKey=NEPH%2F3051" TargetMode="External"/><Relationship Id="rId9" Type="http://schemas.openxmlformats.org/officeDocument/2006/relationships/hyperlink" Target="https://www.uptodate.com/contents/tacrolimus-drug-information?search=membranous%20glomerulonephritis&amp;topicRef=3051&amp;source=see_link"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uptodate.com/contents/membranous-nephropathy-treatment-and-prognosis?search=membranous%20glomerulonephritis&amp;source=search_result&amp;selectedTitle=1%7E144&amp;usage_type=default&amp;display_rank=1#H3599047587" TargetMode="External"/><Relationship Id="rId3" Type="http://schemas.openxmlformats.org/officeDocument/2006/relationships/hyperlink" Target="https://www.uptodate.com/contents/membranous-nephropathy-treatment-and-prognosis?search=membranous%20glomerulonephritis&amp;source=search_result&amp;selectedTitle=1%7E144&amp;usage_type=default&amp;display_rank=1#H2138601893" TargetMode="External"/><Relationship Id="rId7" Type="http://schemas.openxmlformats.org/officeDocument/2006/relationships/hyperlink" Target="https://www.uptodate.com/contents/membranous-nephropathy-treatment-and-prognosis?search=membranous%20glomerulonephritis&amp;source=search_result&amp;selectedTitle=1%7E144&amp;usage_type=default&amp;display_rank=1#H415746716" TargetMode="External"/><Relationship Id="rId2" Type="http://schemas.openxmlformats.org/officeDocument/2006/relationships/hyperlink" Target="https://www.uptodate.com/contents/grade/2?title=Grade%201B&amp;topicKey=NEPH%2F3051" TargetMode="External"/><Relationship Id="rId1" Type="http://schemas.openxmlformats.org/officeDocument/2006/relationships/slideLayout" Target="../slideLayouts/slideLayout2.xml"/><Relationship Id="rId6" Type="http://schemas.openxmlformats.org/officeDocument/2006/relationships/hyperlink" Target="https://www.uptodate.com/contents/membranous-nephropathy-treatment-and-prognosis?search=membranous%20glomerulonephritis&amp;source=search_result&amp;selectedTitle=1%7E144&amp;usage_type=default&amp;display_rank=1#H2138528729" TargetMode="External"/><Relationship Id="rId5" Type="http://schemas.openxmlformats.org/officeDocument/2006/relationships/hyperlink" Target="https://www.uptodate.com/contents/grade/6?title=Grade%202C&amp;topicKey=NEPH%2F3051" TargetMode="External"/><Relationship Id="rId4" Type="http://schemas.openxmlformats.org/officeDocument/2006/relationships/hyperlink" Target="https://www.uptodate.com/contents/rituximab-including-biosimilars-drug-information?search=membranous%20glomerulonephritis&amp;topicRef=3051&amp;source=see_link" TargetMode="External"/><Relationship Id="rId9" Type="http://schemas.openxmlformats.org/officeDocument/2006/relationships/hyperlink" Target="https://www.uptodate.com/contents/cyclophosphamide-drug-information?search=membranous%20glomerulonephritis&amp;topicRef=3051&amp;source=see_lin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4677-9741-4C94-8A87-ED8F0875CD70}"/>
              </a:ext>
            </a:extLst>
          </p:cNvPr>
          <p:cNvSpPr>
            <a:spLocks noGrp="1"/>
          </p:cNvSpPr>
          <p:nvPr>
            <p:ph type="ctrTitle"/>
          </p:nvPr>
        </p:nvSpPr>
        <p:spPr/>
        <p:txBody>
          <a:bodyPr/>
          <a:lstStyle/>
          <a:p>
            <a:r>
              <a:rPr lang="es-ES" dirty="0"/>
              <a:t>Enfermedades Glomerulares</a:t>
            </a:r>
            <a:endParaRPr lang="es-AR" dirty="0"/>
          </a:p>
        </p:txBody>
      </p:sp>
      <p:sp>
        <p:nvSpPr>
          <p:cNvPr id="3" name="Subtitle 2">
            <a:extLst>
              <a:ext uri="{FF2B5EF4-FFF2-40B4-BE49-F238E27FC236}">
                <a16:creationId xmlns:a16="http://schemas.microsoft.com/office/drawing/2014/main" id="{4FE6B43E-8BF0-4FB4-8BBF-101F58D28159}"/>
              </a:ext>
            </a:extLst>
          </p:cNvPr>
          <p:cNvSpPr>
            <a:spLocks noGrp="1"/>
          </p:cNvSpPr>
          <p:nvPr>
            <p:ph type="subTitle" idx="1"/>
          </p:nvPr>
        </p:nvSpPr>
        <p:spPr/>
        <p:txBody>
          <a:bodyPr>
            <a:normAutofit fontScale="92500" lnSpcReduction="10000"/>
          </a:bodyPr>
          <a:lstStyle/>
          <a:p>
            <a:r>
              <a:rPr lang="es-ES" dirty="0"/>
              <a:t>Prof. </a:t>
            </a:r>
            <a:r>
              <a:rPr lang="es-ES" dirty="0" err="1"/>
              <a:t>Vergottini</a:t>
            </a:r>
            <a:r>
              <a:rPr lang="es-ES" dirty="0"/>
              <a:t> Ana Soledad</a:t>
            </a:r>
          </a:p>
          <a:p>
            <a:r>
              <a:rPr lang="es-ES" dirty="0"/>
              <a:t>Especialista Medicina Interna / </a:t>
            </a:r>
            <a:r>
              <a:rPr lang="es-ES" dirty="0" err="1"/>
              <a:t>Nefrologia</a:t>
            </a:r>
            <a:r>
              <a:rPr lang="es-ES" dirty="0"/>
              <a:t> </a:t>
            </a:r>
          </a:p>
          <a:p>
            <a:r>
              <a:rPr lang="es-ES" dirty="0"/>
              <a:t>	Coordinadora de INDYEC</a:t>
            </a:r>
          </a:p>
          <a:p>
            <a:r>
              <a:rPr lang="es-ES" dirty="0"/>
              <a:t>2025</a:t>
            </a:r>
            <a:endParaRPr lang="es-AR" dirty="0"/>
          </a:p>
        </p:txBody>
      </p:sp>
    </p:spTree>
    <p:extLst>
      <p:ext uri="{BB962C8B-B14F-4D97-AF65-F5344CB8AC3E}">
        <p14:creationId xmlns:p14="http://schemas.microsoft.com/office/powerpoint/2010/main" val="2410385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99BB-331A-43A8-A37E-D74B361FC8AA}"/>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D7BB6619-7D8D-489B-BEA7-53724AF1B999}"/>
              </a:ext>
            </a:extLst>
          </p:cNvPr>
          <p:cNvSpPr>
            <a:spLocks noGrp="1"/>
          </p:cNvSpPr>
          <p:nvPr>
            <p:ph idx="1"/>
          </p:nvPr>
        </p:nvSpPr>
        <p:spPr/>
        <p:txBody>
          <a:bodyPr/>
          <a:lstStyle/>
          <a:p>
            <a:endParaRPr lang="es-AR"/>
          </a:p>
        </p:txBody>
      </p:sp>
      <p:pic>
        <p:nvPicPr>
          <p:cNvPr id="5" name="Picture 4">
            <a:extLst>
              <a:ext uri="{FF2B5EF4-FFF2-40B4-BE49-F238E27FC236}">
                <a16:creationId xmlns:a16="http://schemas.microsoft.com/office/drawing/2014/main" id="{A0F8F2A2-4521-48BA-AD5C-A41EC52B2E43}"/>
              </a:ext>
            </a:extLst>
          </p:cNvPr>
          <p:cNvPicPr>
            <a:picLocks noChangeAspect="1"/>
          </p:cNvPicPr>
          <p:nvPr/>
        </p:nvPicPr>
        <p:blipFill>
          <a:blip r:embed="rId3"/>
          <a:stretch>
            <a:fillRect/>
          </a:stretch>
        </p:blipFill>
        <p:spPr>
          <a:xfrm>
            <a:off x="1238249" y="318425"/>
            <a:ext cx="9642567" cy="6174450"/>
          </a:xfrm>
          <a:prstGeom prst="rect">
            <a:avLst/>
          </a:prstGeom>
        </p:spPr>
      </p:pic>
    </p:spTree>
    <p:extLst>
      <p:ext uri="{BB962C8B-B14F-4D97-AF65-F5344CB8AC3E}">
        <p14:creationId xmlns:p14="http://schemas.microsoft.com/office/powerpoint/2010/main" val="25526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B024-CD0E-44C0-A5C4-102731DB3DD4}"/>
              </a:ext>
            </a:extLst>
          </p:cNvPr>
          <p:cNvSpPr>
            <a:spLocks noGrp="1"/>
          </p:cNvSpPr>
          <p:nvPr>
            <p:ph type="title"/>
          </p:nvPr>
        </p:nvSpPr>
        <p:spPr/>
        <p:txBody>
          <a:bodyPr/>
          <a:lstStyle/>
          <a:p>
            <a:r>
              <a:rPr lang="en-US" b="1" i="0" dirty="0">
                <a:solidFill>
                  <a:srgbClr val="232323"/>
                </a:solidFill>
                <a:effectLst/>
                <a:latin typeface="Noto Sans" panose="020B0502040504020204" pitchFamily="34" charset="0"/>
              </a:rPr>
              <a:t>Oxford classification of </a:t>
            </a:r>
            <a:r>
              <a:rPr lang="en-US" b="1" i="0" dirty="0" err="1">
                <a:solidFill>
                  <a:srgbClr val="232323"/>
                </a:solidFill>
                <a:effectLst/>
                <a:latin typeface="Noto Sans" panose="020B0502040504020204" pitchFamily="34" charset="0"/>
              </a:rPr>
              <a:t>IgAN</a:t>
            </a:r>
            <a:r>
              <a:rPr lang="en-US" b="0" i="0" dirty="0">
                <a:solidFill>
                  <a:srgbClr val="232323"/>
                </a:solidFill>
                <a:effectLst/>
                <a:latin typeface="Noto Sans" panose="020B0502040504020204" pitchFamily="34" charset="0"/>
              </a:rPr>
              <a:t> — In 2009</a:t>
            </a:r>
            <a:r>
              <a:rPr lang="es-ES" dirty="0"/>
              <a:t> </a:t>
            </a:r>
            <a:endParaRPr lang="es-AR" dirty="0"/>
          </a:p>
        </p:txBody>
      </p:sp>
      <p:sp>
        <p:nvSpPr>
          <p:cNvPr id="3" name="Content Placeholder 2">
            <a:extLst>
              <a:ext uri="{FF2B5EF4-FFF2-40B4-BE49-F238E27FC236}">
                <a16:creationId xmlns:a16="http://schemas.microsoft.com/office/drawing/2014/main" id="{5D9D2324-DA87-4B87-B133-48509DFE2253}"/>
              </a:ext>
            </a:extLst>
          </p:cNvPr>
          <p:cNvSpPr>
            <a:spLocks noGrp="1"/>
          </p:cNvSpPr>
          <p:nvPr>
            <p:ph idx="1"/>
          </p:nvPr>
        </p:nvSpPr>
        <p:spPr/>
        <p:txBody>
          <a:bodyPr>
            <a:normAutofit/>
          </a:bodyPr>
          <a:lstStyle/>
          <a:p>
            <a:r>
              <a:rPr lang="es-AR" b="1" i="0" dirty="0">
                <a:solidFill>
                  <a:srgbClr val="C3099B"/>
                </a:solidFill>
                <a:effectLst/>
                <a:latin typeface="Noto Sans" panose="020B0502040504020204" pitchFamily="34" charset="0"/>
              </a:rPr>
              <a:t>M</a:t>
            </a:r>
            <a:r>
              <a:rPr lang="es-AR" b="0" i="0" dirty="0">
                <a:solidFill>
                  <a:srgbClr val="C3099B"/>
                </a:solidFill>
                <a:effectLst/>
                <a:latin typeface="Noto Sans" panose="020B0502040504020204" pitchFamily="34" charset="0"/>
              </a:rPr>
              <a:t>esangial </a:t>
            </a:r>
            <a:r>
              <a:rPr lang="es-AR" b="0" i="0" dirty="0" err="1">
                <a:solidFill>
                  <a:srgbClr val="C3099B"/>
                </a:solidFill>
                <a:effectLst/>
                <a:latin typeface="Noto Sans" panose="020B0502040504020204" pitchFamily="34" charset="0"/>
              </a:rPr>
              <a:t>hypercellularity</a:t>
            </a:r>
            <a:r>
              <a:rPr lang="es-AR" b="0" i="0" dirty="0">
                <a:solidFill>
                  <a:srgbClr val="C3099B"/>
                </a:solidFill>
                <a:effectLst/>
                <a:latin typeface="Noto Sans" panose="020B0502040504020204" pitchFamily="34" charset="0"/>
              </a:rPr>
              <a:t> </a:t>
            </a:r>
          </a:p>
          <a:p>
            <a:r>
              <a:rPr lang="es-AR" b="1" i="0" dirty="0" err="1">
                <a:solidFill>
                  <a:srgbClr val="C3099B"/>
                </a:solidFill>
                <a:effectLst/>
                <a:latin typeface="Noto Sans" panose="020B0502040504020204" pitchFamily="34" charset="0"/>
              </a:rPr>
              <a:t>E</a:t>
            </a:r>
            <a:r>
              <a:rPr lang="es-AR" b="0" i="0" dirty="0" err="1">
                <a:solidFill>
                  <a:srgbClr val="C3099B"/>
                </a:solidFill>
                <a:effectLst/>
                <a:latin typeface="Noto Sans" panose="020B0502040504020204" pitchFamily="34" charset="0"/>
              </a:rPr>
              <a:t>ndocapillary</a:t>
            </a:r>
            <a:r>
              <a:rPr lang="es-AR" b="0" i="0" dirty="0">
                <a:solidFill>
                  <a:srgbClr val="C3099B"/>
                </a:solidFill>
                <a:effectLst/>
                <a:latin typeface="Noto Sans" panose="020B0502040504020204" pitchFamily="34" charset="0"/>
              </a:rPr>
              <a:t> </a:t>
            </a:r>
            <a:r>
              <a:rPr lang="es-AR" b="0" i="0" dirty="0" err="1">
                <a:solidFill>
                  <a:srgbClr val="C3099B"/>
                </a:solidFill>
                <a:effectLst/>
                <a:latin typeface="Noto Sans" panose="020B0502040504020204" pitchFamily="34" charset="0"/>
              </a:rPr>
              <a:t>hypercellularity</a:t>
            </a:r>
            <a:r>
              <a:rPr lang="es-AR" b="0" i="0" dirty="0">
                <a:solidFill>
                  <a:srgbClr val="C3099B"/>
                </a:solidFill>
                <a:effectLst/>
                <a:latin typeface="Noto Sans" panose="020B0502040504020204" pitchFamily="34" charset="0"/>
              </a:rPr>
              <a:t> </a:t>
            </a:r>
            <a:r>
              <a:rPr lang="es-AR" b="0" i="0" dirty="0">
                <a:solidFill>
                  <a:srgbClr val="232323"/>
                </a:solidFill>
                <a:effectLst/>
                <a:latin typeface="Noto Sans" panose="020B0502040504020204" pitchFamily="34" charset="0"/>
              </a:rPr>
              <a:t>–</a:t>
            </a:r>
            <a:endParaRPr lang="en-US" dirty="0">
              <a:solidFill>
                <a:srgbClr val="232323"/>
              </a:solidFill>
              <a:latin typeface="Noto Sans" panose="020B0502040504020204" pitchFamily="34" charset="0"/>
            </a:endParaRPr>
          </a:p>
          <a:p>
            <a:r>
              <a:rPr lang="es-AR" b="1" i="0" dirty="0">
                <a:solidFill>
                  <a:srgbClr val="C3099B"/>
                </a:solidFill>
                <a:effectLst/>
                <a:latin typeface="Noto Sans" panose="020B0502040504020204" pitchFamily="34" charset="0"/>
              </a:rPr>
              <a:t>S</a:t>
            </a:r>
            <a:r>
              <a:rPr lang="es-AR" b="0" i="0" dirty="0">
                <a:solidFill>
                  <a:srgbClr val="C3099B"/>
                </a:solidFill>
                <a:effectLst/>
                <a:latin typeface="Noto Sans" panose="020B0502040504020204" pitchFamily="34" charset="0"/>
              </a:rPr>
              <a:t>egmental </a:t>
            </a:r>
            <a:r>
              <a:rPr lang="es-AR" b="0" i="0" dirty="0" err="1">
                <a:solidFill>
                  <a:srgbClr val="C3099B"/>
                </a:solidFill>
                <a:effectLst/>
                <a:latin typeface="Noto Sans" panose="020B0502040504020204" pitchFamily="34" charset="0"/>
              </a:rPr>
              <a:t>glomerulosclerosis</a:t>
            </a:r>
            <a:r>
              <a:rPr lang="es-AR" b="0" i="0" dirty="0">
                <a:solidFill>
                  <a:srgbClr val="C3099B"/>
                </a:solidFill>
                <a:effectLst/>
                <a:latin typeface="Noto Sans" panose="020B0502040504020204" pitchFamily="34" charset="0"/>
              </a:rPr>
              <a:t> </a:t>
            </a:r>
          </a:p>
          <a:p>
            <a:r>
              <a:rPr lang="es-AR" b="1" i="0" dirty="0">
                <a:solidFill>
                  <a:srgbClr val="C3099B"/>
                </a:solidFill>
                <a:effectLst/>
                <a:latin typeface="Noto Sans" panose="020B0502040504020204" pitchFamily="34" charset="0"/>
              </a:rPr>
              <a:t>T</a:t>
            </a:r>
            <a:r>
              <a:rPr lang="es-AR" b="0" i="0" dirty="0">
                <a:solidFill>
                  <a:srgbClr val="C3099B"/>
                </a:solidFill>
                <a:effectLst/>
                <a:latin typeface="Noto Sans" panose="020B0502040504020204" pitchFamily="34" charset="0"/>
              </a:rPr>
              <a:t>ubular </a:t>
            </a:r>
            <a:r>
              <a:rPr lang="es-AR" b="0" i="0" dirty="0" err="1">
                <a:solidFill>
                  <a:srgbClr val="C3099B"/>
                </a:solidFill>
                <a:effectLst/>
                <a:latin typeface="Noto Sans" panose="020B0502040504020204" pitchFamily="34" charset="0"/>
              </a:rPr>
              <a:t>atrophy</a:t>
            </a:r>
            <a:r>
              <a:rPr lang="es-AR" b="0" i="0" dirty="0">
                <a:solidFill>
                  <a:srgbClr val="C3099B"/>
                </a:solidFill>
                <a:effectLst/>
                <a:latin typeface="Noto Sans" panose="020B0502040504020204" pitchFamily="34" charset="0"/>
              </a:rPr>
              <a:t>/</a:t>
            </a:r>
            <a:r>
              <a:rPr lang="es-AR" b="0" i="0" dirty="0" err="1">
                <a:solidFill>
                  <a:srgbClr val="C3099B"/>
                </a:solidFill>
                <a:effectLst/>
                <a:latin typeface="Noto Sans" panose="020B0502040504020204" pitchFamily="34" charset="0"/>
              </a:rPr>
              <a:t>interstitial</a:t>
            </a:r>
            <a:r>
              <a:rPr lang="es-AR" b="0" i="0" dirty="0">
                <a:solidFill>
                  <a:srgbClr val="C3099B"/>
                </a:solidFill>
                <a:effectLst/>
                <a:latin typeface="Noto Sans" panose="020B0502040504020204" pitchFamily="34" charset="0"/>
              </a:rPr>
              <a:t> fibrosis </a:t>
            </a:r>
            <a:r>
              <a:rPr lang="es-AR" b="0" i="0" dirty="0">
                <a:solidFill>
                  <a:srgbClr val="232323"/>
                </a:solidFill>
                <a:effectLst/>
                <a:latin typeface="Noto Sans" panose="020B0502040504020204" pitchFamily="34" charset="0"/>
              </a:rPr>
              <a:t>:</a:t>
            </a:r>
            <a:endParaRPr lang="en-US" b="0" i="0" dirty="0">
              <a:solidFill>
                <a:srgbClr val="232323"/>
              </a:solidFill>
              <a:effectLst/>
              <a:latin typeface="Noto Sans" panose="020B0502040504020204" pitchFamily="34" charset="0"/>
            </a:endParaRPr>
          </a:p>
          <a:p>
            <a:r>
              <a:rPr lang="en-US" b="1" i="0" dirty="0">
                <a:solidFill>
                  <a:srgbClr val="C3099B"/>
                </a:solidFill>
                <a:effectLst/>
                <a:latin typeface="Noto Sans" panose="020B0502040504020204" pitchFamily="34" charset="0"/>
              </a:rPr>
              <a:t>C</a:t>
            </a:r>
            <a:r>
              <a:rPr lang="en-US" b="0" i="0" dirty="0">
                <a:solidFill>
                  <a:srgbClr val="C3099B"/>
                </a:solidFill>
                <a:effectLst/>
                <a:latin typeface="Noto Sans" panose="020B0502040504020204" pitchFamily="34" charset="0"/>
              </a:rPr>
              <a:t>rescents</a:t>
            </a:r>
            <a:r>
              <a:rPr lang="en-US" b="0" i="0" dirty="0">
                <a:solidFill>
                  <a:srgbClr val="232323"/>
                </a:solidFill>
                <a:effectLst/>
                <a:latin typeface="Noto Sans" panose="020B0502040504020204" pitchFamily="34" charset="0"/>
              </a:rPr>
              <a:t> </a:t>
            </a:r>
          </a:p>
          <a:p>
            <a:r>
              <a:rPr lang="en-US" b="0" i="0" dirty="0">
                <a:solidFill>
                  <a:srgbClr val="C3099B"/>
                </a:solidFill>
                <a:effectLst/>
                <a:latin typeface="Noto Sans" panose="020B0502040504020204" pitchFamily="34" charset="0"/>
              </a:rPr>
              <a:t>Biopsies with fewer than eight glomeruli should be considered of uncertain value for prognosis.</a:t>
            </a:r>
            <a:endParaRPr lang="es-AR" dirty="0">
              <a:solidFill>
                <a:srgbClr val="C3099B"/>
              </a:solidFill>
            </a:endParaRPr>
          </a:p>
        </p:txBody>
      </p:sp>
    </p:spTree>
    <p:extLst>
      <p:ext uri="{BB962C8B-B14F-4D97-AF65-F5344CB8AC3E}">
        <p14:creationId xmlns:p14="http://schemas.microsoft.com/office/powerpoint/2010/main" val="335066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628B9-8079-4C84-84B9-899288417577}"/>
              </a:ext>
            </a:extLst>
          </p:cNvPr>
          <p:cNvSpPr>
            <a:spLocks noGrp="1"/>
          </p:cNvSpPr>
          <p:nvPr>
            <p:ph type="title"/>
          </p:nvPr>
        </p:nvSpPr>
        <p:spPr/>
        <p:txBody>
          <a:bodyPr>
            <a:normAutofit/>
          </a:bodyPr>
          <a:lstStyle/>
          <a:p>
            <a:r>
              <a:rPr lang="en-US" b="0" i="0" dirty="0">
                <a:solidFill>
                  <a:srgbClr val="232323"/>
                </a:solidFill>
                <a:effectLst/>
                <a:latin typeface="Noto Sans" panose="020B0502040504020204" pitchFamily="34" charset="0"/>
              </a:rPr>
              <a:t>(</a:t>
            </a:r>
            <a:r>
              <a:rPr lang="en-US" b="0" i="0" dirty="0" err="1">
                <a:solidFill>
                  <a:srgbClr val="232323"/>
                </a:solidFill>
                <a:effectLst/>
                <a:latin typeface="Noto Sans" panose="020B0502040504020204" pitchFamily="34" charset="0"/>
              </a:rPr>
              <a:t>IgAN</a:t>
            </a:r>
            <a:r>
              <a:rPr lang="en-US" b="0" i="0" dirty="0">
                <a:solidFill>
                  <a:srgbClr val="232323"/>
                </a:solidFill>
                <a:effectLst/>
                <a:latin typeface="Noto Sans" panose="020B0502040504020204" pitchFamily="34" charset="0"/>
              </a:rPr>
              <a:t>) TRATAMIENTO </a:t>
            </a:r>
            <a:br>
              <a:rPr lang="es-AR" dirty="0"/>
            </a:br>
            <a:endParaRPr lang="es-AR" dirty="0"/>
          </a:p>
        </p:txBody>
      </p:sp>
      <p:sp>
        <p:nvSpPr>
          <p:cNvPr id="3" name="Content Placeholder 2">
            <a:extLst>
              <a:ext uri="{FF2B5EF4-FFF2-40B4-BE49-F238E27FC236}">
                <a16:creationId xmlns:a16="http://schemas.microsoft.com/office/drawing/2014/main" id="{35DFDD96-445B-43EE-8717-0BD139192544}"/>
              </a:ext>
            </a:extLst>
          </p:cNvPr>
          <p:cNvSpPr>
            <a:spLocks noGrp="1"/>
          </p:cNvSpPr>
          <p:nvPr>
            <p:ph idx="1"/>
          </p:nvPr>
        </p:nvSpPr>
        <p:spPr>
          <a:xfrm>
            <a:off x="641445" y="1378424"/>
            <a:ext cx="11122925" cy="5114451"/>
          </a:xfrm>
        </p:spPr>
        <p:txBody>
          <a:bodyPr>
            <a:normAutofit fontScale="77500" lnSpcReduction="20000"/>
          </a:bodyPr>
          <a:lstStyle/>
          <a:p>
            <a:endParaRPr lang="en-US" dirty="0">
              <a:solidFill>
                <a:srgbClr val="232323"/>
              </a:solidFill>
              <a:latin typeface="Noto Sans" panose="020B0502040504020204" pitchFamily="34" charset="0"/>
            </a:endParaRPr>
          </a:p>
          <a:p>
            <a:r>
              <a:rPr lang="en-US" dirty="0" err="1">
                <a:solidFill>
                  <a:srgbClr val="232323"/>
                </a:solidFill>
                <a:latin typeface="Noto Sans" panose="020B0502040504020204" pitchFamily="34" charset="0"/>
              </a:rPr>
              <a:t>Tratamiento</a:t>
            </a:r>
            <a:r>
              <a:rPr lang="en-US" dirty="0">
                <a:solidFill>
                  <a:srgbClr val="232323"/>
                </a:solidFill>
                <a:latin typeface="Noto Sans" panose="020B0502040504020204" pitchFamily="34" charset="0"/>
              </a:rPr>
              <a:t> no </a:t>
            </a:r>
            <a:r>
              <a:rPr lang="en-US" dirty="0" err="1">
                <a:solidFill>
                  <a:srgbClr val="232323"/>
                </a:solidFill>
                <a:latin typeface="Noto Sans" panose="020B0502040504020204" pitchFamily="34" charset="0"/>
              </a:rPr>
              <a:t>farmacologico</a:t>
            </a:r>
            <a:r>
              <a:rPr lang="en-US" dirty="0">
                <a:solidFill>
                  <a:srgbClr val="232323"/>
                </a:solidFill>
                <a:latin typeface="Noto Sans" panose="020B0502040504020204" pitchFamily="34" charset="0"/>
              </a:rPr>
              <a:t> </a:t>
            </a:r>
          </a:p>
          <a:p>
            <a:r>
              <a:rPr lang="en-US" b="0" i="0" dirty="0" err="1">
                <a:solidFill>
                  <a:srgbClr val="232323"/>
                </a:solidFill>
                <a:effectLst/>
                <a:latin typeface="Noto Sans" panose="020B0502040504020204" pitchFamily="34" charset="0"/>
              </a:rPr>
              <a:t>Tratamiento</a:t>
            </a:r>
            <a:r>
              <a:rPr lang="en-US" b="0" i="0" dirty="0">
                <a:solidFill>
                  <a:srgbClr val="232323"/>
                </a:solidFill>
                <a:effectLst/>
                <a:latin typeface="Noto Sans" panose="020B0502040504020204" pitchFamily="34" charset="0"/>
              </a:rPr>
              <a:t> </a:t>
            </a:r>
            <a:r>
              <a:rPr lang="en-US" b="0" i="0" dirty="0" err="1">
                <a:solidFill>
                  <a:srgbClr val="232323"/>
                </a:solidFill>
                <a:effectLst/>
                <a:latin typeface="Noto Sans" panose="020B0502040504020204" pitchFamily="34" charset="0"/>
              </a:rPr>
              <a:t>fa</a:t>
            </a:r>
            <a:r>
              <a:rPr lang="en-US" dirty="0" err="1">
                <a:solidFill>
                  <a:srgbClr val="232323"/>
                </a:solidFill>
                <a:latin typeface="Noto Sans" panose="020B0502040504020204" pitchFamily="34" charset="0"/>
              </a:rPr>
              <a:t>rmacologico</a:t>
            </a:r>
            <a:r>
              <a:rPr lang="en-US" dirty="0">
                <a:solidFill>
                  <a:srgbClr val="232323"/>
                </a:solidFill>
                <a:latin typeface="Noto Sans" panose="020B0502040504020204" pitchFamily="34" charset="0"/>
              </a:rPr>
              <a:t> </a:t>
            </a:r>
            <a:r>
              <a:rPr lang="en-US" dirty="0" err="1">
                <a:solidFill>
                  <a:srgbClr val="232323"/>
                </a:solidFill>
                <a:latin typeface="Noto Sans" panose="020B0502040504020204" pitchFamily="34" charset="0"/>
              </a:rPr>
              <a:t>nefroproteccion</a:t>
            </a:r>
            <a:r>
              <a:rPr lang="en-US" dirty="0">
                <a:solidFill>
                  <a:srgbClr val="232323"/>
                </a:solidFill>
                <a:latin typeface="Noto Sans" panose="020B0502040504020204" pitchFamily="34" charset="0"/>
              </a:rPr>
              <a:t> o de </a:t>
            </a:r>
            <a:r>
              <a:rPr lang="en-US" dirty="0" err="1">
                <a:solidFill>
                  <a:srgbClr val="232323"/>
                </a:solidFill>
                <a:latin typeface="Noto Sans" panose="020B0502040504020204" pitchFamily="34" charset="0"/>
              </a:rPr>
              <a:t>soporte</a:t>
            </a:r>
            <a:r>
              <a:rPr lang="en-US" dirty="0">
                <a:solidFill>
                  <a:srgbClr val="232323"/>
                </a:solidFill>
                <a:latin typeface="Noto Sans" panose="020B0502040504020204" pitchFamily="34" charset="0"/>
              </a:rPr>
              <a:t>: Proteinuria </a:t>
            </a:r>
          </a:p>
          <a:p>
            <a:r>
              <a:rPr lang="en-US" b="0" i="0" dirty="0" err="1">
                <a:solidFill>
                  <a:srgbClr val="232323"/>
                </a:solidFill>
                <a:effectLst/>
                <a:latin typeface="Noto Sans" panose="020B0502040504020204" pitchFamily="34" charset="0"/>
              </a:rPr>
              <a:t>Pacientes</a:t>
            </a:r>
            <a:r>
              <a:rPr lang="en-US" b="0" i="0" dirty="0">
                <a:solidFill>
                  <a:srgbClr val="232323"/>
                </a:solidFill>
                <a:effectLst/>
                <a:latin typeface="Noto Sans" panose="020B0502040504020204" pitchFamily="34" charset="0"/>
              </a:rPr>
              <a:t> de Alto </a:t>
            </a:r>
            <a:r>
              <a:rPr lang="en-US" b="0" i="0" dirty="0" err="1">
                <a:solidFill>
                  <a:srgbClr val="232323"/>
                </a:solidFill>
                <a:effectLst/>
                <a:latin typeface="Noto Sans" panose="020B0502040504020204" pitchFamily="34" charset="0"/>
              </a:rPr>
              <a:t>Riesgo</a:t>
            </a:r>
            <a:r>
              <a:rPr lang="en-US" b="0" i="0" dirty="0">
                <a:solidFill>
                  <a:srgbClr val="232323"/>
                </a:solidFill>
                <a:effectLst/>
                <a:latin typeface="Noto Sans" panose="020B0502040504020204" pitchFamily="34" charset="0"/>
              </a:rPr>
              <a:t> de </a:t>
            </a:r>
            <a:r>
              <a:rPr lang="en-US" b="0" i="0" dirty="0" err="1">
                <a:solidFill>
                  <a:srgbClr val="232323"/>
                </a:solidFill>
                <a:effectLst/>
                <a:latin typeface="Noto Sans" panose="020B0502040504020204" pitchFamily="34" charset="0"/>
              </a:rPr>
              <a:t>Progresar</a:t>
            </a:r>
            <a:r>
              <a:rPr lang="en-US" b="0" i="0" dirty="0">
                <a:solidFill>
                  <a:srgbClr val="232323"/>
                </a:solidFill>
                <a:effectLst/>
                <a:latin typeface="Noto Sans" panose="020B0502040504020204" pitchFamily="34" charset="0"/>
              </a:rPr>
              <a:t> a CKD (</a:t>
            </a:r>
            <a:r>
              <a:rPr lang="en-US" b="1" i="0" dirty="0">
                <a:solidFill>
                  <a:srgbClr val="232323"/>
                </a:solidFill>
                <a:effectLst/>
                <a:latin typeface="Noto Sans" panose="020B0502040504020204" pitchFamily="34" charset="0"/>
              </a:rPr>
              <a:t>Risk assessment</a:t>
            </a:r>
            <a:r>
              <a:rPr lang="en-US" b="0" i="0" dirty="0">
                <a:solidFill>
                  <a:srgbClr val="232323"/>
                </a:solidFill>
                <a:effectLst/>
                <a:latin typeface="Noto Sans" panose="020B0502040504020204" pitchFamily="34" charset="0"/>
              </a:rPr>
              <a:t> –</a:t>
            </a:r>
          </a:p>
          <a:p>
            <a:r>
              <a:rPr lang="en-US" b="0" i="0" dirty="0">
                <a:solidFill>
                  <a:srgbClr val="232323"/>
                </a:solidFill>
                <a:effectLst/>
                <a:latin typeface="Noto Sans" panose="020B0502040504020204" pitchFamily="34" charset="0"/>
              </a:rPr>
              <a:t> We score the patient's kidney biopsy using the Oxford classification of </a:t>
            </a:r>
            <a:r>
              <a:rPr lang="en-US" b="0" i="0" dirty="0" err="1">
                <a:solidFill>
                  <a:srgbClr val="232323"/>
                </a:solidFill>
                <a:effectLst/>
                <a:latin typeface="Noto Sans" panose="020B0502040504020204" pitchFamily="34" charset="0"/>
              </a:rPr>
              <a:t>IgAN</a:t>
            </a:r>
            <a:r>
              <a:rPr lang="en-US" b="0" i="0" dirty="0">
                <a:solidFill>
                  <a:srgbClr val="232323"/>
                </a:solidFill>
                <a:effectLst/>
                <a:latin typeface="Noto Sans" panose="020B0502040504020204" pitchFamily="34" charset="0"/>
              </a:rPr>
              <a:t> MEST-C score,</a:t>
            </a:r>
          </a:p>
          <a:p>
            <a:r>
              <a:rPr lang="en-US" b="0" i="0" dirty="0">
                <a:solidFill>
                  <a:srgbClr val="232323"/>
                </a:solidFill>
                <a:effectLst/>
                <a:latin typeface="Noto Sans" panose="020B0502040504020204" pitchFamily="34" charset="0"/>
              </a:rPr>
              <a:t>proteinuria ≥1 g/day despite at least three months of optimized supportive care),</a:t>
            </a:r>
          </a:p>
          <a:p>
            <a:r>
              <a:rPr lang="en-US" dirty="0" err="1">
                <a:solidFill>
                  <a:srgbClr val="232323"/>
                </a:solidFill>
                <a:latin typeface="Noto Sans" panose="020B0502040504020204" pitchFamily="34" charset="0"/>
              </a:rPr>
              <a:t>Glucocorticoides</a:t>
            </a:r>
            <a:r>
              <a:rPr lang="en-US" dirty="0">
                <a:solidFill>
                  <a:srgbClr val="232323"/>
                </a:solidFill>
                <a:latin typeface="Noto Sans" panose="020B0502040504020204" pitchFamily="34" charset="0"/>
              </a:rPr>
              <a:t> Via oral por 6 meses </a:t>
            </a:r>
          </a:p>
          <a:p>
            <a:r>
              <a:rPr lang="en-US" b="0" i="0" dirty="0">
                <a:solidFill>
                  <a:srgbClr val="232323"/>
                </a:solidFill>
                <a:effectLst/>
                <a:latin typeface="Noto Sans" panose="020B0502040504020204" pitchFamily="34" charset="0"/>
              </a:rPr>
              <a:t>For patients who cannot tolerate or who do not wish to receive high-dose glucocorticoids, targeted-release </a:t>
            </a:r>
            <a:r>
              <a:rPr lang="en-US" b="0" i="0" u="none" strike="noStrike" dirty="0">
                <a:solidFill>
                  <a:srgbClr val="0074B9"/>
                </a:solidFill>
                <a:effectLst/>
                <a:latin typeface="Noto Sans" panose="020B0502040504020204" pitchFamily="34" charset="0"/>
                <a:hlinkClick r:id="rId3"/>
              </a:rPr>
              <a:t>budesonide</a:t>
            </a:r>
            <a:r>
              <a:rPr lang="en-US" b="0" i="0" dirty="0">
                <a:solidFill>
                  <a:srgbClr val="232323"/>
                </a:solidFill>
                <a:effectLst/>
                <a:latin typeface="Noto Sans" panose="020B0502040504020204" pitchFamily="34" charset="0"/>
              </a:rPr>
              <a:t> (TRF-budesonide) or </a:t>
            </a:r>
            <a:r>
              <a:rPr lang="en-US" b="0" i="0" u="none" strike="noStrike" dirty="0">
                <a:solidFill>
                  <a:srgbClr val="0074B9"/>
                </a:solidFill>
                <a:effectLst/>
                <a:latin typeface="Noto Sans" panose="020B0502040504020204" pitchFamily="34" charset="0"/>
                <a:hlinkClick r:id="rId4"/>
              </a:rPr>
              <a:t>mycophenolate</a:t>
            </a:r>
            <a:r>
              <a:rPr lang="en-US" b="0" i="0" dirty="0">
                <a:solidFill>
                  <a:srgbClr val="232323"/>
                </a:solidFill>
                <a:effectLst/>
                <a:latin typeface="Noto Sans" panose="020B0502040504020204" pitchFamily="34" charset="0"/>
              </a:rPr>
              <a:t> mofetil (MMF) is an alternative option. </a:t>
            </a:r>
          </a:p>
          <a:p>
            <a:r>
              <a:rPr lang="en-US" b="0" i="0" dirty="0">
                <a:solidFill>
                  <a:srgbClr val="232323"/>
                </a:solidFill>
                <a:effectLst/>
                <a:latin typeface="Noto Sans" panose="020B0502040504020204" pitchFamily="34" charset="0"/>
              </a:rPr>
              <a:t>Alternatively, the patient can be encouraged to participate in a clinical trial if feasible.</a:t>
            </a:r>
          </a:p>
          <a:p>
            <a:r>
              <a:rPr lang="en-US" sz="4000" dirty="0" err="1">
                <a:solidFill>
                  <a:srgbClr val="FF0000"/>
                </a:solidFill>
              </a:rPr>
              <a:t>Contraindicado</a:t>
            </a:r>
            <a:r>
              <a:rPr lang="en-US" sz="4000" dirty="0">
                <a:solidFill>
                  <a:srgbClr val="FF0000"/>
                </a:solidFill>
              </a:rPr>
              <a:t> </a:t>
            </a:r>
            <a:r>
              <a:rPr lang="en-US" sz="4000" dirty="0" err="1">
                <a:solidFill>
                  <a:srgbClr val="FF0000"/>
                </a:solidFill>
              </a:rPr>
              <a:t>inmusupresion</a:t>
            </a:r>
            <a:r>
              <a:rPr lang="en-US" sz="4000" dirty="0">
                <a:solidFill>
                  <a:srgbClr val="FF0000"/>
                </a:solidFill>
              </a:rPr>
              <a:t> TFG </a:t>
            </a:r>
            <a:r>
              <a:rPr lang="en-US" sz="4000" dirty="0" err="1">
                <a:solidFill>
                  <a:srgbClr val="FF0000"/>
                </a:solidFill>
              </a:rPr>
              <a:t>menor</a:t>
            </a:r>
            <a:r>
              <a:rPr lang="en-US" sz="4000" dirty="0">
                <a:solidFill>
                  <a:srgbClr val="FF0000"/>
                </a:solidFill>
              </a:rPr>
              <a:t> de 30 ml minute. </a:t>
            </a:r>
            <a:endParaRPr lang="es-AR" sz="4000" dirty="0">
              <a:solidFill>
                <a:srgbClr val="FF0000"/>
              </a:solidFill>
            </a:endParaRPr>
          </a:p>
          <a:p>
            <a:endParaRPr lang="en-US" dirty="0">
              <a:solidFill>
                <a:srgbClr val="232323"/>
              </a:solidFill>
              <a:latin typeface="Noto Sans" panose="020B0502040504020204" pitchFamily="34" charset="0"/>
            </a:endParaRPr>
          </a:p>
          <a:p>
            <a:pPr marL="0" indent="0">
              <a:buNone/>
            </a:pPr>
            <a:endParaRPr lang="es-AR" dirty="0"/>
          </a:p>
        </p:txBody>
      </p:sp>
    </p:spTree>
    <p:extLst>
      <p:ext uri="{BB962C8B-B14F-4D97-AF65-F5344CB8AC3E}">
        <p14:creationId xmlns:p14="http://schemas.microsoft.com/office/powerpoint/2010/main" val="390309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AE2-0CDD-413D-ABA6-2A15B79F8A9D}"/>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1A4B38E6-ACB1-4CBA-9526-9C303C92D759}"/>
              </a:ext>
            </a:extLst>
          </p:cNvPr>
          <p:cNvSpPr>
            <a:spLocks noGrp="1"/>
          </p:cNvSpPr>
          <p:nvPr>
            <p:ph idx="1"/>
          </p:nvPr>
        </p:nvSpPr>
        <p:spPr/>
        <p:txBody>
          <a:bodyPr/>
          <a:lstStyle/>
          <a:p>
            <a:endParaRPr lang="es-AR"/>
          </a:p>
        </p:txBody>
      </p:sp>
      <p:pic>
        <p:nvPicPr>
          <p:cNvPr id="5" name="Picture 4">
            <a:extLst>
              <a:ext uri="{FF2B5EF4-FFF2-40B4-BE49-F238E27FC236}">
                <a16:creationId xmlns:a16="http://schemas.microsoft.com/office/drawing/2014/main" id="{D2FC8AD4-E603-412A-89C2-D96761CD20A1}"/>
              </a:ext>
            </a:extLst>
          </p:cNvPr>
          <p:cNvPicPr>
            <a:picLocks noChangeAspect="1"/>
          </p:cNvPicPr>
          <p:nvPr/>
        </p:nvPicPr>
        <p:blipFill>
          <a:blip r:embed="rId3"/>
          <a:stretch>
            <a:fillRect/>
          </a:stretch>
        </p:blipFill>
        <p:spPr>
          <a:xfrm>
            <a:off x="122991" y="1114102"/>
            <a:ext cx="11946017" cy="4629796"/>
          </a:xfrm>
          <a:prstGeom prst="rect">
            <a:avLst/>
          </a:prstGeom>
        </p:spPr>
      </p:pic>
      <p:sp>
        <p:nvSpPr>
          <p:cNvPr id="6" name="Rectangle 5">
            <a:extLst>
              <a:ext uri="{FF2B5EF4-FFF2-40B4-BE49-F238E27FC236}">
                <a16:creationId xmlns:a16="http://schemas.microsoft.com/office/drawing/2014/main" id="{9742B21E-65AF-4D00-B159-B36282F2FC94}"/>
              </a:ext>
            </a:extLst>
          </p:cNvPr>
          <p:cNvSpPr/>
          <p:nvPr/>
        </p:nvSpPr>
        <p:spPr>
          <a:xfrm>
            <a:off x="0" y="2961564"/>
            <a:ext cx="11859904" cy="13255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Picture 7">
            <a:extLst>
              <a:ext uri="{FF2B5EF4-FFF2-40B4-BE49-F238E27FC236}">
                <a16:creationId xmlns:a16="http://schemas.microsoft.com/office/drawing/2014/main" id="{DCB27984-A865-49CE-ACB7-AE75CF182635}"/>
              </a:ext>
            </a:extLst>
          </p:cNvPr>
          <p:cNvPicPr>
            <a:picLocks noChangeAspect="1"/>
          </p:cNvPicPr>
          <p:nvPr/>
        </p:nvPicPr>
        <p:blipFill>
          <a:blip r:embed="rId4"/>
          <a:stretch>
            <a:fillRect/>
          </a:stretch>
        </p:blipFill>
        <p:spPr>
          <a:xfrm>
            <a:off x="2299200" y="4983360"/>
            <a:ext cx="3362794" cy="1790950"/>
          </a:xfrm>
          <a:prstGeom prst="rect">
            <a:avLst/>
          </a:prstGeom>
        </p:spPr>
      </p:pic>
    </p:spTree>
    <p:extLst>
      <p:ext uri="{BB962C8B-B14F-4D97-AF65-F5344CB8AC3E}">
        <p14:creationId xmlns:p14="http://schemas.microsoft.com/office/powerpoint/2010/main" val="586087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6A09A-9002-4E13-8A31-68279571ED27}"/>
              </a:ext>
            </a:extLst>
          </p:cNvPr>
          <p:cNvSpPr>
            <a:spLocks noGrp="1"/>
          </p:cNvSpPr>
          <p:nvPr>
            <p:ph type="title"/>
          </p:nvPr>
        </p:nvSpPr>
        <p:spPr/>
        <p:txBody>
          <a:bodyPr/>
          <a:lstStyle/>
          <a:p>
            <a:r>
              <a:rPr lang="es-ES" dirty="0"/>
              <a:t>Indicaciones de Biopsia renal </a:t>
            </a:r>
            <a:endParaRPr lang="es-AR" dirty="0"/>
          </a:p>
        </p:txBody>
      </p:sp>
      <p:sp>
        <p:nvSpPr>
          <p:cNvPr id="3" name="Content Placeholder 2">
            <a:extLst>
              <a:ext uri="{FF2B5EF4-FFF2-40B4-BE49-F238E27FC236}">
                <a16:creationId xmlns:a16="http://schemas.microsoft.com/office/drawing/2014/main" id="{FD533FFC-E3FD-45DF-A573-13F2FB64C674}"/>
              </a:ext>
            </a:extLst>
          </p:cNvPr>
          <p:cNvSpPr>
            <a:spLocks noGrp="1"/>
          </p:cNvSpPr>
          <p:nvPr>
            <p:ph idx="1"/>
          </p:nvPr>
        </p:nvSpPr>
        <p:spPr/>
        <p:txBody>
          <a:bodyPr/>
          <a:lstStyle/>
          <a:p>
            <a:r>
              <a:rPr lang="en-US" dirty="0">
                <a:solidFill>
                  <a:srgbClr val="232323"/>
                </a:solidFill>
                <a:latin typeface="Noto Sans" panose="020B0502040504020204" pitchFamily="34" charset="0"/>
              </a:rPr>
              <a:t>A</a:t>
            </a:r>
            <a:r>
              <a:rPr lang="en-US" b="0" i="0" dirty="0">
                <a:solidFill>
                  <a:srgbClr val="232323"/>
                </a:solidFill>
                <a:effectLst/>
                <a:latin typeface="Noto Sans" panose="020B0502040504020204" pitchFamily="34" charset="0"/>
              </a:rPr>
              <a:t> kidney biopsy may not be indicated in every patient suspected of having </a:t>
            </a:r>
            <a:r>
              <a:rPr lang="en-US" b="0" i="0" dirty="0" err="1">
                <a:solidFill>
                  <a:srgbClr val="232323"/>
                </a:solidFill>
                <a:effectLst/>
                <a:latin typeface="Noto Sans" panose="020B0502040504020204" pitchFamily="34" charset="0"/>
              </a:rPr>
              <a:t>IgAN</a:t>
            </a:r>
            <a:r>
              <a:rPr lang="en-US" b="0" i="0" dirty="0">
                <a:solidFill>
                  <a:srgbClr val="232323"/>
                </a:solidFill>
                <a:effectLst/>
                <a:latin typeface="Noto Sans" panose="020B0502040504020204" pitchFamily="34" charset="0"/>
              </a:rPr>
              <a:t>, depending upon their clinical presentation. As an example, a </a:t>
            </a:r>
            <a:r>
              <a:rPr lang="en-US" b="0" i="0" dirty="0">
                <a:solidFill>
                  <a:srgbClr val="C3099B"/>
                </a:solidFill>
                <a:effectLst/>
                <a:latin typeface="Noto Sans" panose="020B0502040504020204" pitchFamily="34" charset="0"/>
              </a:rPr>
              <a:t>kidney biopsy is not usually performed for patients presenting with isolated hematuria (</a:t>
            </a:r>
            <a:r>
              <a:rPr lang="en-US" b="0" i="0" dirty="0" err="1">
                <a:solidFill>
                  <a:srgbClr val="C3099B"/>
                </a:solidFill>
                <a:effectLst/>
                <a:latin typeface="Noto Sans" panose="020B0502040504020204" pitchFamily="34" charset="0"/>
              </a:rPr>
              <a:t>ie</a:t>
            </a:r>
            <a:r>
              <a:rPr lang="en-US" b="0" i="0" dirty="0">
                <a:solidFill>
                  <a:srgbClr val="C3099B"/>
                </a:solidFill>
                <a:effectLst/>
                <a:latin typeface="Noto Sans" panose="020B0502040504020204" pitchFamily="34" charset="0"/>
              </a:rPr>
              <a:t>, without evidence of proteinuria or impaired kidney function), since establishing the diagnosis frequently does not alter the course of treatment in such patients</a:t>
            </a:r>
            <a:r>
              <a:rPr lang="en-US" b="0" i="0" dirty="0">
                <a:solidFill>
                  <a:srgbClr val="232323"/>
                </a:solidFill>
                <a:effectLst/>
                <a:latin typeface="Noto Sans" panose="020B0502040504020204" pitchFamily="34" charset="0"/>
              </a:rPr>
              <a:t>. In such patients, a kidney biopsy is usually performed only if there are signs suggestive of more severe or progressive disease, such as persistent proteinuria of at least 500 mg per day or an elevated serum creatinine concentration</a:t>
            </a:r>
            <a:endParaRPr lang="es-AR" dirty="0"/>
          </a:p>
        </p:txBody>
      </p:sp>
    </p:spTree>
    <p:extLst>
      <p:ext uri="{BB962C8B-B14F-4D97-AF65-F5344CB8AC3E}">
        <p14:creationId xmlns:p14="http://schemas.microsoft.com/office/powerpoint/2010/main" val="42936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E4B5-7D44-4200-B5E7-1B287C8242D0}"/>
              </a:ext>
            </a:extLst>
          </p:cNvPr>
          <p:cNvSpPr>
            <a:spLocks noGrp="1"/>
          </p:cNvSpPr>
          <p:nvPr>
            <p:ph type="title"/>
          </p:nvPr>
        </p:nvSpPr>
        <p:spPr/>
        <p:txBody>
          <a:bodyPr/>
          <a:lstStyle/>
          <a:p>
            <a:r>
              <a:rPr lang="en-US" b="1" i="0" dirty="0">
                <a:solidFill>
                  <a:srgbClr val="353535"/>
                </a:solidFill>
                <a:effectLst/>
                <a:latin typeface="Noto Sans" panose="020B0502040504020204" pitchFamily="34" charset="0"/>
              </a:rPr>
              <a:t>DIFFERENTIAL DIAGNOSIS IgA</a:t>
            </a:r>
            <a:br>
              <a:rPr lang="en-US" b="0" i="0" dirty="0">
                <a:solidFill>
                  <a:srgbClr val="232323"/>
                </a:solidFill>
                <a:effectLst/>
                <a:latin typeface="Noto Sans" panose="020B0502040504020204" pitchFamily="34" charset="0"/>
              </a:rPr>
            </a:br>
            <a:endParaRPr lang="es-AR" dirty="0"/>
          </a:p>
        </p:txBody>
      </p:sp>
      <p:sp>
        <p:nvSpPr>
          <p:cNvPr id="3" name="Content Placeholder 2">
            <a:extLst>
              <a:ext uri="{FF2B5EF4-FFF2-40B4-BE49-F238E27FC236}">
                <a16:creationId xmlns:a16="http://schemas.microsoft.com/office/drawing/2014/main" id="{72F30462-BC62-48D7-86C5-1E99466D9D06}"/>
              </a:ext>
            </a:extLst>
          </p:cNvPr>
          <p:cNvSpPr>
            <a:spLocks noGrp="1"/>
          </p:cNvSpPr>
          <p:nvPr>
            <p:ph idx="1"/>
          </p:nvPr>
        </p:nvSpPr>
        <p:spPr/>
        <p:txBody>
          <a:bodyPr>
            <a:normAutofit fontScale="92500" lnSpcReduction="10000"/>
          </a:bodyPr>
          <a:lstStyle/>
          <a:p>
            <a:r>
              <a:rPr lang="en-US" b="0" i="0" dirty="0">
                <a:solidFill>
                  <a:srgbClr val="232323"/>
                </a:solidFill>
                <a:effectLst/>
                <a:highlight>
                  <a:srgbClr val="FFFF00"/>
                </a:highlight>
                <a:latin typeface="Noto Sans" panose="020B0502040504020204" pitchFamily="34" charset="0"/>
              </a:rPr>
              <a:t>Alport syndrome </a:t>
            </a:r>
            <a:r>
              <a:rPr lang="en-US" b="0" i="0" dirty="0">
                <a:solidFill>
                  <a:srgbClr val="232323"/>
                </a:solidFill>
                <a:effectLst/>
                <a:latin typeface="Noto Sans" panose="020B0502040504020204" pitchFamily="34" charset="0"/>
              </a:rPr>
              <a:t>(also referred to as hereditary nephritis) LIGADA AL CROMOSOMA x O AUTOSOMICA d o r . MBG  TFG HD </a:t>
            </a:r>
            <a:r>
              <a:rPr lang="en-US" b="0" i="0" dirty="0" err="1">
                <a:solidFill>
                  <a:srgbClr val="232323"/>
                </a:solidFill>
                <a:effectLst/>
                <a:latin typeface="Noto Sans" panose="020B0502040504020204" pitchFamily="34" charset="0"/>
              </a:rPr>
              <a:t>Sordera</a:t>
            </a:r>
            <a:r>
              <a:rPr lang="en-US" b="0" i="0" dirty="0">
                <a:solidFill>
                  <a:srgbClr val="232323"/>
                </a:solidFill>
                <a:effectLst/>
                <a:latin typeface="Noto Sans" panose="020B0502040504020204" pitchFamily="34" charset="0"/>
              </a:rPr>
              <a:t>: </a:t>
            </a:r>
            <a:r>
              <a:rPr lang="en-US" b="0" i="0" dirty="0" err="1">
                <a:solidFill>
                  <a:srgbClr val="232323"/>
                </a:solidFill>
                <a:effectLst/>
                <a:latin typeface="Noto Sans" panose="020B0502040504020204" pitchFamily="34" charset="0"/>
              </a:rPr>
              <a:t>oculares</a:t>
            </a:r>
            <a:r>
              <a:rPr lang="en-US" b="0" i="0" dirty="0">
                <a:solidFill>
                  <a:srgbClr val="232323"/>
                </a:solidFill>
                <a:effectLst/>
                <a:latin typeface="Noto Sans" panose="020B0502040504020204" pitchFamily="34" charset="0"/>
              </a:rPr>
              <a:t> </a:t>
            </a:r>
            <a:r>
              <a:rPr lang="es-ES" b="1" dirty="0"/>
              <a:t>Análisis genético</a:t>
            </a:r>
            <a:r>
              <a:rPr lang="es-ES" dirty="0"/>
              <a:t> confirmatorio de mutaciones en los genes </a:t>
            </a:r>
            <a:r>
              <a:rPr lang="es-ES" dirty="0">
                <a:highlight>
                  <a:srgbClr val="FFFF00"/>
                </a:highlight>
              </a:rPr>
              <a:t>COL4</a:t>
            </a:r>
            <a:r>
              <a:rPr lang="es-ES" dirty="0"/>
              <a:t>A3, COL4A4 o COL4A5.</a:t>
            </a:r>
            <a:endParaRPr lang="en-US" b="0" i="0" dirty="0">
              <a:solidFill>
                <a:srgbClr val="232323"/>
              </a:solidFill>
              <a:effectLst/>
              <a:latin typeface="Noto Sans" panose="020B0502040504020204" pitchFamily="34" charset="0"/>
            </a:endParaRPr>
          </a:p>
          <a:p>
            <a:pPr algn="l"/>
            <a:r>
              <a:rPr lang="en-US" b="0" i="0" dirty="0">
                <a:solidFill>
                  <a:srgbClr val="232323"/>
                </a:solidFill>
                <a:effectLst/>
                <a:highlight>
                  <a:srgbClr val="FFFF00"/>
                </a:highlight>
                <a:latin typeface="Noto Sans" panose="020B0502040504020204" pitchFamily="34" charset="0"/>
              </a:rPr>
              <a:t>Thin basement membrane </a:t>
            </a:r>
          </a:p>
          <a:p>
            <a:pPr algn="l"/>
            <a:r>
              <a:rPr lang="en-US" b="0" i="0" dirty="0">
                <a:solidFill>
                  <a:srgbClr val="232323"/>
                </a:solidFill>
                <a:effectLst/>
                <a:latin typeface="Noto Sans" panose="020B0502040504020204" pitchFamily="34" charset="0"/>
              </a:rPr>
              <a:t>The diagnosis of any of these disorders can only be made by kidney biopsy,</a:t>
            </a:r>
          </a:p>
          <a:p>
            <a:pPr algn="l"/>
            <a:r>
              <a:rPr lang="en-US" b="0" i="0" dirty="0">
                <a:solidFill>
                  <a:srgbClr val="232323"/>
                </a:solidFill>
                <a:effectLst/>
                <a:latin typeface="Noto Sans" panose="020B0502040504020204" pitchFamily="34" charset="0"/>
              </a:rPr>
              <a:t> or by inference in Alport syndrome if there is a family history of kidney failure with or without deafness,</a:t>
            </a:r>
          </a:p>
          <a:p>
            <a:pPr algn="l"/>
            <a:r>
              <a:rPr lang="en-US" b="0" i="0" dirty="0">
                <a:solidFill>
                  <a:srgbClr val="232323"/>
                </a:solidFill>
                <a:effectLst/>
                <a:latin typeface="Noto Sans" panose="020B0502040504020204" pitchFamily="34" charset="0"/>
              </a:rPr>
              <a:t> or in thin basement membrane disease if approximately one-half of first-degree relatives have hematuria. </a:t>
            </a:r>
          </a:p>
          <a:p>
            <a:endParaRPr lang="es-AR" dirty="0"/>
          </a:p>
        </p:txBody>
      </p:sp>
    </p:spTree>
    <p:extLst>
      <p:ext uri="{BB962C8B-B14F-4D97-AF65-F5344CB8AC3E}">
        <p14:creationId xmlns:p14="http://schemas.microsoft.com/office/powerpoint/2010/main" val="7497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7D7F-76CF-4A67-BEE8-969580DBFA41}"/>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DB575F33-0CD0-439F-A3E8-B3171A5AB223}"/>
              </a:ext>
            </a:extLst>
          </p:cNvPr>
          <p:cNvSpPr>
            <a:spLocks noGrp="1"/>
          </p:cNvSpPr>
          <p:nvPr>
            <p:ph idx="1"/>
          </p:nvPr>
        </p:nvSpPr>
        <p:spPr/>
        <p:txBody>
          <a:bodyPr/>
          <a:lstStyle/>
          <a:p>
            <a:endParaRPr lang="es-AR" dirty="0"/>
          </a:p>
        </p:txBody>
      </p:sp>
      <p:pic>
        <p:nvPicPr>
          <p:cNvPr id="5" name="Picture 4">
            <a:extLst>
              <a:ext uri="{FF2B5EF4-FFF2-40B4-BE49-F238E27FC236}">
                <a16:creationId xmlns:a16="http://schemas.microsoft.com/office/drawing/2014/main" id="{8DFEBFBE-E948-4A8E-8DE5-EEBE5470C396}"/>
              </a:ext>
            </a:extLst>
          </p:cNvPr>
          <p:cNvPicPr>
            <a:picLocks noChangeAspect="1"/>
          </p:cNvPicPr>
          <p:nvPr/>
        </p:nvPicPr>
        <p:blipFill>
          <a:blip r:embed="rId3"/>
          <a:stretch>
            <a:fillRect/>
          </a:stretch>
        </p:blipFill>
        <p:spPr>
          <a:xfrm>
            <a:off x="247650" y="-859808"/>
            <a:ext cx="11106150" cy="7498732"/>
          </a:xfrm>
          <a:prstGeom prst="rect">
            <a:avLst/>
          </a:prstGeom>
        </p:spPr>
      </p:pic>
    </p:spTree>
    <p:extLst>
      <p:ext uri="{BB962C8B-B14F-4D97-AF65-F5344CB8AC3E}">
        <p14:creationId xmlns:p14="http://schemas.microsoft.com/office/powerpoint/2010/main" val="424746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5512-3B74-4B9F-AC01-61D4EEE084C6}"/>
              </a:ext>
            </a:extLst>
          </p:cNvPr>
          <p:cNvSpPr>
            <a:spLocks noGrp="1"/>
          </p:cNvSpPr>
          <p:nvPr>
            <p:ph type="title"/>
          </p:nvPr>
        </p:nvSpPr>
        <p:spPr/>
        <p:txBody>
          <a:bodyPr/>
          <a:lstStyle/>
          <a:p>
            <a:r>
              <a:rPr lang="es-ES" b="1" dirty="0">
                <a:solidFill>
                  <a:srgbClr val="C3099B"/>
                </a:solidFill>
              </a:rPr>
              <a:t>PSGN </a:t>
            </a:r>
            <a:r>
              <a:rPr lang="es-ES" dirty="0"/>
              <a:t>otro diagnostico Diferencial </a:t>
            </a:r>
            <a:endParaRPr lang="es-AR" dirty="0"/>
          </a:p>
        </p:txBody>
      </p:sp>
      <p:sp>
        <p:nvSpPr>
          <p:cNvPr id="3" name="Content Placeholder 2">
            <a:extLst>
              <a:ext uri="{FF2B5EF4-FFF2-40B4-BE49-F238E27FC236}">
                <a16:creationId xmlns:a16="http://schemas.microsoft.com/office/drawing/2014/main" id="{04873A0C-223B-427B-8D00-D1750503E720}"/>
              </a:ext>
            </a:extLst>
          </p:cNvPr>
          <p:cNvSpPr>
            <a:spLocks noGrp="1"/>
          </p:cNvSpPr>
          <p:nvPr>
            <p:ph idx="1"/>
          </p:nvPr>
        </p:nvSpPr>
        <p:spPr/>
        <p:txBody>
          <a:bodyPr>
            <a:normAutofit fontScale="77500" lnSpcReduction="20000"/>
          </a:bodyPr>
          <a:lstStyle/>
          <a:p>
            <a:pPr algn="l"/>
            <a:endParaRPr lang="en-US" dirty="0">
              <a:solidFill>
                <a:srgbClr val="232323"/>
              </a:solidFill>
              <a:latin typeface="Noto Sans" panose="020B0502040504020204" pitchFamily="34" charset="0"/>
            </a:endParaRPr>
          </a:p>
          <a:p>
            <a:pPr algn="l"/>
            <a:r>
              <a:rPr lang="en-US" dirty="0" err="1">
                <a:solidFill>
                  <a:srgbClr val="232323"/>
                </a:solidFill>
                <a:latin typeface="Noto Sans" panose="020B0502040504020204" pitchFamily="34" charset="0"/>
              </a:rPr>
              <a:t>Asintomatico</a:t>
            </a:r>
            <a:r>
              <a:rPr lang="en-US" dirty="0">
                <a:solidFill>
                  <a:srgbClr val="232323"/>
                </a:solidFill>
                <a:latin typeface="Noto Sans" panose="020B0502040504020204" pitchFamily="34" charset="0"/>
              </a:rPr>
              <a:t> o Hematuria </a:t>
            </a:r>
            <a:r>
              <a:rPr lang="en-US" dirty="0" err="1">
                <a:solidFill>
                  <a:srgbClr val="232323"/>
                </a:solidFill>
                <a:latin typeface="Noto Sans" panose="020B0502040504020204" pitchFamily="34" charset="0"/>
              </a:rPr>
              <a:t>macroscopica</a:t>
            </a:r>
            <a:r>
              <a:rPr lang="en-US" dirty="0">
                <a:solidFill>
                  <a:srgbClr val="232323"/>
                </a:solidFill>
                <a:latin typeface="Noto Sans" panose="020B0502040504020204" pitchFamily="34" charset="0"/>
              </a:rPr>
              <a:t> </a:t>
            </a:r>
            <a:r>
              <a:rPr lang="en-US" dirty="0" err="1">
                <a:solidFill>
                  <a:srgbClr val="232323"/>
                </a:solidFill>
                <a:latin typeface="Noto Sans" panose="020B0502040504020204" pitchFamily="34" charset="0"/>
              </a:rPr>
              <a:t>dsp</a:t>
            </a:r>
            <a:r>
              <a:rPr lang="en-US" dirty="0">
                <a:solidFill>
                  <a:srgbClr val="232323"/>
                </a:solidFill>
                <a:latin typeface="Noto Sans" panose="020B0502040504020204" pitchFamily="34" charset="0"/>
              </a:rPr>
              <a:t> de </a:t>
            </a:r>
            <a:r>
              <a:rPr lang="en-US" dirty="0" err="1">
                <a:solidFill>
                  <a:srgbClr val="232323"/>
                </a:solidFill>
                <a:latin typeface="Noto Sans" panose="020B0502040504020204" pitchFamily="34" charset="0"/>
              </a:rPr>
              <a:t>Infeccion</a:t>
            </a:r>
            <a:r>
              <a:rPr lang="en-US" dirty="0">
                <a:solidFill>
                  <a:srgbClr val="232323"/>
                </a:solidFill>
                <a:latin typeface="Noto Sans" panose="020B0502040504020204" pitchFamily="34" charset="0"/>
              </a:rPr>
              <a:t> VAS, ( interval de </a:t>
            </a:r>
            <a:r>
              <a:rPr lang="en-US" dirty="0" err="1">
                <a:solidFill>
                  <a:srgbClr val="232323"/>
                </a:solidFill>
                <a:latin typeface="Noto Sans" panose="020B0502040504020204" pitchFamily="34" charset="0"/>
              </a:rPr>
              <a:t>tiempo</a:t>
            </a:r>
            <a:r>
              <a:rPr lang="en-US" dirty="0">
                <a:solidFill>
                  <a:srgbClr val="232323"/>
                </a:solidFill>
                <a:latin typeface="Noto Sans" panose="020B0502040504020204" pitchFamily="34" charset="0"/>
              </a:rPr>
              <a:t> es mayor a 10 </a:t>
            </a:r>
            <a:r>
              <a:rPr lang="en-US" dirty="0" err="1">
                <a:solidFill>
                  <a:srgbClr val="232323"/>
                </a:solidFill>
                <a:latin typeface="Noto Sans" panose="020B0502040504020204" pitchFamily="34" charset="0"/>
              </a:rPr>
              <a:t>dias</a:t>
            </a:r>
            <a:r>
              <a:rPr lang="en-US" dirty="0">
                <a:solidFill>
                  <a:srgbClr val="232323"/>
                </a:solidFill>
                <a:latin typeface="Noto Sans" panose="020B0502040504020204" pitchFamily="34" charset="0"/>
              </a:rPr>
              <a:t> versus 5 </a:t>
            </a:r>
            <a:r>
              <a:rPr lang="en-US" dirty="0" err="1">
                <a:solidFill>
                  <a:srgbClr val="232323"/>
                </a:solidFill>
                <a:latin typeface="Noto Sans" panose="020B0502040504020204" pitchFamily="34" charset="0"/>
              </a:rPr>
              <a:t>dias</a:t>
            </a:r>
            <a:r>
              <a:rPr lang="en-US" dirty="0">
                <a:solidFill>
                  <a:srgbClr val="232323"/>
                </a:solidFill>
                <a:latin typeface="Noto Sans" panose="020B0502040504020204" pitchFamily="34" charset="0"/>
              </a:rPr>
              <a:t> GNF </a:t>
            </a:r>
            <a:r>
              <a:rPr lang="en-US" dirty="0" err="1">
                <a:solidFill>
                  <a:srgbClr val="232323"/>
                </a:solidFill>
                <a:latin typeface="Noto Sans" panose="020B0502040504020204" pitchFamily="34" charset="0"/>
              </a:rPr>
              <a:t>Iga</a:t>
            </a:r>
            <a:r>
              <a:rPr lang="en-US" dirty="0">
                <a:solidFill>
                  <a:srgbClr val="232323"/>
                </a:solidFill>
                <a:latin typeface="Noto Sans" panose="020B0502040504020204" pitchFamily="34" charset="0"/>
              </a:rPr>
              <a:t> )  o </a:t>
            </a:r>
            <a:r>
              <a:rPr lang="en-US" dirty="0" err="1">
                <a:solidFill>
                  <a:srgbClr val="232323"/>
                </a:solidFill>
                <a:latin typeface="Noto Sans" panose="020B0502040504020204" pitchFamily="34" charset="0"/>
              </a:rPr>
              <a:t>nefritico</a:t>
            </a:r>
            <a:r>
              <a:rPr lang="en-US" dirty="0">
                <a:solidFill>
                  <a:srgbClr val="232323"/>
                </a:solidFill>
                <a:latin typeface="Noto Sans" panose="020B0502040504020204" pitchFamily="34" charset="0"/>
              </a:rPr>
              <a:t> </a:t>
            </a:r>
          </a:p>
          <a:p>
            <a:r>
              <a:rPr lang="es-AR" b="0" i="0" dirty="0" err="1">
                <a:solidFill>
                  <a:srgbClr val="232323"/>
                </a:solidFill>
                <a:effectLst/>
                <a:latin typeface="Noto Sans" panose="020B0502040504020204" pitchFamily="34" charset="0"/>
              </a:rPr>
              <a:t>Poststreptococcal</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glomerulonephritis</a:t>
            </a:r>
            <a:r>
              <a:rPr lang="es-AR" b="0" i="0" dirty="0">
                <a:solidFill>
                  <a:srgbClr val="232323"/>
                </a:solidFill>
                <a:effectLst/>
                <a:latin typeface="Noto Sans" panose="020B0502040504020204" pitchFamily="34" charset="0"/>
              </a:rPr>
              <a:t> (PSGN) </a:t>
            </a:r>
            <a:r>
              <a:rPr lang="es-AR" b="0" i="0" dirty="0" err="1">
                <a:solidFill>
                  <a:srgbClr val="232323"/>
                </a:solidFill>
                <a:effectLst/>
                <a:latin typeface="Noto Sans" panose="020B0502040504020204" pitchFamily="34" charset="0"/>
              </a:rPr>
              <a:t>is</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caused</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by</a:t>
            </a:r>
            <a:r>
              <a:rPr lang="es-AR" b="0" i="0" dirty="0">
                <a:solidFill>
                  <a:srgbClr val="232323"/>
                </a:solidFill>
                <a:effectLst/>
                <a:latin typeface="Noto Sans" panose="020B0502040504020204" pitchFamily="34" charset="0"/>
              </a:rPr>
              <a:t> prior </a:t>
            </a:r>
            <a:r>
              <a:rPr lang="es-AR" b="0" i="0" dirty="0" err="1">
                <a:solidFill>
                  <a:srgbClr val="232323"/>
                </a:solidFill>
                <a:effectLst/>
                <a:latin typeface="Noto Sans" panose="020B0502040504020204" pitchFamily="34" charset="0"/>
              </a:rPr>
              <a:t>infection</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with</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specific</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nephritogenic</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strains</a:t>
            </a:r>
            <a:r>
              <a:rPr lang="es-AR" b="0" i="0" dirty="0">
                <a:solidFill>
                  <a:srgbClr val="232323"/>
                </a:solidFill>
                <a:effectLst/>
                <a:latin typeface="Noto Sans" panose="020B0502040504020204" pitchFamily="34" charset="0"/>
              </a:rPr>
              <a:t> of </a:t>
            </a:r>
            <a:r>
              <a:rPr lang="es-AR" b="0" i="0" dirty="0" err="1">
                <a:solidFill>
                  <a:srgbClr val="232323"/>
                </a:solidFill>
                <a:effectLst/>
                <a:highlight>
                  <a:srgbClr val="FFFF00"/>
                </a:highlight>
                <a:latin typeface="Noto Sans" panose="020B0502040504020204" pitchFamily="34" charset="0"/>
              </a:rPr>
              <a:t>group</a:t>
            </a:r>
            <a:r>
              <a:rPr lang="es-AR" b="0" i="0" dirty="0">
                <a:solidFill>
                  <a:srgbClr val="232323"/>
                </a:solidFill>
                <a:effectLst/>
                <a:highlight>
                  <a:srgbClr val="FFFF00"/>
                </a:highlight>
                <a:latin typeface="Noto Sans" panose="020B0502040504020204" pitchFamily="34" charset="0"/>
              </a:rPr>
              <a:t> A beta-</a:t>
            </a:r>
            <a:r>
              <a:rPr lang="es-AR" b="0" i="0" dirty="0" err="1">
                <a:solidFill>
                  <a:srgbClr val="232323"/>
                </a:solidFill>
                <a:effectLst/>
                <a:highlight>
                  <a:srgbClr val="FFFF00"/>
                </a:highlight>
                <a:latin typeface="Noto Sans" panose="020B0502040504020204" pitchFamily="34" charset="0"/>
              </a:rPr>
              <a:t>hemolytic</a:t>
            </a:r>
            <a:r>
              <a:rPr lang="es-AR" b="0" i="0" dirty="0">
                <a:solidFill>
                  <a:srgbClr val="232323"/>
                </a:solidFill>
                <a:effectLst/>
                <a:highlight>
                  <a:srgbClr val="FFFF00"/>
                </a:highlight>
                <a:latin typeface="Noto Sans" panose="020B0502040504020204" pitchFamily="34" charset="0"/>
              </a:rPr>
              <a:t> </a:t>
            </a:r>
            <a:r>
              <a:rPr lang="es-AR" b="0" i="0" dirty="0" err="1">
                <a:solidFill>
                  <a:srgbClr val="232323"/>
                </a:solidFill>
                <a:effectLst/>
                <a:highlight>
                  <a:srgbClr val="FFFF00"/>
                </a:highlight>
                <a:latin typeface="Noto Sans" panose="020B0502040504020204" pitchFamily="34" charset="0"/>
              </a:rPr>
              <a:t>streptococcus</a:t>
            </a:r>
            <a:r>
              <a:rPr lang="es-AR" b="0" i="0" dirty="0">
                <a:solidFill>
                  <a:srgbClr val="232323"/>
                </a:solidFill>
                <a:effectLst/>
                <a:highlight>
                  <a:srgbClr val="FFFF00"/>
                </a:highlight>
                <a:latin typeface="Noto Sans" panose="020B0502040504020204" pitchFamily="34" charset="0"/>
              </a:rPr>
              <a:t>. </a:t>
            </a:r>
            <a:r>
              <a:rPr lang="en-US" b="0" i="0" dirty="0">
                <a:solidFill>
                  <a:srgbClr val="232323"/>
                </a:solidFill>
                <a:effectLst/>
                <a:highlight>
                  <a:srgbClr val="FFFF00"/>
                </a:highlight>
                <a:latin typeface="Noto Sans" panose="020B0502040504020204" pitchFamily="34" charset="0"/>
              </a:rPr>
              <a:t>  </a:t>
            </a:r>
            <a:r>
              <a:rPr lang="en-US" b="0" i="0" dirty="0">
                <a:solidFill>
                  <a:srgbClr val="232323"/>
                </a:solidFill>
                <a:effectLst/>
                <a:latin typeface="Noto Sans" panose="020B0502040504020204" pitchFamily="34" charset="0"/>
              </a:rPr>
              <a:t>and PSGN is dependent upon the site of infection: between one and </a:t>
            </a:r>
            <a:r>
              <a:rPr lang="en-US" b="0" i="0" dirty="0">
                <a:solidFill>
                  <a:srgbClr val="C3099B"/>
                </a:solidFill>
                <a:effectLst/>
                <a:latin typeface="Noto Sans" panose="020B0502040504020204" pitchFamily="34" charset="0"/>
              </a:rPr>
              <a:t>three weeks </a:t>
            </a:r>
            <a:r>
              <a:rPr lang="en-US" b="0" i="0" dirty="0">
                <a:solidFill>
                  <a:srgbClr val="232323"/>
                </a:solidFill>
                <a:effectLst/>
                <a:latin typeface="Noto Sans" panose="020B0502040504020204" pitchFamily="34" charset="0"/>
              </a:rPr>
              <a:t>following GAS pharyngitis and between </a:t>
            </a:r>
            <a:r>
              <a:rPr lang="en-US" b="0" i="0" dirty="0">
                <a:solidFill>
                  <a:srgbClr val="C3099B"/>
                </a:solidFill>
                <a:effectLst/>
                <a:latin typeface="Noto Sans" panose="020B0502040504020204" pitchFamily="34" charset="0"/>
              </a:rPr>
              <a:t>three and six weeks </a:t>
            </a:r>
            <a:r>
              <a:rPr lang="en-US" b="0" i="0" dirty="0">
                <a:solidFill>
                  <a:srgbClr val="232323"/>
                </a:solidFill>
                <a:effectLst/>
                <a:latin typeface="Noto Sans" panose="020B0502040504020204" pitchFamily="34" charset="0"/>
              </a:rPr>
              <a:t>following </a:t>
            </a:r>
            <a:r>
              <a:rPr lang="en-US" b="0" i="0" dirty="0">
                <a:solidFill>
                  <a:srgbClr val="C3099B"/>
                </a:solidFill>
                <a:effectLst/>
                <a:latin typeface="Noto Sans" panose="020B0502040504020204" pitchFamily="34" charset="0"/>
              </a:rPr>
              <a:t>GAS skin </a:t>
            </a:r>
            <a:r>
              <a:rPr lang="en-US" b="0" i="0" dirty="0">
                <a:solidFill>
                  <a:srgbClr val="232323"/>
                </a:solidFill>
                <a:effectLst/>
                <a:latin typeface="Noto Sans" panose="020B0502040504020204" pitchFamily="34" charset="0"/>
              </a:rPr>
              <a:t>infection</a:t>
            </a:r>
          </a:p>
          <a:p>
            <a:pPr algn="l"/>
            <a:endParaRPr lang="en-US" b="0" i="0" dirty="0">
              <a:solidFill>
                <a:srgbClr val="232323"/>
              </a:solidFill>
              <a:effectLst/>
              <a:highlight>
                <a:srgbClr val="FFFF00"/>
              </a:highlight>
              <a:latin typeface="Noto Sans" panose="020B0502040504020204" pitchFamily="34" charset="0"/>
            </a:endParaRPr>
          </a:p>
          <a:p>
            <a:pPr algn="l"/>
            <a:r>
              <a:rPr lang="en-US" dirty="0" err="1">
                <a:solidFill>
                  <a:srgbClr val="232323"/>
                </a:solidFill>
                <a:highlight>
                  <a:srgbClr val="FFFF00"/>
                </a:highlight>
                <a:latin typeface="Noto Sans" panose="020B0502040504020204" pitchFamily="34" charset="0"/>
              </a:rPr>
              <a:t>Fisiopatogenia</a:t>
            </a:r>
            <a:r>
              <a:rPr lang="en-US" dirty="0">
                <a:solidFill>
                  <a:srgbClr val="232323"/>
                </a:solidFill>
                <a:highlight>
                  <a:srgbClr val="FFFF00"/>
                </a:highlight>
                <a:latin typeface="Noto Sans" panose="020B0502040504020204" pitchFamily="34" charset="0"/>
              </a:rPr>
              <a:t>; autoimmune </a:t>
            </a:r>
            <a:r>
              <a:rPr lang="en-US" dirty="0" err="1">
                <a:solidFill>
                  <a:srgbClr val="232323"/>
                </a:solidFill>
                <a:highlight>
                  <a:srgbClr val="FFFF00"/>
                </a:highlight>
                <a:latin typeface="Noto Sans" panose="020B0502040504020204" pitchFamily="34" charset="0"/>
              </a:rPr>
              <a:t>activacion</a:t>
            </a:r>
            <a:r>
              <a:rPr lang="en-US" dirty="0">
                <a:solidFill>
                  <a:srgbClr val="232323"/>
                </a:solidFill>
                <a:highlight>
                  <a:srgbClr val="FFFF00"/>
                </a:highlight>
                <a:latin typeface="Noto Sans" panose="020B0502040504020204" pitchFamily="34" charset="0"/>
              </a:rPr>
              <a:t> via </a:t>
            </a:r>
            <a:r>
              <a:rPr lang="en-US" dirty="0" err="1">
                <a:solidFill>
                  <a:srgbClr val="232323"/>
                </a:solidFill>
                <a:highlight>
                  <a:srgbClr val="FFFF00"/>
                </a:highlight>
                <a:latin typeface="Noto Sans" panose="020B0502040504020204" pitchFamily="34" charset="0"/>
              </a:rPr>
              <a:t>alterna</a:t>
            </a:r>
            <a:r>
              <a:rPr lang="en-US" dirty="0">
                <a:solidFill>
                  <a:srgbClr val="232323"/>
                </a:solidFill>
                <a:highlight>
                  <a:srgbClr val="FFFF00"/>
                </a:highlight>
                <a:latin typeface="Noto Sans" panose="020B0502040504020204" pitchFamily="34" charset="0"/>
              </a:rPr>
              <a:t> del </a:t>
            </a:r>
            <a:r>
              <a:rPr lang="en-US" dirty="0" err="1">
                <a:solidFill>
                  <a:srgbClr val="232323"/>
                </a:solidFill>
                <a:highlight>
                  <a:srgbClr val="FFFF00"/>
                </a:highlight>
                <a:latin typeface="Noto Sans" panose="020B0502040504020204" pitchFamily="34" charset="0"/>
              </a:rPr>
              <a:t>complemento</a:t>
            </a:r>
            <a:r>
              <a:rPr lang="en-US" dirty="0">
                <a:solidFill>
                  <a:srgbClr val="232323"/>
                </a:solidFill>
                <a:highlight>
                  <a:srgbClr val="FFFF00"/>
                </a:highlight>
                <a:latin typeface="Noto Sans" panose="020B0502040504020204" pitchFamily="34" charset="0"/>
              </a:rPr>
              <a:t> </a:t>
            </a:r>
          </a:p>
          <a:p>
            <a:pPr algn="l"/>
            <a:r>
              <a:rPr lang="es-AR" b="1" i="0" dirty="0" err="1">
                <a:solidFill>
                  <a:srgbClr val="232323"/>
                </a:solidFill>
                <a:effectLst/>
                <a:latin typeface="Noto Sans" panose="020B0502040504020204" pitchFamily="34" charset="0"/>
              </a:rPr>
              <a:t>Nephritogenic</a:t>
            </a:r>
            <a:r>
              <a:rPr lang="es-AR" b="1" i="0" dirty="0">
                <a:solidFill>
                  <a:srgbClr val="232323"/>
                </a:solidFill>
                <a:effectLst/>
                <a:latin typeface="Noto Sans" panose="020B0502040504020204" pitchFamily="34" charset="0"/>
              </a:rPr>
              <a:t> </a:t>
            </a:r>
            <a:r>
              <a:rPr lang="es-AR" b="1" i="0" dirty="0" err="1">
                <a:solidFill>
                  <a:srgbClr val="232323"/>
                </a:solidFill>
                <a:effectLst/>
                <a:latin typeface="Noto Sans" panose="020B0502040504020204" pitchFamily="34" charset="0"/>
              </a:rPr>
              <a:t>streptococcal</a:t>
            </a:r>
            <a:r>
              <a:rPr lang="es-AR" b="1" i="0" dirty="0">
                <a:solidFill>
                  <a:srgbClr val="232323"/>
                </a:solidFill>
                <a:effectLst/>
                <a:latin typeface="Noto Sans" panose="020B0502040504020204" pitchFamily="34" charset="0"/>
              </a:rPr>
              <a:t> </a:t>
            </a:r>
            <a:r>
              <a:rPr lang="es-AR" b="1" i="0" dirty="0" err="1">
                <a:solidFill>
                  <a:srgbClr val="232323"/>
                </a:solidFill>
                <a:effectLst/>
                <a:latin typeface="Noto Sans" panose="020B0502040504020204" pitchFamily="34" charset="0"/>
              </a:rPr>
              <a:t>antigens</a:t>
            </a:r>
            <a:r>
              <a:rPr lang="es-AR" b="1" i="0" dirty="0">
                <a:solidFill>
                  <a:srgbClr val="232323"/>
                </a:solidFill>
                <a:effectLst/>
                <a:latin typeface="Noto Sans" panose="020B0502040504020204" pitchFamily="34" charset="0"/>
              </a:rPr>
              <a:t> </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There</a:t>
            </a:r>
            <a:r>
              <a:rPr lang="es-AR" b="0" i="0" dirty="0">
                <a:solidFill>
                  <a:srgbClr val="232323"/>
                </a:solidFill>
                <a:effectLst/>
                <a:latin typeface="Noto Sans" panose="020B0502040504020204" pitchFamily="34" charset="0"/>
              </a:rPr>
              <a:t> are </a:t>
            </a:r>
            <a:r>
              <a:rPr lang="es-AR" b="0" i="0" dirty="0" err="1">
                <a:solidFill>
                  <a:srgbClr val="232323"/>
                </a:solidFill>
                <a:effectLst/>
                <a:latin typeface="Noto Sans" panose="020B0502040504020204" pitchFamily="34" charset="0"/>
              </a:rPr>
              <a:t>two</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leading</a:t>
            </a:r>
            <a:r>
              <a:rPr lang="es-AR" b="0" i="0" dirty="0">
                <a:solidFill>
                  <a:srgbClr val="232323"/>
                </a:solidFill>
                <a:effectLst/>
                <a:latin typeface="Noto Sans" panose="020B0502040504020204" pitchFamily="34" charset="0"/>
              </a:rPr>
              <a:t> candidates </a:t>
            </a:r>
            <a:r>
              <a:rPr lang="es-AR" b="0" i="0" dirty="0" err="1">
                <a:solidFill>
                  <a:srgbClr val="232323"/>
                </a:solidFill>
                <a:effectLst/>
                <a:latin typeface="Noto Sans" panose="020B0502040504020204" pitchFamily="34" charset="0"/>
              </a:rPr>
              <a:t>for</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the</a:t>
            </a:r>
            <a:r>
              <a:rPr lang="es-AR" b="0" i="0" dirty="0">
                <a:solidFill>
                  <a:srgbClr val="232323"/>
                </a:solidFill>
                <a:effectLst/>
                <a:latin typeface="Noto Sans" panose="020B0502040504020204" pitchFamily="34" charset="0"/>
              </a:rPr>
              <a:t> putative </a:t>
            </a:r>
            <a:r>
              <a:rPr lang="es-AR" b="0" i="0" dirty="0" err="1">
                <a:solidFill>
                  <a:srgbClr val="232323"/>
                </a:solidFill>
                <a:effectLst/>
                <a:latin typeface="Noto Sans" panose="020B0502040504020204" pitchFamily="34" charset="0"/>
              </a:rPr>
              <a:t>streptococcal</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antigen</a:t>
            </a:r>
            <a:r>
              <a:rPr lang="es-AR" b="0" i="0" dirty="0">
                <a:solidFill>
                  <a:srgbClr val="232323"/>
                </a:solidFill>
                <a:effectLst/>
                <a:latin typeface="Noto Sans" panose="020B0502040504020204" pitchFamily="34" charset="0"/>
              </a:rPr>
              <a:t>(s) </a:t>
            </a:r>
            <a:r>
              <a:rPr lang="es-AR" b="0" i="0" dirty="0" err="1">
                <a:solidFill>
                  <a:srgbClr val="232323"/>
                </a:solidFill>
                <a:effectLst/>
                <a:latin typeface="Noto Sans" panose="020B0502040504020204" pitchFamily="34" charset="0"/>
              </a:rPr>
              <a:t>responsible</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for</a:t>
            </a:r>
            <a:r>
              <a:rPr lang="es-AR" b="0" i="0" dirty="0">
                <a:solidFill>
                  <a:srgbClr val="232323"/>
                </a:solidFill>
                <a:effectLst/>
                <a:latin typeface="Noto Sans" panose="020B0502040504020204" pitchFamily="34" charset="0"/>
              </a:rPr>
              <a:t> PSGN,</a:t>
            </a:r>
          </a:p>
          <a:p>
            <a:pPr algn="l"/>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nephritis-associated</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plasmin</a:t>
            </a:r>
            <a:r>
              <a:rPr lang="es-AR" b="0" i="0" dirty="0">
                <a:solidFill>
                  <a:srgbClr val="232323"/>
                </a:solidFill>
                <a:effectLst/>
                <a:latin typeface="Noto Sans" panose="020B0502040504020204" pitchFamily="34" charset="0"/>
              </a:rPr>
              <a:t> receptor (</a:t>
            </a:r>
            <a:r>
              <a:rPr lang="es-AR" b="0" i="0" dirty="0" err="1">
                <a:solidFill>
                  <a:srgbClr val="232323"/>
                </a:solidFill>
                <a:effectLst/>
                <a:latin typeface="Noto Sans" panose="020B0502040504020204" pitchFamily="34" charset="0"/>
              </a:rPr>
              <a:t>NAPlr</a:t>
            </a:r>
            <a:r>
              <a:rPr lang="es-AR" b="0" i="0" dirty="0">
                <a:solidFill>
                  <a:srgbClr val="232323"/>
                </a:solidFill>
                <a:effectLst/>
                <a:latin typeface="Noto Sans" panose="020B0502040504020204" pitchFamily="34" charset="0"/>
              </a:rPr>
              <a:t>) and </a:t>
            </a:r>
          </a:p>
          <a:p>
            <a:pPr algn="l"/>
            <a:r>
              <a:rPr lang="es-AR" b="0" i="0" dirty="0" err="1">
                <a:solidFill>
                  <a:srgbClr val="232323"/>
                </a:solidFill>
                <a:effectLst/>
                <a:latin typeface="Noto Sans" panose="020B0502040504020204" pitchFamily="34" charset="0"/>
              </a:rPr>
              <a:t>streptococcal</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pyrogenic</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exotoxin</a:t>
            </a:r>
            <a:r>
              <a:rPr lang="es-AR" b="0" i="0" dirty="0">
                <a:solidFill>
                  <a:srgbClr val="232323"/>
                </a:solidFill>
                <a:effectLst/>
                <a:latin typeface="Noto Sans" panose="020B0502040504020204" pitchFamily="34" charset="0"/>
              </a:rPr>
              <a:t> B (SPE B)</a:t>
            </a:r>
            <a:endParaRPr lang="en-US" b="0" i="0" dirty="0">
              <a:solidFill>
                <a:srgbClr val="232323"/>
              </a:solidFill>
              <a:effectLst/>
              <a:highlight>
                <a:srgbClr val="FFFF00"/>
              </a:highlight>
              <a:latin typeface="Noto Sans" panose="020B0502040504020204" pitchFamily="34" charset="0"/>
            </a:endParaRPr>
          </a:p>
          <a:p>
            <a:endParaRPr lang="es-AR" dirty="0"/>
          </a:p>
        </p:txBody>
      </p:sp>
    </p:spTree>
    <p:extLst>
      <p:ext uri="{BB962C8B-B14F-4D97-AF65-F5344CB8AC3E}">
        <p14:creationId xmlns:p14="http://schemas.microsoft.com/office/powerpoint/2010/main" val="2350403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6C32-5964-4970-8BAA-F780A1FBE7A9}"/>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B955A7F1-847A-4810-9950-D3792FC904BD}"/>
              </a:ext>
            </a:extLst>
          </p:cNvPr>
          <p:cNvSpPr>
            <a:spLocks noGrp="1"/>
          </p:cNvSpPr>
          <p:nvPr>
            <p:ph idx="1"/>
          </p:nvPr>
        </p:nvSpPr>
        <p:spPr/>
        <p:txBody>
          <a:bodyPr/>
          <a:lstStyle/>
          <a:p>
            <a:endParaRPr lang="es-AR" dirty="0"/>
          </a:p>
        </p:txBody>
      </p:sp>
      <p:pic>
        <p:nvPicPr>
          <p:cNvPr id="5" name="Picture 4">
            <a:extLst>
              <a:ext uri="{FF2B5EF4-FFF2-40B4-BE49-F238E27FC236}">
                <a16:creationId xmlns:a16="http://schemas.microsoft.com/office/drawing/2014/main" id="{F3A34407-F4F0-460E-A896-A318FDE684A8}"/>
              </a:ext>
            </a:extLst>
          </p:cNvPr>
          <p:cNvPicPr>
            <a:picLocks noChangeAspect="1"/>
          </p:cNvPicPr>
          <p:nvPr/>
        </p:nvPicPr>
        <p:blipFill>
          <a:blip r:embed="rId3"/>
          <a:stretch>
            <a:fillRect/>
          </a:stretch>
        </p:blipFill>
        <p:spPr>
          <a:xfrm>
            <a:off x="696036" y="365125"/>
            <a:ext cx="9040651" cy="6127750"/>
          </a:xfrm>
          <a:prstGeom prst="rect">
            <a:avLst/>
          </a:prstGeom>
        </p:spPr>
      </p:pic>
    </p:spTree>
    <p:extLst>
      <p:ext uri="{BB962C8B-B14F-4D97-AF65-F5344CB8AC3E}">
        <p14:creationId xmlns:p14="http://schemas.microsoft.com/office/powerpoint/2010/main" val="2293301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B841-E073-4BA6-B188-1C204837F207}"/>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F41598E7-5D60-4547-870F-270B19078D93}"/>
              </a:ext>
            </a:extLst>
          </p:cNvPr>
          <p:cNvSpPr>
            <a:spLocks noGrp="1"/>
          </p:cNvSpPr>
          <p:nvPr>
            <p:ph idx="1"/>
          </p:nvPr>
        </p:nvSpPr>
        <p:spPr/>
        <p:txBody>
          <a:bodyPr/>
          <a:lstStyle/>
          <a:p>
            <a:endParaRPr lang="es-AR"/>
          </a:p>
        </p:txBody>
      </p:sp>
      <p:pic>
        <p:nvPicPr>
          <p:cNvPr id="5" name="Picture 4">
            <a:extLst>
              <a:ext uri="{FF2B5EF4-FFF2-40B4-BE49-F238E27FC236}">
                <a16:creationId xmlns:a16="http://schemas.microsoft.com/office/drawing/2014/main" id="{336ABE38-04F5-4381-A8EA-775C94D08018}"/>
              </a:ext>
            </a:extLst>
          </p:cNvPr>
          <p:cNvPicPr>
            <a:picLocks noChangeAspect="1"/>
          </p:cNvPicPr>
          <p:nvPr/>
        </p:nvPicPr>
        <p:blipFill>
          <a:blip r:embed="rId3"/>
          <a:stretch>
            <a:fillRect/>
          </a:stretch>
        </p:blipFill>
        <p:spPr>
          <a:xfrm>
            <a:off x="2183470" y="499653"/>
            <a:ext cx="7451561" cy="6167847"/>
          </a:xfrm>
          <a:prstGeom prst="rect">
            <a:avLst/>
          </a:prstGeom>
        </p:spPr>
      </p:pic>
    </p:spTree>
    <p:extLst>
      <p:ext uri="{BB962C8B-B14F-4D97-AF65-F5344CB8AC3E}">
        <p14:creationId xmlns:p14="http://schemas.microsoft.com/office/powerpoint/2010/main" val="110653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5170-A6C8-4FDC-9898-7DBAAB1C2468}"/>
              </a:ext>
            </a:extLst>
          </p:cNvPr>
          <p:cNvSpPr>
            <a:spLocks noGrp="1"/>
          </p:cNvSpPr>
          <p:nvPr>
            <p:ph type="title"/>
          </p:nvPr>
        </p:nvSpPr>
        <p:spPr/>
        <p:txBody>
          <a:bodyPr/>
          <a:lstStyle/>
          <a:p>
            <a:r>
              <a:rPr lang="es-ES" u="sng" dirty="0"/>
              <a:t>Enfermedades Glomerulares </a:t>
            </a:r>
            <a:endParaRPr lang="es-AR" u="sng" dirty="0"/>
          </a:p>
        </p:txBody>
      </p:sp>
      <p:sp>
        <p:nvSpPr>
          <p:cNvPr id="3" name="Content Placeholder 2">
            <a:extLst>
              <a:ext uri="{FF2B5EF4-FFF2-40B4-BE49-F238E27FC236}">
                <a16:creationId xmlns:a16="http://schemas.microsoft.com/office/drawing/2014/main" id="{F15A0AE8-3118-47EF-966C-4AED8863873C}"/>
              </a:ext>
            </a:extLst>
          </p:cNvPr>
          <p:cNvSpPr>
            <a:spLocks noGrp="1"/>
          </p:cNvSpPr>
          <p:nvPr>
            <p:ph idx="1"/>
          </p:nvPr>
        </p:nvSpPr>
        <p:spPr/>
        <p:txBody>
          <a:bodyPr/>
          <a:lstStyle/>
          <a:p>
            <a:r>
              <a:rPr lang="es-ES" dirty="0"/>
              <a:t>Proteinuria Aislada </a:t>
            </a:r>
          </a:p>
          <a:p>
            <a:r>
              <a:rPr lang="es-ES" dirty="0"/>
              <a:t>Hematuria Aislada </a:t>
            </a:r>
          </a:p>
          <a:p>
            <a:r>
              <a:rPr lang="es-ES" dirty="0" err="1"/>
              <a:t>Sindrome</a:t>
            </a:r>
            <a:r>
              <a:rPr lang="es-ES" dirty="0"/>
              <a:t> </a:t>
            </a:r>
            <a:r>
              <a:rPr lang="es-ES" dirty="0" err="1"/>
              <a:t>Nefrotico</a:t>
            </a:r>
            <a:r>
              <a:rPr lang="es-ES" dirty="0"/>
              <a:t> </a:t>
            </a:r>
          </a:p>
          <a:p>
            <a:r>
              <a:rPr lang="es-ES" dirty="0" err="1">
                <a:solidFill>
                  <a:srgbClr val="FF0000"/>
                </a:solidFill>
              </a:rPr>
              <a:t>Sindrome</a:t>
            </a:r>
            <a:r>
              <a:rPr lang="es-ES" dirty="0">
                <a:solidFill>
                  <a:srgbClr val="FF0000"/>
                </a:solidFill>
              </a:rPr>
              <a:t> </a:t>
            </a:r>
            <a:r>
              <a:rPr lang="es-ES" dirty="0" err="1">
                <a:solidFill>
                  <a:srgbClr val="FF0000"/>
                </a:solidFill>
              </a:rPr>
              <a:t>Nefritico</a:t>
            </a:r>
            <a:r>
              <a:rPr lang="es-ES" dirty="0">
                <a:solidFill>
                  <a:srgbClr val="FF0000"/>
                </a:solidFill>
              </a:rPr>
              <a:t> </a:t>
            </a:r>
          </a:p>
          <a:p>
            <a:r>
              <a:rPr lang="es-ES" dirty="0">
                <a:solidFill>
                  <a:srgbClr val="FF0000"/>
                </a:solidFill>
              </a:rPr>
              <a:t>GNF rápidamente progresiva </a:t>
            </a:r>
            <a:endParaRPr lang="es-AR" dirty="0">
              <a:solidFill>
                <a:srgbClr val="FF0000"/>
              </a:solidFill>
            </a:endParaRPr>
          </a:p>
        </p:txBody>
      </p:sp>
    </p:spTree>
    <p:extLst>
      <p:ext uri="{BB962C8B-B14F-4D97-AF65-F5344CB8AC3E}">
        <p14:creationId xmlns:p14="http://schemas.microsoft.com/office/powerpoint/2010/main" val="262660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1751-EB36-4744-BF86-F26EF7EAF9AB}"/>
              </a:ext>
            </a:extLst>
          </p:cNvPr>
          <p:cNvSpPr>
            <a:spLocks noGrp="1"/>
          </p:cNvSpPr>
          <p:nvPr>
            <p:ph type="title"/>
          </p:nvPr>
        </p:nvSpPr>
        <p:spPr/>
        <p:txBody>
          <a:bodyPr/>
          <a:lstStyle/>
          <a:p>
            <a:endParaRPr lang="es-AR"/>
          </a:p>
        </p:txBody>
      </p:sp>
      <p:pic>
        <p:nvPicPr>
          <p:cNvPr id="5" name="Picture 4">
            <a:extLst>
              <a:ext uri="{FF2B5EF4-FFF2-40B4-BE49-F238E27FC236}">
                <a16:creationId xmlns:a16="http://schemas.microsoft.com/office/drawing/2014/main" id="{0DAC9A7C-116C-40DC-8D69-1731489FF999}"/>
              </a:ext>
            </a:extLst>
          </p:cNvPr>
          <p:cNvPicPr>
            <a:picLocks noChangeAspect="1"/>
          </p:cNvPicPr>
          <p:nvPr/>
        </p:nvPicPr>
        <p:blipFill>
          <a:blip r:embed="rId3"/>
          <a:stretch>
            <a:fillRect/>
          </a:stretch>
        </p:blipFill>
        <p:spPr>
          <a:xfrm>
            <a:off x="-85725" y="0"/>
            <a:ext cx="6336400" cy="6678575"/>
          </a:xfrm>
          <a:prstGeom prst="rect">
            <a:avLst/>
          </a:prstGeom>
        </p:spPr>
      </p:pic>
      <p:pic>
        <p:nvPicPr>
          <p:cNvPr id="4" name="Picture 3">
            <a:extLst>
              <a:ext uri="{FF2B5EF4-FFF2-40B4-BE49-F238E27FC236}">
                <a16:creationId xmlns:a16="http://schemas.microsoft.com/office/drawing/2014/main" id="{82D0A454-7D04-4389-ACE8-7F83B96CBE9C}"/>
              </a:ext>
            </a:extLst>
          </p:cNvPr>
          <p:cNvPicPr>
            <a:picLocks noChangeAspect="1"/>
          </p:cNvPicPr>
          <p:nvPr/>
        </p:nvPicPr>
        <p:blipFill>
          <a:blip r:embed="rId4"/>
          <a:stretch>
            <a:fillRect/>
          </a:stretch>
        </p:blipFill>
        <p:spPr>
          <a:xfrm>
            <a:off x="6096000" y="179425"/>
            <a:ext cx="6114389" cy="6233050"/>
          </a:xfrm>
          <a:prstGeom prst="rect">
            <a:avLst/>
          </a:prstGeom>
        </p:spPr>
      </p:pic>
    </p:spTree>
    <p:extLst>
      <p:ext uri="{BB962C8B-B14F-4D97-AF65-F5344CB8AC3E}">
        <p14:creationId xmlns:p14="http://schemas.microsoft.com/office/powerpoint/2010/main" val="3635106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55A0-CECB-43C2-A61D-FB927F9DB6F0}"/>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D8DC5079-3679-4081-9B4B-D044917DEE6B}"/>
              </a:ext>
            </a:extLst>
          </p:cNvPr>
          <p:cNvSpPr>
            <a:spLocks noGrp="1"/>
          </p:cNvSpPr>
          <p:nvPr>
            <p:ph idx="1"/>
          </p:nvPr>
        </p:nvSpPr>
        <p:spPr/>
        <p:txBody>
          <a:bodyPr/>
          <a:lstStyle/>
          <a:p>
            <a:endParaRPr lang="es-AR"/>
          </a:p>
        </p:txBody>
      </p:sp>
      <p:pic>
        <p:nvPicPr>
          <p:cNvPr id="5" name="Picture 4">
            <a:extLst>
              <a:ext uri="{FF2B5EF4-FFF2-40B4-BE49-F238E27FC236}">
                <a16:creationId xmlns:a16="http://schemas.microsoft.com/office/drawing/2014/main" id="{CF75BE98-3F8A-455D-8A31-8AB3B05360FD}"/>
              </a:ext>
            </a:extLst>
          </p:cNvPr>
          <p:cNvPicPr>
            <a:picLocks noChangeAspect="1"/>
          </p:cNvPicPr>
          <p:nvPr/>
        </p:nvPicPr>
        <p:blipFill>
          <a:blip r:embed="rId3"/>
          <a:stretch>
            <a:fillRect/>
          </a:stretch>
        </p:blipFill>
        <p:spPr>
          <a:xfrm>
            <a:off x="559557" y="-72773"/>
            <a:ext cx="10515599" cy="6651066"/>
          </a:xfrm>
          <a:prstGeom prst="rect">
            <a:avLst/>
          </a:prstGeom>
        </p:spPr>
      </p:pic>
    </p:spTree>
    <p:extLst>
      <p:ext uri="{BB962C8B-B14F-4D97-AF65-F5344CB8AC3E}">
        <p14:creationId xmlns:p14="http://schemas.microsoft.com/office/powerpoint/2010/main" val="886811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6C06-7BD1-47E4-9D7D-8F27633187E7}"/>
              </a:ext>
            </a:extLst>
          </p:cNvPr>
          <p:cNvSpPr>
            <a:spLocks noGrp="1"/>
          </p:cNvSpPr>
          <p:nvPr>
            <p:ph type="title"/>
          </p:nvPr>
        </p:nvSpPr>
        <p:spPr/>
        <p:txBody>
          <a:bodyPr/>
          <a:lstStyle/>
          <a:p>
            <a:r>
              <a:rPr lang="es-ES" dirty="0"/>
              <a:t>DIAGNOSTICO </a:t>
            </a:r>
            <a:endParaRPr lang="es-AR" dirty="0"/>
          </a:p>
        </p:txBody>
      </p:sp>
      <p:sp>
        <p:nvSpPr>
          <p:cNvPr id="3" name="Content Placeholder 2">
            <a:extLst>
              <a:ext uri="{FF2B5EF4-FFF2-40B4-BE49-F238E27FC236}">
                <a16:creationId xmlns:a16="http://schemas.microsoft.com/office/drawing/2014/main" id="{3DB3C926-6B29-48E9-A427-510195CF37D6}"/>
              </a:ext>
            </a:extLst>
          </p:cNvPr>
          <p:cNvSpPr>
            <a:spLocks noGrp="1"/>
          </p:cNvSpPr>
          <p:nvPr>
            <p:ph idx="1"/>
          </p:nvPr>
        </p:nvSpPr>
        <p:spPr>
          <a:xfrm>
            <a:off x="559558" y="1555846"/>
            <a:ext cx="10794242" cy="5302154"/>
          </a:xfrm>
        </p:spPr>
        <p:txBody>
          <a:bodyPr>
            <a:normAutofit fontScale="47500" lnSpcReduction="20000"/>
          </a:bodyPr>
          <a:lstStyle/>
          <a:p>
            <a:pPr algn="l"/>
            <a:r>
              <a:rPr lang="en-US" b="1" i="0" dirty="0">
                <a:solidFill>
                  <a:srgbClr val="232323"/>
                </a:solidFill>
                <a:effectLst/>
                <a:latin typeface="Noto Sans" panose="020B0502040504020204" pitchFamily="34" charset="0"/>
              </a:rPr>
              <a:t>Renal function</a:t>
            </a:r>
            <a:r>
              <a:rPr lang="en-US" b="0" i="0" dirty="0">
                <a:solidFill>
                  <a:srgbClr val="232323"/>
                </a:solidFill>
                <a:effectLst/>
                <a:latin typeface="Noto Sans" panose="020B0502040504020204" pitchFamily="34" charset="0"/>
              </a:rPr>
              <a:t> — 20%  </a:t>
            </a:r>
            <a:r>
              <a:rPr lang="en-US" b="0" i="0" dirty="0" err="1">
                <a:solidFill>
                  <a:srgbClr val="232323"/>
                </a:solidFill>
                <a:effectLst/>
                <a:latin typeface="Noto Sans" panose="020B0502040504020204" pitchFamily="34" charset="0"/>
              </a:rPr>
              <a:t>tfg</a:t>
            </a:r>
            <a:r>
              <a:rPr lang="en-US" b="0" i="0" dirty="0">
                <a:solidFill>
                  <a:srgbClr val="232323"/>
                </a:solidFill>
                <a:effectLst/>
                <a:latin typeface="Noto Sans" panose="020B0502040504020204" pitchFamily="34" charset="0"/>
              </a:rPr>
              <a:t>  </a:t>
            </a:r>
          </a:p>
          <a:p>
            <a:pPr algn="l"/>
            <a:r>
              <a:rPr lang="en-US" b="1" i="0" dirty="0">
                <a:solidFill>
                  <a:srgbClr val="232323"/>
                </a:solidFill>
                <a:effectLst/>
                <a:latin typeface="Noto Sans" panose="020B0502040504020204" pitchFamily="34" charset="0"/>
              </a:rPr>
              <a:t>Urinalysis and urinary protein excretion</a:t>
            </a:r>
            <a:r>
              <a:rPr lang="en-US" b="0" i="0" dirty="0">
                <a:solidFill>
                  <a:srgbClr val="232323"/>
                </a:solidFill>
                <a:effectLst/>
                <a:latin typeface="Noto Sans" panose="020B0502040504020204" pitchFamily="34" charset="0"/>
              </a:rPr>
              <a:t> — </a:t>
            </a:r>
          </a:p>
          <a:p>
            <a:pPr algn="l"/>
            <a:r>
              <a:rPr lang="en-US" b="1" i="0" dirty="0">
                <a:solidFill>
                  <a:srgbClr val="232323"/>
                </a:solidFill>
                <a:effectLst/>
                <a:latin typeface="Noto Sans" panose="020B0502040504020204" pitchFamily="34" charset="0"/>
              </a:rPr>
              <a:t>Complement</a:t>
            </a:r>
            <a:r>
              <a:rPr lang="en-US" b="0" i="0" dirty="0">
                <a:solidFill>
                  <a:srgbClr val="232323"/>
                </a:solidFill>
                <a:effectLst/>
                <a:latin typeface="Noto Sans" panose="020B0502040504020204" pitchFamily="34" charset="0"/>
              </a:rPr>
              <a:t> — In approximately 90 percent of patients, C3 and CH50 (total complement activity) are significantly depressed in the first two weeks of the disease course . </a:t>
            </a:r>
            <a:r>
              <a:rPr lang="en-US" b="0" i="0" dirty="0">
                <a:solidFill>
                  <a:srgbClr val="C3099B"/>
                </a:solidFill>
                <a:effectLst/>
                <a:latin typeface="Noto Sans" panose="020B0502040504020204" pitchFamily="34" charset="0"/>
              </a:rPr>
              <a:t>The C3 and CH50 return to normal within four to eight weeks after presentation.</a:t>
            </a:r>
          </a:p>
          <a:p>
            <a:pPr algn="l"/>
            <a:r>
              <a:rPr lang="en-US" b="1" i="0" dirty="0">
                <a:solidFill>
                  <a:srgbClr val="232323"/>
                </a:solidFill>
                <a:effectLst/>
                <a:latin typeface="Noto Sans" panose="020B0502040504020204" pitchFamily="34" charset="0"/>
              </a:rPr>
              <a:t>Culture</a:t>
            </a:r>
            <a:r>
              <a:rPr lang="en-US" b="0" i="0" dirty="0">
                <a:solidFill>
                  <a:srgbClr val="232323"/>
                </a:solidFill>
                <a:effectLst/>
                <a:latin typeface="Noto Sans" panose="020B0502040504020204" pitchFamily="34" charset="0"/>
              </a:rPr>
              <a:t> — Because PSGN presents weeks after an antecedent GAS infection, only </a:t>
            </a:r>
            <a:r>
              <a:rPr lang="en-US" b="0" i="0" dirty="0">
                <a:solidFill>
                  <a:srgbClr val="C3099B"/>
                </a:solidFill>
                <a:effectLst/>
                <a:latin typeface="Noto Sans" panose="020B0502040504020204" pitchFamily="34" charset="0"/>
              </a:rPr>
              <a:t>approximately 25 percent </a:t>
            </a:r>
            <a:r>
              <a:rPr lang="en-US" b="0" i="0" dirty="0">
                <a:solidFill>
                  <a:srgbClr val="232323"/>
                </a:solidFill>
                <a:effectLst/>
                <a:latin typeface="Noto Sans" panose="020B0502040504020204" pitchFamily="34" charset="0"/>
              </a:rPr>
              <a:t>of patients will have either a positive throat or skin culture [</a:t>
            </a:r>
            <a:r>
              <a:rPr lang="en-US" b="0" i="0" u="none" strike="noStrike" dirty="0">
                <a:solidFill>
                  <a:srgbClr val="0074B9"/>
                </a:solidFill>
                <a:effectLst/>
                <a:latin typeface="Noto Sans" panose="020B0502040504020204" pitchFamily="34" charset="0"/>
                <a:hlinkClick r:id="rId3"/>
              </a:rPr>
              <a:t>8</a:t>
            </a:r>
            <a:r>
              <a:rPr lang="en-US" b="0" i="0" dirty="0">
                <a:solidFill>
                  <a:srgbClr val="232323"/>
                </a:solidFill>
                <a:effectLst/>
                <a:latin typeface="Noto Sans" panose="020B0502040504020204" pitchFamily="34" charset="0"/>
              </a:rPr>
              <a:t>]. In patients with impetigo, there is an increased likelihood of obtaining a positive skin culture </a:t>
            </a:r>
          </a:p>
          <a:p>
            <a:pPr algn="l"/>
            <a:r>
              <a:rPr lang="en-US" b="1" i="0" dirty="0">
                <a:solidFill>
                  <a:srgbClr val="232323"/>
                </a:solidFill>
                <a:effectLst/>
                <a:latin typeface="Noto Sans" panose="020B0502040504020204" pitchFamily="34" charset="0"/>
              </a:rPr>
              <a:t>Serology</a:t>
            </a:r>
            <a:r>
              <a:rPr lang="en-US" b="0" i="0" dirty="0">
                <a:solidFill>
                  <a:srgbClr val="232323"/>
                </a:solidFill>
                <a:effectLst/>
                <a:latin typeface="Noto Sans" panose="020B0502040504020204" pitchFamily="34" charset="0"/>
              </a:rPr>
              <a:t> — Elevated titers of antibodies to extracellular streptococcal products are evidence of a recent GAS </a:t>
            </a:r>
            <a:r>
              <a:rPr lang="en-US" b="0" i="0" dirty="0" err="1">
                <a:solidFill>
                  <a:srgbClr val="232323"/>
                </a:solidFill>
                <a:effectLst/>
                <a:latin typeface="Noto Sans" panose="020B0502040504020204" pitchFamily="34" charset="0"/>
              </a:rPr>
              <a:t>infectionThe</a:t>
            </a:r>
            <a:r>
              <a:rPr lang="en-US" b="0" i="0" dirty="0">
                <a:solidFill>
                  <a:srgbClr val="232323"/>
                </a:solidFill>
                <a:effectLst/>
                <a:latin typeface="Noto Sans" panose="020B0502040504020204" pitchFamily="34" charset="0"/>
              </a:rPr>
              <a:t> best markers for PSGN are serum antibody levels to </a:t>
            </a:r>
            <a:r>
              <a:rPr lang="en-US" b="0" i="0" dirty="0" err="1">
                <a:solidFill>
                  <a:srgbClr val="232323"/>
                </a:solidFill>
                <a:effectLst/>
                <a:latin typeface="Noto Sans" panose="020B0502040504020204" pitchFamily="34" charset="0"/>
              </a:rPr>
              <a:t>NAPlr</a:t>
            </a:r>
            <a:r>
              <a:rPr lang="en-US" b="0" i="0" dirty="0">
                <a:solidFill>
                  <a:srgbClr val="232323"/>
                </a:solidFill>
                <a:effectLst/>
                <a:latin typeface="Noto Sans" panose="020B0502040504020204" pitchFamily="34" charset="0"/>
              </a:rPr>
              <a:t> or SPEB/</a:t>
            </a:r>
            <a:r>
              <a:rPr lang="en-US" b="0" i="0" dirty="0" err="1">
                <a:solidFill>
                  <a:srgbClr val="232323"/>
                </a:solidFill>
                <a:effectLst/>
                <a:latin typeface="Noto Sans" panose="020B0502040504020204" pitchFamily="34" charset="0"/>
              </a:rPr>
              <a:t>zSPEB</a:t>
            </a:r>
            <a:r>
              <a:rPr lang="en-US" b="0" i="0" dirty="0">
                <a:solidFill>
                  <a:srgbClr val="232323"/>
                </a:solidFill>
                <a:effectLst/>
                <a:latin typeface="Noto Sans" panose="020B0502040504020204" pitchFamily="34" charset="0"/>
              </a:rPr>
              <a:t>, but these tests are rarely available [</a:t>
            </a:r>
            <a:r>
              <a:rPr lang="en-US" b="0" i="0" u="none" strike="noStrike" dirty="0">
                <a:solidFill>
                  <a:srgbClr val="0074B9"/>
                </a:solidFill>
                <a:effectLst/>
                <a:latin typeface="Noto Sans" panose="020B0502040504020204" pitchFamily="34" charset="0"/>
                <a:hlinkClick r:id="rId4"/>
              </a:rPr>
              <a:t>47,48</a:t>
            </a:r>
            <a:r>
              <a:rPr lang="en-US" b="0" i="0" dirty="0">
                <a:solidFill>
                  <a:srgbClr val="232323"/>
                </a:solidFill>
                <a:effectLst/>
                <a:latin typeface="Noto Sans" panose="020B0502040504020204" pitchFamily="34" charset="0"/>
              </a:rPr>
              <a:t>].</a:t>
            </a:r>
          </a:p>
          <a:p>
            <a:pPr algn="l"/>
            <a:r>
              <a:rPr lang="en-US" b="0" i="0" dirty="0">
                <a:solidFill>
                  <a:srgbClr val="232323"/>
                </a:solidFill>
                <a:effectLst/>
                <a:latin typeface="Noto Sans" panose="020B0502040504020204" pitchFamily="34" charset="0"/>
              </a:rPr>
              <a:t>The </a:t>
            </a:r>
            <a:r>
              <a:rPr lang="en-US" b="0" i="0" dirty="0" err="1">
                <a:solidFill>
                  <a:srgbClr val="232323"/>
                </a:solidFill>
                <a:effectLst/>
                <a:latin typeface="Noto Sans" panose="020B0502040504020204" pitchFamily="34" charset="0"/>
              </a:rPr>
              <a:t>streptozyme</a:t>
            </a:r>
            <a:r>
              <a:rPr lang="en-US" b="0" i="0" dirty="0">
                <a:solidFill>
                  <a:srgbClr val="232323"/>
                </a:solidFill>
                <a:effectLst/>
                <a:latin typeface="Noto Sans" panose="020B0502040504020204" pitchFamily="34" charset="0"/>
              </a:rPr>
              <a:t> test is not available clinically </a:t>
            </a:r>
          </a:p>
          <a:p>
            <a:pPr algn="l"/>
            <a:r>
              <a:rPr lang="en-US" b="0" i="0" dirty="0">
                <a:solidFill>
                  <a:srgbClr val="C3099B"/>
                </a:solidFill>
                <a:effectLst/>
                <a:latin typeface="Noto Sans" panose="020B0502040504020204" pitchFamily="34" charset="0"/>
              </a:rPr>
              <a:t>The following antibodies can be measured as part of the evaluation:</a:t>
            </a:r>
          </a:p>
          <a:p>
            <a:pPr algn="l"/>
            <a:r>
              <a:rPr lang="en-US" b="0" i="0" dirty="0">
                <a:solidFill>
                  <a:srgbClr val="232323"/>
                </a:solidFill>
                <a:effectLst/>
                <a:latin typeface="Times New Roman" panose="02020603050405020304" pitchFamily="18" charset="0"/>
              </a:rPr>
              <a:t>●</a:t>
            </a:r>
            <a:r>
              <a:rPr lang="en-US" b="0" i="0" dirty="0">
                <a:solidFill>
                  <a:srgbClr val="C3099B"/>
                </a:solidFill>
                <a:effectLst/>
                <a:latin typeface="Noto Sans" panose="020B0502040504020204" pitchFamily="34" charset="0"/>
              </a:rPr>
              <a:t>Anti-streptolysin (ASO)</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Anti-hyaluronidase (</a:t>
            </a:r>
            <a:r>
              <a:rPr lang="en-US" b="0" i="0" dirty="0" err="1">
                <a:solidFill>
                  <a:srgbClr val="232323"/>
                </a:solidFill>
                <a:effectLst/>
                <a:latin typeface="Noto Sans" panose="020B0502040504020204" pitchFamily="34" charset="0"/>
              </a:rPr>
              <a:t>AHase</a:t>
            </a:r>
            <a:r>
              <a:rPr lang="en-US" b="0" i="0" dirty="0">
                <a:solidFill>
                  <a:srgbClr val="232323"/>
                </a:solidFill>
                <a:effectLst/>
                <a:latin typeface="Noto Sans" panose="020B0502040504020204" pitchFamily="34" charset="0"/>
              </a:rPr>
              <a:t>)</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Anti-streptokinase (</a:t>
            </a:r>
            <a:r>
              <a:rPr lang="en-US" b="0" i="0" dirty="0" err="1">
                <a:solidFill>
                  <a:srgbClr val="232323"/>
                </a:solidFill>
                <a:effectLst/>
                <a:latin typeface="Noto Sans" panose="020B0502040504020204" pitchFamily="34" charset="0"/>
              </a:rPr>
              <a:t>ASKase</a:t>
            </a:r>
            <a:r>
              <a:rPr lang="en-US" b="0" i="0" dirty="0">
                <a:solidFill>
                  <a:srgbClr val="232323"/>
                </a:solidFill>
                <a:effectLst/>
                <a:latin typeface="Noto Sans" panose="020B0502040504020204" pitchFamily="34" charset="0"/>
              </a:rPr>
              <a:t>)</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Anti-nicotinamide-adenine </a:t>
            </a:r>
            <a:r>
              <a:rPr lang="en-US" b="0" i="0" dirty="0" err="1">
                <a:solidFill>
                  <a:srgbClr val="232323"/>
                </a:solidFill>
                <a:effectLst/>
                <a:latin typeface="Noto Sans" panose="020B0502040504020204" pitchFamily="34" charset="0"/>
              </a:rPr>
              <a:t>dinucleotidase</a:t>
            </a:r>
            <a:r>
              <a:rPr lang="en-US" b="0" i="0" dirty="0">
                <a:solidFill>
                  <a:srgbClr val="232323"/>
                </a:solidFill>
                <a:effectLst/>
                <a:latin typeface="Noto Sans" panose="020B0502040504020204" pitchFamily="34" charset="0"/>
              </a:rPr>
              <a:t> (anti-NAD)</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Anti-DNase B antibodies</a:t>
            </a:r>
          </a:p>
          <a:p>
            <a:pPr algn="l"/>
            <a:r>
              <a:rPr lang="en-US" b="0" i="0" dirty="0">
                <a:solidFill>
                  <a:srgbClr val="232323"/>
                </a:solidFill>
                <a:effectLst/>
                <a:latin typeface="Noto Sans" panose="020B0502040504020204" pitchFamily="34" charset="0"/>
              </a:rPr>
              <a:t>After </a:t>
            </a:r>
            <a:r>
              <a:rPr lang="en-US" b="0" i="0" dirty="0">
                <a:solidFill>
                  <a:srgbClr val="C3099B"/>
                </a:solidFill>
                <a:effectLst/>
                <a:latin typeface="Noto Sans" panose="020B0502040504020204" pitchFamily="34" charset="0"/>
              </a:rPr>
              <a:t>a pharyngeal infection, </a:t>
            </a:r>
            <a:r>
              <a:rPr lang="en-US" b="0" i="0" dirty="0">
                <a:solidFill>
                  <a:srgbClr val="232323"/>
                </a:solidFill>
                <a:effectLst/>
                <a:latin typeface="Noto Sans" panose="020B0502040504020204" pitchFamily="34" charset="0"/>
              </a:rPr>
              <a:t>the ASO, anti-DNase B, anti-NAD, and </a:t>
            </a:r>
            <a:r>
              <a:rPr lang="en-US" b="0" i="0" dirty="0" err="1">
                <a:solidFill>
                  <a:srgbClr val="232323"/>
                </a:solidFill>
                <a:effectLst/>
                <a:latin typeface="Noto Sans" panose="020B0502040504020204" pitchFamily="34" charset="0"/>
              </a:rPr>
              <a:t>AHase</a:t>
            </a:r>
            <a:r>
              <a:rPr lang="en-US" b="0" i="0" dirty="0">
                <a:solidFill>
                  <a:srgbClr val="232323"/>
                </a:solidFill>
                <a:effectLst/>
                <a:latin typeface="Noto Sans" panose="020B0502040504020204" pitchFamily="34" charset="0"/>
              </a:rPr>
              <a:t> titers are commonly elevated.</a:t>
            </a:r>
          </a:p>
          <a:p>
            <a:pPr algn="l"/>
            <a:r>
              <a:rPr lang="en-US" b="0" i="0" dirty="0">
                <a:solidFill>
                  <a:srgbClr val="232323"/>
                </a:solidFill>
                <a:effectLst/>
                <a:latin typeface="Noto Sans" panose="020B0502040504020204" pitchFamily="34" charset="0"/>
              </a:rPr>
              <a:t> In comparison, only the anti-DNase B and </a:t>
            </a:r>
            <a:r>
              <a:rPr lang="en-US" b="0" i="0" dirty="0" err="1">
                <a:solidFill>
                  <a:srgbClr val="232323"/>
                </a:solidFill>
                <a:effectLst/>
                <a:latin typeface="Noto Sans" panose="020B0502040504020204" pitchFamily="34" charset="0"/>
              </a:rPr>
              <a:t>AHase</a:t>
            </a:r>
            <a:r>
              <a:rPr lang="en-US" b="0" i="0" dirty="0">
                <a:solidFill>
                  <a:srgbClr val="232323"/>
                </a:solidFill>
                <a:effectLst/>
                <a:latin typeface="Noto Sans" panose="020B0502040504020204" pitchFamily="34" charset="0"/>
              </a:rPr>
              <a:t> titers are typically increased after a </a:t>
            </a:r>
            <a:r>
              <a:rPr lang="en-US" b="0" i="0" dirty="0">
                <a:solidFill>
                  <a:srgbClr val="C3099B"/>
                </a:solidFill>
                <a:effectLst/>
                <a:latin typeface="Noto Sans" panose="020B0502040504020204" pitchFamily="34" charset="0"/>
              </a:rPr>
              <a:t>skin infection.</a:t>
            </a:r>
          </a:p>
          <a:p>
            <a:pPr algn="l"/>
            <a:r>
              <a:rPr lang="en-US" b="0" i="0" dirty="0">
                <a:solidFill>
                  <a:srgbClr val="232323"/>
                </a:solidFill>
                <a:effectLst/>
                <a:latin typeface="Noto Sans" panose="020B0502040504020204" pitchFamily="34" charset="0"/>
              </a:rPr>
              <a:t>If only the ASO titer is used to screen for GAS infection, it may be falsely low or negative in patients with skin infections [</a:t>
            </a:r>
            <a:r>
              <a:rPr lang="en-US" b="0" i="0" u="none" strike="noStrike" dirty="0">
                <a:solidFill>
                  <a:srgbClr val="0074B9"/>
                </a:solidFill>
                <a:effectLst/>
                <a:latin typeface="Noto Sans" panose="020B0502040504020204" pitchFamily="34" charset="0"/>
                <a:hlinkClick r:id="rId5"/>
              </a:rPr>
              <a:t>49</a:t>
            </a:r>
            <a:r>
              <a:rPr lang="en-US" b="0" i="0" dirty="0">
                <a:solidFill>
                  <a:srgbClr val="232323"/>
                </a:solidFill>
                <a:effectLst/>
                <a:latin typeface="Noto Sans" panose="020B0502040504020204" pitchFamily="34" charset="0"/>
              </a:rPr>
              <a:t>]. It remains a useful test in patients with PSGN due to GAS pharyngitis but in some cases, the rise in ASO titer may be blunted in patients with pharyngitis who have received antimicrobial therapy. </a:t>
            </a:r>
            <a:endParaRPr lang="es-AR"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41C3AE5C-06BE-4F2A-94FD-990DD2A2A905}"/>
                  </a:ext>
                </a:extLst>
              </p:cNvPr>
              <p:cNvGraphicFramePr>
                <a:graphicFrameLocks noChangeAspect="1"/>
              </p:cNvGraphicFramePr>
              <p:nvPr/>
            </p:nvGraphicFramePr>
            <p:xfrm>
              <a:off x="-5619857" y="3151203"/>
              <a:ext cx="3048000" cy="1714500"/>
            </p:xfrm>
            <a:graphic>
              <a:graphicData uri="http://schemas.microsoft.com/office/powerpoint/2016/slidezoom">
                <pslz:sldZm>
                  <pslz:sldZmObj sldId="308" cId="2392983848">
                    <pslz:zmPr id="{25E8360E-745C-4685-9DD6-FA351252E5E3}"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ide Zoom 4">
                <a:hlinkClick r:id="rId7" action="ppaction://hlinksldjump"/>
                <a:extLst>
                  <a:ext uri="{FF2B5EF4-FFF2-40B4-BE49-F238E27FC236}">
                    <a16:creationId xmlns:a16="http://schemas.microsoft.com/office/drawing/2014/main" id="{41C3AE5C-06BE-4F2A-94FD-990DD2A2A905}"/>
                  </a:ext>
                </a:extLst>
              </p:cNvPr>
              <p:cNvPicPr>
                <a:picLocks noGrp="1" noRot="1" noChangeAspect="1" noMove="1" noResize="1" noEditPoints="1" noAdjustHandles="1" noChangeArrowheads="1" noChangeShapeType="1"/>
              </p:cNvPicPr>
              <p:nvPr/>
            </p:nvPicPr>
            <p:blipFill>
              <a:blip r:embed="rId8"/>
              <a:stretch>
                <a:fillRect/>
              </a:stretch>
            </p:blipFill>
            <p:spPr>
              <a:xfrm>
                <a:off x="-5619857" y="3151203"/>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3929838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6C06-7BD1-47E4-9D7D-8F27633187E7}"/>
              </a:ext>
            </a:extLst>
          </p:cNvPr>
          <p:cNvSpPr>
            <a:spLocks noGrp="1"/>
          </p:cNvSpPr>
          <p:nvPr>
            <p:ph type="title"/>
          </p:nvPr>
        </p:nvSpPr>
        <p:spPr/>
        <p:txBody>
          <a:bodyPr/>
          <a:lstStyle/>
          <a:p>
            <a:r>
              <a:rPr lang="es-ES" dirty="0"/>
              <a:t>DIAGNOSTICO </a:t>
            </a:r>
            <a:endParaRPr lang="es-AR" dirty="0"/>
          </a:p>
        </p:txBody>
      </p:sp>
      <p:sp>
        <p:nvSpPr>
          <p:cNvPr id="3" name="Content Placeholder 2">
            <a:extLst>
              <a:ext uri="{FF2B5EF4-FFF2-40B4-BE49-F238E27FC236}">
                <a16:creationId xmlns:a16="http://schemas.microsoft.com/office/drawing/2014/main" id="{3DB3C926-6B29-48E9-A427-510195CF37D6}"/>
              </a:ext>
            </a:extLst>
          </p:cNvPr>
          <p:cNvSpPr>
            <a:spLocks noGrp="1"/>
          </p:cNvSpPr>
          <p:nvPr>
            <p:ph idx="1"/>
          </p:nvPr>
        </p:nvSpPr>
        <p:spPr>
          <a:xfrm>
            <a:off x="559558" y="1555846"/>
            <a:ext cx="10794242" cy="5302154"/>
          </a:xfrm>
        </p:spPr>
        <p:txBody>
          <a:bodyPr>
            <a:normAutofit fontScale="47500" lnSpcReduction="20000"/>
          </a:bodyPr>
          <a:lstStyle/>
          <a:p>
            <a:pPr algn="l"/>
            <a:r>
              <a:rPr lang="en-US" b="1" i="0" dirty="0">
                <a:solidFill>
                  <a:srgbClr val="232323"/>
                </a:solidFill>
                <a:effectLst/>
                <a:latin typeface="Noto Sans" panose="020B0502040504020204" pitchFamily="34" charset="0"/>
              </a:rPr>
              <a:t>Renal function</a:t>
            </a:r>
            <a:r>
              <a:rPr lang="en-US" b="0" i="0" dirty="0">
                <a:solidFill>
                  <a:srgbClr val="232323"/>
                </a:solidFill>
                <a:effectLst/>
                <a:latin typeface="Noto Sans" panose="020B0502040504020204" pitchFamily="34" charset="0"/>
              </a:rPr>
              <a:t> — 20%  </a:t>
            </a:r>
            <a:r>
              <a:rPr lang="en-US" b="0" i="0" dirty="0" err="1">
                <a:solidFill>
                  <a:srgbClr val="232323"/>
                </a:solidFill>
                <a:effectLst/>
                <a:latin typeface="Noto Sans" panose="020B0502040504020204" pitchFamily="34" charset="0"/>
              </a:rPr>
              <a:t>tfg</a:t>
            </a:r>
            <a:r>
              <a:rPr lang="en-US" b="0" i="0" dirty="0">
                <a:solidFill>
                  <a:srgbClr val="232323"/>
                </a:solidFill>
                <a:effectLst/>
                <a:latin typeface="Noto Sans" panose="020B0502040504020204" pitchFamily="34" charset="0"/>
              </a:rPr>
              <a:t>  </a:t>
            </a:r>
          </a:p>
          <a:p>
            <a:pPr algn="l"/>
            <a:r>
              <a:rPr lang="en-US" b="1" i="0" dirty="0">
                <a:solidFill>
                  <a:srgbClr val="232323"/>
                </a:solidFill>
                <a:effectLst/>
                <a:latin typeface="Noto Sans" panose="020B0502040504020204" pitchFamily="34" charset="0"/>
              </a:rPr>
              <a:t>Urinalysis and urinary protein excretion</a:t>
            </a:r>
            <a:r>
              <a:rPr lang="en-US" b="0" i="0" dirty="0">
                <a:solidFill>
                  <a:srgbClr val="232323"/>
                </a:solidFill>
                <a:effectLst/>
                <a:latin typeface="Noto Sans" panose="020B0502040504020204" pitchFamily="34" charset="0"/>
              </a:rPr>
              <a:t> — </a:t>
            </a:r>
          </a:p>
          <a:p>
            <a:pPr algn="l"/>
            <a:r>
              <a:rPr lang="en-US" b="1" i="0" dirty="0">
                <a:solidFill>
                  <a:srgbClr val="232323"/>
                </a:solidFill>
                <a:effectLst/>
                <a:latin typeface="Noto Sans" panose="020B0502040504020204" pitchFamily="34" charset="0"/>
              </a:rPr>
              <a:t>Complement</a:t>
            </a:r>
            <a:r>
              <a:rPr lang="en-US" b="0" i="0" dirty="0">
                <a:solidFill>
                  <a:srgbClr val="232323"/>
                </a:solidFill>
                <a:effectLst/>
                <a:latin typeface="Noto Sans" panose="020B0502040504020204" pitchFamily="34" charset="0"/>
              </a:rPr>
              <a:t> — In approximately 90 percent of patients, C3 and CH50 (total complement activity) are significantly depressed in the first two weeks of the disease course . </a:t>
            </a:r>
            <a:r>
              <a:rPr lang="en-US" b="0" i="0" dirty="0">
                <a:solidFill>
                  <a:srgbClr val="C3099B"/>
                </a:solidFill>
                <a:effectLst/>
                <a:latin typeface="Noto Sans" panose="020B0502040504020204" pitchFamily="34" charset="0"/>
              </a:rPr>
              <a:t>The C3 and CH50 return to normal within four to eight weeks after presentation.</a:t>
            </a:r>
          </a:p>
          <a:p>
            <a:pPr algn="l"/>
            <a:r>
              <a:rPr lang="en-US" b="1" i="0" dirty="0">
                <a:solidFill>
                  <a:srgbClr val="232323"/>
                </a:solidFill>
                <a:effectLst/>
                <a:latin typeface="Noto Sans" panose="020B0502040504020204" pitchFamily="34" charset="0"/>
              </a:rPr>
              <a:t>Culture</a:t>
            </a:r>
            <a:r>
              <a:rPr lang="en-US" b="0" i="0" dirty="0">
                <a:solidFill>
                  <a:srgbClr val="232323"/>
                </a:solidFill>
                <a:effectLst/>
                <a:latin typeface="Noto Sans" panose="020B0502040504020204" pitchFamily="34" charset="0"/>
              </a:rPr>
              <a:t> — Because PSGN presents weeks after an antecedent GAS infection, only </a:t>
            </a:r>
            <a:r>
              <a:rPr lang="en-US" b="0" i="0" dirty="0">
                <a:solidFill>
                  <a:srgbClr val="C3099B"/>
                </a:solidFill>
                <a:effectLst/>
                <a:latin typeface="Noto Sans" panose="020B0502040504020204" pitchFamily="34" charset="0"/>
              </a:rPr>
              <a:t>approximately 25 percent </a:t>
            </a:r>
            <a:r>
              <a:rPr lang="en-US" b="0" i="0" dirty="0">
                <a:solidFill>
                  <a:srgbClr val="232323"/>
                </a:solidFill>
                <a:effectLst/>
                <a:latin typeface="Noto Sans" panose="020B0502040504020204" pitchFamily="34" charset="0"/>
              </a:rPr>
              <a:t>of patients will have either a positive throat or skin culture [</a:t>
            </a:r>
            <a:r>
              <a:rPr lang="en-US" b="0" i="0" u="none" strike="noStrike" dirty="0">
                <a:solidFill>
                  <a:srgbClr val="0074B9"/>
                </a:solidFill>
                <a:effectLst/>
                <a:latin typeface="Noto Sans" panose="020B0502040504020204" pitchFamily="34" charset="0"/>
                <a:hlinkClick r:id="rId3"/>
              </a:rPr>
              <a:t>8</a:t>
            </a:r>
            <a:r>
              <a:rPr lang="en-US" b="0" i="0" dirty="0">
                <a:solidFill>
                  <a:srgbClr val="232323"/>
                </a:solidFill>
                <a:effectLst/>
                <a:latin typeface="Noto Sans" panose="020B0502040504020204" pitchFamily="34" charset="0"/>
              </a:rPr>
              <a:t>]. In patients with impetigo, there is an increased likelihood of obtaining a positive skin culture </a:t>
            </a:r>
          </a:p>
          <a:p>
            <a:pPr algn="l"/>
            <a:r>
              <a:rPr lang="en-US" b="1" i="0" dirty="0">
                <a:solidFill>
                  <a:srgbClr val="232323"/>
                </a:solidFill>
                <a:effectLst/>
                <a:latin typeface="Noto Sans" panose="020B0502040504020204" pitchFamily="34" charset="0"/>
              </a:rPr>
              <a:t>Serology</a:t>
            </a:r>
            <a:r>
              <a:rPr lang="en-US" b="0" i="0" dirty="0">
                <a:solidFill>
                  <a:srgbClr val="232323"/>
                </a:solidFill>
                <a:effectLst/>
                <a:latin typeface="Noto Sans" panose="020B0502040504020204" pitchFamily="34" charset="0"/>
              </a:rPr>
              <a:t> — Elevated titers of antibodies to extracellular streptococcal products are evidence of a recent GAS </a:t>
            </a:r>
            <a:r>
              <a:rPr lang="en-US" b="0" i="0" dirty="0" err="1">
                <a:solidFill>
                  <a:srgbClr val="232323"/>
                </a:solidFill>
                <a:effectLst/>
                <a:latin typeface="Noto Sans" panose="020B0502040504020204" pitchFamily="34" charset="0"/>
              </a:rPr>
              <a:t>infectionThe</a:t>
            </a:r>
            <a:r>
              <a:rPr lang="en-US" b="0" i="0" dirty="0">
                <a:solidFill>
                  <a:srgbClr val="232323"/>
                </a:solidFill>
                <a:effectLst/>
                <a:latin typeface="Noto Sans" panose="020B0502040504020204" pitchFamily="34" charset="0"/>
              </a:rPr>
              <a:t> best markers for PSGN are serum antibody levels to </a:t>
            </a:r>
            <a:r>
              <a:rPr lang="en-US" b="0" i="0" dirty="0" err="1">
                <a:solidFill>
                  <a:srgbClr val="232323"/>
                </a:solidFill>
                <a:effectLst/>
                <a:latin typeface="Noto Sans" panose="020B0502040504020204" pitchFamily="34" charset="0"/>
              </a:rPr>
              <a:t>NAPlr</a:t>
            </a:r>
            <a:r>
              <a:rPr lang="en-US" b="0" i="0" dirty="0">
                <a:solidFill>
                  <a:srgbClr val="232323"/>
                </a:solidFill>
                <a:effectLst/>
                <a:latin typeface="Noto Sans" panose="020B0502040504020204" pitchFamily="34" charset="0"/>
              </a:rPr>
              <a:t> or SPEB/</a:t>
            </a:r>
            <a:r>
              <a:rPr lang="en-US" b="0" i="0" dirty="0" err="1">
                <a:solidFill>
                  <a:srgbClr val="232323"/>
                </a:solidFill>
                <a:effectLst/>
                <a:latin typeface="Noto Sans" panose="020B0502040504020204" pitchFamily="34" charset="0"/>
              </a:rPr>
              <a:t>zSPEB</a:t>
            </a:r>
            <a:r>
              <a:rPr lang="en-US" b="0" i="0" dirty="0">
                <a:solidFill>
                  <a:srgbClr val="232323"/>
                </a:solidFill>
                <a:effectLst/>
                <a:latin typeface="Noto Sans" panose="020B0502040504020204" pitchFamily="34" charset="0"/>
              </a:rPr>
              <a:t>, but these tests are rarely available [</a:t>
            </a:r>
            <a:r>
              <a:rPr lang="en-US" b="0" i="0" u="none" strike="noStrike" dirty="0">
                <a:solidFill>
                  <a:srgbClr val="0074B9"/>
                </a:solidFill>
                <a:effectLst/>
                <a:latin typeface="Noto Sans" panose="020B0502040504020204" pitchFamily="34" charset="0"/>
                <a:hlinkClick r:id="rId4"/>
              </a:rPr>
              <a:t>47,48</a:t>
            </a:r>
            <a:r>
              <a:rPr lang="en-US" b="0" i="0" dirty="0">
                <a:solidFill>
                  <a:srgbClr val="232323"/>
                </a:solidFill>
                <a:effectLst/>
                <a:latin typeface="Noto Sans" panose="020B0502040504020204" pitchFamily="34" charset="0"/>
              </a:rPr>
              <a:t>].</a:t>
            </a:r>
          </a:p>
          <a:p>
            <a:pPr algn="l"/>
            <a:r>
              <a:rPr lang="en-US" b="0" i="0" dirty="0">
                <a:solidFill>
                  <a:srgbClr val="232323"/>
                </a:solidFill>
                <a:effectLst/>
                <a:latin typeface="Noto Sans" panose="020B0502040504020204" pitchFamily="34" charset="0"/>
              </a:rPr>
              <a:t>The </a:t>
            </a:r>
            <a:r>
              <a:rPr lang="en-US" b="0" i="0" dirty="0" err="1">
                <a:solidFill>
                  <a:srgbClr val="232323"/>
                </a:solidFill>
                <a:effectLst/>
                <a:latin typeface="Noto Sans" panose="020B0502040504020204" pitchFamily="34" charset="0"/>
              </a:rPr>
              <a:t>streptozyme</a:t>
            </a:r>
            <a:r>
              <a:rPr lang="en-US" b="0" i="0" dirty="0">
                <a:solidFill>
                  <a:srgbClr val="232323"/>
                </a:solidFill>
                <a:effectLst/>
                <a:latin typeface="Noto Sans" panose="020B0502040504020204" pitchFamily="34" charset="0"/>
              </a:rPr>
              <a:t> test is not available clinically </a:t>
            </a:r>
          </a:p>
          <a:p>
            <a:pPr algn="l"/>
            <a:r>
              <a:rPr lang="en-US" b="0" i="0" dirty="0">
                <a:solidFill>
                  <a:srgbClr val="C3099B"/>
                </a:solidFill>
                <a:effectLst/>
                <a:latin typeface="Noto Sans" panose="020B0502040504020204" pitchFamily="34" charset="0"/>
              </a:rPr>
              <a:t>The following antibodies can be measured as part of the evaluation:</a:t>
            </a:r>
          </a:p>
          <a:p>
            <a:pPr algn="l"/>
            <a:r>
              <a:rPr lang="en-US" b="0" i="0" dirty="0">
                <a:solidFill>
                  <a:srgbClr val="232323"/>
                </a:solidFill>
                <a:effectLst/>
                <a:latin typeface="Times New Roman" panose="02020603050405020304" pitchFamily="18" charset="0"/>
              </a:rPr>
              <a:t>●</a:t>
            </a:r>
            <a:r>
              <a:rPr lang="en-US" b="0" i="0" dirty="0">
                <a:solidFill>
                  <a:srgbClr val="C3099B"/>
                </a:solidFill>
                <a:effectLst/>
                <a:latin typeface="Noto Sans" panose="020B0502040504020204" pitchFamily="34" charset="0"/>
              </a:rPr>
              <a:t>Anti-streptolysin (ASO)</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Anti-hyaluronidase (</a:t>
            </a:r>
            <a:r>
              <a:rPr lang="en-US" b="0" i="0" dirty="0" err="1">
                <a:solidFill>
                  <a:srgbClr val="232323"/>
                </a:solidFill>
                <a:effectLst/>
                <a:latin typeface="Noto Sans" panose="020B0502040504020204" pitchFamily="34" charset="0"/>
              </a:rPr>
              <a:t>AHase</a:t>
            </a:r>
            <a:r>
              <a:rPr lang="en-US" b="0" i="0" dirty="0">
                <a:solidFill>
                  <a:srgbClr val="232323"/>
                </a:solidFill>
                <a:effectLst/>
                <a:latin typeface="Noto Sans" panose="020B0502040504020204" pitchFamily="34" charset="0"/>
              </a:rPr>
              <a:t>)</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Anti-streptokinase (</a:t>
            </a:r>
            <a:r>
              <a:rPr lang="en-US" b="0" i="0" dirty="0" err="1">
                <a:solidFill>
                  <a:srgbClr val="232323"/>
                </a:solidFill>
                <a:effectLst/>
                <a:latin typeface="Noto Sans" panose="020B0502040504020204" pitchFamily="34" charset="0"/>
              </a:rPr>
              <a:t>ASKase</a:t>
            </a:r>
            <a:r>
              <a:rPr lang="en-US" b="0" i="0" dirty="0">
                <a:solidFill>
                  <a:srgbClr val="232323"/>
                </a:solidFill>
                <a:effectLst/>
                <a:latin typeface="Noto Sans" panose="020B0502040504020204" pitchFamily="34" charset="0"/>
              </a:rPr>
              <a:t>)</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Anti-nicotinamide-adenine </a:t>
            </a:r>
            <a:r>
              <a:rPr lang="en-US" b="0" i="0" dirty="0" err="1">
                <a:solidFill>
                  <a:srgbClr val="232323"/>
                </a:solidFill>
                <a:effectLst/>
                <a:latin typeface="Noto Sans" panose="020B0502040504020204" pitchFamily="34" charset="0"/>
              </a:rPr>
              <a:t>dinucleotidase</a:t>
            </a:r>
            <a:r>
              <a:rPr lang="en-US" b="0" i="0" dirty="0">
                <a:solidFill>
                  <a:srgbClr val="232323"/>
                </a:solidFill>
                <a:effectLst/>
                <a:latin typeface="Noto Sans" panose="020B0502040504020204" pitchFamily="34" charset="0"/>
              </a:rPr>
              <a:t> (anti-NAD)</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Anti-DNase B antibodies</a:t>
            </a:r>
          </a:p>
          <a:p>
            <a:pPr algn="l"/>
            <a:r>
              <a:rPr lang="en-US" b="0" i="0" dirty="0">
                <a:solidFill>
                  <a:srgbClr val="232323"/>
                </a:solidFill>
                <a:effectLst/>
                <a:latin typeface="Noto Sans" panose="020B0502040504020204" pitchFamily="34" charset="0"/>
              </a:rPr>
              <a:t>After </a:t>
            </a:r>
            <a:r>
              <a:rPr lang="en-US" b="0" i="0" dirty="0">
                <a:solidFill>
                  <a:srgbClr val="C3099B"/>
                </a:solidFill>
                <a:effectLst/>
                <a:latin typeface="Noto Sans" panose="020B0502040504020204" pitchFamily="34" charset="0"/>
              </a:rPr>
              <a:t>a pharyngeal infection, </a:t>
            </a:r>
            <a:r>
              <a:rPr lang="en-US" b="0" i="0" dirty="0">
                <a:solidFill>
                  <a:srgbClr val="232323"/>
                </a:solidFill>
                <a:effectLst/>
                <a:latin typeface="Noto Sans" panose="020B0502040504020204" pitchFamily="34" charset="0"/>
              </a:rPr>
              <a:t>the ASO, anti-DNase B, anti-NAD, and </a:t>
            </a:r>
            <a:r>
              <a:rPr lang="en-US" b="0" i="0" dirty="0" err="1">
                <a:solidFill>
                  <a:srgbClr val="232323"/>
                </a:solidFill>
                <a:effectLst/>
                <a:latin typeface="Noto Sans" panose="020B0502040504020204" pitchFamily="34" charset="0"/>
              </a:rPr>
              <a:t>AHase</a:t>
            </a:r>
            <a:r>
              <a:rPr lang="en-US" b="0" i="0" dirty="0">
                <a:solidFill>
                  <a:srgbClr val="232323"/>
                </a:solidFill>
                <a:effectLst/>
                <a:latin typeface="Noto Sans" panose="020B0502040504020204" pitchFamily="34" charset="0"/>
              </a:rPr>
              <a:t> titers are commonly elevated.</a:t>
            </a:r>
          </a:p>
          <a:p>
            <a:pPr algn="l"/>
            <a:r>
              <a:rPr lang="en-US" b="0" i="0" dirty="0">
                <a:solidFill>
                  <a:srgbClr val="232323"/>
                </a:solidFill>
                <a:effectLst/>
                <a:latin typeface="Noto Sans" panose="020B0502040504020204" pitchFamily="34" charset="0"/>
              </a:rPr>
              <a:t> In comparison, only the anti-DNase B and </a:t>
            </a:r>
            <a:r>
              <a:rPr lang="en-US" b="0" i="0" dirty="0" err="1">
                <a:solidFill>
                  <a:srgbClr val="232323"/>
                </a:solidFill>
                <a:effectLst/>
                <a:latin typeface="Noto Sans" panose="020B0502040504020204" pitchFamily="34" charset="0"/>
              </a:rPr>
              <a:t>AHase</a:t>
            </a:r>
            <a:r>
              <a:rPr lang="en-US" b="0" i="0" dirty="0">
                <a:solidFill>
                  <a:srgbClr val="232323"/>
                </a:solidFill>
                <a:effectLst/>
                <a:latin typeface="Noto Sans" panose="020B0502040504020204" pitchFamily="34" charset="0"/>
              </a:rPr>
              <a:t> titers are typically increased after a </a:t>
            </a:r>
            <a:r>
              <a:rPr lang="en-US" b="0" i="0" dirty="0">
                <a:solidFill>
                  <a:srgbClr val="C3099B"/>
                </a:solidFill>
                <a:effectLst/>
                <a:latin typeface="Noto Sans" panose="020B0502040504020204" pitchFamily="34" charset="0"/>
              </a:rPr>
              <a:t>skin infection.</a:t>
            </a:r>
          </a:p>
          <a:p>
            <a:pPr algn="l"/>
            <a:r>
              <a:rPr lang="en-US" b="0" i="0" dirty="0">
                <a:solidFill>
                  <a:srgbClr val="232323"/>
                </a:solidFill>
                <a:effectLst/>
                <a:latin typeface="Noto Sans" panose="020B0502040504020204" pitchFamily="34" charset="0"/>
              </a:rPr>
              <a:t>If only the ASO titer is used to screen for GAS infection, it may be falsely low or negative in patients with skin infections [</a:t>
            </a:r>
            <a:r>
              <a:rPr lang="en-US" b="0" i="0" u="none" strike="noStrike" dirty="0">
                <a:solidFill>
                  <a:srgbClr val="0074B9"/>
                </a:solidFill>
                <a:effectLst/>
                <a:latin typeface="Noto Sans" panose="020B0502040504020204" pitchFamily="34" charset="0"/>
                <a:hlinkClick r:id="rId5"/>
              </a:rPr>
              <a:t>49</a:t>
            </a:r>
            <a:r>
              <a:rPr lang="en-US" b="0" i="0" dirty="0">
                <a:solidFill>
                  <a:srgbClr val="232323"/>
                </a:solidFill>
                <a:effectLst/>
                <a:latin typeface="Noto Sans" panose="020B0502040504020204" pitchFamily="34" charset="0"/>
              </a:rPr>
              <a:t>]. It remains a useful test in patients with PSGN due to GAS pharyngitis but in some cases, the rise in ASO titer may be blunted in patients with pharyngitis who have received antimicrobial therapy. </a:t>
            </a:r>
            <a:endParaRPr lang="es-AR" dirty="0"/>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41C3AE5C-06BE-4F2A-94FD-990DD2A2A905}"/>
                  </a:ext>
                </a:extLst>
              </p:cNvPr>
              <p:cNvGraphicFramePr>
                <a:graphicFrameLocks noChangeAspect="1"/>
              </p:cNvGraphicFramePr>
              <p:nvPr>
                <p:extLst>
                  <p:ext uri="{D42A27DB-BD31-4B8C-83A1-F6EECF244321}">
                    <p14:modId xmlns:p14="http://schemas.microsoft.com/office/powerpoint/2010/main" val="3532591299"/>
                  </p:ext>
                </p:extLst>
              </p:nvPr>
            </p:nvGraphicFramePr>
            <p:xfrm>
              <a:off x="-5619857" y="3151203"/>
              <a:ext cx="3048000" cy="1714500"/>
            </p:xfrm>
            <a:graphic>
              <a:graphicData uri="http://schemas.microsoft.com/office/powerpoint/2016/slidezoom">
                <pslz:sldZm>
                  <pslz:sldZmObj sldId="308" cId="2392983848">
                    <pslz:zmPr id="{25E8360E-745C-4685-9DD6-FA351252E5E3}"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Slide Zoom 4">
                <a:hlinkClick r:id="rId7" action="ppaction://hlinksldjump"/>
                <a:extLst>
                  <a:ext uri="{FF2B5EF4-FFF2-40B4-BE49-F238E27FC236}">
                    <a16:creationId xmlns:a16="http://schemas.microsoft.com/office/drawing/2014/main" id="{41C3AE5C-06BE-4F2A-94FD-990DD2A2A905}"/>
                  </a:ext>
                </a:extLst>
              </p:cNvPr>
              <p:cNvPicPr>
                <a:picLocks noGrp="1" noRot="1" noChangeAspect="1" noMove="1" noResize="1" noEditPoints="1" noAdjustHandles="1" noChangeArrowheads="1" noChangeShapeType="1"/>
              </p:cNvPicPr>
              <p:nvPr/>
            </p:nvPicPr>
            <p:blipFill>
              <a:blip r:embed="rId6"/>
              <a:stretch>
                <a:fillRect/>
              </a:stretch>
            </p:blipFill>
            <p:spPr>
              <a:xfrm>
                <a:off x="-5619857" y="3151203"/>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392983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806C-F3B9-47CC-9CA8-7DA89F9C8557}"/>
              </a:ext>
            </a:extLst>
          </p:cNvPr>
          <p:cNvSpPr>
            <a:spLocks noGrp="1"/>
          </p:cNvSpPr>
          <p:nvPr>
            <p:ph type="title"/>
          </p:nvPr>
        </p:nvSpPr>
        <p:spPr/>
        <p:txBody>
          <a:bodyPr/>
          <a:lstStyle/>
          <a:p>
            <a:r>
              <a:rPr lang="es-ES" dirty="0"/>
              <a:t>Recordar !!!!</a:t>
            </a:r>
            <a:endParaRPr lang="es-AR" dirty="0"/>
          </a:p>
        </p:txBody>
      </p:sp>
      <p:sp>
        <p:nvSpPr>
          <p:cNvPr id="3" name="Content Placeholder 2">
            <a:extLst>
              <a:ext uri="{FF2B5EF4-FFF2-40B4-BE49-F238E27FC236}">
                <a16:creationId xmlns:a16="http://schemas.microsoft.com/office/drawing/2014/main" id="{DBA29C96-F690-41B9-B5A0-E742FA6C9BE5}"/>
              </a:ext>
            </a:extLst>
          </p:cNvPr>
          <p:cNvSpPr>
            <a:spLocks noGrp="1"/>
          </p:cNvSpPr>
          <p:nvPr>
            <p:ph idx="1"/>
          </p:nvPr>
        </p:nvSpPr>
        <p:spPr/>
        <p:txBody>
          <a:bodyPr/>
          <a:lstStyle/>
          <a:p>
            <a:r>
              <a:rPr lang="en-US" b="0" i="0" dirty="0">
                <a:solidFill>
                  <a:srgbClr val="232323"/>
                </a:solidFill>
                <a:effectLst/>
                <a:latin typeface="Noto Sans" panose="020B0502040504020204" pitchFamily="34" charset="0"/>
              </a:rPr>
              <a:t>Renal biopsy is not performed in most patients to confirm the diagnosis of PSGN, since the resolution of PSGN typically begins within one week of presentation</a:t>
            </a:r>
          </a:p>
          <a:p>
            <a:r>
              <a:rPr lang="en-US" dirty="0" err="1">
                <a:solidFill>
                  <a:srgbClr val="232323"/>
                </a:solidFill>
                <a:latin typeface="Noto Sans" panose="020B0502040504020204" pitchFamily="34" charset="0"/>
              </a:rPr>
              <a:t>Glomerulopatia</a:t>
            </a:r>
            <a:r>
              <a:rPr lang="en-US" dirty="0">
                <a:solidFill>
                  <a:srgbClr val="232323"/>
                </a:solidFill>
                <a:latin typeface="Noto Sans" panose="020B0502040504020204" pitchFamily="34" charset="0"/>
              </a:rPr>
              <a:t> por C3 :</a:t>
            </a:r>
            <a:r>
              <a:rPr lang="en-US" b="0" i="0" dirty="0">
                <a:solidFill>
                  <a:srgbClr val="232323"/>
                </a:solidFill>
                <a:effectLst/>
                <a:latin typeface="Noto Sans" panose="020B0502040504020204" pitchFamily="34" charset="0"/>
              </a:rPr>
              <a:t> patients with C3 glomerulopathy continue to have </a:t>
            </a:r>
            <a:r>
              <a:rPr lang="en-US" b="0" i="0" dirty="0">
                <a:solidFill>
                  <a:srgbClr val="C3099B"/>
                </a:solidFill>
                <a:effectLst/>
                <a:latin typeface="Noto Sans" panose="020B0502040504020204" pitchFamily="34" charset="0"/>
              </a:rPr>
              <a:t>persistent urinary abnormalities and hypocomplementemia beyond four to six weeks and possibly a further elevation in serum creatinine. In contrast, patients with PSGN typically have resolution of their disease and a return of normal C3 and CH50 levels. </a:t>
            </a:r>
            <a:endParaRPr lang="es-AR" dirty="0">
              <a:solidFill>
                <a:srgbClr val="C3099B"/>
              </a:solidFill>
            </a:endParaRPr>
          </a:p>
          <a:p>
            <a:endParaRPr lang="es-AR" b="1" dirty="0"/>
          </a:p>
        </p:txBody>
      </p:sp>
    </p:spTree>
    <p:extLst>
      <p:ext uri="{BB962C8B-B14F-4D97-AF65-F5344CB8AC3E}">
        <p14:creationId xmlns:p14="http://schemas.microsoft.com/office/powerpoint/2010/main" val="2701089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12A4-05B2-48A7-A3B9-F3671A2CC24E}"/>
              </a:ext>
            </a:extLst>
          </p:cNvPr>
          <p:cNvSpPr>
            <a:spLocks noGrp="1"/>
          </p:cNvSpPr>
          <p:nvPr>
            <p:ph type="title"/>
          </p:nvPr>
        </p:nvSpPr>
        <p:spPr/>
        <p:txBody>
          <a:bodyPr/>
          <a:lstStyle/>
          <a:p>
            <a:r>
              <a:rPr lang="es-ES" b="1" dirty="0">
                <a:solidFill>
                  <a:srgbClr val="C3099B"/>
                </a:solidFill>
              </a:rPr>
              <a:t>Purpura </a:t>
            </a:r>
            <a:r>
              <a:rPr lang="es-ES" b="1" dirty="0" err="1">
                <a:solidFill>
                  <a:srgbClr val="C3099B"/>
                </a:solidFill>
              </a:rPr>
              <a:t>schonlein</a:t>
            </a:r>
            <a:r>
              <a:rPr lang="es-ES" b="1" dirty="0">
                <a:solidFill>
                  <a:srgbClr val="C3099B"/>
                </a:solidFill>
              </a:rPr>
              <a:t> Henoch </a:t>
            </a:r>
            <a:endParaRPr lang="es-AR" b="1" dirty="0">
              <a:solidFill>
                <a:srgbClr val="C3099B"/>
              </a:solidFill>
            </a:endParaRPr>
          </a:p>
        </p:txBody>
      </p:sp>
      <p:sp>
        <p:nvSpPr>
          <p:cNvPr id="3" name="Content Placeholder 2">
            <a:extLst>
              <a:ext uri="{FF2B5EF4-FFF2-40B4-BE49-F238E27FC236}">
                <a16:creationId xmlns:a16="http://schemas.microsoft.com/office/drawing/2014/main" id="{342CE311-DFF0-4EE7-A972-0EC34DF0B008}"/>
              </a:ext>
            </a:extLst>
          </p:cNvPr>
          <p:cNvSpPr>
            <a:spLocks noGrp="1"/>
          </p:cNvSpPr>
          <p:nvPr>
            <p:ph idx="1"/>
          </p:nvPr>
        </p:nvSpPr>
        <p:spPr/>
        <p:txBody>
          <a:bodyPr>
            <a:normAutofit fontScale="92500" lnSpcReduction="20000"/>
          </a:bodyPr>
          <a:lstStyle/>
          <a:p>
            <a:pPr algn="l"/>
            <a:r>
              <a:rPr lang="en-US" b="0" i="0" dirty="0">
                <a:solidFill>
                  <a:srgbClr val="232323"/>
                </a:solidFill>
                <a:effectLst/>
                <a:latin typeface="Noto Sans" panose="020B0502040504020204" pitchFamily="34" charset="0"/>
              </a:rPr>
              <a:t>Immunoglobulin A (IgA) vasculitis (</a:t>
            </a:r>
            <a:r>
              <a:rPr lang="en-US" b="0" i="0" dirty="0" err="1">
                <a:solidFill>
                  <a:srgbClr val="232323"/>
                </a:solidFill>
                <a:effectLst/>
                <a:latin typeface="Noto Sans" panose="020B0502040504020204" pitchFamily="34" charset="0"/>
              </a:rPr>
              <a:t>IgAV</a:t>
            </a:r>
            <a:r>
              <a:rPr lang="en-US" b="0" i="0" dirty="0">
                <a:solidFill>
                  <a:srgbClr val="232323"/>
                </a:solidFill>
                <a:effectLst/>
                <a:latin typeface="Noto Sans" panose="020B0502040504020204" pitchFamily="34" charset="0"/>
              </a:rPr>
              <a:t>; formerly Henoch-</a:t>
            </a:r>
            <a:r>
              <a:rPr lang="en-US" b="0" i="0" dirty="0" err="1">
                <a:solidFill>
                  <a:srgbClr val="232323"/>
                </a:solidFill>
                <a:effectLst/>
                <a:latin typeface="Noto Sans" panose="020B0502040504020204" pitchFamily="34" charset="0"/>
              </a:rPr>
              <a:t>Schönlein</a:t>
            </a:r>
            <a:r>
              <a:rPr lang="en-US" b="0" i="0" dirty="0">
                <a:solidFill>
                  <a:srgbClr val="232323"/>
                </a:solidFill>
                <a:effectLst/>
                <a:latin typeface="Noto Sans" panose="020B0502040504020204" pitchFamily="34" charset="0"/>
              </a:rPr>
              <a:t> purpura [HSP]) is the most common </a:t>
            </a:r>
            <a:r>
              <a:rPr lang="en-US" b="0" i="0" dirty="0">
                <a:solidFill>
                  <a:srgbClr val="232323"/>
                </a:solidFill>
                <a:effectLst/>
                <a:highlight>
                  <a:srgbClr val="FFFF00"/>
                </a:highlight>
                <a:latin typeface="Noto Sans" panose="020B0502040504020204" pitchFamily="34" charset="0"/>
              </a:rPr>
              <a:t>systemic vasculitis </a:t>
            </a:r>
            <a:r>
              <a:rPr lang="en-US" b="0" i="0" dirty="0">
                <a:solidFill>
                  <a:srgbClr val="232323"/>
                </a:solidFill>
                <a:effectLst/>
                <a:latin typeface="Noto Sans" panose="020B0502040504020204" pitchFamily="34" charset="0"/>
              </a:rPr>
              <a:t>among children. </a:t>
            </a:r>
            <a:r>
              <a:rPr lang="en-US" dirty="0">
                <a:solidFill>
                  <a:srgbClr val="232323"/>
                </a:solidFill>
                <a:latin typeface="Noto Sans" panose="020B0502040504020204" pitchFamily="34" charset="0"/>
              </a:rPr>
              <a:t>90%</a:t>
            </a:r>
            <a:r>
              <a:rPr lang="en-US" b="0" i="0" dirty="0">
                <a:solidFill>
                  <a:srgbClr val="232323"/>
                </a:solidFill>
                <a:effectLst/>
                <a:latin typeface="Noto Sans" panose="020B0502040504020204" pitchFamily="34" charset="0"/>
              </a:rPr>
              <a:t> percent of cases occur in </a:t>
            </a:r>
            <a:r>
              <a:rPr lang="en-US" b="0" i="0" dirty="0">
                <a:solidFill>
                  <a:srgbClr val="232323"/>
                </a:solidFill>
                <a:effectLst/>
                <a:highlight>
                  <a:srgbClr val="FFFF00"/>
                </a:highlight>
                <a:latin typeface="Noto Sans" panose="020B0502040504020204" pitchFamily="34" charset="0"/>
              </a:rPr>
              <a:t>the pediatric </a:t>
            </a:r>
            <a:r>
              <a:rPr lang="en-US" b="0" i="0" dirty="0">
                <a:solidFill>
                  <a:srgbClr val="232323"/>
                </a:solidFill>
                <a:effectLst/>
                <a:latin typeface="Noto Sans" panose="020B0502040504020204" pitchFamily="34" charset="0"/>
              </a:rPr>
              <a:t>age group. </a:t>
            </a:r>
          </a:p>
          <a:p>
            <a:pPr algn="l"/>
            <a:r>
              <a:rPr lang="en-US" b="0" i="0" dirty="0">
                <a:solidFill>
                  <a:srgbClr val="232323"/>
                </a:solidFill>
                <a:effectLst/>
                <a:latin typeface="Noto Sans" panose="020B0502040504020204" pitchFamily="34" charset="0"/>
              </a:rPr>
              <a:t>In contrast to other forms of childhood systemic vasculitis, </a:t>
            </a:r>
            <a:r>
              <a:rPr lang="en-US" b="0" i="0" dirty="0" err="1">
                <a:solidFill>
                  <a:srgbClr val="232323"/>
                </a:solidFill>
                <a:effectLst/>
                <a:highlight>
                  <a:srgbClr val="FFFF00"/>
                </a:highlight>
                <a:latin typeface="Noto Sans" panose="020B0502040504020204" pitchFamily="34" charset="0"/>
              </a:rPr>
              <a:t>IgAV</a:t>
            </a:r>
            <a:r>
              <a:rPr lang="en-US" b="0" i="0" dirty="0">
                <a:solidFill>
                  <a:srgbClr val="232323"/>
                </a:solidFill>
                <a:effectLst/>
                <a:highlight>
                  <a:srgbClr val="FFFF00"/>
                </a:highlight>
                <a:latin typeface="Noto Sans" panose="020B0502040504020204" pitchFamily="34" charset="0"/>
              </a:rPr>
              <a:t> is usually self-limited, </a:t>
            </a:r>
            <a:r>
              <a:rPr lang="en-US" b="0" i="0" dirty="0">
                <a:solidFill>
                  <a:srgbClr val="232323"/>
                </a:solidFill>
                <a:effectLst/>
                <a:latin typeface="Noto Sans" panose="020B0502040504020204" pitchFamily="34" charset="0"/>
              </a:rPr>
              <a:t>at least in children, and is characterized by a tetrad of clinical manifestations that vary in their presence and order of presentation:</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highlight>
                  <a:srgbClr val="FFFF00"/>
                </a:highlight>
                <a:latin typeface="Noto Sans" panose="020B0502040504020204" pitchFamily="34" charset="0"/>
              </a:rPr>
              <a:t>Palpable purpura </a:t>
            </a:r>
            <a:r>
              <a:rPr lang="en-US" b="0" i="0" dirty="0">
                <a:solidFill>
                  <a:srgbClr val="232323"/>
                </a:solidFill>
                <a:effectLst/>
                <a:latin typeface="Noto Sans" panose="020B0502040504020204" pitchFamily="34" charset="0"/>
              </a:rPr>
              <a:t>(</a:t>
            </a:r>
            <a:r>
              <a:rPr lang="en-US" b="0" i="0" dirty="0" err="1">
                <a:solidFill>
                  <a:srgbClr val="232323"/>
                </a:solidFill>
                <a:effectLst/>
                <a:latin typeface="Noto Sans" panose="020B0502040504020204" pitchFamily="34" charset="0"/>
              </a:rPr>
              <a:t>leukocytoclastic</a:t>
            </a:r>
            <a:r>
              <a:rPr lang="en-US" b="0" i="0" dirty="0">
                <a:solidFill>
                  <a:srgbClr val="232323"/>
                </a:solidFill>
                <a:effectLst/>
                <a:latin typeface="Noto Sans" panose="020B0502040504020204" pitchFamily="34" charset="0"/>
              </a:rPr>
              <a:t> vasculitis) in patients with neither thrombocytopenia nor coagulopathy</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highlight>
                  <a:srgbClr val="FFFF00"/>
                </a:highlight>
                <a:latin typeface="Noto Sans" panose="020B0502040504020204" pitchFamily="34" charset="0"/>
              </a:rPr>
              <a:t>Arthralgia and/or arthritis</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highlight>
                  <a:srgbClr val="FFFF00"/>
                </a:highlight>
                <a:latin typeface="Noto Sans" panose="020B0502040504020204" pitchFamily="34" charset="0"/>
              </a:rPr>
              <a:t>Abdominal pain</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highlight>
                  <a:srgbClr val="FFFF00"/>
                </a:highlight>
                <a:latin typeface="Noto Sans" panose="020B0502040504020204" pitchFamily="34" charset="0"/>
              </a:rPr>
              <a:t>Kidney disease</a:t>
            </a:r>
          </a:p>
        </p:txBody>
      </p:sp>
    </p:spTree>
    <p:extLst>
      <p:ext uri="{BB962C8B-B14F-4D97-AF65-F5344CB8AC3E}">
        <p14:creationId xmlns:p14="http://schemas.microsoft.com/office/powerpoint/2010/main" val="2835279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99DA-F969-41F4-B2B8-FA29DB0A460B}"/>
              </a:ext>
            </a:extLst>
          </p:cNvPr>
          <p:cNvSpPr>
            <a:spLocks noGrp="1"/>
          </p:cNvSpPr>
          <p:nvPr>
            <p:ph type="title"/>
          </p:nvPr>
        </p:nvSpPr>
        <p:spPr>
          <a:xfrm>
            <a:off x="-1" y="365125"/>
            <a:ext cx="12856191" cy="1325563"/>
          </a:xfrm>
        </p:spPr>
        <p:txBody>
          <a:bodyPr/>
          <a:lstStyle/>
          <a:p>
            <a:r>
              <a:rPr lang="es-ES" dirty="0"/>
              <a:t>GNF.  MEMBRANOPROLIFERATIVA </a:t>
            </a:r>
            <a:r>
              <a:rPr lang="es-ES" dirty="0" err="1"/>
              <a:t>Mesangiocapilar</a:t>
            </a:r>
            <a:r>
              <a:rPr lang="es-ES" dirty="0"/>
              <a:t> </a:t>
            </a:r>
            <a:endParaRPr lang="es-AR" dirty="0"/>
          </a:p>
        </p:txBody>
      </p:sp>
      <p:sp>
        <p:nvSpPr>
          <p:cNvPr id="3" name="Content Placeholder 2">
            <a:extLst>
              <a:ext uri="{FF2B5EF4-FFF2-40B4-BE49-F238E27FC236}">
                <a16:creationId xmlns:a16="http://schemas.microsoft.com/office/drawing/2014/main" id="{F3DB145C-7851-48A4-9434-1818F2411C44}"/>
              </a:ext>
            </a:extLst>
          </p:cNvPr>
          <p:cNvSpPr>
            <a:spLocks noGrp="1"/>
          </p:cNvSpPr>
          <p:nvPr>
            <p:ph idx="1"/>
          </p:nvPr>
        </p:nvSpPr>
        <p:spPr>
          <a:xfrm>
            <a:off x="264994" y="1443487"/>
            <a:ext cx="10515600" cy="4351338"/>
          </a:xfrm>
        </p:spPr>
        <p:txBody>
          <a:bodyPr/>
          <a:lstStyle/>
          <a:p>
            <a:r>
              <a:rPr lang="es-AR" b="0" i="0" dirty="0">
                <a:solidFill>
                  <a:srgbClr val="232323"/>
                </a:solidFill>
                <a:effectLst/>
                <a:latin typeface="Noto Sans" panose="020B0502040504020204" pitchFamily="34" charset="0"/>
              </a:rPr>
              <a:t>TERMINO : </a:t>
            </a:r>
            <a:r>
              <a:rPr lang="es-AR" b="0" i="0" dirty="0" err="1">
                <a:solidFill>
                  <a:srgbClr val="232323"/>
                </a:solidFill>
                <a:effectLst/>
                <a:latin typeface="Noto Sans" panose="020B0502040504020204" pitchFamily="34" charset="0"/>
              </a:rPr>
              <a:t>patron</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histologico</a:t>
            </a:r>
            <a:r>
              <a:rPr lang="es-AR" b="0" i="0" dirty="0">
                <a:solidFill>
                  <a:srgbClr val="232323"/>
                </a:solidFill>
                <a:effectLst/>
                <a:latin typeface="Noto Sans" panose="020B0502040504020204" pitchFamily="34" charset="0"/>
              </a:rPr>
              <a:t> MO. </a:t>
            </a:r>
          </a:p>
        </p:txBody>
      </p:sp>
      <p:pic>
        <p:nvPicPr>
          <p:cNvPr id="5" name="Picture 4">
            <a:extLst>
              <a:ext uri="{FF2B5EF4-FFF2-40B4-BE49-F238E27FC236}">
                <a16:creationId xmlns:a16="http://schemas.microsoft.com/office/drawing/2014/main" id="{65AABC06-A44C-4032-916A-4CDE6E90AF31}"/>
              </a:ext>
            </a:extLst>
          </p:cNvPr>
          <p:cNvPicPr>
            <a:picLocks noChangeAspect="1"/>
          </p:cNvPicPr>
          <p:nvPr/>
        </p:nvPicPr>
        <p:blipFill>
          <a:blip r:embed="rId3"/>
          <a:stretch>
            <a:fillRect/>
          </a:stretch>
        </p:blipFill>
        <p:spPr>
          <a:xfrm>
            <a:off x="2779930" y="1883391"/>
            <a:ext cx="6632140" cy="4974610"/>
          </a:xfrm>
          <a:prstGeom prst="rect">
            <a:avLst/>
          </a:prstGeom>
        </p:spPr>
      </p:pic>
    </p:spTree>
    <p:extLst>
      <p:ext uri="{BB962C8B-B14F-4D97-AF65-F5344CB8AC3E}">
        <p14:creationId xmlns:p14="http://schemas.microsoft.com/office/powerpoint/2010/main" val="2153710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A0B4-2B47-4CC4-865B-D29A53539BCC}"/>
              </a:ext>
            </a:extLst>
          </p:cNvPr>
          <p:cNvSpPr>
            <a:spLocks noGrp="1"/>
          </p:cNvSpPr>
          <p:nvPr>
            <p:ph type="title"/>
          </p:nvPr>
        </p:nvSpPr>
        <p:spPr/>
        <p:txBody>
          <a:bodyPr/>
          <a:lstStyle/>
          <a:p>
            <a:r>
              <a:rPr lang="es-ES" dirty="0"/>
              <a:t>FISIOPATOGENIA </a:t>
            </a:r>
            <a:endParaRPr lang="es-AR" dirty="0"/>
          </a:p>
        </p:txBody>
      </p:sp>
      <p:sp>
        <p:nvSpPr>
          <p:cNvPr id="3" name="Content Placeholder 2">
            <a:extLst>
              <a:ext uri="{FF2B5EF4-FFF2-40B4-BE49-F238E27FC236}">
                <a16:creationId xmlns:a16="http://schemas.microsoft.com/office/drawing/2014/main" id="{6EB8F1F7-0A44-444A-954A-EE5C5DB08A55}"/>
              </a:ext>
            </a:extLst>
          </p:cNvPr>
          <p:cNvSpPr>
            <a:spLocks noGrp="1"/>
          </p:cNvSpPr>
          <p:nvPr>
            <p:ph idx="1"/>
          </p:nvPr>
        </p:nvSpPr>
        <p:spPr/>
        <p:txBody>
          <a:bodyPr/>
          <a:lstStyle/>
          <a:p>
            <a:r>
              <a:rPr lang="es-ES" dirty="0"/>
              <a:t>2 MECANISMO </a:t>
            </a:r>
          </a:p>
          <a:p>
            <a:r>
              <a:rPr lang="es-ES" dirty="0"/>
              <a:t>MPGN </a:t>
            </a:r>
            <a:r>
              <a:rPr lang="es-ES" dirty="0" err="1"/>
              <a:t>inmuncomplejos</a:t>
            </a:r>
            <a:r>
              <a:rPr lang="es-ES" dirty="0"/>
              <a:t>/ </a:t>
            </a:r>
            <a:r>
              <a:rPr lang="es-ES" dirty="0" err="1"/>
              <a:t>Innumonoglobulinas</a:t>
            </a:r>
            <a:r>
              <a:rPr lang="es-ES" dirty="0"/>
              <a:t> / activación complemento  </a:t>
            </a:r>
            <a:r>
              <a:rPr lang="es-ES" dirty="0">
                <a:solidFill>
                  <a:srgbClr val="00B050"/>
                </a:solidFill>
              </a:rPr>
              <a:t>INMUNO FLUORESCENCIA </a:t>
            </a:r>
          </a:p>
          <a:p>
            <a:r>
              <a:rPr lang="es-ES" dirty="0"/>
              <a:t>MPGN: mediada por </a:t>
            </a:r>
            <a:r>
              <a:rPr lang="es-ES" dirty="0" err="1"/>
              <a:t>disregulacion</a:t>
            </a:r>
            <a:r>
              <a:rPr lang="es-ES" dirty="0"/>
              <a:t> complemento </a:t>
            </a:r>
            <a:r>
              <a:rPr lang="en-US" b="0" i="0" dirty="0">
                <a:solidFill>
                  <a:srgbClr val="232323"/>
                </a:solidFill>
                <a:effectLst/>
                <a:latin typeface="Noto Sans" panose="020B0502040504020204" pitchFamily="34" charset="0"/>
              </a:rPr>
              <a:t> o </a:t>
            </a:r>
            <a:r>
              <a:rPr lang="en-US" b="0" i="0" dirty="0" err="1">
                <a:solidFill>
                  <a:srgbClr val="232323"/>
                </a:solidFill>
                <a:effectLst/>
                <a:latin typeface="Noto Sans" panose="020B0502040504020204" pitchFamily="34" charset="0"/>
              </a:rPr>
              <a:t>activacion</a:t>
            </a:r>
            <a:r>
              <a:rPr lang="en-US" b="0" i="0" dirty="0">
                <a:solidFill>
                  <a:srgbClr val="232323"/>
                </a:solidFill>
                <a:effectLst/>
                <a:latin typeface="Noto Sans" panose="020B0502040504020204" pitchFamily="34" charset="0"/>
              </a:rPr>
              <a:t> </a:t>
            </a:r>
            <a:r>
              <a:rPr lang="en-US" b="0" i="0" dirty="0" err="1">
                <a:solidFill>
                  <a:srgbClr val="232323"/>
                </a:solidFill>
                <a:effectLst/>
                <a:latin typeface="Noto Sans" panose="020B0502040504020204" pitchFamily="34" charset="0"/>
              </a:rPr>
              <a:t>persistente</a:t>
            </a:r>
            <a:r>
              <a:rPr lang="en-US" b="0" i="0" dirty="0">
                <a:solidFill>
                  <a:srgbClr val="232323"/>
                </a:solidFill>
                <a:effectLst/>
                <a:latin typeface="Noto Sans" panose="020B0502040504020204" pitchFamily="34" charset="0"/>
              </a:rPr>
              <a:t> de la via </a:t>
            </a:r>
            <a:r>
              <a:rPr lang="en-US" b="0" i="0" dirty="0" err="1">
                <a:solidFill>
                  <a:srgbClr val="232323"/>
                </a:solidFill>
                <a:effectLst/>
                <a:latin typeface="Noto Sans" panose="020B0502040504020204" pitchFamily="34" charset="0"/>
              </a:rPr>
              <a:t>alterna</a:t>
            </a:r>
            <a:r>
              <a:rPr lang="en-US" b="0" i="0" dirty="0">
                <a:solidFill>
                  <a:srgbClr val="232323"/>
                </a:solidFill>
                <a:effectLst/>
                <a:latin typeface="Noto Sans" panose="020B0502040504020204" pitchFamily="34" charset="0"/>
              </a:rPr>
              <a:t> del </a:t>
            </a:r>
            <a:r>
              <a:rPr lang="en-US" b="0" i="0" dirty="0" err="1">
                <a:solidFill>
                  <a:srgbClr val="232323"/>
                </a:solidFill>
                <a:effectLst/>
                <a:latin typeface="Noto Sans" panose="020B0502040504020204" pitchFamily="34" charset="0"/>
              </a:rPr>
              <a:t>complemento</a:t>
            </a:r>
            <a:r>
              <a:rPr lang="en-US" b="0" i="0" dirty="0">
                <a:solidFill>
                  <a:srgbClr val="232323"/>
                </a:solidFill>
                <a:effectLst/>
                <a:latin typeface="Noto Sans" panose="020B0502040504020204" pitchFamily="34" charset="0"/>
              </a:rPr>
              <a:t>. </a:t>
            </a:r>
          </a:p>
          <a:p>
            <a:r>
              <a:rPr lang="es-ES" dirty="0">
                <a:solidFill>
                  <a:srgbClr val="00B050"/>
                </a:solidFill>
              </a:rPr>
              <a:t>INMUNOFLUORESCENCIA COMPLEMENTO</a:t>
            </a:r>
          </a:p>
          <a:p>
            <a:endParaRPr lang="es-AR" dirty="0">
              <a:solidFill>
                <a:srgbClr val="00B050"/>
              </a:solidFill>
            </a:endParaRPr>
          </a:p>
        </p:txBody>
      </p:sp>
    </p:spTree>
    <p:extLst>
      <p:ext uri="{BB962C8B-B14F-4D97-AF65-F5344CB8AC3E}">
        <p14:creationId xmlns:p14="http://schemas.microsoft.com/office/powerpoint/2010/main" val="4283818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3E73-B786-4ADD-B8E6-49A58891B90C}"/>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E37BF4E5-9A8F-4892-A449-325AD38E162F}"/>
              </a:ext>
            </a:extLst>
          </p:cNvPr>
          <p:cNvSpPr>
            <a:spLocks noGrp="1"/>
          </p:cNvSpPr>
          <p:nvPr>
            <p:ph idx="1"/>
          </p:nvPr>
        </p:nvSpPr>
        <p:spPr/>
        <p:txBody>
          <a:bodyPr/>
          <a:lstStyle/>
          <a:p>
            <a:endParaRPr lang="es-AR"/>
          </a:p>
        </p:txBody>
      </p:sp>
      <p:pic>
        <p:nvPicPr>
          <p:cNvPr id="5" name="Picture 4">
            <a:extLst>
              <a:ext uri="{FF2B5EF4-FFF2-40B4-BE49-F238E27FC236}">
                <a16:creationId xmlns:a16="http://schemas.microsoft.com/office/drawing/2014/main" id="{85845699-08C6-4331-874A-407E936612CF}"/>
              </a:ext>
            </a:extLst>
          </p:cNvPr>
          <p:cNvPicPr>
            <a:picLocks noChangeAspect="1"/>
          </p:cNvPicPr>
          <p:nvPr/>
        </p:nvPicPr>
        <p:blipFill>
          <a:blip r:embed="rId3"/>
          <a:stretch>
            <a:fillRect/>
          </a:stretch>
        </p:blipFill>
        <p:spPr>
          <a:xfrm>
            <a:off x="81113" y="0"/>
            <a:ext cx="11587790" cy="6606031"/>
          </a:xfrm>
          <a:prstGeom prst="rect">
            <a:avLst/>
          </a:prstGeom>
        </p:spPr>
      </p:pic>
      <p:pic>
        <p:nvPicPr>
          <p:cNvPr id="6" name="Picture 5">
            <a:extLst>
              <a:ext uri="{FF2B5EF4-FFF2-40B4-BE49-F238E27FC236}">
                <a16:creationId xmlns:a16="http://schemas.microsoft.com/office/drawing/2014/main" id="{C0F89B99-FC73-4C5A-BFE0-BB9189BF4351}"/>
              </a:ext>
            </a:extLst>
          </p:cNvPr>
          <p:cNvPicPr>
            <a:picLocks noChangeAspect="1"/>
          </p:cNvPicPr>
          <p:nvPr/>
        </p:nvPicPr>
        <p:blipFill>
          <a:blip r:embed="rId4"/>
          <a:stretch>
            <a:fillRect/>
          </a:stretch>
        </p:blipFill>
        <p:spPr>
          <a:xfrm>
            <a:off x="7556078" y="4708478"/>
            <a:ext cx="4392680" cy="1603422"/>
          </a:xfrm>
          <a:prstGeom prst="rect">
            <a:avLst/>
          </a:prstGeom>
        </p:spPr>
      </p:pic>
    </p:spTree>
    <p:extLst>
      <p:ext uri="{BB962C8B-B14F-4D97-AF65-F5344CB8AC3E}">
        <p14:creationId xmlns:p14="http://schemas.microsoft.com/office/powerpoint/2010/main" val="3733875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BE883-56E8-4D39-816C-CAED50BE6A85}"/>
              </a:ext>
            </a:extLst>
          </p:cNvPr>
          <p:cNvSpPr>
            <a:spLocks noGrp="1"/>
          </p:cNvSpPr>
          <p:nvPr>
            <p:ph type="title"/>
          </p:nvPr>
        </p:nvSpPr>
        <p:spPr/>
        <p:txBody>
          <a:bodyPr/>
          <a:lstStyle/>
          <a:p>
            <a:r>
              <a:rPr lang="en-US" dirty="0"/>
              <a:t>MPGN TRATAMIENTO</a:t>
            </a:r>
            <a:endParaRPr lang="es-AR" dirty="0"/>
          </a:p>
        </p:txBody>
      </p:sp>
      <p:sp>
        <p:nvSpPr>
          <p:cNvPr id="3" name="Content Placeholder 2">
            <a:extLst>
              <a:ext uri="{FF2B5EF4-FFF2-40B4-BE49-F238E27FC236}">
                <a16:creationId xmlns:a16="http://schemas.microsoft.com/office/drawing/2014/main" id="{F22CBC1A-AB33-4875-B077-89BAF001268B}"/>
              </a:ext>
            </a:extLst>
          </p:cNvPr>
          <p:cNvSpPr>
            <a:spLocks noGrp="1"/>
          </p:cNvSpPr>
          <p:nvPr>
            <p:ph idx="1"/>
          </p:nvPr>
        </p:nvSpPr>
        <p:spPr/>
        <p:txBody>
          <a:bodyPr>
            <a:normAutofit/>
          </a:bodyPr>
          <a:lstStyle/>
          <a:p>
            <a:r>
              <a:rPr lang="en-US" dirty="0"/>
              <a:t>MMF is suggested as first-line therapy. Observational data showed that MMF decreased progression to kidney failure compared to other immunosuppressives. After MMF, the direction of treatment is not clear. </a:t>
            </a:r>
          </a:p>
          <a:p>
            <a:r>
              <a:rPr lang="en-US" dirty="0"/>
              <a:t>Because a complement-mediated disease, eculizumab has been used in a small number of patients with variable results. While eculizumab can be tried in patients who fail to respond </a:t>
            </a:r>
            <a:r>
              <a:rPr lang="en-US" dirty="0" err="1"/>
              <a:t>mmF</a:t>
            </a:r>
            <a:r>
              <a:rPr lang="en-US" dirty="0"/>
              <a:t>. </a:t>
            </a:r>
            <a:endParaRPr lang="es-AR" dirty="0"/>
          </a:p>
        </p:txBody>
      </p:sp>
    </p:spTree>
    <p:extLst>
      <p:ext uri="{BB962C8B-B14F-4D97-AF65-F5344CB8AC3E}">
        <p14:creationId xmlns:p14="http://schemas.microsoft.com/office/powerpoint/2010/main" val="2213524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9C61C-7979-4EF7-A18C-F2BEA4B55341}"/>
              </a:ext>
            </a:extLst>
          </p:cNvPr>
          <p:cNvSpPr>
            <a:spLocks noGrp="1"/>
          </p:cNvSpPr>
          <p:nvPr>
            <p:ph type="title"/>
          </p:nvPr>
        </p:nvSpPr>
        <p:spPr/>
        <p:txBody>
          <a:bodyPr/>
          <a:lstStyle/>
          <a:p>
            <a:r>
              <a:rPr lang="en-US" dirty="0"/>
              <a:t>GNF. </a:t>
            </a:r>
            <a:r>
              <a:rPr lang="en-US" dirty="0" err="1"/>
              <a:t>Membranosa</a:t>
            </a:r>
            <a:endParaRPr lang="es-AR" dirty="0"/>
          </a:p>
        </p:txBody>
      </p:sp>
      <p:sp>
        <p:nvSpPr>
          <p:cNvPr id="3" name="Content Placeholder 2">
            <a:extLst>
              <a:ext uri="{FF2B5EF4-FFF2-40B4-BE49-F238E27FC236}">
                <a16:creationId xmlns:a16="http://schemas.microsoft.com/office/drawing/2014/main" id="{A03EBD3F-04D9-41F4-9D9A-23DF6284A77C}"/>
              </a:ext>
            </a:extLst>
          </p:cNvPr>
          <p:cNvSpPr>
            <a:spLocks noGrp="1"/>
          </p:cNvSpPr>
          <p:nvPr>
            <p:ph idx="1"/>
          </p:nvPr>
        </p:nvSpPr>
        <p:spPr>
          <a:xfrm>
            <a:off x="838200" y="1825625"/>
            <a:ext cx="5343525" cy="4351338"/>
          </a:xfrm>
        </p:spPr>
        <p:txBody>
          <a:bodyPr>
            <a:normAutofit/>
          </a:bodyPr>
          <a:lstStyle/>
          <a:p>
            <a:r>
              <a:rPr lang="en-US" dirty="0"/>
              <a:t>80-90%  </a:t>
            </a:r>
            <a:r>
              <a:rPr lang="en-US" dirty="0" err="1"/>
              <a:t>en</a:t>
            </a:r>
            <a:r>
              <a:rPr lang="en-US" dirty="0"/>
              <a:t> </a:t>
            </a:r>
            <a:r>
              <a:rPr lang="en-US" dirty="0" err="1"/>
              <a:t>el</a:t>
            </a:r>
            <a:r>
              <a:rPr lang="en-US" dirty="0"/>
              <a:t> </a:t>
            </a:r>
            <a:r>
              <a:rPr lang="en-US" dirty="0" err="1"/>
              <a:t>adulto</a:t>
            </a:r>
            <a:r>
              <a:rPr lang="en-US" dirty="0"/>
              <a:t>. </a:t>
            </a:r>
            <a:r>
              <a:rPr lang="en-US" dirty="0" err="1"/>
              <a:t>Masculino</a:t>
            </a:r>
            <a:r>
              <a:rPr lang="en-US" dirty="0"/>
              <a:t>. </a:t>
            </a:r>
            <a:r>
              <a:rPr lang="en-US" dirty="0" err="1"/>
              <a:t>Aparicion</a:t>
            </a:r>
            <a:r>
              <a:rPr lang="en-US" dirty="0"/>
              <a:t> gradual. </a:t>
            </a:r>
          </a:p>
          <a:p>
            <a:endParaRPr lang="es-AR" dirty="0"/>
          </a:p>
        </p:txBody>
      </p:sp>
      <p:pic>
        <p:nvPicPr>
          <p:cNvPr id="7" name="Picture 6">
            <a:extLst>
              <a:ext uri="{FF2B5EF4-FFF2-40B4-BE49-F238E27FC236}">
                <a16:creationId xmlns:a16="http://schemas.microsoft.com/office/drawing/2014/main" id="{05CAC4A3-7723-4667-A441-34F5B9C57632}"/>
              </a:ext>
            </a:extLst>
          </p:cNvPr>
          <p:cNvPicPr>
            <a:picLocks noChangeAspect="1"/>
          </p:cNvPicPr>
          <p:nvPr/>
        </p:nvPicPr>
        <p:blipFill>
          <a:blip r:embed="rId3"/>
          <a:stretch>
            <a:fillRect/>
          </a:stretch>
        </p:blipFill>
        <p:spPr>
          <a:xfrm>
            <a:off x="6662736" y="955343"/>
            <a:ext cx="5342333" cy="5667005"/>
          </a:xfrm>
          <a:prstGeom prst="rect">
            <a:avLst/>
          </a:prstGeom>
        </p:spPr>
      </p:pic>
      <p:pic>
        <p:nvPicPr>
          <p:cNvPr id="9" name="Picture 8">
            <a:extLst>
              <a:ext uri="{FF2B5EF4-FFF2-40B4-BE49-F238E27FC236}">
                <a16:creationId xmlns:a16="http://schemas.microsoft.com/office/drawing/2014/main" id="{FF351665-83BD-4891-A850-5C43C8ECF712}"/>
              </a:ext>
            </a:extLst>
          </p:cNvPr>
          <p:cNvPicPr>
            <a:picLocks noChangeAspect="1"/>
          </p:cNvPicPr>
          <p:nvPr/>
        </p:nvPicPr>
        <p:blipFill>
          <a:blip r:embed="rId4"/>
          <a:stretch>
            <a:fillRect/>
          </a:stretch>
        </p:blipFill>
        <p:spPr>
          <a:xfrm>
            <a:off x="163774" y="3056624"/>
            <a:ext cx="6346208" cy="2866504"/>
          </a:xfrm>
          <a:prstGeom prst="rect">
            <a:avLst/>
          </a:prstGeom>
        </p:spPr>
      </p:pic>
    </p:spTree>
    <p:extLst>
      <p:ext uri="{BB962C8B-B14F-4D97-AF65-F5344CB8AC3E}">
        <p14:creationId xmlns:p14="http://schemas.microsoft.com/office/powerpoint/2010/main" val="359517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9B71-7CD3-43F5-B815-5D82831E23B1}"/>
              </a:ext>
            </a:extLst>
          </p:cNvPr>
          <p:cNvSpPr>
            <a:spLocks noGrp="1"/>
          </p:cNvSpPr>
          <p:nvPr>
            <p:ph type="title"/>
          </p:nvPr>
        </p:nvSpPr>
        <p:spPr/>
        <p:txBody>
          <a:bodyPr/>
          <a:lstStyle/>
          <a:p>
            <a:r>
              <a:rPr lang="es-ES" u="sng" dirty="0"/>
              <a:t>SINDROME NEFRITICO </a:t>
            </a:r>
            <a:endParaRPr lang="es-AR" u="sng" dirty="0"/>
          </a:p>
        </p:txBody>
      </p:sp>
      <p:sp>
        <p:nvSpPr>
          <p:cNvPr id="7" name="Content Placeholder 6">
            <a:extLst>
              <a:ext uri="{FF2B5EF4-FFF2-40B4-BE49-F238E27FC236}">
                <a16:creationId xmlns:a16="http://schemas.microsoft.com/office/drawing/2014/main" id="{AD856F6D-AB47-477E-87A0-6E516AF39CE6}"/>
              </a:ext>
            </a:extLst>
          </p:cNvPr>
          <p:cNvSpPr>
            <a:spLocks noGrp="1"/>
          </p:cNvSpPr>
          <p:nvPr>
            <p:ph idx="1"/>
          </p:nvPr>
        </p:nvSpPr>
        <p:spPr>
          <a:xfrm>
            <a:off x="6772274" y="1825625"/>
            <a:ext cx="4581525" cy="4351338"/>
          </a:xfrm>
        </p:spPr>
        <p:txBody>
          <a:bodyPr/>
          <a:lstStyle/>
          <a:p>
            <a:r>
              <a:rPr lang="es-ES" dirty="0"/>
              <a:t>Hematuria Glomerular ( micro o macro) </a:t>
            </a:r>
          </a:p>
          <a:p>
            <a:r>
              <a:rPr lang="es-ES" dirty="0"/>
              <a:t>Proteinuria </a:t>
            </a:r>
          </a:p>
          <a:p>
            <a:r>
              <a:rPr lang="es-ES" dirty="0" err="1"/>
              <a:t>Disminucion</a:t>
            </a:r>
            <a:r>
              <a:rPr lang="es-ES" dirty="0"/>
              <a:t> TFG _ IRA _Oliguria</a:t>
            </a:r>
          </a:p>
          <a:p>
            <a:r>
              <a:rPr lang="es-ES" dirty="0"/>
              <a:t>Edemas _ </a:t>
            </a:r>
            <a:r>
              <a:rPr lang="es-ES" dirty="0" err="1"/>
              <a:t>Hipertension</a:t>
            </a:r>
            <a:r>
              <a:rPr lang="es-ES" dirty="0"/>
              <a:t>_</a:t>
            </a:r>
            <a:endParaRPr lang="es-AR" dirty="0"/>
          </a:p>
        </p:txBody>
      </p:sp>
      <p:pic>
        <p:nvPicPr>
          <p:cNvPr id="9" name="Picture 8">
            <a:extLst>
              <a:ext uri="{FF2B5EF4-FFF2-40B4-BE49-F238E27FC236}">
                <a16:creationId xmlns:a16="http://schemas.microsoft.com/office/drawing/2014/main" id="{42944772-95DB-494C-A34A-C6108231317B}"/>
              </a:ext>
            </a:extLst>
          </p:cNvPr>
          <p:cNvPicPr>
            <a:picLocks noChangeAspect="1"/>
          </p:cNvPicPr>
          <p:nvPr/>
        </p:nvPicPr>
        <p:blipFill>
          <a:blip r:embed="rId3"/>
          <a:stretch>
            <a:fillRect/>
          </a:stretch>
        </p:blipFill>
        <p:spPr>
          <a:xfrm>
            <a:off x="400049" y="2066764"/>
            <a:ext cx="5368795" cy="3629186"/>
          </a:xfrm>
          <a:prstGeom prst="rect">
            <a:avLst/>
          </a:prstGeom>
        </p:spPr>
      </p:pic>
    </p:spTree>
    <p:extLst>
      <p:ext uri="{BB962C8B-B14F-4D97-AF65-F5344CB8AC3E}">
        <p14:creationId xmlns:p14="http://schemas.microsoft.com/office/powerpoint/2010/main" val="397426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A3A6-4603-4800-86AA-E8839ABA952D}"/>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A7C3C4E1-1129-4FD2-88D2-A0EB366C9C83}"/>
              </a:ext>
            </a:extLst>
          </p:cNvPr>
          <p:cNvSpPr>
            <a:spLocks noGrp="1"/>
          </p:cNvSpPr>
          <p:nvPr>
            <p:ph idx="1"/>
          </p:nvPr>
        </p:nvSpPr>
        <p:spPr/>
        <p:txBody>
          <a:bodyPr/>
          <a:lstStyle/>
          <a:p>
            <a:endParaRPr lang="es-AR"/>
          </a:p>
        </p:txBody>
      </p:sp>
      <p:pic>
        <p:nvPicPr>
          <p:cNvPr id="5" name="Picture 4">
            <a:extLst>
              <a:ext uri="{FF2B5EF4-FFF2-40B4-BE49-F238E27FC236}">
                <a16:creationId xmlns:a16="http://schemas.microsoft.com/office/drawing/2014/main" id="{3F8A9530-ABB8-4D15-AF22-0A8E623251B9}"/>
              </a:ext>
            </a:extLst>
          </p:cNvPr>
          <p:cNvPicPr>
            <a:picLocks noChangeAspect="1"/>
          </p:cNvPicPr>
          <p:nvPr/>
        </p:nvPicPr>
        <p:blipFill>
          <a:blip r:embed="rId3"/>
          <a:stretch>
            <a:fillRect/>
          </a:stretch>
        </p:blipFill>
        <p:spPr>
          <a:xfrm>
            <a:off x="1511483" y="68000"/>
            <a:ext cx="8751633" cy="6721999"/>
          </a:xfrm>
          <a:prstGeom prst="rect">
            <a:avLst/>
          </a:prstGeom>
        </p:spPr>
      </p:pic>
    </p:spTree>
    <p:extLst>
      <p:ext uri="{BB962C8B-B14F-4D97-AF65-F5344CB8AC3E}">
        <p14:creationId xmlns:p14="http://schemas.microsoft.com/office/powerpoint/2010/main" val="770282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8E2B-692B-4E61-8C10-4FF61A50FE89}"/>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CA691A7D-A3CB-42E4-ACAE-4F42F0B6E19D}"/>
              </a:ext>
            </a:extLst>
          </p:cNvPr>
          <p:cNvSpPr>
            <a:spLocks noGrp="1"/>
          </p:cNvSpPr>
          <p:nvPr>
            <p:ph idx="1"/>
          </p:nvPr>
        </p:nvSpPr>
        <p:spPr/>
        <p:txBody>
          <a:bodyPr/>
          <a:lstStyle/>
          <a:p>
            <a:endParaRPr lang="es-AR"/>
          </a:p>
        </p:txBody>
      </p:sp>
      <p:pic>
        <p:nvPicPr>
          <p:cNvPr id="5" name="Picture 4">
            <a:extLst>
              <a:ext uri="{FF2B5EF4-FFF2-40B4-BE49-F238E27FC236}">
                <a16:creationId xmlns:a16="http://schemas.microsoft.com/office/drawing/2014/main" id="{66D0AB60-5737-4381-9AAC-88643F514D39}"/>
              </a:ext>
            </a:extLst>
          </p:cNvPr>
          <p:cNvPicPr>
            <a:picLocks noChangeAspect="1"/>
          </p:cNvPicPr>
          <p:nvPr/>
        </p:nvPicPr>
        <p:blipFill>
          <a:blip r:embed="rId3"/>
          <a:stretch>
            <a:fillRect/>
          </a:stretch>
        </p:blipFill>
        <p:spPr>
          <a:xfrm>
            <a:off x="703170" y="88710"/>
            <a:ext cx="10525062" cy="6680579"/>
          </a:xfrm>
          <a:prstGeom prst="rect">
            <a:avLst/>
          </a:prstGeom>
        </p:spPr>
      </p:pic>
    </p:spTree>
    <p:extLst>
      <p:ext uri="{BB962C8B-B14F-4D97-AF65-F5344CB8AC3E}">
        <p14:creationId xmlns:p14="http://schemas.microsoft.com/office/powerpoint/2010/main" val="3552960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0599-F383-4CB0-9BA5-6AF7E3741FD5}"/>
              </a:ext>
            </a:extLst>
          </p:cNvPr>
          <p:cNvSpPr>
            <a:spLocks noGrp="1"/>
          </p:cNvSpPr>
          <p:nvPr>
            <p:ph type="title"/>
          </p:nvPr>
        </p:nvSpPr>
        <p:spPr/>
        <p:txBody>
          <a:bodyPr/>
          <a:lstStyle/>
          <a:p>
            <a:r>
              <a:rPr lang="es-ES" dirty="0"/>
              <a:t>PATRON HISTOLOGICO </a:t>
            </a:r>
            <a:endParaRPr lang="es-AR" dirty="0"/>
          </a:p>
        </p:txBody>
      </p:sp>
      <p:sp>
        <p:nvSpPr>
          <p:cNvPr id="3" name="Content Placeholder 2">
            <a:extLst>
              <a:ext uri="{FF2B5EF4-FFF2-40B4-BE49-F238E27FC236}">
                <a16:creationId xmlns:a16="http://schemas.microsoft.com/office/drawing/2014/main" id="{0653C455-277E-45B3-91E8-EDBF4C400D78}"/>
              </a:ext>
            </a:extLst>
          </p:cNvPr>
          <p:cNvSpPr>
            <a:spLocks noGrp="1"/>
          </p:cNvSpPr>
          <p:nvPr>
            <p:ph idx="1"/>
          </p:nvPr>
        </p:nvSpPr>
        <p:spPr/>
        <p:txBody>
          <a:bodyPr/>
          <a:lstStyle/>
          <a:p>
            <a:r>
              <a:rPr lang="en-US" u="sng" dirty="0" err="1"/>
              <a:t>Caracteristica</a:t>
            </a:r>
            <a:r>
              <a:rPr lang="en-US" u="sng" dirty="0"/>
              <a:t> </a:t>
            </a:r>
            <a:r>
              <a:rPr lang="en-US" u="sng" dirty="0" err="1"/>
              <a:t>Histologica</a:t>
            </a:r>
            <a:r>
              <a:rPr lang="en-US" u="sng" dirty="0"/>
              <a:t>: </a:t>
            </a:r>
            <a:r>
              <a:rPr lang="en-US" dirty="0"/>
              <a:t>MO, IF , ME.</a:t>
            </a:r>
          </a:p>
          <a:p>
            <a:r>
              <a:rPr lang="en-US" dirty="0"/>
              <a:t> Anti </a:t>
            </a:r>
            <a:r>
              <a:rPr lang="en-US" b="0" i="0" dirty="0">
                <a:solidFill>
                  <a:srgbClr val="232323"/>
                </a:solidFill>
                <a:effectLst/>
                <a:latin typeface="Noto Sans" panose="020B0502040504020204" pitchFamily="34" charset="0"/>
              </a:rPr>
              <a:t>phospholipase A2 receptor (PLA2R) and, later, thrombospondin type-1 domain-containing 7A (THSD7A), two proteins expressed by the normal podocyte, established a prototype for "primary" disease</a:t>
            </a:r>
          </a:p>
          <a:p>
            <a:endParaRPr lang="es-AR" dirty="0"/>
          </a:p>
        </p:txBody>
      </p:sp>
    </p:spTree>
    <p:extLst>
      <p:ext uri="{BB962C8B-B14F-4D97-AF65-F5344CB8AC3E}">
        <p14:creationId xmlns:p14="http://schemas.microsoft.com/office/powerpoint/2010/main" val="4204015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B5BC-C2A7-408E-B163-AC833D3E3ED4}"/>
              </a:ext>
            </a:extLst>
          </p:cNvPr>
          <p:cNvSpPr>
            <a:spLocks noGrp="1"/>
          </p:cNvSpPr>
          <p:nvPr>
            <p:ph type="title"/>
          </p:nvPr>
        </p:nvSpPr>
        <p:spPr/>
        <p:txBody>
          <a:bodyPr/>
          <a:lstStyle/>
          <a:p>
            <a:r>
              <a:rPr lang="es-ES" dirty="0"/>
              <a:t>RECORDAR </a:t>
            </a:r>
            <a:endParaRPr lang="es-AR" dirty="0"/>
          </a:p>
        </p:txBody>
      </p:sp>
      <p:sp>
        <p:nvSpPr>
          <p:cNvPr id="3" name="Content Placeholder 2">
            <a:extLst>
              <a:ext uri="{FF2B5EF4-FFF2-40B4-BE49-F238E27FC236}">
                <a16:creationId xmlns:a16="http://schemas.microsoft.com/office/drawing/2014/main" id="{E3CC4434-E812-4362-977E-26CC91818EEC}"/>
              </a:ext>
            </a:extLst>
          </p:cNvPr>
          <p:cNvSpPr>
            <a:spLocks noGrp="1"/>
          </p:cNvSpPr>
          <p:nvPr>
            <p:ph idx="1"/>
          </p:nvPr>
        </p:nvSpPr>
        <p:spPr/>
        <p:txBody>
          <a:bodyPr>
            <a:normAutofit fontScale="92500" lnSpcReduction="10000"/>
          </a:bodyPr>
          <a:lstStyle/>
          <a:p>
            <a:r>
              <a:rPr lang="en-US" b="0" i="0" dirty="0">
                <a:solidFill>
                  <a:srgbClr val="232323"/>
                </a:solidFill>
                <a:effectLst/>
                <a:latin typeface="Noto Sans" panose="020B0502040504020204" pitchFamily="34" charset="0"/>
              </a:rPr>
              <a:t>Patients with </a:t>
            </a:r>
            <a:r>
              <a:rPr lang="en-US" b="0" i="0" dirty="0">
                <a:solidFill>
                  <a:srgbClr val="232323"/>
                </a:solidFill>
                <a:effectLst/>
                <a:highlight>
                  <a:srgbClr val="FFFF00"/>
                </a:highlight>
                <a:latin typeface="Noto Sans" panose="020B0502040504020204" pitchFamily="34" charset="0"/>
              </a:rPr>
              <a:t>positive anti-PLA2R serology (ELISA and IFA), </a:t>
            </a:r>
            <a:r>
              <a:rPr lang="en-US" b="0" i="0" dirty="0">
                <a:solidFill>
                  <a:srgbClr val="232323"/>
                </a:solidFill>
                <a:effectLst/>
                <a:latin typeface="Noto Sans" panose="020B0502040504020204" pitchFamily="34" charset="0"/>
              </a:rPr>
              <a:t>normal kidney function, and no evidence of secondary causes of MN or diabetes mellitus may be diagnosed with primary PLA2R-associated MN </a:t>
            </a:r>
            <a:r>
              <a:rPr lang="en-US" b="0" i="0" dirty="0">
                <a:solidFill>
                  <a:srgbClr val="232323"/>
                </a:solidFill>
                <a:effectLst/>
                <a:highlight>
                  <a:srgbClr val="FFFF00"/>
                </a:highlight>
                <a:latin typeface="Noto Sans" panose="020B0502040504020204" pitchFamily="34" charset="0"/>
              </a:rPr>
              <a:t>without the need for a kidney biopsy</a:t>
            </a:r>
            <a:r>
              <a:rPr lang="en-US" b="0" i="0" dirty="0">
                <a:solidFill>
                  <a:srgbClr val="232323"/>
                </a:solidFill>
                <a:effectLst/>
                <a:latin typeface="Noto Sans" panose="020B0502040504020204" pitchFamily="34" charset="0"/>
              </a:rPr>
              <a:t>.</a:t>
            </a:r>
          </a:p>
          <a:p>
            <a:r>
              <a:rPr lang="en-US" b="0" i="0" dirty="0">
                <a:solidFill>
                  <a:srgbClr val="232323"/>
                </a:solidFill>
                <a:effectLst/>
                <a:latin typeface="Noto Sans" panose="020B0502040504020204" pitchFamily="34" charset="0"/>
              </a:rPr>
              <a:t> However, a negative serological test for anti-PLA2R does not exclude a diagnosis of primary MN, as up to 20 percent of cases may be seronegative at presentation with nephrotic syndrome.  According to manufacturer instructions, a positive signal at </a:t>
            </a:r>
            <a:r>
              <a:rPr lang="en-US" b="0" i="0" dirty="0">
                <a:solidFill>
                  <a:srgbClr val="232323"/>
                </a:solidFill>
                <a:effectLst/>
                <a:highlight>
                  <a:srgbClr val="FFFF00"/>
                </a:highlight>
                <a:latin typeface="Noto Sans" panose="020B0502040504020204" pitchFamily="34" charset="0"/>
              </a:rPr>
              <a:t>1:10 i</a:t>
            </a:r>
            <a:r>
              <a:rPr lang="en-US" b="0" i="0" dirty="0">
                <a:solidFill>
                  <a:srgbClr val="232323"/>
                </a:solidFill>
                <a:effectLst/>
                <a:latin typeface="Noto Sans" panose="020B0502040504020204" pitchFamily="34" charset="0"/>
              </a:rPr>
              <a:t>n the IFA defines seropositivity. In the ELISA, a clear positive assay is represented by a titer above </a:t>
            </a:r>
            <a:r>
              <a:rPr lang="en-US" b="0" i="0" dirty="0">
                <a:solidFill>
                  <a:srgbClr val="232323"/>
                </a:solidFill>
                <a:effectLst/>
                <a:highlight>
                  <a:srgbClr val="FFFF00"/>
                </a:highlight>
                <a:latin typeface="Noto Sans" panose="020B0502040504020204" pitchFamily="34" charset="0"/>
              </a:rPr>
              <a:t>20 R</a:t>
            </a:r>
            <a:r>
              <a:rPr lang="en-US" b="0" i="0" dirty="0">
                <a:solidFill>
                  <a:srgbClr val="232323"/>
                </a:solidFill>
                <a:effectLst/>
                <a:latin typeface="Noto Sans" panose="020B0502040504020204" pitchFamily="34" charset="0"/>
              </a:rPr>
              <a:t>U/mL, whereas a titer in the 14 to 20 RU/mL range is considered borderline.</a:t>
            </a:r>
            <a:endParaRPr lang="es-AR" dirty="0"/>
          </a:p>
        </p:txBody>
      </p:sp>
    </p:spTree>
    <p:extLst>
      <p:ext uri="{BB962C8B-B14F-4D97-AF65-F5344CB8AC3E}">
        <p14:creationId xmlns:p14="http://schemas.microsoft.com/office/powerpoint/2010/main" val="4167430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C958-9BF1-461B-B178-2C3F124E4B84}"/>
              </a:ext>
            </a:extLst>
          </p:cNvPr>
          <p:cNvSpPr>
            <a:spLocks noGrp="1"/>
          </p:cNvSpPr>
          <p:nvPr>
            <p:ph type="title"/>
          </p:nvPr>
        </p:nvSpPr>
        <p:spPr/>
        <p:txBody>
          <a:bodyPr/>
          <a:lstStyle/>
          <a:p>
            <a:r>
              <a:rPr lang="es-ES" dirty="0">
                <a:solidFill>
                  <a:srgbClr val="FF0000"/>
                </a:solidFill>
              </a:rPr>
              <a:t>FENOTIPOS </a:t>
            </a:r>
            <a:r>
              <a:rPr lang="es-ES" dirty="0"/>
              <a:t>DE GNF MEMBRANOSA</a:t>
            </a:r>
            <a:endParaRPr lang="es-AR" dirty="0"/>
          </a:p>
        </p:txBody>
      </p:sp>
      <p:sp>
        <p:nvSpPr>
          <p:cNvPr id="3" name="Content Placeholder 2">
            <a:extLst>
              <a:ext uri="{FF2B5EF4-FFF2-40B4-BE49-F238E27FC236}">
                <a16:creationId xmlns:a16="http://schemas.microsoft.com/office/drawing/2014/main" id="{D3CF218C-3ACE-492B-AFF1-DD443C695CB4}"/>
              </a:ext>
            </a:extLst>
          </p:cNvPr>
          <p:cNvSpPr>
            <a:spLocks noGrp="1"/>
          </p:cNvSpPr>
          <p:nvPr>
            <p:ph idx="1"/>
          </p:nvPr>
        </p:nvSpPr>
        <p:spPr/>
        <p:txBody>
          <a:bodyPr/>
          <a:lstStyle/>
          <a:p>
            <a:pPr marL="514350" indent="-514350">
              <a:buFont typeface="+mj-lt"/>
              <a:buAutoNum type="arabicPeriod"/>
            </a:pPr>
            <a:r>
              <a:rPr lang="en-US" dirty="0">
                <a:solidFill>
                  <a:srgbClr val="232323"/>
                </a:solidFill>
                <a:latin typeface="Noto Sans" panose="020B0502040504020204" pitchFamily="34" charset="0"/>
              </a:rPr>
              <a:t>Remission </a:t>
            </a:r>
            <a:r>
              <a:rPr lang="en-US" dirty="0" err="1">
                <a:solidFill>
                  <a:srgbClr val="232323"/>
                </a:solidFill>
                <a:latin typeface="Noto Sans" panose="020B0502040504020204" pitchFamily="34" charset="0"/>
              </a:rPr>
              <a:t>parcial</a:t>
            </a:r>
            <a:r>
              <a:rPr lang="en-US" dirty="0">
                <a:solidFill>
                  <a:srgbClr val="232323"/>
                </a:solidFill>
                <a:latin typeface="Noto Sans" panose="020B0502040504020204" pitchFamily="34" charset="0"/>
              </a:rPr>
              <a:t> </a:t>
            </a:r>
          </a:p>
          <a:p>
            <a:pPr marL="514350" indent="-514350">
              <a:buFont typeface="+mj-lt"/>
              <a:buAutoNum type="arabicPeriod"/>
            </a:pPr>
            <a:r>
              <a:rPr lang="en-US" b="0" i="0" dirty="0">
                <a:solidFill>
                  <a:srgbClr val="232323"/>
                </a:solidFill>
                <a:effectLst/>
                <a:latin typeface="Noto Sans" panose="020B0502040504020204" pitchFamily="34" charset="0"/>
              </a:rPr>
              <a:t>Remission </a:t>
            </a:r>
            <a:r>
              <a:rPr lang="en-US" b="0" i="0" dirty="0" err="1">
                <a:solidFill>
                  <a:srgbClr val="232323"/>
                </a:solidFill>
                <a:effectLst/>
                <a:latin typeface="Noto Sans" panose="020B0502040504020204" pitchFamily="34" charset="0"/>
              </a:rPr>
              <a:t>espontanea</a:t>
            </a:r>
            <a:endParaRPr lang="en-US" b="0" i="0" dirty="0">
              <a:solidFill>
                <a:srgbClr val="232323"/>
              </a:solidFill>
              <a:effectLst/>
              <a:latin typeface="Noto Sans" panose="020B0502040504020204" pitchFamily="34" charset="0"/>
            </a:endParaRPr>
          </a:p>
          <a:p>
            <a:pPr marL="514350" indent="-514350">
              <a:buFont typeface="+mj-lt"/>
              <a:buAutoNum type="arabicPeriod"/>
            </a:pPr>
            <a:r>
              <a:rPr lang="en-US" b="0" i="0" dirty="0" err="1">
                <a:solidFill>
                  <a:srgbClr val="232323"/>
                </a:solidFill>
                <a:effectLst/>
                <a:latin typeface="Noto Sans" panose="020B0502040504020204" pitchFamily="34" charset="0"/>
              </a:rPr>
              <a:t>Sindrome</a:t>
            </a:r>
            <a:r>
              <a:rPr lang="en-US" b="0" i="0" dirty="0">
                <a:solidFill>
                  <a:srgbClr val="232323"/>
                </a:solidFill>
                <a:effectLst/>
                <a:latin typeface="Noto Sans" panose="020B0502040504020204" pitchFamily="34" charset="0"/>
              </a:rPr>
              <a:t> </a:t>
            </a:r>
            <a:r>
              <a:rPr lang="en-US" b="0" i="0" dirty="0" err="1">
                <a:solidFill>
                  <a:srgbClr val="232323"/>
                </a:solidFill>
                <a:effectLst/>
                <a:latin typeface="Noto Sans" panose="020B0502040504020204" pitchFamily="34" charset="0"/>
              </a:rPr>
              <a:t>Nefrotico</a:t>
            </a:r>
            <a:endParaRPr lang="en-US" dirty="0">
              <a:solidFill>
                <a:srgbClr val="232323"/>
              </a:solidFill>
              <a:latin typeface="Noto Sans" panose="020B0502040504020204" pitchFamily="34" charset="0"/>
            </a:endParaRPr>
          </a:p>
          <a:p>
            <a:pPr marL="514350" indent="-514350">
              <a:buFont typeface="+mj-lt"/>
              <a:buAutoNum type="arabicPeriod"/>
            </a:pPr>
            <a:r>
              <a:rPr lang="en-US" b="0" i="0" dirty="0" err="1">
                <a:solidFill>
                  <a:srgbClr val="232323"/>
                </a:solidFill>
                <a:effectLst/>
                <a:latin typeface="Noto Sans" panose="020B0502040504020204" pitchFamily="34" charset="0"/>
              </a:rPr>
              <a:t>Progresion</a:t>
            </a:r>
            <a:r>
              <a:rPr lang="en-US" b="0" i="0" dirty="0">
                <a:solidFill>
                  <a:srgbClr val="232323"/>
                </a:solidFill>
                <a:effectLst/>
                <a:latin typeface="Noto Sans" panose="020B0502040504020204" pitchFamily="34" charset="0"/>
              </a:rPr>
              <a:t> CKD </a:t>
            </a:r>
          </a:p>
        </p:txBody>
      </p:sp>
    </p:spTree>
    <p:extLst>
      <p:ext uri="{BB962C8B-B14F-4D97-AF65-F5344CB8AC3E}">
        <p14:creationId xmlns:p14="http://schemas.microsoft.com/office/powerpoint/2010/main" val="329940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9FB1-0743-498A-A6C4-51A264819C93}"/>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9A527732-6606-4AAB-9F90-DA9B14CDB6D2}"/>
              </a:ext>
            </a:extLst>
          </p:cNvPr>
          <p:cNvSpPr>
            <a:spLocks noGrp="1"/>
          </p:cNvSpPr>
          <p:nvPr>
            <p:ph idx="1"/>
          </p:nvPr>
        </p:nvSpPr>
        <p:spPr/>
        <p:txBody>
          <a:bodyPr/>
          <a:lstStyle/>
          <a:p>
            <a:endParaRPr lang="es-AR"/>
          </a:p>
        </p:txBody>
      </p:sp>
      <p:pic>
        <p:nvPicPr>
          <p:cNvPr id="5" name="Picture 4">
            <a:extLst>
              <a:ext uri="{FF2B5EF4-FFF2-40B4-BE49-F238E27FC236}">
                <a16:creationId xmlns:a16="http://schemas.microsoft.com/office/drawing/2014/main" id="{75D1CD6F-73F5-4E8C-AB72-69328803B7FD}"/>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2270118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BCCA-2E65-48B8-80B0-45951B3F3205}"/>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03F68D2B-DF23-404A-B4BD-A8E532E739C7}"/>
              </a:ext>
            </a:extLst>
          </p:cNvPr>
          <p:cNvSpPr>
            <a:spLocks noGrp="1"/>
          </p:cNvSpPr>
          <p:nvPr>
            <p:ph idx="1"/>
          </p:nvPr>
        </p:nvSpPr>
        <p:spPr/>
        <p:txBody>
          <a:bodyPr>
            <a:normAutofit/>
          </a:bodyPr>
          <a:lstStyle/>
          <a:p>
            <a:pPr algn="l"/>
            <a:r>
              <a:rPr lang="en-US" b="0" i="0" dirty="0">
                <a:solidFill>
                  <a:srgbClr val="232323"/>
                </a:solidFill>
                <a:effectLst/>
                <a:latin typeface="Times New Roman" panose="02020603050405020304" pitchFamily="18" charset="0"/>
              </a:rPr>
              <a:t>●</a:t>
            </a:r>
            <a:r>
              <a:rPr lang="en-US" b="1" i="0" dirty="0">
                <a:solidFill>
                  <a:srgbClr val="232323"/>
                </a:solidFill>
                <a:effectLst/>
                <a:latin typeface="Noto Sans" panose="020B0502040504020204" pitchFamily="34" charset="0"/>
              </a:rPr>
              <a:t>Low risk of progression</a:t>
            </a:r>
            <a:r>
              <a:rPr lang="en-US" b="0" i="0" dirty="0">
                <a:solidFill>
                  <a:srgbClr val="232323"/>
                </a:solidFill>
                <a:effectLst/>
                <a:latin typeface="Noto Sans" panose="020B0502040504020204" pitchFamily="34" charset="0"/>
              </a:rPr>
              <a:t> – Patients at low risk of progression do not require immunosuppressive therapy and can be managed with continued observation and general </a:t>
            </a:r>
            <a:r>
              <a:rPr lang="en-US" b="0" i="0" dirty="0">
                <a:solidFill>
                  <a:srgbClr val="232323"/>
                </a:solidFill>
                <a:effectLst/>
                <a:highlight>
                  <a:srgbClr val="FFFF00"/>
                </a:highlight>
                <a:latin typeface="Noto Sans" panose="020B0502040504020204" pitchFamily="34" charset="0"/>
              </a:rPr>
              <a:t>supportive measures </a:t>
            </a:r>
            <a:r>
              <a:rPr lang="en-US" b="0" i="0" dirty="0">
                <a:solidFill>
                  <a:srgbClr val="232323"/>
                </a:solidFill>
                <a:effectLst/>
                <a:latin typeface="Noto Sans" panose="020B0502040504020204" pitchFamily="34" charset="0"/>
              </a:rPr>
              <a:t>only. Such patients generally have excellent long-term prognosis and</a:t>
            </a:r>
            <a:r>
              <a:rPr lang="en-US" b="0" i="0" dirty="0">
                <a:solidFill>
                  <a:srgbClr val="232323"/>
                </a:solidFill>
                <a:effectLst/>
                <a:highlight>
                  <a:srgbClr val="FFFF00"/>
                </a:highlight>
                <a:latin typeface="Noto Sans" panose="020B0502040504020204" pitchFamily="34" charset="0"/>
              </a:rPr>
              <a:t> often undergo spontaneous partial or complete remission. </a:t>
            </a:r>
            <a:endParaRPr lang="es-AR" dirty="0"/>
          </a:p>
        </p:txBody>
      </p:sp>
    </p:spTree>
    <p:extLst>
      <p:ext uri="{BB962C8B-B14F-4D97-AF65-F5344CB8AC3E}">
        <p14:creationId xmlns:p14="http://schemas.microsoft.com/office/powerpoint/2010/main" val="392687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B120-1C0E-4B70-A991-C8260545F03A}"/>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E707B1ED-05B1-4328-B022-24BAA0A3D78C}"/>
              </a:ext>
            </a:extLst>
          </p:cNvPr>
          <p:cNvSpPr>
            <a:spLocks noGrp="1"/>
          </p:cNvSpPr>
          <p:nvPr>
            <p:ph idx="1"/>
          </p:nvPr>
        </p:nvSpPr>
        <p:spPr/>
        <p:txBody>
          <a:bodyPr>
            <a:normAutofit fontScale="55000" lnSpcReduction="20000"/>
          </a:bodyPr>
          <a:lstStyle/>
          <a:p>
            <a:pPr algn="l"/>
            <a:r>
              <a:rPr lang="en-US" b="0" i="0" dirty="0">
                <a:solidFill>
                  <a:srgbClr val="232323"/>
                </a:solidFill>
                <a:effectLst/>
                <a:latin typeface="Times New Roman" panose="02020603050405020304" pitchFamily="18" charset="0"/>
              </a:rPr>
              <a:t>●</a:t>
            </a:r>
            <a:r>
              <a:rPr lang="en-US" b="1" i="0" dirty="0">
                <a:solidFill>
                  <a:srgbClr val="232323"/>
                </a:solidFill>
                <a:effectLst/>
                <a:latin typeface="Noto Sans" panose="020B0502040504020204" pitchFamily="34" charset="0"/>
              </a:rPr>
              <a:t>Moderate risk of progression</a:t>
            </a:r>
            <a:r>
              <a:rPr lang="en-US" b="0" i="0" dirty="0">
                <a:solidFill>
                  <a:srgbClr val="232323"/>
                </a:solidFill>
                <a:effectLst/>
                <a:latin typeface="Noto Sans" panose="020B0502040504020204" pitchFamily="34" charset="0"/>
              </a:rPr>
              <a:t> – In patients who are at moderate risk of progression, our approach to initial therapy varies depending upon the course of disease during an initial three-to-six-month observation period with maximal general supportive measures (including renin-angiotensin system inhibition) (see </a:t>
            </a:r>
            <a:r>
              <a:rPr lang="en-US" b="0" i="0" u="none" strike="noStrike" dirty="0">
                <a:solidFill>
                  <a:srgbClr val="0074B9"/>
                </a:solidFill>
                <a:effectLst/>
                <a:latin typeface="Noto Sans" panose="020B0502040504020204" pitchFamily="34" charset="0"/>
                <a:hlinkClick r:id="rId2"/>
              </a:rPr>
              <a:t>'Moderate risk of progression'</a:t>
            </a:r>
            <a:r>
              <a:rPr lang="en-US" b="0" i="0" dirty="0">
                <a:solidFill>
                  <a:srgbClr val="232323"/>
                </a:solidFill>
                <a:effectLst/>
                <a:latin typeface="Noto Sans" panose="020B0502040504020204" pitchFamily="34" charset="0"/>
              </a:rPr>
              <a:t> above):</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In moderate-risk patients who show a progressive increase in proteinuria over the observation period, we recommend treatment with immunosuppressive therapy and continued general supportive measures, rather than continued general supportive measures alone (</a:t>
            </a:r>
            <a:r>
              <a:rPr lang="en-US" b="1" i="0" u="none" strike="noStrike" dirty="0">
                <a:solidFill>
                  <a:srgbClr val="0074B9"/>
                </a:solidFill>
                <a:effectLst/>
                <a:latin typeface="Noto Sans" panose="020B0502040504020204" pitchFamily="34" charset="0"/>
                <a:hlinkClick r:id="rId3"/>
              </a:rPr>
              <a:t>Grade 1B</a:t>
            </a:r>
            <a:r>
              <a:rPr lang="en-US" b="0" i="0" dirty="0">
                <a:solidFill>
                  <a:srgbClr val="232323"/>
                </a:solidFill>
                <a:effectLst/>
                <a:latin typeface="Noto Sans" panose="020B0502040504020204" pitchFamily="34" charset="0"/>
              </a:rPr>
              <a:t>).</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In moderate-risk patients who show stable proteinuria over the observation period, we suggest immunosuppressive therapy and continued general supportive measures, rather than continued general supportive measures alone (</a:t>
            </a:r>
            <a:r>
              <a:rPr lang="en-US" b="1" i="0" u="none" strike="noStrike" dirty="0">
                <a:solidFill>
                  <a:srgbClr val="0074B9"/>
                </a:solidFill>
                <a:effectLst/>
                <a:latin typeface="Noto Sans" panose="020B0502040504020204" pitchFamily="34" charset="0"/>
                <a:hlinkClick r:id="rId4"/>
              </a:rPr>
              <a:t>Grade 2C</a:t>
            </a:r>
            <a:r>
              <a:rPr lang="en-US" b="0" i="0" dirty="0">
                <a:solidFill>
                  <a:srgbClr val="232323"/>
                </a:solidFill>
                <a:effectLst/>
                <a:latin typeface="Noto Sans" panose="020B0502040504020204" pitchFamily="34" charset="0"/>
              </a:rPr>
              <a:t>). However, some clinicians would continue to withhold immunosuppressive therapy beyond six months in such patients if they are doing well, serum albumin is increasing, anti-PLA2R antibody levels (if initially positive) are low or decreasing, or if the patients are at high risk of having an adverse event with immunosuppressive therapy.</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In moderate-risk patients who show a progressive decline in proteinuria over the observation period, we withhold immunosuppression and continue general supportive measures.</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In most moderate-risk patients who require immunosuppressive therapy, we suggest </a:t>
            </a:r>
            <a:r>
              <a:rPr lang="en-US" b="0" i="0" u="none" strike="noStrike" dirty="0">
                <a:solidFill>
                  <a:srgbClr val="0074B9"/>
                </a:solidFill>
                <a:effectLst/>
                <a:latin typeface="Noto Sans" panose="020B0502040504020204" pitchFamily="34" charset="0"/>
                <a:hlinkClick r:id="rId5"/>
              </a:rPr>
              <a:t>rituximab</a:t>
            </a:r>
            <a:r>
              <a:rPr lang="en-US" b="0" i="0" dirty="0">
                <a:solidFill>
                  <a:srgbClr val="232323"/>
                </a:solidFill>
                <a:effectLst/>
                <a:latin typeface="Noto Sans" panose="020B0502040504020204" pitchFamily="34" charset="0"/>
              </a:rPr>
              <a:t> rather than glucocorticoids plus cytotoxic therapy or a CNI (</a:t>
            </a:r>
            <a:r>
              <a:rPr lang="en-US" b="1" i="0" u="none" strike="noStrike" dirty="0">
                <a:solidFill>
                  <a:srgbClr val="0074B9"/>
                </a:solidFill>
                <a:effectLst/>
                <a:latin typeface="Noto Sans" panose="020B0502040504020204" pitchFamily="34" charset="0"/>
                <a:hlinkClick r:id="rId4"/>
              </a:rPr>
              <a:t>Grade 2C</a:t>
            </a:r>
            <a:r>
              <a:rPr lang="en-US" b="0" i="0" dirty="0">
                <a:solidFill>
                  <a:srgbClr val="232323"/>
                </a:solidFill>
                <a:effectLst/>
                <a:latin typeface="Noto Sans" panose="020B0502040504020204" pitchFamily="34" charset="0"/>
              </a:rPr>
              <a:t>). If rituximab is unavailable, </a:t>
            </a:r>
            <a:r>
              <a:rPr lang="en-US" b="1" i="0" dirty="0">
                <a:solidFill>
                  <a:srgbClr val="232323"/>
                </a:solidFill>
                <a:effectLst/>
                <a:latin typeface="Noto Sans" panose="020B0502040504020204" pitchFamily="34" charset="0"/>
              </a:rPr>
              <a:t>either</a:t>
            </a:r>
            <a:r>
              <a:rPr lang="en-US" b="0" i="0" dirty="0">
                <a:solidFill>
                  <a:srgbClr val="232323"/>
                </a:solidFill>
                <a:effectLst/>
                <a:latin typeface="Noto Sans" panose="020B0502040504020204" pitchFamily="34" charset="0"/>
              </a:rPr>
              <a:t> combination therapy with glucocorticoids plus a cytotoxic agent </a:t>
            </a:r>
            <a:r>
              <a:rPr lang="en-US" b="1" i="0" dirty="0">
                <a:solidFill>
                  <a:srgbClr val="232323"/>
                </a:solidFill>
                <a:effectLst/>
                <a:latin typeface="Noto Sans" panose="020B0502040504020204" pitchFamily="34" charset="0"/>
              </a:rPr>
              <a:t>or</a:t>
            </a:r>
            <a:r>
              <a:rPr lang="en-US" b="0" i="0" dirty="0">
                <a:solidFill>
                  <a:srgbClr val="232323"/>
                </a:solidFill>
                <a:effectLst/>
                <a:latin typeface="Noto Sans" panose="020B0502040504020204" pitchFamily="34" charset="0"/>
              </a:rPr>
              <a:t> CNI monotherapy is a reasonable alternative. If cytotoxic therapy is chosen, we prefer </a:t>
            </a:r>
            <a:r>
              <a:rPr lang="en-US" b="0" i="0" u="none" strike="noStrike" dirty="0">
                <a:solidFill>
                  <a:srgbClr val="0074B9"/>
                </a:solidFill>
                <a:effectLst/>
                <a:latin typeface="Noto Sans" panose="020B0502040504020204" pitchFamily="34" charset="0"/>
                <a:hlinkClick r:id="rId6"/>
              </a:rPr>
              <a:t>cyclophosphamide</a:t>
            </a:r>
            <a:r>
              <a:rPr lang="en-US" b="0" i="0" dirty="0">
                <a:solidFill>
                  <a:srgbClr val="232323"/>
                </a:solidFill>
                <a:effectLst/>
                <a:latin typeface="Noto Sans" panose="020B0502040504020204" pitchFamily="34" charset="0"/>
              </a:rPr>
              <a:t> over </a:t>
            </a:r>
            <a:r>
              <a:rPr lang="en-US" b="0" i="0" u="none" strike="noStrike" dirty="0">
                <a:solidFill>
                  <a:srgbClr val="0074B9"/>
                </a:solidFill>
                <a:effectLst/>
                <a:latin typeface="Noto Sans" panose="020B0502040504020204" pitchFamily="34" charset="0"/>
                <a:hlinkClick r:id="rId7"/>
              </a:rPr>
              <a:t>chlorambucil</a:t>
            </a:r>
            <a:r>
              <a:rPr lang="en-US" b="0" i="0" dirty="0">
                <a:solidFill>
                  <a:srgbClr val="232323"/>
                </a:solidFill>
                <a:effectLst/>
                <a:latin typeface="Noto Sans" panose="020B0502040504020204" pitchFamily="34" charset="0"/>
              </a:rPr>
              <a:t>, since chlorambucil has more side effects. If a CNI is selected, either </a:t>
            </a:r>
            <a:r>
              <a:rPr lang="en-US" b="0" i="0" u="none" strike="noStrike" dirty="0">
                <a:solidFill>
                  <a:srgbClr val="0074B9"/>
                </a:solidFill>
                <a:effectLst/>
                <a:latin typeface="Noto Sans" panose="020B0502040504020204" pitchFamily="34" charset="0"/>
                <a:hlinkClick r:id="rId8"/>
              </a:rPr>
              <a:t>cyclosporine</a:t>
            </a:r>
            <a:r>
              <a:rPr lang="en-US" b="0" i="0" dirty="0">
                <a:solidFill>
                  <a:srgbClr val="232323"/>
                </a:solidFill>
                <a:effectLst/>
                <a:latin typeface="Noto Sans" panose="020B0502040504020204" pitchFamily="34" charset="0"/>
              </a:rPr>
              <a:t> or </a:t>
            </a:r>
            <a:r>
              <a:rPr lang="en-US" b="0" i="0" u="none" strike="noStrike" dirty="0">
                <a:solidFill>
                  <a:srgbClr val="0074B9"/>
                </a:solidFill>
                <a:effectLst/>
                <a:latin typeface="Noto Sans" panose="020B0502040504020204" pitchFamily="34" charset="0"/>
                <a:hlinkClick r:id="rId9"/>
              </a:rPr>
              <a:t>tacrolimus</a:t>
            </a:r>
            <a:r>
              <a:rPr lang="en-US" b="0" i="0" dirty="0">
                <a:solidFill>
                  <a:srgbClr val="232323"/>
                </a:solidFill>
                <a:effectLst/>
                <a:latin typeface="Noto Sans" panose="020B0502040504020204" pitchFamily="34" charset="0"/>
              </a:rPr>
              <a:t> is a reasonable choice. (See </a:t>
            </a:r>
            <a:r>
              <a:rPr lang="en-US" b="0" i="0" u="none" strike="noStrike" dirty="0">
                <a:solidFill>
                  <a:srgbClr val="0074B9"/>
                </a:solidFill>
                <a:effectLst/>
                <a:latin typeface="Noto Sans" panose="020B0502040504020204" pitchFamily="34" charset="0"/>
                <a:hlinkClick r:id="rId10"/>
              </a:rPr>
              <a:t>'Rituximab'</a:t>
            </a:r>
            <a:r>
              <a:rPr lang="en-US" b="0" i="0" dirty="0">
                <a:solidFill>
                  <a:srgbClr val="232323"/>
                </a:solidFill>
                <a:effectLst/>
                <a:latin typeface="Noto Sans" panose="020B0502040504020204" pitchFamily="34" charset="0"/>
              </a:rPr>
              <a:t> above and </a:t>
            </a:r>
            <a:r>
              <a:rPr lang="en-US" b="0" i="0" u="none" strike="noStrike" dirty="0">
                <a:solidFill>
                  <a:srgbClr val="0074B9"/>
                </a:solidFill>
                <a:effectLst/>
                <a:latin typeface="Noto Sans" panose="020B0502040504020204" pitchFamily="34" charset="0"/>
                <a:hlinkClick r:id="rId11"/>
              </a:rPr>
              <a:t>'Cytotoxic therapy plus glucocorticoids'</a:t>
            </a:r>
            <a:r>
              <a:rPr lang="en-US" b="0" i="0" dirty="0">
                <a:solidFill>
                  <a:srgbClr val="232323"/>
                </a:solidFill>
                <a:effectLst/>
                <a:latin typeface="Noto Sans" panose="020B0502040504020204" pitchFamily="34" charset="0"/>
              </a:rPr>
              <a:t> above and </a:t>
            </a:r>
            <a:r>
              <a:rPr lang="en-US" b="0" i="0" u="none" strike="noStrike" dirty="0">
                <a:solidFill>
                  <a:srgbClr val="0074B9"/>
                </a:solidFill>
                <a:effectLst/>
                <a:latin typeface="Noto Sans" panose="020B0502040504020204" pitchFamily="34" charset="0"/>
                <a:hlinkClick r:id="rId12"/>
              </a:rPr>
              <a:t>'Calcineurin inhibitors'</a:t>
            </a:r>
            <a:r>
              <a:rPr lang="en-US" b="0" i="0" dirty="0">
                <a:solidFill>
                  <a:srgbClr val="232323"/>
                </a:solidFill>
                <a:effectLst/>
                <a:latin typeface="Noto Sans" panose="020B0502040504020204" pitchFamily="34" charset="0"/>
              </a:rPr>
              <a:t> above.)</a:t>
            </a:r>
          </a:p>
          <a:p>
            <a:endParaRPr lang="es-AR" dirty="0"/>
          </a:p>
        </p:txBody>
      </p:sp>
    </p:spTree>
    <p:extLst>
      <p:ext uri="{BB962C8B-B14F-4D97-AF65-F5344CB8AC3E}">
        <p14:creationId xmlns:p14="http://schemas.microsoft.com/office/powerpoint/2010/main" val="4232526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74B7-DFCE-47E8-9BD0-52D1C301A4B9}"/>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C61BA5A7-4011-415A-B246-22BD609415BF}"/>
              </a:ext>
            </a:extLst>
          </p:cNvPr>
          <p:cNvSpPr>
            <a:spLocks noGrp="1"/>
          </p:cNvSpPr>
          <p:nvPr>
            <p:ph idx="1"/>
          </p:nvPr>
        </p:nvSpPr>
        <p:spPr/>
        <p:txBody>
          <a:bodyPr>
            <a:normAutofit fontScale="70000" lnSpcReduction="20000"/>
          </a:bodyPr>
          <a:lstStyle/>
          <a:p>
            <a:pPr algn="l"/>
            <a:r>
              <a:rPr lang="en-US" b="1" i="0" dirty="0">
                <a:solidFill>
                  <a:srgbClr val="232323"/>
                </a:solidFill>
                <a:effectLst/>
                <a:latin typeface="Noto Sans" panose="020B0502040504020204" pitchFamily="34" charset="0"/>
              </a:rPr>
              <a:t>High or very high risk of progression</a:t>
            </a:r>
            <a:r>
              <a:rPr lang="en-US" b="0" i="0" dirty="0">
                <a:solidFill>
                  <a:srgbClr val="232323"/>
                </a:solidFill>
                <a:effectLst/>
                <a:latin typeface="Noto Sans" panose="020B0502040504020204" pitchFamily="34" charset="0"/>
              </a:rPr>
              <a:t> – In patients who are at high or very high risk of progression, we recommend treatment with immunosuppressive therapy and continued general supportive measures, rather than continued general supportive measures alone (</a:t>
            </a:r>
            <a:r>
              <a:rPr lang="en-US" b="1" i="0" u="none" strike="noStrike" dirty="0">
                <a:solidFill>
                  <a:srgbClr val="0074B9"/>
                </a:solidFill>
                <a:effectLst/>
                <a:latin typeface="Noto Sans" panose="020B0502040504020204" pitchFamily="34" charset="0"/>
                <a:hlinkClick r:id="rId2"/>
              </a:rPr>
              <a:t>Grade 1B</a:t>
            </a:r>
            <a:r>
              <a:rPr lang="en-US" b="0" i="0" dirty="0">
                <a:solidFill>
                  <a:srgbClr val="232323"/>
                </a:solidFill>
                <a:effectLst/>
                <a:latin typeface="Noto Sans" panose="020B0502040504020204" pitchFamily="34" charset="0"/>
              </a:rPr>
              <a:t>). The choice of immunosuppressive therapy depends upon how the patient is defined as high or very high risk (see </a:t>
            </a:r>
            <a:r>
              <a:rPr lang="en-US" b="0" i="0" u="none" strike="noStrike" dirty="0">
                <a:solidFill>
                  <a:srgbClr val="0074B9"/>
                </a:solidFill>
                <a:effectLst/>
                <a:latin typeface="Noto Sans" panose="020B0502040504020204" pitchFamily="34" charset="0"/>
                <a:hlinkClick r:id="rId3"/>
              </a:rPr>
              <a:t>'High or very high risk of progression'</a:t>
            </a:r>
            <a:r>
              <a:rPr lang="en-US" b="0" i="0" dirty="0">
                <a:solidFill>
                  <a:srgbClr val="232323"/>
                </a:solidFill>
                <a:effectLst/>
                <a:latin typeface="Noto Sans" panose="020B0502040504020204" pitchFamily="34" charset="0"/>
              </a:rPr>
              <a:t> above):</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In patients who are classified as high or very high risk and have stable kidney function, we suggest treatment with </a:t>
            </a:r>
            <a:r>
              <a:rPr lang="en-US" b="0" i="0" u="none" strike="noStrike" dirty="0">
                <a:solidFill>
                  <a:srgbClr val="0074B9"/>
                </a:solidFill>
                <a:effectLst/>
                <a:latin typeface="Noto Sans" panose="020B0502040504020204" pitchFamily="34" charset="0"/>
                <a:hlinkClick r:id="rId4"/>
              </a:rPr>
              <a:t>rituximab</a:t>
            </a:r>
            <a:r>
              <a:rPr lang="en-US" b="0" i="0" dirty="0">
                <a:solidFill>
                  <a:srgbClr val="232323"/>
                </a:solidFill>
                <a:effectLst/>
                <a:latin typeface="Noto Sans" panose="020B0502040504020204" pitchFamily="34" charset="0"/>
              </a:rPr>
              <a:t> rather than cytotoxic therapy or other therapies (</a:t>
            </a:r>
            <a:r>
              <a:rPr lang="en-US" b="1" i="0" u="none" strike="noStrike" dirty="0">
                <a:solidFill>
                  <a:srgbClr val="0074B9"/>
                </a:solidFill>
                <a:effectLst/>
                <a:latin typeface="Noto Sans" panose="020B0502040504020204" pitchFamily="34" charset="0"/>
                <a:hlinkClick r:id="rId5"/>
              </a:rPr>
              <a:t>Grade 2C</a:t>
            </a:r>
            <a:r>
              <a:rPr lang="en-US" b="0" i="0" dirty="0">
                <a:solidFill>
                  <a:srgbClr val="232323"/>
                </a:solidFill>
                <a:effectLst/>
                <a:latin typeface="Noto Sans" panose="020B0502040504020204" pitchFamily="34" charset="0"/>
              </a:rPr>
              <a:t>). However, a calcineurin inhibitor (CNI) is a reasonable alternative to rituximab in patients who are anti-phospholipase A2 receptor (PLA2R) antibody negative. (See </a:t>
            </a:r>
            <a:r>
              <a:rPr lang="en-US" b="0" i="0" u="none" strike="noStrike" dirty="0">
                <a:solidFill>
                  <a:srgbClr val="0074B9"/>
                </a:solidFill>
                <a:effectLst/>
                <a:latin typeface="Noto Sans" panose="020B0502040504020204" pitchFamily="34" charset="0"/>
                <a:hlinkClick r:id="rId6"/>
              </a:rPr>
              <a:t>'Rituximab'</a:t>
            </a:r>
            <a:r>
              <a:rPr lang="en-US" b="0" i="0" dirty="0">
                <a:solidFill>
                  <a:srgbClr val="232323"/>
                </a:solidFill>
                <a:effectLst/>
                <a:latin typeface="Noto Sans" panose="020B0502040504020204" pitchFamily="34" charset="0"/>
              </a:rPr>
              <a:t> above and </a:t>
            </a:r>
            <a:r>
              <a:rPr lang="en-US" b="0" i="0" u="none" strike="noStrike" dirty="0">
                <a:solidFill>
                  <a:srgbClr val="0074B9"/>
                </a:solidFill>
                <a:effectLst/>
                <a:latin typeface="Noto Sans" panose="020B0502040504020204" pitchFamily="34" charset="0"/>
                <a:hlinkClick r:id="rId7"/>
              </a:rPr>
              <a:t>'Cytotoxic therapy plus glucocorticoids'</a:t>
            </a:r>
            <a:r>
              <a:rPr lang="en-US" b="0" i="0" dirty="0">
                <a:solidFill>
                  <a:srgbClr val="232323"/>
                </a:solidFill>
                <a:effectLst/>
                <a:latin typeface="Noto Sans" panose="020B0502040504020204" pitchFamily="34" charset="0"/>
              </a:rPr>
              <a:t> above and </a:t>
            </a:r>
            <a:r>
              <a:rPr lang="en-US" b="0" i="0" u="none" strike="noStrike" dirty="0">
                <a:solidFill>
                  <a:srgbClr val="0074B9"/>
                </a:solidFill>
                <a:effectLst/>
                <a:latin typeface="Noto Sans" panose="020B0502040504020204" pitchFamily="34" charset="0"/>
                <a:hlinkClick r:id="rId8"/>
              </a:rPr>
              <a:t>'Calcineurin inhibitors'</a:t>
            </a:r>
            <a:r>
              <a:rPr lang="en-US" b="0" i="0" dirty="0">
                <a:solidFill>
                  <a:srgbClr val="232323"/>
                </a:solidFill>
                <a:effectLst/>
                <a:latin typeface="Noto Sans" panose="020B0502040504020204" pitchFamily="34" charset="0"/>
              </a:rPr>
              <a:t> above.)</a:t>
            </a:r>
          </a:p>
          <a:p>
            <a:pPr algn="l"/>
            <a:r>
              <a:rPr lang="en-US" b="0" i="0" dirty="0">
                <a:solidFill>
                  <a:srgbClr val="232323"/>
                </a:solidFill>
                <a:effectLst/>
                <a:latin typeface="Times New Roman" panose="02020603050405020304" pitchFamily="18" charset="0"/>
              </a:rPr>
              <a:t>•</a:t>
            </a:r>
            <a:r>
              <a:rPr lang="en-US" b="0" i="0" dirty="0">
                <a:solidFill>
                  <a:srgbClr val="232323"/>
                </a:solidFill>
                <a:effectLst/>
                <a:latin typeface="Noto Sans" panose="020B0502040504020204" pitchFamily="34" charset="0"/>
              </a:rPr>
              <a:t>In patients who are classified as high or very high risk because of abnormal or declining kidney function at presentation </a:t>
            </a:r>
            <a:r>
              <a:rPr lang="en-US" b="1" i="0" dirty="0">
                <a:solidFill>
                  <a:srgbClr val="232323"/>
                </a:solidFill>
                <a:effectLst/>
                <a:latin typeface="Noto Sans" panose="020B0502040504020204" pitchFamily="34" charset="0"/>
              </a:rPr>
              <a:t>or </a:t>
            </a:r>
            <a:r>
              <a:rPr lang="en-US" b="0" i="0" dirty="0">
                <a:solidFill>
                  <a:srgbClr val="232323"/>
                </a:solidFill>
                <a:effectLst/>
                <a:latin typeface="Noto Sans" panose="020B0502040504020204" pitchFamily="34" charset="0"/>
              </a:rPr>
              <a:t>rapidly declining kidney function due to MN, we suggest combination treatment with glucocorticoids and a cytotoxic agent (preferably </a:t>
            </a:r>
            <a:r>
              <a:rPr lang="en-US" b="0" i="0" u="none" strike="noStrike" dirty="0">
                <a:solidFill>
                  <a:srgbClr val="0074B9"/>
                </a:solidFill>
                <a:effectLst/>
                <a:latin typeface="Noto Sans" panose="020B0502040504020204" pitchFamily="34" charset="0"/>
                <a:hlinkClick r:id="rId9"/>
              </a:rPr>
              <a:t>cyclophosphamide</a:t>
            </a:r>
            <a:r>
              <a:rPr lang="en-US" b="0" i="0" dirty="0">
                <a:solidFill>
                  <a:srgbClr val="232323"/>
                </a:solidFill>
                <a:effectLst/>
                <a:latin typeface="Noto Sans" panose="020B0502040504020204" pitchFamily="34" charset="0"/>
              </a:rPr>
              <a:t>) rather than </a:t>
            </a:r>
            <a:r>
              <a:rPr lang="en-US" b="0" i="0" u="none" strike="noStrike" dirty="0">
                <a:solidFill>
                  <a:srgbClr val="0074B9"/>
                </a:solidFill>
                <a:effectLst/>
                <a:latin typeface="Noto Sans" panose="020B0502040504020204" pitchFamily="34" charset="0"/>
                <a:hlinkClick r:id="rId4"/>
              </a:rPr>
              <a:t>rituximab</a:t>
            </a:r>
            <a:r>
              <a:rPr lang="en-US" b="0" i="0" dirty="0">
                <a:solidFill>
                  <a:srgbClr val="232323"/>
                </a:solidFill>
                <a:effectLst/>
                <a:latin typeface="Noto Sans" panose="020B0502040504020204" pitchFamily="34" charset="0"/>
              </a:rPr>
              <a:t> or other therapies (</a:t>
            </a:r>
            <a:r>
              <a:rPr lang="en-US" b="1" i="0" u="none" strike="noStrike" dirty="0">
                <a:solidFill>
                  <a:srgbClr val="0074B9"/>
                </a:solidFill>
                <a:effectLst/>
                <a:latin typeface="Noto Sans" panose="020B0502040504020204" pitchFamily="34" charset="0"/>
                <a:hlinkClick r:id="rId5"/>
              </a:rPr>
              <a:t>Grade 2C</a:t>
            </a:r>
            <a:r>
              <a:rPr lang="en-US" b="0" i="0" dirty="0">
                <a:solidFill>
                  <a:srgbClr val="232323"/>
                </a:solidFill>
                <a:effectLst/>
                <a:latin typeface="Noto Sans" panose="020B0502040504020204" pitchFamily="34" charset="0"/>
              </a:rPr>
              <a:t>). In patients who wish to avoid cytotoxic therapy, treatment with rituximab may be a reasonable alternative.</a:t>
            </a:r>
          </a:p>
          <a:p>
            <a:endParaRPr lang="es-AR" dirty="0"/>
          </a:p>
        </p:txBody>
      </p:sp>
    </p:spTree>
    <p:extLst>
      <p:ext uri="{BB962C8B-B14F-4D97-AF65-F5344CB8AC3E}">
        <p14:creationId xmlns:p14="http://schemas.microsoft.com/office/powerpoint/2010/main" val="179618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1BBA-8773-4CA5-9ED0-0085166DD2A4}"/>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EE70AAD3-9444-468B-8E5B-817C2D36DF75}"/>
              </a:ext>
            </a:extLst>
          </p:cNvPr>
          <p:cNvSpPr>
            <a:spLocks noGrp="1"/>
          </p:cNvSpPr>
          <p:nvPr>
            <p:ph idx="1"/>
          </p:nvPr>
        </p:nvSpPr>
        <p:spPr/>
        <p:txBody>
          <a:bodyPr/>
          <a:lstStyle/>
          <a:p>
            <a:endParaRPr lang="es-AR"/>
          </a:p>
        </p:txBody>
      </p:sp>
      <p:pic>
        <p:nvPicPr>
          <p:cNvPr id="5" name="Picture 4">
            <a:extLst>
              <a:ext uri="{FF2B5EF4-FFF2-40B4-BE49-F238E27FC236}">
                <a16:creationId xmlns:a16="http://schemas.microsoft.com/office/drawing/2014/main" id="{EA3EE5B1-096D-4651-AD2E-62A2DC39E359}"/>
              </a:ext>
            </a:extLst>
          </p:cNvPr>
          <p:cNvPicPr>
            <a:picLocks noChangeAspect="1"/>
          </p:cNvPicPr>
          <p:nvPr/>
        </p:nvPicPr>
        <p:blipFill>
          <a:blip r:embed="rId3"/>
          <a:stretch>
            <a:fillRect/>
          </a:stretch>
        </p:blipFill>
        <p:spPr>
          <a:xfrm>
            <a:off x="2066362" y="990259"/>
            <a:ext cx="8059275" cy="4877481"/>
          </a:xfrm>
          <a:prstGeom prst="rect">
            <a:avLst/>
          </a:prstGeom>
        </p:spPr>
      </p:pic>
    </p:spTree>
    <p:extLst>
      <p:ext uri="{BB962C8B-B14F-4D97-AF65-F5344CB8AC3E}">
        <p14:creationId xmlns:p14="http://schemas.microsoft.com/office/powerpoint/2010/main" val="35681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23A2-9BDD-4976-8655-D81CC8B67060}"/>
              </a:ext>
            </a:extLst>
          </p:cNvPr>
          <p:cNvSpPr>
            <a:spLocks noGrp="1"/>
          </p:cNvSpPr>
          <p:nvPr>
            <p:ph type="title"/>
          </p:nvPr>
        </p:nvSpPr>
        <p:spPr/>
        <p:txBody>
          <a:bodyPr/>
          <a:lstStyle/>
          <a:p>
            <a:r>
              <a:rPr lang="es-ES" dirty="0"/>
              <a:t>Glomerulonefritis IgA Primaria </a:t>
            </a:r>
            <a:endParaRPr lang="es-AR" dirty="0"/>
          </a:p>
        </p:txBody>
      </p:sp>
      <p:sp>
        <p:nvSpPr>
          <p:cNvPr id="3" name="Content Placeholder 2">
            <a:extLst>
              <a:ext uri="{FF2B5EF4-FFF2-40B4-BE49-F238E27FC236}">
                <a16:creationId xmlns:a16="http://schemas.microsoft.com/office/drawing/2014/main" id="{542BDA5F-5F56-4964-82DA-C637B8A8B44D}"/>
              </a:ext>
            </a:extLst>
          </p:cNvPr>
          <p:cNvSpPr>
            <a:spLocks noGrp="1"/>
          </p:cNvSpPr>
          <p:nvPr>
            <p:ph idx="1"/>
          </p:nvPr>
        </p:nvSpPr>
        <p:spPr/>
        <p:txBody>
          <a:bodyPr>
            <a:normAutofit/>
          </a:bodyPr>
          <a:lstStyle/>
          <a:p>
            <a:r>
              <a:rPr lang="en-US" dirty="0" err="1"/>
              <a:t>Fisiopatogenia</a:t>
            </a:r>
            <a:r>
              <a:rPr lang="en-US" dirty="0"/>
              <a:t> :, AUTOINMUNE, IGA1 </a:t>
            </a:r>
            <a:r>
              <a:rPr lang="en-US" dirty="0" err="1"/>
              <a:t>cadena</a:t>
            </a:r>
            <a:r>
              <a:rPr lang="en-US" dirty="0"/>
              <a:t> lambda, </a:t>
            </a:r>
            <a:r>
              <a:rPr lang="en-US" dirty="0" err="1"/>
              <a:t>activacion</a:t>
            </a:r>
            <a:r>
              <a:rPr lang="en-US" dirty="0"/>
              <a:t> via </a:t>
            </a:r>
            <a:r>
              <a:rPr lang="en-US" dirty="0" err="1"/>
              <a:t>alterna</a:t>
            </a:r>
            <a:r>
              <a:rPr lang="en-US" dirty="0"/>
              <a:t> del </a:t>
            </a:r>
            <a:r>
              <a:rPr lang="en-US" dirty="0" err="1"/>
              <a:t>complemento</a:t>
            </a:r>
            <a:r>
              <a:rPr lang="en-US" dirty="0"/>
              <a:t>. </a:t>
            </a:r>
          </a:p>
          <a:p>
            <a:r>
              <a:rPr lang="en-US" dirty="0" err="1"/>
              <a:t>Gnf</a:t>
            </a:r>
            <a:r>
              <a:rPr lang="en-US" dirty="0"/>
              <a:t> IgA. </a:t>
            </a:r>
            <a:r>
              <a:rPr lang="en-US" dirty="0" err="1"/>
              <a:t>Frecuencia</a:t>
            </a:r>
            <a:r>
              <a:rPr lang="en-US" dirty="0"/>
              <a:t>. </a:t>
            </a:r>
          </a:p>
          <a:p>
            <a:r>
              <a:rPr lang="en-US" dirty="0" err="1"/>
              <a:t>Masculino</a:t>
            </a:r>
            <a:r>
              <a:rPr lang="en-US" dirty="0"/>
              <a:t> (2:1). </a:t>
            </a:r>
          </a:p>
          <a:p>
            <a:r>
              <a:rPr lang="en-US" dirty="0"/>
              <a:t>Pico </a:t>
            </a:r>
            <a:r>
              <a:rPr lang="en-US" dirty="0" err="1"/>
              <a:t>incidencia</a:t>
            </a:r>
            <a:r>
              <a:rPr lang="en-US" dirty="0"/>
              <a:t> 20-30 </a:t>
            </a:r>
            <a:r>
              <a:rPr lang="en-US" dirty="0" err="1"/>
              <a:t>años</a:t>
            </a:r>
            <a:r>
              <a:rPr lang="en-US" dirty="0"/>
              <a:t> </a:t>
            </a:r>
          </a:p>
          <a:p>
            <a:r>
              <a:rPr lang="en-US" u="sng" dirty="0" err="1">
                <a:solidFill>
                  <a:srgbClr val="FF0000"/>
                </a:solidFill>
              </a:rPr>
              <a:t>Sindrome</a:t>
            </a:r>
            <a:r>
              <a:rPr lang="en-US" u="sng" dirty="0">
                <a:solidFill>
                  <a:srgbClr val="FF0000"/>
                </a:solidFill>
              </a:rPr>
              <a:t> </a:t>
            </a:r>
            <a:r>
              <a:rPr lang="en-US" u="sng" dirty="0" err="1">
                <a:solidFill>
                  <a:srgbClr val="FF0000"/>
                </a:solidFill>
              </a:rPr>
              <a:t>urinario</a:t>
            </a:r>
            <a:r>
              <a:rPr lang="en-US" u="sng" dirty="0">
                <a:solidFill>
                  <a:srgbClr val="FF0000"/>
                </a:solidFill>
              </a:rPr>
              <a:t> hematuria </a:t>
            </a:r>
            <a:r>
              <a:rPr lang="en-US" u="sng" dirty="0" err="1">
                <a:solidFill>
                  <a:srgbClr val="FF0000"/>
                </a:solidFill>
              </a:rPr>
              <a:t>aislado</a:t>
            </a:r>
            <a:r>
              <a:rPr lang="en-US" u="sng" dirty="0">
                <a:solidFill>
                  <a:srgbClr val="FF0000"/>
                </a:solidFill>
              </a:rPr>
              <a:t> </a:t>
            </a:r>
          </a:p>
          <a:p>
            <a:r>
              <a:rPr lang="en-US" u="sng" dirty="0" err="1">
                <a:solidFill>
                  <a:srgbClr val="FF0000"/>
                </a:solidFill>
              </a:rPr>
              <a:t>Sindrome</a:t>
            </a:r>
            <a:r>
              <a:rPr lang="en-US" u="sng" dirty="0">
                <a:solidFill>
                  <a:srgbClr val="FF0000"/>
                </a:solidFill>
              </a:rPr>
              <a:t> </a:t>
            </a:r>
            <a:r>
              <a:rPr lang="en-US" u="sng" dirty="0" err="1">
                <a:solidFill>
                  <a:srgbClr val="FF0000"/>
                </a:solidFill>
              </a:rPr>
              <a:t>nefritico</a:t>
            </a:r>
            <a:endParaRPr lang="en-US" u="sng" dirty="0">
              <a:solidFill>
                <a:srgbClr val="FF0000"/>
              </a:solidFill>
            </a:endParaRPr>
          </a:p>
          <a:p>
            <a:r>
              <a:rPr lang="en-US" u="sng" dirty="0" err="1">
                <a:solidFill>
                  <a:srgbClr val="FF0000"/>
                </a:solidFill>
              </a:rPr>
              <a:t>Rapidamente</a:t>
            </a:r>
            <a:r>
              <a:rPr lang="en-US" u="sng" dirty="0">
                <a:solidFill>
                  <a:srgbClr val="FF0000"/>
                </a:solidFill>
              </a:rPr>
              <a:t> </a:t>
            </a:r>
            <a:r>
              <a:rPr lang="en-US" u="sng" dirty="0" err="1">
                <a:solidFill>
                  <a:srgbClr val="FF0000"/>
                </a:solidFill>
              </a:rPr>
              <a:t>progresiva</a:t>
            </a:r>
            <a:r>
              <a:rPr lang="en-US" u="sng" dirty="0">
                <a:solidFill>
                  <a:srgbClr val="FF0000"/>
                </a:solidFill>
              </a:rPr>
              <a:t> </a:t>
            </a:r>
            <a:r>
              <a:rPr lang="en-US" dirty="0"/>
              <a:t>&gt; Perdida mas 50% </a:t>
            </a:r>
            <a:r>
              <a:rPr lang="en-US" dirty="0" err="1"/>
              <a:t>tfg</a:t>
            </a:r>
            <a:r>
              <a:rPr lang="en-US" dirty="0"/>
              <a:t> </a:t>
            </a:r>
            <a:r>
              <a:rPr lang="en-US" dirty="0" err="1"/>
              <a:t>en</a:t>
            </a:r>
            <a:r>
              <a:rPr lang="en-US" dirty="0"/>
              <a:t> </a:t>
            </a:r>
            <a:r>
              <a:rPr lang="en-US" dirty="0" err="1"/>
              <a:t>menos</a:t>
            </a:r>
            <a:r>
              <a:rPr lang="en-US" dirty="0"/>
              <a:t> de 3 meses y bx </a:t>
            </a:r>
            <a:r>
              <a:rPr lang="en-US" dirty="0" err="1"/>
              <a:t>crescencias</a:t>
            </a:r>
            <a:r>
              <a:rPr lang="en-US" dirty="0"/>
              <a:t> </a:t>
            </a:r>
            <a:r>
              <a:rPr lang="en-US" dirty="0" err="1"/>
              <a:t>celulares</a:t>
            </a:r>
            <a:r>
              <a:rPr lang="en-US" dirty="0"/>
              <a:t> o </a:t>
            </a:r>
            <a:r>
              <a:rPr lang="en-US" dirty="0" err="1"/>
              <a:t>fibrocelulares</a:t>
            </a:r>
            <a:r>
              <a:rPr lang="en-US" dirty="0"/>
              <a:t>&gt;</a:t>
            </a:r>
          </a:p>
          <a:p>
            <a:endParaRPr lang="en-US" dirty="0"/>
          </a:p>
          <a:p>
            <a:endParaRPr lang="en-US" dirty="0"/>
          </a:p>
          <a:p>
            <a:endParaRPr lang="es-AR" dirty="0"/>
          </a:p>
        </p:txBody>
      </p:sp>
    </p:spTree>
    <p:extLst>
      <p:ext uri="{BB962C8B-B14F-4D97-AF65-F5344CB8AC3E}">
        <p14:creationId xmlns:p14="http://schemas.microsoft.com/office/powerpoint/2010/main" val="215732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27E7-FDDF-47AC-B90E-A0882F220E6F}"/>
              </a:ext>
            </a:extLst>
          </p:cNvPr>
          <p:cNvSpPr>
            <a:spLocks noGrp="1"/>
          </p:cNvSpPr>
          <p:nvPr>
            <p:ph type="title"/>
          </p:nvPr>
        </p:nvSpPr>
        <p:spPr/>
        <p:txBody>
          <a:bodyPr/>
          <a:lstStyle/>
          <a:p>
            <a:r>
              <a:rPr lang="es-ES" dirty="0">
                <a:solidFill>
                  <a:srgbClr val="FF0000"/>
                </a:solidFill>
              </a:rPr>
              <a:t>Secundarias </a:t>
            </a:r>
            <a:r>
              <a:rPr lang="es-ES" dirty="0"/>
              <a:t>con </a:t>
            </a:r>
            <a:r>
              <a:rPr lang="es-ES" dirty="0" err="1"/>
              <a:t>patron</a:t>
            </a:r>
            <a:r>
              <a:rPr lang="es-ES" dirty="0"/>
              <a:t> IGA </a:t>
            </a:r>
            <a:endParaRPr lang="es-AR" dirty="0"/>
          </a:p>
        </p:txBody>
      </p:sp>
      <p:sp>
        <p:nvSpPr>
          <p:cNvPr id="3" name="Content Placeholder 2">
            <a:extLst>
              <a:ext uri="{FF2B5EF4-FFF2-40B4-BE49-F238E27FC236}">
                <a16:creationId xmlns:a16="http://schemas.microsoft.com/office/drawing/2014/main" id="{AAC1F031-9B20-4DBA-81A4-BE78571693A0}"/>
              </a:ext>
            </a:extLst>
          </p:cNvPr>
          <p:cNvSpPr>
            <a:spLocks noGrp="1"/>
          </p:cNvSpPr>
          <p:nvPr>
            <p:ph idx="1"/>
          </p:nvPr>
        </p:nvSpPr>
        <p:spPr/>
        <p:txBody>
          <a:bodyPr>
            <a:normAutofit fontScale="85000" lnSpcReduction="10000"/>
          </a:bodyPr>
          <a:lstStyle/>
          <a:p>
            <a:r>
              <a:rPr lang="en-US" b="1" i="0" dirty="0">
                <a:solidFill>
                  <a:srgbClr val="232323"/>
                </a:solidFill>
                <a:effectLst/>
                <a:latin typeface="Noto Sans" panose="020B0502040504020204" pitchFamily="34" charset="0"/>
              </a:rPr>
              <a:t>Chronic liver disease </a:t>
            </a:r>
            <a:r>
              <a:rPr lang="en-US" b="0" i="0" dirty="0">
                <a:solidFill>
                  <a:srgbClr val="232323"/>
                </a:solidFill>
                <a:effectLst/>
                <a:latin typeface="Noto Sans" panose="020B0502040504020204" pitchFamily="34" charset="0"/>
              </a:rPr>
              <a:t>– Mesangial IgA deposition associated with chronic liver disease, particularly </a:t>
            </a:r>
            <a:r>
              <a:rPr lang="en-US" b="0" i="0" dirty="0">
                <a:solidFill>
                  <a:srgbClr val="FF0000"/>
                </a:solidFill>
                <a:effectLst/>
                <a:latin typeface="Noto Sans" panose="020B0502040504020204" pitchFamily="34" charset="0"/>
              </a:rPr>
              <a:t>alcoholic cirrhosis</a:t>
            </a:r>
            <a:r>
              <a:rPr lang="en-US" b="0" i="0" dirty="0">
                <a:solidFill>
                  <a:srgbClr val="232323"/>
                </a:solidFill>
                <a:effectLst/>
                <a:latin typeface="Noto Sans" panose="020B0502040504020204" pitchFamily="34" charset="0"/>
              </a:rPr>
              <a:t>, is the most common form of secondary </a:t>
            </a:r>
            <a:r>
              <a:rPr lang="en-US" b="0" i="0" dirty="0" err="1">
                <a:solidFill>
                  <a:srgbClr val="232323"/>
                </a:solidFill>
                <a:effectLst/>
                <a:latin typeface="Noto Sans" panose="020B0502040504020204" pitchFamily="34" charset="0"/>
              </a:rPr>
              <a:t>IgAN</a:t>
            </a:r>
            <a:r>
              <a:rPr lang="en-US" b="0" i="0" dirty="0">
                <a:solidFill>
                  <a:srgbClr val="232323"/>
                </a:solidFill>
                <a:effectLst/>
                <a:latin typeface="Noto Sans" panose="020B0502040504020204" pitchFamily="34" charset="0"/>
              </a:rPr>
              <a:t>.  Despite the frequency of glomerular IgA deposits in advanced liver disease, most adults have no clinical signs of glomerular disease. </a:t>
            </a:r>
            <a:r>
              <a:rPr lang="en-US" b="0" i="0" dirty="0">
                <a:solidFill>
                  <a:srgbClr val="FF0000"/>
                </a:solidFill>
                <a:effectLst/>
                <a:latin typeface="Noto Sans" panose="020B0502040504020204" pitchFamily="34" charset="0"/>
              </a:rPr>
              <a:t>The urinary abnormalities that may be seen in children typically resolve after successful liver transplantation </a:t>
            </a:r>
            <a:r>
              <a:rPr lang="en-US" b="0" i="0" dirty="0">
                <a:solidFill>
                  <a:srgbClr val="232323"/>
                </a:solidFill>
                <a:effectLst/>
                <a:latin typeface="Noto Sans" panose="020B0502040504020204" pitchFamily="34" charset="0"/>
              </a:rPr>
              <a:t>. Impaired removal of IgA-containing complexes by the </a:t>
            </a:r>
            <a:r>
              <a:rPr lang="en-US" b="0" i="0" dirty="0">
                <a:solidFill>
                  <a:srgbClr val="FF0000"/>
                </a:solidFill>
                <a:effectLst/>
                <a:latin typeface="Noto Sans" panose="020B0502040504020204" pitchFamily="34" charset="0"/>
              </a:rPr>
              <a:t>Kupffer cells </a:t>
            </a:r>
            <a:r>
              <a:rPr lang="en-US" b="0" i="0" dirty="0">
                <a:solidFill>
                  <a:srgbClr val="232323"/>
                </a:solidFill>
                <a:effectLst/>
                <a:latin typeface="Noto Sans" panose="020B0502040504020204" pitchFamily="34" charset="0"/>
              </a:rPr>
              <a:t>in the liver is thought to predispose to IgA deposition in the kidney. NO HAY ACTIVACION DE COMPLEMENTO. </a:t>
            </a:r>
          </a:p>
          <a:p>
            <a:r>
              <a:rPr lang="en-US" dirty="0" err="1">
                <a:solidFill>
                  <a:srgbClr val="FF0000"/>
                </a:solidFill>
                <a:latin typeface="Noto Sans" panose="020B0502040504020204" pitchFamily="34" charset="0"/>
              </a:rPr>
              <a:t>Enfermedad</a:t>
            </a:r>
            <a:r>
              <a:rPr lang="en-US" dirty="0">
                <a:solidFill>
                  <a:srgbClr val="FF0000"/>
                </a:solidFill>
                <a:latin typeface="Noto Sans" panose="020B0502040504020204" pitchFamily="34" charset="0"/>
              </a:rPr>
              <a:t> </a:t>
            </a:r>
            <a:r>
              <a:rPr lang="en-US" dirty="0" err="1">
                <a:solidFill>
                  <a:srgbClr val="FF0000"/>
                </a:solidFill>
                <a:latin typeface="Noto Sans" panose="020B0502040504020204" pitchFamily="34" charset="0"/>
              </a:rPr>
              <a:t>Celiaca</a:t>
            </a:r>
            <a:r>
              <a:rPr lang="en-US" dirty="0">
                <a:solidFill>
                  <a:srgbClr val="FF0000"/>
                </a:solidFill>
                <a:latin typeface="Noto Sans" panose="020B0502040504020204" pitchFamily="34" charset="0"/>
              </a:rPr>
              <a:t> (o</a:t>
            </a:r>
            <a:r>
              <a:rPr lang="es-AR" b="0" i="0" dirty="0" err="1">
                <a:solidFill>
                  <a:srgbClr val="FF0000"/>
                </a:solidFill>
                <a:effectLst/>
                <a:latin typeface="Noto Sans" panose="020B0502040504020204" pitchFamily="34" charset="0"/>
              </a:rPr>
              <a:t>ne-third</a:t>
            </a:r>
            <a:r>
              <a:rPr lang="es-AR" b="0" i="0" dirty="0">
                <a:solidFill>
                  <a:srgbClr val="FF0000"/>
                </a:solidFill>
                <a:effectLst/>
                <a:latin typeface="Noto Sans" panose="020B0502040504020204" pitchFamily="34" charset="0"/>
              </a:rPr>
              <a:t> of </a:t>
            </a:r>
            <a:r>
              <a:rPr lang="es-AR" b="0" i="0" dirty="0" err="1">
                <a:solidFill>
                  <a:srgbClr val="FF0000"/>
                </a:solidFill>
                <a:effectLst/>
                <a:latin typeface="Noto Sans" panose="020B0502040504020204" pitchFamily="34" charset="0"/>
              </a:rPr>
              <a:t>patients</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Mayoria</a:t>
            </a:r>
            <a:r>
              <a:rPr lang="es-AR" b="0" i="0" dirty="0">
                <a:solidFill>
                  <a:srgbClr val="232323"/>
                </a:solidFill>
                <a:effectLst/>
                <a:latin typeface="Noto Sans" panose="020B0502040504020204" pitchFamily="34" charset="0"/>
              </a:rPr>
              <a:t> </a:t>
            </a:r>
            <a:r>
              <a:rPr lang="es-AR" b="0" i="0" dirty="0" err="1">
                <a:solidFill>
                  <a:srgbClr val="232323"/>
                </a:solidFill>
                <a:effectLst/>
                <a:latin typeface="Noto Sans" panose="020B0502040504020204" pitchFamily="34" charset="0"/>
              </a:rPr>
              <a:t>asintomatico</a:t>
            </a:r>
            <a:r>
              <a:rPr lang="es-AR" b="0" i="0" dirty="0">
                <a:solidFill>
                  <a:srgbClr val="232323"/>
                </a:solidFill>
                <a:effectLst/>
                <a:latin typeface="Noto Sans" panose="020B0502040504020204" pitchFamily="34" charset="0"/>
              </a:rPr>
              <a:t>. No hay activación del complemento. </a:t>
            </a:r>
          </a:p>
          <a:p>
            <a:r>
              <a:rPr lang="es-AR" dirty="0">
                <a:solidFill>
                  <a:srgbClr val="FF0000"/>
                </a:solidFill>
                <a:latin typeface="Noto Sans" panose="020B0502040504020204" pitchFamily="34" charset="0"/>
              </a:rPr>
              <a:t>HIV </a:t>
            </a:r>
            <a:r>
              <a:rPr lang="es-AR" dirty="0" err="1">
                <a:solidFill>
                  <a:srgbClr val="FF0000"/>
                </a:solidFill>
                <a:latin typeface="Noto Sans" panose="020B0502040504020204" pitchFamily="34" charset="0"/>
              </a:rPr>
              <a:t>infection</a:t>
            </a:r>
            <a:r>
              <a:rPr lang="es-AR" dirty="0">
                <a:solidFill>
                  <a:srgbClr val="FF0000"/>
                </a:solidFill>
                <a:latin typeface="Noto Sans" panose="020B0502040504020204" pitchFamily="34" charset="0"/>
              </a:rPr>
              <a:t> </a:t>
            </a:r>
            <a:r>
              <a:rPr lang="es-AR" dirty="0">
                <a:solidFill>
                  <a:srgbClr val="232323"/>
                </a:solidFill>
                <a:latin typeface="Noto Sans" panose="020B0502040504020204" pitchFamily="34" charset="0"/>
              </a:rPr>
              <a:t>: 8 porciento de los pacientes </a:t>
            </a:r>
          </a:p>
          <a:p>
            <a:r>
              <a:rPr lang="es-AR" dirty="0">
                <a:solidFill>
                  <a:srgbClr val="FF0000"/>
                </a:solidFill>
                <a:latin typeface="Noto Sans" panose="020B0502040504020204" pitchFamily="34" charset="0"/>
              </a:rPr>
              <a:t>MM</a:t>
            </a:r>
            <a:r>
              <a:rPr lang="es-AR" dirty="0">
                <a:solidFill>
                  <a:srgbClr val="232323"/>
                </a:solidFill>
                <a:latin typeface="Noto Sans" panose="020B0502040504020204" pitchFamily="34" charset="0"/>
              </a:rPr>
              <a:t> </a:t>
            </a:r>
            <a:endParaRPr lang="es-AR" dirty="0"/>
          </a:p>
        </p:txBody>
      </p:sp>
    </p:spTree>
    <p:extLst>
      <p:ext uri="{BB962C8B-B14F-4D97-AF65-F5344CB8AC3E}">
        <p14:creationId xmlns:p14="http://schemas.microsoft.com/office/powerpoint/2010/main" val="1253158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D387-567B-44E7-B1AE-BEE15A5AAC0F}"/>
              </a:ext>
            </a:extLst>
          </p:cNvPr>
          <p:cNvSpPr>
            <a:spLocks noGrp="1"/>
          </p:cNvSpPr>
          <p:nvPr>
            <p:ph type="title"/>
          </p:nvPr>
        </p:nvSpPr>
        <p:spPr/>
        <p:txBody>
          <a:bodyPr/>
          <a:lstStyle/>
          <a:p>
            <a:r>
              <a:rPr lang="es-ES" b="1" dirty="0"/>
              <a:t>Sospechar IgA </a:t>
            </a:r>
            <a:endParaRPr lang="es-AR" b="1" dirty="0"/>
          </a:p>
        </p:txBody>
      </p:sp>
      <p:sp>
        <p:nvSpPr>
          <p:cNvPr id="3" name="Content Placeholder 2">
            <a:extLst>
              <a:ext uri="{FF2B5EF4-FFF2-40B4-BE49-F238E27FC236}">
                <a16:creationId xmlns:a16="http://schemas.microsoft.com/office/drawing/2014/main" id="{6AC83E51-3E0C-4A43-9CF9-31D95365A88C}"/>
              </a:ext>
            </a:extLst>
          </p:cNvPr>
          <p:cNvSpPr>
            <a:spLocks noGrp="1"/>
          </p:cNvSpPr>
          <p:nvPr>
            <p:ph idx="1"/>
          </p:nvPr>
        </p:nvSpPr>
        <p:spPr/>
        <p:txBody>
          <a:bodyPr>
            <a:normAutofit fontScale="92500"/>
          </a:bodyPr>
          <a:lstStyle/>
          <a:p>
            <a:pPr algn="l"/>
            <a:r>
              <a:rPr lang="en-US" b="0" i="0" u="sng" dirty="0">
                <a:solidFill>
                  <a:srgbClr val="FF0000"/>
                </a:solidFill>
                <a:effectLst/>
                <a:latin typeface="Noto Sans" panose="020B0502040504020204" pitchFamily="34" charset="0"/>
              </a:rPr>
              <a:t>Hematuria </a:t>
            </a:r>
            <a:r>
              <a:rPr lang="en-US" b="0" i="0" u="sng" dirty="0" err="1">
                <a:solidFill>
                  <a:srgbClr val="FF0000"/>
                </a:solidFill>
                <a:effectLst/>
                <a:latin typeface="Noto Sans" panose="020B0502040504020204" pitchFamily="34" charset="0"/>
              </a:rPr>
              <a:t>Macroscopica</a:t>
            </a:r>
            <a:r>
              <a:rPr lang="en-US" b="0" i="0" dirty="0">
                <a:solidFill>
                  <a:srgbClr val="232323"/>
                </a:solidFill>
                <a:effectLst/>
                <a:latin typeface="Noto Sans" panose="020B0502040504020204" pitchFamily="34" charset="0"/>
              </a:rPr>
              <a:t>: 40 - 50 % </a:t>
            </a:r>
            <a:r>
              <a:rPr lang="en-US" b="0" i="0" dirty="0" err="1">
                <a:solidFill>
                  <a:srgbClr val="232323"/>
                </a:solidFill>
                <a:effectLst/>
                <a:latin typeface="Noto Sans" panose="020B0502040504020204" pitchFamily="34" charset="0"/>
              </a:rPr>
              <a:t>episodio</a:t>
            </a:r>
            <a:r>
              <a:rPr lang="en-US" b="0" i="0" dirty="0">
                <a:solidFill>
                  <a:srgbClr val="232323"/>
                </a:solidFill>
                <a:effectLst/>
                <a:latin typeface="Noto Sans" panose="020B0502040504020204" pitchFamily="34" charset="0"/>
              </a:rPr>
              <a:t> hematuria visible </a:t>
            </a:r>
            <a:r>
              <a:rPr lang="en-US" b="0" i="0" dirty="0" err="1">
                <a:solidFill>
                  <a:srgbClr val="FF0000"/>
                </a:solidFill>
                <a:effectLst/>
                <a:latin typeface="Noto Sans" panose="020B0502040504020204" pitchFamily="34" charset="0"/>
              </a:rPr>
              <a:t>recurrente</a:t>
            </a:r>
            <a:r>
              <a:rPr lang="en-US" b="0" i="0" dirty="0">
                <a:solidFill>
                  <a:srgbClr val="FF0000"/>
                </a:solidFill>
                <a:effectLst/>
                <a:latin typeface="Noto Sans" panose="020B0502040504020204" pitchFamily="34" charset="0"/>
              </a:rPr>
              <a:t> </a:t>
            </a:r>
            <a:r>
              <a:rPr lang="en-US" b="0" i="0" dirty="0" err="1">
                <a:solidFill>
                  <a:srgbClr val="232323"/>
                </a:solidFill>
                <a:effectLst/>
                <a:latin typeface="Noto Sans" panose="020B0502040504020204" pitchFamily="34" charset="0"/>
              </a:rPr>
              <a:t>acompañando</a:t>
            </a:r>
            <a:r>
              <a:rPr lang="en-US" b="0" i="0" dirty="0">
                <a:solidFill>
                  <a:srgbClr val="232323"/>
                </a:solidFill>
                <a:effectLst/>
                <a:latin typeface="Noto Sans" panose="020B0502040504020204" pitchFamily="34" charset="0"/>
              </a:rPr>
              <a:t> </a:t>
            </a:r>
            <a:r>
              <a:rPr lang="en-US" b="0" i="0" dirty="0" err="1">
                <a:solidFill>
                  <a:srgbClr val="232323"/>
                </a:solidFill>
                <a:effectLst/>
                <a:latin typeface="Noto Sans" panose="020B0502040504020204" pitchFamily="34" charset="0"/>
              </a:rPr>
              <a:t>procesos</a:t>
            </a:r>
            <a:r>
              <a:rPr lang="en-US" b="0" i="0" dirty="0">
                <a:solidFill>
                  <a:srgbClr val="232323"/>
                </a:solidFill>
                <a:effectLst/>
                <a:latin typeface="Noto Sans" panose="020B0502040504020204" pitchFamily="34" charset="0"/>
              </a:rPr>
              <a:t> </a:t>
            </a:r>
            <a:r>
              <a:rPr lang="en-US" b="0" i="0" dirty="0" err="1">
                <a:solidFill>
                  <a:srgbClr val="232323"/>
                </a:solidFill>
                <a:effectLst/>
                <a:latin typeface="Noto Sans" panose="020B0502040504020204" pitchFamily="34" charset="0"/>
              </a:rPr>
              <a:t>infecciosos</a:t>
            </a:r>
            <a:r>
              <a:rPr lang="en-US" b="0" i="0" dirty="0">
                <a:solidFill>
                  <a:srgbClr val="232323"/>
                </a:solidFill>
                <a:effectLst/>
                <a:latin typeface="Noto Sans" panose="020B0502040504020204" pitchFamily="34" charset="0"/>
              </a:rPr>
              <a:t> de la via </a:t>
            </a:r>
            <a:r>
              <a:rPr lang="en-US" b="0" i="0" dirty="0" err="1">
                <a:solidFill>
                  <a:srgbClr val="232323"/>
                </a:solidFill>
                <a:effectLst/>
                <a:latin typeface="Noto Sans" panose="020B0502040504020204" pitchFamily="34" charset="0"/>
              </a:rPr>
              <a:t>aerea</a:t>
            </a:r>
            <a:r>
              <a:rPr lang="en-US" b="0" i="0" dirty="0">
                <a:solidFill>
                  <a:srgbClr val="232323"/>
                </a:solidFill>
                <a:effectLst/>
                <a:latin typeface="Noto Sans" panose="020B0502040504020204" pitchFamily="34" charset="0"/>
              </a:rPr>
              <a:t> superior . </a:t>
            </a:r>
          </a:p>
          <a:p>
            <a:pPr algn="l"/>
            <a:r>
              <a:rPr lang="en-US" b="0" i="0" dirty="0" err="1">
                <a:solidFill>
                  <a:srgbClr val="232323"/>
                </a:solidFill>
                <a:effectLst/>
                <a:latin typeface="Noto Sans" panose="020B0502040504020204" pitchFamily="34" charset="0"/>
              </a:rPr>
              <a:t>Edad</a:t>
            </a:r>
            <a:r>
              <a:rPr lang="en-US" b="0" i="0" dirty="0">
                <a:solidFill>
                  <a:srgbClr val="232323"/>
                </a:solidFill>
                <a:effectLst/>
                <a:latin typeface="Noto Sans" panose="020B0502040504020204" pitchFamily="34" charset="0"/>
              </a:rPr>
              <a:t> mayor a 40 </a:t>
            </a:r>
            <a:r>
              <a:rPr lang="en-US" b="0" i="0" dirty="0" err="1">
                <a:solidFill>
                  <a:srgbClr val="232323"/>
                </a:solidFill>
                <a:effectLst/>
                <a:latin typeface="Noto Sans" panose="020B0502040504020204" pitchFamily="34" charset="0"/>
              </a:rPr>
              <a:t>años</a:t>
            </a:r>
            <a:r>
              <a:rPr lang="en-US" b="0" i="0" dirty="0">
                <a:solidFill>
                  <a:srgbClr val="232323"/>
                </a:solidFill>
                <a:effectLst/>
                <a:latin typeface="Noto Sans" panose="020B0502040504020204" pitchFamily="34" charset="0"/>
              </a:rPr>
              <a:t>, </a:t>
            </a:r>
            <a:r>
              <a:rPr lang="en-US" b="0" i="0" dirty="0" err="1">
                <a:solidFill>
                  <a:srgbClr val="232323"/>
                </a:solidFill>
                <a:effectLst/>
                <a:latin typeface="Noto Sans" panose="020B0502040504020204" pitchFamily="34" charset="0"/>
              </a:rPr>
              <a:t>el</a:t>
            </a:r>
            <a:r>
              <a:rPr lang="en-US" b="0" i="0" dirty="0">
                <a:solidFill>
                  <a:srgbClr val="232323"/>
                </a:solidFill>
                <a:effectLst/>
                <a:latin typeface="Noto Sans" panose="020B0502040504020204" pitchFamily="34" charset="0"/>
              </a:rPr>
              <a:t> </a:t>
            </a:r>
            <a:r>
              <a:rPr lang="en-US" b="0" i="0" dirty="0" err="1">
                <a:solidFill>
                  <a:srgbClr val="232323"/>
                </a:solidFill>
                <a:effectLst/>
                <a:latin typeface="Noto Sans" panose="020B0502040504020204" pitchFamily="34" charset="0"/>
              </a:rPr>
              <a:t>episodio</a:t>
            </a:r>
            <a:r>
              <a:rPr lang="en-US" b="0" i="0" dirty="0">
                <a:solidFill>
                  <a:srgbClr val="232323"/>
                </a:solidFill>
                <a:effectLst/>
                <a:latin typeface="Noto Sans" panose="020B0502040504020204" pitchFamily="34" charset="0"/>
              </a:rPr>
              <a:t> de hematuria es </a:t>
            </a:r>
            <a:r>
              <a:rPr lang="en-US" b="0" i="0" dirty="0" err="1">
                <a:solidFill>
                  <a:srgbClr val="232323"/>
                </a:solidFill>
                <a:effectLst/>
                <a:latin typeface="Noto Sans" panose="020B0502040504020204" pitchFamily="34" charset="0"/>
              </a:rPr>
              <a:t>raro</a:t>
            </a:r>
            <a:r>
              <a:rPr lang="en-US" b="0" i="0" dirty="0">
                <a:solidFill>
                  <a:srgbClr val="232323"/>
                </a:solidFill>
                <a:effectLst/>
                <a:latin typeface="Noto Sans" panose="020B0502040504020204" pitchFamily="34" charset="0"/>
              </a:rPr>
              <a:t> IgA </a:t>
            </a:r>
          </a:p>
          <a:p>
            <a:pPr algn="l"/>
            <a:r>
              <a:rPr lang="en-US" dirty="0">
                <a:solidFill>
                  <a:srgbClr val="FF0000"/>
                </a:solidFill>
                <a:latin typeface="Noto Sans" panose="020B0502040504020204" pitchFamily="34" charset="0"/>
              </a:rPr>
              <a:t>Microscopic hematuria </a:t>
            </a:r>
            <a:r>
              <a:rPr lang="en-US" dirty="0" err="1">
                <a:solidFill>
                  <a:srgbClr val="FF0000"/>
                </a:solidFill>
                <a:latin typeface="Noto Sans" panose="020B0502040504020204" pitchFamily="34" charset="0"/>
              </a:rPr>
              <a:t>persistente</a:t>
            </a:r>
            <a:r>
              <a:rPr lang="en-US" dirty="0">
                <a:solidFill>
                  <a:srgbClr val="FF0000"/>
                </a:solidFill>
                <a:latin typeface="Noto Sans" panose="020B0502040504020204" pitchFamily="34" charset="0"/>
              </a:rPr>
              <a:t> </a:t>
            </a:r>
            <a:r>
              <a:rPr lang="en-US" dirty="0">
                <a:solidFill>
                  <a:srgbClr val="232323"/>
                </a:solidFill>
                <a:latin typeface="Noto Sans" panose="020B0502040504020204" pitchFamily="34" charset="0"/>
              </a:rPr>
              <a:t>: </a:t>
            </a:r>
            <a:r>
              <a:rPr lang="en-US" b="0" i="0" dirty="0">
                <a:solidFill>
                  <a:srgbClr val="232323"/>
                </a:solidFill>
                <a:effectLst/>
                <a:latin typeface="Noto Sans" panose="020B0502040504020204" pitchFamily="34" charset="0"/>
              </a:rPr>
              <a:t>30 _40 percent </a:t>
            </a:r>
            <a:r>
              <a:rPr lang="en-US" b="0" i="0" dirty="0" err="1">
                <a:solidFill>
                  <a:srgbClr val="232323"/>
                </a:solidFill>
                <a:effectLst/>
                <a:latin typeface="Noto Sans" panose="020B0502040504020204" pitchFamily="34" charset="0"/>
              </a:rPr>
              <a:t>acompanada</a:t>
            </a:r>
            <a:r>
              <a:rPr lang="en-US" b="0" i="0" dirty="0">
                <a:solidFill>
                  <a:srgbClr val="232323"/>
                </a:solidFill>
                <a:effectLst/>
                <a:latin typeface="Noto Sans" panose="020B0502040504020204" pitchFamily="34" charset="0"/>
              </a:rPr>
              <a:t> o no de </a:t>
            </a:r>
            <a:r>
              <a:rPr lang="en-US" b="0" i="0" dirty="0" err="1">
                <a:solidFill>
                  <a:srgbClr val="232323"/>
                </a:solidFill>
                <a:effectLst/>
                <a:latin typeface="Noto Sans" panose="020B0502040504020204" pitchFamily="34" charset="0"/>
              </a:rPr>
              <a:t>algun</a:t>
            </a:r>
            <a:r>
              <a:rPr lang="en-US" b="0" i="0" dirty="0">
                <a:solidFill>
                  <a:srgbClr val="232323"/>
                </a:solidFill>
                <a:effectLst/>
                <a:latin typeface="Noto Sans" panose="020B0502040504020204" pitchFamily="34" charset="0"/>
              </a:rPr>
              <a:t> </a:t>
            </a:r>
            <a:r>
              <a:rPr lang="en-US" b="0" i="0" dirty="0" err="1">
                <a:solidFill>
                  <a:srgbClr val="232323"/>
                </a:solidFill>
                <a:effectLst/>
                <a:latin typeface="Noto Sans" panose="020B0502040504020204" pitchFamily="34" charset="0"/>
              </a:rPr>
              <a:t>grado</a:t>
            </a:r>
            <a:r>
              <a:rPr lang="en-US" b="0" i="0" dirty="0">
                <a:solidFill>
                  <a:srgbClr val="232323"/>
                </a:solidFill>
                <a:effectLst/>
                <a:latin typeface="Noto Sans" panose="020B0502040504020204" pitchFamily="34" charset="0"/>
              </a:rPr>
              <a:t> de proteinuria.</a:t>
            </a:r>
          </a:p>
          <a:p>
            <a:pPr algn="l"/>
            <a:r>
              <a:rPr lang="en-US" b="0" i="0" dirty="0" err="1">
                <a:solidFill>
                  <a:srgbClr val="FF0000"/>
                </a:solidFill>
                <a:effectLst/>
                <a:latin typeface="Noto Sans" panose="020B0502040504020204" pitchFamily="34" charset="0"/>
              </a:rPr>
              <a:t>Deterioro</a:t>
            </a:r>
            <a:r>
              <a:rPr lang="en-US" b="0" i="0" dirty="0">
                <a:solidFill>
                  <a:srgbClr val="FF0000"/>
                </a:solidFill>
                <a:effectLst/>
                <a:latin typeface="Noto Sans" panose="020B0502040504020204" pitchFamily="34" charset="0"/>
              </a:rPr>
              <a:t> </a:t>
            </a:r>
            <a:r>
              <a:rPr lang="en-US" b="0" i="0" dirty="0" err="1">
                <a:solidFill>
                  <a:srgbClr val="FF0000"/>
                </a:solidFill>
                <a:effectLst/>
                <a:latin typeface="Noto Sans" panose="020B0502040504020204" pitchFamily="34" charset="0"/>
              </a:rPr>
              <a:t>progresivo</a:t>
            </a:r>
            <a:r>
              <a:rPr lang="en-US" b="0" i="0" dirty="0">
                <a:solidFill>
                  <a:srgbClr val="FF0000"/>
                </a:solidFill>
                <a:effectLst/>
                <a:latin typeface="Noto Sans" panose="020B0502040504020204" pitchFamily="34" charset="0"/>
              </a:rPr>
              <a:t> TFG </a:t>
            </a:r>
          </a:p>
          <a:p>
            <a:pPr algn="l"/>
            <a:r>
              <a:rPr lang="en-US" dirty="0">
                <a:solidFill>
                  <a:srgbClr val="232323"/>
                </a:solidFill>
                <a:latin typeface="Noto Sans" panose="020B0502040504020204" pitchFamily="34" charset="0"/>
              </a:rPr>
              <a:t>N</a:t>
            </a:r>
            <a:r>
              <a:rPr lang="en-US" i="0" dirty="0">
                <a:solidFill>
                  <a:srgbClr val="232323"/>
                </a:solidFill>
                <a:effectLst/>
                <a:latin typeface="Noto Sans" panose="020B0502040504020204" pitchFamily="34" charset="0"/>
              </a:rPr>
              <a:t>ephrotic syndrome or rapidly progressive glomerulonephritis</a:t>
            </a:r>
            <a:r>
              <a:rPr lang="en-US" b="1" i="0" dirty="0">
                <a:solidFill>
                  <a:srgbClr val="232323"/>
                </a:solidFill>
                <a:effectLst/>
                <a:latin typeface="Noto Sans" panose="020B0502040504020204" pitchFamily="34" charset="0"/>
              </a:rPr>
              <a:t> </a:t>
            </a:r>
            <a:r>
              <a:rPr lang="en-US" b="0" i="0" dirty="0">
                <a:solidFill>
                  <a:srgbClr val="232323"/>
                </a:solidFill>
                <a:effectLst/>
                <a:latin typeface="Noto Sans" panose="020B0502040504020204" pitchFamily="34" charset="0"/>
              </a:rPr>
              <a:t>– Less than </a:t>
            </a:r>
            <a:r>
              <a:rPr lang="en-US" b="0" i="0" dirty="0">
                <a:solidFill>
                  <a:srgbClr val="FF0000"/>
                </a:solidFill>
                <a:effectLst/>
                <a:latin typeface="Noto Sans" panose="020B0502040504020204" pitchFamily="34" charset="0"/>
              </a:rPr>
              <a:t>10</a:t>
            </a:r>
            <a:r>
              <a:rPr lang="en-US" b="0" i="0" dirty="0">
                <a:solidFill>
                  <a:srgbClr val="232323"/>
                </a:solidFill>
                <a:effectLst/>
                <a:latin typeface="Noto Sans" panose="020B0502040504020204" pitchFamily="34" charset="0"/>
              </a:rPr>
              <a:t> percent present with either nephrotic syndrome or an acute, rapidly progressive glomerulonephritis</a:t>
            </a:r>
          </a:p>
          <a:p>
            <a:endParaRPr lang="es-AR" dirty="0"/>
          </a:p>
        </p:txBody>
      </p:sp>
    </p:spTree>
    <p:extLst>
      <p:ext uri="{BB962C8B-B14F-4D97-AF65-F5344CB8AC3E}">
        <p14:creationId xmlns:p14="http://schemas.microsoft.com/office/powerpoint/2010/main" val="83500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3F83-545F-4A61-B0AE-D6CC9A5CF858}"/>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F25D9B20-C63C-414C-848D-D8B026E82E0F}"/>
              </a:ext>
            </a:extLst>
          </p:cNvPr>
          <p:cNvSpPr>
            <a:spLocks noGrp="1"/>
          </p:cNvSpPr>
          <p:nvPr>
            <p:ph idx="1"/>
          </p:nvPr>
        </p:nvSpPr>
        <p:spPr/>
        <p:txBody>
          <a:bodyPr/>
          <a:lstStyle/>
          <a:p>
            <a:endParaRPr lang="es-AR"/>
          </a:p>
        </p:txBody>
      </p:sp>
      <p:pic>
        <p:nvPicPr>
          <p:cNvPr id="5" name="Picture 4">
            <a:extLst>
              <a:ext uri="{FF2B5EF4-FFF2-40B4-BE49-F238E27FC236}">
                <a16:creationId xmlns:a16="http://schemas.microsoft.com/office/drawing/2014/main" id="{E6CBBE53-1FA7-431E-A75D-5D3B3CF7D47D}"/>
              </a:ext>
            </a:extLst>
          </p:cNvPr>
          <p:cNvPicPr>
            <a:picLocks noChangeAspect="1"/>
          </p:cNvPicPr>
          <p:nvPr/>
        </p:nvPicPr>
        <p:blipFill>
          <a:blip r:embed="rId3"/>
          <a:stretch>
            <a:fillRect/>
          </a:stretch>
        </p:blipFill>
        <p:spPr>
          <a:xfrm>
            <a:off x="1272201" y="259825"/>
            <a:ext cx="9618904" cy="6233050"/>
          </a:xfrm>
          <a:prstGeom prst="rect">
            <a:avLst/>
          </a:prstGeom>
        </p:spPr>
      </p:pic>
    </p:spTree>
    <p:extLst>
      <p:ext uri="{BB962C8B-B14F-4D97-AF65-F5344CB8AC3E}">
        <p14:creationId xmlns:p14="http://schemas.microsoft.com/office/powerpoint/2010/main" val="390318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1751-EB36-4744-BF86-F26EF7EAF9AB}"/>
              </a:ext>
            </a:extLst>
          </p:cNvPr>
          <p:cNvSpPr>
            <a:spLocks noGrp="1"/>
          </p:cNvSpPr>
          <p:nvPr>
            <p:ph type="title"/>
          </p:nvPr>
        </p:nvSpPr>
        <p:spPr/>
        <p:txBody>
          <a:bodyPr/>
          <a:lstStyle/>
          <a:p>
            <a:endParaRPr lang="es-AR"/>
          </a:p>
        </p:txBody>
      </p:sp>
      <p:pic>
        <p:nvPicPr>
          <p:cNvPr id="5" name="Picture 4">
            <a:extLst>
              <a:ext uri="{FF2B5EF4-FFF2-40B4-BE49-F238E27FC236}">
                <a16:creationId xmlns:a16="http://schemas.microsoft.com/office/drawing/2014/main" id="{0DAC9A7C-116C-40DC-8D69-1731489FF999}"/>
              </a:ext>
            </a:extLst>
          </p:cNvPr>
          <p:cNvPicPr>
            <a:picLocks noChangeAspect="1"/>
          </p:cNvPicPr>
          <p:nvPr/>
        </p:nvPicPr>
        <p:blipFill>
          <a:blip r:embed="rId3"/>
          <a:stretch>
            <a:fillRect/>
          </a:stretch>
        </p:blipFill>
        <p:spPr>
          <a:xfrm>
            <a:off x="-85725" y="0"/>
            <a:ext cx="10287000" cy="6678575"/>
          </a:xfrm>
          <a:prstGeom prst="rect">
            <a:avLst/>
          </a:prstGeom>
        </p:spPr>
      </p:pic>
    </p:spTree>
    <p:extLst>
      <p:ext uri="{BB962C8B-B14F-4D97-AF65-F5344CB8AC3E}">
        <p14:creationId xmlns:p14="http://schemas.microsoft.com/office/powerpoint/2010/main" val="2959621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2183</Words>
  <Application>Microsoft Office PowerPoint</Application>
  <PresentationFormat>Widescreen</PresentationFormat>
  <Paragraphs>153</Paragraphs>
  <Slides>38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Noto Sans</vt:lpstr>
      <vt:lpstr>Times New Roman</vt:lpstr>
      <vt:lpstr>Office Theme</vt:lpstr>
      <vt:lpstr>Enfermedades Glomerulares</vt:lpstr>
      <vt:lpstr>Enfermedades Glomerulares </vt:lpstr>
      <vt:lpstr>SINDROME NEFRITICO </vt:lpstr>
      <vt:lpstr>PowerPoint Presentation</vt:lpstr>
      <vt:lpstr>Glomerulonefritis IgA Primaria </vt:lpstr>
      <vt:lpstr>Secundarias con patron IGA </vt:lpstr>
      <vt:lpstr>Sospechar IgA </vt:lpstr>
      <vt:lpstr>PowerPoint Presentation</vt:lpstr>
      <vt:lpstr>PowerPoint Presentation</vt:lpstr>
      <vt:lpstr>PowerPoint Presentation</vt:lpstr>
      <vt:lpstr>Oxford classification of IgAN — In 2009 </vt:lpstr>
      <vt:lpstr>(IgAN) TRATAMIENTO  </vt:lpstr>
      <vt:lpstr>PowerPoint Presentation</vt:lpstr>
      <vt:lpstr>Indicaciones de Biopsia renal </vt:lpstr>
      <vt:lpstr>DIFFERENTIAL DIAGNOSIS IgA </vt:lpstr>
      <vt:lpstr>PowerPoint Presentation</vt:lpstr>
      <vt:lpstr>PSGN otro diagnostico Diferencial </vt:lpstr>
      <vt:lpstr>PowerPoint Presentation</vt:lpstr>
      <vt:lpstr>PowerPoint Presentation</vt:lpstr>
      <vt:lpstr>PowerPoint Presentation</vt:lpstr>
      <vt:lpstr>PowerPoint Presentation</vt:lpstr>
      <vt:lpstr>DIAGNOSTICO </vt:lpstr>
      <vt:lpstr>Recordar !!!!</vt:lpstr>
      <vt:lpstr>Purpura schonlein Henoch </vt:lpstr>
      <vt:lpstr>GNF.  MEMBRANOPROLIFERATIVA Mesangiocapilar </vt:lpstr>
      <vt:lpstr>FISIOPATOGENIA </vt:lpstr>
      <vt:lpstr>PowerPoint Presentation</vt:lpstr>
      <vt:lpstr>MPGN TRATAMIENTO</vt:lpstr>
      <vt:lpstr>GNF. Membranosa</vt:lpstr>
      <vt:lpstr>PowerPoint Presentation</vt:lpstr>
      <vt:lpstr>PowerPoint Presentation</vt:lpstr>
      <vt:lpstr>PATRON HISTOLOGICO </vt:lpstr>
      <vt:lpstr>RECORDAR </vt:lpstr>
      <vt:lpstr>FENOTIPOS DE GNF MEMBRANOSA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Enfermedades Glomerulares</dc:title>
  <dc:creator>Lucas Navarro</dc:creator>
  <cp:lastModifiedBy>Lucas Navarro</cp:lastModifiedBy>
  <cp:revision>1</cp:revision>
  <dcterms:created xsi:type="dcterms:W3CDTF">2025-04-09T19:57:04Z</dcterms:created>
  <dcterms:modified xsi:type="dcterms:W3CDTF">2025-04-09T19:59:49Z</dcterms:modified>
</cp:coreProperties>
</file>