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9" r:id="rId3"/>
    <p:sldId id="325" r:id="rId4"/>
    <p:sldId id="346" r:id="rId5"/>
    <p:sldId id="347" r:id="rId6"/>
    <p:sldId id="450" r:id="rId7"/>
    <p:sldId id="326" r:id="rId8"/>
    <p:sldId id="349" r:id="rId9"/>
    <p:sldId id="395" r:id="rId10"/>
    <p:sldId id="351" r:id="rId11"/>
    <p:sldId id="353" r:id="rId12"/>
    <p:sldId id="356" r:id="rId13"/>
    <p:sldId id="357" r:id="rId14"/>
    <p:sldId id="358" r:id="rId15"/>
    <p:sldId id="359" r:id="rId16"/>
    <p:sldId id="451" r:id="rId17"/>
    <p:sldId id="417" r:id="rId18"/>
    <p:sldId id="418" r:id="rId19"/>
    <p:sldId id="361" r:id="rId20"/>
    <p:sldId id="362" r:id="rId21"/>
    <p:sldId id="365" r:id="rId22"/>
    <p:sldId id="363" r:id="rId23"/>
    <p:sldId id="370" r:id="rId24"/>
    <p:sldId id="367" r:id="rId25"/>
    <p:sldId id="396" r:id="rId26"/>
    <p:sldId id="278" r:id="rId27"/>
    <p:sldId id="371" r:id="rId28"/>
    <p:sldId id="342" r:id="rId29"/>
    <p:sldId id="383" r:id="rId30"/>
    <p:sldId id="397" r:id="rId31"/>
    <p:sldId id="398" r:id="rId32"/>
    <p:sldId id="399" r:id="rId33"/>
    <p:sldId id="401" r:id="rId34"/>
    <p:sldId id="283" r:id="rId35"/>
    <p:sldId id="256" r:id="rId3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B4EB2-6214-4B5C-8646-1CC353C3D9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0CC19E-3704-4656-912F-D8C1DBCA679E}">
      <dgm:prSet phldrT="[Text]"/>
      <dgm:spPr/>
      <dgm:t>
        <a:bodyPr/>
        <a:lstStyle/>
        <a:p>
          <a:r>
            <a:rPr lang="en-US" dirty="0"/>
            <a:t>HIPOVOLEMIA= Na Corp</a:t>
          </a:r>
        </a:p>
      </dgm:t>
    </dgm:pt>
    <dgm:pt modelId="{F5EA6FDA-5850-4AD8-BDD3-5727E0F8DBB9}" type="parTrans" cxnId="{89B0EA38-9389-429C-983E-8C5933D1EC99}">
      <dgm:prSet/>
      <dgm:spPr/>
      <dgm:t>
        <a:bodyPr/>
        <a:lstStyle/>
        <a:p>
          <a:endParaRPr lang="en-US"/>
        </a:p>
      </dgm:t>
    </dgm:pt>
    <dgm:pt modelId="{814695A2-9570-46B8-B5E4-6D8C7C9A5073}" type="sibTrans" cxnId="{89B0EA38-9389-429C-983E-8C5933D1EC99}">
      <dgm:prSet/>
      <dgm:spPr/>
      <dgm:t>
        <a:bodyPr/>
        <a:lstStyle/>
        <a:p>
          <a:endParaRPr lang="en-US"/>
        </a:p>
      </dgm:t>
    </dgm:pt>
    <dgm:pt modelId="{C2740C3A-7DF1-4025-A7E5-4E1B3465AEB6}">
      <dgm:prSet phldrT="[Text]"/>
      <dgm:spPr/>
      <dgm:t>
        <a:bodyPr/>
        <a:lstStyle/>
        <a:p>
          <a:r>
            <a:rPr lang="en-US" dirty="0"/>
            <a:t>EUVOLEMIA= Na Corp Normal</a:t>
          </a:r>
        </a:p>
      </dgm:t>
    </dgm:pt>
    <dgm:pt modelId="{B738ADC4-62EA-4BD3-B22B-F816EA880FCE}" type="parTrans" cxnId="{8CA2A2E3-9923-4326-8912-9C64B1878919}">
      <dgm:prSet/>
      <dgm:spPr/>
      <dgm:t>
        <a:bodyPr/>
        <a:lstStyle/>
        <a:p>
          <a:endParaRPr lang="en-US"/>
        </a:p>
      </dgm:t>
    </dgm:pt>
    <dgm:pt modelId="{577A2F4B-65A7-4436-A822-B4D7174CE65A}" type="sibTrans" cxnId="{8CA2A2E3-9923-4326-8912-9C64B1878919}">
      <dgm:prSet/>
      <dgm:spPr/>
      <dgm:t>
        <a:bodyPr/>
        <a:lstStyle/>
        <a:p>
          <a:endParaRPr lang="en-US"/>
        </a:p>
      </dgm:t>
    </dgm:pt>
    <dgm:pt modelId="{D0675549-3B57-4B9A-96C9-94AFEF75BCC2}">
      <dgm:prSet phldrT="[Text]"/>
      <dgm:spPr/>
      <dgm:t>
        <a:bodyPr/>
        <a:lstStyle/>
        <a:p>
          <a:r>
            <a:rPr lang="en-US" dirty="0"/>
            <a:t>HIPERVOLEMIA = Na Corp </a:t>
          </a:r>
        </a:p>
      </dgm:t>
    </dgm:pt>
    <dgm:pt modelId="{951E01EF-CA09-49F7-B2B4-F3C88BE6A6A6}" type="parTrans" cxnId="{C7FF0785-727A-478A-8022-0DFDCD4DC01E}">
      <dgm:prSet/>
      <dgm:spPr/>
      <dgm:t>
        <a:bodyPr/>
        <a:lstStyle/>
        <a:p>
          <a:endParaRPr lang="en-US"/>
        </a:p>
      </dgm:t>
    </dgm:pt>
    <dgm:pt modelId="{E21A5FBD-B944-4D91-AD78-04EDCE069A64}" type="sibTrans" cxnId="{C7FF0785-727A-478A-8022-0DFDCD4DC01E}">
      <dgm:prSet/>
      <dgm:spPr/>
      <dgm:t>
        <a:bodyPr/>
        <a:lstStyle/>
        <a:p>
          <a:endParaRPr lang="en-US"/>
        </a:p>
      </dgm:t>
    </dgm:pt>
    <dgm:pt modelId="{E024FD07-9263-4852-9EB7-BA4253FE05FE}" type="pres">
      <dgm:prSet presAssocID="{0BAB4EB2-6214-4B5C-8646-1CC353C3D9E0}" presName="linear" presStyleCnt="0">
        <dgm:presLayoutVars>
          <dgm:dir/>
          <dgm:animLvl val="lvl"/>
          <dgm:resizeHandles val="exact"/>
        </dgm:presLayoutVars>
      </dgm:prSet>
      <dgm:spPr/>
    </dgm:pt>
    <dgm:pt modelId="{69D496EC-D57C-4EB8-9940-AB6E7CCF1E3A}" type="pres">
      <dgm:prSet presAssocID="{FF0CC19E-3704-4656-912F-D8C1DBCA679E}" presName="parentLin" presStyleCnt="0"/>
      <dgm:spPr/>
    </dgm:pt>
    <dgm:pt modelId="{9C8DA7F0-E28E-4437-85D3-FBA18F43B75C}" type="pres">
      <dgm:prSet presAssocID="{FF0CC19E-3704-4656-912F-D8C1DBCA679E}" presName="parentLeftMargin" presStyleLbl="node1" presStyleIdx="0" presStyleCnt="3"/>
      <dgm:spPr/>
    </dgm:pt>
    <dgm:pt modelId="{726DC05F-F774-4DAA-B2F3-C6B0E4A8E875}" type="pres">
      <dgm:prSet presAssocID="{FF0CC19E-3704-4656-912F-D8C1DBCA679E}" presName="parentText" presStyleLbl="node1" presStyleIdx="0" presStyleCnt="3" custLinFactNeighborX="-2143" custLinFactNeighborY="3987">
        <dgm:presLayoutVars>
          <dgm:chMax val="0"/>
          <dgm:bulletEnabled val="1"/>
        </dgm:presLayoutVars>
      </dgm:prSet>
      <dgm:spPr/>
    </dgm:pt>
    <dgm:pt modelId="{7B30395B-3F28-406A-AC45-FFFED2D9A339}" type="pres">
      <dgm:prSet presAssocID="{FF0CC19E-3704-4656-912F-D8C1DBCA679E}" presName="negativeSpace" presStyleCnt="0"/>
      <dgm:spPr/>
    </dgm:pt>
    <dgm:pt modelId="{B6E963AC-A21E-441F-8458-684EA8355949}" type="pres">
      <dgm:prSet presAssocID="{FF0CC19E-3704-4656-912F-D8C1DBCA679E}" presName="childText" presStyleLbl="conFgAcc1" presStyleIdx="0" presStyleCnt="3">
        <dgm:presLayoutVars>
          <dgm:bulletEnabled val="1"/>
        </dgm:presLayoutVars>
      </dgm:prSet>
      <dgm:spPr/>
    </dgm:pt>
    <dgm:pt modelId="{D7B31A52-64A6-4B3A-83D7-8FBCDCE7DBCA}" type="pres">
      <dgm:prSet presAssocID="{814695A2-9570-46B8-B5E4-6D8C7C9A5073}" presName="spaceBetweenRectangles" presStyleCnt="0"/>
      <dgm:spPr/>
    </dgm:pt>
    <dgm:pt modelId="{BA98C409-7D4D-469B-9870-4DEC051892B3}" type="pres">
      <dgm:prSet presAssocID="{C2740C3A-7DF1-4025-A7E5-4E1B3465AEB6}" presName="parentLin" presStyleCnt="0"/>
      <dgm:spPr/>
    </dgm:pt>
    <dgm:pt modelId="{9EBDDF30-44CF-4BFB-A27D-C95212F0E66D}" type="pres">
      <dgm:prSet presAssocID="{C2740C3A-7DF1-4025-A7E5-4E1B3465AEB6}" presName="parentLeftMargin" presStyleLbl="node1" presStyleIdx="0" presStyleCnt="3"/>
      <dgm:spPr/>
    </dgm:pt>
    <dgm:pt modelId="{2980114F-0139-4512-B142-699BADA3DE2E}" type="pres">
      <dgm:prSet presAssocID="{C2740C3A-7DF1-4025-A7E5-4E1B3465AE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E540FA-DFE0-4838-8F35-06510BC158D2}" type="pres">
      <dgm:prSet presAssocID="{C2740C3A-7DF1-4025-A7E5-4E1B3465AEB6}" presName="negativeSpace" presStyleCnt="0"/>
      <dgm:spPr/>
    </dgm:pt>
    <dgm:pt modelId="{0E70FB51-57D3-464C-B783-91DD24C20B26}" type="pres">
      <dgm:prSet presAssocID="{C2740C3A-7DF1-4025-A7E5-4E1B3465AEB6}" presName="childText" presStyleLbl="conFgAcc1" presStyleIdx="1" presStyleCnt="3">
        <dgm:presLayoutVars>
          <dgm:bulletEnabled val="1"/>
        </dgm:presLayoutVars>
      </dgm:prSet>
      <dgm:spPr/>
    </dgm:pt>
    <dgm:pt modelId="{F47C663B-71E2-46AE-888A-49583091E396}" type="pres">
      <dgm:prSet presAssocID="{577A2F4B-65A7-4436-A822-B4D7174CE65A}" presName="spaceBetweenRectangles" presStyleCnt="0"/>
      <dgm:spPr/>
    </dgm:pt>
    <dgm:pt modelId="{A1CBC750-B626-4306-A5FE-7B492F62525A}" type="pres">
      <dgm:prSet presAssocID="{D0675549-3B57-4B9A-96C9-94AFEF75BCC2}" presName="parentLin" presStyleCnt="0"/>
      <dgm:spPr/>
    </dgm:pt>
    <dgm:pt modelId="{49B581CF-DC79-466B-83D7-FDC2700DE5D3}" type="pres">
      <dgm:prSet presAssocID="{D0675549-3B57-4B9A-96C9-94AFEF75BCC2}" presName="parentLeftMargin" presStyleLbl="node1" presStyleIdx="1" presStyleCnt="3"/>
      <dgm:spPr/>
    </dgm:pt>
    <dgm:pt modelId="{4E191FDB-6715-4B34-AF4D-E6D9AC5696FC}" type="pres">
      <dgm:prSet presAssocID="{D0675549-3B57-4B9A-96C9-94AFEF75BCC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B0CB175-E8B7-4AE5-96F2-FE5763CA2404}" type="pres">
      <dgm:prSet presAssocID="{D0675549-3B57-4B9A-96C9-94AFEF75BCC2}" presName="negativeSpace" presStyleCnt="0"/>
      <dgm:spPr/>
    </dgm:pt>
    <dgm:pt modelId="{2BA48344-FA65-4E94-8762-41F6912D393D}" type="pres">
      <dgm:prSet presAssocID="{D0675549-3B57-4B9A-96C9-94AFEF75BC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F1FF913-6674-46CD-BCD0-4064FF5E323B}" type="presOf" srcId="{C2740C3A-7DF1-4025-A7E5-4E1B3465AEB6}" destId="{9EBDDF30-44CF-4BFB-A27D-C95212F0E66D}" srcOrd="0" destOrd="0" presId="urn:microsoft.com/office/officeart/2005/8/layout/list1"/>
    <dgm:cxn modelId="{89B0EA38-9389-429C-983E-8C5933D1EC99}" srcId="{0BAB4EB2-6214-4B5C-8646-1CC353C3D9E0}" destId="{FF0CC19E-3704-4656-912F-D8C1DBCA679E}" srcOrd="0" destOrd="0" parTransId="{F5EA6FDA-5850-4AD8-BDD3-5727E0F8DBB9}" sibTransId="{814695A2-9570-46B8-B5E4-6D8C7C9A5073}"/>
    <dgm:cxn modelId="{A6AE3B45-3E14-47F8-8C58-2194E7AF871E}" type="presOf" srcId="{C2740C3A-7DF1-4025-A7E5-4E1B3465AEB6}" destId="{2980114F-0139-4512-B142-699BADA3DE2E}" srcOrd="1" destOrd="0" presId="urn:microsoft.com/office/officeart/2005/8/layout/list1"/>
    <dgm:cxn modelId="{282EDD7E-56F3-4543-B86A-E41D2488C939}" type="presOf" srcId="{D0675549-3B57-4B9A-96C9-94AFEF75BCC2}" destId="{49B581CF-DC79-466B-83D7-FDC2700DE5D3}" srcOrd="0" destOrd="0" presId="urn:microsoft.com/office/officeart/2005/8/layout/list1"/>
    <dgm:cxn modelId="{B88C4C80-CBE5-4551-9870-4A652A7F3B20}" type="presOf" srcId="{D0675549-3B57-4B9A-96C9-94AFEF75BCC2}" destId="{4E191FDB-6715-4B34-AF4D-E6D9AC5696FC}" srcOrd="1" destOrd="0" presId="urn:microsoft.com/office/officeart/2005/8/layout/list1"/>
    <dgm:cxn modelId="{C7FF0785-727A-478A-8022-0DFDCD4DC01E}" srcId="{0BAB4EB2-6214-4B5C-8646-1CC353C3D9E0}" destId="{D0675549-3B57-4B9A-96C9-94AFEF75BCC2}" srcOrd="2" destOrd="0" parTransId="{951E01EF-CA09-49F7-B2B4-F3C88BE6A6A6}" sibTransId="{E21A5FBD-B944-4D91-AD78-04EDCE069A64}"/>
    <dgm:cxn modelId="{510E8E8A-19E9-4DA0-B7BF-F2D399D9882A}" type="presOf" srcId="{FF0CC19E-3704-4656-912F-D8C1DBCA679E}" destId="{726DC05F-F774-4DAA-B2F3-C6B0E4A8E875}" srcOrd="1" destOrd="0" presId="urn:microsoft.com/office/officeart/2005/8/layout/list1"/>
    <dgm:cxn modelId="{0EFE4B9A-EB06-4005-B8A2-A259021BAB03}" type="presOf" srcId="{0BAB4EB2-6214-4B5C-8646-1CC353C3D9E0}" destId="{E024FD07-9263-4852-9EB7-BA4253FE05FE}" srcOrd="0" destOrd="0" presId="urn:microsoft.com/office/officeart/2005/8/layout/list1"/>
    <dgm:cxn modelId="{8CA2A2E3-9923-4326-8912-9C64B1878919}" srcId="{0BAB4EB2-6214-4B5C-8646-1CC353C3D9E0}" destId="{C2740C3A-7DF1-4025-A7E5-4E1B3465AEB6}" srcOrd="1" destOrd="0" parTransId="{B738ADC4-62EA-4BD3-B22B-F816EA880FCE}" sibTransId="{577A2F4B-65A7-4436-A822-B4D7174CE65A}"/>
    <dgm:cxn modelId="{969744E7-FC15-4E55-B360-5CAB62D3DE0B}" type="presOf" srcId="{FF0CC19E-3704-4656-912F-D8C1DBCA679E}" destId="{9C8DA7F0-E28E-4437-85D3-FBA18F43B75C}" srcOrd="0" destOrd="0" presId="urn:microsoft.com/office/officeart/2005/8/layout/list1"/>
    <dgm:cxn modelId="{C712FA55-8690-498E-ACDE-3264C271EC77}" type="presParOf" srcId="{E024FD07-9263-4852-9EB7-BA4253FE05FE}" destId="{69D496EC-D57C-4EB8-9940-AB6E7CCF1E3A}" srcOrd="0" destOrd="0" presId="urn:microsoft.com/office/officeart/2005/8/layout/list1"/>
    <dgm:cxn modelId="{1D8E28B2-C66F-41B6-8332-331EFAB157A8}" type="presParOf" srcId="{69D496EC-D57C-4EB8-9940-AB6E7CCF1E3A}" destId="{9C8DA7F0-E28E-4437-85D3-FBA18F43B75C}" srcOrd="0" destOrd="0" presId="urn:microsoft.com/office/officeart/2005/8/layout/list1"/>
    <dgm:cxn modelId="{62FE4FA8-149E-456A-B2A8-031CCFBB6A97}" type="presParOf" srcId="{69D496EC-D57C-4EB8-9940-AB6E7CCF1E3A}" destId="{726DC05F-F774-4DAA-B2F3-C6B0E4A8E875}" srcOrd="1" destOrd="0" presId="urn:microsoft.com/office/officeart/2005/8/layout/list1"/>
    <dgm:cxn modelId="{DD5355AA-88D6-4ED9-B9DB-084276965D07}" type="presParOf" srcId="{E024FD07-9263-4852-9EB7-BA4253FE05FE}" destId="{7B30395B-3F28-406A-AC45-FFFED2D9A339}" srcOrd="1" destOrd="0" presId="urn:microsoft.com/office/officeart/2005/8/layout/list1"/>
    <dgm:cxn modelId="{FEABA9BD-AE87-4F7F-ABE6-BDF0276D6293}" type="presParOf" srcId="{E024FD07-9263-4852-9EB7-BA4253FE05FE}" destId="{B6E963AC-A21E-441F-8458-684EA8355949}" srcOrd="2" destOrd="0" presId="urn:microsoft.com/office/officeart/2005/8/layout/list1"/>
    <dgm:cxn modelId="{0C0288AC-DF8E-4C8B-9F35-722D4C628034}" type="presParOf" srcId="{E024FD07-9263-4852-9EB7-BA4253FE05FE}" destId="{D7B31A52-64A6-4B3A-83D7-8FBCDCE7DBCA}" srcOrd="3" destOrd="0" presId="urn:microsoft.com/office/officeart/2005/8/layout/list1"/>
    <dgm:cxn modelId="{6B0307B5-F554-425F-A98F-3DB41A810CFC}" type="presParOf" srcId="{E024FD07-9263-4852-9EB7-BA4253FE05FE}" destId="{BA98C409-7D4D-469B-9870-4DEC051892B3}" srcOrd="4" destOrd="0" presId="urn:microsoft.com/office/officeart/2005/8/layout/list1"/>
    <dgm:cxn modelId="{55D3E74C-C132-4D8B-8569-8D42DB358A4E}" type="presParOf" srcId="{BA98C409-7D4D-469B-9870-4DEC051892B3}" destId="{9EBDDF30-44CF-4BFB-A27D-C95212F0E66D}" srcOrd="0" destOrd="0" presId="urn:microsoft.com/office/officeart/2005/8/layout/list1"/>
    <dgm:cxn modelId="{703C0901-A175-4CCD-A4AA-820EB49ECD7E}" type="presParOf" srcId="{BA98C409-7D4D-469B-9870-4DEC051892B3}" destId="{2980114F-0139-4512-B142-699BADA3DE2E}" srcOrd="1" destOrd="0" presId="urn:microsoft.com/office/officeart/2005/8/layout/list1"/>
    <dgm:cxn modelId="{43352A8E-2BDF-4684-A017-831EBE92E395}" type="presParOf" srcId="{E024FD07-9263-4852-9EB7-BA4253FE05FE}" destId="{9CE540FA-DFE0-4838-8F35-06510BC158D2}" srcOrd="5" destOrd="0" presId="urn:microsoft.com/office/officeart/2005/8/layout/list1"/>
    <dgm:cxn modelId="{C5D86A4F-8B7E-420A-8642-C67E7E0258DA}" type="presParOf" srcId="{E024FD07-9263-4852-9EB7-BA4253FE05FE}" destId="{0E70FB51-57D3-464C-B783-91DD24C20B26}" srcOrd="6" destOrd="0" presId="urn:microsoft.com/office/officeart/2005/8/layout/list1"/>
    <dgm:cxn modelId="{53ED8BF0-C917-4A07-AB39-037515E3614C}" type="presParOf" srcId="{E024FD07-9263-4852-9EB7-BA4253FE05FE}" destId="{F47C663B-71E2-46AE-888A-49583091E396}" srcOrd="7" destOrd="0" presId="urn:microsoft.com/office/officeart/2005/8/layout/list1"/>
    <dgm:cxn modelId="{9DE5CC47-33F0-442A-BB3A-854DBB9C1EB7}" type="presParOf" srcId="{E024FD07-9263-4852-9EB7-BA4253FE05FE}" destId="{A1CBC750-B626-4306-A5FE-7B492F62525A}" srcOrd="8" destOrd="0" presId="urn:microsoft.com/office/officeart/2005/8/layout/list1"/>
    <dgm:cxn modelId="{725DAA20-DB5A-4833-8359-DBA113DB5687}" type="presParOf" srcId="{A1CBC750-B626-4306-A5FE-7B492F62525A}" destId="{49B581CF-DC79-466B-83D7-FDC2700DE5D3}" srcOrd="0" destOrd="0" presId="urn:microsoft.com/office/officeart/2005/8/layout/list1"/>
    <dgm:cxn modelId="{043DBD80-D9F4-4EF0-81DB-7EA7FADE9FBF}" type="presParOf" srcId="{A1CBC750-B626-4306-A5FE-7B492F62525A}" destId="{4E191FDB-6715-4B34-AF4D-E6D9AC5696FC}" srcOrd="1" destOrd="0" presId="urn:microsoft.com/office/officeart/2005/8/layout/list1"/>
    <dgm:cxn modelId="{43F1B710-46F9-43E5-8BC9-E8CC62DE451B}" type="presParOf" srcId="{E024FD07-9263-4852-9EB7-BA4253FE05FE}" destId="{8B0CB175-E8B7-4AE5-96F2-FE5763CA2404}" srcOrd="9" destOrd="0" presId="urn:microsoft.com/office/officeart/2005/8/layout/list1"/>
    <dgm:cxn modelId="{6F663C4F-9953-439B-85EF-3EE9E0B26E71}" type="presParOf" srcId="{E024FD07-9263-4852-9EB7-BA4253FE05FE}" destId="{2BA48344-FA65-4E94-8762-41F6912D393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963AC-A21E-441F-8458-684EA8355949}">
      <dsp:nvSpPr>
        <dsp:cNvPr id="0" name=""/>
        <dsp:cNvSpPr/>
      </dsp:nvSpPr>
      <dsp:spPr>
        <a:xfrm>
          <a:off x="0" y="77736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DC05F-F774-4DAA-B2F3-C6B0E4A8E875}">
      <dsp:nvSpPr>
        <dsp:cNvPr id="0" name=""/>
        <dsp:cNvSpPr/>
      </dsp:nvSpPr>
      <dsp:spPr>
        <a:xfrm>
          <a:off x="397690" y="32912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HIPOVOLEMIA= Na Corp</a:t>
          </a:r>
        </a:p>
      </dsp:txBody>
      <dsp:txXfrm>
        <a:off x="445245" y="376678"/>
        <a:ext cx="5594490" cy="879050"/>
      </dsp:txXfrm>
    </dsp:sp>
    <dsp:sp modelId="{0E70FB51-57D3-464C-B783-91DD24C20B26}">
      <dsp:nvSpPr>
        <dsp:cNvPr id="0" name=""/>
        <dsp:cNvSpPr/>
      </dsp:nvSpPr>
      <dsp:spPr>
        <a:xfrm>
          <a:off x="0" y="227424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0114F-0139-4512-B142-699BADA3DE2E}">
      <dsp:nvSpPr>
        <dsp:cNvPr id="0" name=""/>
        <dsp:cNvSpPr/>
      </dsp:nvSpPr>
      <dsp:spPr>
        <a:xfrm>
          <a:off x="406400" y="178716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EUVOLEMIA= Na Corp Normal</a:t>
          </a:r>
        </a:p>
      </dsp:txBody>
      <dsp:txXfrm>
        <a:off x="453955" y="1834718"/>
        <a:ext cx="5594490" cy="879050"/>
      </dsp:txXfrm>
    </dsp:sp>
    <dsp:sp modelId="{2BA48344-FA65-4E94-8762-41F6912D393D}">
      <dsp:nvSpPr>
        <dsp:cNvPr id="0" name=""/>
        <dsp:cNvSpPr/>
      </dsp:nvSpPr>
      <dsp:spPr>
        <a:xfrm>
          <a:off x="0" y="3771123"/>
          <a:ext cx="81280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91FDB-6715-4B34-AF4D-E6D9AC5696FC}">
      <dsp:nvSpPr>
        <dsp:cNvPr id="0" name=""/>
        <dsp:cNvSpPr/>
      </dsp:nvSpPr>
      <dsp:spPr>
        <a:xfrm>
          <a:off x="406400" y="3284043"/>
          <a:ext cx="568960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HIPERVOLEMIA = Na Corp </a:t>
          </a:r>
        </a:p>
      </dsp:txBody>
      <dsp:txXfrm>
        <a:off x="453955" y="3331598"/>
        <a:ext cx="559449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1F6C-3706-4B6E-B2A9-CB81F75ED32F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1AB46-62F9-4801-B970-1353694A6C5A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872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90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1047-3D1E-476C-84DA-2FFEF15ED7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6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30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56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59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16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74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55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1047-3D1E-476C-84DA-2FFEF15ED7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7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2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50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53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4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1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31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1047-3D1E-476C-84DA-2FFEF15ED7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2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1047-3D1E-476C-84DA-2FFEF15ED7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DD8F-94BB-46EE-93B6-7C57459958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3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AEAD1-9279-4FD6-BD63-ECB8F48BE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9B8F-AF4B-49E4-8EF9-4A26351A3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79324-7860-4050-869E-E9D4ADA0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B0E3D-04FC-4BF9-BD4B-59CFA1A7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6319-DFA9-49D8-B0DC-30B7B245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784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A286-2C18-42BB-A3A6-A0D04E55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8CA36-F813-4D41-A05B-206120BA8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0FDDD-96E9-473A-9041-DA3EE1B7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0217-14BF-4110-8C1A-39C4FE71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E50D-DE0C-4903-8ED7-CF369CC1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77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88224-012A-4787-9D83-2561E4414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4F5F8-DCE8-4ADF-8017-B68B2036F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B8932-E5DC-49BB-B391-411A9BC2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A22FF-9754-41A6-9A58-0F278E2A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CCD6D-A55C-445B-BBAF-131B3D4A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328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EF1B-8403-4B15-B9AA-C8EF7FE3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75372-D137-43A1-BBA3-6440433B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938B4-8622-4388-83FB-D3E0730C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E0C4-8CC0-41B1-9DE4-4A16E94A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8EA57-A1BD-4733-9897-D0F2BF1D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92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42B3-71FB-4BB9-8362-5C7A4F13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47D68-FC79-418D-BF72-44BB5D09D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6F38-66EE-48A9-829E-5D183EBD0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171A1-C781-4E86-B564-207CB2D4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AE739-91CC-4CCC-B076-C1124582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3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5157-6A0D-4C20-9D4A-AF4CDBB0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1BA1-4F63-4087-9B7C-A1BDAF7C6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933BE-636C-4C88-A7C2-81480A0C4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C0B86-C534-40E6-9D69-51EF8D02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194E3-7189-4E28-B8E8-18313A5B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26499-6B7D-4421-A5DD-5C361539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52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E592-34EA-40CB-8C33-68F098EB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1E405-70C8-47A6-92A0-352C0E3D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6CE7D-A13F-4829-8D2C-DFE9851DE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567F61-BA46-42E2-8EB0-2D18F0849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1F8AB-6463-41D2-B53D-948242923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5251D-A110-4636-A4D4-427DF0AC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CCAB8-653D-4C45-8B7C-500F9929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3B8CE-B990-40B9-8A7A-92A59CC4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651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319-4AF3-4D5A-8ABC-3BF24D42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F78618-B790-4953-AC48-96C8003B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EA2B5-E1BB-44E5-A0DC-47E0290E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FDE9D-4906-4D88-B596-26597771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221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241DA-D77D-4091-8423-3CD9B94A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FF66A-FCD7-40E0-A95A-550341C0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68E16-0E4F-46B0-8AFC-3846908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23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92086-C967-4513-BAC7-12F07094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6E486-43ED-4FD3-8D5B-89874DEB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061E3-082D-43DF-8271-4B8555A33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5B76B-185A-4EB2-B002-5AF82670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15285-1A35-4AD2-B161-18841BF3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8FD2F-BDF5-4191-AD15-0C429111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83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F8CC-F660-4474-B8D9-DE50C86C1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AED18-EA84-4771-A59E-DEDEA9E40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2B202-BE5C-452E-B26E-697D9B94A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3F8E2-1AD4-4F23-8AEF-63A412F4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05398-9522-4DF0-B4A8-5EBB9985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EAA54-E351-4735-923E-B313B3CE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1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3BA6A-6B56-489E-85A0-FC444A64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9C5FD-BD1C-41AF-BC00-EAE9F3EA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017E8-7D2D-4BBD-8675-C77FF883E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08A29-612B-4D7B-A8B6-25CBADEFFA51}" type="datetimeFigureOut">
              <a:rPr lang="es-AR" smtClean="0"/>
              <a:t>9/4/2025</a:t>
            </a:fld>
            <a:endParaRPr lang="es-A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78928-247E-44D8-8DD3-C4C26E1F3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E61E1-7E22-42B7-AB60-C7D407ED0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B7612-07B5-4ACF-B933-8627975863F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224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sagepub.com/author/Arora,+Surender+Kumar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281742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b="1" dirty="0"/>
              <a:t>TRASTORNOS DEL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AGUA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20" y="3711441"/>
            <a:ext cx="10309860" cy="2247944"/>
          </a:xfrm>
        </p:spPr>
        <p:txBody>
          <a:bodyPr>
            <a:normAutofit/>
          </a:bodyPr>
          <a:lstStyle/>
          <a:p>
            <a:r>
              <a:rPr lang="en-US" dirty="0"/>
              <a:t>Prof. </a:t>
            </a:r>
            <a:r>
              <a:rPr lang="en-US" dirty="0" err="1"/>
              <a:t>Vergottini</a:t>
            </a:r>
            <a:r>
              <a:rPr lang="en-US" dirty="0"/>
              <a:t> Ana Soledad</a:t>
            </a:r>
          </a:p>
          <a:p>
            <a:r>
              <a:rPr lang="en-US" dirty="0"/>
              <a:t>Esp.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. Esp. </a:t>
            </a:r>
            <a:r>
              <a:rPr lang="en-US" dirty="0" err="1"/>
              <a:t>Nefrologia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INDYEC, </a:t>
            </a:r>
            <a:r>
              <a:rPr lang="en-US" dirty="0"/>
              <a:t>  </a:t>
            </a:r>
            <a:r>
              <a:rPr lang="en-US" dirty="0" err="1"/>
              <a:t>Coordinador</a:t>
            </a:r>
            <a:r>
              <a:rPr lang="en-US" dirty="0"/>
              <a:t> del Instituto de </a:t>
            </a:r>
            <a:r>
              <a:rPr lang="en-US" dirty="0" err="1"/>
              <a:t>Nefrologia</a:t>
            </a:r>
            <a:r>
              <a:rPr lang="en-US" dirty="0"/>
              <a:t> </a:t>
            </a:r>
            <a:r>
              <a:rPr lang="en-US" dirty="0" err="1"/>
              <a:t>Dialisis</a:t>
            </a:r>
            <a:r>
              <a:rPr lang="en-US" dirty="0"/>
              <a:t> y </a:t>
            </a:r>
            <a:r>
              <a:rPr lang="en-US" dirty="0" err="1"/>
              <a:t>Enfermedades</a:t>
            </a:r>
            <a:r>
              <a:rPr lang="en-US" dirty="0"/>
              <a:t> </a:t>
            </a:r>
            <a:r>
              <a:rPr lang="en-US" dirty="0" err="1"/>
              <a:t>Cardiovasculares</a:t>
            </a:r>
            <a:endParaRPr lang="en-US" dirty="0"/>
          </a:p>
          <a:p>
            <a:r>
              <a:rPr lang="en-US" dirty="0"/>
              <a:t>2025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67" y="8845859"/>
            <a:ext cx="888723" cy="108513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6174377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8260" y="6389370"/>
            <a:ext cx="369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Indyec.centro@gmail.com</a:t>
            </a:r>
          </a:p>
        </p:txBody>
      </p:sp>
    </p:spTree>
    <p:extLst>
      <p:ext uri="{BB962C8B-B14F-4D97-AF65-F5344CB8AC3E}">
        <p14:creationId xmlns:p14="http://schemas.microsoft.com/office/powerpoint/2010/main" val="215275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31" y="268514"/>
            <a:ext cx="10711543" cy="6589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6176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F </a:t>
            </a:r>
            <a:r>
              <a:rPr lang="en-US" dirty="0" err="1"/>
              <a:t>Gankam</a:t>
            </a:r>
            <a:r>
              <a:rPr lang="en-US" dirty="0"/>
              <a:t> </a:t>
            </a:r>
            <a:r>
              <a:rPr lang="en-US" dirty="0" err="1"/>
              <a:t>Kengne</a:t>
            </a:r>
            <a:r>
              <a:rPr lang="en-US" dirty="0"/>
              <a:t> and G </a:t>
            </a:r>
            <a:r>
              <a:rPr lang="en-US" dirty="0" err="1"/>
              <a:t>Decaux</a:t>
            </a:r>
            <a:r>
              <a:rPr lang="en-US" dirty="0"/>
              <a:t>: Hyponatremia and the Brain</a:t>
            </a:r>
          </a:p>
          <a:p>
            <a:pPr algn="r"/>
            <a:r>
              <a:rPr lang="en-US" dirty="0"/>
              <a:t>Kidney </a:t>
            </a:r>
            <a:r>
              <a:rPr lang="en-US" dirty="0" err="1"/>
              <a:t>Int</a:t>
            </a:r>
            <a:r>
              <a:rPr lang="en-US" dirty="0"/>
              <a:t> Rep (2018) 3,24-35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6205" y="1274410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ml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731" y="5214258"/>
            <a:ext cx="169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4-6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0376" y="5347119"/>
            <a:ext cx="761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02536-AA4A-48F6-93F3-5AF066FF3534}"/>
              </a:ext>
            </a:extLst>
          </p:cNvPr>
          <p:cNvSpPr txBox="1"/>
          <p:nvPr/>
        </p:nvSpPr>
        <p:spPr>
          <a:xfrm>
            <a:off x="190300" y="2873610"/>
            <a:ext cx="159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3 BOLOS </a:t>
            </a:r>
            <a:r>
              <a:rPr lang="es-AR" dirty="0" err="1">
                <a:solidFill>
                  <a:srgbClr val="FF0000"/>
                </a:solidFill>
              </a:rPr>
              <a:t>Hipertonicos</a:t>
            </a:r>
            <a:r>
              <a:rPr lang="es-A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EB44BD-8D0A-4A61-82FC-C88C61CD0797}"/>
              </a:ext>
            </a:extLst>
          </p:cNvPr>
          <p:cNvSpPr/>
          <p:nvPr/>
        </p:nvSpPr>
        <p:spPr>
          <a:xfrm>
            <a:off x="8229600" y="1946494"/>
            <a:ext cx="1148080" cy="3090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3988ED-2FB9-416F-B82D-FDC6EB3A3FFF}"/>
              </a:ext>
            </a:extLst>
          </p:cNvPr>
          <p:cNvSpPr/>
          <p:nvPr/>
        </p:nvSpPr>
        <p:spPr>
          <a:xfrm>
            <a:off x="5070764" y="103909"/>
            <a:ext cx="935181" cy="696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9EACE2-433B-458F-A90A-0EB1C7ED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5" y="-13741"/>
            <a:ext cx="1543265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473" y="355889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4. GOAL DE TRATAMIENTO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05" y="1804399"/>
            <a:ext cx="4688995" cy="48419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Goal de </a:t>
            </a:r>
            <a:r>
              <a:rPr lang="en-US" b="1" u="sng" dirty="0" err="1"/>
              <a:t>Tratamiento</a:t>
            </a:r>
            <a:r>
              <a:rPr lang="en-US" dirty="0"/>
              <a:t>. </a:t>
            </a:r>
            <a:r>
              <a:rPr lang="en-US" dirty="0">
                <a:highlight>
                  <a:srgbClr val="FFFF00"/>
                </a:highlight>
              </a:rPr>
              <a:t>4-6 </a:t>
            </a:r>
            <a:r>
              <a:rPr lang="en-US" dirty="0" err="1">
                <a:highlight>
                  <a:srgbClr val="FFFF00"/>
                </a:highlight>
              </a:rPr>
              <a:t>Meq</a:t>
            </a:r>
            <a:r>
              <a:rPr lang="en-US" dirty="0"/>
              <a:t>/L ( 1-2 </a:t>
            </a:r>
            <a:r>
              <a:rPr lang="en-US" dirty="0" err="1"/>
              <a:t>hs</a:t>
            </a:r>
            <a:r>
              <a:rPr lang="en-US" dirty="0"/>
              <a:t>) Edema cerebral.</a:t>
            </a:r>
          </a:p>
          <a:p>
            <a:r>
              <a:rPr lang="en-US" b="1" u="sng" dirty="0" err="1"/>
              <a:t>Limite</a:t>
            </a:r>
            <a:r>
              <a:rPr lang="en-US" b="1" u="sng" dirty="0"/>
              <a:t> de </a:t>
            </a:r>
            <a:r>
              <a:rPr lang="en-US" b="1" u="sng" dirty="0" err="1"/>
              <a:t>Correcion</a:t>
            </a:r>
            <a:r>
              <a:rPr lang="en-US" b="1" u="sng" dirty="0"/>
              <a:t> </a:t>
            </a:r>
            <a:r>
              <a:rPr lang="es-AR" dirty="0"/>
              <a:t>durante las primeras 24 h </a:t>
            </a:r>
            <a:r>
              <a:rPr lang="es-AR" dirty="0">
                <a:highlight>
                  <a:srgbClr val="FFFF00"/>
                </a:highlight>
              </a:rPr>
              <a:t>8mmol/L </a:t>
            </a:r>
            <a:r>
              <a:rPr lang="es-AR" dirty="0" err="1">
                <a:highlight>
                  <a:srgbClr val="FFFF00"/>
                </a:highlight>
              </a:rPr>
              <a:t>dia</a:t>
            </a:r>
            <a:r>
              <a:rPr lang="es-AR" dirty="0">
                <a:highlight>
                  <a:srgbClr val="FFFF00"/>
                </a:highlight>
              </a:rPr>
              <a:t>. </a:t>
            </a:r>
          </a:p>
          <a:p>
            <a:r>
              <a:rPr lang="es-AR" dirty="0" err="1"/>
              <a:t>Guias</a:t>
            </a:r>
            <a:r>
              <a:rPr lang="es-AR" dirty="0"/>
              <a:t> Americanas: </a:t>
            </a:r>
            <a:r>
              <a:rPr lang="es-AR" b="1" u="sng" dirty="0" err="1"/>
              <a:t>Valoracion</a:t>
            </a:r>
            <a:r>
              <a:rPr lang="es-AR" b="1" u="sng" dirty="0"/>
              <a:t> de riesgo ODS:</a:t>
            </a:r>
            <a:r>
              <a:rPr lang="es-AR" dirty="0"/>
              <a:t> malnutridos, </a:t>
            </a:r>
            <a:r>
              <a:rPr lang="es-AR" dirty="0" err="1"/>
              <a:t>hipokalemia</a:t>
            </a:r>
            <a:r>
              <a:rPr lang="es-AR" dirty="0"/>
              <a:t>, </a:t>
            </a:r>
            <a:r>
              <a:rPr lang="es-AR" dirty="0" err="1"/>
              <a:t>alcoholicos</a:t>
            </a:r>
            <a:r>
              <a:rPr lang="es-AR" dirty="0"/>
              <a:t>, hepatopatías graves. </a:t>
            </a:r>
            <a:r>
              <a:rPr lang="es-AR" dirty="0">
                <a:solidFill>
                  <a:srgbClr val="FF0000"/>
                </a:solidFill>
              </a:rPr>
              <a:t>8 </a:t>
            </a:r>
            <a:r>
              <a:rPr lang="es-AR" dirty="0" err="1">
                <a:solidFill>
                  <a:srgbClr val="FF0000"/>
                </a:solidFill>
              </a:rPr>
              <a:t>meq</a:t>
            </a:r>
            <a:r>
              <a:rPr lang="es-AR" dirty="0">
                <a:solidFill>
                  <a:srgbClr val="FF0000"/>
                </a:solidFill>
              </a:rPr>
              <a:t>/L </a:t>
            </a:r>
            <a:r>
              <a:rPr lang="es-AR" dirty="0" err="1">
                <a:solidFill>
                  <a:srgbClr val="FF0000"/>
                </a:solidFill>
              </a:rPr>
              <a:t>dia</a:t>
            </a:r>
            <a:r>
              <a:rPr lang="es-AR" dirty="0">
                <a:solidFill>
                  <a:srgbClr val="FF0000"/>
                </a:solidFill>
              </a:rPr>
              <a:t>. </a:t>
            </a:r>
          </a:p>
          <a:p>
            <a:r>
              <a:rPr lang="es-AR" b="1" u="sng" dirty="0" err="1"/>
              <a:t>Valoracion</a:t>
            </a:r>
            <a:r>
              <a:rPr lang="es-AR" b="1" u="sng" dirty="0"/>
              <a:t> de </a:t>
            </a:r>
            <a:r>
              <a:rPr lang="es-AR" b="1" u="sng" dirty="0" err="1"/>
              <a:t>Correccion</a:t>
            </a:r>
            <a:r>
              <a:rPr lang="es-AR" b="1" u="sng" dirty="0"/>
              <a:t> </a:t>
            </a:r>
            <a:r>
              <a:rPr lang="es-AR" b="1" u="sng" dirty="0" err="1"/>
              <a:t>Rapida</a:t>
            </a:r>
            <a:r>
              <a:rPr lang="es-AR" b="1" u="sng" dirty="0"/>
              <a:t>:</a:t>
            </a:r>
            <a:r>
              <a:rPr lang="es-AR" dirty="0"/>
              <a:t> Hipovolemia. </a:t>
            </a:r>
            <a:r>
              <a:rPr lang="es-AR" dirty="0" err="1"/>
              <a:t>Diureticos</a:t>
            </a:r>
            <a:r>
              <a:rPr lang="es-AR" dirty="0"/>
              <a:t>. </a:t>
            </a:r>
          </a:p>
          <a:p>
            <a:r>
              <a:rPr lang="es-AR" b="1" u="sng" dirty="0" err="1"/>
              <a:t>Sobrecorreccion</a:t>
            </a:r>
            <a:r>
              <a:rPr lang="es-AR" b="1" u="sng" dirty="0"/>
              <a:t>:  </a:t>
            </a:r>
            <a:r>
              <a:rPr lang="es-AR" dirty="0"/>
              <a:t>infusión 3-ml/kg/h de glucosado al 5% con/sin 1-2 </a:t>
            </a:r>
            <a:r>
              <a:rPr lang="es-AR" dirty="0" err="1"/>
              <a:t>ug</a:t>
            </a:r>
            <a:r>
              <a:rPr lang="es-AR" dirty="0"/>
              <a:t> de desmopresina cada 6 a 8 horas.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8914" y="6321136"/>
            <a:ext cx="604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F </a:t>
            </a:r>
            <a:r>
              <a:rPr lang="en-US" sz="1400" dirty="0" err="1"/>
              <a:t>Gankam</a:t>
            </a:r>
            <a:r>
              <a:rPr lang="en-US" sz="1400" dirty="0"/>
              <a:t> </a:t>
            </a:r>
            <a:r>
              <a:rPr lang="en-US" sz="1400" dirty="0" err="1"/>
              <a:t>Kengne</a:t>
            </a:r>
            <a:r>
              <a:rPr lang="en-US" sz="1400" dirty="0"/>
              <a:t> and G </a:t>
            </a:r>
            <a:r>
              <a:rPr lang="en-US" sz="1400" dirty="0" err="1"/>
              <a:t>Decaux</a:t>
            </a:r>
            <a:r>
              <a:rPr lang="en-US" sz="1400" dirty="0"/>
              <a:t>: Hyponatremia and the Brain</a:t>
            </a:r>
          </a:p>
          <a:p>
            <a:pPr algn="r"/>
            <a:r>
              <a:rPr lang="en-US" sz="1400" dirty="0"/>
              <a:t>Kidney </a:t>
            </a:r>
            <a:r>
              <a:rPr lang="en-US" sz="1400" dirty="0" err="1"/>
              <a:t>Int</a:t>
            </a:r>
            <a:r>
              <a:rPr lang="en-US" sz="1400" dirty="0"/>
              <a:t> Rep (2018) 3,24-35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71" y="2018918"/>
            <a:ext cx="5873202" cy="3509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5B225-BA26-4DC7-89EB-7FB38B99BDA9}"/>
              </a:ext>
            </a:extLst>
          </p:cNvPr>
          <p:cNvSpPr txBox="1"/>
          <p:nvPr/>
        </p:nvSpPr>
        <p:spPr>
          <a:xfrm>
            <a:off x="5296570" y="5397806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Ningún límite terapéutico es absolutamente seguro. Deben ser tomados en cuenta como </a:t>
            </a:r>
            <a:r>
              <a:rPr lang="es-ES" dirty="0">
                <a:highlight>
                  <a:srgbClr val="FFFF00"/>
                </a:highlight>
              </a:rPr>
              <a:t>límites y no como metas terapéuticas !!!!</a:t>
            </a:r>
            <a:endParaRPr lang="es-A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3863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505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CALCULO DEL DEFICIT DE SODIO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Deficit de </a:t>
            </a:r>
            <a:r>
              <a:rPr lang="en-US" dirty="0" err="1"/>
              <a:t>sodio</a:t>
            </a:r>
            <a:r>
              <a:rPr lang="en-US" dirty="0"/>
              <a:t>= 0.5 x peso x (</a:t>
            </a:r>
            <a:r>
              <a:rPr lang="en-US" dirty="0" err="1"/>
              <a:t>sodio</a:t>
            </a:r>
            <a:r>
              <a:rPr lang="en-US" dirty="0"/>
              <a:t> </a:t>
            </a:r>
            <a:r>
              <a:rPr lang="en-US" dirty="0" err="1"/>
              <a:t>deseado</a:t>
            </a:r>
            <a:r>
              <a:rPr lang="en-US" dirty="0"/>
              <a:t> – </a:t>
            </a:r>
            <a:r>
              <a:rPr lang="en-US" dirty="0" err="1"/>
              <a:t>sodio</a:t>
            </a:r>
            <a:r>
              <a:rPr lang="en-US" dirty="0"/>
              <a:t> real)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Paciente</a:t>
            </a:r>
            <a:r>
              <a:rPr lang="en-US" dirty="0"/>
              <a:t> de 70 kg , </a:t>
            </a:r>
            <a:r>
              <a:rPr lang="en-US" dirty="0" err="1"/>
              <a:t>sodio</a:t>
            </a:r>
            <a:r>
              <a:rPr lang="en-US" dirty="0"/>
              <a:t> </a:t>
            </a:r>
            <a:r>
              <a:rPr lang="en-US" dirty="0" err="1"/>
              <a:t>serico</a:t>
            </a:r>
            <a:r>
              <a:rPr lang="en-US" dirty="0"/>
              <a:t> 118 </a:t>
            </a:r>
            <a:r>
              <a:rPr lang="en-US" dirty="0" err="1"/>
              <a:t>mEq</a:t>
            </a:r>
            <a:r>
              <a:rPr lang="en-US" dirty="0"/>
              <a:t>/L </a:t>
            </a:r>
          </a:p>
          <a:p>
            <a:r>
              <a:rPr lang="en-US" dirty="0" err="1"/>
              <a:t>Debo</a:t>
            </a:r>
            <a:r>
              <a:rPr lang="en-US" dirty="0"/>
              <a:t> </a:t>
            </a:r>
            <a:r>
              <a:rPr lang="en-US" dirty="0" err="1"/>
              <a:t>subirlo</a:t>
            </a:r>
            <a:r>
              <a:rPr lang="en-US" dirty="0"/>
              <a:t> : 128 </a:t>
            </a:r>
            <a:r>
              <a:rPr lang="en-US" dirty="0" err="1"/>
              <a:t>mEq</a:t>
            </a:r>
            <a:r>
              <a:rPr lang="en-US" dirty="0"/>
              <a:t>/L </a:t>
            </a:r>
            <a:r>
              <a:rPr lang="en-US" dirty="0" err="1"/>
              <a:t>en</a:t>
            </a:r>
            <a:r>
              <a:rPr lang="en-US" dirty="0"/>
              <a:t> 24 horas ( </a:t>
            </a:r>
            <a:r>
              <a:rPr lang="en-US" dirty="0" err="1"/>
              <a:t>limite</a:t>
            </a:r>
            <a:r>
              <a:rPr lang="en-US" dirty="0"/>
              <a:t> 8-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/>
              <a:t> </a:t>
            </a:r>
            <a:r>
              <a:rPr lang="en-US" dirty="0" err="1"/>
              <a:t>mEq</a:t>
            </a:r>
            <a:r>
              <a:rPr lang="en-US" dirty="0"/>
              <a:t> /L)</a:t>
            </a:r>
          </a:p>
          <a:p>
            <a:r>
              <a:rPr lang="en-US" dirty="0"/>
              <a:t>Deficit Na: 0.5 x 70 x (128-118) =350 </a:t>
            </a:r>
            <a:r>
              <a:rPr lang="en-US" dirty="0" err="1"/>
              <a:t>mEq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Que </a:t>
            </a:r>
            <a:r>
              <a:rPr lang="en-US" dirty="0" err="1"/>
              <a:t>solucion</a:t>
            </a:r>
            <a:r>
              <a:rPr lang="en-US" dirty="0"/>
              <a:t> </a:t>
            </a:r>
            <a:r>
              <a:rPr lang="en-US" dirty="0" err="1"/>
              <a:t>utilizaria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96750"/>
            <a:ext cx="8859982" cy="8216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6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dirty="0"/>
              <a:t>CONCENTRACION DE SODIO SOLUCIONES </a:t>
            </a:r>
            <a:r>
              <a:rPr lang="es-ES" b="1" dirty="0"/>
              <a:t>1L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90687"/>
            <a:ext cx="8426153" cy="576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 rot="10800000">
            <a:off x="7335527" y="4128557"/>
            <a:ext cx="857256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Flecha derecha"/>
          <p:cNvSpPr/>
          <p:nvPr/>
        </p:nvSpPr>
        <p:spPr>
          <a:xfrm rot="10800000">
            <a:off x="7335527" y="4542360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2702695" y="4228119"/>
            <a:ext cx="350046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8503030" y="4423627"/>
            <a:ext cx="354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Isotónica=308 </a:t>
            </a:r>
            <a:r>
              <a:rPr lang="es-ES" sz="2400" b="1" dirty="0" err="1">
                <a:solidFill>
                  <a:srgbClr val="0070C0"/>
                </a:solidFill>
              </a:rPr>
              <a:t>mOsm</a:t>
            </a:r>
            <a:r>
              <a:rPr lang="es-ES" sz="2400" b="1" dirty="0">
                <a:solidFill>
                  <a:srgbClr val="0070C0"/>
                </a:solidFill>
              </a:rPr>
              <a:t>/L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401714" y="3889034"/>
            <a:ext cx="339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Hipertónica= 1026 </a:t>
            </a:r>
            <a:r>
              <a:rPr lang="es-ES" sz="2000" b="1" dirty="0" err="1">
                <a:solidFill>
                  <a:srgbClr val="FF0000"/>
                </a:solidFill>
              </a:rPr>
              <a:t>mOsm</a:t>
            </a:r>
            <a:r>
              <a:rPr lang="es-ES" sz="2000" b="1" dirty="0">
                <a:solidFill>
                  <a:srgbClr val="FF0000"/>
                </a:solidFill>
              </a:rPr>
              <a:t>/L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239139" y="5194538"/>
            <a:ext cx="3463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B050"/>
                </a:solidFill>
              </a:rPr>
              <a:t>Hipotónica= 145 </a:t>
            </a:r>
            <a:r>
              <a:rPr lang="es-ES" sz="2400" b="1" dirty="0" err="1">
                <a:solidFill>
                  <a:srgbClr val="00B050"/>
                </a:solidFill>
              </a:rPr>
              <a:t>mOsm</a:t>
            </a:r>
            <a:r>
              <a:rPr lang="es-ES" sz="2400" b="1" dirty="0">
                <a:solidFill>
                  <a:srgbClr val="00B050"/>
                </a:solidFill>
              </a:rPr>
              <a:t>/L</a:t>
            </a:r>
          </a:p>
          <a:p>
            <a:pPr algn="ctr"/>
            <a:endParaRPr lang="es-ES" sz="2800" b="1" dirty="0">
              <a:solidFill>
                <a:srgbClr val="00B050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 rot="10800000">
            <a:off x="7381884" y="5369968"/>
            <a:ext cx="857256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3095604" y="5427677"/>
            <a:ext cx="321471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2862066" y="4659034"/>
            <a:ext cx="3357586" cy="158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2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s-ES" b="1" dirty="0"/>
              <a:t>FORMULA DE ADROGUE-MADIAS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994981"/>
            <a:ext cx="10515600" cy="4525963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s-ES" dirty="0"/>
              <a:t>CAMBIO EN EL SODIO SERICO =Sodio de la solución elegida – el sodio </a:t>
            </a:r>
            <a:r>
              <a:rPr lang="es-ES" dirty="0" err="1"/>
              <a:t>serico</a:t>
            </a:r>
            <a:r>
              <a:rPr lang="es-ES" dirty="0"/>
              <a:t> del pacientes dividido por el agua corporal total + 1.</a:t>
            </a:r>
          </a:p>
          <a:p>
            <a:endParaRPr lang="es-ES" dirty="0"/>
          </a:p>
          <a:p>
            <a:r>
              <a:rPr lang="es-ES" dirty="0"/>
              <a:t>Sodio de la solución: 154 </a:t>
            </a:r>
            <a:r>
              <a:rPr lang="es-ES" dirty="0" err="1"/>
              <a:t>mEq</a:t>
            </a:r>
            <a:r>
              <a:rPr lang="es-ES" dirty="0"/>
              <a:t> = 1 L SF 0,9% , 513 </a:t>
            </a:r>
            <a:r>
              <a:rPr lang="es-ES" dirty="0" err="1"/>
              <a:t>mEq</a:t>
            </a:r>
            <a:r>
              <a:rPr lang="es-ES" dirty="0"/>
              <a:t>/L= 1L </a:t>
            </a:r>
            <a:r>
              <a:rPr lang="es-ES" dirty="0" err="1"/>
              <a:t>NaCl</a:t>
            </a:r>
            <a:r>
              <a:rPr lang="es-ES" dirty="0"/>
              <a:t> 3%</a:t>
            </a:r>
          </a:p>
          <a:p>
            <a:r>
              <a:rPr lang="es-ES" dirty="0"/>
              <a:t>Agua corporal total: peso x 0.6 ( hombre ) 0.5 ( mujer)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ADROGE MADIAS: ( 154 – 118) / ACT ( peso x 0.5)= 1.02 </a:t>
            </a:r>
            <a:r>
              <a:rPr lang="es-ES" dirty="0" err="1"/>
              <a:t>mEq</a:t>
            </a:r>
            <a:r>
              <a:rPr lang="es-ES" dirty="0"/>
              <a:t>/L (128)</a:t>
            </a:r>
          </a:p>
          <a:p>
            <a:r>
              <a:rPr lang="es-ES" dirty="0"/>
              <a:t>ADROGE MADIAS ( 513-118) / ACT ( peso x 0.5)= 11.2 </a:t>
            </a:r>
            <a:r>
              <a:rPr lang="es-ES" dirty="0" err="1"/>
              <a:t>mEq</a:t>
            </a:r>
            <a:r>
              <a:rPr lang="es-ES" dirty="0"/>
              <a:t>/L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0537" y="6176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F </a:t>
            </a:r>
            <a:r>
              <a:rPr lang="en-US" dirty="0" err="1"/>
              <a:t>Gankam</a:t>
            </a:r>
            <a:r>
              <a:rPr lang="en-US" dirty="0"/>
              <a:t> </a:t>
            </a:r>
            <a:r>
              <a:rPr lang="en-US" dirty="0" err="1"/>
              <a:t>Kengne</a:t>
            </a:r>
            <a:r>
              <a:rPr lang="en-US" dirty="0"/>
              <a:t> and G </a:t>
            </a:r>
            <a:r>
              <a:rPr lang="en-US" dirty="0" err="1"/>
              <a:t>Decaux</a:t>
            </a:r>
            <a:r>
              <a:rPr lang="en-US" dirty="0"/>
              <a:t>: Hyponatremia and the Brain</a:t>
            </a:r>
          </a:p>
          <a:p>
            <a:pPr algn="r"/>
            <a:r>
              <a:rPr lang="en-US" dirty="0"/>
              <a:t>Kidney </a:t>
            </a:r>
            <a:r>
              <a:rPr lang="en-US" dirty="0" err="1"/>
              <a:t>Int</a:t>
            </a:r>
            <a:r>
              <a:rPr lang="en-US" dirty="0"/>
              <a:t> Rep (2018) 3,24-35</a:t>
            </a:r>
          </a:p>
        </p:txBody>
      </p:sp>
    </p:spTree>
    <p:extLst>
      <p:ext uri="{BB962C8B-B14F-4D97-AF65-F5344CB8AC3E}">
        <p14:creationId xmlns:p14="http://schemas.microsoft.com/office/powerpoint/2010/main" val="68256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PREPARACION  </a:t>
            </a:r>
            <a:r>
              <a:rPr lang="es-ES" b="1" dirty="0" err="1">
                <a:solidFill>
                  <a:srgbClr val="002060"/>
                </a:solidFill>
              </a:rPr>
              <a:t>Soluc</a:t>
            </a:r>
            <a:r>
              <a:rPr lang="es-ES" b="1" dirty="0">
                <a:solidFill>
                  <a:srgbClr val="002060"/>
                </a:solidFill>
              </a:rPr>
              <a:t> </a:t>
            </a:r>
            <a:r>
              <a:rPr lang="es-ES" b="1" dirty="0" err="1">
                <a:solidFill>
                  <a:srgbClr val="002060"/>
                </a:solidFill>
              </a:rPr>
              <a:t>Hipertonica</a:t>
            </a:r>
            <a:r>
              <a:rPr lang="es-ES" b="1" dirty="0">
                <a:solidFill>
                  <a:srgbClr val="002060"/>
                </a:solidFill>
              </a:rPr>
              <a:t> al 3%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797916"/>
            <a:ext cx="10515600" cy="49169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pPr>
              <a:buNone/>
            </a:pPr>
            <a:r>
              <a:rPr lang="es-ES" dirty="0"/>
              <a:t> CLORURO DE SODIO AL 20% ampollas de 5ml/10ml/20 ml . </a:t>
            </a:r>
          </a:p>
          <a:p>
            <a:pPr algn="ctr">
              <a:buNone/>
            </a:pPr>
            <a:r>
              <a:rPr lang="es-ES" dirty="0"/>
              <a:t> </a:t>
            </a:r>
            <a:r>
              <a:rPr lang="es-ES" sz="3300" b="1" dirty="0"/>
              <a:t>( 1 ml tiene 3.4 </a:t>
            </a:r>
            <a:r>
              <a:rPr lang="es-ES" sz="3300" b="1" dirty="0" err="1"/>
              <a:t>mEq</a:t>
            </a:r>
            <a:r>
              <a:rPr lang="es-ES" sz="3300" b="1" dirty="0"/>
              <a:t>. ) </a:t>
            </a:r>
          </a:p>
          <a:p>
            <a:pPr algn="ctr"/>
            <a:r>
              <a:rPr lang="es-ES" dirty="0"/>
              <a:t>1 ampolla de 5 ml : 17 </a:t>
            </a:r>
            <a:r>
              <a:rPr lang="es-ES" dirty="0" err="1"/>
              <a:t>meq</a:t>
            </a:r>
            <a:r>
              <a:rPr lang="es-ES" dirty="0"/>
              <a:t>  26 ampollas </a:t>
            </a:r>
          </a:p>
          <a:p>
            <a:r>
              <a:rPr lang="es-ES" dirty="0"/>
              <a:t>1 ampolla de 10 ml: 34 </a:t>
            </a:r>
            <a:r>
              <a:rPr lang="es-ES" dirty="0" err="1"/>
              <a:t>meq</a:t>
            </a:r>
            <a:r>
              <a:rPr lang="es-ES" dirty="0"/>
              <a:t> 13 ampollas</a:t>
            </a:r>
          </a:p>
          <a:p>
            <a:r>
              <a:rPr lang="es-ES" dirty="0"/>
              <a:t>1 ampolla de 20 ml : 68 </a:t>
            </a:r>
            <a:r>
              <a:rPr lang="es-ES" dirty="0" err="1"/>
              <a:t>meq</a:t>
            </a:r>
            <a:r>
              <a:rPr lang="es-ES" dirty="0"/>
              <a:t>  6 ampollas </a:t>
            </a:r>
          </a:p>
          <a:p>
            <a:r>
              <a:rPr lang="es-ES" dirty="0"/>
              <a:t>Bolo 100 ml NaCl al 3% : 51.3 mEq ( 15 ml) </a:t>
            </a:r>
          </a:p>
          <a:p>
            <a:r>
              <a:rPr lang="es-ES" dirty="0"/>
              <a:t>1 litro ( 1000 ml) 513 </a:t>
            </a:r>
            <a:r>
              <a:rPr lang="es-ES" dirty="0" err="1"/>
              <a:t>mEql</a:t>
            </a:r>
            <a:endParaRPr lang="es-ES" dirty="0"/>
          </a:p>
          <a:p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6179919" y="6068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F </a:t>
            </a:r>
            <a:r>
              <a:rPr lang="en-US" dirty="0" err="1"/>
              <a:t>Gankam</a:t>
            </a:r>
            <a:r>
              <a:rPr lang="en-US" dirty="0"/>
              <a:t> </a:t>
            </a:r>
            <a:r>
              <a:rPr lang="en-US" dirty="0" err="1"/>
              <a:t>Kengne</a:t>
            </a:r>
            <a:r>
              <a:rPr lang="en-US" dirty="0"/>
              <a:t> and G </a:t>
            </a:r>
            <a:r>
              <a:rPr lang="en-US" dirty="0" err="1"/>
              <a:t>Decaux</a:t>
            </a:r>
            <a:r>
              <a:rPr lang="en-US" dirty="0"/>
              <a:t>: Hyponatremia and the Brain</a:t>
            </a:r>
          </a:p>
          <a:p>
            <a:pPr algn="r"/>
            <a:r>
              <a:rPr lang="en-US" dirty="0"/>
              <a:t>Kidney </a:t>
            </a:r>
            <a:r>
              <a:rPr lang="en-US" dirty="0" err="1"/>
              <a:t>Int</a:t>
            </a:r>
            <a:r>
              <a:rPr lang="en-US" dirty="0"/>
              <a:t> Rep (2018) 3,24-35</a:t>
            </a:r>
          </a:p>
        </p:txBody>
      </p:sp>
    </p:spTree>
    <p:extLst>
      <p:ext uri="{BB962C8B-B14F-4D97-AF65-F5344CB8AC3E}">
        <p14:creationId xmlns:p14="http://schemas.microsoft.com/office/powerpoint/2010/main" val="251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519F-B823-4263-BC28-91542F4D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highlight>
                  <a:srgbClr val="FFFF00"/>
                </a:highlight>
              </a:rPr>
              <a:t>1</a:t>
            </a:r>
            <a:r>
              <a:rPr lang="es-ES" dirty="0"/>
              <a:t>.TRATAMIENTO SINTOMAS _URGENCIA</a:t>
            </a:r>
            <a:br>
              <a:rPr lang="es-ES" dirty="0"/>
            </a:br>
            <a:r>
              <a:rPr lang="es-ES" dirty="0">
                <a:highlight>
                  <a:srgbClr val="FFFF00"/>
                </a:highlight>
              </a:rPr>
              <a:t>2</a:t>
            </a:r>
            <a:r>
              <a:rPr lang="es-ES" dirty="0"/>
              <a:t>.TRATAMIENTO </a:t>
            </a:r>
            <a:r>
              <a:rPr lang="es-ES" dirty="0">
                <a:highlight>
                  <a:srgbClr val="FFFF00"/>
                </a:highlight>
              </a:rPr>
              <a:t>DEFINITIVO _ IDENTIFICAR CAUSA</a:t>
            </a:r>
            <a:endParaRPr lang="es-AR" dirty="0">
              <a:highlight>
                <a:srgbClr val="FFFF00"/>
              </a:highlight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21359C-E1B2-43B5-BABA-48779B4F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BA91B8-3422-4F38-A999-DCD9964AF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8945456" cy="39279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367F4B-F310-45A7-A6B8-EF4DD5CCD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883" y="2288107"/>
            <a:ext cx="2295845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2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8A3A-04F6-46CF-AF49-A6949A35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8E919-AB0D-494D-BB73-B8736334F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9A20F-F4F6-4288-A3CB-72990F7BF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0" y="442495"/>
            <a:ext cx="10926700" cy="5973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7202C5-489A-42BF-83F6-A1EEE8FD8204}"/>
              </a:ext>
            </a:extLst>
          </p:cNvPr>
          <p:cNvSpPr txBox="1"/>
          <p:nvPr/>
        </p:nvSpPr>
        <p:spPr>
          <a:xfrm>
            <a:off x="4913522" y="878941"/>
            <a:ext cx="168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ADECUADA 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EDB3A-A0CD-40EF-92EF-E951ECE1B762}"/>
              </a:ext>
            </a:extLst>
          </p:cNvPr>
          <p:cNvSpPr txBox="1"/>
          <p:nvPr/>
        </p:nvSpPr>
        <p:spPr>
          <a:xfrm>
            <a:off x="4256281" y="2610998"/>
            <a:ext cx="241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INADECUADA</a:t>
            </a:r>
            <a:r>
              <a:rPr lang="es-ES" dirty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7113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070B8-CBE1-421A-9520-7479F71E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41CAB-7060-4DBB-B6F1-0526F6C4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0DFA6-9B54-42FB-A092-44D1220E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462"/>
            <a:ext cx="12192000" cy="578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2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78" y="-225140"/>
            <a:ext cx="9356436" cy="69826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7490" y="5588000"/>
            <a:ext cx="49045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Diagnosis and Treatment of Hyponatremia: Compilation of the Guidelines</a:t>
            </a:r>
          </a:p>
          <a:p>
            <a:pPr algn="r"/>
            <a:r>
              <a:rPr lang="en-US" sz="1400" dirty="0" err="1"/>
              <a:t>Ewout</a:t>
            </a:r>
            <a:r>
              <a:rPr lang="en-US" sz="1400" dirty="0"/>
              <a:t> J. Hoorn and Robert </a:t>
            </a:r>
            <a:r>
              <a:rPr lang="en-US" sz="1400" dirty="0" err="1"/>
              <a:t>Zietse</a:t>
            </a:r>
            <a:endParaRPr lang="en-US" sz="1400" dirty="0"/>
          </a:p>
          <a:p>
            <a:pPr algn="r"/>
            <a:r>
              <a:rPr lang="en-US" sz="1400" dirty="0"/>
              <a:t>J Am </a:t>
            </a:r>
            <a:r>
              <a:rPr lang="en-US" sz="1400" dirty="0" err="1"/>
              <a:t>Soc</a:t>
            </a:r>
            <a:r>
              <a:rPr lang="en-US" sz="1400" dirty="0"/>
              <a:t> </a:t>
            </a:r>
            <a:r>
              <a:rPr lang="en-US" sz="1400" dirty="0" err="1"/>
              <a:t>Nephrol</a:t>
            </a:r>
            <a:r>
              <a:rPr lang="en-US" sz="1400" dirty="0"/>
              <a:t> 28: ccc–ccc, 2017. </a:t>
            </a:r>
          </a:p>
          <a:p>
            <a:pPr algn="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62940" y="2689860"/>
            <a:ext cx="224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ADH Suprimida</a:t>
            </a:r>
          </a:p>
          <a:p>
            <a:r>
              <a:rPr lang="es-ES" dirty="0"/>
              <a:t>Ingesta de agua supera la capacidad renal de excretar agua.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9840" y="3291840"/>
            <a:ext cx="4632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causa mas frecuente de hiponatremia hipotónica es debido a una alteración en la dilución urinaria </a:t>
            </a:r>
            <a:r>
              <a:rPr lang="es-ES" dirty="0">
                <a:highlight>
                  <a:srgbClr val="FFFF00"/>
                </a:highlight>
              </a:rPr>
              <a:t>mediada por ADH. </a:t>
            </a:r>
            <a:r>
              <a:rPr lang="es-ES" sz="2400" b="1" dirty="0">
                <a:solidFill>
                  <a:srgbClr val="FF0000"/>
                </a:solidFill>
              </a:rPr>
              <a:t>SECRECION DE ADH  </a:t>
            </a:r>
          </a:p>
          <a:p>
            <a:r>
              <a:rPr lang="es-ES" sz="2400" b="1" dirty="0">
                <a:solidFill>
                  <a:srgbClr val="FF0000"/>
                </a:solidFill>
              </a:rPr>
              <a:t>Adecuada o inadecuada 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94C88-1ABD-43B5-9D89-11CE1593F611}"/>
              </a:ext>
            </a:extLst>
          </p:cNvPr>
          <p:cNvSpPr txBox="1"/>
          <p:nvPr/>
        </p:nvSpPr>
        <p:spPr>
          <a:xfrm>
            <a:off x="1001077" y="6318310"/>
            <a:ext cx="1571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40</a:t>
            </a:r>
            <a:endParaRPr lang="es-A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E8950-0A9E-4CC6-8BD7-A22A1794B6ED}"/>
              </a:ext>
            </a:extLst>
          </p:cNvPr>
          <p:cNvSpPr txBox="1"/>
          <p:nvPr/>
        </p:nvSpPr>
        <p:spPr>
          <a:xfrm>
            <a:off x="7731933" y="6353811"/>
            <a:ext cx="1571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40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5776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algn="ctr"/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0" y="1459494"/>
            <a:ext cx="10657669" cy="4239868"/>
          </a:xfrm>
        </p:spPr>
      </p:pic>
      <p:sp>
        <p:nvSpPr>
          <p:cNvPr id="9" name="TextBox 8"/>
          <p:cNvSpPr txBox="1"/>
          <p:nvPr/>
        </p:nvSpPr>
        <p:spPr>
          <a:xfrm>
            <a:off x="6515310" y="590704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AGUA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9341" y="5683982"/>
            <a:ext cx="107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5540275" y="5598709"/>
            <a:ext cx="827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94934" y="5505487"/>
            <a:ext cx="107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22" y="112681"/>
            <a:ext cx="3786051" cy="1448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159" y="68844"/>
            <a:ext cx="3989627" cy="1390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45583" y="1178252"/>
            <a:ext cx="188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SODIO</a:t>
            </a:r>
          </a:p>
        </p:txBody>
      </p:sp>
    </p:spTree>
    <p:extLst>
      <p:ext uri="{BB962C8B-B14F-4D97-AF65-F5344CB8AC3E}">
        <p14:creationId xmlns:p14="http://schemas.microsoft.com/office/powerpoint/2010/main" val="2325100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51" y="94026"/>
            <a:ext cx="10688782" cy="6622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4909" y="6311900"/>
            <a:ext cx="63205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/>
              <a:t>Diagnosis and Treatment of Hyponatremia: Compilation of the Guidelines</a:t>
            </a:r>
          </a:p>
          <a:p>
            <a:pPr algn="r"/>
            <a:r>
              <a:rPr lang="en-US" sz="1100" dirty="0" err="1"/>
              <a:t>Ewout</a:t>
            </a:r>
            <a:r>
              <a:rPr lang="en-US" sz="1100" dirty="0"/>
              <a:t> J. Hoorn and Robert </a:t>
            </a:r>
            <a:r>
              <a:rPr lang="en-US" sz="1100" dirty="0" err="1"/>
              <a:t>Zietse</a:t>
            </a:r>
            <a:endParaRPr lang="en-US" sz="1100" dirty="0"/>
          </a:p>
          <a:p>
            <a:pPr algn="r"/>
            <a:r>
              <a:rPr lang="en-US" sz="1100" dirty="0"/>
              <a:t>J Am </a:t>
            </a:r>
            <a:r>
              <a:rPr lang="en-US" sz="1100" dirty="0" err="1"/>
              <a:t>Soc</a:t>
            </a:r>
            <a:r>
              <a:rPr lang="en-US" sz="1100" dirty="0"/>
              <a:t> </a:t>
            </a:r>
            <a:r>
              <a:rPr lang="en-US" sz="1100" dirty="0" err="1"/>
              <a:t>Nephrol</a:t>
            </a:r>
            <a:r>
              <a:rPr lang="en-US" sz="1100" dirty="0"/>
              <a:t> 28: ccc–ccc, 2017. </a:t>
            </a:r>
          </a:p>
          <a:p>
            <a:pPr algn="r"/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61065"/>
            <a:ext cx="276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Hipervolemia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115" y="5659656"/>
            <a:ext cx="2406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Hipovolemia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1246" y="3261065"/>
            <a:ext cx="236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Hipovolemia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0276" y="6175182"/>
            <a:ext cx="180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Euvolemia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84663" y="3751262"/>
            <a:ext cx="2847703" cy="10014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84663" y="4752748"/>
            <a:ext cx="2847703" cy="1007995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595360" y="3751262"/>
            <a:ext cx="2758440" cy="122392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595360" y="5042263"/>
            <a:ext cx="2447603" cy="1053737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E23FC-AFF1-4C46-8338-3D103EA52E94}"/>
              </a:ext>
            </a:extLst>
          </p:cNvPr>
          <p:cNvSpPr txBox="1"/>
          <p:nvPr/>
        </p:nvSpPr>
        <p:spPr>
          <a:xfrm>
            <a:off x="4868090" y="4752748"/>
            <a:ext cx="3091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Tiazidas + ADH </a:t>
            </a:r>
          </a:p>
          <a:p>
            <a:r>
              <a:rPr lang="es-AR" dirty="0"/>
              <a:t>Furosemida Tonicidad Medular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68FF9-B7A2-483B-AE91-BEC05C2FB73D}"/>
              </a:ext>
            </a:extLst>
          </p:cNvPr>
          <p:cNvSpPr txBox="1"/>
          <p:nvPr/>
        </p:nvSpPr>
        <p:spPr>
          <a:xfrm>
            <a:off x="4642516" y="5378797"/>
            <a:ext cx="386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Sodio sérico disminuye 0.14mmol/L por cada 10 </a:t>
            </a:r>
            <a:r>
              <a:rPr lang="es-AR" dirty="0" err="1"/>
              <a:t>mU</a:t>
            </a:r>
            <a:r>
              <a:rPr lang="es-AR" dirty="0"/>
              <a:t>/L de TSH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F199BD-9E8C-42AD-96D6-10C94682E6EC}"/>
              </a:ext>
            </a:extLst>
          </p:cNvPr>
          <p:cNvSpPr txBox="1"/>
          <p:nvPr/>
        </p:nvSpPr>
        <p:spPr>
          <a:xfrm>
            <a:off x="2515552" y="1138674"/>
            <a:ext cx="1571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40</a:t>
            </a:r>
            <a:endParaRPr lang="es-A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A420B7-C2B3-40EB-A4E7-926BBDD80758}"/>
              </a:ext>
            </a:extLst>
          </p:cNvPr>
          <p:cNvSpPr txBox="1"/>
          <p:nvPr/>
        </p:nvSpPr>
        <p:spPr>
          <a:xfrm>
            <a:off x="7959636" y="1119520"/>
            <a:ext cx="1571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40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0643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b="1" dirty="0"/>
              <a:t>LABORATORIOS ADICIONALES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4309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u="sng" dirty="0">
                <a:solidFill>
                  <a:srgbClr val="002060"/>
                </a:solidFill>
              </a:rPr>
              <a:t>FORMAS MIXTAS </a:t>
            </a:r>
            <a:r>
              <a:rPr lang="en-US" dirty="0"/>
              <a:t>/ </a:t>
            </a:r>
            <a:r>
              <a:rPr lang="en-US" dirty="0" err="1"/>
              <a:t>Diureticos</a:t>
            </a:r>
            <a:endParaRPr lang="en-US" dirty="0"/>
          </a:p>
          <a:p>
            <a:r>
              <a:rPr lang="en-US" b="1" u="sng" dirty="0" err="1"/>
              <a:t>Fraccion</a:t>
            </a:r>
            <a:r>
              <a:rPr lang="en-US" b="1" u="sng" dirty="0"/>
              <a:t> </a:t>
            </a:r>
            <a:r>
              <a:rPr lang="en-US" b="1" u="sng" dirty="0" err="1"/>
              <a:t>excretada</a:t>
            </a:r>
            <a:r>
              <a:rPr lang="en-US" b="1" u="sng" dirty="0"/>
              <a:t> de urea: </a:t>
            </a:r>
            <a:r>
              <a:rPr lang="en-US" dirty="0" err="1"/>
              <a:t>Feurea</a:t>
            </a:r>
            <a:r>
              <a:rPr lang="en-US" dirty="0"/>
              <a:t>: </a:t>
            </a:r>
            <a:r>
              <a:rPr lang="en-US" dirty="0" err="1"/>
              <a:t>menor</a:t>
            </a:r>
            <a:r>
              <a:rPr lang="en-US" dirty="0"/>
              <a:t> 35 % hypovolemia y </a:t>
            </a:r>
            <a:r>
              <a:rPr lang="en-US" dirty="0" err="1"/>
              <a:t>si</a:t>
            </a:r>
            <a:r>
              <a:rPr lang="en-US" dirty="0"/>
              <a:t> es  &gt; 55 % </a:t>
            </a:r>
            <a:r>
              <a:rPr lang="en-US" dirty="0" err="1"/>
              <a:t>euvolemico</a:t>
            </a:r>
            <a:r>
              <a:rPr lang="en-US" dirty="0"/>
              <a:t> </a:t>
            </a:r>
          </a:p>
          <a:p>
            <a:r>
              <a:rPr lang="en-US" dirty="0" err="1"/>
              <a:t>Acido</a:t>
            </a:r>
            <a:r>
              <a:rPr lang="en-US" dirty="0"/>
              <a:t> </a:t>
            </a:r>
            <a:r>
              <a:rPr lang="en-US" dirty="0" err="1"/>
              <a:t>urico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sangre</a:t>
            </a:r>
            <a:r>
              <a:rPr lang="en-US" dirty="0"/>
              <a:t>. </a:t>
            </a:r>
          </a:p>
          <a:p>
            <a:r>
              <a:rPr lang="en-US" b="1" u="sng" dirty="0" err="1"/>
              <a:t>Fraccion</a:t>
            </a:r>
            <a:r>
              <a:rPr lang="en-US" b="1" u="sng" dirty="0"/>
              <a:t> </a:t>
            </a:r>
            <a:r>
              <a:rPr lang="en-US" b="1" u="sng" dirty="0" err="1"/>
              <a:t>excretada</a:t>
            </a:r>
            <a:r>
              <a:rPr lang="en-US" b="1" u="sng" dirty="0"/>
              <a:t> de </a:t>
            </a:r>
            <a:r>
              <a:rPr lang="en-US" b="1" u="sng" dirty="0" err="1"/>
              <a:t>acido</a:t>
            </a:r>
            <a:r>
              <a:rPr lang="en-US" b="1" u="sng" dirty="0"/>
              <a:t> </a:t>
            </a:r>
            <a:r>
              <a:rPr lang="en-US" b="1" u="sng" dirty="0" err="1"/>
              <a:t>urico</a:t>
            </a:r>
            <a:r>
              <a:rPr lang="en-US" b="1" u="sng" dirty="0"/>
              <a:t> </a:t>
            </a:r>
            <a:r>
              <a:rPr lang="en-US" dirty="0"/>
              <a:t>= ac </a:t>
            </a:r>
            <a:r>
              <a:rPr lang="en-US" dirty="0" err="1"/>
              <a:t>urico</a:t>
            </a:r>
            <a:r>
              <a:rPr lang="en-US" dirty="0"/>
              <a:t> &gt; 4 mg dl y o Fe Au&lt;  10% </a:t>
            </a:r>
            <a:r>
              <a:rPr lang="en-US" dirty="0" err="1"/>
              <a:t>Hipovolemico</a:t>
            </a:r>
            <a:r>
              <a:rPr lang="en-US" dirty="0"/>
              <a:t>. </a:t>
            </a:r>
          </a:p>
          <a:p>
            <a:r>
              <a:rPr lang="en-US" dirty="0" err="1"/>
              <a:t>Acido</a:t>
            </a:r>
            <a:r>
              <a:rPr lang="en-US" dirty="0"/>
              <a:t> </a:t>
            </a:r>
            <a:r>
              <a:rPr lang="en-US" dirty="0" err="1"/>
              <a:t>urico</a:t>
            </a:r>
            <a:r>
              <a:rPr lang="en-US" dirty="0"/>
              <a:t> &lt; 4 mg dl y o Fe AU&gt; 10% Alta S y E:  SIHAD. 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Especifidad</a:t>
            </a:r>
            <a:r>
              <a:rPr lang="en-US" b="1" dirty="0">
                <a:solidFill>
                  <a:srgbClr val="FF0000"/>
                </a:solidFill>
              </a:rPr>
              <a:t> dx: 95%</a:t>
            </a:r>
          </a:p>
          <a:p>
            <a:r>
              <a:rPr lang="en-US" b="1" dirty="0">
                <a:solidFill>
                  <a:srgbClr val="FF0000"/>
                </a:solidFill>
              </a:rPr>
              <a:t>Flush </a:t>
            </a:r>
            <a:r>
              <a:rPr lang="en-US" b="1" dirty="0" err="1">
                <a:solidFill>
                  <a:srgbClr val="FF0000"/>
                </a:solidFill>
              </a:rPr>
              <a:t>cristaloides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menor</a:t>
            </a:r>
            <a:r>
              <a:rPr lang="en-US" b="1" dirty="0">
                <a:solidFill>
                  <a:srgbClr val="FF0000"/>
                </a:solidFill>
              </a:rPr>
              <a:t> 1 L, </a:t>
            </a:r>
            <a:r>
              <a:rPr lang="en-US" b="1" dirty="0" err="1">
                <a:solidFill>
                  <a:srgbClr val="FF0000"/>
                </a:solidFill>
              </a:rPr>
              <a:t>volemia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717" y="3448844"/>
            <a:ext cx="3724275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53800" y="3755571"/>
            <a:ext cx="7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100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9370" y="6160524"/>
            <a:ext cx="5802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latin typeface="BlinkMacSystemFont"/>
              </a:rPr>
              <a:t>Seay NW, 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Lehrich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RW, Greenberg A. Diagnosis and Management of Disorders of Body Tonicity-Hyponatremia and Hypernatremia: Core Curriculum 2020. Am J Kidney Dis. 2020 Feb;75(2):272-286.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847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74" y="-4253"/>
            <a:ext cx="5340940" cy="6544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114" y="0"/>
            <a:ext cx="5882011" cy="4682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90570" y="62172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latin typeface="BlinkMacSystemFont"/>
              </a:rPr>
              <a:t>Seay NW, 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Lehrich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RW, Greenberg A. Diagnosis and Management of Disorders of Body Tonicity-Hyponatremia and Hypernatremia: Core Curriculum 2020. Am J Kidney Dis. 2020 Feb;75(2):272-286.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561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ENFERMEDAD PERDEDORA SAL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44548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AR" dirty="0"/>
              <a:t>Cerebral vs renal ?</a:t>
            </a:r>
          </a:p>
          <a:p>
            <a:pPr marL="0" indent="0">
              <a:buNone/>
            </a:pPr>
            <a:r>
              <a:rPr lang="es-AR" dirty="0"/>
              <a:t>Entidad independiente SIHAD? </a:t>
            </a:r>
            <a:r>
              <a:rPr lang="es-AR" dirty="0" err="1"/>
              <a:t>Dx</a:t>
            </a:r>
            <a:r>
              <a:rPr lang="es-AR" dirty="0"/>
              <a:t> </a:t>
            </a:r>
            <a:r>
              <a:rPr lang="es-AR" dirty="0" err="1"/>
              <a:t>Exclusion</a:t>
            </a:r>
            <a:r>
              <a:rPr lang="es-AR" dirty="0"/>
              <a:t>. Hiponatremia </a:t>
            </a:r>
            <a:r>
              <a:rPr lang="es-AR" dirty="0" err="1"/>
              <a:t>Hipotonica</a:t>
            </a:r>
            <a:r>
              <a:rPr lang="es-AR" dirty="0"/>
              <a:t>,  </a:t>
            </a:r>
            <a:r>
              <a:rPr lang="es-AR" dirty="0" err="1"/>
              <a:t>Oms</a:t>
            </a:r>
            <a:r>
              <a:rPr lang="es-AR" dirty="0"/>
              <a:t> orina mayor 100 </a:t>
            </a:r>
            <a:r>
              <a:rPr lang="es-AR" dirty="0" err="1"/>
              <a:t>mOsm</a:t>
            </a:r>
            <a:r>
              <a:rPr lang="es-AR" dirty="0"/>
              <a:t>/l, sodio urinario elevado, </a:t>
            </a:r>
            <a:r>
              <a:rPr lang="es-AR" dirty="0" err="1"/>
              <a:t>hipouricemia</a:t>
            </a:r>
            <a:r>
              <a:rPr lang="es-AR" dirty="0"/>
              <a:t>, Fe Au mayor 10%. </a:t>
            </a:r>
          </a:p>
          <a:p>
            <a:pPr marL="0" indent="0">
              <a:buNone/>
            </a:pPr>
            <a:r>
              <a:rPr lang="es-AR" dirty="0" err="1"/>
              <a:t>Terapeuticamente</a:t>
            </a:r>
            <a:r>
              <a:rPr lang="es-AR" dirty="0"/>
              <a:t>: </a:t>
            </a:r>
            <a:r>
              <a:rPr lang="es-AR" dirty="0">
                <a:highlight>
                  <a:srgbClr val="FFFF00"/>
                </a:highlight>
              </a:rPr>
              <a:t>hipovolémicos ( por la importante </a:t>
            </a:r>
            <a:r>
              <a:rPr lang="es-AR" dirty="0" err="1">
                <a:highlight>
                  <a:srgbClr val="FFFF00"/>
                </a:highlight>
              </a:rPr>
              <a:t>natriuresis</a:t>
            </a:r>
            <a:r>
              <a:rPr lang="es-AR" dirty="0">
                <a:highlight>
                  <a:srgbClr val="FFFF00"/>
                </a:highlight>
              </a:rPr>
              <a:t>), mejoran con </a:t>
            </a:r>
            <a:r>
              <a:rPr lang="es-AR" dirty="0" err="1">
                <a:highlight>
                  <a:srgbClr val="FFFF00"/>
                </a:highlight>
              </a:rPr>
              <a:t>solucion</a:t>
            </a:r>
            <a:r>
              <a:rPr lang="es-AR" dirty="0">
                <a:highlight>
                  <a:srgbClr val="FFFF00"/>
                </a:highlight>
              </a:rPr>
              <a:t> fisiológica. </a:t>
            </a:r>
            <a:r>
              <a:rPr lang="es-AR" dirty="0"/>
              <a:t>FE de ácido úrico  &gt; 10% y la </a:t>
            </a:r>
            <a:r>
              <a:rPr lang="es-AR" dirty="0" err="1"/>
              <a:t>hipouricemia</a:t>
            </a:r>
            <a:r>
              <a:rPr lang="es-AR" dirty="0"/>
              <a:t> persiste tras la normalización de la </a:t>
            </a:r>
            <a:r>
              <a:rPr lang="es-AR" dirty="0" err="1"/>
              <a:t>natremia</a:t>
            </a:r>
            <a:r>
              <a:rPr lang="es-AR" dirty="0"/>
              <a:t>. </a:t>
            </a:r>
          </a:p>
          <a:p>
            <a:pPr marL="0" indent="0">
              <a:buNone/>
            </a:pPr>
            <a:r>
              <a:rPr lang="es-AR" dirty="0" err="1"/>
              <a:t>Fraccion</a:t>
            </a:r>
            <a:r>
              <a:rPr lang="es-AR" dirty="0"/>
              <a:t> excretada de Fosfato mayor 20%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72065" y="63963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John K. </a:t>
            </a:r>
            <a:r>
              <a:rPr lang="en-US" sz="1200" dirty="0" err="1"/>
              <a:t>Maesaka</a:t>
            </a:r>
            <a:r>
              <a:rPr lang="en-US" sz="1200" dirty="0"/>
              <a:t>, Louis J. </a:t>
            </a:r>
            <a:r>
              <a:rPr lang="en-US" sz="1200" dirty="0" err="1"/>
              <a:t>Imbriano</a:t>
            </a:r>
            <a:r>
              <a:rPr lang="en-US" sz="1200" dirty="0"/>
              <a:t>, Nicole M. Ali, </a:t>
            </a:r>
            <a:r>
              <a:rPr lang="en-US" sz="1200" dirty="0" err="1"/>
              <a:t>Ekambaram</a:t>
            </a:r>
            <a:r>
              <a:rPr lang="en-US" sz="1200" dirty="0"/>
              <a:t> </a:t>
            </a:r>
            <a:r>
              <a:rPr lang="en-US" sz="1200" dirty="0" err="1"/>
              <a:t>Ilamathi</a:t>
            </a:r>
            <a:r>
              <a:rPr lang="en-US" sz="1200" dirty="0"/>
              <a:t>, Is it cerebral or renal salt </a:t>
            </a:r>
            <a:r>
              <a:rPr lang="en-US" sz="1200" dirty="0" err="1"/>
              <a:t>wasting?,Kidney</a:t>
            </a:r>
            <a:r>
              <a:rPr lang="en-US" sz="1200" dirty="0"/>
              <a:t> </a:t>
            </a:r>
            <a:r>
              <a:rPr lang="en-US" sz="1200" dirty="0" err="1"/>
              <a:t>International,Volume</a:t>
            </a:r>
            <a:r>
              <a:rPr lang="en-US" sz="1200" dirty="0"/>
              <a:t> 76, Issue 9,2009,Pages 934-938,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656" y="117873"/>
            <a:ext cx="4933344" cy="2790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748" y="2942837"/>
            <a:ext cx="5920716" cy="32341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635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latin typeface="BlinkMacSystemFont"/>
              </a:rPr>
              <a:t>Oh JY, Shin JI. Syndrome of inappropriate antidiuretic hormone secretion and cerebral/renal salt wasting syndrome: similarities and differences. Front 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Pediatr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. 2015 Jan 22;2:146.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8013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DIAGNOSTICO DIFERENCIAL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896326" y="1792987"/>
          <a:ext cx="8128000" cy="489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e 5"/>
          <p:cNvSpPr/>
          <p:nvPr/>
        </p:nvSpPr>
        <p:spPr>
          <a:xfrm>
            <a:off x="8081818" y="1828800"/>
            <a:ext cx="1877885" cy="4821382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93944" y="3670003"/>
            <a:ext cx="171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TRATAMIENTO ESPECIFICO DE LA CAUSA </a:t>
            </a:r>
          </a:p>
        </p:txBody>
      </p:sp>
      <p:sp>
        <p:nvSpPr>
          <p:cNvPr id="3" name="Down Arrow 2"/>
          <p:cNvSpPr/>
          <p:nvPr/>
        </p:nvSpPr>
        <p:spPr>
          <a:xfrm>
            <a:off x="7853218" y="2280279"/>
            <a:ext cx="457199" cy="5264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8310417" y="5283240"/>
            <a:ext cx="360218" cy="39716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61829" y="5101164"/>
            <a:ext cx="2264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Restriccion</a:t>
            </a:r>
            <a:r>
              <a:rPr lang="en-US" dirty="0"/>
              <a:t> </a:t>
            </a:r>
            <a:r>
              <a:rPr lang="en-US" dirty="0" err="1"/>
              <a:t>Sodio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Restriccion</a:t>
            </a:r>
            <a:r>
              <a:rPr lang="en-US" dirty="0"/>
              <a:t> de Agua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Diureticos</a:t>
            </a:r>
            <a:r>
              <a:rPr lang="en-US" dirty="0"/>
              <a:t>: 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Vaptanes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5200" y="3116006"/>
            <a:ext cx="3288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Restriction </a:t>
            </a:r>
            <a:r>
              <a:rPr lang="en-US" dirty="0" err="1"/>
              <a:t>Hidrica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Eliminar</a:t>
            </a:r>
            <a:r>
              <a:rPr lang="en-US" dirty="0"/>
              <a:t> la causa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Preparados</a:t>
            </a:r>
            <a:r>
              <a:rPr lang="en-US" dirty="0"/>
              <a:t> de Urea</a:t>
            </a: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/>
              <a:t>0,25 a 0,50 g/kg/día o 30 gramos </a:t>
            </a:r>
            <a:r>
              <a:rPr lang="es-AR" dirty="0" err="1"/>
              <a:t>dia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Diuréticos del asa a dosis20 mg 12 horas bajas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Cloruro de sodio oral 1 g cada 8 horas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Vaptanes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F037-747D-46DB-A4DC-51E718029F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dirty="0"/>
              <a:t>RESTRICION HIDRICA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37A2-BE74-41C5-97C9-94DF636EF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Incrementara el sodio plasmático 1 -2mEq/L en 24hrs.</a:t>
            </a:r>
          </a:p>
          <a:p>
            <a:r>
              <a:rPr lang="es-ES" dirty="0"/>
              <a:t>Una herramienta útil para predecir el efecto de la restricción es el Cociente Urinario Plasmático de Electrólitos (CUPE) mediante la siguiente fórmula: CUPE =(</a:t>
            </a:r>
            <a:r>
              <a:rPr lang="es-ES" dirty="0" err="1"/>
              <a:t>NaU</a:t>
            </a:r>
            <a:r>
              <a:rPr lang="es-ES" dirty="0"/>
              <a:t>+ KU)/</a:t>
            </a:r>
            <a:r>
              <a:rPr lang="es-ES" dirty="0" err="1"/>
              <a:t>NaP</a:t>
            </a:r>
            <a:endParaRPr lang="es-ES" dirty="0"/>
          </a:p>
          <a:p>
            <a:r>
              <a:rPr lang="es-ES" dirty="0">
                <a:highlight>
                  <a:srgbClr val="FFFF00"/>
                </a:highlight>
              </a:rPr>
              <a:t>Si la relación es menor a 0.5, significa que más de la mitad de la orina es agua libre de electrólitos</a:t>
            </a:r>
            <a:r>
              <a:rPr lang="es-ES" dirty="0"/>
              <a:t>, mucha agua libre</a:t>
            </a:r>
          </a:p>
          <a:p>
            <a:r>
              <a:rPr lang="es-ES" dirty="0">
                <a:highlight>
                  <a:srgbClr val="FFFF00"/>
                </a:highlight>
              </a:rPr>
              <a:t>por lo que la corrección de la hiponatremia se espera pronto y la restricción es efectiva.</a:t>
            </a:r>
          </a:p>
          <a:p>
            <a:r>
              <a:rPr lang="es-ES" dirty="0"/>
              <a:t> Al contrario, </a:t>
            </a:r>
            <a:r>
              <a:rPr lang="es-ES" dirty="0">
                <a:highlight>
                  <a:srgbClr val="FFFF00"/>
                </a:highlight>
              </a:rPr>
              <a:t>si la relación es igual o mayor a1.0, significa que la orina no contiene agua libre de electrólitos, poca agua libre  y la restricción debe ser estricta poco efectiva </a:t>
            </a:r>
            <a:r>
              <a:rPr lang="es-ES" dirty="0"/>
              <a:t>, además de usar otra terapia: solución hipertónica y/o promover la </a:t>
            </a:r>
            <a:r>
              <a:rPr lang="es-ES" dirty="0" err="1"/>
              <a:t>acuaresis</a:t>
            </a:r>
            <a:r>
              <a:rPr lang="es-ES" dirty="0"/>
              <a:t> mediante el empleo de diuréticos de asa.</a:t>
            </a:r>
          </a:p>
          <a:p>
            <a:r>
              <a:rPr lang="es-ES" dirty="0"/>
              <a:t>El fundamento de su uso es la reducción de la tonicidad medular y por lo tanto limitar la capacidad de reabsorción distal de agua a pesar de la presencia de vasopresina.</a:t>
            </a:r>
          </a:p>
          <a:p>
            <a:r>
              <a:rPr lang="es-ES" dirty="0" err="1"/>
              <a:t>Vaptanes</a:t>
            </a:r>
            <a:r>
              <a:rPr lang="es-ES" dirty="0"/>
              <a:t>: Los bloqueadores del receptor V2 de vasopresina (</a:t>
            </a:r>
            <a:r>
              <a:rPr lang="es-ES" dirty="0" err="1"/>
              <a:t>tolvaptan</a:t>
            </a:r>
            <a:r>
              <a:rPr lang="es-ES" dirty="0"/>
              <a:t>, </a:t>
            </a:r>
            <a:r>
              <a:rPr lang="es-ES" dirty="0" err="1"/>
              <a:t>mozavaptan</a:t>
            </a:r>
            <a:r>
              <a:rPr lang="es-ES" dirty="0"/>
              <a:t>, </a:t>
            </a:r>
            <a:r>
              <a:rPr lang="es-ES" dirty="0" err="1"/>
              <a:t>satavaptan</a:t>
            </a:r>
            <a:r>
              <a:rPr lang="es-ES" dirty="0"/>
              <a:t> y </a:t>
            </a:r>
            <a:r>
              <a:rPr lang="es-ES" dirty="0" err="1"/>
              <a:t>loxovaptan</a:t>
            </a:r>
            <a:r>
              <a:rPr lang="es-ES" dirty="0"/>
              <a:t>) y del receptor V1a/V2 (</a:t>
            </a:r>
            <a:r>
              <a:rPr lang="es-ES" dirty="0" err="1"/>
              <a:t>conivaptan</a:t>
            </a:r>
            <a:r>
              <a:rPr lang="es-ES" dirty="0"/>
              <a:t>), producen una diuresis selectiva de agua sin afectar excreción de sodio o potasio; teniendo como efecto la elevación del sodio sérico. Han demostrado utilidad en pacientes con SIADH, insuficiencia cardiaca congestiva y cirrosis hepática;</a:t>
            </a:r>
          </a:p>
          <a:p>
            <a:r>
              <a:rPr lang="es-ES" dirty="0"/>
              <a:t>Urea: eficacia similar </a:t>
            </a:r>
            <a:r>
              <a:rPr lang="es-ES" dirty="0" err="1"/>
              <a:t>vaptanes</a:t>
            </a:r>
            <a:r>
              <a:rPr lang="es-ES" dirty="0"/>
              <a:t>. El problema radica en su disponibilidad ya que debe ser preparado por farmacia. (Preparación: 10gr urea + 2gr NaHCO3 + 1.5gr ácido cítrico + 200mg de </a:t>
            </a:r>
            <a:r>
              <a:rPr lang="es-ES" dirty="0" err="1"/>
              <a:t>sucrosa</a:t>
            </a:r>
            <a:r>
              <a:rPr lang="es-ES" dirty="0"/>
              <a:t>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0361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90954"/>
            <a:ext cx="11049000" cy="132623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HIPERNATREMIA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654630"/>
            <a:ext cx="8527473" cy="42563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s-ES" b="1" dirty="0" err="1">
                <a:solidFill>
                  <a:srgbClr val="002060"/>
                </a:solidFill>
              </a:rPr>
              <a:t>Patofisiologia</a:t>
            </a:r>
            <a:r>
              <a:rPr lang="es-ES" b="1" dirty="0">
                <a:solidFill>
                  <a:srgbClr val="002060"/>
                </a:solidFill>
              </a:rPr>
              <a:t>: déficit de agua respecto al sodio. </a:t>
            </a:r>
          </a:p>
          <a:p>
            <a:r>
              <a:rPr lang="es-ES" dirty="0">
                <a:solidFill>
                  <a:srgbClr val="002060"/>
                </a:solidFill>
              </a:rPr>
              <a:t>20% TCE: DI. 6% DI persistentes. Temprana 4-7 días. TRANSITORIAS</a:t>
            </a:r>
          </a:p>
          <a:p>
            <a:r>
              <a:rPr lang="es-ES" dirty="0">
                <a:solidFill>
                  <a:srgbClr val="002060"/>
                </a:solidFill>
              </a:rPr>
              <a:t>A mayor severidad TCE mayor riesgo de DI. </a:t>
            </a:r>
          </a:p>
          <a:p>
            <a:r>
              <a:rPr lang="es-ES" dirty="0">
                <a:solidFill>
                  <a:srgbClr val="002060"/>
                </a:solidFill>
              </a:rPr>
              <a:t>Predictor independiente de Morbilidad  y Mortalidad  &gt; </a:t>
            </a:r>
            <a:r>
              <a:rPr lang="es-ES" dirty="0" err="1">
                <a:solidFill>
                  <a:srgbClr val="002060"/>
                </a:solidFill>
              </a:rPr>
              <a:t>estadia</a:t>
            </a:r>
            <a:r>
              <a:rPr lang="es-ES" dirty="0">
                <a:solidFill>
                  <a:srgbClr val="002060"/>
                </a:solidFill>
              </a:rPr>
              <a:t> hospitalaria.</a:t>
            </a:r>
          </a:p>
          <a:p>
            <a:r>
              <a:rPr lang="es-ES" dirty="0">
                <a:solidFill>
                  <a:srgbClr val="002060"/>
                </a:solidFill>
              </a:rPr>
              <a:t>DI es un evento frecuente pre mortal: 80% ARM muerte encefálica.  </a:t>
            </a:r>
          </a:p>
          <a:p>
            <a:r>
              <a:rPr lang="es-ES" dirty="0" err="1">
                <a:solidFill>
                  <a:srgbClr val="002060"/>
                </a:solidFill>
              </a:rPr>
              <a:t>Bioquimico</a:t>
            </a:r>
            <a:r>
              <a:rPr lang="es-ES" dirty="0">
                <a:solidFill>
                  <a:srgbClr val="002060"/>
                </a:solidFill>
              </a:rPr>
              <a:t>: sodio mayor 145 mEq/L. </a:t>
            </a:r>
          </a:p>
          <a:p>
            <a:pPr lvl="1"/>
            <a:r>
              <a:rPr lang="es-ES" dirty="0">
                <a:solidFill>
                  <a:srgbClr val="002060"/>
                </a:solidFill>
              </a:rPr>
              <a:t>Leve : 146-</a:t>
            </a:r>
            <a:r>
              <a:rPr lang="es-ES" b="1" dirty="0">
                <a:solidFill>
                  <a:srgbClr val="002060"/>
                </a:solidFill>
              </a:rPr>
              <a:t>150</a:t>
            </a:r>
          </a:p>
          <a:p>
            <a:pPr lvl="1"/>
            <a:r>
              <a:rPr lang="es-ES" dirty="0">
                <a:solidFill>
                  <a:srgbClr val="002060"/>
                </a:solidFill>
              </a:rPr>
              <a:t>Moderada : 151-159 </a:t>
            </a:r>
          </a:p>
          <a:p>
            <a:pPr lvl="1"/>
            <a:r>
              <a:rPr lang="es-ES" dirty="0">
                <a:solidFill>
                  <a:srgbClr val="002060"/>
                </a:solidFill>
              </a:rPr>
              <a:t>Severa: mayor a</a:t>
            </a:r>
            <a:r>
              <a:rPr lang="es-ES" b="1" dirty="0">
                <a:solidFill>
                  <a:srgbClr val="002060"/>
                </a:solidFill>
              </a:rPr>
              <a:t>160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mEq</a:t>
            </a:r>
            <a:r>
              <a:rPr lang="es-ES" dirty="0">
                <a:solidFill>
                  <a:srgbClr val="002060"/>
                </a:solidFill>
              </a:rPr>
              <a:t>/L. </a:t>
            </a:r>
          </a:p>
          <a:p>
            <a:pPr lvl="1"/>
            <a:endParaRPr lang="es-ES" dirty="0">
              <a:solidFill>
                <a:srgbClr val="002060"/>
              </a:solidFill>
            </a:endParaRPr>
          </a:p>
          <a:p>
            <a:pPr lvl="1"/>
            <a:r>
              <a:rPr lang="es-ES" dirty="0">
                <a:solidFill>
                  <a:srgbClr val="002060"/>
                </a:solidFill>
              </a:rPr>
              <a:t>Prevalencia </a:t>
            </a:r>
            <a:r>
              <a:rPr lang="es-ES" b="1" dirty="0">
                <a:solidFill>
                  <a:srgbClr val="002060"/>
                </a:solidFill>
              </a:rPr>
              <a:t>UTI es del 25 %. </a:t>
            </a:r>
          </a:p>
          <a:p>
            <a:pPr lvl="1"/>
            <a:r>
              <a:rPr lang="es-ES" dirty="0">
                <a:solidFill>
                  <a:srgbClr val="002060"/>
                </a:solidFill>
              </a:rPr>
              <a:t>HIPEROSMOLAR MAYOR 295 </a:t>
            </a:r>
            <a:r>
              <a:rPr lang="es-ES" dirty="0" err="1">
                <a:solidFill>
                  <a:srgbClr val="002060"/>
                </a:solidFill>
              </a:rPr>
              <a:t>mOsm</a:t>
            </a:r>
            <a:r>
              <a:rPr lang="es-ES" dirty="0">
                <a:solidFill>
                  <a:srgbClr val="002060"/>
                </a:solidFill>
              </a:rPr>
              <a:t>/L </a:t>
            </a:r>
          </a:p>
          <a:p>
            <a:pPr lvl="1"/>
            <a:r>
              <a:rPr lang="es-ES" dirty="0">
                <a:solidFill>
                  <a:srgbClr val="002060"/>
                </a:solidFill>
              </a:rPr>
              <a:t>AGUDA/CRONICA </a:t>
            </a:r>
          </a:p>
          <a:p>
            <a:pPr lvl="1"/>
            <a:r>
              <a:rPr lang="en-US" dirty="0" err="1"/>
              <a:t>Sintomas</a:t>
            </a:r>
            <a:r>
              <a:rPr lang="en-US" dirty="0"/>
              <a:t>: lethargy, weakness, and irritability and may advance to seizures and coma. </a:t>
            </a:r>
          </a:p>
          <a:p>
            <a:pPr lvl="1"/>
            <a:r>
              <a:rPr lang="en-US" dirty="0" err="1"/>
              <a:t>Deshidratacion</a:t>
            </a:r>
            <a:r>
              <a:rPr lang="en-US" dirty="0"/>
              <a:t> Neuronal: parenchymal or subarachnoid hemorrhages and/or subdural hematomas. </a:t>
            </a:r>
            <a:r>
              <a:rPr lang="en-US" dirty="0" err="1"/>
              <a:t>Deshidratacion</a:t>
            </a:r>
            <a:r>
              <a:rPr lang="en-US" dirty="0"/>
              <a:t> muscular: rhabdomyolysis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8886" y="6494698"/>
            <a:ext cx="9133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Funk, GC, Lindner, G, </a:t>
            </a:r>
            <a:r>
              <a:rPr lang="en-US" sz="1200" dirty="0" err="1"/>
              <a:t>Druml</a:t>
            </a:r>
            <a:r>
              <a:rPr lang="en-US" sz="1200" dirty="0"/>
              <a:t>, W. Incidence and prognosis of </a:t>
            </a:r>
            <a:r>
              <a:rPr lang="en-US" sz="1200" dirty="0" err="1"/>
              <a:t>dysnatremias</a:t>
            </a:r>
            <a:r>
              <a:rPr lang="en-US" sz="1200" dirty="0"/>
              <a:t> present on ICU admission. Intensive Care Med. 2010;36(2):304–311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091" y="1952534"/>
            <a:ext cx="2673062" cy="3958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59109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Muhsin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SA, Mount DB. Diagnosis and treatment of hypernatremia. Best 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Pract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Res 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Clin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Endocrinol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Metab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. 2016 Mar;30(2):189-203. 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: 10.1016/j.beem.2016.02.014. </a:t>
            </a:r>
            <a:r>
              <a:rPr lang="en-US" sz="1200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en-US" sz="1200" dirty="0">
                <a:solidFill>
                  <a:srgbClr val="212121"/>
                </a:solidFill>
                <a:latin typeface="BlinkMacSystemFont"/>
              </a:rPr>
              <a:t> 2016 Mar 4.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558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363"/>
            <a:ext cx="12227775" cy="33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2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6" y="-1770149"/>
            <a:ext cx="11514667" cy="862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83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DIAGNOSTICO DE HIPERNATREMIA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s-ES" dirty="0"/>
              <a:t>Historia </a:t>
            </a:r>
            <a:r>
              <a:rPr lang="es-ES" dirty="0" err="1"/>
              <a:t>Clinica</a:t>
            </a:r>
            <a:endParaRPr lang="es-ES" dirty="0"/>
          </a:p>
          <a:p>
            <a:r>
              <a:rPr lang="es-ES" dirty="0"/>
              <a:t>Laboratorio: </a:t>
            </a:r>
            <a:r>
              <a:rPr lang="es-ES" b="1" dirty="0">
                <a:solidFill>
                  <a:srgbClr val="FF0000"/>
                </a:solidFill>
              </a:rPr>
              <a:t>Osmolaridad Urinaria _ADH</a:t>
            </a:r>
          </a:p>
          <a:p>
            <a:r>
              <a:rPr lang="en-US" dirty="0"/>
              <a:t>Urine osmolality es </a:t>
            </a:r>
            <a:r>
              <a:rPr lang="en-US" dirty="0">
                <a:solidFill>
                  <a:srgbClr val="FF0000"/>
                </a:solidFill>
              </a:rPr>
              <a:t>mayor de 600 </a:t>
            </a:r>
            <a:r>
              <a:rPr lang="en-US" dirty="0" err="1">
                <a:solidFill>
                  <a:srgbClr val="FF0000"/>
                </a:solidFill>
              </a:rPr>
              <a:t>mosmol</a:t>
            </a:r>
            <a:r>
              <a:rPr lang="en-US" dirty="0"/>
              <a:t>/kg,  ADH </a:t>
            </a:r>
            <a:r>
              <a:rPr lang="en-US" dirty="0" err="1"/>
              <a:t>ok.DESCARTO</a:t>
            </a:r>
            <a:r>
              <a:rPr lang="en-US" dirty="0"/>
              <a:t> DI. </a:t>
            </a:r>
          </a:p>
          <a:p>
            <a:pPr lvl="1"/>
            <a:r>
              <a:rPr lang="en-US" dirty="0"/>
              <a:t>Perdida de </a:t>
            </a:r>
            <a:r>
              <a:rPr lang="en-US" dirty="0" err="1"/>
              <a:t>agua</a:t>
            </a:r>
            <a:r>
              <a:rPr lang="en-US" dirty="0"/>
              <a:t> libre: (from GI tract, respiratory tract, or skin)</a:t>
            </a:r>
          </a:p>
          <a:p>
            <a:pPr lvl="1"/>
            <a:r>
              <a:rPr lang="en-US" dirty="0"/>
              <a:t>o </a:t>
            </a:r>
            <a:r>
              <a:rPr lang="en-US" dirty="0" err="1"/>
              <a:t>ganancia</a:t>
            </a:r>
            <a:r>
              <a:rPr lang="en-US" dirty="0"/>
              <a:t> de sodio. </a:t>
            </a:r>
          </a:p>
          <a:p>
            <a:r>
              <a:rPr lang="en-US" dirty="0"/>
              <a:t>Urine osmolality </a:t>
            </a:r>
            <a:r>
              <a:rPr lang="en-US" dirty="0" err="1">
                <a:solidFill>
                  <a:srgbClr val="FF0000"/>
                </a:solidFill>
              </a:rPr>
              <a:t>menor</a:t>
            </a:r>
            <a:r>
              <a:rPr lang="en-US" dirty="0">
                <a:solidFill>
                  <a:srgbClr val="FF0000"/>
                </a:solidFill>
              </a:rPr>
              <a:t> de 300 </a:t>
            </a:r>
            <a:r>
              <a:rPr lang="en-US" dirty="0" err="1">
                <a:solidFill>
                  <a:srgbClr val="FF0000"/>
                </a:solidFill>
              </a:rPr>
              <a:t>mosmol</a:t>
            </a:r>
            <a:r>
              <a:rPr lang="en-US" dirty="0">
                <a:solidFill>
                  <a:srgbClr val="FF0000"/>
                </a:solidFill>
              </a:rPr>
              <a:t>/kg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or less than that of plasma)</a:t>
            </a:r>
            <a:r>
              <a:rPr lang="en-US" dirty="0"/>
              <a:t> </a:t>
            </a:r>
            <a:r>
              <a:rPr lang="en-US" dirty="0" err="1"/>
              <a:t>diluida</a:t>
            </a:r>
            <a:r>
              <a:rPr lang="en-US" dirty="0"/>
              <a:t>, no hay </a:t>
            </a:r>
            <a:r>
              <a:rPr lang="en-US" dirty="0" err="1">
                <a:solidFill>
                  <a:srgbClr val="FF0000"/>
                </a:solidFill>
              </a:rPr>
              <a:t>accion</a:t>
            </a:r>
            <a:r>
              <a:rPr lang="en-US" dirty="0">
                <a:solidFill>
                  <a:srgbClr val="FF0000"/>
                </a:solidFill>
              </a:rPr>
              <a:t> de ADH. </a:t>
            </a:r>
          </a:p>
          <a:p>
            <a:r>
              <a:rPr lang="en-US" dirty="0"/>
              <a:t>Central or nephrogenic diabetes insipidus. </a:t>
            </a:r>
          </a:p>
        </p:txBody>
      </p:sp>
    </p:spTree>
    <p:extLst>
      <p:ext uri="{BB962C8B-B14F-4D97-AF65-F5344CB8AC3E}">
        <p14:creationId xmlns:p14="http://schemas.microsoft.com/office/powerpoint/2010/main" val="109861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0907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FISIOLOGIA DEL AGUA Y DEL SODIO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64680" cy="4351338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Distribuyen: </a:t>
            </a:r>
            <a:r>
              <a:rPr lang="es-ES" u="sng" dirty="0">
                <a:solidFill>
                  <a:srgbClr val="002060"/>
                </a:solidFill>
              </a:rPr>
              <a:t>AGUA </a:t>
            </a:r>
            <a:r>
              <a:rPr lang="es-ES" dirty="0">
                <a:solidFill>
                  <a:srgbClr val="002060"/>
                </a:solidFill>
              </a:rPr>
              <a:t> 80% IC </a:t>
            </a:r>
            <a:r>
              <a:rPr lang="es-ES" dirty="0"/>
              <a:t>20 % EC  ( IV 20%  IT 80%)</a:t>
            </a:r>
          </a:p>
          <a:p>
            <a:r>
              <a:rPr lang="es-ES" dirty="0"/>
              <a:t>                       </a:t>
            </a:r>
            <a:r>
              <a:rPr lang="es-ES" dirty="0">
                <a:solidFill>
                  <a:srgbClr val="FF0000"/>
                </a:solidFill>
              </a:rPr>
              <a:t>SODIO 90%  EC </a:t>
            </a:r>
            <a:r>
              <a:rPr lang="es-ES" dirty="0"/>
              <a:t>, 10% IC</a:t>
            </a:r>
          </a:p>
          <a:p>
            <a:r>
              <a:rPr lang="es-ES" dirty="0"/>
              <a:t>Transportan: MC semipermeable. </a:t>
            </a:r>
          </a:p>
          <a:p>
            <a:r>
              <a:rPr lang="es-ES" dirty="0"/>
              <a:t>Regulan: </a:t>
            </a:r>
          </a:p>
          <a:p>
            <a:r>
              <a:rPr lang="es-ES" b="1" dirty="0"/>
              <a:t>Agua _ </a:t>
            </a:r>
            <a:r>
              <a:rPr lang="es-ES" dirty="0" err="1"/>
              <a:t>osmoreceptores</a:t>
            </a:r>
            <a:r>
              <a:rPr lang="es-ES" dirty="0"/>
              <a:t> hipotalámicos:  </a:t>
            </a:r>
            <a:r>
              <a:rPr lang="es-ES" b="1" dirty="0"/>
              <a:t>sed, ADH _ Osmolaridad urinaria</a:t>
            </a:r>
            <a:r>
              <a:rPr lang="es-ES" dirty="0"/>
              <a:t>.</a:t>
            </a:r>
          </a:p>
          <a:p>
            <a:r>
              <a:rPr lang="es-ES" b="1" dirty="0"/>
              <a:t>Sodio&gt;</a:t>
            </a:r>
            <a:r>
              <a:rPr lang="es-ES" dirty="0"/>
              <a:t> Corporal </a:t>
            </a:r>
            <a:r>
              <a:rPr lang="es-ES" dirty="0" err="1"/>
              <a:t>ToTal</a:t>
            </a:r>
            <a:r>
              <a:rPr lang="es-ES" dirty="0"/>
              <a:t>: </a:t>
            </a:r>
            <a:r>
              <a:rPr lang="es-ES" b="1" dirty="0"/>
              <a:t>Volemia </a:t>
            </a:r>
          </a:p>
          <a:p>
            <a:r>
              <a:rPr lang="es-ES" dirty="0"/>
              <a:t>Sensores: </a:t>
            </a:r>
            <a:r>
              <a:rPr lang="es-ES" dirty="0" err="1"/>
              <a:t>senocarotideo</a:t>
            </a:r>
            <a:r>
              <a:rPr lang="es-ES" dirty="0"/>
              <a:t>, arteriola aferente, </a:t>
            </a:r>
            <a:r>
              <a:rPr lang="es-ES" dirty="0" err="1"/>
              <a:t>Auricula</a:t>
            </a:r>
            <a:r>
              <a:rPr lang="es-ES" dirty="0"/>
              <a:t> derecha. </a:t>
            </a:r>
          </a:p>
          <a:p>
            <a:r>
              <a:rPr lang="es-ES" b="1" dirty="0"/>
              <a:t>SRAA, </a:t>
            </a:r>
            <a:r>
              <a:rPr lang="es-ES" b="1" dirty="0" err="1"/>
              <a:t>Sist</a:t>
            </a:r>
            <a:r>
              <a:rPr lang="es-ES" b="1" dirty="0"/>
              <a:t> simpático</a:t>
            </a:r>
            <a:r>
              <a:rPr lang="es-ES" dirty="0"/>
              <a:t>, PNA, ADH</a:t>
            </a:r>
          </a:p>
          <a:p>
            <a:r>
              <a:rPr lang="es-ES" b="1" dirty="0"/>
              <a:t>Sodio Urinario</a:t>
            </a:r>
            <a:r>
              <a:rPr lang="es-ES" dirty="0"/>
              <a:t>. </a:t>
            </a:r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332" y="1205865"/>
            <a:ext cx="3914775" cy="2952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19149" y="2531428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AGUA 80%</a:t>
            </a:r>
          </a:p>
          <a:p>
            <a:r>
              <a:rPr lang="en-US" dirty="0"/>
              <a:t>K </a:t>
            </a:r>
            <a:r>
              <a:rPr lang="en-US" dirty="0" err="1"/>
              <a:t>osmolaridad</a:t>
            </a:r>
            <a:r>
              <a:rPr lang="en-US" dirty="0"/>
              <a:t> IC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749191" y="3344734"/>
            <a:ext cx="825818" cy="2059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39896" y="4141212"/>
            <a:ext cx="2490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SODIO 90% </a:t>
            </a:r>
          </a:p>
          <a:p>
            <a:r>
              <a:rPr lang="en-US" dirty="0" err="1"/>
              <a:t>Osmolaridad</a:t>
            </a:r>
            <a:r>
              <a:rPr lang="en-US" dirty="0"/>
              <a:t> </a:t>
            </a:r>
            <a:r>
              <a:rPr lang="en-US" dirty="0" err="1"/>
              <a:t>Plasmatica</a:t>
            </a:r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2503" y="642785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/>
              <a:t>Hyponatremia in the intensive care unit: How to avoid a </a:t>
            </a:r>
            <a:r>
              <a:rPr lang="en-US" sz="1200" dirty="0" err="1"/>
              <a:t>Zugzwang</a:t>
            </a:r>
            <a:r>
              <a:rPr lang="en-US" sz="1200" dirty="0"/>
              <a:t> situation? </a:t>
            </a:r>
            <a:r>
              <a:rPr lang="en-US" sz="1200" dirty="0" err="1"/>
              <a:t>Rafat</a:t>
            </a:r>
            <a:r>
              <a:rPr lang="en-US" sz="1200" dirty="0"/>
              <a:t> et al. Ann. Intensive Care  (2015) 5:39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308A9-69FE-41AB-BF2B-62685A3562B9}"/>
              </a:ext>
            </a:extLst>
          </p:cNvPr>
          <p:cNvSpPr txBox="1"/>
          <p:nvPr/>
        </p:nvSpPr>
        <p:spPr>
          <a:xfrm>
            <a:off x="9019149" y="5049982"/>
            <a:ext cx="27849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Como van </a:t>
            </a:r>
            <a:r>
              <a:rPr lang="en-US" dirty="0" err="1"/>
              <a:t>hacer</a:t>
            </a:r>
            <a:r>
              <a:rPr lang="en-US" dirty="0"/>
              <a:t> las </a:t>
            </a:r>
            <a:r>
              <a:rPr lang="en-US" dirty="0" err="1"/>
              <a:t>hiponatremias</a:t>
            </a:r>
            <a:r>
              <a:rPr lang="en-US" dirty="0"/>
              <a:t> ____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04517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24AF-7290-4FE7-98FE-E46D5B2DF2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dirty="0"/>
              <a:t>DIABETES INSIPIDA CENTRAL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757C-E9DF-4C35-948E-56A2B1E8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Poliuria</a:t>
            </a:r>
            <a:r>
              <a:rPr lang="en-US" dirty="0"/>
              <a:t> (urine volume&gt;2 ml/kg/h or &gt;300 ml/h in two consecutive hours, Mayor de 3 </a:t>
            </a:r>
            <a:r>
              <a:rPr lang="en-US" dirty="0" err="1"/>
              <a:t>litros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24 horas ) </a:t>
            </a:r>
          </a:p>
          <a:p>
            <a:r>
              <a:rPr lang="en-US" dirty="0" err="1"/>
              <a:t>Orina</a:t>
            </a:r>
            <a:r>
              <a:rPr lang="en-US" dirty="0"/>
              <a:t> </a:t>
            </a:r>
            <a:r>
              <a:rPr lang="en-US" dirty="0" err="1"/>
              <a:t>Diluida</a:t>
            </a:r>
            <a:r>
              <a:rPr lang="en-US" dirty="0"/>
              <a:t>: Urine osmolality </a:t>
            </a:r>
            <a:r>
              <a:rPr lang="en-US" dirty="0" err="1"/>
              <a:t>menor</a:t>
            </a:r>
            <a:r>
              <a:rPr lang="en-US" dirty="0"/>
              <a:t> de 300 </a:t>
            </a:r>
            <a:r>
              <a:rPr lang="en-US" dirty="0" err="1"/>
              <a:t>mOsm</a:t>
            </a:r>
            <a:r>
              <a:rPr lang="en-US" dirty="0"/>
              <a:t>/kg. </a:t>
            </a:r>
          </a:p>
          <a:p>
            <a:r>
              <a:rPr lang="en-US" dirty="0" err="1"/>
              <a:t>Hipernatremia</a:t>
            </a:r>
            <a:r>
              <a:rPr lang="en-US" dirty="0"/>
              <a:t> </a:t>
            </a:r>
            <a:r>
              <a:rPr lang="en-US" dirty="0" err="1"/>
              <a:t>plasmatica</a:t>
            </a:r>
            <a:r>
              <a:rPr lang="en-US" dirty="0"/>
              <a:t> </a:t>
            </a:r>
          </a:p>
          <a:p>
            <a:r>
              <a:rPr lang="en-US" dirty="0"/>
              <a:t>No es </a:t>
            </a:r>
            <a:r>
              <a:rPr lang="en-US" dirty="0" err="1"/>
              <a:t>necesario</a:t>
            </a:r>
            <a:r>
              <a:rPr lang="en-US" dirty="0"/>
              <a:t> el </a:t>
            </a:r>
            <a:r>
              <a:rPr lang="en-US" dirty="0" err="1"/>
              <a:t>dosaje</a:t>
            </a:r>
            <a:r>
              <a:rPr lang="en-US" dirty="0"/>
              <a:t> de </a:t>
            </a:r>
            <a:r>
              <a:rPr lang="en-US" dirty="0" err="1"/>
              <a:t>copeptina</a:t>
            </a:r>
            <a:r>
              <a:rPr lang="en-US" dirty="0"/>
              <a:t> o ACT </a:t>
            </a:r>
          </a:p>
          <a:p>
            <a:r>
              <a:rPr lang="en-US" dirty="0" err="1"/>
              <a:t>Poliuria</a:t>
            </a:r>
            <a:r>
              <a:rPr lang="en-US" dirty="0"/>
              <a:t> </a:t>
            </a:r>
            <a:r>
              <a:rPr lang="en-US" dirty="0" err="1"/>
              <a:t>debemos</a:t>
            </a:r>
            <a:r>
              <a:rPr lang="en-US" dirty="0"/>
              <a:t> </a:t>
            </a:r>
            <a:r>
              <a:rPr lang="en-US" dirty="0" err="1"/>
              <a:t>sospecharlo</a:t>
            </a:r>
            <a:r>
              <a:rPr lang="en-US" dirty="0"/>
              <a:t> e </a:t>
            </a:r>
            <a:r>
              <a:rPr lang="en-US" dirty="0" err="1"/>
              <a:t>iniciar</a:t>
            </a:r>
            <a:r>
              <a:rPr lang="en-US" dirty="0"/>
              <a:t> </a:t>
            </a:r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rapidamente</a:t>
            </a:r>
            <a:r>
              <a:rPr lang="en-US" dirty="0"/>
              <a:t>. </a:t>
            </a:r>
          </a:p>
          <a:p>
            <a:r>
              <a:rPr lang="en-US" dirty="0"/>
              <a:t>ARM, depression del </a:t>
            </a:r>
            <a:r>
              <a:rPr lang="en-US" dirty="0" err="1"/>
              <a:t>sensorio</a:t>
            </a:r>
            <a:r>
              <a:rPr lang="en-US" dirty="0"/>
              <a:t>, </a:t>
            </a:r>
            <a:r>
              <a:rPr lang="en-US" dirty="0" err="1"/>
              <a:t>falta</a:t>
            </a:r>
            <a:r>
              <a:rPr lang="en-US" dirty="0"/>
              <a:t> del </a:t>
            </a:r>
            <a:r>
              <a:rPr lang="en-US" dirty="0" err="1"/>
              <a:t>estimulo</a:t>
            </a:r>
            <a:r>
              <a:rPr lang="en-US" dirty="0"/>
              <a:t> de la sed… </a:t>
            </a:r>
          </a:p>
        </p:txBody>
      </p:sp>
    </p:spTree>
    <p:extLst>
      <p:ext uri="{BB962C8B-B14F-4D97-AF65-F5344CB8AC3E}">
        <p14:creationId xmlns:p14="http://schemas.microsoft.com/office/powerpoint/2010/main" val="2116316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A2ED-CC80-439D-87F5-5011B1CAEC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dirty="0"/>
              <a:t>VARIANTE DE DI: 3 FASES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ADB30-E403-47F4-AA60-FC365E53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FASE </a:t>
            </a:r>
            <a:r>
              <a:rPr lang="en-US" dirty="0" err="1"/>
              <a:t>UNO:Hipernatremia</a:t>
            </a:r>
            <a:r>
              <a:rPr lang="en-US" dirty="0"/>
              <a:t> polyuria 2–4 </a:t>
            </a:r>
            <a:r>
              <a:rPr lang="en-US" dirty="0" err="1"/>
              <a:t>dias</a:t>
            </a:r>
            <a:r>
              <a:rPr lang="en-US" dirty="0"/>
              <a:t> TCE, injuria </a:t>
            </a:r>
            <a:r>
              <a:rPr lang="en-US" dirty="0" err="1"/>
              <a:t>aguda</a:t>
            </a:r>
            <a:r>
              <a:rPr lang="en-US" dirty="0"/>
              <a:t> </a:t>
            </a:r>
          </a:p>
          <a:p>
            <a:r>
              <a:rPr lang="en-US" dirty="0"/>
              <a:t>FASE DOS: </a:t>
            </a:r>
            <a:r>
              <a:rPr lang="en-US" dirty="0" err="1"/>
              <a:t>Hiponatremia</a:t>
            </a:r>
            <a:r>
              <a:rPr lang="en-US" dirty="0"/>
              <a:t> y </a:t>
            </a:r>
            <a:r>
              <a:rPr lang="en-US" dirty="0" err="1"/>
              <a:t>orinas</a:t>
            </a:r>
            <a:r>
              <a:rPr lang="en-US" dirty="0"/>
              <a:t> </a:t>
            </a:r>
            <a:r>
              <a:rPr lang="en-US" dirty="0" err="1"/>
              <a:t>concentradas</a:t>
            </a:r>
            <a:r>
              <a:rPr lang="en-US" dirty="0"/>
              <a:t> ( libera ADH </a:t>
            </a:r>
            <a:r>
              <a:rPr lang="en-US" dirty="0" err="1"/>
              <a:t>preformada</a:t>
            </a:r>
            <a:r>
              <a:rPr lang="en-US" dirty="0"/>
              <a:t> </a:t>
            </a:r>
            <a:r>
              <a:rPr lang="en-US" dirty="0" err="1"/>
              <a:t>deñ</a:t>
            </a:r>
            <a:r>
              <a:rPr lang="en-US" dirty="0"/>
              <a:t> </a:t>
            </a:r>
            <a:r>
              <a:rPr lang="en-US" dirty="0" err="1"/>
              <a:t>daño</a:t>
            </a:r>
            <a:r>
              <a:rPr lang="en-US" dirty="0"/>
              <a:t> de la </a:t>
            </a:r>
            <a:r>
              <a:rPr lang="en-US" dirty="0" err="1"/>
              <a:t>neurohipofisis</a:t>
            </a:r>
            <a:r>
              <a:rPr lang="en-US" dirty="0"/>
              <a:t>) </a:t>
            </a:r>
          </a:p>
          <a:p>
            <a:r>
              <a:rPr lang="en-US" dirty="0"/>
              <a:t>FASE TRES: DI </a:t>
            </a:r>
            <a:r>
              <a:rPr lang="en-US" dirty="0" err="1"/>
              <a:t>persistente</a:t>
            </a:r>
            <a:r>
              <a:rPr lang="en-US" dirty="0"/>
              <a:t> o </a:t>
            </a:r>
            <a:r>
              <a:rPr lang="en-US" dirty="0" err="1"/>
              <a:t>permanente</a:t>
            </a:r>
            <a:r>
              <a:rPr lang="en-US" dirty="0"/>
              <a:t>. </a:t>
            </a:r>
          </a:p>
          <a:p>
            <a:r>
              <a:rPr lang="en-US" dirty="0"/>
              <a:t>Se da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variante</a:t>
            </a:r>
            <a:r>
              <a:rPr lang="en-US" dirty="0"/>
              <a:t>, hay que </a:t>
            </a:r>
            <a:r>
              <a:rPr lang="en-US" dirty="0" err="1"/>
              <a:t>suprimir</a:t>
            </a:r>
            <a:r>
              <a:rPr lang="en-US" dirty="0"/>
              <a:t> </a:t>
            </a:r>
            <a:r>
              <a:rPr lang="en-US" dirty="0" err="1"/>
              <a:t>transitoriamente</a:t>
            </a:r>
            <a:r>
              <a:rPr lang="en-US" dirty="0"/>
              <a:t> </a:t>
            </a:r>
            <a:r>
              <a:rPr lang="en-US" dirty="0" err="1"/>
              <a:t>desmopresina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9667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BC7E-C167-430C-B739-80FF80E521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dirty="0"/>
              <a:t>TRATAMIENTO DIABETES INSIPIDA CENTRAL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2B58E-E9EE-468A-82EB-0963567F4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Transitorio</a:t>
            </a:r>
            <a:r>
              <a:rPr lang="en-US" dirty="0"/>
              <a:t>_ </a:t>
            </a:r>
            <a:r>
              <a:rPr lang="en-US" dirty="0" err="1"/>
              <a:t>Practica</a:t>
            </a:r>
            <a:r>
              <a:rPr lang="en-US" dirty="0"/>
              <a:t> habitual: una </a:t>
            </a:r>
            <a:r>
              <a:rPr lang="en-US" u="sng" dirty="0" err="1"/>
              <a:t>unica</a:t>
            </a:r>
            <a:r>
              <a:rPr lang="en-US" u="sng" dirty="0"/>
              <a:t> </a:t>
            </a:r>
            <a:r>
              <a:rPr lang="en-US" u="sng" dirty="0" err="1"/>
              <a:t>dosis</a:t>
            </a:r>
            <a:r>
              <a:rPr lang="en-US" u="sng" dirty="0"/>
              <a:t> </a:t>
            </a:r>
            <a:r>
              <a:rPr lang="en-US" dirty="0"/>
              <a:t>de </a:t>
            </a:r>
            <a:r>
              <a:rPr lang="en-US" dirty="0" err="1"/>
              <a:t>desmopressina</a:t>
            </a:r>
            <a:r>
              <a:rPr lang="en-US" dirty="0"/>
              <a:t> </a:t>
            </a:r>
            <a:r>
              <a:rPr lang="en-US" dirty="0" err="1"/>
              <a:t>subcutanea</a:t>
            </a:r>
            <a:r>
              <a:rPr lang="en-US" dirty="0"/>
              <a:t> o intramuscular (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efecto</a:t>
            </a:r>
            <a:r>
              <a:rPr lang="en-US" dirty="0"/>
              <a:t> dura entre 6 -12 horas ) </a:t>
            </a:r>
          </a:p>
          <a:p>
            <a:r>
              <a:rPr lang="en-US" dirty="0"/>
              <a:t>Hasta 2 a 3 </a:t>
            </a:r>
            <a:r>
              <a:rPr lang="en-US" dirty="0" err="1"/>
              <a:t>dosis</a:t>
            </a:r>
            <a:r>
              <a:rPr lang="en-US" dirty="0"/>
              <a:t> son </a:t>
            </a:r>
            <a:r>
              <a:rPr lang="en-US" dirty="0" err="1"/>
              <a:t>necesarias</a:t>
            </a:r>
            <a:r>
              <a:rPr lang="en-US" dirty="0"/>
              <a:t> hasta que se </a:t>
            </a:r>
            <a:r>
              <a:rPr lang="en-US" dirty="0" err="1"/>
              <a:t>resuelva</a:t>
            </a:r>
            <a:r>
              <a:rPr lang="en-US" dirty="0"/>
              <a:t> DI. </a:t>
            </a:r>
          </a:p>
          <a:p>
            <a:r>
              <a:rPr lang="en-US" dirty="0"/>
              <a:t>6% DI </a:t>
            </a:r>
            <a:r>
              <a:rPr lang="en-US" dirty="0" err="1"/>
              <a:t>persistente</a:t>
            </a:r>
            <a:r>
              <a:rPr lang="en-US" dirty="0"/>
              <a:t>. </a:t>
            </a:r>
            <a:r>
              <a:rPr lang="en-US" dirty="0" err="1"/>
              <a:t>Desmopresina</a:t>
            </a:r>
            <a:r>
              <a:rPr lang="en-US" dirty="0"/>
              <a:t> oral. </a:t>
            </a:r>
            <a:r>
              <a:rPr lang="en-US" dirty="0" err="1"/>
              <a:t>Nocturna</a:t>
            </a:r>
            <a:r>
              <a:rPr lang="en-US" dirty="0"/>
              <a:t>.  0.2 mg. Leve o </a:t>
            </a:r>
            <a:r>
              <a:rPr lang="en-US" dirty="0" err="1"/>
              <a:t>parcial</a:t>
            </a:r>
            <a:r>
              <a:rPr lang="en-US" dirty="0"/>
              <a:t>. </a:t>
            </a:r>
          </a:p>
          <a:p>
            <a:r>
              <a:rPr lang="en-US" dirty="0" err="1"/>
              <a:t>Completas</a:t>
            </a:r>
            <a:r>
              <a:rPr lang="en-US" dirty="0"/>
              <a:t>: 0.2 mg hasta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veces</a:t>
            </a:r>
            <a:r>
              <a:rPr lang="en-US" dirty="0"/>
              <a:t> por dia. </a:t>
            </a:r>
          </a:p>
          <a:p>
            <a:r>
              <a:rPr lang="en-US" dirty="0" err="1"/>
              <a:t>Tratamiento</a:t>
            </a:r>
            <a:r>
              <a:rPr lang="en-US" dirty="0"/>
              <a:t> </a:t>
            </a:r>
            <a:r>
              <a:rPr lang="en-US" dirty="0" err="1"/>
              <a:t>cronico</a:t>
            </a:r>
            <a:r>
              <a:rPr lang="en-US" dirty="0"/>
              <a:t>, </a:t>
            </a:r>
            <a:r>
              <a:rPr lang="en-US" dirty="0" err="1"/>
              <a:t>prolongado</a:t>
            </a:r>
            <a:r>
              <a:rPr lang="en-US" dirty="0"/>
              <a:t>, suspender un </a:t>
            </a:r>
            <a:r>
              <a:rPr lang="en-US" dirty="0" err="1"/>
              <a:t>dia</a:t>
            </a:r>
            <a:r>
              <a:rPr lang="en-US" dirty="0"/>
              <a:t> la </a:t>
            </a:r>
            <a:r>
              <a:rPr lang="en-US" dirty="0" err="1"/>
              <a:t>desmopresina</a:t>
            </a:r>
            <a:r>
              <a:rPr lang="en-US" dirty="0"/>
              <a:t> para </a:t>
            </a:r>
            <a:r>
              <a:rPr lang="en-US" dirty="0" err="1"/>
              <a:t>incentivar</a:t>
            </a:r>
            <a:r>
              <a:rPr lang="en-US" dirty="0"/>
              <a:t> la </a:t>
            </a:r>
            <a:r>
              <a:rPr lang="en-US" dirty="0" err="1"/>
              <a:t>acuaresis</a:t>
            </a:r>
            <a:r>
              <a:rPr lang="en-US" dirty="0"/>
              <a:t> y </a:t>
            </a:r>
            <a:r>
              <a:rPr lang="en-US" dirty="0" err="1"/>
              <a:t>prevenir</a:t>
            </a:r>
            <a:r>
              <a:rPr lang="en-US" dirty="0"/>
              <a:t> el Desarrollo de hyponatremia </a:t>
            </a:r>
            <a:r>
              <a:rPr lang="en-US" dirty="0" err="1"/>
              <a:t>dilucional</a:t>
            </a:r>
            <a:r>
              <a:rPr lang="en-US" dirty="0"/>
              <a:t>. </a:t>
            </a:r>
          </a:p>
          <a:p>
            <a:r>
              <a:rPr lang="en-US" dirty="0"/>
              <a:t>.</a:t>
            </a:r>
            <a:endParaRPr lang="es-AR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009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F8D8-4DA7-4274-A69E-9A7234ADA1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dirty="0"/>
              <a:t>DIABETES INSIPIDA ADIPSICA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CDC28-BA4A-49A0-ACA2-BDD1F15FD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 </a:t>
            </a:r>
            <a:r>
              <a:rPr lang="en-US" dirty="0" err="1"/>
              <a:t>adipsica</a:t>
            </a:r>
            <a:r>
              <a:rPr lang="en-US" dirty="0"/>
              <a:t> </a:t>
            </a:r>
            <a:r>
              <a:rPr lang="en-US" dirty="0" err="1"/>
              <a:t>transitoria</a:t>
            </a:r>
            <a:r>
              <a:rPr lang="en-US" dirty="0"/>
              <a:t>: </a:t>
            </a:r>
            <a:r>
              <a:rPr lang="en-US" dirty="0" err="1"/>
              <a:t>Deterioro</a:t>
            </a:r>
            <a:r>
              <a:rPr lang="en-US" dirty="0"/>
              <a:t> cognitive;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habilidad</a:t>
            </a:r>
            <a:r>
              <a:rPr lang="en-US" dirty="0"/>
              <a:t> para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agua</a:t>
            </a:r>
            <a:r>
              <a:rPr lang="en-US" dirty="0"/>
              <a:t>. </a:t>
            </a:r>
          </a:p>
          <a:p>
            <a:r>
              <a:rPr lang="en-US" dirty="0"/>
              <a:t>DI </a:t>
            </a:r>
            <a:r>
              <a:rPr lang="en-US" dirty="0" err="1"/>
              <a:t>adipsica</a:t>
            </a:r>
            <a:r>
              <a:rPr lang="en-US" dirty="0"/>
              <a:t> </a:t>
            </a:r>
            <a:r>
              <a:rPr lang="en-US" dirty="0" err="1"/>
              <a:t>verdadera</a:t>
            </a:r>
            <a:r>
              <a:rPr lang="en-US" dirty="0"/>
              <a:t>: </a:t>
            </a:r>
            <a:r>
              <a:rPr lang="en-US" dirty="0" err="1"/>
              <a:t>infarto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segment anterior del </a:t>
            </a:r>
            <a:r>
              <a:rPr lang="en-US" dirty="0" err="1"/>
              <a:t>hipotalamo</a:t>
            </a:r>
            <a:r>
              <a:rPr lang="en-US" dirty="0"/>
              <a:t> ( se </a:t>
            </a:r>
            <a:r>
              <a:rPr lang="en-US" dirty="0" err="1"/>
              <a:t>localizan</a:t>
            </a:r>
            <a:r>
              <a:rPr lang="en-US" dirty="0"/>
              <a:t> los </a:t>
            </a:r>
            <a:r>
              <a:rPr lang="en-US" dirty="0" err="1"/>
              <a:t>osmoreceptores</a:t>
            </a:r>
            <a:r>
              <a:rPr lang="en-US" dirty="0"/>
              <a:t>) </a:t>
            </a:r>
          </a:p>
          <a:p>
            <a:r>
              <a:rPr lang="en-US" dirty="0" err="1"/>
              <a:t>Hipernatremia</a:t>
            </a:r>
            <a:r>
              <a:rPr lang="en-US" dirty="0"/>
              <a:t>, polyuria, </a:t>
            </a:r>
            <a:r>
              <a:rPr lang="en-US" dirty="0" err="1"/>
              <a:t>orina</a:t>
            </a:r>
            <a:r>
              <a:rPr lang="en-US" dirty="0"/>
              <a:t> </a:t>
            </a:r>
            <a:r>
              <a:rPr lang="en-US" dirty="0" err="1"/>
              <a:t>diluida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 de 300, FALTA DE SENSACION DE SED. </a:t>
            </a:r>
          </a:p>
          <a:p>
            <a:r>
              <a:rPr lang="en-US" dirty="0"/>
              <a:t>ADH </a:t>
            </a:r>
            <a:r>
              <a:rPr lang="en-US" dirty="0" err="1"/>
              <a:t>en</a:t>
            </a:r>
            <a:r>
              <a:rPr lang="en-US" dirty="0"/>
              <a:t> titulus altos ante hypotension por </a:t>
            </a:r>
            <a:r>
              <a:rPr lang="en-US" dirty="0" err="1"/>
              <a:t>neurohipofisis</a:t>
            </a:r>
            <a:r>
              <a:rPr lang="en-US" dirty="0"/>
              <a:t> </a:t>
            </a:r>
            <a:r>
              <a:rPr lang="en-US" dirty="0" err="1"/>
              <a:t>intacta</a:t>
            </a:r>
            <a:r>
              <a:rPr lang="en-US" dirty="0"/>
              <a:t> 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73443C8-0FDC-470D-A557-F8EFA4B23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47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TRATAMIENTO - HIPERNATREMIA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rgbClr val="002060"/>
                </a:solidFill>
              </a:rPr>
              <a:t>Identificar la causa y tratarla corregir </a:t>
            </a:r>
            <a:r>
              <a:rPr lang="es-ES" b="1" u="sng" dirty="0" err="1">
                <a:solidFill>
                  <a:srgbClr val="002060"/>
                </a:solidFill>
              </a:rPr>
              <a:t>hipokalemia</a:t>
            </a:r>
            <a:r>
              <a:rPr lang="es-ES" b="1" u="sng" dirty="0">
                <a:solidFill>
                  <a:srgbClr val="002060"/>
                </a:solidFill>
              </a:rPr>
              <a:t>, hipercalcemia, </a:t>
            </a:r>
            <a:r>
              <a:rPr lang="es-ES" b="1" u="sng" dirty="0" err="1">
                <a:solidFill>
                  <a:srgbClr val="002060"/>
                </a:solidFill>
              </a:rPr>
              <a:t>desmopresina</a:t>
            </a:r>
            <a:r>
              <a:rPr lang="es-ES" b="1" u="sng" dirty="0">
                <a:solidFill>
                  <a:srgbClr val="002060"/>
                </a:solidFill>
              </a:rPr>
              <a:t> </a:t>
            </a:r>
            <a:r>
              <a:rPr lang="es-ES" b="1" u="sng" dirty="0" err="1">
                <a:solidFill>
                  <a:srgbClr val="002060"/>
                </a:solidFill>
              </a:rPr>
              <a:t>for</a:t>
            </a:r>
            <a:r>
              <a:rPr lang="es-ES" b="1" u="sng" dirty="0">
                <a:solidFill>
                  <a:srgbClr val="002060"/>
                </a:solidFill>
              </a:rPr>
              <a:t> </a:t>
            </a:r>
            <a:r>
              <a:rPr lang="es-ES" b="1" u="sng" dirty="0" err="1">
                <a:solidFill>
                  <a:srgbClr val="002060"/>
                </a:solidFill>
              </a:rPr>
              <a:t>long</a:t>
            </a:r>
            <a:r>
              <a:rPr lang="es-ES" b="1" u="sng" dirty="0">
                <a:solidFill>
                  <a:srgbClr val="002060"/>
                </a:solidFill>
              </a:rPr>
              <a:t> </a:t>
            </a:r>
            <a:r>
              <a:rPr lang="es-ES" b="1" u="sng" dirty="0" err="1">
                <a:solidFill>
                  <a:srgbClr val="002060"/>
                </a:solidFill>
              </a:rPr>
              <a:t>term</a:t>
            </a:r>
            <a:r>
              <a:rPr lang="es-ES" b="1" u="sng" dirty="0">
                <a:solidFill>
                  <a:srgbClr val="002060"/>
                </a:solidFill>
              </a:rPr>
              <a:t> en DIC. </a:t>
            </a:r>
            <a:endParaRPr lang="en-US" b="1" u="sng" dirty="0">
              <a:solidFill>
                <a:srgbClr val="002060"/>
              </a:solidFill>
            </a:endParaRPr>
          </a:p>
          <a:p>
            <a:r>
              <a:rPr lang="en-US" b="1" u="sng" dirty="0">
                <a:solidFill>
                  <a:srgbClr val="002060"/>
                </a:solidFill>
              </a:rPr>
              <a:t>DEFICIT AGUA/ Na  –REPOSICION DE AGUA</a:t>
            </a:r>
          </a:p>
          <a:p>
            <a:endParaRPr lang="en-US" b="1" u="sng" dirty="0">
              <a:solidFill>
                <a:srgbClr val="002060"/>
              </a:solidFill>
            </a:endParaRPr>
          </a:p>
          <a:p>
            <a:r>
              <a:rPr lang="en-US" b="1" u="sng" dirty="0">
                <a:solidFill>
                  <a:srgbClr val="002060"/>
                </a:solidFill>
              </a:rPr>
              <a:t>Via:  oral-enteral -</a:t>
            </a:r>
            <a:r>
              <a:rPr lang="en-US" b="1" u="sng" dirty="0" err="1">
                <a:solidFill>
                  <a:srgbClr val="002060"/>
                </a:solidFill>
              </a:rPr>
              <a:t>endovenosa</a:t>
            </a:r>
            <a:endParaRPr lang="en-US" b="1" u="sng" dirty="0">
              <a:solidFill>
                <a:srgbClr val="002060"/>
              </a:solidFill>
            </a:endParaRPr>
          </a:p>
          <a:p>
            <a:endParaRPr lang="en-US" b="1" u="sng" dirty="0">
              <a:solidFill>
                <a:srgbClr val="002060"/>
              </a:solidFill>
            </a:endParaRPr>
          </a:p>
          <a:p>
            <a:r>
              <a:rPr lang="en-US" b="1" u="sng" dirty="0" err="1">
                <a:solidFill>
                  <a:srgbClr val="002060"/>
                </a:solidFill>
              </a:rPr>
              <a:t>Limite</a:t>
            </a:r>
            <a:r>
              <a:rPr lang="en-US" b="1" u="sng" dirty="0">
                <a:solidFill>
                  <a:srgbClr val="002060"/>
                </a:solidFill>
              </a:rPr>
              <a:t> de </a:t>
            </a:r>
            <a:r>
              <a:rPr lang="en-US" b="1" u="sng" dirty="0" err="1">
                <a:solidFill>
                  <a:srgbClr val="002060"/>
                </a:solidFill>
              </a:rPr>
              <a:t>correccion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  <a:r>
              <a:rPr lang="en-US" b="1" u="sng" dirty="0" err="1">
                <a:solidFill>
                  <a:srgbClr val="002060"/>
                </a:solidFill>
              </a:rPr>
              <a:t>cronicas</a:t>
            </a:r>
            <a:r>
              <a:rPr lang="en-US" b="1" u="sng" dirty="0">
                <a:solidFill>
                  <a:srgbClr val="002060"/>
                </a:solidFill>
              </a:rPr>
              <a:t>- </a:t>
            </a:r>
            <a:r>
              <a:rPr lang="en-US" b="1" dirty="0" err="1">
                <a:solidFill>
                  <a:srgbClr val="002060"/>
                </a:solidFill>
              </a:rPr>
              <a:t>agudas</a:t>
            </a:r>
            <a:r>
              <a:rPr lang="en-US" b="1" dirty="0">
                <a:solidFill>
                  <a:srgbClr val="002060"/>
                </a:solidFill>
              </a:rPr>
              <a:t>: 10 </a:t>
            </a:r>
            <a:r>
              <a:rPr lang="en-US" b="1" dirty="0" err="1">
                <a:solidFill>
                  <a:srgbClr val="002060"/>
                </a:solidFill>
              </a:rPr>
              <a:t>mEq</a:t>
            </a:r>
            <a:r>
              <a:rPr lang="en-US" b="1" dirty="0">
                <a:solidFill>
                  <a:srgbClr val="002060"/>
                </a:solidFill>
              </a:rPr>
              <a:t>/L </a:t>
            </a:r>
            <a:r>
              <a:rPr lang="en-US" b="1" dirty="0" err="1">
                <a:solidFill>
                  <a:srgbClr val="002060"/>
                </a:solidFill>
              </a:rPr>
              <a:t>en</a:t>
            </a:r>
            <a:r>
              <a:rPr lang="en-US" b="1" dirty="0">
                <a:solidFill>
                  <a:srgbClr val="002060"/>
                </a:solidFill>
              </a:rPr>
              <a:t> 24 horas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2086" y="5850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err="1"/>
              <a:t>Hypernatremic</a:t>
            </a:r>
            <a:r>
              <a:rPr lang="en-US" b="1" dirty="0"/>
              <a:t> Disorders in the Intensive Care Unit</a:t>
            </a:r>
          </a:p>
          <a:p>
            <a:pPr algn="r"/>
            <a:r>
              <a:rPr lang="en-US" dirty="0" err="1">
                <a:hlinkClick r:id="rId2"/>
              </a:rPr>
              <a:t>Surender</a:t>
            </a:r>
            <a:r>
              <a:rPr lang="en-US" dirty="0">
                <a:hlinkClick r:id="rId2"/>
              </a:rPr>
              <a:t> Kumar Arora</a:t>
            </a:r>
            <a:r>
              <a:rPr lang="en-US" dirty="0"/>
              <a:t>, MD</a:t>
            </a:r>
          </a:p>
          <a:p>
            <a:pPr algn="r"/>
            <a:r>
              <a:rPr lang="en-US" dirty="0"/>
              <a:t>First Published May 16, 2011</a:t>
            </a:r>
          </a:p>
        </p:txBody>
      </p:sp>
      <p:sp>
        <p:nvSpPr>
          <p:cNvPr id="5" name="Oval 4"/>
          <p:cNvSpPr/>
          <p:nvPr/>
        </p:nvSpPr>
        <p:spPr>
          <a:xfrm>
            <a:off x="3860800" y="2626008"/>
            <a:ext cx="3911599" cy="9605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53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F313-20BD-46AA-B95C-3526AA231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91630-C838-4270-AA71-ABAD27C1D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25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4958" y="589644"/>
            <a:ext cx="6818564" cy="5526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27" y="0"/>
            <a:ext cx="458152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6119336"/>
            <a:ext cx="7600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12121"/>
                </a:solidFill>
                <a:latin typeface="BlinkMacSystemFont"/>
              </a:rPr>
              <a:t>Seay NW, </a:t>
            </a:r>
            <a:r>
              <a:rPr lang="en-US" sz="1400" dirty="0" err="1">
                <a:solidFill>
                  <a:srgbClr val="212121"/>
                </a:solidFill>
                <a:latin typeface="BlinkMacSystemFont"/>
              </a:rPr>
              <a:t>Lehrich</a:t>
            </a:r>
            <a:r>
              <a:rPr lang="en-US" sz="1400" dirty="0">
                <a:solidFill>
                  <a:srgbClr val="212121"/>
                </a:solidFill>
                <a:latin typeface="BlinkMacSystemFont"/>
              </a:rPr>
              <a:t> RW, Greenberg A. Diagnosis and Management of Disorders of Body Tonicity-Hyponatremia and Hypernatremia: Core Curriculum 2020. Am J Kidney Dis. 2020 Feb;75(2):272-286. 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90D64-1BC3-46AE-8573-18B622BBDDBC}"/>
              </a:ext>
            </a:extLst>
          </p:cNvPr>
          <p:cNvSpPr txBox="1"/>
          <p:nvPr/>
        </p:nvSpPr>
        <p:spPr>
          <a:xfrm>
            <a:off x="3860800" y="4917440"/>
            <a:ext cx="264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100-1200 </a:t>
            </a:r>
            <a:r>
              <a:rPr lang="es-AR" dirty="0" err="1"/>
              <a:t>mOsm</a:t>
            </a:r>
            <a:r>
              <a:rPr lang="es-AR" dirty="0"/>
              <a:t>/kg H20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F0764-CE0A-41F3-9182-F1C11D391C12}"/>
              </a:ext>
            </a:extLst>
          </p:cNvPr>
          <p:cNvSpPr txBox="1"/>
          <p:nvPr/>
        </p:nvSpPr>
        <p:spPr>
          <a:xfrm>
            <a:off x="3937856" y="2831123"/>
            <a:ext cx="2021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densidad urinaria aumenta linealmente con la osmolaridad: </a:t>
            </a:r>
          </a:p>
          <a:p>
            <a:pPr algn="ctr"/>
            <a:r>
              <a:rPr lang="es-ES" dirty="0"/>
              <a:t>Densidad 1.024. y : 24 x 35= 840 </a:t>
            </a:r>
            <a:r>
              <a:rPr lang="es-ES" dirty="0" err="1"/>
              <a:t>mOsm</a:t>
            </a:r>
            <a:r>
              <a:rPr lang="es-ES" dirty="0"/>
              <a:t>/kg H2O.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998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3201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ADECUADOS ??? INADECUADOS 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0" y="1398200"/>
            <a:ext cx="6360159" cy="4175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5" y="1284694"/>
            <a:ext cx="5870590" cy="454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60720" y="6421715"/>
            <a:ext cx="686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http://ual.dyndns.org/biblioteca/fisiologia/Pdf/Unidad%2005.pdf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F2504-82AA-4E6D-A9B4-0C7A0829882B}"/>
              </a:ext>
            </a:extLst>
          </p:cNvPr>
          <p:cNvSpPr/>
          <p:nvPr/>
        </p:nvSpPr>
        <p:spPr>
          <a:xfrm>
            <a:off x="150655" y="3429000"/>
            <a:ext cx="5610065" cy="2536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393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82E36-6C9F-460C-9F25-BFDB7E95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73850-1018-40C0-8709-963B0FB1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253"/>
            <a:ext cx="7709448" cy="6302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01A4E-E845-44B1-89EB-0D1431FD5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203" y="572877"/>
            <a:ext cx="7259509" cy="73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539" y="165076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/>
              <a:t>OSMOLARIDAD VS </a:t>
            </a:r>
            <a:r>
              <a:rPr lang="es-ES" dirty="0">
                <a:highlight>
                  <a:srgbClr val="FFFF00"/>
                </a:highlight>
              </a:rPr>
              <a:t>TONICIDAD</a:t>
            </a:r>
            <a:r>
              <a:rPr lang="es-ES" dirty="0"/>
              <a:t> PLASMATICA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0639"/>
            <a:ext cx="8747760" cy="4656507"/>
          </a:xfrm>
        </p:spPr>
        <p:txBody>
          <a:bodyPr>
            <a:normAutofit fontScale="77500" lnSpcReduction="20000"/>
          </a:bodyPr>
          <a:lstStyle/>
          <a:p>
            <a:endParaRPr lang="es-AR" dirty="0"/>
          </a:p>
          <a:p>
            <a:r>
              <a:rPr lang="es-AR" dirty="0" err="1">
                <a:solidFill>
                  <a:srgbClr val="FF0000"/>
                </a:solidFill>
              </a:rPr>
              <a:t>Osmp</a:t>
            </a:r>
            <a:r>
              <a:rPr lang="es-AR" dirty="0">
                <a:solidFill>
                  <a:srgbClr val="FF0000"/>
                </a:solidFill>
              </a:rPr>
              <a:t> = 2 x  [</a:t>
            </a:r>
            <a:r>
              <a:rPr lang="es-AR" dirty="0" err="1">
                <a:solidFill>
                  <a:srgbClr val="FF0000"/>
                </a:solidFill>
              </a:rPr>
              <a:t>Na</a:t>
            </a: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 err="1">
                <a:solidFill>
                  <a:srgbClr val="FF0000"/>
                </a:solidFill>
              </a:rPr>
              <a:t>plasmastico</a:t>
            </a:r>
            <a:r>
              <a:rPr lang="es-AR" dirty="0"/>
              <a:t>+] + Glucosa (mg/</a:t>
            </a:r>
            <a:r>
              <a:rPr lang="es-AR" dirty="0" err="1"/>
              <a:t>dL</a:t>
            </a:r>
            <a:r>
              <a:rPr lang="es-AR" dirty="0"/>
              <a:t>)/ 18 + Nitrógeno ureico (mg/</a:t>
            </a:r>
            <a:r>
              <a:rPr lang="es-AR" dirty="0" err="1"/>
              <a:t>dL</a:t>
            </a:r>
            <a:r>
              <a:rPr lang="es-AR" dirty="0"/>
              <a:t>)/2,8</a:t>
            </a:r>
          </a:p>
          <a:p>
            <a:endParaRPr lang="es-AR" dirty="0"/>
          </a:p>
          <a:p>
            <a:r>
              <a:rPr lang="es-AR" dirty="0"/>
              <a:t> La osmolalidad plasmática </a:t>
            </a:r>
            <a:r>
              <a:rPr lang="es-AR" dirty="0">
                <a:solidFill>
                  <a:srgbClr val="FF0000"/>
                </a:solidFill>
              </a:rPr>
              <a:t>efectiva </a:t>
            </a:r>
            <a:r>
              <a:rPr lang="es-AR" b="1" dirty="0">
                <a:solidFill>
                  <a:srgbClr val="FF0000"/>
                </a:solidFill>
              </a:rPr>
              <a:t>Tonicidad </a:t>
            </a:r>
            <a:r>
              <a:rPr lang="es-AR" dirty="0">
                <a:solidFill>
                  <a:srgbClr val="FF0000"/>
                </a:solidFill>
              </a:rPr>
              <a:t> </a:t>
            </a:r>
            <a:r>
              <a:rPr lang="es-AR" dirty="0"/>
              <a:t>es la fisiológicamente importante, y está determinada por aquellos osmoles que </a:t>
            </a:r>
            <a:r>
              <a:rPr lang="es-AR" dirty="0">
                <a:solidFill>
                  <a:srgbClr val="FF0000"/>
                </a:solidFill>
              </a:rPr>
              <a:t>determinan movimiento de agua</a:t>
            </a:r>
            <a:r>
              <a:rPr lang="es-AR" dirty="0"/>
              <a:t> entre el LIC y el LEC: </a:t>
            </a:r>
            <a:r>
              <a:rPr lang="es-AR" dirty="0" err="1"/>
              <a:t>Osmp</a:t>
            </a:r>
            <a:r>
              <a:rPr lang="es-AR" dirty="0"/>
              <a:t> efectiva = 2 x [</a:t>
            </a:r>
            <a:r>
              <a:rPr lang="es-AR" dirty="0" err="1"/>
              <a:t>Na</a:t>
            </a:r>
            <a:r>
              <a:rPr lang="es-AR" dirty="0"/>
              <a:t>+]p + Glucosa (mg/dL)/18 = ± </a:t>
            </a:r>
            <a:r>
              <a:rPr lang="es-AR" b="1" dirty="0">
                <a:solidFill>
                  <a:srgbClr val="FF0000"/>
                </a:solidFill>
              </a:rPr>
              <a:t>280 -295 </a:t>
            </a:r>
            <a:r>
              <a:rPr lang="es-AR" b="1" dirty="0" err="1">
                <a:solidFill>
                  <a:srgbClr val="FF0000"/>
                </a:solidFill>
              </a:rPr>
              <a:t>mOsm</a:t>
            </a:r>
            <a:r>
              <a:rPr lang="es-AR" b="1" dirty="0">
                <a:solidFill>
                  <a:srgbClr val="FF0000"/>
                </a:solidFill>
              </a:rPr>
              <a:t>/kg</a:t>
            </a:r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Un aumento brusco de la </a:t>
            </a:r>
            <a:r>
              <a:rPr lang="es-AR" dirty="0" err="1"/>
              <a:t>Osmp</a:t>
            </a:r>
            <a:r>
              <a:rPr lang="es-AR" dirty="0"/>
              <a:t>/ Descenso brusco de la </a:t>
            </a:r>
            <a:r>
              <a:rPr lang="es-AR" dirty="0" err="1"/>
              <a:t>Osmp</a:t>
            </a:r>
            <a:endParaRPr lang="es-AR" dirty="0"/>
          </a:p>
          <a:p>
            <a:r>
              <a:rPr lang="es-AR" dirty="0"/>
              <a:t>Velocidad, MECANISMO DE osmorregulación  ( punto de corte de 48 horas)</a:t>
            </a:r>
          </a:p>
          <a:p>
            <a:r>
              <a:rPr lang="es-AR" dirty="0"/>
              <a:t>Para evitar estos cambios bruscos, es que la </a:t>
            </a:r>
            <a:r>
              <a:rPr lang="es-AR" b="1" u="sng" dirty="0" err="1">
                <a:solidFill>
                  <a:srgbClr val="FF0000"/>
                </a:solidFill>
              </a:rPr>
              <a:t>osmolalidad</a:t>
            </a:r>
            <a:r>
              <a:rPr lang="es-AR" b="1" u="sng" dirty="0">
                <a:solidFill>
                  <a:srgbClr val="FF0000"/>
                </a:solidFill>
              </a:rPr>
              <a:t> plasmática </a:t>
            </a:r>
            <a:r>
              <a:rPr lang="es-AR" b="1" dirty="0">
                <a:solidFill>
                  <a:srgbClr val="FF0000"/>
                </a:solidFill>
              </a:rPr>
              <a:t>es finamente controlada, variaciones de 1-2% gatillan los mecanismo de control </a:t>
            </a:r>
            <a:r>
              <a:rPr lang="es-AR" dirty="0"/>
              <a:t>para retornar la </a:t>
            </a:r>
            <a:r>
              <a:rPr lang="es-AR" dirty="0" err="1"/>
              <a:t>Osmp</a:t>
            </a:r>
            <a:r>
              <a:rPr lang="es-AR" dirty="0"/>
              <a:t> a lo normal.</a:t>
            </a:r>
          </a:p>
          <a:p>
            <a:endParaRPr lang="es-A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405" y="1490639"/>
            <a:ext cx="3442168" cy="2366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386" y="3857509"/>
            <a:ext cx="2452480" cy="2552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45" y="1663735"/>
            <a:ext cx="8178275" cy="7841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14543" y="6581001"/>
            <a:ext cx="67432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http://ual.dyndns.org/biblioteca/fisiologia/Pdf/Unidad%2005.pdf</a:t>
            </a:r>
          </a:p>
        </p:txBody>
      </p:sp>
    </p:spTree>
    <p:extLst>
      <p:ext uri="{BB962C8B-B14F-4D97-AF65-F5344CB8AC3E}">
        <p14:creationId xmlns:p14="http://schemas.microsoft.com/office/powerpoint/2010/main" val="132238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1" y="365125"/>
            <a:ext cx="10801349" cy="1325563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DEFINICION HIPONATREMIA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1" y="1753075"/>
            <a:ext cx="4558030" cy="510492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FISIOPATOLOGICAMENTE: EXCESO DE AGUA!!! </a:t>
            </a:r>
          </a:p>
          <a:p>
            <a:r>
              <a:rPr lang="en-US" b="1" u="sng" dirty="0"/>
              <a:t>1. </a:t>
            </a:r>
            <a:r>
              <a:rPr lang="en-US" b="1" u="sng" dirty="0" err="1"/>
              <a:t>Bioquimica</a:t>
            </a:r>
            <a:r>
              <a:rPr lang="en-US" dirty="0"/>
              <a:t>: &lt; de 135 </a:t>
            </a:r>
            <a:r>
              <a:rPr lang="en-US" dirty="0" err="1"/>
              <a:t>mEq</a:t>
            </a:r>
            <a:r>
              <a:rPr lang="en-US" dirty="0"/>
              <a:t>/L</a:t>
            </a:r>
          </a:p>
          <a:p>
            <a:pPr lvl="1"/>
            <a:r>
              <a:rPr lang="en-US" dirty="0" err="1"/>
              <a:t>Leve</a:t>
            </a:r>
            <a:r>
              <a:rPr lang="en-US" dirty="0"/>
              <a:t>  &gt; 130</a:t>
            </a:r>
          </a:p>
          <a:p>
            <a:pPr lvl="1"/>
            <a:r>
              <a:rPr lang="en-US" b="1" dirty="0" err="1"/>
              <a:t>Moderada</a:t>
            </a:r>
            <a:r>
              <a:rPr lang="en-US" b="1" dirty="0"/>
              <a:t> </a:t>
            </a:r>
            <a:r>
              <a:rPr lang="en-US" dirty="0"/>
              <a:t>130-125</a:t>
            </a:r>
          </a:p>
          <a:p>
            <a:pPr lvl="1"/>
            <a:r>
              <a:rPr lang="en-US" b="1" dirty="0" err="1"/>
              <a:t>Severa</a:t>
            </a:r>
            <a:r>
              <a:rPr lang="en-US" b="1" dirty="0"/>
              <a:t> &lt; 125	</a:t>
            </a:r>
          </a:p>
          <a:p>
            <a:r>
              <a:rPr lang="en-US" b="1" u="sng" dirty="0"/>
              <a:t>2. </a:t>
            </a:r>
            <a:r>
              <a:rPr lang="en-US" b="1" u="sng" dirty="0" err="1"/>
              <a:t>Confirmacion</a:t>
            </a:r>
            <a:r>
              <a:rPr lang="en-US" b="1" u="sng" dirty="0"/>
              <a:t> </a:t>
            </a:r>
            <a:r>
              <a:rPr lang="en-US" b="1" u="sng" dirty="0" err="1"/>
              <a:t>Bioquimica</a:t>
            </a:r>
            <a:r>
              <a:rPr lang="en-US" b="1" u="sng" dirty="0"/>
              <a:t>: OSMOLARIDAD </a:t>
            </a:r>
            <a:r>
              <a:rPr lang="en-US" b="1" u="sng" dirty="0" err="1"/>
              <a:t>plasmatica</a:t>
            </a:r>
            <a:r>
              <a:rPr lang="en-US" b="1" u="sng" dirty="0"/>
              <a:t> </a:t>
            </a:r>
            <a:r>
              <a:rPr lang="en-US" dirty="0"/>
              <a:t>(&lt;280 </a:t>
            </a:r>
            <a:r>
              <a:rPr lang="en-US" dirty="0" err="1"/>
              <a:t>mOsm</a:t>
            </a:r>
            <a:r>
              <a:rPr lang="en-US" dirty="0"/>
              <a:t>/kg)</a:t>
            </a:r>
          </a:p>
          <a:p>
            <a:r>
              <a:rPr lang="en-US" b="1" u="sng" dirty="0">
                <a:solidFill>
                  <a:srgbClr val="002060"/>
                </a:solidFill>
              </a:rPr>
              <a:t>3. </a:t>
            </a:r>
            <a:r>
              <a:rPr lang="en-US" b="1" u="sng" dirty="0" err="1">
                <a:solidFill>
                  <a:srgbClr val="002060"/>
                </a:solidFill>
              </a:rPr>
              <a:t>Clasificacion</a:t>
            </a:r>
            <a:r>
              <a:rPr lang="en-US" b="1" u="sng" dirty="0">
                <a:solidFill>
                  <a:srgbClr val="002060"/>
                </a:solidFill>
              </a:rPr>
              <a:t>: </a:t>
            </a:r>
            <a:r>
              <a:rPr lang="en-US" dirty="0" err="1"/>
              <a:t>agudas</a:t>
            </a:r>
            <a:r>
              <a:rPr lang="en-US" dirty="0"/>
              <a:t>  o  </a:t>
            </a:r>
            <a:r>
              <a:rPr lang="en-US" dirty="0" err="1"/>
              <a:t>cronicas</a:t>
            </a:r>
            <a:r>
              <a:rPr lang="en-US" dirty="0"/>
              <a:t> (48hs) y </a:t>
            </a:r>
            <a:r>
              <a:rPr lang="en-US" dirty="0" err="1"/>
              <a:t>severidad</a:t>
            </a:r>
            <a:r>
              <a:rPr lang="en-US" dirty="0"/>
              <a:t> de los </a:t>
            </a:r>
            <a:r>
              <a:rPr lang="en-US" dirty="0" err="1"/>
              <a:t>sintomas</a:t>
            </a:r>
            <a:r>
              <a:rPr lang="en-US" dirty="0"/>
              <a:t> </a:t>
            </a:r>
            <a:r>
              <a:rPr lang="en-US" dirty="0" err="1"/>
              <a:t>neurologica</a:t>
            </a:r>
            <a:r>
              <a:rPr lang="en-US" dirty="0"/>
              <a:t>. </a:t>
            </a:r>
          </a:p>
          <a:p>
            <a:r>
              <a:rPr lang="en-US" b="1" u="sng" dirty="0"/>
              <a:t>4. </a:t>
            </a:r>
            <a:r>
              <a:rPr lang="en-US" b="1" u="sng" dirty="0" err="1"/>
              <a:t>Diagnostico</a:t>
            </a:r>
            <a:r>
              <a:rPr lang="en-US" b="1" u="sng" dirty="0"/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Diferencial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/>
              <a:t>hipovolemicas</a:t>
            </a:r>
            <a:r>
              <a:rPr lang="en-US" dirty="0"/>
              <a:t>, </a:t>
            </a:r>
            <a:r>
              <a:rPr lang="en-US" dirty="0" err="1"/>
              <a:t>euvolemicas</a:t>
            </a:r>
            <a:r>
              <a:rPr lang="en-US" dirty="0"/>
              <a:t>- </a:t>
            </a:r>
            <a:r>
              <a:rPr lang="en-US" dirty="0" err="1"/>
              <a:t>hipervolemicas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s-E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0883" y="1771929"/>
            <a:ext cx="6062344" cy="46858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800724" y="6438900"/>
            <a:ext cx="955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4" tooltip="Journal of the American Society of Nephrology : JASN."/>
              </a:rPr>
              <a:t>J Am </a:t>
            </a:r>
            <a:r>
              <a:rPr lang="en-US" sz="1200" u="sng" dirty="0" err="1">
                <a:hlinkClick r:id="rId4" tooltip="Journal of the American Society of Nephrology : JASN."/>
              </a:rPr>
              <a:t>Soc</a:t>
            </a:r>
            <a:r>
              <a:rPr lang="en-US" sz="1200" u="sng" dirty="0">
                <a:hlinkClick r:id="rId4" tooltip="Journal of the American Society of Nephrology : JASN."/>
              </a:rPr>
              <a:t> </a:t>
            </a:r>
            <a:r>
              <a:rPr lang="en-US" sz="1200" u="sng" dirty="0" err="1">
                <a:hlinkClick r:id="rId4" tooltip="Journal of the American Society of Nephrology : JASN."/>
              </a:rPr>
              <a:t>Nephrol</a:t>
            </a:r>
            <a:r>
              <a:rPr lang="en-US" sz="1200" u="sng" dirty="0">
                <a:hlinkClick r:id="rId4" tooltip="Journal of the American Society of Nephrology : JASN."/>
              </a:rPr>
              <a:t>.</a:t>
            </a:r>
            <a:r>
              <a:rPr lang="en-US" sz="1200" dirty="0"/>
              <a:t> 2017 May;28(5):1340-1349. </a:t>
            </a:r>
            <a:r>
              <a:rPr lang="en-US" sz="1200" dirty="0" err="1"/>
              <a:t>doi</a:t>
            </a:r>
            <a:r>
              <a:rPr lang="en-US" sz="1200" dirty="0"/>
              <a:t>: 10.1681/ASN.2016101139. </a:t>
            </a:r>
            <a:r>
              <a:rPr lang="en-US" sz="1200" dirty="0" err="1"/>
              <a:t>Epub</a:t>
            </a:r>
            <a:r>
              <a:rPr lang="en-US" sz="1200" dirty="0"/>
              <a:t> 2017 Feb 7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80283" y="2647205"/>
            <a:ext cx="6062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/>
              <a:t>Osm</a:t>
            </a:r>
            <a:r>
              <a:rPr lang="es-ES" b="1" i="1" dirty="0"/>
              <a:t> </a:t>
            </a:r>
            <a:r>
              <a:rPr lang="es-ES" b="1" i="1" dirty="0" err="1"/>
              <a:t>plas</a:t>
            </a:r>
            <a:r>
              <a:rPr lang="es-ES" i="1" dirty="0"/>
              <a:t>= 2 x </a:t>
            </a:r>
            <a:r>
              <a:rPr lang="es-ES" i="1" dirty="0" err="1"/>
              <a:t>Na</a:t>
            </a:r>
            <a:r>
              <a:rPr lang="es-ES" i="1" dirty="0"/>
              <a:t> + glucosa(mg/dl)/ 18 + UREA ( </a:t>
            </a:r>
            <a:r>
              <a:rPr lang="es-ES" i="1" dirty="0" err="1"/>
              <a:t>mgdl</a:t>
            </a:r>
            <a:r>
              <a:rPr lang="es-ES" i="1" dirty="0"/>
              <a:t>)/ 2,8</a:t>
            </a:r>
          </a:p>
          <a:p>
            <a:endParaRPr lang="en-US" dirty="0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DB320EB-5C44-4107-A0A6-1933542BB8C5}"/>
              </a:ext>
            </a:extLst>
          </p:cNvPr>
          <p:cNvSpPr/>
          <p:nvPr/>
        </p:nvSpPr>
        <p:spPr>
          <a:xfrm>
            <a:off x="2898240" y="2860040"/>
            <a:ext cx="2229387" cy="113792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167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07CD-BA55-47F4-9E87-806D51FA0D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AR" b="1" u="sng" dirty="0"/>
              <a:t>SEVERIDAD</a:t>
            </a:r>
            <a:r>
              <a:rPr lang="es-AR" dirty="0"/>
              <a:t> DE HIPONATREMIA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3C3A3-709E-446C-B3D8-F9A8C82EF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79A141-54B1-403A-A81D-9164E9AF9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756728"/>
          <a:ext cx="4216717" cy="5017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n de mapa de bits" r:id="rId3" imgW="2682360" imgH="3192840" progId="Paint.Picture">
                  <p:embed/>
                </p:oleObj>
              </mc:Choice>
              <mc:Fallback>
                <p:oleObj name="Imagen de mapa de bits" r:id="rId3" imgW="2682360" imgH="319284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79A141-54B1-403A-A81D-9164E9AF9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756728"/>
                        <a:ext cx="4216717" cy="501764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52526B-72DF-44CC-8049-0FBDA3D4EAF9}"/>
              </a:ext>
            </a:extLst>
          </p:cNvPr>
          <p:cNvCxnSpPr/>
          <p:nvPr/>
        </p:nvCxnSpPr>
        <p:spPr>
          <a:xfrm>
            <a:off x="985678" y="2529840"/>
            <a:ext cx="17475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5987EA-769D-4C84-82B8-C39AA71B40CE}"/>
              </a:ext>
            </a:extLst>
          </p:cNvPr>
          <p:cNvCxnSpPr/>
          <p:nvPr/>
        </p:nvCxnSpPr>
        <p:spPr>
          <a:xfrm>
            <a:off x="1066800" y="3510280"/>
            <a:ext cx="17475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E1B55B-5966-4F6E-B9C5-E3094A167F4C}"/>
              </a:ext>
            </a:extLst>
          </p:cNvPr>
          <p:cNvCxnSpPr/>
          <p:nvPr/>
        </p:nvCxnSpPr>
        <p:spPr>
          <a:xfrm>
            <a:off x="1066800" y="5080000"/>
            <a:ext cx="17475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B04BA1E-3FAB-49A0-926D-5E5A677002D4}"/>
              </a:ext>
            </a:extLst>
          </p:cNvPr>
          <p:cNvSpPr txBox="1"/>
          <p:nvPr/>
        </p:nvSpPr>
        <p:spPr>
          <a:xfrm>
            <a:off x="6359237" y="2780924"/>
            <a:ext cx="30237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CONCEPTO MAS IMPORTANTE</a:t>
            </a:r>
            <a:endParaRPr lang="es-A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0F54A3-777E-42F2-AB8E-C05FF44D120A}"/>
              </a:ext>
            </a:extLst>
          </p:cNvPr>
          <p:cNvSpPr/>
          <p:nvPr/>
        </p:nvSpPr>
        <p:spPr>
          <a:xfrm>
            <a:off x="2733198" y="2875402"/>
            <a:ext cx="1431178" cy="27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/>
              <a:t>CAIDA FRACTURAS </a:t>
            </a:r>
            <a:endParaRPr lang="es-AR" sz="1000" dirty="0"/>
          </a:p>
        </p:txBody>
      </p:sp>
    </p:spTree>
    <p:extLst>
      <p:ext uri="{BB962C8B-B14F-4D97-AF65-F5344CB8AC3E}">
        <p14:creationId xmlns:p14="http://schemas.microsoft.com/office/powerpoint/2010/main" val="376271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2437</Words>
  <Application>Microsoft Office PowerPoint</Application>
  <PresentationFormat>Widescreen</PresentationFormat>
  <Paragraphs>260</Paragraphs>
  <Slides>35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BlinkMacSystemFont</vt:lpstr>
      <vt:lpstr>Calibri</vt:lpstr>
      <vt:lpstr>Calibri Light</vt:lpstr>
      <vt:lpstr>Office Theme</vt:lpstr>
      <vt:lpstr>Imagen de mapa de bits</vt:lpstr>
      <vt:lpstr>TRASTORNOS DEL AGUA  </vt:lpstr>
      <vt:lpstr>PowerPoint Presentation</vt:lpstr>
      <vt:lpstr>FISIOLOGIA DEL AGUA Y DEL SODIO</vt:lpstr>
      <vt:lpstr>PowerPoint Presentation</vt:lpstr>
      <vt:lpstr>ADECUADOS ??? INADECUADOS ??</vt:lpstr>
      <vt:lpstr>PowerPoint Presentation</vt:lpstr>
      <vt:lpstr>OSMOLARIDAD VS TONICIDAD PLASMATICA</vt:lpstr>
      <vt:lpstr>DEFINICION HIPONATREMIA </vt:lpstr>
      <vt:lpstr>SEVERIDAD DE HIPONATREMIA</vt:lpstr>
      <vt:lpstr>PowerPoint Presentation</vt:lpstr>
      <vt:lpstr>4. GOAL DE TRATAMIENTO </vt:lpstr>
      <vt:lpstr>CALCULO DEL DEFICIT DE SODIO</vt:lpstr>
      <vt:lpstr>CONCENTRACION DE SODIO SOLUCIONES 1L</vt:lpstr>
      <vt:lpstr>FORMULA DE ADROGUE-MADIAS</vt:lpstr>
      <vt:lpstr>PREPARACION  Soluc Hipertonica al 3%</vt:lpstr>
      <vt:lpstr>1.TRATAMIENTO SINTOMAS _URGENCIA 2.TRATAMIENTO DEFINITIVO _ IDENTIFICAR CAUSA</vt:lpstr>
      <vt:lpstr>PowerPoint Presentation</vt:lpstr>
      <vt:lpstr>PowerPoint Presentation</vt:lpstr>
      <vt:lpstr>PowerPoint Presentation</vt:lpstr>
      <vt:lpstr>PowerPoint Presentation</vt:lpstr>
      <vt:lpstr>LABORATORIOS ADICIONALES</vt:lpstr>
      <vt:lpstr>PowerPoint Presentation</vt:lpstr>
      <vt:lpstr>ENFERMEDAD PERDEDORA SAL </vt:lpstr>
      <vt:lpstr>DIAGNOSTICO DIFERENCIAL</vt:lpstr>
      <vt:lpstr>RESTRICION HIDRICA </vt:lpstr>
      <vt:lpstr>HIPERNATREMIA </vt:lpstr>
      <vt:lpstr>PowerPoint Presentation</vt:lpstr>
      <vt:lpstr>PowerPoint Presentation</vt:lpstr>
      <vt:lpstr>DIAGNOSTICO DE HIPERNATREMIA</vt:lpstr>
      <vt:lpstr>DIABETES INSIPIDA CENTRAL …</vt:lpstr>
      <vt:lpstr>VARIANTE DE DI: 3 FASES </vt:lpstr>
      <vt:lpstr>TRATAMIENTO DIABETES INSIPIDA CENTRAL </vt:lpstr>
      <vt:lpstr>DIABETES INSIPIDA ADIPSICA</vt:lpstr>
      <vt:lpstr>TRATAMIENTO - HIPERNATREMIA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TRASTORNOS DEL AGUA  </dc:title>
  <dc:creator>Lucas Navarro</dc:creator>
  <cp:lastModifiedBy>Lucas Navarro</cp:lastModifiedBy>
  <cp:revision>1</cp:revision>
  <dcterms:created xsi:type="dcterms:W3CDTF">2025-04-09T20:04:17Z</dcterms:created>
  <dcterms:modified xsi:type="dcterms:W3CDTF">2025-04-09T20:05:36Z</dcterms:modified>
</cp:coreProperties>
</file>