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3" r:id="rId45"/>
    <p:sldId id="304" r:id="rId46"/>
    <p:sldId id="306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3" r:id="rId60"/>
    <p:sldId id="324" r:id="rId61"/>
    <p:sldId id="325" r:id="rId62"/>
    <p:sldId id="326" r:id="rId63"/>
    <p:sldId id="327" r:id="rId64"/>
    <p:sldId id="342" r:id="rId65"/>
    <p:sldId id="343" r:id="rId66"/>
    <p:sldId id="344" r:id="rId67"/>
    <p:sldId id="346" r:id="rId68"/>
    <p:sldId id="347" r:id="rId69"/>
    <p:sldId id="348" r:id="rId70"/>
    <p:sldId id="349" r:id="rId71"/>
    <p:sldId id="350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adroTexto 1"/>
          <p:cNvSpPr txBox="1"/>
          <p:nvPr/>
        </p:nvSpPr>
        <p:spPr>
          <a:xfrm>
            <a:off x="2087245" y="103187"/>
            <a:ext cx="7611111" cy="601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ANATOMIA</a:t>
            </a:r>
          </a:p>
        </p:txBody>
      </p:sp>
      <p:pic>
        <p:nvPicPr>
          <p:cNvPr id="103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87" y="1044575"/>
            <a:ext cx="6440490" cy="565785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uadroTexto 9"/>
          <p:cNvSpPr txBox="1"/>
          <p:nvPr/>
        </p:nvSpPr>
        <p:spPr>
          <a:xfrm>
            <a:off x="7083107" y="1814514"/>
            <a:ext cx="4758375" cy="312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Tejido de color marrón</a:t>
            </a:r>
          </a:p>
          <a:p>
            <a:pPr>
              <a:spcBef>
                <a:spcPts val="600"/>
              </a:spcBef>
            </a:pPr>
            <a:r>
              <a:t> 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Peso aproximado: 20 grs</a:t>
            </a:r>
          </a:p>
          <a:p>
            <a:pPr>
              <a:spcBef>
                <a:spcPts val="600"/>
              </a:spcBef>
            </a:pPr>
            <a:endParaRPr/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Lóbulos tiroideos adyacentes a los primeros anillos traqueales, cartílago cricoides y cartílago tiroides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endParaRPr/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Istmo por debajo del cartílago cricoides.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288" b="1287"/>
          <a:stretch>
            <a:fillRect/>
          </a:stretch>
        </p:blipFill>
        <p:spPr>
          <a:xfrm rot="10800000">
            <a:off x="6248398" y="1139754"/>
            <a:ext cx="5227033" cy="255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45" r="945"/>
          <a:stretch>
            <a:fillRect/>
          </a:stretch>
        </p:blipFill>
        <p:spPr>
          <a:xfrm>
            <a:off x="830977" y="520762"/>
            <a:ext cx="4586153" cy="5516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5050" b="5050"/>
          <a:stretch>
            <a:fillRect/>
          </a:stretch>
        </p:blipFill>
        <p:spPr>
          <a:xfrm>
            <a:off x="5904822" y="3837035"/>
            <a:ext cx="2794003" cy="2259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t="2457" b="2456"/>
          <a:stretch>
            <a:fillRect/>
          </a:stretch>
        </p:blipFill>
        <p:spPr>
          <a:xfrm>
            <a:off x="8891405" y="3823022"/>
            <a:ext cx="2794003" cy="2287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r="63289"/>
          <a:stretch>
            <a:fillRect/>
          </a:stretch>
        </p:blipFill>
        <p:spPr>
          <a:xfrm>
            <a:off x="9974374" y="0"/>
            <a:ext cx="2066816" cy="1430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l="25175" t="33162" r="47552" b="15158"/>
          <a:stretch>
            <a:fillRect/>
          </a:stretch>
        </p:blipFill>
        <p:spPr>
          <a:xfrm>
            <a:off x="7015163" y="1833563"/>
            <a:ext cx="4789490" cy="490061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Elipse 4"/>
          <p:cNvSpPr/>
          <p:nvPr/>
        </p:nvSpPr>
        <p:spPr>
          <a:xfrm rot="1996463">
            <a:off x="8616949" y="3073399"/>
            <a:ext cx="1433517" cy="3222631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4" name="Imagen 5" descr="Imagen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3875" y="1516062"/>
            <a:ext cx="6232525" cy="501015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CuadroTexto 6"/>
          <p:cNvSpPr txBox="1"/>
          <p:nvPr/>
        </p:nvSpPr>
        <p:spPr>
          <a:xfrm>
            <a:off x="3481070" y="309564"/>
            <a:ext cx="5020312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DRENAJE LINFATICO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47620" t="15515" r="15909" b="17887"/>
          <a:stretch>
            <a:fillRect/>
          </a:stretch>
        </p:blipFill>
        <p:spPr>
          <a:xfrm>
            <a:off x="568325" y="1025524"/>
            <a:ext cx="5391152" cy="553402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uadroTexto 6"/>
          <p:cNvSpPr txBox="1"/>
          <p:nvPr/>
        </p:nvSpPr>
        <p:spPr>
          <a:xfrm>
            <a:off x="3481070" y="309564"/>
            <a:ext cx="5020312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DRENAJE LINFATICO</a:t>
            </a:r>
          </a:p>
        </p:txBody>
      </p:sp>
      <p:pic>
        <p:nvPicPr>
          <p:cNvPr id="159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rcRect r="63289"/>
          <a:stretch>
            <a:fillRect/>
          </a:stretch>
        </p:blipFill>
        <p:spPr>
          <a:xfrm>
            <a:off x="9974374" y="0"/>
            <a:ext cx="2066816" cy="1430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n 3" descr="Imagen 3"/>
          <p:cNvPicPr>
            <a:picLocks noChangeAspect="1"/>
          </p:cNvPicPr>
          <p:nvPr/>
        </p:nvPicPr>
        <p:blipFill>
          <a:blip r:embed="rId4">
            <a:extLst/>
          </a:blip>
          <a:srcRect l="25175" t="33162" r="47552" b="15158"/>
          <a:stretch>
            <a:fillRect/>
          </a:stretch>
        </p:blipFill>
        <p:spPr>
          <a:xfrm>
            <a:off x="6218237" y="1430337"/>
            <a:ext cx="4789489" cy="4900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2150" y="2836863"/>
            <a:ext cx="4803775" cy="371951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uadroTexto 1"/>
          <p:cNvSpPr txBox="1"/>
          <p:nvPr/>
        </p:nvSpPr>
        <p:spPr>
          <a:xfrm>
            <a:off x="660080" y="600075"/>
            <a:ext cx="6158552" cy="181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Fisiología de la Glándula Tiroidea</a:t>
            </a:r>
          </a:p>
        </p:txBody>
      </p:sp>
      <p:pic>
        <p:nvPicPr>
          <p:cNvPr id="164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rcRect r="63289"/>
          <a:stretch>
            <a:fillRect/>
          </a:stretch>
        </p:blipFill>
        <p:spPr>
          <a:xfrm>
            <a:off x="9974374" y="0"/>
            <a:ext cx="2066816" cy="1430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rcRect r="63289"/>
          <a:stretch>
            <a:fillRect/>
          </a:stretch>
        </p:blipFill>
        <p:spPr>
          <a:xfrm>
            <a:off x="9974374" y="0"/>
            <a:ext cx="2066816" cy="1430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b="18358"/>
          <a:stretch>
            <a:fillRect/>
          </a:stretch>
        </p:blipFill>
        <p:spPr>
          <a:xfrm>
            <a:off x="193675" y="176211"/>
            <a:ext cx="6276975" cy="638175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ángulo 4"/>
          <p:cNvSpPr/>
          <p:nvPr/>
        </p:nvSpPr>
        <p:spPr>
          <a:xfrm>
            <a:off x="3271837" y="1609725"/>
            <a:ext cx="1146178" cy="1352550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Rectángulo 5"/>
          <p:cNvSpPr/>
          <p:nvPr/>
        </p:nvSpPr>
        <p:spPr>
          <a:xfrm>
            <a:off x="4765675" y="2781299"/>
            <a:ext cx="1092200" cy="709617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CuadroTexto 6"/>
          <p:cNvSpPr txBox="1"/>
          <p:nvPr/>
        </p:nvSpPr>
        <p:spPr>
          <a:xfrm>
            <a:off x="6864032" y="1430336"/>
            <a:ext cx="4818700" cy="3647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2400" b="1" i="1"/>
            </a:pPr>
            <a:r>
              <a:t>Fisiología de la glándula tiroidea:</a:t>
            </a:r>
          </a:p>
          <a:p>
            <a:pPr indent="-285750">
              <a:spcBef>
                <a:spcPts val="1200"/>
              </a:spcBef>
              <a:buSzPct val="100000"/>
              <a:buChar char="-"/>
            </a:pPr>
            <a:r>
              <a:t>Eje hipotálamo-hipófiso-tiroideo.</a:t>
            </a:r>
          </a:p>
          <a:p>
            <a:pPr indent="-285750">
              <a:spcBef>
                <a:spcPts val="1200"/>
              </a:spcBef>
              <a:buSzPct val="100000"/>
              <a:buChar char="-"/>
            </a:pPr>
            <a:r>
              <a:t>LA HORMONA TIROTROFINA (TSH) ES SECRETADA POR LA HIPÓFISIS EN RESPUESTA A LOS NIVELES SÉRICOS DE T3 Y T4.</a:t>
            </a:r>
          </a:p>
          <a:p>
            <a:pPr indent="-285750">
              <a:spcBef>
                <a:spcPts val="1200"/>
              </a:spcBef>
              <a:buSzPct val="100000"/>
              <a:buChar char="-"/>
            </a:pPr>
            <a:r>
              <a:t>TSH ESTIMULA LA PROLIFERACION, CRECIMIENTO Y SINTESIS HORMONAL DE LAS CELULAS FOLICULARES TIROIDEAS.</a:t>
            </a:r>
          </a:p>
          <a:p>
            <a:pPr indent="-285750">
              <a:spcBef>
                <a:spcPts val="1200"/>
              </a:spcBef>
              <a:buSzPct val="100000"/>
              <a:buChar char="-"/>
            </a:pPr>
            <a:r>
              <a:t>EL PRECURSOR ELEMENTAL PARA LA SINTESIS DE T3 Y T4 ES EL IODO.</a:t>
            </a:r>
          </a:p>
        </p:txBody>
      </p:sp>
      <p:sp>
        <p:nvSpPr>
          <p:cNvPr id="171" name="CuadroTexto 7"/>
          <p:cNvSpPr txBox="1"/>
          <p:nvPr/>
        </p:nvSpPr>
        <p:spPr>
          <a:xfrm>
            <a:off x="3468370" y="3287712"/>
            <a:ext cx="876938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IODO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9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175" y="439737"/>
            <a:ext cx="10080625" cy="446881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Elipse 1"/>
          <p:cNvSpPr/>
          <p:nvPr/>
        </p:nvSpPr>
        <p:spPr>
          <a:xfrm>
            <a:off x="6105525" y="2124075"/>
            <a:ext cx="2392366" cy="511180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Elipse 3"/>
          <p:cNvSpPr/>
          <p:nvPr/>
        </p:nvSpPr>
        <p:spPr>
          <a:xfrm>
            <a:off x="2003424" y="2998788"/>
            <a:ext cx="1184282" cy="461967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Elipse 4"/>
          <p:cNvSpPr/>
          <p:nvPr/>
        </p:nvSpPr>
        <p:spPr>
          <a:xfrm>
            <a:off x="7974013" y="3187700"/>
            <a:ext cx="1843087" cy="1236666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CuadroTexto 2"/>
          <p:cNvSpPr txBox="1"/>
          <p:nvPr/>
        </p:nvSpPr>
        <p:spPr>
          <a:xfrm>
            <a:off x="785492" y="5459412"/>
            <a:ext cx="10638478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TIROGLOBULINA --› PRECURSOR QUIMICO DE T3 Y T4  (IODACION)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  <p:bldP spid="176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2063" y="66675"/>
            <a:ext cx="5327653" cy="673894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uadroTexto 2"/>
          <p:cNvSpPr/>
          <p:nvPr/>
        </p:nvSpPr>
        <p:spPr>
          <a:xfrm>
            <a:off x="2638425" y="404813"/>
            <a:ext cx="1331913" cy="3698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CuadroTexto 3"/>
          <p:cNvSpPr txBox="1"/>
          <p:nvPr/>
        </p:nvSpPr>
        <p:spPr>
          <a:xfrm>
            <a:off x="4924425" y="417512"/>
            <a:ext cx="1554163" cy="2807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/>
            </a:lvl1pPr>
          </a:lstStyle>
          <a:p>
            <a:r>
              <a:t>Células Foliculares</a:t>
            </a:r>
          </a:p>
        </p:txBody>
      </p:sp>
      <p:sp>
        <p:nvSpPr>
          <p:cNvPr id="182" name="CuadroTexto 4"/>
          <p:cNvSpPr txBox="1"/>
          <p:nvPr/>
        </p:nvSpPr>
        <p:spPr>
          <a:xfrm>
            <a:off x="3043238" y="247649"/>
            <a:ext cx="1776412" cy="300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r>
              <a:t>Folículos coloides</a:t>
            </a:r>
          </a:p>
        </p:txBody>
      </p:sp>
      <p:sp>
        <p:nvSpPr>
          <p:cNvPr id="183" name="CuadroTexto 5"/>
          <p:cNvSpPr txBox="1"/>
          <p:nvPr/>
        </p:nvSpPr>
        <p:spPr>
          <a:xfrm>
            <a:off x="5730874" y="6135687"/>
            <a:ext cx="2128842" cy="300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r>
              <a:t>Células Parafoliculares</a:t>
            </a:r>
          </a:p>
        </p:txBody>
      </p:sp>
      <p:sp>
        <p:nvSpPr>
          <p:cNvPr id="184" name="Conector recto 7"/>
          <p:cNvSpPr/>
          <p:nvPr/>
        </p:nvSpPr>
        <p:spPr>
          <a:xfrm>
            <a:off x="7367588" y="3395662"/>
            <a:ext cx="1149353" cy="1429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5" name="CuadroTexto 8"/>
          <p:cNvSpPr txBox="1"/>
          <p:nvPr/>
        </p:nvSpPr>
        <p:spPr>
          <a:xfrm>
            <a:off x="7999413" y="3243263"/>
            <a:ext cx="2128840" cy="300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r>
              <a:t>Células Mesenquimales</a:t>
            </a:r>
          </a:p>
        </p:txBody>
      </p:sp>
      <p:sp>
        <p:nvSpPr>
          <p:cNvPr id="186" name="CuadroTexto 9"/>
          <p:cNvSpPr txBox="1"/>
          <p:nvPr/>
        </p:nvSpPr>
        <p:spPr>
          <a:xfrm>
            <a:off x="6981507" y="392113"/>
            <a:ext cx="1959614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Síntesis de T3 y T4</a:t>
            </a:r>
          </a:p>
        </p:txBody>
      </p:sp>
      <p:sp>
        <p:nvSpPr>
          <p:cNvPr id="187" name="CuadroTexto 10"/>
          <p:cNvSpPr txBox="1"/>
          <p:nvPr/>
        </p:nvSpPr>
        <p:spPr>
          <a:xfrm>
            <a:off x="8310243" y="6135687"/>
            <a:ext cx="232950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Síntesis de Calcitonina</a:t>
            </a:r>
          </a:p>
        </p:txBody>
      </p:sp>
      <p:cxnSp>
        <p:nvCxnSpPr>
          <p:cNvPr id="188" name="Conector recto de flecha 12"/>
          <p:cNvCxnSpPr>
            <a:stCxn id="181" idx="0"/>
            <a:endCxn id="186" idx="0"/>
          </p:cNvCxnSpPr>
          <p:nvPr/>
        </p:nvCxnSpPr>
        <p:spPr>
          <a:xfrm>
            <a:off x="5701506" y="557909"/>
            <a:ext cx="2259808" cy="747"/>
          </a:xfrm>
          <a:prstGeom prst="straightConnector1">
            <a:avLst/>
          </a:prstGeom>
          <a:ln w="6350">
            <a:solidFill>
              <a:srgbClr val="000000"/>
            </a:solidFill>
            <a:miter/>
            <a:tailEnd type="triangle"/>
          </a:ln>
        </p:spPr>
      </p:cxnSp>
      <p:sp>
        <p:nvSpPr>
          <p:cNvPr id="189" name="Conector recto de flecha 13"/>
          <p:cNvSpPr/>
          <p:nvPr/>
        </p:nvSpPr>
        <p:spPr>
          <a:xfrm flipV="1">
            <a:off x="7754938" y="6319840"/>
            <a:ext cx="509590" cy="7937"/>
          </a:xfrm>
          <a:prstGeom prst="line">
            <a:avLst/>
          </a:prstGeom>
          <a:ln w="6350">
            <a:solidFill>
              <a:srgbClr val="00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0" name="Rectángulo 19"/>
          <p:cNvSpPr/>
          <p:nvPr/>
        </p:nvSpPr>
        <p:spPr>
          <a:xfrm>
            <a:off x="2768600" y="6319837"/>
            <a:ext cx="641350" cy="400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1 CuadroTexto"/>
          <p:cNvSpPr txBox="1"/>
          <p:nvPr/>
        </p:nvSpPr>
        <p:spPr>
          <a:xfrm>
            <a:off x="1298257" y="750887"/>
            <a:ext cx="6534785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INDICACIONES DE CIRUGIA TIROIDEA</a:t>
            </a:r>
          </a:p>
        </p:txBody>
      </p:sp>
      <p:sp>
        <p:nvSpPr>
          <p:cNvPr id="193" name="2 CuadroTexto"/>
          <p:cNvSpPr txBox="1"/>
          <p:nvPr/>
        </p:nvSpPr>
        <p:spPr>
          <a:xfrm>
            <a:off x="1085532" y="1616074"/>
            <a:ext cx="9303386" cy="325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r>
              <a:t>• CA DE TIROIDES O SOSPECA DE CARCINOMA.</a:t>
            </a:r>
          </a:p>
          <a:p>
            <a:endParaRPr/>
          </a:p>
          <a:p>
            <a:r>
              <a:t>• HIPERTIORIDISMO : Cuando el tratamiento médico ha fallado, está contraindicado o el paciente lo desea.</a:t>
            </a:r>
          </a:p>
          <a:p>
            <a:endParaRPr/>
          </a:p>
          <a:p>
            <a:r>
              <a:t>• SINTOMAS DE COMPRESION RESPIRATORIOS O DISFAGIA.</a:t>
            </a:r>
          </a:p>
          <a:p>
            <a:endParaRPr/>
          </a:p>
          <a:p>
            <a:r>
              <a:t>• BOCIO RETROESTERNAL</a:t>
            </a:r>
          </a:p>
          <a:p>
            <a:endParaRPr/>
          </a:p>
          <a:p>
            <a:r>
              <a:t>• RAZONES COSMETICAS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1 CuadroTexto"/>
          <p:cNvSpPr txBox="1"/>
          <p:nvPr/>
        </p:nvSpPr>
        <p:spPr>
          <a:xfrm>
            <a:off x="2349181" y="357189"/>
            <a:ext cx="5883914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 u="sng"/>
            </a:lvl1pPr>
          </a:lstStyle>
          <a:p>
            <a:r>
              <a:t>HIPERTIROIDISMO</a:t>
            </a:r>
          </a:p>
        </p:txBody>
      </p:sp>
      <p:sp>
        <p:nvSpPr>
          <p:cNvPr id="196" name="2 CuadroTexto"/>
          <p:cNvSpPr txBox="1"/>
          <p:nvPr/>
        </p:nvSpPr>
        <p:spPr>
          <a:xfrm>
            <a:off x="217170" y="968375"/>
            <a:ext cx="7134860" cy="4714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Calibri"/>
              <a:buChar char="➢"/>
            </a:pPr>
            <a:r>
              <a:t> CASUSA MAS FRECUENTE ENFERMEDAD DE GRAVES: </a:t>
            </a:r>
          </a:p>
          <a:p>
            <a:r>
              <a:t>	ENFERMEDAD AUTOINMUNE</a:t>
            </a:r>
          </a:p>
          <a:p>
            <a:r>
              <a:t>	BOCIO DIFUSO</a:t>
            </a:r>
          </a:p>
          <a:p>
            <a:r>
              <a:t>	OFTALMOPAIA (50%)</a:t>
            </a:r>
          </a:p>
          <a:p>
            <a:r>
              <a:t>	MIXEDEMA PRETIBIAL  (5-10%)</a:t>
            </a:r>
          </a:p>
          <a:p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BOCIO MULTINODULAR HIPERFUNCIONANTE </a:t>
            </a:r>
          </a:p>
          <a:p>
            <a:r>
              <a:t>     (CAUSA MAS FREC  EN ANCIANOS)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ADENOMA TOXICO 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TIROIDITIS SUBAGUDA Y LINFOCITARIA. FASE DE TIROTOXICOSIS TRANSITORIA.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</p:txBody>
      </p:sp>
      <p:pic>
        <p:nvPicPr>
          <p:cNvPr id="19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308" t="9840" r="51327" b="13665"/>
          <a:stretch>
            <a:fillRect/>
          </a:stretch>
        </p:blipFill>
        <p:spPr>
          <a:xfrm>
            <a:off x="6959597" y="968375"/>
            <a:ext cx="5070479" cy="4703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4405" t="18469" r="52167" b="40765"/>
          <a:stretch>
            <a:fillRect/>
          </a:stretch>
        </p:blipFill>
        <p:spPr>
          <a:xfrm>
            <a:off x="2670173" y="1350962"/>
            <a:ext cx="6878641" cy="3630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8" y="1130300"/>
            <a:ext cx="6411913" cy="439261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CuadroTexto 2"/>
          <p:cNvSpPr txBox="1"/>
          <p:nvPr/>
        </p:nvSpPr>
        <p:spPr>
          <a:xfrm>
            <a:off x="7638732" y="1404936"/>
            <a:ext cx="4812350" cy="2834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</a:pPr>
            <a:r>
              <a:t>Relaciones anatómicas: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Lateral: Paquete Vásculo-Nervioso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Anterior: Musculos Esternohioideo, Esternotiroideo, Fascia Laxa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Posterior: Traquea – Gl Paratiroides</a:t>
            </a:r>
          </a:p>
          <a:p>
            <a:pPr>
              <a:spcBef>
                <a:spcPts val="600"/>
              </a:spcBef>
            </a:pPr>
            <a:endParaRPr/>
          </a:p>
          <a:p>
            <a:pPr>
              <a:spcBef>
                <a:spcPts val="600"/>
              </a:spcBef>
            </a:pPr>
            <a:endParaRPr/>
          </a:p>
          <a:p>
            <a:pPr>
              <a:spcBef>
                <a:spcPts val="600"/>
              </a:spcBef>
            </a:pPr>
            <a:r>
              <a:t>Rodeada por cápsula verdadera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514" t="32542" r="8394" b="12285"/>
          <a:stretch>
            <a:fillRect/>
          </a:stretch>
        </p:blipFill>
        <p:spPr>
          <a:xfrm>
            <a:off x="-2" y="1466850"/>
            <a:ext cx="11998330" cy="422433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1 CuadroTexto"/>
          <p:cNvSpPr txBox="1"/>
          <p:nvPr/>
        </p:nvSpPr>
        <p:spPr>
          <a:xfrm>
            <a:off x="1010919" y="331789"/>
            <a:ext cx="8036560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 u="sng"/>
            </a:lvl1pPr>
          </a:lstStyle>
          <a:p>
            <a:r>
              <a:t>TIROIDITIS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adroTexto 1"/>
          <p:cNvSpPr txBox="1"/>
          <p:nvPr/>
        </p:nvSpPr>
        <p:spPr>
          <a:xfrm>
            <a:off x="3212780" y="190500"/>
            <a:ext cx="6158552" cy="935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Nódulo Tiroideo</a:t>
            </a:r>
          </a:p>
        </p:txBody>
      </p:sp>
      <p:sp>
        <p:nvSpPr>
          <p:cNvPr id="205" name="CuadroTexto 2"/>
          <p:cNvSpPr txBox="1"/>
          <p:nvPr/>
        </p:nvSpPr>
        <p:spPr>
          <a:xfrm>
            <a:off x="1247456" y="2074864"/>
            <a:ext cx="4725038" cy="2717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Definición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Epidemiología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Etiología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Metodología diagnóstica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Manejo Terapéutico</a:t>
            </a:r>
          </a:p>
        </p:txBody>
      </p:sp>
      <p:pic>
        <p:nvPicPr>
          <p:cNvPr id="2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3713" y="2995613"/>
            <a:ext cx="4570415" cy="3424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adroTexto 1"/>
          <p:cNvSpPr txBox="1"/>
          <p:nvPr/>
        </p:nvSpPr>
        <p:spPr>
          <a:xfrm>
            <a:off x="304483" y="163513"/>
            <a:ext cx="8589010" cy="13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Definición:</a:t>
            </a:r>
            <a:endParaRPr sz="2800"/>
          </a:p>
          <a:p>
            <a:pPr>
              <a:spcBef>
                <a:spcPts val="6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Abultamiento de aspecto redondeado, palpable o no, situado en la parte anterior del cuello y dependiente de la glándula tiroides.</a:t>
            </a:r>
          </a:p>
        </p:txBody>
      </p:sp>
      <p:sp>
        <p:nvSpPr>
          <p:cNvPr id="209" name="Rectángulo 2"/>
          <p:cNvSpPr txBox="1"/>
          <p:nvPr/>
        </p:nvSpPr>
        <p:spPr>
          <a:xfrm>
            <a:off x="223520" y="2357439"/>
            <a:ext cx="11840210" cy="228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Epidemiología: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Prevalencia --› 20% población (5% palpables) – Mayor en zonas con deficiencia de iodo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Más frecuente en mujeres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Aumenta con la edad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Aumento progresivo de incidencia --› Uso de Ecografía</a:t>
            </a:r>
          </a:p>
        </p:txBody>
      </p:sp>
      <p:pic>
        <p:nvPicPr>
          <p:cNvPr id="210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0400" y="3762375"/>
            <a:ext cx="3608388" cy="256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7975" y="1325562"/>
            <a:ext cx="7142165" cy="4662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ángulo 1"/>
          <p:cNvSpPr txBox="1"/>
          <p:nvPr/>
        </p:nvSpPr>
        <p:spPr>
          <a:xfrm>
            <a:off x="282258" y="160338"/>
            <a:ext cx="11490960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Etiología:</a:t>
            </a:r>
          </a:p>
        </p:txBody>
      </p:sp>
      <p:pic>
        <p:nvPicPr>
          <p:cNvPr id="21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7612" y="1173162"/>
            <a:ext cx="7223126" cy="2840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0100" y="3821112"/>
            <a:ext cx="3398838" cy="2795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rcRect r="63289"/>
          <a:stretch>
            <a:fillRect/>
          </a:stretch>
        </p:blipFill>
        <p:spPr>
          <a:xfrm>
            <a:off x="9974374" y="0"/>
            <a:ext cx="2066816" cy="143033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ángulo 3"/>
          <p:cNvSpPr txBox="1"/>
          <p:nvPr/>
        </p:nvSpPr>
        <p:spPr>
          <a:xfrm>
            <a:off x="385444" y="222249"/>
            <a:ext cx="4789990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Metodología Diagnóstica</a:t>
            </a:r>
          </a:p>
        </p:txBody>
      </p:sp>
      <p:sp>
        <p:nvSpPr>
          <p:cNvPr id="220" name="Rectángulo 4"/>
          <p:cNvSpPr txBox="1"/>
          <p:nvPr/>
        </p:nvSpPr>
        <p:spPr>
          <a:xfrm>
            <a:off x="2615881" y="1196975"/>
            <a:ext cx="6004564" cy="884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importancia clínica de los nódulos tiroideos recae en la necesidad de excluir que se trate de un cáncer de tiroides lo que ocurre en un 5 a un 15% de los casos…</a:t>
            </a:r>
          </a:p>
        </p:txBody>
      </p:sp>
      <p:sp>
        <p:nvSpPr>
          <p:cNvPr id="221" name="Rectángulo 5"/>
          <p:cNvSpPr/>
          <p:nvPr/>
        </p:nvSpPr>
        <p:spPr>
          <a:xfrm>
            <a:off x="2470147" y="1196975"/>
            <a:ext cx="6196019" cy="923925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CuadroTexto 6"/>
          <p:cNvSpPr txBox="1"/>
          <p:nvPr/>
        </p:nvSpPr>
        <p:spPr>
          <a:xfrm>
            <a:off x="796606" y="2771774"/>
            <a:ext cx="6404613" cy="625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Calibri"/>
              <a:buChar char="➢"/>
            </a:pPr>
            <a:r>
              <a:t>Nódulo tiroideo </a:t>
            </a:r>
          </a:p>
          <a:p>
            <a:r>
              <a:t>        --› Interrogatorio clínico y examen físico</a:t>
            </a:r>
          </a:p>
        </p:txBody>
      </p:sp>
      <p:pic>
        <p:nvPicPr>
          <p:cNvPr id="223" name="Imagen 7" descr="Imagen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2450" y="3094038"/>
            <a:ext cx="5138738" cy="3543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5785" t="3136" r="7591"/>
          <a:stretch>
            <a:fillRect/>
          </a:stretch>
        </p:blipFill>
        <p:spPr>
          <a:xfrm>
            <a:off x="474663" y="4257673"/>
            <a:ext cx="2814637" cy="2203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l="12524" r="5869" b="3123"/>
          <a:stretch>
            <a:fillRect/>
          </a:stretch>
        </p:blipFill>
        <p:spPr>
          <a:xfrm>
            <a:off x="3684587" y="4257674"/>
            <a:ext cx="2625728" cy="2203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3" grpId="4" animBg="1" advAuto="0"/>
      <p:bldP spid="224" grpId="2" animBg="1" advAuto="0"/>
      <p:bldP spid="225" grpId="3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adroTexto 1"/>
          <p:cNvSpPr txBox="1"/>
          <p:nvPr/>
        </p:nvSpPr>
        <p:spPr>
          <a:xfrm>
            <a:off x="318768" y="138112"/>
            <a:ext cx="6404614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Ecografía Tiroidea</a:t>
            </a:r>
          </a:p>
        </p:txBody>
      </p:sp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8113" y="4321175"/>
            <a:ext cx="4143378" cy="2349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uadroTexto 2"/>
          <p:cNvSpPr txBox="1"/>
          <p:nvPr/>
        </p:nvSpPr>
        <p:spPr>
          <a:xfrm>
            <a:off x="1044257" y="846136"/>
            <a:ext cx="8739824" cy="155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2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Método más útil en el estudio de los NT (gold standard)</a:t>
            </a:r>
          </a:p>
          <a:p>
            <a:pPr marL="285750" indent="-285750">
              <a:spcBef>
                <a:spcPts val="400"/>
              </a:spcBef>
              <a:buSzPct val="100000"/>
              <a:buChar char="-"/>
              <a:defRPr sz="22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Dimensiones              -   Volumen</a:t>
            </a:r>
          </a:p>
          <a:p>
            <a:pPr marL="285750" indent="-285750">
              <a:spcBef>
                <a:spcPts val="400"/>
              </a:spcBef>
              <a:buSzPct val="100000"/>
              <a:buChar char="-"/>
              <a:defRPr sz="22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Número                      -    Composición</a:t>
            </a:r>
          </a:p>
          <a:p>
            <a:pPr marL="285750" indent="-285750">
              <a:spcBef>
                <a:spcPts val="400"/>
              </a:spcBef>
              <a:buSzPct val="100000"/>
              <a:buChar char="-"/>
              <a:defRPr sz="22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Flujo vascular</a:t>
            </a:r>
          </a:p>
        </p:txBody>
      </p:sp>
      <p:pic>
        <p:nvPicPr>
          <p:cNvPr id="230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8113" y="496887"/>
            <a:ext cx="4164015" cy="363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19643" t="21716" r="805" b="13206"/>
          <a:stretch>
            <a:fillRect/>
          </a:stretch>
        </p:blipFill>
        <p:spPr>
          <a:xfrm>
            <a:off x="793747" y="3603624"/>
            <a:ext cx="4927605" cy="3067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Captura de Pantalla 2024-06-14 a la(s) 06.31.03.png" descr="Captura de Pantalla 2024-06-14 a la(s) 06.31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729" y="199563"/>
            <a:ext cx="12192001" cy="6138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adroTexto 3"/>
          <p:cNvSpPr txBox="1"/>
          <p:nvPr/>
        </p:nvSpPr>
        <p:spPr>
          <a:xfrm>
            <a:off x="2038033" y="287338"/>
            <a:ext cx="8411211" cy="54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Ecografía Tiroidea --› Signos sugestivos de Cáncer</a:t>
            </a:r>
          </a:p>
        </p:txBody>
      </p:sp>
      <p:pic>
        <p:nvPicPr>
          <p:cNvPr id="236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50" y="1401762"/>
            <a:ext cx="11212515" cy="490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t="10836" r="17207" b="10513"/>
          <a:stretch>
            <a:fillRect/>
          </a:stretch>
        </p:blipFill>
        <p:spPr>
          <a:xfrm>
            <a:off x="7834313" y="2360610"/>
            <a:ext cx="2987678" cy="210661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1 Elipse"/>
          <p:cNvSpPr/>
          <p:nvPr/>
        </p:nvSpPr>
        <p:spPr>
          <a:xfrm>
            <a:off x="1055686" y="2128838"/>
            <a:ext cx="4194181" cy="441331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5 Elipse"/>
          <p:cNvSpPr/>
          <p:nvPr/>
        </p:nvSpPr>
        <p:spPr>
          <a:xfrm>
            <a:off x="1066800" y="3684587"/>
            <a:ext cx="2670176" cy="441331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6 Elipse"/>
          <p:cNvSpPr/>
          <p:nvPr/>
        </p:nvSpPr>
        <p:spPr>
          <a:xfrm>
            <a:off x="1030286" y="2936875"/>
            <a:ext cx="2895605" cy="442916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7 Elipse"/>
          <p:cNvSpPr/>
          <p:nvPr/>
        </p:nvSpPr>
        <p:spPr>
          <a:xfrm>
            <a:off x="1046162" y="3348037"/>
            <a:ext cx="2668592" cy="441331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rcRect l="27065" t="14692" r="26889" b="22993"/>
          <a:stretch>
            <a:fillRect/>
          </a:stretch>
        </p:blipFill>
        <p:spPr>
          <a:xfrm>
            <a:off x="53974" y="1265236"/>
            <a:ext cx="6024564" cy="430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rcRect l="26958" t="22900" r="26889" b="14970"/>
          <a:stretch>
            <a:fillRect/>
          </a:stretch>
        </p:blipFill>
        <p:spPr>
          <a:xfrm>
            <a:off x="6051547" y="1265237"/>
            <a:ext cx="6051554" cy="430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adroTexto 3"/>
          <p:cNvSpPr txBox="1"/>
          <p:nvPr/>
        </p:nvSpPr>
        <p:spPr>
          <a:xfrm>
            <a:off x="3158805" y="39688"/>
            <a:ext cx="5021902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IRRIGACION</a:t>
            </a:r>
          </a:p>
        </p:txBody>
      </p:sp>
      <p:pic>
        <p:nvPicPr>
          <p:cNvPr id="110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0" y="874712"/>
            <a:ext cx="5343525" cy="598329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CuadroTexto 6"/>
          <p:cNvSpPr txBox="1"/>
          <p:nvPr/>
        </p:nvSpPr>
        <p:spPr>
          <a:xfrm>
            <a:off x="7446643" y="2995614"/>
            <a:ext cx="4507551" cy="106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b="1"/>
            </a:pPr>
            <a:r>
              <a:t>Arteria tiroidea Media (Inconstante)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Tronco Braquiocefálico</a:t>
            </a:r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</a:pPr>
            <a:r>
              <a:t>Cayado Aórtico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adroTexto 3"/>
          <p:cNvSpPr txBox="1"/>
          <p:nvPr/>
        </p:nvSpPr>
        <p:spPr>
          <a:xfrm>
            <a:off x="1110932" y="287338"/>
            <a:ext cx="10035224" cy="54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Ecografía Tiroidea --› Signos sugestivos de Benignidad</a:t>
            </a:r>
          </a:p>
        </p:txBody>
      </p:sp>
      <p:pic>
        <p:nvPicPr>
          <p:cNvPr id="247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628775"/>
            <a:ext cx="11277600" cy="360045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3 Elipse"/>
          <p:cNvSpPr/>
          <p:nvPr/>
        </p:nvSpPr>
        <p:spPr>
          <a:xfrm>
            <a:off x="893762" y="2501900"/>
            <a:ext cx="2668592" cy="441330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4 Elipse"/>
          <p:cNvSpPr/>
          <p:nvPr/>
        </p:nvSpPr>
        <p:spPr>
          <a:xfrm>
            <a:off x="1066800" y="3857625"/>
            <a:ext cx="2670176" cy="441330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rcRect l="26749" t="15625" r="26784" b="21503"/>
          <a:stretch>
            <a:fillRect/>
          </a:stretch>
        </p:blipFill>
        <p:spPr>
          <a:xfrm>
            <a:off x="41275" y="1050925"/>
            <a:ext cx="6086475" cy="463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rcRect l="27168" t="24020" r="27096" b="14411"/>
          <a:stretch>
            <a:fillRect/>
          </a:stretch>
        </p:blipFill>
        <p:spPr>
          <a:xfrm>
            <a:off x="6127749" y="1133473"/>
            <a:ext cx="5949953" cy="4503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Captura de Pantalla 2024-06-14 a la(s) 06.38.02.png" descr="Captura de Pantalla 2024-06-14 a la(s) 06.38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4273" y="12700"/>
            <a:ext cx="912345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adroTexto 1"/>
          <p:cNvSpPr txBox="1"/>
          <p:nvPr/>
        </p:nvSpPr>
        <p:spPr>
          <a:xfrm>
            <a:off x="318768" y="138112"/>
            <a:ext cx="6404614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Análisis de Laboratorio</a:t>
            </a:r>
          </a:p>
        </p:txBody>
      </p:sp>
      <p:sp>
        <p:nvSpPr>
          <p:cNvPr id="257" name="CuadroTexto 2"/>
          <p:cNvSpPr txBox="1"/>
          <p:nvPr/>
        </p:nvSpPr>
        <p:spPr>
          <a:xfrm>
            <a:off x="798194" y="1104900"/>
            <a:ext cx="8865236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 TSH</a:t>
            </a:r>
            <a:r>
              <a:rPr b="0"/>
              <a:t>:  Evaluar función de la glándula.</a:t>
            </a:r>
          </a:p>
        </p:txBody>
      </p:sp>
      <p:pic>
        <p:nvPicPr>
          <p:cNvPr id="258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rcRect l="17101" t="43934" r="39906" b="32352"/>
          <a:stretch>
            <a:fillRect/>
          </a:stretch>
        </p:blipFill>
        <p:spPr>
          <a:xfrm>
            <a:off x="2000249" y="2862260"/>
            <a:ext cx="8021640" cy="248761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uadroTexto 4"/>
          <p:cNvSpPr txBox="1"/>
          <p:nvPr/>
        </p:nvSpPr>
        <p:spPr>
          <a:xfrm>
            <a:off x="7373618" y="1568450"/>
            <a:ext cx="2774002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Nódulo Funcionante</a:t>
            </a:r>
            <a:endParaRPr sz="2800"/>
          </a:p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(Benigno?)</a:t>
            </a:r>
          </a:p>
        </p:txBody>
      </p:sp>
      <p:sp>
        <p:nvSpPr>
          <p:cNvPr id="260" name="CuadroTexto 5"/>
          <p:cNvSpPr txBox="1"/>
          <p:nvPr/>
        </p:nvSpPr>
        <p:spPr>
          <a:xfrm>
            <a:off x="6055995" y="5676901"/>
            <a:ext cx="2774001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Anticuerpos Antitiroideos</a:t>
            </a:r>
          </a:p>
        </p:txBody>
      </p:sp>
      <p:grpSp>
        <p:nvGrpSpPr>
          <p:cNvPr id="264" name="Flecha curvada hacia la derecha 6"/>
          <p:cNvGrpSpPr/>
          <p:nvPr/>
        </p:nvGrpSpPr>
        <p:grpSpPr>
          <a:xfrm>
            <a:off x="5419482" y="5456237"/>
            <a:ext cx="941633" cy="739949"/>
            <a:chOff x="-1" y="0"/>
            <a:chExt cx="941632" cy="739948"/>
          </a:xfrm>
        </p:grpSpPr>
        <p:sp>
          <p:nvSpPr>
            <p:cNvPr id="261" name="Shape"/>
            <p:cNvSpPr/>
            <p:nvPr/>
          </p:nvSpPr>
          <p:spPr>
            <a:xfrm>
              <a:off x="-2" y="0"/>
              <a:ext cx="941634" cy="739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extrusionOk="0">
                  <a:moveTo>
                    <a:pt x="5" y="6792"/>
                  </a:moveTo>
                  <a:cubicBezTo>
                    <a:pt x="5" y="10025"/>
                    <a:pt x="6378" y="12810"/>
                    <a:pt x="15240" y="13450"/>
                  </a:cubicBezTo>
                  <a:lnTo>
                    <a:pt x="15240" y="10733"/>
                  </a:lnTo>
                  <a:lnTo>
                    <a:pt x="18995" y="16301"/>
                  </a:lnTo>
                  <a:lnTo>
                    <a:pt x="15240" y="21600"/>
                  </a:lnTo>
                  <a:lnTo>
                    <a:pt x="15240" y="18883"/>
                  </a:lnTo>
                  <a:cubicBezTo>
                    <a:pt x="6378" y="18244"/>
                    <a:pt x="5" y="15459"/>
                    <a:pt x="5" y="12225"/>
                  </a:cubicBezTo>
                  <a:close/>
                  <a:moveTo>
                    <a:pt x="18995" y="5434"/>
                  </a:moveTo>
                  <a:cubicBezTo>
                    <a:pt x="11444" y="5434"/>
                    <a:pt x="4611" y="7034"/>
                    <a:pt x="1590" y="9509"/>
                  </a:cubicBezTo>
                  <a:cubicBezTo>
                    <a:pt x="-2605" y="6071"/>
                    <a:pt x="1787" y="2067"/>
                    <a:pt x="11399" y="567"/>
                  </a:cubicBezTo>
                  <a:cubicBezTo>
                    <a:pt x="13795" y="193"/>
                    <a:pt x="16381" y="0"/>
                    <a:pt x="1899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62" name="Shape"/>
            <p:cNvSpPr/>
            <p:nvPr/>
          </p:nvSpPr>
          <p:spPr>
            <a:xfrm>
              <a:off x="-2" y="0"/>
              <a:ext cx="941634" cy="32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extrusionOk="0">
                  <a:moveTo>
                    <a:pt x="18995" y="12343"/>
                  </a:moveTo>
                  <a:cubicBezTo>
                    <a:pt x="11444" y="12343"/>
                    <a:pt x="4611" y="15977"/>
                    <a:pt x="1590" y="21600"/>
                  </a:cubicBezTo>
                  <a:cubicBezTo>
                    <a:pt x="-2605" y="13790"/>
                    <a:pt x="1787" y="4696"/>
                    <a:pt x="11399" y="1288"/>
                  </a:cubicBezTo>
                  <a:cubicBezTo>
                    <a:pt x="13795" y="439"/>
                    <a:pt x="16381" y="0"/>
                    <a:pt x="1899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237" y="0"/>
              <a:ext cx="941395" cy="739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792"/>
                  </a:moveTo>
                  <a:cubicBezTo>
                    <a:pt x="0" y="10025"/>
                    <a:pt x="7249" y="12810"/>
                    <a:pt x="17329" y="13450"/>
                  </a:cubicBezTo>
                  <a:lnTo>
                    <a:pt x="17329" y="10733"/>
                  </a:lnTo>
                  <a:lnTo>
                    <a:pt x="21600" y="16301"/>
                  </a:lnTo>
                  <a:lnTo>
                    <a:pt x="17329" y="21600"/>
                  </a:lnTo>
                  <a:lnTo>
                    <a:pt x="17329" y="18883"/>
                  </a:lnTo>
                  <a:cubicBezTo>
                    <a:pt x="7249" y="18244"/>
                    <a:pt x="0" y="15459"/>
                    <a:pt x="0" y="12225"/>
                  </a:cubicBezTo>
                  <a:lnTo>
                    <a:pt x="0" y="6792"/>
                  </a:lnTo>
                  <a:cubicBezTo>
                    <a:pt x="0" y="3041"/>
                    <a:pt x="9671" y="0"/>
                    <a:pt x="21600" y="0"/>
                  </a:cubicBezTo>
                  <a:lnTo>
                    <a:pt x="21600" y="5434"/>
                  </a:lnTo>
                  <a:cubicBezTo>
                    <a:pt x="13011" y="5434"/>
                    <a:pt x="5239" y="7034"/>
                    <a:pt x="1803" y="9509"/>
                  </a:cubicBezTo>
                </a:path>
              </a:pathLst>
            </a:custGeom>
            <a:noFill/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65" name="Flecha arriba 7"/>
          <p:cNvSpPr/>
          <p:nvPr/>
        </p:nvSpPr>
        <p:spPr>
          <a:xfrm>
            <a:off x="8636000" y="2439988"/>
            <a:ext cx="249241" cy="450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970"/>
                </a:moveTo>
                <a:lnTo>
                  <a:pt x="10800" y="0"/>
                </a:lnTo>
                <a:lnTo>
                  <a:pt x="21600" y="5970"/>
                </a:lnTo>
                <a:lnTo>
                  <a:pt x="16200" y="597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97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adroTexto 1"/>
          <p:cNvSpPr txBox="1"/>
          <p:nvPr/>
        </p:nvSpPr>
        <p:spPr>
          <a:xfrm>
            <a:off x="436242" y="533401"/>
            <a:ext cx="10571803" cy="115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2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 Tiroglobulina</a:t>
            </a:r>
            <a:r>
              <a:rPr b="0"/>
              <a:t>:  </a:t>
            </a:r>
            <a:endParaRPr sz="2800"/>
          </a:p>
          <a:p>
            <a:pPr>
              <a:spcBef>
                <a:spcPts val="2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Correlación con el tamaño de la glándula y la captación de Iodo.</a:t>
            </a:r>
            <a:endParaRPr sz="2800"/>
          </a:p>
          <a:p>
            <a:pPr>
              <a:spcBef>
                <a:spcPts val="2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Valores muy elevados --› Metastasis  de Cáncer Tiroideo diferenciado </a:t>
            </a:r>
          </a:p>
        </p:txBody>
      </p:sp>
      <p:sp>
        <p:nvSpPr>
          <p:cNvPr id="268" name="CuadroTexto 3"/>
          <p:cNvSpPr txBox="1"/>
          <p:nvPr/>
        </p:nvSpPr>
        <p:spPr>
          <a:xfrm>
            <a:off x="436242" y="2873375"/>
            <a:ext cx="10571803" cy="233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 Calcitonina</a:t>
            </a:r>
            <a:r>
              <a:rPr b="0"/>
              <a:t>:  </a:t>
            </a:r>
          </a:p>
          <a:p>
            <a:pPr>
              <a:spcBef>
                <a:spcPts val="6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Sospecha de Carcinoma Medular de Tiroides.</a:t>
            </a:r>
          </a:p>
          <a:p>
            <a:pPr>
              <a:spcBef>
                <a:spcPts val="200"/>
              </a:spcBef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  <a:endParaRPr sz="1000"/>
          </a:p>
          <a:p>
            <a:pPr>
              <a:spcBef>
                <a:spcPts val="2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NEM 2 --› Feocromocitoma: Dosaje de catecolaminas y metabolitos</a:t>
            </a:r>
          </a:p>
          <a:p>
            <a:pPr>
              <a:spcBef>
                <a:spcPts val="2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      Hiperparatiroidismo: PTH – MTB Fosforo/Calcio</a:t>
            </a:r>
          </a:p>
          <a:p>
            <a:pPr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spcBef>
                <a:spcPts val="2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Nódulo con criterio quirúrgico --› Evaluar técnica quirúrgica!!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adroTexto 1"/>
          <p:cNvSpPr txBox="1"/>
          <p:nvPr/>
        </p:nvSpPr>
        <p:spPr>
          <a:xfrm>
            <a:off x="318768" y="138112"/>
            <a:ext cx="6404614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Gammagrafía Tiroidea</a:t>
            </a:r>
          </a:p>
        </p:txBody>
      </p:sp>
      <p:sp>
        <p:nvSpPr>
          <p:cNvPr id="271" name="CuadroTexto 2"/>
          <p:cNvSpPr txBox="1"/>
          <p:nvPr/>
        </p:nvSpPr>
        <p:spPr>
          <a:xfrm>
            <a:off x="839469" y="887412"/>
            <a:ext cx="10168575" cy="741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Times New Roman"/>
              <a:buChar char="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Solicitada cuando TSH por debajo de valores normales</a:t>
            </a:r>
            <a:endParaRPr sz="2800"/>
          </a:p>
          <a:p>
            <a:pPr marL="285750" indent="-285750">
              <a:spcBef>
                <a:spcPts val="600"/>
              </a:spcBef>
              <a:buSzPct val="100000"/>
              <a:buFont typeface="Times New Roman"/>
              <a:buChar char="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Nódulo caliente --› Alta chances de benignidad (Obviar PAAF)</a:t>
            </a:r>
          </a:p>
        </p:txBody>
      </p:sp>
      <p:pic>
        <p:nvPicPr>
          <p:cNvPr id="272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85300" y="2497138"/>
            <a:ext cx="2470150" cy="2020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050" y="2497138"/>
            <a:ext cx="8572500" cy="2020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Captura de Pantalla 2024-06-14 a la(s) 06.42.06.png" descr="Captura de Pantalla 2024-06-14 a la(s) 06.42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99892"/>
            <a:ext cx="12192001" cy="6058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328613"/>
            <a:ext cx="7947025" cy="6272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Captura de Pantalla 2024-06-14 a la(s) 06.41.15.png" descr="Captura de Pantalla 2024-06-14 a la(s) 06.4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54000"/>
            <a:ext cx="120396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Captura de Pantalla 2024-06-14 a la(s) 06.42.20.png" descr="Captura de Pantalla 2024-06-14 a la(s) 06.42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4670"/>
            <a:ext cx="12192001" cy="6228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adroTexto 2"/>
          <p:cNvSpPr txBox="1"/>
          <p:nvPr/>
        </p:nvSpPr>
        <p:spPr>
          <a:xfrm>
            <a:off x="3662045" y="0"/>
            <a:ext cx="5021900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DRENAJE VENOSO</a:t>
            </a:r>
          </a:p>
        </p:txBody>
      </p:sp>
      <p:pic>
        <p:nvPicPr>
          <p:cNvPr id="114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4325" y="1096962"/>
            <a:ext cx="4065588" cy="511969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CuadroTexto 4"/>
          <p:cNvSpPr txBox="1"/>
          <p:nvPr/>
        </p:nvSpPr>
        <p:spPr>
          <a:xfrm>
            <a:off x="6362382" y="1841500"/>
            <a:ext cx="6198238" cy="272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2000" b="1">
                <a:latin typeface="Traditional Arabic"/>
                <a:ea typeface="Traditional Arabic"/>
                <a:cs typeface="Traditional Arabic"/>
                <a:sym typeface="Traditional Arabic"/>
              </a:defRPr>
            </a:pPr>
            <a:r>
              <a:t>Vena Tiroidea Superior  --  Yugular Interna </a:t>
            </a:r>
            <a:endParaRPr sz="2800"/>
          </a:p>
          <a:p>
            <a:pPr>
              <a:spcBef>
                <a:spcPts val="600"/>
              </a:spcBef>
              <a:defRPr sz="2800" b="1">
                <a:latin typeface="Traditional Arabic"/>
                <a:ea typeface="Traditional Arabic"/>
                <a:cs typeface="Traditional Arabic"/>
                <a:sym typeface="Traditional Arabic"/>
              </a:defRPr>
            </a:pPr>
            <a:endParaRPr sz="2800"/>
          </a:p>
          <a:p>
            <a:pPr>
              <a:spcBef>
                <a:spcPts val="600"/>
              </a:spcBef>
              <a:defRPr sz="2000" b="1">
                <a:latin typeface="Traditional Arabic"/>
                <a:ea typeface="Traditional Arabic"/>
                <a:cs typeface="Traditional Arabic"/>
                <a:sym typeface="Traditional Arabic"/>
              </a:defRPr>
            </a:pPr>
            <a:r>
              <a:t>Vena Tiroidea Media – Yugular Interna</a:t>
            </a:r>
            <a:endParaRPr sz="2800"/>
          </a:p>
          <a:p>
            <a:pPr>
              <a:spcBef>
                <a:spcPts val="600"/>
              </a:spcBef>
              <a:defRPr sz="2800" b="1">
                <a:latin typeface="Traditional Arabic"/>
                <a:ea typeface="Traditional Arabic"/>
                <a:cs typeface="Traditional Arabic"/>
                <a:sym typeface="Traditional Arabic"/>
              </a:defRPr>
            </a:pPr>
            <a:endParaRPr sz="2800"/>
          </a:p>
          <a:p>
            <a:pPr>
              <a:spcBef>
                <a:spcPts val="600"/>
              </a:spcBef>
              <a:defRPr sz="2000" b="1">
                <a:latin typeface="Traditional Arabic"/>
                <a:ea typeface="Traditional Arabic"/>
                <a:cs typeface="Traditional Arabic"/>
                <a:sym typeface="Traditional Arabic"/>
              </a:defRPr>
            </a:pPr>
            <a:r>
              <a:t>Vena Tiroidea Inferior – Tronco Braquiocefálico</a:t>
            </a:r>
          </a:p>
        </p:txBody>
      </p:sp>
      <p:sp>
        <p:nvSpPr>
          <p:cNvPr id="116" name="Conector recto de flecha 6"/>
          <p:cNvSpPr/>
          <p:nvPr/>
        </p:nvSpPr>
        <p:spPr>
          <a:xfrm>
            <a:off x="3127373" y="1816099"/>
            <a:ext cx="3038480" cy="158752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Conector recto de flecha 7"/>
          <p:cNvSpPr/>
          <p:nvPr/>
        </p:nvSpPr>
        <p:spPr>
          <a:xfrm flipV="1">
            <a:off x="3271837" y="2981323"/>
            <a:ext cx="2894015" cy="384180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" name="Conector recto de flecha 10"/>
          <p:cNvSpPr/>
          <p:nvPr/>
        </p:nvSpPr>
        <p:spPr>
          <a:xfrm flipV="1">
            <a:off x="4113212" y="3856035"/>
            <a:ext cx="2203453" cy="349254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adroTexto 1"/>
          <p:cNvSpPr txBox="1"/>
          <p:nvPr/>
        </p:nvSpPr>
        <p:spPr>
          <a:xfrm>
            <a:off x="318769" y="177800"/>
            <a:ext cx="9317674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Biopsia --› Punción Aspiración con Aguja Fina (PAAF) </a:t>
            </a:r>
          </a:p>
        </p:txBody>
      </p:sp>
      <p:sp>
        <p:nvSpPr>
          <p:cNvPr id="284" name="Rectángulo 3"/>
          <p:cNvSpPr txBox="1"/>
          <p:nvPr/>
        </p:nvSpPr>
        <p:spPr>
          <a:xfrm>
            <a:off x="1156969" y="1003300"/>
            <a:ext cx="8277860" cy="213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Como instrumento diagnóstico la PAAF tiene una elevada sensibilidad y especificidad (alrededor del 80 y 90% respectivamente).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Guiada por control ecográfico.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TSH elevada o Nódulo caliente --› Evitar PAAF.</a:t>
            </a:r>
          </a:p>
          <a:p>
            <a:pPr marL="285750" indent="-285750">
              <a:buSzPct val="100000"/>
              <a:buFont typeface="Times New Roman"/>
              <a:buChar char="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 casos de Bocio Multinodular 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--› Bx a todos los nódulos  &gt;1 cm  o nódulo dominante</a:t>
            </a:r>
          </a:p>
        </p:txBody>
      </p:sp>
      <p:pic>
        <p:nvPicPr>
          <p:cNvPr id="28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1350" y="3935412"/>
            <a:ext cx="3441700" cy="2781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7038" y="3914775"/>
            <a:ext cx="400844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n 6" descr="Imagen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950" y="3914775"/>
            <a:ext cx="4162425" cy="2790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1 CuadroTexto"/>
          <p:cNvSpPr txBox="1"/>
          <p:nvPr/>
        </p:nvSpPr>
        <p:spPr>
          <a:xfrm>
            <a:off x="2220595" y="520701"/>
            <a:ext cx="6766560" cy="3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 u="sng"/>
            </a:lvl1pPr>
          </a:lstStyle>
          <a:p>
            <a:r>
              <a:t>Resultados  PAAF </a:t>
            </a:r>
          </a:p>
        </p:txBody>
      </p:sp>
      <p:sp>
        <p:nvSpPr>
          <p:cNvPr id="295" name="3 CuadroTexto"/>
          <p:cNvSpPr txBox="1"/>
          <p:nvPr/>
        </p:nvSpPr>
        <p:spPr>
          <a:xfrm>
            <a:off x="1039494" y="1733549"/>
            <a:ext cx="9509761" cy="325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Calibri"/>
              <a:buChar char="❖"/>
              <a:defRPr b="1" u="sng"/>
            </a:pPr>
            <a:r>
              <a:t>Bethesda I</a:t>
            </a:r>
            <a:r>
              <a:rPr b="0" u="none"/>
              <a:t>: Insuficiente (no diagnóstica)</a:t>
            </a:r>
          </a:p>
          <a:p>
            <a:pPr>
              <a:defRPr b="1" u="sng"/>
            </a:pPr>
            <a:endParaRPr b="0" u="none"/>
          </a:p>
          <a:p>
            <a:pPr marL="285750" indent="-285750">
              <a:buSzPct val="100000"/>
              <a:buFont typeface="Calibri"/>
              <a:buChar char="❖"/>
              <a:defRPr b="1" u="sng"/>
            </a:pPr>
            <a:r>
              <a:t>Bethesda II</a:t>
            </a:r>
            <a:r>
              <a:rPr b="0" u="none"/>
              <a:t>:  Benigna (RM &lt;1%)</a:t>
            </a:r>
          </a:p>
          <a:p>
            <a:pPr>
              <a:defRPr b="1" u="sng"/>
            </a:pPr>
            <a:endParaRPr b="0" u="none"/>
          </a:p>
          <a:p>
            <a:pPr marL="285750" indent="-285750">
              <a:buSzPct val="100000"/>
              <a:buFont typeface="Calibri"/>
              <a:buChar char="❖"/>
              <a:defRPr b="1" u="sng"/>
            </a:pPr>
            <a:r>
              <a:t>Bethesda III</a:t>
            </a:r>
            <a:r>
              <a:rPr b="0" u="none"/>
              <a:t>:  Lesión Folicular de significado indeterminado (RM 5-15%)</a:t>
            </a:r>
          </a:p>
          <a:p>
            <a:pPr>
              <a:defRPr b="1" u="sng"/>
            </a:pPr>
            <a:endParaRPr b="0" u="none"/>
          </a:p>
          <a:p>
            <a:pPr marL="285750" indent="-285750">
              <a:buSzPct val="100000"/>
              <a:buFont typeface="Calibri"/>
              <a:buChar char="❖"/>
              <a:defRPr b="1" u="sng"/>
            </a:pPr>
            <a:r>
              <a:t>Bethesda IV</a:t>
            </a:r>
            <a:r>
              <a:rPr b="0" u="none"/>
              <a:t>: Neoplasia Folicular (RM  15-30%)</a:t>
            </a:r>
          </a:p>
          <a:p>
            <a:pPr>
              <a:defRPr b="1" u="sng"/>
            </a:pPr>
            <a:endParaRPr b="0" u="none"/>
          </a:p>
          <a:p>
            <a:pPr marL="285750" indent="-285750">
              <a:buSzPct val="100000"/>
              <a:buFont typeface="Calibri"/>
              <a:buChar char="❖"/>
              <a:defRPr b="1" u="sng"/>
            </a:pPr>
            <a:r>
              <a:t>Bethesda V</a:t>
            </a:r>
            <a:r>
              <a:rPr b="0" u="none"/>
              <a:t>: Sospecha de malignidad (RM 75%)</a:t>
            </a:r>
          </a:p>
          <a:p>
            <a:pPr>
              <a:defRPr b="1" u="sng"/>
            </a:pPr>
            <a:endParaRPr b="0" u="none"/>
          </a:p>
          <a:p>
            <a:pPr marL="285750" indent="-285750">
              <a:buSzPct val="100000"/>
              <a:buFont typeface="Calibri"/>
              <a:buChar char="❖"/>
              <a:defRPr b="1" u="sng"/>
            </a:pPr>
            <a:r>
              <a:t>Bethesda VI</a:t>
            </a:r>
            <a:r>
              <a:rPr b="0" u="none"/>
              <a:t>:  Cáncer: Papilar, Anaplásico, Medular,  Linfoma, metástasis (RM &gt; 95%)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Captura de Pantalla 2024-04-29 a la(s) 20.49.22.png" descr="Captura de Pantalla 2024-04-29 a la(s) 20.49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4160" y="586796"/>
            <a:ext cx="7803681" cy="5684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14331" t="20906" r="17072" b="26277"/>
          <a:stretch>
            <a:fillRect/>
          </a:stretch>
        </p:blipFill>
        <p:spPr>
          <a:xfrm>
            <a:off x="269875" y="1025524"/>
            <a:ext cx="11580815" cy="501332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ctángulo 1"/>
          <p:cNvSpPr txBox="1"/>
          <p:nvPr/>
        </p:nvSpPr>
        <p:spPr>
          <a:xfrm>
            <a:off x="231456" y="126998"/>
            <a:ext cx="3782498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12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Manejo Terapéutico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1 CuadroTexto"/>
          <p:cNvSpPr txBox="1"/>
          <p:nvPr/>
        </p:nvSpPr>
        <p:spPr>
          <a:xfrm>
            <a:off x="3700462" y="284163"/>
            <a:ext cx="2160590" cy="342609"/>
          </a:xfrm>
          <a:prstGeom prst="rect">
            <a:avLst/>
          </a:prstGeom>
          <a:ln>
            <a:solidFill>
              <a:srgbClr val="44546A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Nódulo Tiroideo</a:t>
            </a:r>
          </a:p>
        </p:txBody>
      </p:sp>
      <p:sp>
        <p:nvSpPr>
          <p:cNvPr id="307" name="2 Flecha abajo"/>
          <p:cNvSpPr/>
          <p:nvPr/>
        </p:nvSpPr>
        <p:spPr>
          <a:xfrm>
            <a:off x="4697412" y="795337"/>
            <a:ext cx="190503" cy="339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544"/>
                </a:moveTo>
                <a:lnTo>
                  <a:pt x="5400" y="15544"/>
                </a:lnTo>
                <a:lnTo>
                  <a:pt x="5400" y="0"/>
                </a:lnTo>
                <a:lnTo>
                  <a:pt x="16200" y="0"/>
                </a:lnTo>
                <a:lnTo>
                  <a:pt x="16200" y="15544"/>
                </a:lnTo>
                <a:lnTo>
                  <a:pt x="21600" y="15544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3 CuadroTexto"/>
          <p:cNvSpPr txBox="1"/>
          <p:nvPr/>
        </p:nvSpPr>
        <p:spPr>
          <a:xfrm>
            <a:off x="3482657" y="1166812"/>
            <a:ext cx="2793051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TSH + ECO </a:t>
            </a:r>
          </a:p>
        </p:txBody>
      </p:sp>
      <p:sp>
        <p:nvSpPr>
          <p:cNvPr id="309" name="5 Conector angular"/>
          <p:cNvSpPr/>
          <p:nvPr/>
        </p:nvSpPr>
        <p:spPr>
          <a:xfrm>
            <a:off x="5627687" y="1350962"/>
            <a:ext cx="1371603" cy="430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0" name="6 Conector angular"/>
          <p:cNvSpPr/>
          <p:nvPr/>
        </p:nvSpPr>
        <p:spPr>
          <a:xfrm rot="10800000" flipV="1">
            <a:off x="2097088" y="1341437"/>
            <a:ext cx="1981203" cy="608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1" name="12 Conector recto de flecha"/>
          <p:cNvSpPr/>
          <p:nvPr/>
        </p:nvSpPr>
        <p:spPr>
          <a:xfrm>
            <a:off x="4879975" y="1536700"/>
            <a:ext cx="0" cy="41275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2" name="13 CuadroTexto"/>
          <p:cNvSpPr txBox="1"/>
          <p:nvPr/>
        </p:nvSpPr>
        <p:spPr>
          <a:xfrm>
            <a:off x="4239895" y="2065339"/>
            <a:ext cx="1484951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TSH NORMAL </a:t>
            </a:r>
          </a:p>
        </p:txBody>
      </p:sp>
      <p:sp>
        <p:nvSpPr>
          <p:cNvPr id="313" name="14 CuadroTexto"/>
          <p:cNvSpPr txBox="1"/>
          <p:nvPr/>
        </p:nvSpPr>
        <p:spPr>
          <a:xfrm>
            <a:off x="7135493" y="1649414"/>
            <a:ext cx="1484951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TSH Suprimida</a:t>
            </a:r>
          </a:p>
        </p:txBody>
      </p:sp>
      <p:sp>
        <p:nvSpPr>
          <p:cNvPr id="314" name="15 CuadroTexto"/>
          <p:cNvSpPr txBox="1"/>
          <p:nvPr/>
        </p:nvSpPr>
        <p:spPr>
          <a:xfrm>
            <a:off x="434658" y="1792289"/>
            <a:ext cx="1484950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TSH ELEVADA </a:t>
            </a:r>
          </a:p>
        </p:txBody>
      </p:sp>
      <p:sp>
        <p:nvSpPr>
          <p:cNvPr id="315" name="17 Conector recto de flecha"/>
          <p:cNvSpPr/>
          <p:nvPr/>
        </p:nvSpPr>
        <p:spPr>
          <a:xfrm>
            <a:off x="1114424" y="2201863"/>
            <a:ext cx="3" cy="304803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6" name="18 CuadroTexto"/>
          <p:cNvSpPr txBox="1"/>
          <p:nvPr/>
        </p:nvSpPr>
        <p:spPr>
          <a:xfrm>
            <a:off x="675955" y="2654299"/>
            <a:ext cx="838839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ECO</a:t>
            </a:r>
          </a:p>
        </p:txBody>
      </p:sp>
      <p:sp>
        <p:nvSpPr>
          <p:cNvPr id="317" name="19 CuadroTexto"/>
          <p:cNvSpPr txBox="1"/>
          <p:nvPr/>
        </p:nvSpPr>
        <p:spPr>
          <a:xfrm>
            <a:off x="8964293" y="1649414"/>
            <a:ext cx="1600838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/>
            </a:lvl1pPr>
          </a:lstStyle>
          <a:p>
            <a:r>
              <a:t>GAMAGRAFIA</a:t>
            </a:r>
          </a:p>
        </p:txBody>
      </p:sp>
      <p:sp>
        <p:nvSpPr>
          <p:cNvPr id="318" name="20 CuadroTexto"/>
          <p:cNvSpPr txBox="1"/>
          <p:nvPr/>
        </p:nvSpPr>
        <p:spPr>
          <a:xfrm>
            <a:off x="4401820" y="2590799"/>
            <a:ext cx="838838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ECO</a:t>
            </a:r>
          </a:p>
        </p:txBody>
      </p:sp>
      <p:sp>
        <p:nvSpPr>
          <p:cNvPr id="319" name="22 Conector recto de flecha"/>
          <p:cNvSpPr/>
          <p:nvPr/>
        </p:nvSpPr>
        <p:spPr>
          <a:xfrm flipH="1">
            <a:off x="677860" y="3022599"/>
            <a:ext cx="188916" cy="341316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0" name="24 Conector recto de flecha"/>
          <p:cNvSpPr/>
          <p:nvPr/>
        </p:nvSpPr>
        <p:spPr>
          <a:xfrm>
            <a:off x="1223961" y="3022599"/>
            <a:ext cx="196853" cy="341316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1" name="25 CuadroTexto"/>
          <p:cNvSpPr txBox="1"/>
          <p:nvPr/>
        </p:nvSpPr>
        <p:spPr>
          <a:xfrm>
            <a:off x="12380" y="3405187"/>
            <a:ext cx="1210315" cy="625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No sospechosa</a:t>
            </a:r>
          </a:p>
        </p:txBody>
      </p:sp>
      <p:sp>
        <p:nvSpPr>
          <p:cNvPr id="322" name="26 Conector recto de flecha"/>
          <p:cNvSpPr/>
          <p:nvPr/>
        </p:nvSpPr>
        <p:spPr>
          <a:xfrm flipH="1">
            <a:off x="634998" y="4041775"/>
            <a:ext cx="3" cy="30480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3" name="27 CuadroTexto"/>
          <p:cNvSpPr txBox="1"/>
          <p:nvPr/>
        </p:nvSpPr>
        <p:spPr>
          <a:xfrm>
            <a:off x="44132" y="4383087"/>
            <a:ext cx="1208724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Ac anti TPO</a:t>
            </a:r>
          </a:p>
        </p:txBody>
      </p:sp>
      <p:sp>
        <p:nvSpPr>
          <p:cNvPr id="324" name="28 CuadroTexto"/>
          <p:cNvSpPr txBox="1"/>
          <p:nvPr/>
        </p:nvSpPr>
        <p:spPr>
          <a:xfrm>
            <a:off x="71119" y="4913312"/>
            <a:ext cx="1257937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Levotiroxina</a:t>
            </a:r>
          </a:p>
        </p:txBody>
      </p:sp>
      <p:sp>
        <p:nvSpPr>
          <p:cNvPr id="325" name="29 Conector recto de flecha"/>
          <p:cNvSpPr/>
          <p:nvPr/>
        </p:nvSpPr>
        <p:spPr>
          <a:xfrm flipH="1">
            <a:off x="646112" y="4667250"/>
            <a:ext cx="2" cy="30480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6" name="30 CuadroTexto"/>
          <p:cNvSpPr txBox="1"/>
          <p:nvPr/>
        </p:nvSpPr>
        <p:spPr>
          <a:xfrm>
            <a:off x="1315719" y="3416301"/>
            <a:ext cx="1210312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Sospechosa</a:t>
            </a:r>
          </a:p>
        </p:txBody>
      </p:sp>
      <p:sp>
        <p:nvSpPr>
          <p:cNvPr id="327" name="31 CuadroTexto"/>
          <p:cNvSpPr txBox="1"/>
          <p:nvPr/>
        </p:nvSpPr>
        <p:spPr>
          <a:xfrm>
            <a:off x="4827270" y="3252787"/>
            <a:ext cx="1208726" cy="625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r>
              <a:t>Sospechosa</a:t>
            </a:r>
          </a:p>
          <a:p>
            <a:pPr algn="ctr"/>
            <a:r>
              <a:t>o &gt; 1cm</a:t>
            </a:r>
          </a:p>
        </p:txBody>
      </p:sp>
      <p:sp>
        <p:nvSpPr>
          <p:cNvPr id="328" name="32 CuadroTexto"/>
          <p:cNvSpPr txBox="1"/>
          <p:nvPr/>
        </p:nvSpPr>
        <p:spPr>
          <a:xfrm>
            <a:off x="3271520" y="3195639"/>
            <a:ext cx="1208726" cy="62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No sospechosa</a:t>
            </a:r>
          </a:p>
        </p:txBody>
      </p:sp>
      <p:sp>
        <p:nvSpPr>
          <p:cNvPr id="329" name="33 Conector recto de flecha"/>
          <p:cNvSpPr/>
          <p:nvPr/>
        </p:nvSpPr>
        <p:spPr>
          <a:xfrm>
            <a:off x="3875087" y="3784600"/>
            <a:ext cx="2" cy="30480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0" name="34 CuadroTexto"/>
          <p:cNvSpPr txBox="1"/>
          <p:nvPr/>
        </p:nvSpPr>
        <p:spPr>
          <a:xfrm>
            <a:off x="3165157" y="4160837"/>
            <a:ext cx="1315087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Seguimiento</a:t>
            </a:r>
          </a:p>
        </p:txBody>
      </p:sp>
      <p:sp>
        <p:nvSpPr>
          <p:cNvPr id="331" name="35 CuadroTexto"/>
          <p:cNvSpPr txBox="1"/>
          <p:nvPr/>
        </p:nvSpPr>
        <p:spPr>
          <a:xfrm>
            <a:off x="4725987" y="4262437"/>
            <a:ext cx="1300165" cy="342609"/>
          </a:xfrm>
          <a:prstGeom prst="rect">
            <a:avLst/>
          </a:prstGeom>
          <a:ln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PAAF</a:t>
            </a:r>
          </a:p>
        </p:txBody>
      </p:sp>
      <p:sp>
        <p:nvSpPr>
          <p:cNvPr id="332" name="36 Conector recto de flecha"/>
          <p:cNvSpPr/>
          <p:nvPr/>
        </p:nvSpPr>
        <p:spPr>
          <a:xfrm>
            <a:off x="5422900" y="3822700"/>
            <a:ext cx="0" cy="30480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3" name="37 CuadroTexto"/>
          <p:cNvSpPr txBox="1"/>
          <p:nvPr/>
        </p:nvSpPr>
        <p:spPr>
          <a:xfrm>
            <a:off x="9935843" y="2259014"/>
            <a:ext cx="1600838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/>
            </a:lvl1pPr>
          </a:lstStyle>
          <a:p>
            <a:r>
              <a:t>Caliente</a:t>
            </a:r>
          </a:p>
        </p:txBody>
      </p:sp>
      <p:sp>
        <p:nvSpPr>
          <p:cNvPr id="334" name="38 CuadroTexto"/>
          <p:cNvSpPr txBox="1"/>
          <p:nvPr/>
        </p:nvSpPr>
        <p:spPr>
          <a:xfrm>
            <a:off x="8737282" y="2181224"/>
            <a:ext cx="1600839" cy="34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/>
            </a:lvl1pPr>
          </a:lstStyle>
          <a:p>
            <a:r>
              <a:t>Frío</a:t>
            </a:r>
          </a:p>
        </p:txBody>
      </p:sp>
      <p:cxnSp>
        <p:nvCxnSpPr>
          <p:cNvPr id="335" name="41 Conector recto de flecha"/>
          <p:cNvCxnSpPr>
            <a:stCxn id="313" idx="0"/>
            <a:endCxn id="317" idx="0"/>
          </p:cNvCxnSpPr>
          <p:nvPr/>
        </p:nvCxnSpPr>
        <p:spPr>
          <a:xfrm>
            <a:off x="7877968" y="1815955"/>
            <a:ext cx="1886744" cy="3548"/>
          </a:xfrm>
          <a:prstGeom prst="straightConnector1">
            <a:avLst/>
          </a:prstGeom>
          <a:ln w="6350">
            <a:solidFill>
              <a:schemeClr val="accent1"/>
            </a:solidFill>
            <a:miter/>
            <a:tailEnd type="triangle"/>
          </a:ln>
        </p:spPr>
      </p:cxnSp>
      <p:sp>
        <p:nvSpPr>
          <p:cNvPr id="336" name="42 Conector recto de flecha"/>
          <p:cNvSpPr/>
          <p:nvPr/>
        </p:nvSpPr>
        <p:spPr>
          <a:xfrm flipH="1">
            <a:off x="9170988" y="1976438"/>
            <a:ext cx="188915" cy="339728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7" name="43 Conector recto de flecha"/>
          <p:cNvSpPr/>
          <p:nvPr/>
        </p:nvSpPr>
        <p:spPr>
          <a:xfrm>
            <a:off x="9890124" y="1949449"/>
            <a:ext cx="196853" cy="339728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8" name="45 CuadroTexto"/>
          <p:cNvSpPr txBox="1"/>
          <p:nvPr/>
        </p:nvSpPr>
        <p:spPr>
          <a:xfrm>
            <a:off x="1549400" y="4246562"/>
            <a:ext cx="1301750" cy="342609"/>
          </a:xfrm>
          <a:prstGeom prst="rect">
            <a:avLst/>
          </a:prstGeom>
          <a:ln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PAAF</a:t>
            </a:r>
          </a:p>
        </p:txBody>
      </p:sp>
      <p:sp>
        <p:nvSpPr>
          <p:cNvPr id="339" name="46 Conector recto de flecha"/>
          <p:cNvSpPr/>
          <p:nvPr/>
        </p:nvSpPr>
        <p:spPr>
          <a:xfrm>
            <a:off x="2097088" y="3822700"/>
            <a:ext cx="3" cy="304801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40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t="56914"/>
          <a:stretch>
            <a:fillRect/>
          </a:stretch>
        </p:blipFill>
        <p:spPr>
          <a:xfrm>
            <a:off x="6081712" y="2909888"/>
            <a:ext cx="6092828" cy="360203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48 Conector recto de flecha"/>
          <p:cNvSpPr/>
          <p:nvPr/>
        </p:nvSpPr>
        <p:spPr>
          <a:xfrm flipH="1">
            <a:off x="4384674" y="2962273"/>
            <a:ext cx="188916" cy="339730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2" name="49 Conector recto de flecha"/>
          <p:cNvSpPr/>
          <p:nvPr/>
        </p:nvSpPr>
        <p:spPr>
          <a:xfrm>
            <a:off x="5065712" y="2938463"/>
            <a:ext cx="196853" cy="341315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3" name="50 Conector recto de flecha"/>
          <p:cNvSpPr/>
          <p:nvPr/>
        </p:nvSpPr>
        <p:spPr>
          <a:xfrm>
            <a:off x="4827587" y="2354263"/>
            <a:ext cx="3" cy="304803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adroTexto 1"/>
          <p:cNvSpPr txBox="1"/>
          <p:nvPr/>
        </p:nvSpPr>
        <p:spPr>
          <a:xfrm>
            <a:off x="3212780" y="190500"/>
            <a:ext cx="6158552" cy="935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Cáncer de Tiroides</a:t>
            </a:r>
          </a:p>
        </p:txBody>
      </p:sp>
      <p:sp>
        <p:nvSpPr>
          <p:cNvPr id="346" name="CuadroTexto 2"/>
          <p:cNvSpPr txBox="1"/>
          <p:nvPr/>
        </p:nvSpPr>
        <p:spPr>
          <a:xfrm>
            <a:off x="1247456" y="2074864"/>
            <a:ext cx="4725038" cy="215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Epidemiología 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Clasificación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Estadificación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Tratamiento</a:t>
            </a:r>
          </a:p>
        </p:txBody>
      </p:sp>
      <p:pic>
        <p:nvPicPr>
          <p:cNvPr id="34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38411" t="31680" r="40263" b="24783"/>
          <a:stretch>
            <a:fillRect/>
          </a:stretch>
        </p:blipFill>
        <p:spPr>
          <a:xfrm>
            <a:off x="7426324" y="2774949"/>
            <a:ext cx="2773366" cy="3184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4903" t="55820" r="27663" b="10560"/>
          <a:stretch>
            <a:fillRect/>
          </a:stretch>
        </p:blipFill>
        <p:spPr>
          <a:xfrm>
            <a:off x="441324" y="2570163"/>
            <a:ext cx="10059991" cy="3309938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tángulo 1"/>
          <p:cNvSpPr txBox="1"/>
          <p:nvPr/>
        </p:nvSpPr>
        <p:spPr>
          <a:xfrm>
            <a:off x="445769" y="536576"/>
            <a:ext cx="11840211" cy="145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Epidemiología: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Representa el 1% de todas las neoplasias y  0,2% de muertes por cáncer.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Es la neoplasia endócrina más frecuente (90%).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1134" t="17242" r="6296" b="28233"/>
          <a:stretch>
            <a:fillRect/>
          </a:stretch>
        </p:blipFill>
        <p:spPr>
          <a:xfrm>
            <a:off x="284163" y="1166812"/>
            <a:ext cx="6938962" cy="499745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CuadroTexto 4"/>
          <p:cNvSpPr txBox="1"/>
          <p:nvPr/>
        </p:nvSpPr>
        <p:spPr>
          <a:xfrm>
            <a:off x="7224393" y="1146175"/>
            <a:ext cx="4725038" cy="327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Más frecuente en mujeres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Edad: 30-50 años</a:t>
            </a:r>
          </a:p>
          <a:p>
            <a:pPr marL="285750" indent="-285750">
              <a:spcBef>
                <a:spcPts val="1200"/>
              </a:spcBef>
              <a:buSzPct val="100000"/>
              <a:buFont typeface="Times New Roman"/>
              <a:buChar char="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Factores de riesgo:</a:t>
            </a:r>
          </a:p>
          <a:p>
            <a:pPr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Radiaciones externas</a:t>
            </a:r>
          </a:p>
          <a:p>
            <a:pPr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Dieta </a:t>
            </a:r>
          </a:p>
          <a:p>
            <a:pPr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Genéticos 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Captura de Pantalla 2023-04-24 a la(s) 23.01.15.png" descr="Captura de Pantalla 2023-04-24 a la(s) 23.0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709" y="273442"/>
            <a:ext cx="4286581" cy="6311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ángulo 3"/>
          <p:cNvSpPr txBox="1"/>
          <p:nvPr/>
        </p:nvSpPr>
        <p:spPr>
          <a:xfrm>
            <a:off x="317183" y="236538"/>
            <a:ext cx="11840210" cy="4383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Clasificación:</a:t>
            </a:r>
          </a:p>
          <a:p>
            <a:pPr marL="571500" indent="-571500">
              <a:spcBef>
                <a:spcPts val="600"/>
              </a:spcBef>
              <a:buSzPct val="100000"/>
              <a:buFont typeface="Times New Roman"/>
              <a:buChar char="➢"/>
              <a:defRPr sz="24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Originado de Células Foliculares: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a) Bien Diferenciados</a:t>
            </a:r>
            <a:r>
              <a:t>: Papilar-Folicular-Células de Hurthe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b) Indiferenciados</a:t>
            </a:r>
            <a:r>
              <a:t>: Anaplásico- Células pequeñas</a:t>
            </a:r>
          </a:p>
          <a:p>
            <a:pPr marL="571500" indent="-571500">
              <a:spcBef>
                <a:spcPts val="600"/>
              </a:spcBef>
              <a:buSzPct val="100000"/>
              <a:buFont typeface="Times New Roman"/>
              <a:buChar char="➢"/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1" u="sng"/>
              <a:t>Originado de células C: 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Carcinoma Medular</a:t>
            </a:r>
          </a:p>
          <a:p>
            <a:pPr marL="571500" indent="-571500">
              <a:spcBef>
                <a:spcPts val="600"/>
              </a:spcBef>
              <a:buSzPct val="100000"/>
              <a:buFont typeface="Times New Roman"/>
              <a:buChar char="➢"/>
              <a:defRPr sz="24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Misceláneos: 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Sarcomas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Linfomas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Tumores metastáticos</a:t>
            </a:r>
          </a:p>
        </p:txBody>
      </p:sp>
      <p:pic>
        <p:nvPicPr>
          <p:cNvPr id="3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3635" t="59914" r="50928" b="7328"/>
          <a:stretch>
            <a:fillRect/>
          </a:stretch>
        </p:blipFill>
        <p:spPr>
          <a:xfrm>
            <a:off x="4430712" y="2947988"/>
            <a:ext cx="7272340" cy="2947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475" y="1203325"/>
            <a:ext cx="6334125" cy="506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1750" y="1008062"/>
            <a:ext cx="3281363" cy="367030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CuadroTexto 4"/>
          <p:cNvSpPr txBox="1"/>
          <p:nvPr/>
        </p:nvSpPr>
        <p:spPr>
          <a:xfrm>
            <a:off x="7697468" y="4916487"/>
            <a:ext cx="4272601" cy="1285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  <a:defRPr b="1"/>
            </a:pPr>
            <a:r>
              <a:t>Nervio LR derecho asciende por detrás de la Arteria Subclavia</a:t>
            </a:r>
            <a:endParaRPr sz="2800"/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  <a:defRPr b="1"/>
            </a:pPr>
            <a:r>
              <a:t>Nervio LR Izquierdo asciende por detrás del Cayado Aórtico</a:t>
            </a:r>
          </a:p>
        </p:txBody>
      </p:sp>
      <p:sp>
        <p:nvSpPr>
          <p:cNvPr id="123" name="Conector recto de flecha 5"/>
          <p:cNvSpPr/>
          <p:nvPr/>
        </p:nvSpPr>
        <p:spPr>
          <a:xfrm>
            <a:off x="4614862" y="4837112"/>
            <a:ext cx="2935290" cy="896939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" name="Conector recto de flecha 7"/>
          <p:cNvSpPr/>
          <p:nvPr/>
        </p:nvSpPr>
        <p:spPr>
          <a:xfrm>
            <a:off x="4284660" y="4300537"/>
            <a:ext cx="3330579" cy="754063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5" name="CuadroTexto 11"/>
          <p:cNvSpPr txBox="1"/>
          <p:nvPr/>
        </p:nvSpPr>
        <p:spPr>
          <a:xfrm>
            <a:off x="1599882" y="39688"/>
            <a:ext cx="8974774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RELACION CON NERVIOS LARINGEOS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ángulo 2"/>
          <p:cNvSpPr txBox="1"/>
          <p:nvPr/>
        </p:nvSpPr>
        <p:spPr>
          <a:xfrm>
            <a:off x="306070" y="276225"/>
            <a:ext cx="11840210" cy="4498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Carcinoma Papilar:</a:t>
            </a:r>
          </a:p>
          <a:p>
            <a:pPr>
              <a:spcBef>
                <a:spcPts val="600"/>
              </a:spcBef>
              <a:defRPr sz="36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80% de los canceres de tiroides.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Cuerpos de psammoma!!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Variedades:</a:t>
            </a:r>
            <a:r>
              <a:rPr u="none"/>
              <a:t> Clásico, variedad folicular, tall cell, células columnares, esclerosante difuso, variante insular. 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Crecimiento lento y asintomático.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Multicentricidad. 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Diseminación a ganglios linfáticos regionales.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Metástasis a distancia raro! 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ángulo 3"/>
          <p:cNvSpPr txBox="1"/>
          <p:nvPr/>
        </p:nvSpPr>
        <p:spPr>
          <a:xfrm>
            <a:off x="493394" y="631825"/>
            <a:ext cx="11840211" cy="2897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Carcinoma Folicular:</a:t>
            </a:r>
          </a:p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10%-15 de los canceres de tiroides y 3-5 % de Cel de Hurthle.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Tumor encapsulado. Invasión de la cápsula y vasos. 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Nódulo único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Mayor posibilidad de metastásis a distancia!!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ángulo 5"/>
          <p:cNvSpPr txBox="1"/>
          <p:nvPr/>
        </p:nvSpPr>
        <p:spPr>
          <a:xfrm>
            <a:off x="193357" y="441325"/>
            <a:ext cx="11840211" cy="45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Carcinoma Medular:</a:t>
            </a:r>
          </a:p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5-10% de los canceres de tiroides.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Forma esporádica 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Forma Familiar: NEM II a (Feocromocitoma + Hiperparatiroidismo)</a:t>
            </a:r>
          </a:p>
          <a:p>
            <a:pPr>
              <a:spcBef>
                <a:spcPts val="6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        NEM II b (Feocromocitoma + Hábito marfanoide + Neuromas)</a:t>
            </a:r>
          </a:p>
          <a:p>
            <a:pPr>
              <a:spcBef>
                <a:spcPts val="6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        Familiar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Multicéntrico. Lóbulo superior de la glándula 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Metástasis ganglionares!!!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Calcitonina elevada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tángulo 1"/>
          <p:cNvSpPr txBox="1"/>
          <p:nvPr/>
        </p:nvSpPr>
        <p:spPr>
          <a:xfrm>
            <a:off x="493394" y="631825"/>
            <a:ext cx="11840211" cy="331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Carcinoma Anaplásico:</a:t>
            </a:r>
          </a:p>
          <a:p>
            <a:pPr>
              <a:spcBef>
                <a:spcPts val="600"/>
              </a:spcBef>
              <a:defRPr sz="3600" b="1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2,5-10% de los canceres de tiroides.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Raro antes de los 50 años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Pronóstico sombrío. </a:t>
            </a:r>
          </a:p>
          <a:p>
            <a:pPr marL="342900" indent="-342900">
              <a:spcBef>
                <a:spcPts val="600"/>
              </a:spcBef>
              <a:buSzPct val="100000"/>
              <a:buFont typeface="Times New Roman"/>
              <a:buChar char="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Crecimiento rápido, infiltrante. Frecuente metástasis linfáticas</a:t>
            </a:r>
          </a:p>
          <a:p>
            <a:pPr>
              <a:spcBef>
                <a:spcPts val="6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y a distancia!!! (Pulmón y hueso)</a:t>
            </a:r>
          </a:p>
        </p:txBody>
      </p:sp>
      <p:pic>
        <p:nvPicPr>
          <p:cNvPr id="374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2755900"/>
            <a:ext cx="2838450" cy="3922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8175" t="15948" r="15544" b="13791"/>
          <a:stretch>
            <a:fillRect/>
          </a:stretch>
        </p:blipFill>
        <p:spPr>
          <a:xfrm>
            <a:off x="300036" y="236538"/>
            <a:ext cx="10814054" cy="644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rcRect l="21288" t="39069" r="48706" b="31574"/>
          <a:stretch>
            <a:fillRect/>
          </a:stretch>
        </p:blipFill>
        <p:spPr>
          <a:xfrm>
            <a:off x="146047" y="331786"/>
            <a:ext cx="5257804" cy="289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rcRect l="24194" t="37827" r="48517" b="40718"/>
          <a:stretch>
            <a:fillRect/>
          </a:stretch>
        </p:blipFill>
        <p:spPr>
          <a:xfrm>
            <a:off x="5273674" y="331785"/>
            <a:ext cx="6538916" cy="289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l="23029" t="57976" r="60013" b="18514"/>
          <a:stretch>
            <a:fillRect/>
          </a:stretch>
        </p:blipFill>
        <p:spPr>
          <a:xfrm>
            <a:off x="566736" y="3268662"/>
            <a:ext cx="4416430" cy="3433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rcRect l="39545" t="58534" r="47867" b="20569"/>
          <a:stretch>
            <a:fillRect/>
          </a:stretch>
        </p:blipFill>
        <p:spPr>
          <a:xfrm>
            <a:off x="7369174" y="3268662"/>
            <a:ext cx="3679827" cy="3433763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Elipse 5"/>
          <p:cNvSpPr/>
          <p:nvPr/>
        </p:nvSpPr>
        <p:spPr>
          <a:xfrm>
            <a:off x="425450" y="342900"/>
            <a:ext cx="850900" cy="449266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Elipse 5"/>
          <p:cNvSpPr/>
          <p:nvPr/>
        </p:nvSpPr>
        <p:spPr>
          <a:xfrm>
            <a:off x="7388225" y="3443287"/>
            <a:ext cx="852488" cy="450855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4" name="Elipse 5"/>
          <p:cNvSpPr/>
          <p:nvPr/>
        </p:nvSpPr>
        <p:spPr>
          <a:xfrm>
            <a:off x="5980112" y="407987"/>
            <a:ext cx="850905" cy="449265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Elipse 5"/>
          <p:cNvSpPr/>
          <p:nvPr/>
        </p:nvSpPr>
        <p:spPr>
          <a:xfrm>
            <a:off x="1433512" y="3479800"/>
            <a:ext cx="852489" cy="450850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Captura de Pantalla 2024-04-29 a la(s) 21.22.30.png" descr="Captura de Pantalla 2024-04-29 a la(s) 21.22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414" y="254758"/>
            <a:ext cx="9996282" cy="6348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Captura de Pantalla 2024-04-29 a la(s) 21.23.20.png" descr="Captura de Pantalla 2024-04-29 a la(s) 21.2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2155" y="761881"/>
            <a:ext cx="8653452" cy="5793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Captura de Pantalla 2024-04-29 a la(s) 21.15.18.png" descr="Captura de Pantalla 2024-04-29 a la(s) 21.15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43" y="548436"/>
            <a:ext cx="8026314" cy="5761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6566" b="4931"/>
          <a:stretch>
            <a:fillRect/>
          </a:stretch>
        </p:blipFill>
        <p:spPr>
          <a:xfrm>
            <a:off x="1758950" y="820735"/>
            <a:ext cx="8488365" cy="5942016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Rectángulo 3"/>
          <p:cNvSpPr txBox="1"/>
          <p:nvPr/>
        </p:nvSpPr>
        <p:spPr>
          <a:xfrm>
            <a:off x="317183" y="100012"/>
            <a:ext cx="11840210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Tratamiento quirúrgico:</a:t>
            </a:r>
          </a:p>
        </p:txBody>
      </p:sp>
      <p:sp>
        <p:nvSpPr>
          <p:cNvPr id="403" name="1 Rectángulo redondeado"/>
          <p:cNvSpPr/>
          <p:nvPr/>
        </p:nvSpPr>
        <p:spPr>
          <a:xfrm>
            <a:off x="6858000" y="2900363"/>
            <a:ext cx="1876425" cy="488953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4" name="10 Rectángulo redondeado"/>
          <p:cNvSpPr/>
          <p:nvPr/>
        </p:nvSpPr>
        <p:spPr>
          <a:xfrm>
            <a:off x="5205412" y="3260725"/>
            <a:ext cx="1874840" cy="488950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475" y="1203325"/>
            <a:ext cx="6334125" cy="506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uadroTexto 4"/>
          <p:cNvSpPr txBox="1"/>
          <p:nvPr/>
        </p:nvSpPr>
        <p:spPr>
          <a:xfrm>
            <a:off x="7697468" y="4916487"/>
            <a:ext cx="4272601" cy="1285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  <a:defRPr b="1"/>
            </a:pPr>
            <a:r>
              <a:t>Nervio LR derecho asciende por detrás de la Arteria Subclavia</a:t>
            </a:r>
            <a:endParaRPr sz="2800"/>
          </a:p>
          <a:p>
            <a:pPr marL="285750" indent="-285750">
              <a:spcBef>
                <a:spcPts val="600"/>
              </a:spcBef>
              <a:buSzPct val="100000"/>
              <a:buFont typeface="Calibri"/>
              <a:buChar char="➢"/>
              <a:defRPr b="1"/>
            </a:pPr>
            <a:r>
              <a:t>Nervio LR Izquierdo asciende por detrás del Cayado Aórtico</a:t>
            </a:r>
          </a:p>
        </p:txBody>
      </p:sp>
      <p:sp>
        <p:nvSpPr>
          <p:cNvPr id="129" name="Conector recto de flecha 5"/>
          <p:cNvSpPr/>
          <p:nvPr/>
        </p:nvSpPr>
        <p:spPr>
          <a:xfrm>
            <a:off x="4614862" y="4837112"/>
            <a:ext cx="2935290" cy="896939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0" name="Conector recto de flecha 7"/>
          <p:cNvSpPr/>
          <p:nvPr/>
        </p:nvSpPr>
        <p:spPr>
          <a:xfrm>
            <a:off x="4284660" y="4300537"/>
            <a:ext cx="3330579" cy="754063"/>
          </a:xfrm>
          <a:prstGeom prst="line">
            <a:avLst/>
          </a:prstGeom>
          <a:ln w="38100">
            <a:solidFill>
              <a:srgbClr val="92D05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1" name="CuadroTexto 11"/>
          <p:cNvSpPr txBox="1"/>
          <p:nvPr/>
        </p:nvSpPr>
        <p:spPr>
          <a:xfrm>
            <a:off x="1599882" y="39688"/>
            <a:ext cx="8974774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RELACION CON NERVIOS LARINGEOS</a:t>
            </a:r>
          </a:p>
        </p:txBody>
      </p:sp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50000" t="16164" r="11909" b="35992"/>
          <a:stretch>
            <a:fillRect/>
          </a:stretch>
        </p:blipFill>
        <p:spPr>
          <a:xfrm>
            <a:off x="7135813" y="1182687"/>
            <a:ext cx="4956178" cy="3500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1 CuadroTexto"/>
          <p:cNvSpPr txBox="1"/>
          <p:nvPr/>
        </p:nvSpPr>
        <p:spPr>
          <a:xfrm>
            <a:off x="391793" y="598487"/>
            <a:ext cx="5253677" cy="39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 u="sng"/>
            </a:lvl1pPr>
          </a:lstStyle>
          <a:p>
            <a:r>
              <a:t>Indicaciones Hemitiroidectomia</a:t>
            </a:r>
          </a:p>
        </p:txBody>
      </p:sp>
      <p:sp>
        <p:nvSpPr>
          <p:cNvPr id="407" name="2 CuadroTexto"/>
          <p:cNvSpPr txBox="1"/>
          <p:nvPr/>
        </p:nvSpPr>
        <p:spPr>
          <a:xfrm>
            <a:off x="298131" y="1450974"/>
            <a:ext cx="6198239" cy="266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Calibri"/>
              <a:buChar char="❖"/>
            </a:pPr>
            <a:r>
              <a:t>Tumor &lt; 4 cm </a:t>
            </a:r>
          </a:p>
          <a:p>
            <a:endParaRPr/>
          </a:p>
          <a:p>
            <a:pPr marL="285750" indent="-285750">
              <a:buSzPct val="100000"/>
              <a:buFont typeface="Calibri"/>
              <a:buChar char="❖"/>
            </a:pPr>
            <a:r>
              <a:t>No extensión extratiroidea</a:t>
            </a:r>
          </a:p>
          <a:p>
            <a:endParaRPr/>
          </a:p>
          <a:p>
            <a:pPr marL="285750" indent="-285750">
              <a:buSzPct val="100000"/>
              <a:buFont typeface="Calibri"/>
              <a:buChar char="❖"/>
            </a:pPr>
            <a:r>
              <a:t>No metástasis ganglionares Cervicales</a:t>
            </a:r>
          </a:p>
          <a:p>
            <a:endParaRPr/>
          </a:p>
          <a:p>
            <a:pPr marL="285750" indent="-285750">
              <a:buSzPct val="100000"/>
              <a:buFont typeface="Calibri"/>
              <a:buChar char="❖"/>
            </a:pPr>
            <a:r>
              <a:t>No metástasis a distancia</a:t>
            </a:r>
          </a:p>
          <a:p>
            <a:endParaRPr/>
          </a:p>
          <a:p>
            <a:pPr marL="285750" indent="-285750">
              <a:buSzPct val="100000"/>
              <a:buFont typeface="Calibri"/>
              <a:buChar char="❖"/>
            </a:pPr>
            <a:r>
              <a:t>No antecedente de RXT </a:t>
            </a:r>
          </a:p>
        </p:txBody>
      </p:sp>
      <p:sp>
        <p:nvSpPr>
          <p:cNvPr id="408" name="CuadroTexto 6"/>
          <p:cNvSpPr txBox="1"/>
          <p:nvPr/>
        </p:nvSpPr>
        <p:spPr>
          <a:xfrm>
            <a:off x="6762432" y="598487"/>
            <a:ext cx="4464688" cy="253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 b="1" u="sng"/>
            </a:pPr>
            <a:r>
              <a:t>Ventajas Tiroidectomia Total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endParaRPr/>
          </a:p>
          <a:p>
            <a:pPr marL="342900" indent="-342900">
              <a:buSzPct val="100000"/>
              <a:buFont typeface="Calibri"/>
              <a:buChar char="❖"/>
              <a:defRPr sz="2000"/>
            </a:pPr>
            <a:r>
              <a:t>Menor posibilidad de recidiva.</a:t>
            </a:r>
          </a:p>
          <a:p>
            <a:pPr>
              <a:defRPr sz="2000"/>
            </a:pPr>
            <a:endParaRPr/>
          </a:p>
          <a:p>
            <a:pPr marL="342900" indent="-342900">
              <a:buSzPct val="100000"/>
              <a:buFont typeface="Calibri"/>
              <a:buChar char="❖"/>
              <a:defRPr sz="2000"/>
            </a:pPr>
            <a:r>
              <a:t>Facilita la ablación con I131</a:t>
            </a:r>
          </a:p>
          <a:p>
            <a:pPr marL="342900" indent="-342900">
              <a:buSzPct val="100000"/>
              <a:buFont typeface="Calibri"/>
              <a:buChar char="❖"/>
              <a:defRPr sz="2000"/>
            </a:pPr>
            <a:endParaRPr/>
          </a:p>
          <a:p>
            <a:pPr marL="342900" indent="-342900">
              <a:buSzPct val="100000"/>
              <a:buFont typeface="Calibri"/>
              <a:buChar char="❖"/>
              <a:defRPr sz="2000"/>
            </a:pPr>
            <a:r>
              <a:t>Permite seguimiento con Tiroglobulina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Captura de Pantalla 2024-04-29 a la(s) 21.34.33.png" descr="Captura de Pantalla 2024-04-29 a la(s) 21.34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7824" y="805924"/>
            <a:ext cx="9726793" cy="5857976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iroidectomia Total (TT)"/>
          <p:cNvSpPr txBox="1"/>
          <p:nvPr/>
        </p:nvSpPr>
        <p:spPr>
          <a:xfrm>
            <a:off x="4795372" y="270845"/>
            <a:ext cx="3291694" cy="433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solidFill>
                  <a:srgbClr val="0000F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Tiroidectomia Total (TT)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Captura de Pantalla 2024-04-29 a la(s) 21.34.58.png" descr="Captura de Pantalla 2024-04-29 a la(s) 21.34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179" y="373334"/>
            <a:ext cx="9334260" cy="6281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Captura de Pantalla 2024-04-29 a la(s) 21.35.47.png" descr="Captura de Pantalla 2024-04-29 a la(s) 21.35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5264" y="491496"/>
            <a:ext cx="8301472" cy="5875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adroTexto 1"/>
          <p:cNvSpPr txBox="1"/>
          <p:nvPr/>
        </p:nvSpPr>
        <p:spPr>
          <a:xfrm>
            <a:off x="672782" y="1160462"/>
            <a:ext cx="10881361" cy="336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 sz="24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CARCINOMA MEDULAR</a:t>
            </a:r>
            <a:r>
              <a:rPr b="0" u="none"/>
              <a:t>: TIROIDECTOMIA TOTAL + VACIAMIENTO CERVICAL 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 sz="2400"/>
            </a:pPr>
            <a:r>
              <a:t>		                  PRIMERO DESCARTAR FEOCROMITOMA!!!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 sz="2400"/>
            </a:pPr>
            <a:endParaRPr/>
          </a:p>
          <a:p>
            <a:pPr>
              <a:lnSpc>
                <a:spcPct val="150000"/>
              </a:lnSpc>
              <a:spcBef>
                <a:spcPts val="600"/>
              </a:spcBef>
              <a:defRPr sz="2400" b="1"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CARCINOMA ANAPLASICO:</a:t>
            </a:r>
            <a:r>
              <a:rPr u="none"/>
              <a:t> </a:t>
            </a:r>
            <a:r>
              <a:rPr b="0" u="none"/>
              <a:t>TRATAMIENTO COMBINADO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 sz="2400"/>
            </a:pPr>
            <a:r>
              <a:t>		                       EXTIRPACION QUIRURGICA DE SER POSIBLE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 sz="2400"/>
            </a:pPr>
            <a:r>
              <a:t>		                       RADIOTERAPIA + QUIMIOTERAPIA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CuadroTexto 7"/>
          <p:cNvGrpSpPr/>
          <p:nvPr/>
        </p:nvGrpSpPr>
        <p:grpSpPr>
          <a:xfrm>
            <a:off x="2807347" y="1212816"/>
            <a:ext cx="6577306" cy="4102559"/>
            <a:chOff x="0" y="0"/>
            <a:chExt cx="6577305" cy="4102558"/>
          </a:xfrm>
        </p:grpSpPr>
        <p:sp>
          <p:nvSpPr>
            <p:cNvPr id="461" name="Rectángulo"/>
            <p:cNvSpPr/>
            <p:nvPr/>
          </p:nvSpPr>
          <p:spPr>
            <a:xfrm>
              <a:off x="0" y="0"/>
              <a:ext cx="6577306" cy="4102559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>
                <a:defRPr sz="2400"/>
              </a:pPr>
              <a:endParaRPr/>
            </a:p>
          </p:txBody>
        </p:sp>
        <p:sp>
          <p:nvSpPr>
            <p:cNvPr id="462" name="Complicaciones:…"/>
            <p:cNvSpPr txBox="1"/>
            <p:nvPr/>
          </p:nvSpPr>
          <p:spPr>
            <a:xfrm>
              <a:off x="19050" y="19050"/>
              <a:ext cx="6539206" cy="3707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just">
                <a:defRPr sz="2400" b="1" u="sng"/>
              </a:pPr>
              <a:r>
                <a:t>Complicaciones</a:t>
              </a:r>
              <a:r>
                <a:rPr b="0" u="none"/>
                <a:t>:</a:t>
              </a:r>
            </a:p>
            <a:p>
              <a:pPr marL="285750" indent="-285750" algn="just">
                <a:buSzPct val="100000"/>
                <a:buFont typeface="Arial"/>
                <a:buChar char="•"/>
                <a:defRPr sz="2400"/>
              </a:pPr>
              <a:r>
                <a:t>Hipoparatiroidismo (+ frecuente) </a:t>
              </a:r>
            </a:p>
            <a:p>
              <a:pPr lvl="1" indent="228600" algn="just">
                <a:defRPr sz="2400"/>
              </a:pPr>
              <a:r>
                <a:t>Dosaje PTH y Calcio en el postoperatorio</a:t>
              </a:r>
            </a:p>
            <a:p>
              <a:pPr lvl="1" indent="228600" algn="just">
                <a:defRPr sz="2400"/>
              </a:pPr>
              <a:r>
                <a:t>Tratamiento ev o via oral con calcio +- Vit D</a:t>
              </a:r>
            </a:p>
            <a:p>
              <a:pPr marL="285750" indent="-285750" algn="just">
                <a:buSzPct val="100000"/>
                <a:buFont typeface="Arial"/>
                <a:buChar char="•"/>
                <a:defRPr sz="2400"/>
              </a:pPr>
              <a:endParaRPr/>
            </a:p>
            <a:p>
              <a:pPr marL="285750" indent="-285750" algn="just">
                <a:buSzPct val="100000"/>
                <a:buFont typeface="Arial"/>
                <a:buChar char="•"/>
                <a:defRPr sz="2400"/>
              </a:pPr>
              <a:r>
                <a:t>Lesión del Nervio LR (transitoria o definitiva)</a:t>
              </a:r>
            </a:p>
            <a:p>
              <a:pPr algn="just">
                <a:defRPr sz="2400"/>
              </a:pPr>
              <a:endParaRPr/>
            </a:p>
            <a:p>
              <a:pPr marL="285750" indent="-285750" algn="just">
                <a:buSzPct val="100000"/>
                <a:buFont typeface="Arial"/>
                <a:buChar char="•"/>
                <a:defRPr sz="2400"/>
              </a:pPr>
              <a:r>
                <a:t>Lesión Nervio Laringeo superior </a:t>
              </a:r>
            </a:p>
            <a:p>
              <a:pPr algn="just">
                <a:defRPr sz="2400"/>
              </a:pPr>
              <a:endParaRPr/>
            </a:p>
            <a:p>
              <a:pPr marL="285750" indent="-285750" algn="just">
                <a:buSzPct val="100000"/>
                <a:buFont typeface="Arial"/>
                <a:buChar char="•"/>
                <a:defRPr sz="2400"/>
              </a:pPr>
              <a:r>
                <a:t>Hematoma Transfixiante (Urgencia)</a:t>
              </a:r>
            </a:p>
          </p:txBody>
        </p:sp>
      </p:grp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Captura de Pantalla 2023-04-24 a la(s) 23.08.41.png" descr="Captura de Pantalla 2023-04-24 a la(s) 23.08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4250" y="1159596"/>
            <a:ext cx="5143500" cy="368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Rectángulo 1"/>
          <p:cNvSpPr txBox="1"/>
          <p:nvPr/>
        </p:nvSpPr>
        <p:spPr>
          <a:xfrm>
            <a:off x="234632" y="604838"/>
            <a:ext cx="11840211" cy="3964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3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Tratamiento adyuvante: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Yodo 131:</a:t>
            </a:r>
          </a:p>
          <a:p>
            <a:pPr marL="571500" indent="-571500">
              <a:spcBef>
                <a:spcPts val="600"/>
              </a:spcBef>
              <a:buSzPct val="100000"/>
              <a:buFont typeface="Times New Roman"/>
              <a:buChar char="➢"/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Para carcinoma diferenciado de Tiroides.  </a:t>
            </a:r>
          </a:p>
          <a:p>
            <a:pPr marL="571500" indent="-571500">
              <a:spcBef>
                <a:spcPts val="600"/>
              </a:spcBef>
              <a:buSzPct val="100000"/>
              <a:buFont typeface="Times New Roman"/>
              <a:buChar char="➢"/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Destruye todo el tejido tiroideo residual</a:t>
            </a:r>
          </a:p>
          <a:p>
            <a:pPr marL="571500" indent="-571500">
              <a:spcBef>
                <a:spcPts val="600"/>
              </a:spcBef>
              <a:buSzPct val="100000"/>
              <a:buFont typeface="Times New Roman"/>
              <a:buChar char="➢"/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Objetivo: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Destruir el carcinoma microscópico oculto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Disminuir el riesgo de recidiva a largo plazo </a:t>
            </a:r>
          </a:p>
          <a:p>
            <a:pPr>
              <a:spcBef>
                <a:spcPts val="600"/>
              </a:spcBef>
              <a:defRPr sz="24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Captura de Pantalla 2024-04-29 a la(s) 21.19.43.png" descr="Captura de Pantalla 2024-04-29 a la(s) 21.1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743" y="1068733"/>
            <a:ext cx="7353302" cy="4102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Captura de Pantalla 2023-04-24 a la(s) 23.17.51.png" descr="Captura de Pantalla 2023-04-24 a la(s) 23.17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570" y="453335"/>
            <a:ext cx="4249528" cy="5951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Captura de Pantalla 2023-04-24 a la(s) 23.21.27.png" descr="Captura de Pantalla 2023-04-24 a la(s) 23.21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4565" y="474572"/>
            <a:ext cx="4188308" cy="5908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aptura de Pantalla 2023-04-25 a la(s) 00.03.57.png" descr="Captura de Pantalla 2023-04-25 a la(s) 00.03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4640" y="299118"/>
            <a:ext cx="4842719" cy="6259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Captura de Pantalla 2023-04-25 a la(s) 00.44.22.png" descr="Captura de Pantalla 2023-04-25 a la(s) 00.44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3084" y="464889"/>
            <a:ext cx="4205833" cy="5928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029" t="6897" r="51411" b="9698"/>
          <a:stretch>
            <a:fillRect/>
          </a:stretch>
        </p:blipFill>
        <p:spPr>
          <a:xfrm>
            <a:off x="3184525" y="315911"/>
            <a:ext cx="5927725" cy="6100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1 CuadroTexto"/>
          <p:cNvSpPr txBox="1"/>
          <p:nvPr/>
        </p:nvSpPr>
        <p:spPr>
          <a:xfrm>
            <a:off x="2347595" y="488951"/>
            <a:ext cx="3613785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GLANDULAS PARATIROIDEAS</a:t>
            </a:r>
          </a:p>
        </p:txBody>
      </p:sp>
      <p:sp>
        <p:nvSpPr>
          <p:cNvPr id="486" name="2 CuadroTexto"/>
          <p:cNvSpPr txBox="1"/>
          <p:nvPr/>
        </p:nvSpPr>
        <p:spPr>
          <a:xfrm>
            <a:off x="471169" y="1198561"/>
            <a:ext cx="10455911" cy="1793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Calibri"/>
              <a:buChar char="➢"/>
            </a:pPr>
            <a:r>
              <a:t> DERIVAN DEL 3° Y 4° ARCO BRANQUIAL.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MIDEN 4-6 mm DE LARGO.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 84% DE LO ADULTOS NORMALES TIENEN 4 GLANDULAS PARATIROIDES, 13% TIENE MÁS DE 4 Y 3% TIENE 3 GLANDULAS.</a:t>
            </a:r>
          </a:p>
        </p:txBody>
      </p:sp>
      <p:pic>
        <p:nvPicPr>
          <p:cNvPr id="4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0477" t="36208" r="57106" b="23275"/>
          <a:stretch>
            <a:fillRect/>
          </a:stretch>
        </p:blipFill>
        <p:spPr>
          <a:xfrm>
            <a:off x="5699125" y="2982913"/>
            <a:ext cx="3160715" cy="3213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7625" t="7761" r="30085" b="53447"/>
          <a:stretch>
            <a:fillRect/>
          </a:stretch>
        </p:blipFill>
        <p:spPr>
          <a:xfrm>
            <a:off x="0" y="1560512"/>
            <a:ext cx="6265863" cy="323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8593" t="52047" r="30814" b="8512"/>
          <a:stretch>
            <a:fillRect/>
          </a:stretch>
        </p:blipFill>
        <p:spPr>
          <a:xfrm>
            <a:off x="6086474" y="1166812"/>
            <a:ext cx="5973764" cy="3263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2 CuadroTexto"/>
          <p:cNvSpPr txBox="1"/>
          <p:nvPr/>
        </p:nvSpPr>
        <p:spPr>
          <a:xfrm>
            <a:off x="582294" y="882649"/>
            <a:ext cx="8957311" cy="2961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Calibri"/>
              <a:buChar char="➢"/>
            </a:pPr>
            <a:r>
              <a:t> HIPERPARATIROIDISMO: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r>
              <a:t>	</a:t>
            </a:r>
            <a:r>
              <a:rPr b="1" u="sng"/>
              <a:t>PRIMARIO:</a:t>
            </a:r>
            <a:r>
              <a:t> EN AUSENCIA DE UN ESTIMULO CONOCIDO, UNA O MAS GLANDULAS 	SECRETAN PTH EN EXCESO</a:t>
            </a:r>
          </a:p>
          <a:p>
            <a:endParaRPr/>
          </a:p>
          <a:p>
            <a:r>
              <a:t>	</a:t>
            </a:r>
            <a:r>
              <a:rPr b="1" u="sng"/>
              <a:t>SECUNDARIO: </a:t>
            </a:r>
            <a:r>
              <a:t> AUMENTO DE PTH INDUCIDO POR HIPOCALCEMIA E 	HIPERFOSFATEMIA ASOCIADA A INSUFICIENCIA RENAL</a:t>
            </a:r>
          </a:p>
          <a:p>
            <a:pPr>
              <a:defRPr b="1" u="sng"/>
            </a:pPr>
            <a:endParaRPr/>
          </a:p>
          <a:p>
            <a:pPr>
              <a:defRPr b="1"/>
            </a:pPr>
            <a:r>
              <a:t>	</a:t>
            </a:r>
            <a:r>
              <a:rPr u="sng"/>
              <a:t>TERCIARIO:</a:t>
            </a:r>
            <a:r>
              <a:rPr b="0"/>
              <a:t> EN INDIVIDUOS CON HPT SECUNDARIO UNA GLANDULA SE VUELVE 	AUTONOMA E HIPERSECRETORA.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1 CuadroTexto"/>
          <p:cNvSpPr txBox="1"/>
          <p:nvPr/>
        </p:nvSpPr>
        <p:spPr>
          <a:xfrm>
            <a:off x="848993" y="1166811"/>
            <a:ext cx="6356989" cy="3914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b="1" u="sng"/>
            </a:pPr>
            <a:r>
              <a:t>ADENOMA PARATIROIDEO</a:t>
            </a:r>
          </a:p>
          <a:p>
            <a:pPr>
              <a:defRPr sz="2000" b="1" u="sng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ES LA LESION MÁS COMUN. 75-80% DE LOS HPT PRIMARIOS.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>
              <a:defRPr sz="2000" b="1" u="sng"/>
            </a:pPr>
            <a:r>
              <a:t>HIPERPLASIA PARATIROIDEA</a:t>
            </a:r>
          </a:p>
          <a:p>
            <a:pPr>
              <a:defRPr sz="2000" b="1" u="sng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ESPORADICA O FAMILIAR (NEM 1 O 2)</a:t>
            </a:r>
          </a:p>
          <a:p>
            <a:pPr marL="285750" indent="-285750">
              <a:buSzPct val="100000"/>
              <a:buFont typeface="Calibri"/>
              <a:buChar char="➢"/>
            </a:pPr>
            <a:r>
              <a:t>AUMENTO DE TAMAÑO DE LAS 4 GLANDULAS, LAS INFERIORES SUELEN SER MAS GRANDES</a:t>
            </a:r>
          </a:p>
          <a:p>
            <a:endParaRPr/>
          </a:p>
          <a:p>
            <a:pPr>
              <a:defRPr sz="2000" b="1" u="sng"/>
            </a:pPr>
            <a:r>
              <a:t>CANCER PARATIROIDEO</a:t>
            </a:r>
          </a:p>
          <a:p>
            <a:pPr>
              <a:defRPr sz="2000" b="1" u="sng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NEOPLASIA RARA.  REPRESENTA 0,5-2% DE LOS HPT PRIMARIOS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1 CuadroTexto"/>
          <p:cNvSpPr txBox="1"/>
          <p:nvPr/>
        </p:nvSpPr>
        <p:spPr>
          <a:xfrm>
            <a:off x="4255770" y="314324"/>
            <a:ext cx="2777176" cy="44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 u="sng"/>
            </a:lvl1pPr>
          </a:lstStyle>
          <a:p>
            <a:r>
              <a:t>NEM 1</a:t>
            </a:r>
          </a:p>
        </p:txBody>
      </p:sp>
      <p:pic>
        <p:nvPicPr>
          <p:cNvPr id="49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1497" t="27371" r="6295" b="19178"/>
          <a:stretch>
            <a:fillRect/>
          </a:stretch>
        </p:blipFill>
        <p:spPr>
          <a:xfrm>
            <a:off x="1655763" y="935037"/>
            <a:ext cx="7519987" cy="5356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6705"/>
          <a:stretch>
            <a:fillRect/>
          </a:stretch>
        </p:blipFill>
        <p:spPr>
          <a:xfrm>
            <a:off x="1817688" y="1055686"/>
            <a:ext cx="7878048" cy="5413379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1 CuadroTexto"/>
          <p:cNvSpPr txBox="1"/>
          <p:nvPr/>
        </p:nvSpPr>
        <p:spPr>
          <a:xfrm>
            <a:off x="4255770" y="314324"/>
            <a:ext cx="2777176" cy="44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 u="sng"/>
            </a:lvl1pPr>
          </a:lstStyle>
          <a:p>
            <a:r>
              <a:t>NEM 2</a:t>
            </a: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1 CuadroTexto"/>
          <p:cNvSpPr txBox="1"/>
          <p:nvPr/>
        </p:nvSpPr>
        <p:spPr>
          <a:xfrm>
            <a:off x="1291907" y="993775"/>
            <a:ext cx="9919336" cy="4130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u="sng"/>
            </a:pPr>
            <a:r>
              <a:t>CLINICA</a:t>
            </a:r>
          </a:p>
          <a:p>
            <a:pPr>
              <a:defRPr b="1" u="sng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ASINTOMATICO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 HTA (50-70%)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 ULCERA PEPTICA – GASTRITIS</a:t>
            </a:r>
          </a:p>
          <a:p>
            <a:pPr marL="285750" indent="-285750">
              <a:buSzPct val="100000"/>
              <a:buFont typeface="Calibri"/>
              <a:buChar char="➢"/>
            </a:pPr>
            <a:r>
              <a:t>PANCREATITIS AGUDA. COLELITIASIS</a:t>
            </a:r>
          </a:p>
          <a:p>
            <a:pPr marL="285750" indent="-285750">
              <a:buSzPct val="100000"/>
              <a:buFont typeface="Calibri"/>
              <a:buChar char="➢"/>
            </a:pPr>
            <a:r>
              <a:t> CEFALEA,ASTENIA, DEBILIDAD MUSCULAR PROXIMAL, ESTREÑIMIENTO, ANEMIA, POLIURIA.</a:t>
            </a:r>
          </a:p>
          <a:p>
            <a:pPr marL="285750" indent="-285750">
              <a:buSzPct val="100000"/>
              <a:buFont typeface="Calibri"/>
              <a:buChar char="➢"/>
            </a:pPr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AFECTACION OSEA: OSTEITIS FIBROSA QUISTICA, OTEOPENIA.</a:t>
            </a:r>
          </a:p>
          <a:p>
            <a:r>
              <a:t>		       SILENTE O CON DOLOR LOCAL Y FRACTURAS PATOLOGICAS</a:t>
            </a:r>
          </a:p>
          <a:p>
            <a:endParaRPr/>
          </a:p>
          <a:p>
            <a:pPr marL="285750" indent="-285750">
              <a:buSzPct val="100000"/>
              <a:buFont typeface="Calibri"/>
              <a:buChar char="➢"/>
            </a:pPr>
            <a:r>
              <a:t>AFECTACION RENAL: NEFROLITIASIS Y NEFROCALCINOSIS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1 CuadroTexto"/>
          <p:cNvSpPr txBox="1"/>
          <p:nvPr/>
        </p:nvSpPr>
        <p:spPr>
          <a:xfrm>
            <a:off x="250508" y="236537"/>
            <a:ext cx="7980996" cy="4828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u="sng"/>
            </a:pPr>
            <a:r>
              <a:t>DIAGNOSTICO</a:t>
            </a:r>
            <a:endParaRPr sz="2800"/>
          </a:p>
          <a:p>
            <a:pPr>
              <a:defRPr sz="2800" b="1" u="sng"/>
            </a:pPr>
            <a:endParaRPr sz="2800"/>
          </a:p>
          <a:p>
            <a:pPr>
              <a:defRPr b="1" u="sng"/>
            </a:pPr>
            <a:r>
              <a:t>LBT: </a:t>
            </a:r>
            <a:r>
              <a:rPr u="none"/>
              <a:t>HIPERCALCEMIA CON HIPOFOSFATEMIA</a:t>
            </a:r>
            <a:endParaRPr sz="2800"/>
          </a:p>
          <a:p>
            <a:pPr>
              <a:defRPr sz="2800" b="1"/>
            </a:pPr>
            <a:endParaRPr sz="2800"/>
          </a:p>
          <a:p>
            <a:pPr>
              <a:defRPr b="1"/>
            </a:pPr>
            <a:r>
              <a:t>         VALORES ELEVADOS DE PTH</a:t>
            </a:r>
            <a:endParaRPr sz="2800"/>
          </a:p>
          <a:p>
            <a:pPr>
              <a:defRPr sz="2800" b="1"/>
            </a:pPr>
            <a:endParaRPr sz="2800"/>
          </a:p>
          <a:p>
            <a:pPr>
              <a:defRPr b="1"/>
            </a:pPr>
            <a:r>
              <a:t>         ACIDOSIS METABOLICA (ELIMINACION BICARBONATO)</a:t>
            </a:r>
            <a:endParaRPr sz="2800"/>
          </a:p>
          <a:p>
            <a:pPr>
              <a:defRPr b="1"/>
            </a:pPr>
            <a:r>
              <a:t>         VIT D ELEVADA</a:t>
            </a:r>
            <a:endParaRPr sz="2800"/>
          </a:p>
          <a:p>
            <a:pPr>
              <a:defRPr sz="2800" b="1"/>
            </a:pPr>
            <a:endParaRPr sz="2800"/>
          </a:p>
          <a:p>
            <a:pPr>
              <a:defRPr b="1"/>
            </a:pPr>
            <a:r>
              <a:t>         ORINA: HIPERCALCIURIA, DISMINUCION DE REABSORION TUBULAR DE            	      FOSFATOS Y AMPc URINARIO AUMENTADO</a:t>
            </a:r>
            <a:endParaRPr sz="2800"/>
          </a:p>
          <a:p>
            <a:pPr>
              <a:defRPr sz="2800" b="1"/>
            </a:pPr>
            <a:endParaRPr sz="2800"/>
          </a:p>
          <a:p>
            <a:pPr>
              <a:defRPr b="1" u="sng"/>
            </a:pPr>
            <a:r>
              <a:t>LOCALIZACION:</a:t>
            </a:r>
            <a:r>
              <a:rPr u="none"/>
              <a:t> ECOGRAFIA CERVICAL Y GAMMAGRAFIA CON Tc-SESTA-MIBI</a:t>
            </a:r>
            <a:endParaRPr sz="2800"/>
          </a:p>
          <a:p>
            <a:pPr>
              <a:defRPr b="1"/>
            </a:pPr>
            <a:r>
              <a:t>	            TAC O RMN</a:t>
            </a:r>
          </a:p>
        </p:txBody>
      </p:sp>
      <p:pic>
        <p:nvPicPr>
          <p:cNvPr id="50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2357" t="30927" r="46082" b="19073"/>
          <a:stretch>
            <a:fillRect/>
          </a:stretch>
        </p:blipFill>
        <p:spPr>
          <a:xfrm>
            <a:off x="7637463" y="3768725"/>
            <a:ext cx="4335465" cy="2932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75" y="0"/>
            <a:ext cx="5868988" cy="677386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CuadroTexto 3"/>
          <p:cNvSpPr txBox="1"/>
          <p:nvPr/>
        </p:nvSpPr>
        <p:spPr>
          <a:xfrm>
            <a:off x="6146482" y="122237"/>
            <a:ext cx="5463225" cy="39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</a:pPr>
            <a:r>
              <a:t>Rama Interna NLS: Inervación Sensitiva Supraglótica</a:t>
            </a: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>
              <a:spcBef>
                <a:spcPts val="600"/>
              </a:spcBef>
            </a:pPr>
            <a:r>
              <a:t>Rama Exerna NLS: Inervación Motora Musc. Cricotiroideo y Consrictor Inferior de Faringe.</a:t>
            </a: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 algn="ctr">
              <a:spcBef>
                <a:spcPts val="600"/>
              </a:spcBef>
            </a:pPr>
            <a:r>
              <a:t>SU LIGADURA INADVERTIDA (VASOS TIROIDEOS SUPERIORES)… GENERA HIPOFONÍA E INCAPACIDAD DE TONOS AGUDOS EN LA VOZ</a:t>
            </a:r>
          </a:p>
        </p:txBody>
      </p:sp>
      <p:sp>
        <p:nvSpPr>
          <p:cNvPr id="138" name="Conector recto de flecha 5"/>
          <p:cNvSpPr/>
          <p:nvPr/>
        </p:nvSpPr>
        <p:spPr>
          <a:xfrm>
            <a:off x="8897938" y="1665288"/>
            <a:ext cx="3" cy="1009653"/>
          </a:xfrm>
          <a:prstGeom prst="line">
            <a:avLst/>
          </a:prstGeom>
          <a:ln w="762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Rectángulo 7"/>
          <p:cNvSpPr/>
          <p:nvPr/>
        </p:nvSpPr>
        <p:spPr>
          <a:xfrm>
            <a:off x="6100762" y="2770188"/>
            <a:ext cx="5554665" cy="1406528"/>
          </a:xfrm>
          <a:prstGeom prst="rect">
            <a:avLst/>
          </a:prstGeom>
          <a:ln w="19050">
            <a:solidFill>
              <a:srgbClr val="0070C0"/>
            </a:solidFill>
            <a:prstDash val="lgDash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1740" t="17186" r="6296" b="43320"/>
          <a:stretch>
            <a:fillRect/>
          </a:stretch>
        </p:blipFill>
        <p:spPr>
          <a:xfrm>
            <a:off x="5427663" y="3136899"/>
            <a:ext cx="6732587" cy="356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4237" t="16917" r="52503" b="25967"/>
          <a:stretch>
            <a:fillRect/>
          </a:stretch>
        </p:blipFill>
        <p:spPr>
          <a:xfrm>
            <a:off x="282575" y="284161"/>
            <a:ext cx="5629275" cy="4176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6908" t="7974" r="49836" b="65517"/>
          <a:stretch>
            <a:fillRect/>
          </a:stretch>
        </p:blipFill>
        <p:spPr>
          <a:xfrm>
            <a:off x="1182688" y="1260474"/>
            <a:ext cx="9242426" cy="3186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1 Imagen" descr="1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525" y="1082675"/>
            <a:ext cx="9364665" cy="5273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1 Imagen" descr="1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525" y="1063625"/>
            <a:ext cx="9269415" cy="5221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2480" t="13575" r="13848" b="11636"/>
          <a:stretch>
            <a:fillRect/>
          </a:stretch>
        </p:blipFill>
        <p:spPr>
          <a:xfrm>
            <a:off x="1071563" y="725485"/>
            <a:ext cx="9585325" cy="5470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1 Imagen" descr="1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112" y="835025"/>
            <a:ext cx="10055226" cy="5662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1 Imagen" descr="1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463" y="1060450"/>
            <a:ext cx="7345362" cy="4137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63" y="1052512"/>
            <a:ext cx="5519738" cy="304641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CuadroTexto 3"/>
          <p:cNvSpPr txBox="1"/>
          <p:nvPr/>
        </p:nvSpPr>
        <p:spPr>
          <a:xfrm>
            <a:off x="6146482" y="1870074"/>
            <a:ext cx="5463225" cy="39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</a:pPr>
            <a:r>
              <a:t>Rama Interna NLS: Inervación Sensitiva Supraglótica</a:t>
            </a: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>
              <a:spcBef>
                <a:spcPts val="600"/>
              </a:spcBef>
            </a:pPr>
            <a:r>
              <a:t>Rama Exerna NLS: Inervación Motora Musc. Cricotiroideo y Consrictor Inferior de Faringe.</a:t>
            </a: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>
              <a:spcBef>
                <a:spcPts val="600"/>
              </a:spcBef>
              <a:defRPr sz="2800"/>
            </a:pPr>
            <a:endParaRPr sz="2800"/>
          </a:p>
          <a:p>
            <a:pPr algn="ctr">
              <a:spcBef>
                <a:spcPts val="600"/>
              </a:spcBef>
            </a:pPr>
            <a:r>
              <a:t>SU LIGADURA INADVERTIDA (VASOS TIROIDEOS SUPERIORES)… GENERA HIPOFONÍA E INCAPACIDAD DE TONOS AGUDOS EN LA VOZ</a:t>
            </a:r>
          </a:p>
        </p:txBody>
      </p:sp>
      <p:sp>
        <p:nvSpPr>
          <p:cNvPr id="143" name="Conector recto de flecha 5"/>
          <p:cNvSpPr/>
          <p:nvPr/>
        </p:nvSpPr>
        <p:spPr>
          <a:xfrm>
            <a:off x="8897938" y="3289300"/>
            <a:ext cx="3" cy="1009651"/>
          </a:xfrm>
          <a:prstGeom prst="line">
            <a:avLst/>
          </a:prstGeom>
          <a:ln w="762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4" name="Rectángulo 7"/>
          <p:cNvSpPr/>
          <p:nvPr/>
        </p:nvSpPr>
        <p:spPr>
          <a:xfrm>
            <a:off x="6100762" y="4276725"/>
            <a:ext cx="5554665" cy="1406525"/>
          </a:xfrm>
          <a:prstGeom prst="rect">
            <a:avLst/>
          </a:prstGeom>
          <a:ln w="19050">
            <a:solidFill>
              <a:srgbClr val="0070C0"/>
            </a:solidFill>
            <a:prstDash val="lgDash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1249</Words>
  <Application>Microsoft Office PowerPoint</Application>
  <PresentationFormat>Panorámica</PresentationFormat>
  <Paragraphs>321</Paragraphs>
  <Slides>86</Slides>
  <Notes>0</Notes>
  <HiddenSlides>4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92" baseType="lpstr">
      <vt:lpstr>Arial</vt:lpstr>
      <vt:lpstr>Calibri</vt:lpstr>
      <vt:lpstr>Calibri Light</vt:lpstr>
      <vt:lpstr>Times New Roman</vt:lpstr>
      <vt:lpstr>Traditional Arabic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</cp:lastModifiedBy>
  <cp:revision>1</cp:revision>
  <dcterms:modified xsi:type="dcterms:W3CDTF">2024-06-14T12:19:50Z</dcterms:modified>
</cp:coreProperties>
</file>