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sldIdLst>
    <p:sldId id="256" r:id="rId4"/>
    <p:sldId id="267" r:id="rId5"/>
    <p:sldId id="258" r:id="rId6"/>
    <p:sldId id="26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76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428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4442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6059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029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775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8029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9298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3433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-4233" y="2438401"/>
            <a:ext cx="12196233" cy="1063625"/>
            <a:chOff x="-2" y="1536"/>
            <a:chExt cx="5762" cy="670"/>
          </a:xfrm>
        </p:grpSpPr>
        <p:grpSp>
          <p:nvGrpSpPr>
            <p:cNvPr id="3891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38916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7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8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9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0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1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2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3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4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5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6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7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8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9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0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1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2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3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4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8935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936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93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564217" y="1341438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s-AR" noProof="0" smtClean="0"/>
              <a:t>Haga clic para modificar el estilo de título del patrón</a:t>
            </a:r>
          </a:p>
        </p:txBody>
      </p:sp>
      <p:sp>
        <p:nvSpPr>
          <p:cNvPr id="3893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555751" y="3886200"/>
            <a:ext cx="85344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s-AR" noProof="0" smtClean="0"/>
              <a:t>Haga clic para modificar el estilo de subtítulo del patrón</a:t>
            </a:r>
          </a:p>
        </p:txBody>
      </p:sp>
      <p:sp>
        <p:nvSpPr>
          <p:cNvPr id="38939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555751" y="6248400"/>
            <a:ext cx="2540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s-AR"/>
          </a:p>
        </p:txBody>
      </p:sp>
      <p:sp>
        <p:nvSpPr>
          <p:cNvPr id="38940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s-AR"/>
          </a:p>
        </p:txBody>
      </p:sp>
      <p:sp>
        <p:nvSpPr>
          <p:cNvPr id="38941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276F958-44E2-4B7A-A42F-7E6C10CDEEFF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357861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4B4A8-5C9D-421B-B60B-53D4323336F6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3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93790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0DB45-3CD8-4252-9AFB-391D6E7D35D0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6A0E0-B535-44E0-A2CB-E7F657C82842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82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24A07-FAC9-454C-ACBA-7565683D8599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31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05200-8FD5-42A2-A774-1D4DDE63ADB9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08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9F789-7F2F-48E2-9BC7-B13EED4C1EAA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2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B48DC-5848-4591-BEC4-0CF4908DA26C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66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AA44C-4810-4800-A659-45336FA8E448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3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CCECD-D5B5-4F91-8AE8-CE56F5325D36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26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36617" y="457200"/>
            <a:ext cx="25908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564217" y="457200"/>
            <a:ext cx="75692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B649E-0B75-40A8-9203-D1BBA0485BA7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95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-4233" y="2438401"/>
            <a:ext cx="12196233" cy="1063625"/>
            <a:chOff x="-2" y="1536"/>
            <a:chExt cx="5762" cy="670"/>
          </a:xfrm>
        </p:grpSpPr>
        <p:grpSp>
          <p:nvGrpSpPr>
            <p:cNvPr id="3891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38916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7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8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19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0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1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2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3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4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5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6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7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8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29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0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1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2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3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34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8935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936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93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564217" y="1341438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s-AR" noProof="0" smtClean="0"/>
              <a:t>Haga clic para modificar el estilo de título del patrón</a:t>
            </a:r>
          </a:p>
        </p:txBody>
      </p:sp>
      <p:sp>
        <p:nvSpPr>
          <p:cNvPr id="3893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555751" y="3886200"/>
            <a:ext cx="85344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s-AR" noProof="0" smtClean="0"/>
              <a:t>Haga clic para modificar el estilo de subtítulo del patrón</a:t>
            </a:r>
          </a:p>
        </p:txBody>
      </p:sp>
      <p:sp>
        <p:nvSpPr>
          <p:cNvPr id="38939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555751" y="6248400"/>
            <a:ext cx="2540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s-AR"/>
          </a:p>
        </p:txBody>
      </p:sp>
      <p:sp>
        <p:nvSpPr>
          <p:cNvPr id="38940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s-AR"/>
          </a:p>
        </p:txBody>
      </p:sp>
      <p:sp>
        <p:nvSpPr>
          <p:cNvPr id="38941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733D840-F40C-452C-B45E-16EF5638390C}" type="slidenum">
              <a:rPr lang="en-US" altLang="es-AR"/>
              <a:pPr/>
              <a:t>‹Nº›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99969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0010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EC88D-58BB-4490-8856-19A430B801FD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31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FA940-D9D9-4EB9-BF4C-A84AF32D6046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78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64217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47417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FA380-56BB-49CD-AFD4-8A4100CE636D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62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E49CC-B095-440A-97FD-BC89FAF0E8CF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76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2B815-F7C0-423F-B910-676E0C59D8D1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38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A79A2-5FEC-42C1-9EF0-E0212EA05F93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3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22B69-52A2-4F25-B5C6-F128C84EA756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28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C1D0-8086-47A8-9A82-1E76FC32E330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18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6A152-13E3-411C-A389-44E1399E2DAF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63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36617" y="457200"/>
            <a:ext cx="25908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564217" y="457200"/>
            <a:ext cx="75692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46EDF-42BA-484A-9A59-143E82739031}" type="slidenum">
              <a:rPr lang="en-US" altLang="es-AR">
                <a:solidFill>
                  <a:srgbClr val="000000"/>
                </a:solidFill>
              </a:rPr>
              <a:pPr/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371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496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616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816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918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644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B956BE-8D97-458E-9395-9FF273E53BC0}" type="datetimeFigureOut">
              <a:rPr lang="es-AR" smtClean="0"/>
              <a:t>14/8/2020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F13833C-1F8F-4502-BDB3-1EF34A280D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20660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FFFFFF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1" y="-4763"/>
            <a:ext cx="1418167" cy="6858001"/>
            <a:chOff x="0" y="-3"/>
            <a:chExt cx="670" cy="4320"/>
          </a:xfrm>
        </p:grpSpPr>
        <p:grpSp>
          <p:nvGrpSpPr>
            <p:cNvPr id="37891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7892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3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4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5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6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7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8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9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0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1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2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3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4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5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6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7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8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9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10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3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7911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12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32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791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564217" y="457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título del patrón</a:t>
            </a:r>
          </a:p>
        </p:txBody>
      </p:sp>
      <p:sp>
        <p:nvSpPr>
          <p:cNvPr id="3791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4217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texto del patrón</a:t>
            </a:r>
          </a:p>
          <a:p>
            <a:pPr lvl="1"/>
            <a:r>
              <a:rPr lang="en-US" altLang="es-AR" smtClean="0"/>
              <a:t>Segundo nivel</a:t>
            </a:r>
          </a:p>
          <a:p>
            <a:pPr lvl="2"/>
            <a:r>
              <a:rPr lang="en-US" altLang="es-AR" smtClean="0"/>
              <a:t>Tercer nivel</a:t>
            </a:r>
          </a:p>
          <a:p>
            <a:pPr lvl="3"/>
            <a:r>
              <a:rPr lang="en-US" altLang="es-AR" smtClean="0"/>
              <a:t>Cuarto nivel</a:t>
            </a:r>
          </a:p>
          <a:p>
            <a:pPr lvl="4"/>
            <a:r>
              <a:rPr lang="en-US" altLang="es-AR" smtClean="0"/>
              <a:t>Quinto nivel</a:t>
            </a:r>
          </a:p>
        </p:txBody>
      </p:sp>
      <p:sp>
        <p:nvSpPr>
          <p:cNvPr id="37915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7916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7917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50D5C2A9-ED9C-4ABD-90BC-08FBD22693C9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</a:pPr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3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1" y="-4763"/>
            <a:ext cx="1418167" cy="6858001"/>
            <a:chOff x="0" y="-3"/>
            <a:chExt cx="670" cy="4320"/>
          </a:xfrm>
        </p:grpSpPr>
        <p:grpSp>
          <p:nvGrpSpPr>
            <p:cNvPr id="37891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7892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3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4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5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6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7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8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99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0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1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2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3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4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5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6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7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8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09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10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AR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7911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912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A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791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564217" y="457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título del patrón</a:t>
            </a:r>
          </a:p>
        </p:txBody>
      </p:sp>
      <p:sp>
        <p:nvSpPr>
          <p:cNvPr id="3791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4217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 smtClean="0"/>
              <a:t>Haga clic para modificar el estilo de texto del patrón</a:t>
            </a:r>
          </a:p>
          <a:p>
            <a:pPr lvl="1"/>
            <a:r>
              <a:rPr lang="en-US" altLang="es-AR" smtClean="0"/>
              <a:t>Segundo nivel</a:t>
            </a:r>
          </a:p>
          <a:p>
            <a:pPr lvl="2"/>
            <a:r>
              <a:rPr lang="en-US" altLang="es-AR" smtClean="0"/>
              <a:t>Tercer nivel</a:t>
            </a:r>
          </a:p>
          <a:p>
            <a:pPr lvl="3"/>
            <a:r>
              <a:rPr lang="en-US" altLang="es-AR" smtClean="0"/>
              <a:t>Cuarto nivel</a:t>
            </a:r>
          </a:p>
          <a:p>
            <a:pPr lvl="4"/>
            <a:r>
              <a:rPr lang="en-US" altLang="es-AR" smtClean="0"/>
              <a:t>Quinto nivel</a:t>
            </a:r>
          </a:p>
        </p:txBody>
      </p:sp>
      <p:sp>
        <p:nvSpPr>
          <p:cNvPr id="37915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7916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37917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DC062CE7-5735-491D-8BB4-14982CD00C82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</a:pPr>
              <a:t>‹Nº›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8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AR" dirty="0" smtClean="0">
                <a:solidFill>
                  <a:srgbClr val="FFFF00"/>
                </a:solidFill>
                <a:latin typeface="Algerian" panose="04020705040A02060702" pitchFamily="82" charset="0"/>
              </a:rPr>
              <a:t>INFECCIÓN DEL TRACTO URINARIO  </a:t>
            </a:r>
            <a:br>
              <a:rPr lang="es-AR" dirty="0" smtClean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s-AR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parte</a:t>
            </a:r>
            <a:endParaRPr lang="es-AR" sz="3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86600" y="5129784"/>
            <a:ext cx="4471416" cy="1127760"/>
          </a:xfrm>
        </p:spPr>
        <p:txBody>
          <a:bodyPr/>
          <a:lstStyle/>
          <a:p>
            <a:r>
              <a:rPr lang="es-AR" b="1" dirty="0" smtClean="0"/>
              <a:t>Dra. Roxana </a:t>
            </a:r>
            <a:r>
              <a:rPr lang="es-AR" b="1" dirty="0" err="1" smtClean="0"/>
              <a:t>Cannistraci</a:t>
            </a:r>
            <a:endParaRPr lang="es-AR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2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585"/>
    </mc:Choice>
    <mc:Fallback xmlns="">
      <p:transition spd="slow" advTm="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6865" y="809457"/>
            <a:ext cx="9659135" cy="4934118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7683190" y="1193181"/>
            <a:ext cx="4282069" cy="120433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</a:rPr>
              <a:t>Adhesinas: Fimbrias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</a:rPr>
              <a:t>Movilidad: Flagelos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</a:rPr>
              <a:t>Inóculo bacteriano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48"/>
    </mc:Choice>
    <mc:Fallback xmlns="">
      <p:transition spd="slow" advTm="128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61288" y="1618488"/>
            <a:ext cx="8979408" cy="4087368"/>
          </a:xfrm>
        </p:spPr>
        <p:txBody>
          <a:bodyPr>
            <a:normAutofit fontScale="92500"/>
          </a:bodyPr>
          <a:lstStyle/>
          <a:p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 - alta prevalencia en mujeres adultas-</a:t>
            </a:r>
          </a:p>
          <a:p>
            <a:endParaRPr lang="es-A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Motivo de prescripción de antimicrobianos</a:t>
            </a:r>
          </a:p>
          <a:p>
            <a:endParaRPr lang="es-A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Complicaciones: pediátricas, obstétricas, </a:t>
            </a:r>
            <a:r>
              <a:rPr lang="es-AR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transplantados</a:t>
            </a: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renales, hospitalizados, diabéticos, neurológicos. </a:t>
            </a:r>
            <a:endParaRPr lang="es-A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331720" y="310896"/>
            <a:ext cx="6574536" cy="107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000" dirty="0">
                <a:solidFill>
                  <a:srgbClr val="FFFF00"/>
                </a:solidFill>
                <a:latin typeface="Arial Black" panose="020B0A04020102020204" pitchFamily="34" charset="0"/>
              </a:rPr>
              <a:t>ITU</a:t>
            </a:r>
          </a:p>
          <a:p>
            <a:pPr algn="ctr"/>
            <a:r>
              <a:rPr lang="es-AR" sz="4000" dirty="0">
                <a:solidFill>
                  <a:srgbClr val="FFFF00"/>
                </a:solidFill>
                <a:latin typeface="Arial Black" panose="020B0A04020102020204" pitchFamily="34" charset="0"/>
              </a:rPr>
              <a:t>Importancia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74"/>
    </mc:Choice>
    <mc:Fallback xmlns="">
      <p:transition spd="slow" advTm="12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>
                <a:gamma/>
                <a:shade val="46275"/>
                <a:invGamma/>
              </a:srgbClr>
            </a:gs>
            <a:gs pos="100000">
              <a:srgbClr val="66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08376-3489-48A2-9512-6FCC91F77E13}" type="slidenum">
              <a:rPr kumimoji="0" lang="en-US" altLang="es-A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s-A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276600" y="685801"/>
            <a:ext cx="678180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AR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INFECCIÓN URINARIA</a:t>
            </a:r>
            <a:endParaRPr kumimoji="0" lang="es-AR" altLang="es-AR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276600" y="1614488"/>
            <a:ext cx="6781800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AR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</a:t>
            </a:r>
            <a:r>
              <a:rPr kumimoji="0" lang="en-US" altLang="es-AR" sz="28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 TERMINOLOGÍA -</a:t>
            </a:r>
            <a:endParaRPr kumimoji="0" lang="es-AR" altLang="es-AR" sz="2800" b="0" i="0" u="sng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276600" y="2914233"/>
            <a:ext cx="7467600" cy="3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BACTERIURIA  </a:t>
            </a:r>
            <a:r>
              <a:rPr kumimoji="0" lang="en-US" altLang="es-A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altLang="es-A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</a:t>
            </a:r>
            <a:r>
              <a:rPr kumimoji="0" lang="es-AR" altLang="es-AR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contaminación o Infección</a:t>
            </a:r>
            <a:r>
              <a:rPr kumimoji="0" lang="en-US" altLang="es-A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                     </a:t>
            </a:r>
            <a:endParaRPr kumimoji="0" lang="es-AR" altLang="es-AR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276600" y="3660357"/>
            <a:ext cx="740359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BACTERIURIA </a:t>
            </a:r>
            <a:r>
              <a:rPr kumimoji="0" lang="en-US" alt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SIGNIFICATIVA                      </a:t>
            </a:r>
            <a:endParaRPr kumimoji="0" lang="es-AR" altLang="es-A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340608" y="4399299"/>
            <a:ext cx="7467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BACTERIURIA ASINTOMÁTICA                     </a:t>
            </a:r>
            <a:endParaRPr kumimoji="0" lang="es-AR" altLang="es-A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7" name="Llamada de flecha a la izquierda 16"/>
          <p:cNvSpPr/>
          <p:nvPr/>
        </p:nvSpPr>
        <p:spPr bwMode="auto">
          <a:xfrm>
            <a:off x="8595360" y="3402875"/>
            <a:ext cx="3483864" cy="2409082"/>
          </a:xfrm>
          <a:prstGeom prst="leftArrowCallout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A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105 UFC/ ML DE ORINA 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s-A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s-AR" sz="1600" dirty="0" smtClean="0">
                <a:latin typeface="Times New Roman" panose="02020603050405020304" pitchFamily="18" charset="0"/>
              </a:rPr>
              <a:t>CON O SIN PIURIA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s-AR" sz="1600" dirty="0" smtClean="0">
              <a:latin typeface="Times New Roman" panose="02020603050405020304" pitchFamily="18" charset="0"/>
            </a:endParaRP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s-AR" sz="1600" dirty="0" smtClean="0">
                <a:latin typeface="Times New Roman" panose="02020603050405020304" pitchFamily="18" charset="0"/>
              </a:rPr>
              <a:t>GRUPO DE RIESGO “EMBARAZADAS”</a:t>
            </a:r>
          </a:p>
          <a:p>
            <a:pPr marL="285750" marR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s-A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12"/>
    </mc:Choice>
    <mc:Fallback xmlns="">
      <p:transition spd="slow" advTm="15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F789-7F2F-48E2-9BC7-B13EED4C1EAA}" type="slidenum">
              <a:rPr lang="en-US" altLang="es-AR" smtClean="0">
                <a:solidFill>
                  <a:srgbClr val="000000"/>
                </a:solidFill>
              </a:rPr>
              <a:pPr/>
              <a:t>4</a:t>
            </a:fld>
            <a:endParaRPr lang="en-US" altLang="es-AR">
              <a:solidFill>
                <a:srgbClr val="000000"/>
              </a:solidFill>
            </a:endParaRPr>
          </a:p>
        </p:txBody>
      </p:sp>
      <p:sp>
        <p:nvSpPr>
          <p:cNvPr id="4" name="Rectángulo 3"/>
          <p:cNvSpPr/>
          <p:nvPr/>
        </p:nvSpPr>
        <p:spPr bwMode="auto">
          <a:xfrm>
            <a:off x="2194560" y="850392"/>
            <a:ext cx="8741664" cy="4645152"/>
          </a:xfrm>
          <a:prstGeom prst="rect">
            <a:avLst/>
          </a:prstGeom>
          <a:ln>
            <a:headEnd type="none" w="sm" len="sm"/>
            <a:tailEnd type="triangl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sz="240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24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  BACTERIURIA </a:t>
            </a:r>
            <a:r>
              <a:rPr lang="es-AR" sz="2400" dirty="0">
                <a:solidFill>
                  <a:srgbClr val="000000"/>
                </a:solidFill>
                <a:latin typeface="Arial Black" panose="020B0A04020102020204" pitchFamily="34" charset="0"/>
              </a:rPr>
              <a:t>COMPLICADA/ NO COMPLICADA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sz="240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sz="240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24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  IU RECURRENTE</a:t>
            </a:r>
            <a:r>
              <a:rPr lang="es-AR" sz="2400" dirty="0">
                <a:solidFill>
                  <a:srgbClr val="000000"/>
                </a:solidFill>
                <a:latin typeface="Arial Black" panose="020B0A04020102020204" pitchFamily="34" charset="0"/>
              </a:rPr>
              <a:t>: RECAÍDAS- </a:t>
            </a:r>
            <a:r>
              <a:rPr lang="es-AR" sz="24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REINFECCIONES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sz="3200" dirty="0">
              <a:latin typeface="Times New Roman" panose="02020603050405020304" pitchFamily="18" charset="0"/>
            </a:endParaRPr>
          </a:p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24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 SINDROME DISURIA POLAQUIURIA </a:t>
            </a:r>
            <a:endParaRPr lang="es-AR" sz="24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02"/>
    </mc:Choice>
    <mc:Fallback xmlns="">
      <p:transition spd="slow" advTm="11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3620" y="1000125"/>
            <a:ext cx="6038661" cy="4575173"/>
          </a:xfrm>
          <a:prstGeom prst="rect">
            <a:avLst/>
          </a:prstGeom>
        </p:spPr>
      </p:pic>
      <p:pic>
        <p:nvPicPr>
          <p:cNvPr id="3" name="Picture 9" descr="cnomb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32" y="1000125"/>
            <a:ext cx="4388383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79"/>
    </mc:Choice>
    <mc:Fallback>
      <p:transition spd="slow" advTm="10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3886200" y="990600"/>
          <a:ext cx="54864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Foto digitalizada" r:id="rId5" imgW="685714" imgH="685714" progId="MSPhotoEdScan.3">
                  <p:embed/>
                </p:oleObj>
              </mc:Choice>
              <mc:Fallback>
                <p:oleObj name="Foto digitalizada" r:id="rId5" imgW="685714" imgH="685714" progId="MSPhotoEdScan.3">
                  <p:embed/>
                  <p:pic>
                    <p:nvPicPr>
                      <p:cNvPr id="47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990600"/>
                        <a:ext cx="54864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09600"/>
            <a:ext cx="6477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altLang="es-AR" sz="2800" b="1">
                <a:solidFill>
                  <a:schemeClr val="tx1"/>
                </a:solidFill>
                <a:latin typeface="Arial" panose="020B0604020202020204" pitchFamily="34" charset="0"/>
              </a:rPr>
              <a:t>TRACTO UROGENITAL</a:t>
            </a:r>
            <a:br>
              <a:rPr lang="es-ES_tradnl" altLang="es-AR" sz="28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s-ES_tradnl" altLang="es-AR" sz="2800" b="1">
                <a:solidFill>
                  <a:schemeClr val="tx1"/>
                </a:solidFill>
                <a:latin typeface="Arial" panose="020B0604020202020204" pitchFamily="34" charset="0"/>
              </a:rPr>
              <a:t>ZONAS COLONIZADAS</a:t>
            </a:r>
            <a:endParaRPr lang="es-ES_tradnl" altLang="es-AR" sz="24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86"/>
    </mc:Choice>
    <mc:Fallback xmlns="">
      <p:transition spd="slow" advTm="9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01" y="600076"/>
            <a:ext cx="5377758" cy="52863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934" y="664246"/>
            <a:ext cx="5839485" cy="52222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1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25"/>
    </mc:Choice>
    <mc:Fallback xmlns="">
      <p:transition spd="slow" advTm="16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290699"/>
              </p:ext>
            </p:extLst>
          </p:nvPr>
        </p:nvGraphicFramePr>
        <p:xfrm>
          <a:off x="2814639" y="631825"/>
          <a:ext cx="7113587" cy="423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Document" r:id="rId5" imgW="5657230" imgH="3381759" progId="Word.Document.8">
                  <p:embed/>
                </p:oleObj>
              </mc:Choice>
              <mc:Fallback>
                <p:oleObj name="Document" r:id="rId5" imgW="5657230" imgH="3381759" progId="Word.Document.8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639" y="631825"/>
                        <a:ext cx="7113587" cy="423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4"/>
    </mc:Choice>
    <mc:Fallback xmlns="">
      <p:transition spd="slow" advTm="2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3475" y="702796"/>
            <a:ext cx="7800975" cy="47264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18"/>
    </mc:Choice>
    <mc:Fallback xmlns="">
      <p:transition spd="slow" advTm="68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orbata">
  <a:themeElements>
    <a:clrScheme name="Corbat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Corb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A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A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rb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b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rbata">
  <a:themeElements>
    <a:clrScheme name="Corbat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Corb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rb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b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ector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97</Words>
  <Application>Microsoft Office PowerPoint</Application>
  <PresentationFormat>Panorámica</PresentationFormat>
  <Paragraphs>34</Paragraphs>
  <Slides>10</Slides>
  <Notes>0</Notes>
  <HiddenSlides>0</HiddenSlides>
  <MMClips>10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23" baseType="lpstr">
      <vt:lpstr>Algerian</vt:lpstr>
      <vt:lpstr>Arial</vt:lpstr>
      <vt:lpstr>Arial Black</vt:lpstr>
      <vt:lpstr>Century Gothic</vt:lpstr>
      <vt:lpstr>Monotype Sorts</vt:lpstr>
      <vt:lpstr>Times New Roman</vt:lpstr>
      <vt:lpstr>Wingdings</vt:lpstr>
      <vt:lpstr>Wingdings 3</vt:lpstr>
      <vt:lpstr>Sector</vt:lpstr>
      <vt:lpstr>Corbata</vt:lpstr>
      <vt:lpstr>3_Corbata</vt:lpstr>
      <vt:lpstr>Foto digitalizada</vt:lpstr>
      <vt:lpstr>Document</vt:lpstr>
      <vt:lpstr>INFECCIÓN DEL TRACTO URINARIO   i parte</vt:lpstr>
      <vt:lpstr>Presentación de PowerPoint</vt:lpstr>
      <vt:lpstr>Presentación de PowerPoint</vt:lpstr>
      <vt:lpstr>Presentación de PowerPoint</vt:lpstr>
      <vt:lpstr>Presentación de PowerPoint</vt:lpstr>
      <vt:lpstr>TRACTO UROGENITAL ZONAS COLONIZADAS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23</cp:revision>
  <dcterms:created xsi:type="dcterms:W3CDTF">2020-08-13T14:21:21Z</dcterms:created>
  <dcterms:modified xsi:type="dcterms:W3CDTF">2020-08-14T14:02:47Z</dcterms:modified>
</cp:coreProperties>
</file>