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32" r:id="rId2"/>
    <p:sldId id="270" r:id="rId3"/>
    <p:sldId id="318" r:id="rId4"/>
    <p:sldId id="319" r:id="rId5"/>
    <p:sldId id="330" r:id="rId6"/>
    <p:sldId id="276" r:id="rId7"/>
    <p:sldId id="278" r:id="rId8"/>
    <p:sldId id="281" r:id="rId9"/>
    <p:sldId id="282" r:id="rId10"/>
    <p:sldId id="324" r:id="rId11"/>
    <p:sldId id="272" r:id="rId12"/>
    <p:sldId id="305" r:id="rId13"/>
    <p:sldId id="274" r:id="rId14"/>
    <p:sldId id="283" r:id="rId15"/>
    <p:sldId id="273" r:id="rId16"/>
    <p:sldId id="303" r:id="rId17"/>
    <p:sldId id="284" r:id="rId18"/>
    <p:sldId id="285" r:id="rId19"/>
    <p:sldId id="299" r:id="rId20"/>
    <p:sldId id="300" r:id="rId21"/>
    <p:sldId id="33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53"/>
  </p:normalViewPr>
  <p:slideViewPr>
    <p:cSldViewPr snapToGrid="0" snapToObjects="1">
      <p:cViewPr varScale="1">
        <p:scale>
          <a:sx n="108" d="100"/>
          <a:sy n="108" d="100"/>
        </p:scale>
        <p:origin x="6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097F-9859-6C4F-B7E2-D0E63B7E5EAF}" type="datetimeFigureOut">
              <a:rPr lang="es-AR" smtClean="0"/>
              <a:t>10/5/20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4188D-4116-6847-9392-24D19A97648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6420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097F-9859-6C4F-B7E2-D0E63B7E5EAF}" type="datetimeFigureOut">
              <a:rPr lang="es-AR" smtClean="0"/>
              <a:t>10/5/20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4188D-4116-6847-9392-24D19A97648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0471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097F-9859-6C4F-B7E2-D0E63B7E5EAF}" type="datetimeFigureOut">
              <a:rPr lang="es-AR" smtClean="0"/>
              <a:t>10/5/20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4188D-4116-6847-9392-24D19A97648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2367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097F-9859-6C4F-B7E2-D0E63B7E5EAF}" type="datetimeFigureOut">
              <a:rPr lang="es-AR" smtClean="0"/>
              <a:t>10/5/20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4188D-4116-6847-9392-24D19A97648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3373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097F-9859-6C4F-B7E2-D0E63B7E5EAF}" type="datetimeFigureOut">
              <a:rPr lang="es-AR" smtClean="0"/>
              <a:t>10/5/20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4188D-4116-6847-9392-24D19A97648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8339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097F-9859-6C4F-B7E2-D0E63B7E5EAF}" type="datetimeFigureOut">
              <a:rPr lang="es-AR" smtClean="0"/>
              <a:t>10/5/20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4188D-4116-6847-9392-24D19A97648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6427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097F-9859-6C4F-B7E2-D0E63B7E5EAF}" type="datetimeFigureOut">
              <a:rPr lang="es-AR" smtClean="0"/>
              <a:t>10/5/20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4188D-4116-6847-9392-24D19A97648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8591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097F-9859-6C4F-B7E2-D0E63B7E5EAF}" type="datetimeFigureOut">
              <a:rPr lang="es-AR" smtClean="0"/>
              <a:t>10/5/20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4188D-4116-6847-9392-24D19A97648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1977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097F-9859-6C4F-B7E2-D0E63B7E5EAF}" type="datetimeFigureOut">
              <a:rPr lang="es-AR" smtClean="0"/>
              <a:t>10/5/20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4188D-4116-6847-9392-24D19A97648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7095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097F-9859-6C4F-B7E2-D0E63B7E5EAF}" type="datetimeFigureOut">
              <a:rPr lang="es-AR" smtClean="0"/>
              <a:t>10/5/20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4188D-4116-6847-9392-24D19A97648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675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2097F-9859-6C4F-B7E2-D0E63B7E5EAF}" type="datetimeFigureOut">
              <a:rPr lang="es-AR" smtClean="0"/>
              <a:t>10/5/20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4188D-4116-6847-9392-24D19A97648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7303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2097F-9859-6C4F-B7E2-D0E63B7E5EAF}" type="datetimeFigureOut">
              <a:rPr lang="es-AR" smtClean="0"/>
              <a:t>10/5/20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4188D-4116-6847-9392-24D19A97648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2486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commons.wikimedia.org/wiki/File:Icosaedro_desarrollo.gi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529CE6D-EC1D-F140-A939-390DAAE666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dirty="0"/>
              <a:t>Biología de los virus</a:t>
            </a:r>
            <a:br>
              <a:rPr lang="es-AR" dirty="0"/>
            </a:br>
            <a:endParaRPr lang="es-AR" dirty="0"/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5041B3A3-8B3E-5D4B-98CB-DE3BDEA5C5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6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C7E5BBF7-F4C8-5546-AE61-70C0460C34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3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>
                <a:hlinkClick r:id="rId4"/>
              </a:rPr>
              <a:t>Icosaedro</a:t>
            </a:r>
            <a:endParaRPr lang="es-ES" dirty="0"/>
          </a:p>
        </p:txBody>
      </p:sp>
      <p:pic>
        <p:nvPicPr>
          <p:cNvPr id="132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855641" y="1807171"/>
            <a:ext cx="1323975" cy="1323975"/>
          </a:xfrm>
        </p:spPr>
      </p:pic>
      <p:sp>
        <p:nvSpPr>
          <p:cNvPr id="132101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s-AR"/>
              <a:t>20 caras triangulares</a:t>
            </a:r>
            <a:endParaRPr lang="es-ES"/>
          </a:p>
        </p:txBody>
      </p:sp>
      <p:pic>
        <p:nvPicPr>
          <p:cNvPr id="132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0777" y="3429000"/>
            <a:ext cx="29337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5A86D3DA-752A-594D-811C-5771861A79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8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ade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2745" y="1444201"/>
            <a:ext cx="4807563" cy="4651317"/>
          </a:xfrm>
          <a:prstGeom prst="rect">
            <a:avLst/>
          </a:prstGeom>
          <a:noFill/>
        </p:spPr>
      </p:pic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43D542E2-D5C3-7F4D-8CC3-1BC1F1858D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1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4000"/>
              <a:t>Envuelto con nucleocapside icosahédrica herpes</a:t>
            </a:r>
            <a:endParaRPr lang="es-ES_tradnl" sz="4000"/>
          </a:p>
        </p:txBody>
      </p:sp>
      <p:pic>
        <p:nvPicPr>
          <p:cNvPr id="1054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233582" y="1846264"/>
            <a:ext cx="5769286" cy="4022725"/>
          </a:xfrm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C116D631-8739-F94C-B2AF-0196ACDE42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7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302" name="Group 198"/>
          <p:cNvGrpSpPr>
            <a:grpSpLocks/>
          </p:cNvGrpSpPr>
          <p:nvPr/>
        </p:nvGrpSpPr>
        <p:grpSpPr bwMode="auto">
          <a:xfrm>
            <a:off x="4656138" y="3500439"/>
            <a:ext cx="3657600" cy="2262187"/>
            <a:chOff x="981" y="2704"/>
            <a:chExt cx="5760" cy="3561"/>
          </a:xfrm>
        </p:grpSpPr>
        <p:grpSp>
          <p:nvGrpSpPr>
            <p:cNvPr id="47303" name="Group 199"/>
            <p:cNvGrpSpPr>
              <a:grpSpLocks/>
            </p:cNvGrpSpPr>
            <p:nvPr/>
          </p:nvGrpSpPr>
          <p:grpSpPr bwMode="auto">
            <a:xfrm>
              <a:off x="2961" y="2704"/>
              <a:ext cx="3780" cy="2970"/>
              <a:chOff x="4941" y="1777"/>
              <a:chExt cx="3780" cy="2970"/>
            </a:xfrm>
          </p:grpSpPr>
          <p:sp>
            <p:nvSpPr>
              <p:cNvPr id="47304" name="AutoShape 200"/>
              <p:cNvSpPr>
                <a:spLocks noChangeArrowheads="1"/>
              </p:cNvSpPr>
              <p:nvPr/>
            </p:nvSpPr>
            <p:spPr bwMode="auto">
              <a:xfrm rot="2541999">
                <a:off x="7822" y="2137"/>
                <a:ext cx="179" cy="360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7305" name="AutoShape 201"/>
              <p:cNvSpPr>
                <a:spLocks noChangeArrowheads="1"/>
              </p:cNvSpPr>
              <p:nvPr/>
            </p:nvSpPr>
            <p:spPr bwMode="auto">
              <a:xfrm rot="599036">
                <a:off x="7462" y="1777"/>
                <a:ext cx="179" cy="360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7306" name="AutoShape 202"/>
              <p:cNvSpPr>
                <a:spLocks noChangeArrowheads="1"/>
              </p:cNvSpPr>
              <p:nvPr/>
            </p:nvSpPr>
            <p:spPr bwMode="auto">
              <a:xfrm rot="-728578">
                <a:off x="6381" y="1777"/>
                <a:ext cx="179" cy="360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7307" name="AutoShape 203"/>
              <p:cNvSpPr>
                <a:spLocks noChangeArrowheads="1"/>
              </p:cNvSpPr>
              <p:nvPr/>
            </p:nvSpPr>
            <p:spPr bwMode="auto">
              <a:xfrm rot="2541999">
                <a:off x="8542" y="3217"/>
                <a:ext cx="179" cy="360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7308" name="AutoShape 204"/>
              <p:cNvSpPr>
                <a:spLocks noChangeArrowheads="1"/>
              </p:cNvSpPr>
              <p:nvPr/>
            </p:nvSpPr>
            <p:spPr bwMode="auto">
              <a:xfrm rot="8003069">
                <a:off x="8361" y="3937"/>
                <a:ext cx="179" cy="360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7309" name="AutoShape 205"/>
              <p:cNvSpPr>
                <a:spLocks noChangeArrowheads="1"/>
              </p:cNvSpPr>
              <p:nvPr/>
            </p:nvSpPr>
            <p:spPr bwMode="auto">
              <a:xfrm rot="-70158">
                <a:off x="4941" y="1777"/>
                <a:ext cx="179" cy="360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7310" name="AutoShape 206"/>
              <p:cNvSpPr>
                <a:spLocks noChangeArrowheads="1"/>
              </p:cNvSpPr>
              <p:nvPr/>
            </p:nvSpPr>
            <p:spPr bwMode="auto">
              <a:xfrm rot="8603656">
                <a:off x="7911" y="4387"/>
                <a:ext cx="179" cy="360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47311" name="Freeform 207"/>
            <p:cNvSpPr>
              <a:spLocks/>
            </p:cNvSpPr>
            <p:nvPr/>
          </p:nvSpPr>
          <p:spPr bwMode="auto">
            <a:xfrm>
              <a:off x="981" y="2884"/>
              <a:ext cx="5760" cy="3381"/>
            </a:xfrm>
            <a:custGeom>
              <a:avLst/>
              <a:gdLst/>
              <a:ahLst/>
              <a:cxnLst>
                <a:cxn ang="0">
                  <a:pos x="115" y="600"/>
                </a:cxn>
                <a:cxn ang="0">
                  <a:pos x="802" y="60"/>
                </a:cxn>
                <a:cxn ang="0">
                  <a:pos x="2636" y="240"/>
                </a:cxn>
                <a:cxn ang="0">
                  <a:pos x="4011" y="60"/>
                </a:cxn>
                <a:cxn ang="0">
                  <a:pos x="4584" y="533"/>
                </a:cxn>
                <a:cxn ang="0">
                  <a:pos x="4944" y="638"/>
                </a:cxn>
                <a:cxn ang="0">
                  <a:pos x="4928" y="1140"/>
                </a:cxn>
                <a:cxn ang="0">
                  <a:pos x="5157" y="1680"/>
                </a:cxn>
                <a:cxn ang="0">
                  <a:pos x="4011" y="2760"/>
                </a:cxn>
                <a:cxn ang="0">
                  <a:pos x="3094" y="2580"/>
                </a:cxn>
                <a:cxn ang="0">
                  <a:pos x="2964" y="2783"/>
                </a:cxn>
                <a:cxn ang="0">
                  <a:pos x="2769" y="3113"/>
                </a:cxn>
                <a:cxn ang="0">
                  <a:pos x="1031" y="2760"/>
                </a:cxn>
                <a:cxn ang="0">
                  <a:pos x="802" y="2220"/>
                </a:cxn>
                <a:cxn ang="0">
                  <a:pos x="115" y="1500"/>
                </a:cxn>
                <a:cxn ang="0">
                  <a:pos x="115" y="600"/>
                </a:cxn>
              </a:cxnLst>
              <a:rect l="0" t="0" r="r" b="b"/>
              <a:pathLst>
                <a:path w="5310" h="3117">
                  <a:moveTo>
                    <a:pt x="115" y="600"/>
                  </a:moveTo>
                  <a:cubicBezTo>
                    <a:pt x="229" y="360"/>
                    <a:pt x="382" y="120"/>
                    <a:pt x="802" y="60"/>
                  </a:cubicBezTo>
                  <a:cubicBezTo>
                    <a:pt x="1222" y="0"/>
                    <a:pt x="2101" y="240"/>
                    <a:pt x="2636" y="240"/>
                  </a:cubicBezTo>
                  <a:cubicBezTo>
                    <a:pt x="3171" y="240"/>
                    <a:pt x="3686" y="11"/>
                    <a:pt x="4011" y="60"/>
                  </a:cubicBezTo>
                  <a:cubicBezTo>
                    <a:pt x="4336" y="109"/>
                    <a:pt x="4429" y="437"/>
                    <a:pt x="4584" y="533"/>
                  </a:cubicBezTo>
                  <a:cubicBezTo>
                    <a:pt x="4739" y="629"/>
                    <a:pt x="4887" y="537"/>
                    <a:pt x="4944" y="638"/>
                  </a:cubicBezTo>
                  <a:cubicBezTo>
                    <a:pt x="5001" y="739"/>
                    <a:pt x="4893" y="966"/>
                    <a:pt x="4928" y="1140"/>
                  </a:cubicBezTo>
                  <a:cubicBezTo>
                    <a:pt x="4963" y="1314"/>
                    <a:pt x="5310" y="1410"/>
                    <a:pt x="5157" y="1680"/>
                  </a:cubicBezTo>
                  <a:cubicBezTo>
                    <a:pt x="5004" y="1950"/>
                    <a:pt x="4355" y="2610"/>
                    <a:pt x="4011" y="2760"/>
                  </a:cubicBezTo>
                  <a:cubicBezTo>
                    <a:pt x="3667" y="2910"/>
                    <a:pt x="3268" y="2576"/>
                    <a:pt x="3094" y="2580"/>
                  </a:cubicBezTo>
                  <a:cubicBezTo>
                    <a:pt x="2920" y="2584"/>
                    <a:pt x="3018" y="2694"/>
                    <a:pt x="2964" y="2783"/>
                  </a:cubicBezTo>
                  <a:cubicBezTo>
                    <a:pt x="2910" y="2872"/>
                    <a:pt x="3091" y="3117"/>
                    <a:pt x="2769" y="3113"/>
                  </a:cubicBezTo>
                  <a:cubicBezTo>
                    <a:pt x="2447" y="3109"/>
                    <a:pt x="1359" y="2909"/>
                    <a:pt x="1031" y="2760"/>
                  </a:cubicBezTo>
                  <a:cubicBezTo>
                    <a:pt x="703" y="2611"/>
                    <a:pt x="955" y="2430"/>
                    <a:pt x="802" y="2220"/>
                  </a:cubicBezTo>
                  <a:cubicBezTo>
                    <a:pt x="649" y="2010"/>
                    <a:pt x="229" y="1770"/>
                    <a:pt x="115" y="1500"/>
                  </a:cubicBezTo>
                  <a:cubicBezTo>
                    <a:pt x="0" y="1230"/>
                    <a:pt x="0" y="840"/>
                    <a:pt x="115" y="600"/>
                  </a:cubicBezTo>
                  <a:close/>
                </a:path>
              </a:pathLst>
            </a:custGeom>
            <a:solidFill>
              <a:srgbClr val="FFFFFF"/>
            </a:solidFill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grpSp>
          <p:nvGrpSpPr>
            <p:cNvPr id="47312" name="Group 208"/>
            <p:cNvGrpSpPr>
              <a:grpSpLocks/>
            </p:cNvGrpSpPr>
            <p:nvPr/>
          </p:nvGrpSpPr>
          <p:grpSpPr bwMode="auto">
            <a:xfrm>
              <a:off x="2421" y="4324"/>
              <a:ext cx="1440" cy="657"/>
              <a:chOff x="8063" y="10224"/>
              <a:chExt cx="431" cy="392"/>
            </a:xfrm>
          </p:grpSpPr>
          <p:sp>
            <p:nvSpPr>
              <p:cNvPr id="47313" name="Freeform 209"/>
              <p:cNvSpPr>
                <a:spLocks/>
              </p:cNvSpPr>
              <p:nvPr/>
            </p:nvSpPr>
            <p:spPr bwMode="auto">
              <a:xfrm>
                <a:off x="8186" y="10406"/>
                <a:ext cx="308" cy="210"/>
              </a:xfrm>
              <a:custGeom>
                <a:avLst/>
                <a:gdLst/>
                <a:ahLst/>
                <a:cxnLst>
                  <a:cxn ang="0">
                    <a:pos x="588" y="316"/>
                  </a:cxn>
                  <a:cxn ang="0">
                    <a:pos x="617" y="252"/>
                  </a:cxn>
                  <a:cxn ang="0">
                    <a:pos x="658" y="189"/>
                  </a:cxn>
                  <a:cxn ang="0">
                    <a:pos x="708" y="133"/>
                  </a:cxn>
                  <a:cxn ang="0">
                    <a:pos x="765" y="85"/>
                  </a:cxn>
                  <a:cxn ang="0">
                    <a:pos x="829" y="46"/>
                  </a:cxn>
                  <a:cxn ang="0">
                    <a:pos x="896" y="17"/>
                  </a:cxn>
                  <a:cxn ang="0">
                    <a:pos x="968" y="2"/>
                  </a:cxn>
                  <a:cxn ang="0">
                    <a:pos x="1231" y="0"/>
                  </a:cxn>
                  <a:cxn ang="0">
                    <a:pos x="1159" y="8"/>
                  </a:cxn>
                  <a:cxn ang="0">
                    <a:pos x="1088" y="29"/>
                  </a:cxn>
                  <a:cxn ang="0">
                    <a:pos x="1021" y="64"/>
                  </a:cxn>
                  <a:cxn ang="0">
                    <a:pos x="960" y="109"/>
                  </a:cxn>
                  <a:cxn ang="0">
                    <a:pos x="904" y="161"/>
                  </a:cxn>
                  <a:cxn ang="0">
                    <a:pos x="857" y="220"/>
                  </a:cxn>
                  <a:cxn ang="0">
                    <a:pos x="821" y="284"/>
                  </a:cxn>
                  <a:cxn ang="0">
                    <a:pos x="795" y="349"/>
                  </a:cxn>
                  <a:cxn ang="0">
                    <a:pos x="783" y="413"/>
                  </a:cxn>
                  <a:cxn ang="0">
                    <a:pos x="773" y="479"/>
                  </a:cxn>
                  <a:cxn ang="0">
                    <a:pos x="762" y="545"/>
                  </a:cxn>
                  <a:cxn ang="0">
                    <a:pos x="750" y="607"/>
                  </a:cxn>
                  <a:cxn ang="0">
                    <a:pos x="723" y="669"/>
                  </a:cxn>
                  <a:cxn ang="0">
                    <a:pos x="679" y="718"/>
                  </a:cxn>
                  <a:cxn ang="0">
                    <a:pos x="620" y="758"/>
                  </a:cxn>
                  <a:cxn ang="0">
                    <a:pos x="552" y="790"/>
                  </a:cxn>
                  <a:cxn ang="0">
                    <a:pos x="475" y="812"/>
                  </a:cxn>
                  <a:cxn ang="0">
                    <a:pos x="394" y="828"/>
                  </a:cxn>
                  <a:cxn ang="0">
                    <a:pos x="311" y="836"/>
                  </a:cxn>
                  <a:cxn ang="0">
                    <a:pos x="228" y="839"/>
                  </a:cxn>
                  <a:cxn ang="0">
                    <a:pos x="41" y="838"/>
                  </a:cxn>
                  <a:cxn ang="0">
                    <a:pos x="124" y="833"/>
                  </a:cxn>
                  <a:cxn ang="0">
                    <a:pos x="208" y="820"/>
                  </a:cxn>
                  <a:cxn ang="0">
                    <a:pos x="286" y="802"/>
                  </a:cxn>
                  <a:cxn ang="0">
                    <a:pos x="360" y="776"/>
                  </a:cxn>
                  <a:cxn ang="0">
                    <a:pos x="423" y="740"/>
                  </a:cxn>
                  <a:cxn ang="0">
                    <a:pos x="474" y="695"/>
                  </a:cxn>
                  <a:cxn ang="0">
                    <a:pos x="511" y="639"/>
                  </a:cxn>
                  <a:cxn ang="0">
                    <a:pos x="529" y="577"/>
                  </a:cxn>
                  <a:cxn ang="0">
                    <a:pos x="544" y="512"/>
                  </a:cxn>
                  <a:cxn ang="0">
                    <a:pos x="556" y="444"/>
                  </a:cxn>
                  <a:cxn ang="0">
                    <a:pos x="569" y="379"/>
                  </a:cxn>
                </a:cxnLst>
                <a:rect l="0" t="0" r="r" b="b"/>
                <a:pathLst>
                  <a:path w="1231" h="839">
                    <a:moveTo>
                      <a:pt x="576" y="348"/>
                    </a:moveTo>
                    <a:lnTo>
                      <a:pt x="588" y="316"/>
                    </a:lnTo>
                    <a:lnTo>
                      <a:pt x="601" y="283"/>
                    </a:lnTo>
                    <a:lnTo>
                      <a:pt x="617" y="252"/>
                    </a:lnTo>
                    <a:lnTo>
                      <a:pt x="637" y="220"/>
                    </a:lnTo>
                    <a:lnTo>
                      <a:pt x="658" y="189"/>
                    </a:lnTo>
                    <a:lnTo>
                      <a:pt x="683" y="161"/>
                    </a:lnTo>
                    <a:lnTo>
                      <a:pt x="708" y="133"/>
                    </a:lnTo>
                    <a:lnTo>
                      <a:pt x="736" y="108"/>
                    </a:lnTo>
                    <a:lnTo>
                      <a:pt x="765" y="85"/>
                    </a:lnTo>
                    <a:lnTo>
                      <a:pt x="796" y="64"/>
                    </a:lnTo>
                    <a:lnTo>
                      <a:pt x="829" y="46"/>
                    </a:lnTo>
                    <a:lnTo>
                      <a:pt x="861" y="29"/>
                    </a:lnTo>
                    <a:lnTo>
                      <a:pt x="896" y="17"/>
                    </a:lnTo>
                    <a:lnTo>
                      <a:pt x="931" y="8"/>
                    </a:lnTo>
                    <a:lnTo>
                      <a:pt x="968" y="2"/>
                    </a:lnTo>
                    <a:lnTo>
                      <a:pt x="1003" y="0"/>
                    </a:lnTo>
                    <a:lnTo>
                      <a:pt x="1231" y="0"/>
                    </a:lnTo>
                    <a:lnTo>
                      <a:pt x="1195" y="2"/>
                    </a:lnTo>
                    <a:lnTo>
                      <a:pt x="1159" y="8"/>
                    </a:lnTo>
                    <a:lnTo>
                      <a:pt x="1123" y="17"/>
                    </a:lnTo>
                    <a:lnTo>
                      <a:pt x="1088" y="29"/>
                    </a:lnTo>
                    <a:lnTo>
                      <a:pt x="1055" y="46"/>
                    </a:lnTo>
                    <a:lnTo>
                      <a:pt x="1021" y="64"/>
                    </a:lnTo>
                    <a:lnTo>
                      <a:pt x="989" y="85"/>
                    </a:lnTo>
                    <a:lnTo>
                      <a:pt x="960" y="109"/>
                    </a:lnTo>
                    <a:lnTo>
                      <a:pt x="931" y="134"/>
                    </a:lnTo>
                    <a:lnTo>
                      <a:pt x="904" y="161"/>
                    </a:lnTo>
                    <a:lnTo>
                      <a:pt x="879" y="190"/>
                    </a:lnTo>
                    <a:lnTo>
                      <a:pt x="857" y="220"/>
                    </a:lnTo>
                    <a:lnTo>
                      <a:pt x="837" y="252"/>
                    </a:lnTo>
                    <a:lnTo>
                      <a:pt x="821" y="284"/>
                    </a:lnTo>
                    <a:lnTo>
                      <a:pt x="806" y="317"/>
                    </a:lnTo>
                    <a:lnTo>
                      <a:pt x="795" y="349"/>
                    </a:lnTo>
                    <a:lnTo>
                      <a:pt x="788" y="380"/>
                    </a:lnTo>
                    <a:lnTo>
                      <a:pt x="783" y="413"/>
                    </a:lnTo>
                    <a:lnTo>
                      <a:pt x="778" y="445"/>
                    </a:lnTo>
                    <a:lnTo>
                      <a:pt x="773" y="479"/>
                    </a:lnTo>
                    <a:lnTo>
                      <a:pt x="767" y="513"/>
                    </a:lnTo>
                    <a:lnTo>
                      <a:pt x="762" y="545"/>
                    </a:lnTo>
                    <a:lnTo>
                      <a:pt x="757" y="577"/>
                    </a:lnTo>
                    <a:lnTo>
                      <a:pt x="750" y="607"/>
                    </a:lnTo>
                    <a:lnTo>
                      <a:pt x="739" y="639"/>
                    </a:lnTo>
                    <a:lnTo>
                      <a:pt x="723" y="669"/>
                    </a:lnTo>
                    <a:lnTo>
                      <a:pt x="702" y="695"/>
                    </a:lnTo>
                    <a:lnTo>
                      <a:pt x="679" y="718"/>
                    </a:lnTo>
                    <a:lnTo>
                      <a:pt x="651" y="740"/>
                    </a:lnTo>
                    <a:lnTo>
                      <a:pt x="620" y="758"/>
                    </a:lnTo>
                    <a:lnTo>
                      <a:pt x="588" y="776"/>
                    </a:lnTo>
                    <a:lnTo>
                      <a:pt x="552" y="790"/>
                    </a:lnTo>
                    <a:lnTo>
                      <a:pt x="514" y="802"/>
                    </a:lnTo>
                    <a:lnTo>
                      <a:pt x="475" y="812"/>
                    </a:lnTo>
                    <a:lnTo>
                      <a:pt x="435" y="820"/>
                    </a:lnTo>
                    <a:lnTo>
                      <a:pt x="394" y="828"/>
                    </a:lnTo>
                    <a:lnTo>
                      <a:pt x="352" y="833"/>
                    </a:lnTo>
                    <a:lnTo>
                      <a:pt x="311" y="836"/>
                    </a:lnTo>
                    <a:lnTo>
                      <a:pt x="269" y="838"/>
                    </a:lnTo>
                    <a:lnTo>
                      <a:pt x="228" y="839"/>
                    </a:lnTo>
                    <a:lnTo>
                      <a:pt x="0" y="839"/>
                    </a:lnTo>
                    <a:lnTo>
                      <a:pt x="41" y="838"/>
                    </a:lnTo>
                    <a:lnTo>
                      <a:pt x="83" y="836"/>
                    </a:lnTo>
                    <a:lnTo>
                      <a:pt x="124" y="833"/>
                    </a:lnTo>
                    <a:lnTo>
                      <a:pt x="166" y="828"/>
                    </a:lnTo>
                    <a:lnTo>
                      <a:pt x="208" y="820"/>
                    </a:lnTo>
                    <a:lnTo>
                      <a:pt x="247" y="812"/>
                    </a:lnTo>
                    <a:lnTo>
                      <a:pt x="286" y="802"/>
                    </a:lnTo>
                    <a:lnTo>
                      <a:pt x="324" y="790"/>
                    </a:lnTo>
                    <a:lnTo>
                      <a:pt x="360" y="776"/>
                    </a:lnTo>
                    <a:lnTo>
                      <a:pt x="392" y="758"/>
                    </a:lnTo>
                    <a:lnTo>
                      <a:pt x="423" y="740"/>
                    </a:lnTo>
                    <a:lnTo>
                      <a:pt x="451" y="718"/>
                    </a:lnTo>
                    <a:lnTo>
                      <a:pt x="474" y="695"/>
                    </a:lnTo>
                    <a:lnTo>
                      <a:pt x="495" y="669"/>
                    </a:lnTo>
                    <a:lnTo>
                      <a:pt x="511" y="639"/>
                    </a:lnTo>
                    <a:lnTo>
                      <a:pt x="522" y="607"/>
                    </a:lnTo>
                    <a:lnTo>
                      <a:pt x="529" y="577"/>
                    </a:lnTo>
                    <a:lnTo>
                      <a:pt x="537" y="544"/>
                    </a:lnTo>
                    <a:lnTo>
                      <a:pt x="544" y="512"/>
                    </a:lnTo>
                    <a:lnTo>
                      <a:pt x="550" y="478"/>
                    </a:lnTo>
                    <a:lnTo>
                      <a:pt x="556" y="444"/>
                    </a:lnTo>
                    <a:lnTo>
                      <a:pt x="563" y="411"/>
                    </a:lnTo>
                    <a:lnTo>
                      <a:pt x="569" y="379"/>
                    </a:lnTo>
                    <a:lnTo>
                      <a:pt x="576" y="348"/>
                    </a:lnTo>
                    <a:close/>
                  </a:path>
                </a:pathLst>
              </a:custGeom>
              <a:solidFill>
                <a:srgbClr val="333333"/>
              </a:solidFill>
              <a:ln w="19050" cmpd="sng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47314" name="Freeform 210"/>
              <p:cNvSpPr>
                <a:spLocks/>
              </p:cNvSpPr>
              <p:nvPr/>
            </p:nvSpPr>
            <p:spPr bwMode="auto">
              <a:xfrm>
                <a:off x="8063" y="10224"/>
                <a:ext cx="301" cy="392"/>
              </a:xfrm>
              <a:custGeom>
                <a:avLst/>
                <a:gdLst/>
                <a:ahLst/>
                <a:cxnLst>
                  <a:cxn ang="0">
                    <a:pos x="848" y="4"/>
                  </a:cxn>
                  <a:cxn ang="0">
                    <a:pos x="957" y="26"/>
                  </a:cxn>
                  <a:cxn ang="0">
                    <a:pos x="1052" y="71"/>
                  </a:cxn>
                  <a:cxn ang="0">
                    <a:pos x="1128" y="142"/>
                  </a:cxn>
                  <a:cxn ang="0">
                    <a:pos x="1180" y="240"/>
                  </a:cxn>
                  <a:cxn ang="0">
                    <a:pos x="1202" y="362"/>
                  </a:cxn>
                  <a:cxn ang="0">
                    <a:pos x="1164" y="469"/>
                  </a:cxn>
                  <a:cxn ang="0">
                    <a:pos x="1082" y="565"/>
                  </a:cxn>
                  <a:cxn ang="0">
                    <a:pos x="974" y="646"/>
                  </a:cxn>
                  <a:cxn ang="0">
                    <a:pos x="866" y="714"/>
                  </a:cxn>
                  <a:cxn ang="0">
                    <a:pos x="776" y="766"/>
                  </a:cxn>
                  <a:cxn ang="0">
                    <a:pos x="655" y="832"/>
                  </a:cxn>
                  <a:cxn ang="0">
                    <a:pos x="509" y="915"/>
                  </a:cxn>
                  <a:cxn ang="0">
                    <a:pos x="369" y="1018"/>
                  </a:cxn>
                  <a:cxn ang="0">
                    <a:pos x="265" y="1141"/>
                  </a:cxn>
                  <a:cxn ang="0">
                    <a:pos x="228" y="1284"/>
                  </a:cxn>
                  <a:cxn ang="0">
                    <a:pos x="247" y="1370"/>
                  </a:cxn>
                  <a:cxn ang="0">
                    <a:pos x="283" y="1420"/>
                  </a:cxn>
                  <a:cxn ang="0">
                    <a:pos x="332" y="1466"/>
                  </a:cxn>
                  <a:cxn ang="0">
                    <a:pos x="388" y="1505"/>
                  </a:cxn>
                  <a:cxn ang="0">
                    <a:pos x="445" y="1532"/>
                  </a:cxn>
                  <a:cxn ang="0">
                    <a:pos x="492" y="1546"/>
                  </a:cxn>
                  <a:cxn ang="0">
                    <a:pos x="529" y="1553"/>
                  </a:cxn>
                  <a:cxn ang="0">
                    <a:pos x="571" y="1560"/>
                  </a:cxn>
                  <a:cxn ang="0">
                    <a:pos x="617" y="1565"/>
                  </a:cxn>
                  <a:cxn ang="0">
                    <a:pos x="666" y="1568"/>
                  </a:cxn>
                  <a:cxn ang="0">
                    <a:pos x="717" y="1569"/>
                  </a:cxn>
                  <a:cxn ang="0">
                    <a:pos x="455" y="1568"/>
                  </a:cxn>
                  <a:cxn ang="0">
                    <a:pos x="405" y="1566"/>
                  </a:cxn>
                  <a:cxn ang="0">
                    <a:pos x="358" y="1562"/>
                  </a:cxn>
                  <a:cxn ang="0">
                    <a:pos x="314" y="1556"/>
                  </a:cxn>
                  <a:cxn ang="0">
                    <a:pos x="277" y="1548"/>
                  </a:cxn>
                  <a:cxn ang="0">
                    <a:pos x="237" y="1539"/>
                  </a:cxn>
                  <a:cxn ang="0">
                    <a:pos x="181" y="1515"/>
                  </a:cxn>
                  <a:cxn ang="0">
                    <a:pos x="123" y="1480"/>
                  </a:cxn>
                  <a:cxn ang="0">
                    <a:pos x="70" y="1435"/>
                  </a:cxn>
                  <a:cxn ang="0">
                    <a:pos x="29" y="1386"/>
                  </a:cxn>
                  <a:cxn ang="0">
                    <a:pos x="7" y="1336"/>
                  </a:cxn>
                  <a:cxn ang="0">
                    <a:pos x="16" y="1186"/>
                  </a:cxn>
                  <a:cxn ang="0">
                    <a:pos x="101" y="1057"/>
                  </a:cxn>
                  <a:cxn ang="0">
                    <a:pos x="233" y="947"/>
                  </a:cxn>
                  <a:cxn ang="0">
                    <a:pos x="380" y="857"/>
                  </a:cxn>
                  <a:cxn ang="0">
                    <a:pos x="514" y="786"/>
                  </a:cxn>
                  <a:cxn ang="0">
                    <a:pos x="606" y="734"/>
                  </a:cxn>
                  <a:cxn ang="0">
                    <a:pos x="710" y="671"/>
                  </a:cxn>
                  <a:cxn ang="0">
                    <a:pos x="820" y="593"/>
                  </a:cxn>
                  <a:cxn ang="0">
                    <a:pos x="913" y="502"/>
                  </a:cxn>
                  <a:cxn ang="0">
                    <a:pos x="968" y="398"/>
                  </a:cxn>
                  <a:cxn ang="0">
                    <a:pos x="964" y="280"/>
                  </a:cxn>
                  <a:cxn ang="0">
                    <a:pos x="920" y="171"/>
                  </a:cxn>
                  <a:cxn ang="0">
                    <a:pos x="852" y="92"/>
                  </a:cxn>
                  <a:cxn ang="0">
                    <a:pos x="763" y="39"/>
                  </a:cxn>
                  <a:cxn ang="0">
                    <a:pos x="658" y="9"/>
                  </a:cxn>
                  <a:cxn ang="0">
                    <a:pos x="541" y="0"/>
                  </a:cxn>
                </a:cxnLst>
                <a:rect l="0" t="0" r="r" b="b"/>
                <a:pathLst>
                  <a:path w="1202" h="1569">
                    <a:moveTo>
                      <a:pt x="769" y="0"/>
                    </a:moveTo>
                    <a:lnTo>
                      <a:pt x="809" y="1"/>
                    </a:lnTo>
                    <a:lnTo>
                      <a:pt x="848" y="4"/>
                    </a:lnTo>
                    <a:lnTo>
                      <a:pt x="886" y="9"/>
                    </a:lnTo>
                    <a:lnTo>
                      <a:pt x="922" y="16"/>
                    </a:lnTo>
                    <a:lnTo>
                      <a:pt x="957" y="26"/>
                    </a:lnTo>
                    <a:lnTo>
                      <a:pt x="991" y="39"/>
                    </a:lnTo>
                    <a:lnTo>
                      <a:pt x="1022" y="54"/>
                    </a:lnTo>
                    <a:lnTo>
                      <a:pt x="1052" y="71"/>
                    </a:lnTo>
                    <a:lnTo>
                      <a:pt x="1080" y="92"/>
                    </a:lnTo>
                    <a:lnTo>
                      <a:pt x="1104" y="115"/>
                    </a:lnTo>
                    <a:lnTo>
                      <a:pt x="1128" y="142"/>
                    </a:lnTo>
                    <a:lnTo>
                      <a:pt x="1148" y="171"/>
                    </a:lnTo>
                    <a:lnTo>
                      <a:pt x="1166" y="205"/>
                    </a:lnTo>
                    <a:lnTo>
                      <a:pt x="1180" y="240"/>
                    </a:lnTo>
                    <a:lnTo>
                      <a:pt x="1192" y="280"/>
                    </a:lnTo>
                    <a:lnTo>
                      <a:pt x="1200" y="324"/>
                    </a:lnTo>
                    <a:lnTo>
                      <a:pt x="1202" y="362"/>
                    </a:lnTo>
                    <a:lnTo>
                      <a:pt x="1196" y="398"/>
                    </a:lnTo>
                    <a:lnTo>
                      <a:pt x="1183" y="434"/>
                    </a:lnTo>
                    <a:lnTo>
                      <a:pt x="1164" y="469"/>
                    </a:lnTo>
                    <a:lnTo>
                      <a:pt x="1141" y="502"/>
                    </a:lnTo>
                    <a:lnTo>
                      <a:pt x="1113" y="534"/>
                    </a:lnTo>
                    <a:lnTo>
                      <a:pt x="1082" y="565"/>
                    </a:lnTo>
                    <a:lnTo>
                      <a:pt x="1048" y="593"/>
                    </a:lnTo>
                    <a:lnTo>
                      <a:pt x="1011" y="621"/>
                    </a:lnTo>
                    <a:lnTo>
                      <a:pt x="974" y="646"/>
                    </a:lnTo>
                    <a:lnTo>
                      <a:pt x="938" y="671"/>
                    </a:lnTo>
                    <a:lnTo>
                      <a:pt x="901" y="693"/>
                    </a:lnTo>
                    <a:lnTo>
                      <a:pt x="866" y="714"/>
                    </a:lnTo>
                    <a:lnTo>
                      <a:pt x="832" y="734"/>
                    </a:lnTo>
                    <a:lnTo>
                      <a:pt x="803" y="751"/>
                    </a:lnTo>
                    <a:lnTo>
                      <a:pt x="776" y="766"/>
                    </a:lnTo>
                    <a:lnTo>
                      <a:pt x="740" y="786"/>
                    </a:lnTo>
                    <a:lnTo>
                      <a:pt x="700" y="807"/>
                    </a:lnTo>
                    <a:lnTo>
                      <a:pt x="655" y="832"/>
                    </a:lnTo>
                    <a:lnTo>
                      <a:pt x="608" y="857"/>
                    </a:lnTo>
                    <a:lnTo>
                      <a:pt x="559" y="885"/>
                    </a:lnTo>
                    <a:lnTo>
                      <a:pt x="509" y="915"/>
                    </a:lnTo>
                    <a:lnTo>
                      <a:pt x="461" y="947"/>
                    </a:lnTo>
                    <a:lnTo>
                      <a:pt x="414" y="982"/>
                    </a:lnTo>
                    <a:lnTo>
                      <a:pt x="369" y="1018"/>
                    </a:lnTo>
                    <a:lnTo>
                      <a:pt x="329" y="1057"/>
                    </a:lnTo>
                    <a:lnTo>
                      <a:pt x="294" y="1098"/>
                    </a:lnTo>
                    <a:lnTo>
                      <a:pt x="265" y="1141"/>
                    </a:lnTo>
                    <a:lnTo>
                      <a:pt x="244" y="1186"/>
                    </a:lnTo>
                    <a:lnTo>
                      <a:pt x="231" y="1234"/>
                    </a:lnTo>
                    <a:lnTo>
                      <a:pt x="228" y="1284"/>
                    </a:lnTo>
                    <a:lnTo>
                      <a:pt x="235" y="1336"/>
                    </a:lnTo>
                    <a:lnTo>
                      <a:pt x="240" y="1353"/>
                    </a:lnTo>
                    <a:lnTo>
                      <a:pt x="247" y="1370"/>
                    </a:lnTo>
                    <a:lnTo>
                      <a:pt x="257" y="1386"/>
                    </a:lnTo>
                    <a:lnTo>
                      <a:pt x="268" y="1404"/>
                    </a:lnTo>
                    <a:lnTo>
                      <a:pt x="283" y="1420"/>
                    </a:lnTo>
                    <a:lnTo>
                      <a:pt x="298" y="1435"/>
                    </a:lnTo>
                    <a:lnTo>
                      <a:pt x="314" y="1452"/>
                    </a:lnTo>
                    <a:lnTo>
                      <a:pt x="332" y="1466"/>
                    </a:lnTo>
                    <a:lnTo>
                      <a:pt x="350" y="1480"/>
                    </a:lnTo>
                    <a:lnTo>
                      <a:pt x="370" y="1492"/>
                    </a:lnTo>
                    <a:lnTo>
                      <a:pt x="388" y="1505"/>
                    </a:lnTo>
                    <a:lnTo>
                      <a:pt x="407" y="1515"/>
                    </a:lnTo>
                    <a:lnTo>
                      <a:pt x="427" y="1525"/>
                    </a:lnTo>
                    <a:lnTo>
                      <a:pt x="445" y="1532"/>
                    </a:lnTo>
                    <a:lnTo>
                      <a:pt x="464" y="1539"/>
                    </a:lnTo>
                    <a:lnTo>
                      <a:pt x="481" y="1543"/>
                    </a:lnTo>
                    <a:lnTo>
                      <a:pt x="492" y="1546"/>
                    </a:lnTo>
                    <a:lnTo>
                      <a:pt x="503" y="1548"/>
                    </a:lnTo>
                    <a:lnTo>
                      <a:pt x="516" y="1551"/>
                    </a:lnTo>
                    <a:lnTo>
                      <a:pt x="529" y="1553"/>
                    </a:lnTo>
                    <a:lnTo>
                      <a:pt x="542" y="1556"/>
                    </a:lnTo>
                    <a:lnTo>
                      <a:pt x="557" y="1558"/>
                    </a:lnTo>
                    <a:lnTo>
                      <a:pt x="571" y="1560"/>
                    </a:lnTo>
                    <a:lnTo>
                      <a:pt x="585" y="1562"/>
                    </a:lnTo>
                    <a:lnTo>
                      <a:pt x="601" y="1563"/>
                    </a:lnTo>
                    <a:lnTo>
                      <a:pt x="617" y="1565"/>
                    </a:lnTo>
                    <a:lnTo>
                      <a:pt x="632" y="1566"/>
                    </a:lnTo>
                    <a:lnTo>
                      <a:pt x="649" y="1567"/>
                    </a:lnTo>
                    <a:lnTo>
                      <a:pt x="666" y="1568"/>
                    </a:lnTo>
                    <a:lnTo>
                      <a:pt x="682" y="1568"/>
                    </a:lnTo>
                    <a:lnTo>
                      <a:pt x="700" y="1569"/>
                    </a:lnTo>
                    <a:lnTo>
                      <a:pt x="717" y="1569"/>
                    </a:lnTo>
                    <a:lnTo>
                      <a:pt x="490" y="1569"/>
                    </a:lnTo>
                    <a:lnTo>
                      <a:pt x="473" y="1569"/>
                    </a:lnTo>
                    <a:lnTo>
                      <a:pt x="455" y="1568"/>
                    </a:lnTo>
                    <a:lnTo>
                      <a:pt x="438" y="1568"/>
                    </a:lnTo>
                    <a:lnTo>
                      <a:pt x="422" y="1567"/>
                    </a:lnTo>
                    <a:lnTo>
                      <a:pt x="405" y="1566"/>
                    </a:lnTo>
                    <a:lnTo>
                      <a:pt x="389" y="1565"/>
                    </a:lnTo>
                    <a:lnTo>
                      <a:pt x="374" y="1563"/>
                    </a:lnTo>
                    <a:lnTo>
                      <a:pt x="358" y="1562"/>
                    </a:lnTo>
                    <a:lnTo>
                      <a:pt x="343" y="1560"/>
                    </a:lnTo>
                    <a:lnTo>
                      <a:pt x="329" y="1558"/>
                    </a:lnTo>
                    <a:lnTo>
                      <a:pt x="314" y="1556"/>
                    </a:lnTo>
                    <a:lnTo>
                      <a:pt x="301" y="1553"/>
                    </a:lnTo>
                    <a:lnTo>
                      <a:pt x="289" y="1551"/>
                    </a:lnTo>
                    <a:lnTo>
                      <a:pt x="277" y="1548"/>
                    </a:lnTo>
                    <a:lnTo>
                      <a:pt x="265" y="1546"/>
                    </a:lnTo>
                    <a:lnTo>
                      <a:pt x="254" y="1543"/>
                    </a:lnTo>
                    <a:lnTo>
                      <a:pt x="237" y="1539"/>
                    </a:lnTo>
                    <a:lnTo>
                      <a:pt x="218" y="1532"/>
                    </a:lnTo>
                    <a:lnTo>
                      <a:pt x="200" y="1525"/>
                    </a:lnTo>
                    <a:lnTo>
                      <a:pt x="181" y="1515"/>
                    </a:lnTo>
                    <a:lnTo>
                      <a:pt x="161" y="1505"/>
                    </a:lnTo>
                    <a:lnTo>
                      <a:pt x="142" y="1492"/>
                    </a:lnTo>
                    <a:lnTo>
                      <a:pt x="123" y="1480"/>
                    </a:lnTo>
                    <a:lnTo>
                      <a:pt x="105" y="1466"/>
                    </a:lnTo>
                    <a:lnTo>
                      <a:pt x="87" y="1452"/>
                    </a:lnTo>
                    <a:lnTo>
                      <a:pt x="70" y="1435"/>
                    </a:lnTo>
                    <a:lnTo>
                      <a:pt x="55" y="1420"/>
                    </a:lnTo>
                    <a:lnTo>
                      <a:pt x="42" y="1404"/>
                    </a:lnTo>
                    <a:lnTo>
                      <a:pt x="29" y="1386"/>
                    </a:lnTo>
                    <a:lnTo>
                      <a:pt x="19" y="1370"/>
                    </a:lnTo>
                    <a:lnTo>
                      <a:pt x="12" y="1353"/>
                    </a:lnTo>
                    <a:lnTo>
                      <a:pt x="7" y="1336"/>
                    </a:lnTo>
                    <a:lnTo>
                      <a:pt x="0" y="1284"/>
                    </a:lnTo>
                    <a:lnTo>
                      <a:pt x="3" y="1234"/>
                    </a:lnTo>
                    <a:lnTo>
                      <a:pt x="16" y="1186"/>
                    </a:lnTo>
                    <a:lnTo>
                      <a:pt x="38" y="1141"/>
                    </a:lnTo>
                    <a:lnTo>
                      <a:pt x="66" y="1098"/>
                    </a:lnTo>
                    <a:lnTo>
                      <a:pt x="101" y="1057"/>
                    </a:lnTo>
                    <a:lnTo>
                      <a:pt x="142" y="1018"/>
                    </a:lnTo>
                    <a:lnTo>
                      <a:pt x="186" y="982"/>
                    </a:lnTo>
                    <a:lnTo>
                      <a:pt x="233" y="947"/>
                    </a:lnTo>
                    <a:lnTo>
                      <a:pt x="282" y="915"/>
                    </a:lnTo>
                    <a:lnTo>
                      <a:pt x="331" y="885"/>
                    </a:lnTo>
                    <a:lnTo>
                      <a:pt x="380" y="857"/>
                    </a:lnTo>
                    <a:lnTo>
                      <a:pt x="428" y="832"/>
                    </a:lnTo>
                    <a:lnTo>
                      <a:pt x="472" y="807"/>
                    </a:lnTo>
                    <a:lnTo>
                      <a:pt x="514" y="786"/>
                    </a:lnTo>
                    <a:lnTo>
                      <a:pt x="549" y="766"/>
                    </a:lnTo>
                    <a:lnTo>
                      <a:pt x="576" y="751"/>
                    </a:lnTo>
                    <a:lnTo>
                      <a:pt x="606" y="734"/>
                    </a:lnTo>
                    <a:lnTo>
                      <a:pt x="638" y="714"/>
                    </a:lnTo>
                    <a:lnTo>
                      <a:pt x="674" y="693"/>
                    </a:lnTo>
                    <a:lnTo>
                      <a:pt x="710" y="671"/>
                    </a:lnTo>
                    <a:lnTo>
                      <a:pt x="748" y="646"/>
                    </a:lnTo>
                    <a:lnTo>
                      <a:pt x="784" y="621"/>
                    </a:lnTo>
                    <a:lnTo>
                      <a:pt x="820" y="593"/>
                    </a:lnTo>
                    <a:lnTo>
                      <a:pt x="854" y="565"/>
                    </a:lnTo>
                    <a:lnTo>
                      <a:pt x="886" y="534"/>
                    </a:lnTo>
                    <a:lnTo>
                      <a:pt x="913" y="502"/>
                    </a:lnTo>
                    <a:lnTo>
                      <a:pt x="937" y="469"/>
                    </a:lnTo>
                    <a:lnTo>
                      <a:pt x="955" y="434"/>
                    </a:lnTo>
                    <a:lnTo>
                      <a:pt x="968" y="398"/>
                    </a:lnTo>
                    <a:lnTo>
                      <a:pt x="974" y="362"/>
                    </a:lnTo>
                    <a:lnTo>
                      <a:pt x="972" y="324"/>
                    </a:lnTo>
                    <a:lnTo>
                      <a:pt x="964" y="280"/>
                    </a:lnTo>
                    <a:lnTo>
                      <a:pt x="952" y="240"/>
                    </a:lnTo>
                    <a:lnTo>
                      <a:pt x="938" y="205"/>
                    </a:lnTo>
                    <a:lnTo>
                      <a:pt x="920" y="171"/>
                    </a:lnTo>
                    <a:lnTo>
                      <a:pt x="900" y="142"/>
                    </a:lnTo>
                    <a:lnTo>
                      <a:pt x="876" y="115"/>
                    </a:lnTo>
                    <a:lnTo>
                      <a:pt x="852" y="92"/>
                    </a:lnTo>
                    <a:lnTo>
                      <a:pt x="824" y="71"/>
                    </a:lnTo>
                    <a:lnTo>
                      <a:pt x="795" y="54"/>
                    </a:lnTo>
                    <a:lnTo>
                      <a:pt x="763" y="39"/>
                    </a:lnTo>
                    <a:lnTo>
                      <a:pt x="729" y="26"/>
                    </a:lnTo>
                    <a:lnTo>
                      <a:pt x="694" y="16"/>
                    </a:lnTo>
                    <a:lnTo>
                      <a:pt x="658" y="9"/>
                    </a:lnTo>
                    <a:lnTo>
                      <a:pt x="620" y="4"/>
                    </a:lnTo>
                    <a:lnTo>
                      <a:pt x="581" y="1"/>
                    </a:lnTo>
                    <a:lnTo>
                      <a:pt x="541" y="0"/>
                    </a:lnTo>
                    <a:lnTo>
                      <a:pt x="769" y="0"/>
                    </a:lnTo>
                    <a:close/>
                  </a:path>
                </a:pathLst>
              </a:custGeom>
              <a:solidFill>
                <a:srgbClr val="333333"/>
              </a:solidFill>
              <a:ln w="19050" cmpd="sng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47315" name="Freeform 211"/>
            <p:cNvSpPr>
              <a:spLocks noEditPoints="1"/>
            </p:cNvSpPr>
            <p:nvPr/>
          </p:nvSpPr>
          <p:spPr bwMode="auto">
            <a:xfrm>
              <a:off x="1881" y="3604"/>
              <a:ext cx="2160" cy="2160"/>
            </a:xfrm>
            <a:custGeom>
              <a:avLst/>
              <a:gdLst/>
              <a:ahLst/>
              <a:cxnLst>
                <a:cxn ang="0">
                  <a:pos x="5965" y="4515"/>
                </a:cxn>
                <a:cxn ang="0">
                  <a:pos x="6674" y="4429"/>
                </a:cxn>
                <a:cxn ang="0">
                  <a:pos x="7312" y="4278"/>
                </a:cxn>
                <a:cxn ang="0">
                  <a:pos x="7866" y="4072"/>
                </a:cxn>
                <a:cxn ang="0">
                  <a:pos x="8329" y="3820"/>
                </a:cxn>
                <a:cxn ang="0">
                  <a:pos x="8687" y="3530"/>
                </a:cxn>
                <a:cxn ang="0">
                  <a:pos x="8933" y="3211"/>
                </a:cxn>
                <a:cxn ang="0">
                  <a:pos x="9057" y="2872"/>
                </a:cxn>
                <a:cxn ang="0">
                  <a:pos x="9045" y="2523"/>
                </a:cxn>
                <a:cxn ang="0">
                  <a:pos x="8889" y="2172"/>
                </a:cxn>
                <a:cxn ang="0">
                  <a:pos x="8579" y="1827"/>
                </a:cxn>
                <a:cxn ang="0">
                  <a:pos x="8138" y="1521"/>
                </a:cxn>
                <a:cxn ang="0">
                  <a:pos x="7606" y="1278"/>
                </a:cxn>
                <a:cxn ang="0">
                  <a:pos x="7008" y="1098"/>
                </a:cxn>
                <a:cxn ang="0">
                  <a:pos x="6361" y="982"/>
                </a:cxn>
                <a:cxn ang="0">
                  <a:pos x="5685" y="929"/>
                </a:cxn>
                <a:cxn ang="0">
                  <a:pos x="5003" y="939"/>
                </a:cxn>
                <a:cxn ang="0">
                  <a:pos x="4334" y="1013"/>
                </a:cxn>
                <a:cxn ang="0">
                  <a:pos x="3700" y="1150"/>
                </a:cxn>
                <a:cxn ang="0">
                  <a:pos x="3120" y="1351"/>
                </a:cxn>
                <a:cxn ang="0">
                  <a:pos x="2694" y="1567"/>
                </a:cxn>
                <a:cxn ang="0">
                  <a:pos x="2333" y="1827"/>
                </a:cxn>
                <a:cxn ang="0">
                  <a:pos x="2023" y="2172"/>
                </a:cxn>
                <a:cxn ang="0">
                  <a:pos x="1867" y="2523"/>
                </a:cxn>
                <a:cxn ang="0">
                  <a:pos x="1857" y="2872"/>
                </a:cxn>
                <a:cxn ang="0">
                  <a:pos x="1979" y="3211"/>
                </a:cxn>
                <a:cxn ang="0">
                  <a:pos x="2225" y="3530"/>
                </a:cxn>
                <a:cxn ang="0">
                  <a:pos x="2585" y="3820"/>
                </a:cxn>
                <a:cxn ang="0">
                  <a:pos x="3046" y="4072"/>
                </a:cxn>
                <a:cxn ang="0">
                  <a:pos x="3602" y="4278"/>
                </a:cxn>
                <a:cxn ang="0">
                  <a:pos x="4240" y="4429"/>
                </a:cxn>
                <a:cxn ang="0">
                  <a:pos x="4949" y="4515"/>
                </a:cxn>
                <a:cxn ang="0">
                  <a:pos x="0" y="3155"/>
                </a:cxn>
                <a:cxn ang="0">
                  <a:pos x="1705" y="3155"/>
                </a:cxn>
                <a:cxn ang="0">
                  <a:pos x="304" y="1733"/>
                </a:cxn>
                <a:cxn ang="0">
                  <a:pos x="2629" y="1421"/>
                </a:cxn>
                <a:cxn ang="0">
                  <a:pos x="1781" y="2160"/>
                </a:cxn>
                <a:cxn ang="0">
                  <a:pos x="3466" y="152"/>
                </a:cxn>
                <a:cxn ang="0">
                  <a:pos x="4603" y="852"/>
                </a:cxn>
                <a:cxn ang="0">
                  <a:pos x="6309" y="852"/>
                </a:cxn>
                <a:cxn ang="0">
                  <a:pos x="6594" y="891"/>
                </a:cxn>
                <a:cxn ang="0">
                  <a:pos x="8070" y="1317"/>
                </a:cxn>
                <a:cxn ang="0">
                  <a:pos x="9757" y="995"/>
                </a:cxn>
                <a:cxn ang="0">
                  <a:pos x="9209" y="3155"/>
                </a:cxn>
                <a:cxn ang="0">
                  <a:pos x="10912" y="3155"/>
                </a:cxn>
                <a:cxn ang="0">
                  <a:pos x="8279" y="4036"/>
                </a:cxn>
                <a:cxn ang="0">
                  <a:pos x="9757" y="4462"/>
                </a:cxn>
                <a:cxn ang="0">
                  <a:pos x="8070" y="4141"/>
                </a:cxn>
                <a:cxn ang="0">
                  <a:pos x="4603" y="5458"/>
                </a:cxn>
                <a:cxn ang="0">
                  <a:pos x="6309" y="5458"/>
                </a:cxn>
                <a:cxn ang="0">
                  <a:pos x="1991" y="4879"/>
                </a:cxn>
                <a:cxn ang="0">
                  <a:pos x="3466" y="5305"/>
                </a:cxn>
                <a:cxn ang="0">
                  <a:pos x="1781" y="3298"/>
                </a:cxn>
              </a:cxnLst>
              <a:rect l="0" t="0" r="r" b="b"/>
              <a:pathLst>
                <a:path w="10912" h="5458">
                  <a:moveTo>
                    <a:pt x="5457" y="4532"/>
                  </a:moveTo>
                  <a:lnTo>
                    <a:pt x="5715" y="4528"/>
                  </a:lnTo>
                  <a:lnTo>
                    <a:pt x="5965" y="4515"/>
                  </a:lnTo>
                  <a:lnTo>
                    <a:pt x="6209" y="4494"/>
                  </a:lnTo>
                  <a:lnTo>
                    <a:pt x="6444" y="4465"/>
                  </a:lnTo>
                  <a:lnTo>
                    <a:pt x="6674" y="4429"/>
                  </a:lnTo>
                  <a:lnTo>
                    <a:pt x="6894" y="4385"/>
                  </a:lnTo>
                  <a:lnTo>
                    <a:pt x="7108" y="4335"/>
                  </a:lnTo>
                  <a:lnTo>
                    <a:pt x="7312" y="4278"/>
                  </a:lnTo>
                  <a:lnTo>
                    <a:pt x="7506" y="4215"/>
                  </a:lnTo>
                  <a:lnTo>
                    <a:pt x="7692" y="4147"/>
                  </a:lnTo>
                  <a:lnTo>
                    <a:pt x="7866" y="4072"/>
                  </a:lnTo>
                  <a:lnTo>
                    <a:pt x="8032" y="3993"/>
                  </a:lnTo>
                  <a:lnTo>
                    <a:pt x="8186" y="3909"/>
                  </a:lnTo>
                  <a:lnTo>
                    <a:pt x="8329" y="3820"/>
                  </a:lnTo>
                  <a:lnTo>
                    <a:pt x="8461" y="3727"/>
                  </a:lnTo>
                  <a:lnTo>
                    <a:pt x="8581" y="3630"/>
                  </a:lnTo>
                  <a:lnTo>
                    <a:pt x="8687" y="3530"/>
                  </a:lnTo>
                  <a:lnTo>
                    <a:pt x="8783" y="3426"/>
                  </a:lnTo>
                  <a:lnTo>
                    <a:pt x="8865" y="3320"/>
                  </a:lnTo>
                  <a:lnTo>
                    <a:pt x="8933" y="3211"/>
                  </a:lnTo>
                  <a:lnTo>
                    <a:pt x="8989" y="3100"/>
                  </a:lnTo>
                  <a:lnTo>
                    <a:pt x="9029" y="2987"/>
                  </a:lnTo>
                  <a:lnTo>
                    <a:pt x="9057" y="2872"/>
                  </a:lnTo>
                  <a:lnTo>
                    <a:pt x="9067" y="2757"/>
                  </a:lnTo>
                  <a:lnTo>
                    <a:pt x="9065" y="2640"/>
                  </a:lnTo>
                  <a:lnTo>
                    <a:pt x="9045" y="2523"/>
                  </a:lnTo>
                  <a:lnTo>
                    <a:pt x="9009" y="2406"/>
                  </a:lnTo>
                  <a:lnTo>
                    <a:pt x="8957" y="2288"/>
                  </a:lnTo>
                  <a:lnTo>
                    <a:pt x="8889" y="2172"/>
                  </a:lnTo>
                  <a:lnTo>
                    <a:pt x="8803" y="2055"/>
                  </a:lnTo>
                  <a:lnTo>
                    <a:pt x="8701" y="1941"/>
                  </a:lnTo>
                  <a:lnTo>
                    <a:pt x="8579" y="1827"/>
                  </a:lnTo>
                  <a:lnTo>
                    <a:pt x="8443" y="1718"/>
                  </a:lnTo>
                  <a:lnTo>
                    <a:pt x="8295" y="1616"/>
                  </a:lnTo>
                  <a:lnTo>
                    <a:pt x="8138" y="1521"/>
                  </a:lnTo>
                  <a:lnTo>
                    <a:pt x="7970" y="1433"/>
                  </a:lnTo>
                  <a:lnTo>
                    <a:pt x="7792" y="1352"/>
                  </a:lnTo>
                  <a:lnTo>
                    <a:pt x="7606" y="1278"/>
                  </a:lnTo>
                  <a:lnTo>
                    <a:pt x="7414" y="1211"/>
                  </a:lnTo>
                  <a:lnTo>
                    <a:pt x="7214" y="1151"/>
                  </a:lnTo>
                  <a:lnTo>
                    <a:pt x="7008" y="1098"/>
                  </a:lnTo>
                  <a:lnTo>
                    <a:pt x="6796" y="1052"/>
                  </a:lnTo>
                  <a:lnTo>
                    <a:pt x="6580" y="1013"/>
                  </a:lnTo>
                  <a:lnTo>
                    <a:pt x="6361" y="982"/>
                  </a:lnTo>
                  <a:lnTo>
                    <a:pt x="6137" y="957"/>
                  </a:lnTo>
                  <a:lnTo>
                    <a:pt x="5911" y="939"/>
                  </a:lnTo>
                  <a:lnTo>
                    <a:pt x="5685" y="929"/>
                  </a:lnTo>
                  <a:lnTo>
                    <a:pt x="5457" y="925"/>
                  </a:lnTo>
                  <a:lnTo>
                    <a:pt x="5229" y="929"/>
                  </a:lnTo>
                  <a:lnTo>
                    <a:pt x="5003" y="939"/>
                  </a:lnTo>
                  <a:lnTo>
                    <a:pt x="4777" y="957"/>
                  </a:lnTo>
                  <a:lnTo>
                    <a:pt x="4553" y="981"/>
                  </a:lnTo>
                  <a:lnTo>
                    <a:pt x="4334" y="1013"/>
                  </a:lnTo>
                  <a:lnTo>
                    <a:pt x="4118" y="1052"/>
                  </a:lnTo>
                  <a:lnTo>
                    <a:pt x="3906" y="1098"/>
                  </a:lnTo>
                  <a:lnTo>
                    <a:pt x="3700" y="1150"/>
                  </a:lnTo>
                  <a:lnTo>
                    <a:pt x="3500" y="1210"/>
                  </a:lnTo>
                  <a:lnTo>
                    <a:pt x="3306" y="1277"/>
                  </a:lnTo>
                  <a:lnTo>
                    <a:pt x="3120" y="1351"/>
                  </a:lnTo>
                  <a:lnTo>
                    <a:pt x="2942" y="1432"/>
                  </a:lnTo>
                  <a:lnTo>
                    <a:pt x="2774" y="1520"/>
                  </a:lnTo>
                  <a:lnTo>
                    <a:pt x="2694" y="1567"/>
                  </a:lnTo>
                  <a:lnTo>
                    <a:pt x="2617" y="1616"/>
                  </a:lnTo>
                  <a:lnTo>
                    <a:pt x="2469" y="1718"/>
                  </a:lnTo>
                  <a:lnTo>
                    <a:pt x="2333" y="1827"/>
                  </a:lnTo>
                  <a:lnTo>
                    <a:pt x="2211" y="1941"/>
                  </a:lnTo>
                  <a:lnTo>
                    <a:pt x="2109" y="2055"/>
                  </a:lnTo>
                  <a:lnTo>
                    <a:pt x="2023" y="2172"/>
                  </a:lnTo>
                  <a:lnTo>
                    <a:pt x="1955" y="2288"/>
                  </a:lnTo>
                  <a:lnTo>
                    <a:pt x="1903" y="2406"/>
                  </a:lnTo>
                  <a:lnTo>
                    <a:pt x="1867" y="2523"/>
                  </a:lnTo>
                  <a:lnTo>
                    <a:pt x="1847" y="2640"/>
                  </a:lnTo>
                  <a:lnTo>
                    <a:pt x="1845" y="2757"/>
                  </a:lnTo>
                  <a:lnTo>
                    <a:pt x="1857" y="2872"/>
                  </a:lnTo>
                  <a:lnTo>
                    <a:pt x="1883" y="2987"/>
                  </a:lnTo>
                  <a:lnTo>
                    <a:pt x="1923" y="3100"/>
                  </a:lnTo>
                  <a:lnTo>
                    <a:pt x="1979" y="3211"/>
                  </a:lnTo>
                  <a:lnTo>
                    <a:pt x="2047" y="3320"/>
                  </a:lnTo>
                  <a:lnTo>
                    <a:pt x="2129" y="3426"/>
                  </a:lnTo>
                  <a:lnTo>
                    <a:pt x="2225" y="3530"/>
                  </a:lnTo>
                  <a:lnTo>
                    <a:pt x="2333" y="3630"/>
                  </a:lnTo>
                  <a:lnTo>
                    <a:pt x="2453" y="3727"/>
                  </a:lnTo>
                  <a:lnTo>
                    <a:pt x="2585" y="3820"/>
                  </a:lnTo>
                  <a:lnTo>
                    <a:pt x="2728" y="3909"/>
                  </a:lnTo>
                  <a:lnTo>
                    <a:pt x="2882" y="3993"/>
                  </a:lnTo>
                  <a:lnTo>
                    <a:pt x="3046" y="4072"/>
                  </a:lnTo>
                  <a:lnTo>
                    <a:pt x="3222" y="4147"/>
                  </a:lnTo>
                  <a:lnTo>
                    <a:pt x="3408" y="4215"/>
                  </a:lnTo>
                  <a:lnTo>
                    <a:pt x="3602" y="4278"/>
                  </a:lnTo>
                  <a:lnTo>
                    <a:pt x="3806" y="4335"/>
                  </a:lnTo>
                  <a:lnTo>
                    <a:pt x="4018" y="4385"/>
                  </a:lnTo>
                  <a:lnTo>
                    <a:pt x="4240" y="4429"/>
                  </a:lnTo>
                  <a:lnTo>
                    <a:pt x="4470" y="4465"/>
                  </a:lnTo>
                  <a:lnTo>
                    <a:pt x="4705" y="4494"/>
                  </a:lnTo>
                  <a:lnTo>
                    <a:pt x="4949" y="4515"/>
                  </a:lnTo>
                  <a:lnTo>
                    <a:pt x="5199" y="4528"/>
                  </a:lnTo>
                  <a:lnTo>
                    <a:pt x="5457" y="4532"/>
                  </a:lnTo>
                  <a:close/>
                  <a:moveTo>
                    <a:pt x="0" y="3155"/>
                  </a:moveTo>
                  <a:lnTo>
                    <a:pt x="0" y="2303"/>
                  </a:lnTo>
                  <a:lnTo>
                    <a:pt x="1705" y="2303"/>
                  </a:lnTo>
                  <a:lnTo>
                    <a:pt x="1705" y="3155"/>
                  </a:lnTo>
                  <a:lnTo>
                    <a:pt x="0" y="3155"/>
                  </a:lnTo>
                  <a:close/>
                  <a:moveTo>
                    <a:pt x="1781" y="2160"/>
                  </a:moveTo>
                  <a:lnTo>
                    <a:pt x="304" y="1733"/>
                  </a:lnTo>
                  <a:lnTo>
                    <a:pt x="1157" y="995"/>
                  </a:lnTo>
                  <a:lnTo>
                    <a:pt x="2633" y="1422"/>
                  </a:lnTo>
                  <a:lnTo>
                    <a:pt x="2629" y="1421"/>
                  </a:lnTo>
                  <a:lnTo>
                    <a:pt x="2631" y="1421"/>
                  </a:lnTo>
                  <a:lnTo>
                    <a:pt x="2633" y="1422"/>
                  </a:lnTo>
                  <a:lnTo>
                    <a:pt x="1781" y="2160"/>
                  </a:lnTo>
                  <a:close/>
                  <a:moveTo>
                    <a:pt x="2842" y="1317"/>
                  </a:moveTo>
                  <a:lnTo>
                    <a:pt x="1991" y="578"/>
                  </a:lnTo>
                  <a:lnTo>
                    <a:pt x="3466" y="152"/>
                  </a:lnTo>
                  <a:lnTo>
                    <a:pt x="4318" y="891"/>
                  </a:lnTo>
                  <a:lnTo>
                    <a:pt x="2842" y="1317"/>
                  </a:lnTo>
                  <a:close/>
                  <a:moveTo>
                    <a:pt x="4603" y="852"/>
                  </a:moveTo>
                  <a:lnTo>
                    <a:pt x="4603" y="0"/>
                  </a:lnTo>
                  <a:lnTo>
                    <a:pt x="6309" y="0"/>
                  </a:lnTo>
                  <a:lnTo>
                    <a:pt x="6309" y="852"/>
                  </a:lnTo>
                  <a:lnTo>
                    <a:pt x="4603" y="852"/>
                  </a:lnTo>
                  <a:close/>
                  <a:moveTo>
                    <a:pt x="8070" y="1317"/>
                  </a:moveTo>
                  <a:lnTo>
                    <a:pt x="6594" y="891"/>
                  </a:lnTo>
                  <a:lnTo>
                    <a:pt x="7448" y="152"/>
                  </a:lnTo>
                  <a:lnTo>
                    <a:pt x="8923" y="578"/>
                  </a:lnTo>
                  <a:lnTo>
                    <a:pt x="8070" y="1317"/>
                  </a:lnTo>
                  <a:close/>
                  <a:moveTo>
                    <a:pt x="9131" y="2160"/>
                  </a:moveTo>
                  <a:lnTo>
                    <a:pt x="8279" y="1422"/>
                  </a:lnTo>
                  <a:lnTo>
                    <a:pt x="9757" y="995"/>
                  </a:lnTo>
                  <a:lnTo>
                    <a:pt x="10608" y="1733"/>
                  </a:lnTo>
                  <a:lnTo>
                    <a:pt x="9131" y="2160"/>
                  </a:lnTo>
                  <a:close/>
                  <a:moveTo>
                    <a:pt x="9209" y="3155"/>
                  </a:moveTo>
                  <a:lnTo>
                    <a:pt x="9209" y="2303"/>
                  </a:lnTo>
                  <a:lnTo>
                    <a:pt x="10912" y="2303"/>
                  </a:lnTo>
                  <a:lnTo>
                    <a:pt x="10912" y="3155"/>
                  </a:lnTo>
                  <a:lnTo>
                    <a:pt x="9209" y="3155"/>
                  </a:lnTo>
                  <a:close/>
                  <a:moveTo>
                    <a:pt x="9757" y="4462"/>
                  </a:moveTo>
                  <a:lnTo>
                    <a:pt x="8279" y="4036"/>
                  </a:lnTo>
                  <a:lnTo>
                    <a:pt x="9131" y="3298"/>
                  </a:lnTo>
                  <a:lnTo>
                    <a:pt x="10608" y="3724"/>
                  </a:lnTo>
                  <a:lnTo>
                    <a:pt x="9757" y="4462"/>
                  </a:lnTo>
                  <a:close/>
                  <a:moveTo>
                    <a:pt x="7448" y="5305"/>
                  </a:moveTo>
                  <a:lnTo>
                    <a:pt x="6594" y="4567"/>
                  </a:lnTo>
                  <a:lnTo>
                    <a:pt x="8070" y="4141"/>
                  </a:lnTo>
                  <a:lnTo>
                    <a:pt x="8923" y="4879"/>
                  </a:lnTo>
                  <a:lnTo>
                    <a:pt x="7448" y="5305"/>
                  </a:lnTo>
                  <a:close/>
                  <a:moveTo>
                    <a:pt x="4603" y="5458"/>
                  </a:moveTo>
                  <a:lnTo>
                    <a:pt x="4603" y="4605"/>
                  </a:lnTo>
                  <a:lnTo>
                    <a:pt x="6309" y="4605"/>
                  </a:lnTo>
                  <a:lnTo>
                    <a:pt x="6309" y="5458"/>
                  </a:lnTo>
                  <a:lnTo>
                    <a:pt x="4603" y="5458"/>
                  </a:lnTo>
                  <a:close/>
                  <a:moveTo>
                    <a:pt x="3466" y="5305"/>
                  </a:moveTo>
                  <a:lnTo>
                    <a:pt x="1991" y="4879"/>
                  </a:lnTo>
                  <a:lnTo>
                    <a:pt x="2842" y="4141"/>
                  </a:lnTo>
                  <a:lnTo>
                    <a:pt x="4318" y="4567"/>
                  </a:lnTo>
                  <a:lnTo>
                    <a:pt x="3466" y="5305"/>
                  </a:lnTo>
                  <a:close/>
                  <a:moveTo>
                    <a:pt x="1157" y="4462"/>
                  </a:moveTo>
                  <a:lnTo>
                    <a:pt x="304" y="3724"/>
                  </a:lnTo>
                  <a:lnTo>
                    <a:pt x="1781" y="3298"/>
                  </a:lnTo>
                  <a:lnTo>
                    <a:pt x="2633" y="4036"/>
                  </a:lnTo>
                  <a:lnTo>
                    <a:pt x="1157" y="4462"/>
                  </a:lnTo>
                  <a:close/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7316" name="Rectangle 212"/>
            <p:cNvSpPr>
              <a:spLocks noChangeArrowheads="1"/>
            </p:cNvSpPr>
            <p:nvPr/>
          </p:nvSpPr>
          <p:spPr bwMode="auto">
            <a:xfrm>
              <a:off x="2601" y="3964"/>
              <a:ext cx="360" cy="36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7317" name="Rectangle 213"/>
            <p:cNvSpPr>
              <a:spLocks noChangeArrowheads="1"/>
            </p:cNvSpPr>
            <p:nvPr/>
          </p:nvSpPr>
          <p:spPr bwMode="auto">
            <a:xfrm>
              <a:off x="3141" y="3964"/>
              <a:ext cx="360" cy="36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7318" name="Rectangle 214"/>
            <p:cNvSpPr>
              <a:spLocks noChangeArrowheads="1"/>
            </p:cNvSpPr>
            <p:nvPr/>
          </p:nvSpPr>
          <p:spPr bwMode="auto">
            <a:xfrm>
              <a:off x="2601" y="5044"/>
              <a:ext cx="360" cy="36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7319" name="Rectangle 215"/>
            <p:cNvSpPr>
              <a:spLocks noChangeArrowheads="1"/>
            </p:cNvSpPr>
            <p:nvPr/>
          </p:nvSpPr>
          <p:spPr bwMode="auto">
            <a:xfrm>
              <a:off x="3141" y="5044"/>
              <a:ext cx="360" cy="36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7320" name="Rectangle 216"/>
            <p:cNvSpPr>
              <a:spLocks noChangeArrowheads="1"/>
            </p:cNvSpPr>
            <p:nvPr/>
          </p:nvSpPr>
          <p:spPr bwMode="auto">
            <a:xfrm>
              <a:off x="3321" y="4504"/>
              <a:ext cx="360" cy="36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7321" name="Rectangle 217"/>
            <p:cNvSpPr>
              <a:spLocks noChangeArrowheads="1"/>
            </p:cNvSpPr>
            <p:nvPr/>
          </p:nvSpPr>
          <p:spPr bwMode="auto">
            <a:xfrm>
              <a:off x="2421" y="4504"/>
              <a:ext cx="360" cy="36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47322" name="Rectangle 218"/>
            <p:cNvSpPr>
              <a:spLocks noChangeArrowheads="1"/>
            </p:cNvSpPr>
            <p:nvPr/>
          </p:nvSpPr>
          <p:spPr bwMode="auto">
            <a:xfrm>
              <a:off x="2841" y="4504"/>
              <a:ext cx="360" cy="36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7323" name="Rectangle 2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7324" name="Rectangle 220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BR" sz="2400"/>
              <a:t>Una membrana  de doble capa lipídica, adquirida por el virus al brotar de una célula, asociada a glicoproteínas virales que se proyectan en forma de espículas hacia el exterior, envuelve a la núcleocápside</a:t>
            </a:r>
            <a:endParaRPr lang="es-ES" sz="2400"/>
          </a:p>
        </p:txBody>
      </p:sp>
    </p:spTree>
    <p:extLst>
      <p:ext uri="{BB962C8B-B14F-4D97-AF65-F5344CB8AC3E}">
        <p14:creationId xmlns:p14="http://schemas.microsoft.com/office/powerpoint/2010/main" val="304219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hsv-3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9514" y="1412876"/>
            <a:ext cx="4967287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368FC4E4-B5C7-3545-AB07-DEC8B5051E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1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HHV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13" y="703263"/>
            <a:ext cx="6553200" cy="5713412"/>
          </a:xfrm>
          <a:prstGeom prst="rect">
            <a:avLst/>
          </a:prstGeom>
          <a:noFill/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7214884F-753E-4E44-93AB-5BE49B6E3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1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AR"/>
              <a:t>Simetría helicoidal</a:t>
            </a:r>
            <a:endParaRPr lang="es-ES_tradnl"/>
          </a:p>
        </p:txBody>
      </p:sp>
      <p:pic>
        <p:nvPicPr>
          <p:cNvPr id="1034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460632" y="1846264"/>
            <a:ext cx="5315187" cy="4022725"/>
          </a:xfrm>
        </p:spPr>
      </p:pic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49B1A782-5766-4041-9DFE-CA2FD4EC49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6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reo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6988" y="363539"/>
            <a:ext cx="6913562" cy="6003925"/>
          </a:xfrm>
          <a:prstGeom prst="rect">
            <a:avLst/>
          </a:prstGeom>
          <a:noFill/>
        </p:spPr>
      </p:pic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3D2C848C-B4B2-9F4B-BFB2-326855F70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9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rotamuch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6276" y="549275"/>
            <a:ext cx="6767513" cy="5684838"/>
          </a:xfrm>
          <a:prstGeom prst="rect">
            <a:avLst/>
          </a:prstGeom>
          <a:noFill/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7BC2EB76-4E14-1548-8D4E-AEB5BFB880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1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97285" name="Picture 5" descr="koch9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8076" y="1052514"/>
            <a:ext cx="6753225" cy="4505325"/>
          </a:xfrm>
          <a:prstGeom prst="rect">
            <a:avLst/>
          </a:prstGeom>
          <a:noFill/>
        </p:spPr>
      </p:pic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1919288" y="1484313"/>
            <a:ext cx="143986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Una partícula de HIV aparece en la superficie de una célula</a:t>
            </a: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7C16E724-04FA-944E-8210-222DC23A86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0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Estas "formas de vida" </a:t>
            </a:r>
            <a:r>
              <a:rPr lang="pt-BR" dirty="0" err="1"/>
              <a:t>son</a:t>
            </a:r>
            <a:r>
              <a:rPr lang="pt-BR" dirty="0"/>
              <a:t> </a:t>
            </a:r>
            <a:r>
              <a:rPr lang="pt-BR" dirty="0" err="1"/>
              <a:t>estructuralmente</a:t>
            </a:r>
            <a:r>
              <a:rPr lang="pt-BR" dirty="0"/>
              <a:t> simples </a:t>
            </a:r>
            <a:r>
              <a:rPr lang="pt-BR" dirty="0" err="1"/>
              <a:t>y</a:t>
            </a:r>
            <a:r>
              <a:rPr lang="pt-BR" dirty="0"/>
              <a:t> se </a:t>
            </a:r>
            <a:r>
              <a:rPr lang="pt-BR" dirty="0" err="1"/>
              <a:t>asemejan</a:t>
            </a:r>
            <a:r>
              <a:rPr lang="pt-BR" dirty="0"/>
              <a:t> más a </a:t>
            </a:r>
            <a:r>
              <a:rPr lang="pt-BR" dirty="0" err="1"/>
              <a:t>un</a:t>
            </a:r>
            <a:r>
              <a:rPr lang="pt-BR" dirty="0"/>
              <a:t> </a:t>
            </a:r>
            <a:r>
              <a:rPr lang="pt-BR" dirty="0" err="1"/>
              <a:t>cromosoma</a:t>
            </a:r>
            <a:r>
              <a:rPr lang="pt-BR" dirty="0"/>
              <a:t> que a </a:t>
            </a:r>
            <a:r>
              <a:rPr lang="pt-BR" dirty="0" err="1"/>
              <a:t>cualquier</a:t>
            </a:r>
            <a:r>
              <a:rPr lang="pt-BR" dirty="0"/>
              <a:t> </a:t>
            </a:r>
            <a:r>
              <a:rPr lang="pt-BR" dirty="0" err="1"/>
              <a:t>otro</a:t>
            </a:r>
            <a:r>
              <a:rPr lang="pt-BR" dirty="0"/>
              <a:t> </a:t>
            </a:r>
            <a:r>
              <a:rPr lang="pt-BR" dirty="0" err="1"/>
              <a:t>microorganismo</a:t>
            </a:r>
            <a:r>
              <a:rPr lang="pt-BR" dirty="0"/>
              <a:t>. </a:t>
            </a:r>
          </a:p>
          <a:p>
            <a:endParaRPr lang="pt-BR" dirty="0"/>
          </a:p>
          <a:p>
            <a:r>
              <a:rPr lang="pt-BR" dirty="0"/>
              <a:t> </a:t>
            </a:r>
            <a:r>
              <a:rPr lang="pt-BR" dirty="0" err="1"/>
              <a:t>Logran</a:t>
            </a:r>
            <a:r>
              <a:rPr lang="pt-BR" dirty="0"/>
              <a:t> gerenciar </a:t>
            </a:r>
            <a:r>
              <a:rPr lang="pt-BR" dirty="0" err="1"/>
              <a:t>la</a:t>
            </a:r>
            <a:r>
              <a:rPr lang="pt-BR" dirty="0"/>
              <a:t> </a:t>
            </a:r>
            <a:r>
              <a:rPr lang="pt-BR" dirty="0" err="1"/>
              <a:t>energía</a:t>
            </a:r>
            <a:r>
              <a:rPr lang="pt-BR" dirty="0"/>
              <a:t> celular para </a:t>
            </a:r>
            <a:r>
              <a:rPr lang="pt-BR" dirty="0" err="1"/>
              <a:t>su</a:t>
            </a:r>
            <a:r>
              <a:rPr lang="pt-BR" dirty="0"/>
              <a:t> único </a:t>
            </a:r>
            <a:r>
              <a:rPr lang="pt-BR" dirty="0" err="1"/>
              <a:t>provecho</a:t>
            </a:r>
            <a:r>
              <a:rPr lang="pt-BR" dirty="0"/>
              <a:t>; </a:t>
            </a:r>
            <a:r>
              <a:rPr lang="pt-BR" dirty="0" err="1"/>
              <a:t>en</a:t>
            </a:r>
            <a:r>
              <a:rPr lang="pt-BR" dirty="0"/>
              <a:t> esta </a:t>
            </a:r>
            <a:r>
              <a:rPr lang="pt-BR" dirty="0" err="1"/>
              <a:t>interacción</a:t>
            </a:r>
            <a:r>
              <a:rPr lang="pt-BR" dirty="0"/>
              <a:t> </a:t>
            </a:r>
            <a:r>
              <a:rPr lang="pt-BR" dirty="0" err="1"/>
              <a:t>con</a:t>
            </a:r>
            <a:r>
              <a:rPr lang="pt-BR" dirty="0"/>
              <a:t> </a:t>
            </a:r>
            <a:r>
              <a:rPr lang="pt-BR" dirty="0" err="1"/>
              <a:t>la</a:t>
            </a:r>
            <a:r>
              <a:rPr lang="pt-BR" dirty="0"/>
              <a:t> célula </a:t>
            </a:r>
            <a:r>
              <a:rPr lang="pt-BR" dirty="0" err="1"/>
              <a:t>huésped</a:t>
            </a:r>
            <a:r>
              <a:rPr lang="pt-BR" dirty="0"/>
              <a:t> </a:t>
            </a:r>
            <a:r>
              <a:rPr lang="pt-BR" dirty="0" err="1"/>
              <a:t>algunos</a:t>
            </a:r>
            <a:r>
              <a:rPr lang="pt-BR" dirty="0"/>
              <a:t> </a:t>
            </a:r>
            <a:r>
              <a:rPr lang="pt-BR" dirty="0" err="1"/>
              <a:t>terminan</a:t>
            </a:r>
            <a:r>
              <a:rPr lang="pt-BR" dirty="0"/>
              <a:t> </a:t>
            </a:r>
            <a:r>
              <a:rPr lang="pt-BR" dirty="0" err="1"/>
              <a:t>destruyendo</a:t>
            </a:r>
            <a:r>
              <a:rPr lang="pt-BR" dirty="0"/>
              <a:t> </a:t>
            </a:r>
            <a:r>
              <a:rPr lang="pt-BR" dirty="0" err="1"/>
              <a:t>el</a:t>
            </a:r>
            <a:r>
              <a:rPr lang="pt-BR" dirty="0"/>
              <a:t> </a:t>
            </a:r>
            <a:r>
              <a:rPr lang="pt-BR" dirty="0" err="1"/>
              <a:t>espacio</a:t>
            </a:r>
            <a:r>
              <a:rPr lang="pt-BR" dirty="0"/>
              <a:t> que </a:t>
            </a:r>
            <a:r>
              <a:rPr lang="pt-BR" dirty="0" err="1"/>
              <a:t>habitan</a:t>
            </a:r>
            <a:r>
              <a:rPr lang="pt-BR" dirty="0"/>
              <a:t> </a:t>
            </a:r>
            <a:r>
              <a:rPr lang="pt-BR" dirty="0" err="1"/>
              <a:t>y</a:t>
            </a:r>
            <a:r>
              <a:rPr lang="pt-BR" dirty="0"/>
              <a:t> </a:t>
            </a:r>
            <a:r>
              <a:rPr lang="pt-BR" dirty="0" err="1"/>
              <a:t>otros</a:t>
            </a:r>
            <a:r>
              <a:rPr lang="pt-BR" dirty="0"/>
              <a:t> </a:t>
            </a:r>
            <a:r>
              <a:rPr lang="pt-BR" dirty="0" err="1"/>
              <a:t>anclan</a:t>
            </a:r>
            <a:r>
              <a:rPr lang="pt-BR" dirty="0"/>
              <a:t> </a:t>
            </a:r>
            <a:r>
              <a:rPr lang="pt-BR" dirty="0" err="1"/>
              <a:t>su</a:t>
            </a:r>
            <a:r>
              <a:rPr lang="pt-BR" dirty="0"/>
              <a:t> </a:t>
            </a:r>
            <a:r>
              <a:rPr lang="pt-BR" dirty="0" err="1"/>
              <a:t>existencia</a:t>
            </a:r>
            <a:r>
              <a:rPr lang="pt-BR" dirty="0"/>
              <a:t>  a </a:t>
            </a:r>
            <a:r>
              <a:rPr lang="pt-BR" dirty="0" err="1"/>
              <a:t>la</a:t>
            </a:r>
            <a:r>
              <a:rPr lang="pt-BR" dirty="0"/>
              <a:t> vida </a:t>
            </a:r>
            <a:r>
              <a:rPr lang="pt-BR" dirty="0" err="1"/>
              <a:t>del</a:t>
            </a:r>
            <a:r>
              <a:rPr lang="pt-BR" dirty="0"/>
              <a:t> </a:t>
            </a:r>
            <a:r>
              <a:rPr lang="pt-BR" dirty="0" err="1"/>
              <a:t>huésped</a:t>
            </a:r>
            <a:r>
              <a:rPr lang="pt-BR" dirty="0"/>
              <a:t>. </a:t>
            </a:r>
          </a:p>
          <a:p>
            <a:endParaRPr lang="es-ES" dirty="0"/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0168D65B-1923-FA4D-9611-2231ABB25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3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98309" name="Picture 5" descr="koch9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5051" y="1052513"/>
            <a:ext cx="6753225" cy="5067300"/>
          </a:xfrm>
          <a:prstGeom prst="rect">
            <a:avLst/>
          </a:prstGeom>
          <a:noFill/>
        </p:spPr>
      </p:pic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2063751" y="1916113"/>
            <a:ext cx="14398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/>
              <a:t>Finalmente brota </a:t>
            </a:r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FC3C82CB-857D-B04A-8715-C5D6A35CE5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2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4B5FDB-A814-F94C-9774-89FFBAB3F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B29D011-A786-9A4B-9ABC-830B946E7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/>
              <a:t>Gracias por su atención</a:t>
            </a:r>
          </a:p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17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pt-BR" dirty="0"/>
          </a:p>
          <a:p>
            <a:r>
              <a:rPr lang="pt-BR" sz="2400" dirty="0" err="1"/>
              <a:t>Son</a:t>
            </a:r>
            <a:r>
              <a:rPr lang="pt-BR" sz="2400" dirty="0"/>
              <a:t> </a:t>
            </a:r>
            <a:r>
              <a:rPr lang="pt-BR" sz="2400" dirty="0" err="1"/>
              <a:t>estructuras</a:t>
            </a:r>
            <a:r>
              <a:rPr lang="pt-BR" sz="2400" dirty="0"/>
              <a:t> biológicas que </a:t>
            </a:r>
            <a:r>
              <a:rPr lang="pt-BR" sz="2400" dirty="0" err="1"/>
              <a:t>presentan</a:t>
            </a:r>
            <a:r>
              <a:rPr lang="pt-BR" sz="2400" dirty="0"/>
              <a:t> distintas formas moleculares o características fenotípicas.</a:t>
            </a:r>
          </a:p>
          <a:p>
            <a:pPr marL="0" indent="0">
              <a:buNone/>
            </a:pPr>
            <a:r>
              <a:rPr lang="pt-BR" dirty="0"/>
              <a:t> </a:t>
            </a:r>
            <a:endParaRPr lang="es-ES" dirty="0"/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9C4CAAEB-D8C9-C34D-8183-42A6A777E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4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269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 </a:t>
            </a:r>
            <a:r>
              <a:rPr lang="pt-BR" sz="2400" dirty="0" err="1"/>
              <a:t>En</a:t>
            </a:r>
            <a:r>
              <a:rPr lang="pt-BR" sz="2400" dirty="0"/>
              <a:t> </a:t>
            </a:r>
            <a:r>
              <a:rPr lang="pt-BR" sz="2400" dirty="0" err="1"/>
              <a:t>el</a:t>
            </a:r>
            <a:r>
              <a:rPr lang="pt-BR" sz="2400" dirty="0"/>
              <a:t> </a:t>
            </a:r>
            <a:r>
              <a:rPr lang="pt-BR" sz="2400" dirty="0" err="1"/>
              <a:t>medio</a:t>
            </a:r>
            <a:r>
              <a:rPr lang="pt-BR" sz="2400" dirty="0"/>
              <a:t> extracelular se </a:t>
            </a:r>
            <a:r>
              <a:rPr lang="pt-BR" sz="2400" dirty="0" err="1"/>
              <a:t>comportan</a:t>
            </a:r>
            <a:r>
              <a:rPr lang="pt-BR" sz="2400" dirty="0"/>
              <a:t> como partículas infecciosas </a:t>
            </a:r>
            <a:r>
              <a:rPr lang="pt-BR" sz="2400" dirty="0" err="1"/>
              <a:t>estables</a:t>
            </a:r>
            <a:endParaRPr lang="pt-BR" sz="2400" dirty="0"/>
          </a:p>
          <a:p>
            <a:endParaRPr lang="pt-BR" sz="2400" dirty="0"/>
          </a:p>
          <a:p>
            <a:r>
              <a:rPr lang="pt-BR" sz="2400" dirty="0" err="1"/>
              <a:t>Sin</a:t>
            </a:r>
            <a:r>
              <a:rPr lang="pt-BR" sz="2400" dirty="0"/>
              <a:t> embargo </a:t>
            </a:r>
            <a:r>
              <a:rPr lang="pt-BR" sz="2400" dirty="0" err="1"/>
              <a:t>en</a:t>
            </a:r>
            <a:r>
              <a:rPr lang="pt-BR" sz="2400" dirty="0"/>
              <a:t> </a:t>
            </a:r>
            <a:r>
              <a:rPr lang="pt-BR" sz="2400" dirty="0" err="1"/>
              <a:t>el</a:t>
            </a:r>
            <a:r>
              <a:rPr lang="pt-BR" sz="2400" dirty="0"/>
              <a:t> </a:t>
            </a:r>
            <a:r>
              <a:rPr lang="pt-BR" sz="2400" dirty="0" err="1"/>
              <a:t>medio</a:t>
            </a:r>
            <a:r>
              <a:rPr lang="pt-BR" sz="2400" dirty="0"/>
              <a:t> intracelular  </a:t>
            </a:r>
            <a:r>
              <a:rPr lang="pt-BR" sz="2400" dirty="0" err="1"/>
              <a:t>experimentan</a:t>
            </a:r>
            <a:r>
              <a:rPr lang="pt-BR" sz="2400" dirty="0"/>
              <a:t> </a:t>
            </a:r>
            <a:r>
              <a:rPr lang="pt-BR" sz="2400" dirty="0" err="1"/>
              <a:t>cambios</a:t>
            </a:r>
            <a:r>
              <a:rPr lang="pt-BR" sz="2400" dirty="0"/>
              <a:t> </a:t>
            </a:r>
            <a:r>
              <a:rPr lang="pt-BR" sz="2400" dirty="0" err="1"/>
              <a:t>en</a:t>
            </a:r>
            <a:r>
              <a:rPr lang="pt-BR" sz="2400" dirty="0"/>
              <a:t> </a:t>
            </a:r>
            <a:r>
              <a:rPr lang="pt-BR" sz="2400" dirty="0" err="1"/>
              <a:t>su</a:t>
            </a:r>
            <a:r>
              <a:rPr lang="pt-BR" sz="2400" dirty="0"/>
              <a:t> </a:t>
            </a:r>
            <a:r>
              <a:rPr lang="pt-BR" sz="2400" dirty="0" err="1"/>
              <a:t>estructura</a:t>
            </a:r>
            <a:r>
              <a:rPr lang="pt-BR" sz="2400" dirty="0"/>
              <a:t> molecular, donde </a:t>
            </a:r>
            <a:r>
              <a:rPr lang="pt-BR" sz="2400" dirty="0" err="1"/>
              <a:t>desplazan</a:t>
            </a:r>
            <a:r>
              <a:rPr lang="pt-BR" sz="2400" dirty="0"/>
              <a:t>  al genoma celular </a:t>
            </a:r>
            <a:r>
              <a:rPr lang="pt-BR" sz="2400" dirty="0" err="1"/>
              <a:t>en</a:t>
            </a:r>
            <a:r>
              <a:rPr lang="pt-BR" sz="2400" dirty="0"/>
              <a:t> </a:t>
            </a:r>
            <a:r>
              <a:rPr lang="pt-BR" sz="2400" dirty="0" err="1"/>
              <a:t>el</a:t>
            </a:r>
            <a:r>
              <a:rPr lang="pt-BR" sz="2400" dirty="0"/>
              <a:t> comando </a:t>
            </a:r>
            <a:r>
              <a:rPr lang="pt-BR" sz="2400" dirty="0" err="1"/>
              <a:t>del</a:t>
            </a:r>
            <a:r>
              <a:rPr lang="pt-BR" sz="2400" dirty="0"/>
              <a:t> metabolismo.</a:t>
            </a:r>
            <a:endParaRPr lang="es-ES" sz="2400" dirty="0"/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AF65DE31-24AE-E543-873E-C5E8E8517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3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COMO SE CONSTRUYE UN VIRUS</a:t>
            </a:r>
          </a:p>
        </p:txBody>
      </p:sp>
      <p:pic>
        <p:nvPicPr>
          <p:cNvPr id="147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3960813" y="2162175"/>
            <a:ext cx="4314825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603CE67E-00A7-C441-AFE3-AFFC94F8A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3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/>
              <a:t>La estructura viral responde a una geometría biológica</a:t>
            </a:r>
            <a:r>
              <a:rPr lang="es-ES" sz="4000"/>
              <a:t> 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El </a:t>
            </a:r>
            <a:r>
              <a:rPr lang="pt-BR" dirty="0" err="1"/>
              <a:t>virión</a:t>
            </a:r>
            <a:r>
              <a:rPr lang="pt-BR" dirty="0"/>
              <a:t>, es </a:t>
            </a:r>
            <a:r>
              <a:rPr lang="pt-BR" dirty="0" err="1"/>
              <a:t>la</a:t>
            </a:r>
            <a:r>
              <a:rPr lang="pt-BR" dirty="0"/>
              <a:t> </a:t>
            </a:r>
            <a:r>
              <a:rPr lang="pt-BR" dirty="0" err="1"/>
              <a:t>unidad</a:t>
            </a:r>
            <a:r>
              <a:rPr lang="pt-BR" dirty="0"/>
              <a:t> </a:t>
            </a:r>
            <a:r>
              <a:rPr lang="pt-BR" dirty="0" err="1"/>
              <a:t>estructural</a:t>
            </a:r>
            <a:r>
              <a:rPr lang="pt-BR" dirty="0"/>
              <a:t> de </a:t>
            </a:r>
            <a:r>
              <a:rPr lang="pt-BR" dirty="0" err="1"/>
              <a:t>los</a:t>
            </a:r>
            <a:r>
              <a:rPr lang="pt-BR" dirty="0"/>
              <a:t> </a:t>
            </a:r>
            <a:r>
              <a:rPr lang="pt-BR" dirty="0" err="1"/>
              <a:t>virus</a:t>
            </a:r>
            <a:r>
              <a:rPr lang="pt-BR" dirty="0"/>
              <a:t>. </a:t>
            </a:r>
            <a:r>
              <a:rPr lang="pt-BR" dirty="0" err="1"/>
              <a:t>En</a:t>
            </a:r>
            <a:r>
              <a:rPr lang="pt-BR" dirty="0"/>
              <a:t> </a:t>
            </a:r>
            <a:r>
              <a:rPr lang="pt-BR" dirty="0" err="1"/>
              <a:t>su</a:t>
            </a:r>
            <a:r>
              <a:rPr lang="pt-BR" dirty="0"/>
              <a:t> </a:t>
            </a:r>
            <a:r>
              <a:rPr lang="pt-BR" dirty="0" err="1"/>
              <a:t>expresión</a:t>
            </a:r>
            <a:r>
              <a:rPr lang="pt-BR" dirty="0"/>
              <a:t> más </a:t>
            </a:r>
            <a:r>
              <a:rPr lang="pt-BR" dirty="0" err="1"/>
              <a:t>simple</a:t>
            </a:r>
            <a:r>
              <a:rPr lang="pt-BR" dirty="0"/>
              <a:t> consiste </a:t>
            </a:r>
            <a:r>
              <a:rPr lang="pt-BR" dirty="0" err="1"/>
              <a:t>en</a:t>
            </a:r>
            <a:r>
              <a:rPr lang="pt-BR" dirty="0"/>
              <a:t> una molécula de ácido nucleico rodeada de una </a:t>
            </a:r>
            <a:r>
              <a:rPr lang="pt-BR" dirty="0" err="1"/>
              <a:t>cubierta</a:t>
            </a:r>
            <a:r>
              <a:rPr lang="pt-BR" dirty="0"/>
              <a:t> proteica denominada cápside. </a:t>
            </a:r>
          </a:p>
          <a:p>
            <a:r>
              <a:rPr lang="pt-BR" dirty="0"/>
              <a:t> La </a:t>
            </a:r>
            <a:r>
              <a:rPr lang="pt-BR" dirty="0" err="1"/>
              <a:t>asociación</a:t>
            </a:r>
            <a:r>
              <a:rPr lang="pt-BR" dirty="0"/>
              <a:t> de </a:t>
            </a:r>
            <a:r>
              <a:rPr lang="pt-BR" dirty="0" err="1"/>
              <a:t>la</a:t>
            </a:r>
            <a:r>
              <a:rPr lang="pt-BR" dirty="0"/>
              <a:t> cápside </a:t>
            </a:r>
            <a:r>
              <a:rPr lang="pt-BR" dirty="0" err="1"/>
              <a:t>con</a:t>
            </a:r>
            <a:r>
              <a:rPr lang="pt-BR" dirty="0"/>
              <a:t> </a:t>
            </a:r>
            <a:r>
              <a:rPr lang="pt-BR" dirty="0" err="1"/>
              <a:t>el</a:t>
            </a:r>
            <a:r>
              <a:rPr lang="pt-BR" dirty="0"/>
              <a:t> ácido </a:t>
            </a:r>
            <a:r>
              <a:rPr lang="pt-BR" dirty="0" err="1"/>
              <a:t>nucleido</a:t>
            </a:r>
            <a:r>
              <a:rPr lang="pt-BR" dirty="0"/>
              <a:t> forma </a:t>
            </a:r>
            <a:r>
              <a:rPr lang="pt-BR" dirty="0" err="1"/>
              <a:t>la</a:t>
            </a:r>
            <a:r>
              <a:rPr lang="pt-BR" dirty="0"/>
              <a:t> </a:t>
            </a:r>
            <a:r>
              <a:rPr lang="pt-BR" dirty="0" err="1"/>
              <a:t>nucleocápside</a:t>
            </a:r>
            <a:r>
              <a:rPr lang="pt-BR" dirty="0"/>
              <a:t>. </a:t>
            </a:r>
          </a:p>
          <a:p>
            <a:endParaRPr lang="pt-BR" dirty="0"/>
          </a:p>
          <a:p>
            <a:endParaRPr lang="pt-BR" dirty="0"/>
          </a:p>
          <a:p>
            <a:pPr marL="0" indent="0">
              <a:buNone/>
            </a:pPr>
            <a:r>
              <a:rPr lang="pt-BR" dirty="0"/>
              <a:t>(no todas </a:t>
            </a:r>
            <a:r>
              <a:rPr lang="pt-BR" dirty="0" err="1"/>
              <a:t>las</a:t>
            </a:r>
            <a:r>
              <a:rPr lang="pt-BR" dirty="0"/>
              <a:t> </a:t>
            </a:r>
            <a:r>
              <a:rPr lang="pt-BR" dirty="0" err="1"/>
              <a:t>diapositivas</a:t>
            </a:r>
            <a:r>
              <a:rPr lang="pt-BR" dirty="0"/>
              <a:t> </a:t>
            </a:r>
            <a:r>
              <a:rPr lang="pt-BR" dirty="0" err="1"/>
              <a:t>tienen</a:t>
            </a:r>
            <a:r>
              <a:rPr lang="pt-BR" dirty="0"/>
              <a:t> sonido)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4647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1524001" y="30316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endParaRPr lang="es-ES"/>
          </a:p>
        </p:txBody>
      </p:sp>
      <p:grpSp>
        <p:nvGrpSpPr>
          <p:cNvPr id="56324" name="Group 4"/>
          <p:cNvGrpSpPr>
            <a:grpSpLocks/>
          </p:cNvGrpSpPr>
          <p:nvPr/>
        </p:nvGrpSpPr>
        <p:grpSpPr bwMode="auto">
          <a:xfrm>
            <a:off x="5016500" y="3933826"/>
            <a:ext cx="2427288" cy="1425575"/>
            <a:chOff x="8063" y="10224"/>
            <a:chExt cx="431" cy="392"/>
          </a:xfrm>
        </p:grpSpPr>
        <p:sp>
          <p:nvSpPr>
            <p:cNvPr id="56326" name="Freeform 6"/>
            <p:cNvSpPr>
              <a:spLocks/>
            </p:cNvSpPr>
            <p:nvPr/>
          </p:nvSpPr>
          <p:spPr bwMode="auto">
            <a:xfrm>
              <a:off x="8186" y="10406"/>
              <a:ext cx="308" cy="210"/>
            </a:xfrm>
            <a:custGeom>
              <a:avLst/>
              <a:gdLst/>
              <a:ahLst/>
              <a:cxnLst>
                <a:cxn ang="0">
                  <a:pos x="588" y="316"/>
                </a:cxn>
                <a:cxn ang="0">
                  <a:pos x="617" y="252"/>
                </a:cxn>
                <a:cxn ang="0">
                  <a:pos x="658" y="189"/>
                </a:cxn>
                <a:cxn ang="0">
                  <a:pos x="708" y="133"/>
                </a:cxn>
                <a:cxn ang="0">
                  <a:pos x="765" y="85"/>
                </a:cxn>
                <a:cxn ang="0">
                  <a:pos x="829" y="46"/>
                </a:cxn>
                <a:cxn ang="0">
                  <a:pos x="896" y="17"/>
                </a:cxn>
                <a:cxn ang="0">
                  <a:pos x="968" y="2"/>
                </a:cxn>
                <a:cxn ang="0">
                  <a:pos x="1231" y="0"/>
                </a:cxn>
                <a:cxn ang="0">
                  <a:pos x="1159" y="8"/>
                </a:cxn>
                <a:cxn ang="0">
                  <a:pos x="1088" y="29"/>
                </a:cxn>
                <a:cxn ang="0">
                  <a:pos x="1021" y="64"/>
                </a:cxn>
                <a:cxn ang="0">
                  <a:pos x="960" y="109"/>
                </a:cxn>
                <a:cxn ang="0">
                  <a:pos x="904" y="161"/>
                </a:cxn>
                <a:cxn ang="0">
                  <a:pos x="857" y="220"/>
                </a:cxn>
                <a:cxn ang="0">
                  <a:pos x="821" y="284"/>
                </a:cxn>
                <a:cxn ang="0">
                  <a:pos x="795" y="349"/>
                </a:cxn>
                <a:cxn ang="0">
                  <a:pos x="783" y="413"/>
                </a:cxn>
                <a:cxn ang="0">
                  <a:pos x="773" y="479"/>
                </a:cxn>
                <a:cxn ang="0">
                  <a:pos x="762" y="545"/>
                </a:cxn>
                <a:cxn ang="0">
                  <a:pos x="750" y="607"/>
                </a:cxn>
                <a:cxn ang="0">
                  <a:pos x="723" y="669"/>
                </a:cxn>
                <a:cxn ang="0">
                  <a:pos x="679" y="718"/>
                </a:cxn>
                <a:cxn ang="0">
                  <a:pos x="620" y="758"/>
                </a:cxn>
                <a:cxn ang="0">
                  <a:pos x="552" y="790"/>
                </a:cxn>
                <a:cxn ang="0">
                  <a:pos x="475" y="812"/>
                </a:cxn>
                <a:cxn ang="0">
                  <a:pos x="394" y="828"/>
                </a:cxn>
                <a:cxn ang="0">
                  <a:pos x="311" y="836"/>
                </a:cxn>
                <a:cxn ang="0">
                  <a:pos x="228" y="839"/>
                </a:cxn>
                <a:cxn ang="0">
                  <a:pos x="41" y="838"/>
                </a:cxn>
                <a:cxn ang="0">
                  <a:pos x="124" y="833"/>
                </a:cxn>
                <a:cxn ang="0">
                  <a:pos x="208" y="820"/>
                </a:cxn>
                <a:cxn ang="0">
                  <a:pos x="286" y="802"/>
                </a:cxn>
                <a:cxn ang="0">
                  <a:pos x="360" y="776"/>
                </a:cxn>
                <a:cxn ang="0">
                  <a:pos x="423" y="740"/>
                </a:cxn>
                <a:cxn ang="0">
                  <a:pos x="474" y="695"/>
                </a:cxn>
                <a:cxn ang="0">
                  <a:pos x="511" y="639"/>
                </a:cxn>
                <a:cxn ang="0">
                  <a:pos x="529" y="577"/>
                </a:cxn>
                <a:cxn ang="0">
                  <a:pos x="544" y="512"/>
                </a:cxn>
                <a:cxn ang="0">
                  <a:pos x="556" y="444"/>
                </a:cxn>
                <a:cxn ang="0">
                  <a:pos x="569" y="379"/>
                </a:cxn>
              </a:cxnLst>
              <a:rect l="0" t="0" r="r" b="b"/>
              <a:pathLst>
                <a:path w="1231" h="839">
                  <a:moveTo>
                    <a:pt x="576" y="348"/>
                  </a:moveTo>
                  <a:lnTo>
                    <a:pt x="588" y="316"/>
                  </a:lnTo>
                  <a:lnTo>
                    <a:pt x="601" y="283"/>
                  </a:lnTo>
                  <a:lnTo>
                    <a:pt x="617" y="252"/>
                  </a:lnTo>
                  <a:lnTo>
                    <a:pt x="637" y="220"/>
                  </a:lnTo>
                  <a:lnTo>
                    <a:pt x="658" y="189"/>
                  </a:lnTo>
                  <a:lnTo>
                    <a:pt x="683" y="161"/>
                  </a:lnTo>
                  <a:lnTo>
                    <a:pt x="708" y="133"/>
                  </a:lnTo>
                  <a:lnTo>
                    <a:pt x="736" y="108"/>
                  </a:lnTo>
                  <a:lnTo>
                    <a:pt x="765" y="85"/>
                  </a:lnTo>
                  <a:lnTo>
                    <a:pt x="796" y="64"/>
                  </a:lnTo>
                  <a:lnTo>
                    <a:pt x="829" y="46"/>
                  </a:lnTo>
                  <a:lnTo>
                    <a:pt x="861" y="29"/>
                  </a:lnTo>
                  <a:lnTo>
                    <a:pt x="896" y="17"/>
                  </a:lnTo>
                  <a:lnTo>
                    <a:pt x="931" y="8"/>
                  </a:lnTo>
                  <a:lnTo>
                    <a:pt x="968" y="2"/>
                  </a:lnTo>
                  <a:lnTo>
                    <a:pt x="1003" y="0"/>
                  </a:lnTo>
                  <a:lnTo>
                    <a:pt x="1231" y="0"/>
                  </a:lnTo>
                  <a:lnTo>
                    <a:pt x="1195" y="2"/>
                  </a:lnTo>
                  <a:lnTo>
                    <a:pt x="1159" y="8"/>
                  </a:lnTo>
                  <a:lnTo>
                    <a:pt x="1123" y="17"/>
                  </a:lnTo>
                  <a:lnTo>
                    <a:pt x="1088" y="29"/>
                  </a:lnTo>
                  <a:lnTo>
                    <a:pt x="1055" y="46"/>
                  </a:lnTo>
                  <a:lnTo>
                    <a:pt x="1021" y="64"/>
                  </a:lnTo>
                  <a:lnTo>
                    <a:pt x="989" y="85"/>
                  </a:lnTo>
                  <a:lnTo>
                    <a:pt x="960" y="109"/>
                  </a:lnTo>
                  <a:lnTo>
                    <a:pt x="931" y="134"/>
                  </a:lnTo>
                  <a:lnTo>
                    <a:pt x="904" y="161"/>
                  </a:lnTo>
                  <a:lnTo>
                    <a:pt x="879" y="190"/>
                  </a:lnTo>
                  <a:lnTo>
                    <a:pt x="857" y="220"/>
                  </a:lnTo>
                  <a:lnTo>
                    <a:pt x="837" y="252"/>
                  </a:lnTo>
                  <a:lnTo>
                    <a:pt x="821" y="284"/>
                  </a:lnTo>
                  <a:lnTo>
                    <a:pt x="806" y="317"/>
                  </a:lnTo>
                  <a:lnTo>
                    <a:pt x="795" y="349"/>
                  </a:lnTo>
                  <a:lnTo>
                    <a:pt x="788" y="380"/>
                  </a:lnTo>
                  <a:lnTo>
                    <a:pt x="783" y="413"/>
                  </a:lnTo>
                  <a:lnTo>
                    <a:pt x="778" y="445"/>
                  </a:lnTo>
                  <a:lnTo>
                    <a:pt x="773" y="479"/>
                  </a:lnTo>
                  <a:lnTo>
                    <a:pt x="767" y="513"/>
                  </a:lnTo>
                  <a:lnTo>
                    <a:pt x="762" y="545"/>
                  </a:lnTo>
                  <a:lnTo>
                    <a:pt x="757" y="577"/>
                  </a:lnTo>
                  <a:lnTo>
                    <a:pt x="750" y="607"/>
                  </a:lnTo>
                  <a:lnTo>
                    <a:pt x="739" y="639"/>
                  </a:lnTo>
                  <a:lnTo>
                    <a:pt x="723" y="669"/>
                  </a:lnTo>
                  <a:lnTo>
                    <a:pt x="702" y="695"/>
                  </a:lnTo>
                  <a:lnTo>
                    <a:pt x="679" y="718"/>
                  </a:lnTo>
                  <a:lnTo>
                    <a:pt x="651" y="740"/>
                  </a:lnTo>
                  <a:lnTo>
                    <a:pt x="620" y="758"/>
                  </a:lnTo>
                  <a:lnTo>
                    <a:pt x="588" y="776"/>
                  </a:lnTo>
                  <a:lnTo>
                    <a:pt x="552" y="790"/>
                  </a:lnTo>
                  <a:lnTo>
                    <a:pt x="514" y="802"/>
                  </a:lnTo>
                  <a:lnTo>
                    <a:pt x="475" y="812"/>
                  </a:lnTo>
                  <a:lnTo>
                    <a:pt x="435" y="820"/>
                  </a:lnTo>
                  <a:lnTo>
                    <a:pt x="394" y="828"/>
                  </a:lnTo>
                  <a:lnTo>
                    <a:pt x="352" y="833"/>
                  </a:lnTo>
                  <a:lnTo>
                    <a:pt x="311" y="836"/>
                  </a:lnTo>
                  <a:lnTo>
                    <a:pt x="269" y="838"/>
                  </a:lnTo>
                  <a:lnTo>
                    <a:pt x="228" y="839"/>
                  </a:lnTo>
                  <a:lnTo>
                    <a:pt x="0" y="839"/>
                  </a:lnTo>
                  <a:lnTo>
                    <a:pt x="41" y="838"/>
                  </a:lnTo>
                  <a:lnTo>
                    <a:pt x="83" y="836"/>
                  </a:lnTo>
                  <a:lnTo>
                    <a:pt x="124" y="833"/>
                  </a:lnTo>
                  <a:lnTo>
                    <a:pt x="166" y="828"/>
                  </a:lnTo>
                  <a:lnTo>
                    <a:pt x="208" y="820"/>
                  </a:lnTo>
                  <a:lnTo>
                    <a:pt x="247" y="812"/>
                  </a:lnTo>
                  <a:lnTo>
                    <a:pt x="286" y="802"/>
                  </a:lnTo>
                  <a:lnTo>
                    <a:pt x="324" y="790"/>
                  </a:lnTo>
                  <a:lnTo>
                    <a:pt x="360" y="776"/>
                  </a:lnTo>
                  <a:lnTo>
                    <a:pt x="392" y="758"/>
                  </a:lnTo>
                  <a:lnTo>
                    <a:pt x="423" y="740"/>
                  </a:lnTo>
                  <a:lnTo>
                    <a:pt x="451" y="718"/>
                  </a:lnTo>
                  <a:lnTo>
                    <a:pt x="474" y="695"/>
                  </a:lnTo>
                  <a:lnTo>
                    <a:pt x="495" y="669"/>
                  </a:lnTo>
                  <a:lnTo>
                    <a:pt x="511" y="639"/>
                  </a:lnTo>
                  <a:lnTo>
                    <a:pt x="522" y="607"/>
                  </a:lnTo>
                  <a:lnTo>
                    <a:pt x="529" y="577"/>
                  </a:lnTo>
                  <a:lnTo>
                    <a:pt x="537" y="544"/>
                  </a:lnTo>
                  <a:lnTo>
                    <a:pt x="544" y="512"/>
                  </a:lnTo>
                  <a:lnTo>
                    <a:pt x="550" y="478"/>
                  </a:lnTo>
                  <a:lnTo>
                    <a:pt x="556" y="444"/>
                  </a:lnTo>
                  <a:lnTo>
                    <a:pt x="563" y="411"/>
                  </a:lnTo>
                  <a:lnTo>
                    <a:pt x="569" y="379"/>
                  </a:lnTo>
                  <a:lnTo>
                    <a:pt x="576" y="348"/>
                  </a:lnTo>
                  <a:close/>
                </a:path>
              </a:pathLst>
            </a:custGeom>
            <a:solidFill>
              <a:srgbClr val="333333"/>
            </a:solidFill>
            <a:ln w="1905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56325" name="Freeform 5"/>
            <p:cNvSpPr>
              <a:spLocks/>
            </p:cNvSpPr>
            <p:nvPr/>
          </p:nvSpPr>
          <p:spPr bwMode="auto">
            <a:xfrm>
              <a:off x="8063" y="10224"/>
              <a:ext cx="301" cy="392"/>
            </a:xfrm>
            <a:custGeom>
              <a:avLst/>
              <a:gdLst/>
              <a:ahLst/>
              <a:cxnLst>
                <a:cxn ang="0">
                  <a:pos x="848" y="4"/>
                </a:cxn>
                <a:cxn ang="0">
                  <a:pos x="957" y="26"/>
                </a:cxn>
                <a:cxn ang="0">
                  <a:pos x="1052" y="71"/>
                </a:cxn>
                <a:cxn ang="0">
                  <a:pos x="1128" y="142"/>
                </a:cxn>
                <a:cxn ang="0">
                  <a:pos x="1180" y="240"/>
                </a:cxn>
                <a:cxn ang="0">
                  <a:pos x="1202" y="362"/>
                </a:cxn>
                <a:cxn ang="0">
                  <a:pos x="1164" y="469"/>
                </a:cxn>
                <a:cxn ang="0">
                  <a:pos x="1082" y="565"/>
                </a:cxn>
                <a:cxn ang="0">
                  <a:pos x="974" y="646"/>
                </a:cxn>
                <a:cxn ang="0">
                  <a:pos x="866" y="714"/>
                </a:cxn>
                <a:cxn ang="0">
                  <a:pos x="776" y="766"/>
                </a:cxn>
                <a:cxn ang="0">
                  <a:pos x="655" y="832"/>
                </a:cxn>
                <a:cxn ang="0">
                  <a:pos x="509" y="915"/>
                </a:cxn>
                <a:cxn ang="0">
                  <a:pos x="369" y="1018"/>
                </a:cxn>
                <a:cxn ang="0">
                  <a:pos x="265" y="1141"/>
                </a:cxn>
                <a:cxn ang="0">
                  <a:pos x="228" y="1284"/>
                </a:cxn>
                <a:cxn ang="0">
                  <a:pos x="247" y="1370"/>
                </a:cxn>
                <a:cxn ang="0">
                  <a:pos x="283" y="1420"/>
                </a:cxn>
                <a:cxn ang="0">
                  <a:pos x="332" y="1466"/>
                </a:cxn>
                <a:cxn ang="0">
                  <a:pos x="388" y="1505"/>
                </a:cxn>
                <a:cxn ang="0">
                  <a:pos x="445" y="1532"/>
                </a:cxn>
                <a:cxn ang="0">
                  <a:pos x="492" y="1546"/>
                </a:cxn>
                <a:cxn ang="0">
                  <a:pos x="529" y="1553"/>
                </a:cxn>
                <a:cxn ang="0">
                  <a:pos x="571" y="1560"/>
                </a:cxn>
                <a:cxn ang="0">
                  <a:pos x="617" y="1565"/>
                </a:cxn>
                <a:cxn ang="0">
                  <a:pos x="666" y="1568"/>
                </a:cxn>
                <a:cxn ang="0">
                  <a:pos x="717" y="1569"/>
                </a:cxn>
                <a:cxn ang="0">
                  <a:pos x="455" y="1568"/>
                </a:cxn>
                <a:cxn ang="0">
                  <a:pos x="405" y="1566"/>
                </a:cxn>
                <a:cxn ang="0">
                  <a:pos x="358" y="1562"/>
                </a:cxn>
                <a:cxn ang="0">
                  <a:pos x="314" y="1556"/>
                </a:cxn>
                <a:cxn ang="0">
                  <a:pos x="277" y="1548"/>
                </a:cxn>
                <a:cxn ang="0">
                  <a:pos x="237" y="1539"/>
                </a:cxn>
                <a:cxn ang="0">
                  <a:pos x="181" y="1515"/>
                </a:cxn>
                <a:cxn ang="0">
                  <a:pos x="123" y="1480"/>
                </a:cxn>
                <a:cxn ang="0">
                  <a:pos x="70" y="1435"/>
                </a:cxn>
                <a:cxn ang="0">
                  <a:pos x="29" y="1386"/>
                </a:cxn>
                <a:cxn ang="0">
                  <a:pos x="7" y="1336"/>
                </a:cxn>
                <a:cxn ang="0">
                  <a:pos x="16" y="1186"/>
                </a:cxn>
                <a:cxn ang="0">
                  <a:pos x="101" y="1057"/>
                </a:cxn>
                <a:cxn ang="0">
                  <a:pos x="233" y="947"/>
                </a:cxn>
                <a:cxn ang="0">
                  <a:pos x="380" y="857"/>
                </a:cxn>
                <a:cxn ang="0">
                  <a:pos x="514" y="786"/>
                </a:cxn>
                <a:cxn ang="0">
                  <a:pos x="606" y="734"/>
                </a:cxn>
                <a:cxn ang="0">
                  <a:pos x="710" y="671"/>
                </a:cxn>
                <a:cxn ang="0">
                  <a:pos x="820" y="593"/>
                </a:cxn>
                <a:cxn ang="0">
                  <a:pos x="913" y="502"/>
                </a:cxn>
                <a:cxn ang="0">
                  <a:pos x="968" y="398"/>
                </a:cxn>
                <a:cxn ang="0">
                  <a:pos x="964" y="280"/>
                </a:cxn>
                <a:cxn ang="0">
                  <a:pos x="920" y="171"/>
                </a:cxn>
                <a:cxn ang="0">
                  <a:pos x="852" y="92"/>
                </a:cxn>
                <a:cxn ang="0">
                  <a:pos x="763" y="39"/>
                </a:cxn>
                <a:cxn ang="0">
                  <a:pos x="658" y="9"/>
                </a:cxn>
                <a:cxn ang="0">
                  <a:pos x="541" y="0"/>
                </a:cxn>
              </a:cxnLst>
              <a:rect l="0" t="0" r="r" b="b"/>
              <a:pathLst>
                <a:path w="1202" h="1569">
                  <a:moveTo>
                    <a:pt x="769" y="0"/>
                  </a:moveTo>
                  <a:lnTo>
                    <a:pt x="809" y="1"/>
                  </a:lnTo>
                  <a:lnTo>
                    <a:pt x="848" y="4"/>
                  </a:lnTo>
                  <a:lnTo>
                    <a:pt x="886" y="9"/>
                  </a:lnTo>
                  <a:lnTo>
                    <a:pt x="922" y="16"/>
                  </a:lnTo>
                  <a:lnTo>
                    <a:pt x="957" y="26"/>
                  </a:lnTo>
                  <a:lnTo>
                    <a:pt x="991" y="39"/>
                  </a:lnTo>
                  <a:lnTo>
                    <a:pt x="1022" y="54"/>
                  </a:lnTo>
                  <a:lnTo>
                    <a:pt x="1052" y="71"/>
                  </a:lnTo>
                  <a:lnTo>
                    <a:pt x="1080" y="92"/>
                  </a:lnTo>
                  <a:lnTo>
                    <a:pt x="1104" y="115"/>
                  </a:lnTo>
                  <a:lnTo>
                    <a:pt x="1128" y="142"/>
                  </a:lnTo>
                  <a:lnTo>
                    <a:pt x="1148" y="171"/>
                  </a:lnTo>
                  <a:lnTo>
                    <a:pt x="1166" y="205"/>
                  </a:lnTo>
                  <a:lnTo>
                    <a:pt x="1180" y="240"/>
                  </a:lnTo>
                  <a:lnTo>
                    <a:pt x="1192" y="280"/>
                  </a:lnTo>
                  <a:lnTo>
                    <a:pt x="1200" y="324"/>
                  </a:lnTo>
                  <a:lnTo>
                    <a:pt x="1202" y="362"/>
                  </a:lnTo>
                  <a:lnTo>
                    <a:pt x="1196" y="398"/>
                  </a:lnTo>
                  <a:lnTo>
                    <a:pt x="1183" y="434"/>
                  </a:lnTo>
                  <a:lnTo>
                    <a:pt x="1164" y="469"/>
                  </a:lnTo>
                  <a:lnTo>
                    <a:pt x="1141" y="502"/>
                  </a:lnTo>
                  <a:lnTo>
                    <a:pt x="1113" y="534"/>
                  </a:lnTo>
                  <a:lnTo>
                    <a:pt x="1082" y="565"/>
                  </a:lnTo>
                  <a:lnTo>
                    <a:pt x="1048" y="593"/>
                  </a:lnTo>
                  <a:lnTo>
                    <a:pt x="1011" y="621"/>
                  </a:lnTo>
                  <a:lnTo>
                    <a:pt x="974" y="646"/>
                  </a:lnTo>
                  <a:lnTo>
                    <a:pt x="938" y="671"/>
                  </a:lnTo>
                  <a:lnTo>
                    <a:pt x="901" y="693"/>
                  </a:lnTo>
                  <a:lnTo>
                    <a:pt x="866" y="714"/>
                  </a:lnTo>
                  <a:lnTo>
                    <a:pt x="832" y="734"/>
                  </a:lnTo>
                  <a:lnTo>
                    <a:pt x="803" y="751"/>
                  </a:lnTo>
                  <a:lnTo>
                    <a:pt x="776" y="766"/>
                  </a:lnTo>
                  <a:lnTo>
                    <a:pt x="740" y="786"/>
                  </a:lnTo>
                  <a:lnTo>
                    <a:pt x="700" y="807"/>
                  </a:lnTo>
                  <a:lnTo>
                    <a:pt x="655" y="832"/>
                  </a:lnTo>
                  <a:lnTo>
                    <a:pt x="608" y="857"/>
                  </a:lnTo>
                  <a:lnTo>
                    <a:pt x="559" y="885"/>
                  </a:lnTo>
                  <a:lnTo>
                    <a:pt x="509" y="915"/>
                  </a:lnTo>
                  <a:lnTo>
                    <a:pt x="461" y="947"/>
                  </a:lnTo>
                  <a:lnTo>
                    <a:pt x="414" y="982"/>
                  </a:lnTo>
                  <a:lnTo>
                    <a:pt x="369" y="1018"/>
                  </a:lnTo>
                  <a:lnTo>
                    <a:pt x="329" y="1057"/>
                  </a:lnTo>
                  <a:lnTo>
                    <a:pt x="294" y="1098"/>
                  </a:lnTo>
                  <a:lnTo>
                    <a:pt x="265" y="1141"/>
                  </a:lnTo>
                  <a:lnTo>
                    <a:pt x="244" y="1186"/>
                  </a:lnTo>
                  <a:lnTo>
                    <a:pt x="231" y="1234"/>
                  </a:lnTo>
                  <a:lnTo>
                    <a:pt x="228" y="1284"/>
                  </a:lnTo>
                  <a:lnTo>
                    <a:pt x="235" y="1336"/>
                  </a:lnTo>
                  <a:lnTo>
                    <a:pt x="240" y="1353"/>
                  </a:lnTo>
                  <a:lnTo>
                    <a:pt x="247" y="1370"/>
                  </a:lnTo>
                  <a:lnTo>
                    <a:pt x="257" y="1386"/>
                  </a:lnTo>
                  <a:lnTo>
                    <a:pt x="268" y="1404"/>
                  </a:lnTo>
                  <a:lnTo>
                    <a:pt x="283" y="1420"/>
                  </a:lnTo>
                  <a:lnTo>
                    <a:pt x="298" y="1435"/>
                  </a:lnTo>
                  <a:lnTo>
                    <a:pt x="314" y="1452"/>
                  </a:lnTo>
                  <a:lnTo>
                    <a:pt x="332" y="1466"/>
                  </a:lnTo>
                  <a:lnTo>
                    <a:pt x="350" y="1480"/>
                  </a:lnTo>
                  <a:lnTo>
                    <a:pt x="370" y="1492"/>
                  </a:lnTo>
                  <a:lnTo>
                    <a:pt x="388" y="1505"/>
                  </a:lnTo>
                  <a:lnTo>
                    <a:pt x="407" y="1515"/>
                  </a:lnTo>
                  <a:lnTo>
                    <a:pt x="427" y="1525"/>
                  </a:lnTo>
                  <a:lnTo>
                    <a:pt x="445" y="1532"/>
                  </a:lnTo>
                  <a:lnTo>
                    <a:pt x="464" y="1539"/>
                  </a:lnTo>
                  <a:lnTo>
                    <a:pt x="481" y="1543"/>
                  </a:lnTo>
                  <a:lnTo>
                    <a:pt x="492" y="1546"/>
                  </a:lnTo>
                  <a:lnTo>
                    <a:pt x="503" y="1548"/>
                  </a:lnTo>
                  <a:lnTo>
                    <a:pt x="516" y="1551"/>
                  </a:lnTo>
                  <a:lnTo>
                    <a:pt x="529" y="1553"/>
                  </a:lnTo>
                  <a:lnTo>
                    <a:pt x="542" y="1556"/>
                  </a:lnTo>
                  <a:lnTo>
                    <a:pt x="557" y="1558"/>
                  </a:lnTo>
                  <a:lnTo>
                    <a:pt x="571" y="1560"/>
                  </a:lnTo>
                  <a:lnTo>
                    <a:pt x="585" y="1562"/>
                  </a:lnTo>
                  <a:lnTo>
                    <a:pt x="601" y="1563"/>
                  </a:lnTo>
                  <a:lnTo>
                    <a:pt x="617" y="1565"/>
                  </a:lnTo>
                  <a:lnTo>
                    <a:pt x="632" y="1566"/>
                  </a:lnTo>
                  <a:lnTo>
                    <a:pt x="649" y="1567"/>
                  </a:lnTo>
                  <a:lnTo>
                    <a:pt x="666" y="1568"/>
                  </a:lnTo>
                  <a:lnTo>
                    <a:pt x="682" y="1568"/>
                  </a:lnTo>
                  <a:lnTo>
                    <a:pt x="700" y="1569"/>
                  </a:lnTo>
                  <a:lnTo>
                    <a:pt x="717" y="1569"/>
                  </a:lnTo>
                  <a:lnTo>
                    <a:pt x="490" y="1569"/>
                  </a:lnTo>
                  <a:lnTo>
                    <a:pt x="473" y="1569"/>
                  </a:lnTo>
                  <a:lnTo>
                    <a:pt x="455" y="1568"/>
                  </a:lnTo>
                  <a:lnTo>
                    <a:pt x="438" y="1568"/>
                  </a:lnTo>
                  <a:lnTo>
                    <a:pt x="422" y="1567"/>
                  </a:lnTo>
                  <a:lnTo>
                    <a:pt x="405" y="1566"/>
                  </a:lnTo>
                  <a:lnTo>
                    <a:pt x="389" y="1565"/>
                  </a:lnTo>
                  <a:lnTo>
                    <a:pt x="374" y="1563"/>
                  </a:lnTo>
                  <a:lnTo>
                    <a:pt x="358" y="1562"/>
                  </a:lnTo>
                  <a:lnTo>
                    <a:pt x="343" y="1560"/>
                  </a:lnTo>
                  <a:lnTo>
                    <a:pt x="329" y="1558"/>
                  </a:lnTo>
                  <a:lnTo>
                    <a:pt x="314" y="1556"/>
                  </a:lnTo>
                  <a:lnTo>
                    <a:pt x="301" y="1553"/>
                  </a:lnTo>
                  <a:lnTo>
                    <a:pt x="289" y="1551"/>
                  </a:lnTo>
                  <a:lnTo>
                    <a:pt x="277" y="1548"/>
                  </a:lnTo>
                  <a:lnTo>
                    <a:pt x="265" y="1546"/>
                  </a:lnTo>
                  <a:lnTo>
                    <a:pt x="254" y="1543"/>
                  </a:lnTo>
                  <a:lnTo>
                    <a:pt x="237" y="1539"/>
                  </a:lnTo>
                  <a:lnTo>
                    <a:pt x="218" y="1532"/>
                  </a:lnTo>
                  <a:lnTo>
                    <a:pt x="200" y="1525"/>
                  </a:lnTo>
                  <a:lnTo>
                    <a:pt x="181" y="1515"/>
                  </a:lnTo>
                  <a:lnTo>
                    <a:pt x="161" y="1505"/>
                  </a:lnTo>
                  <a:lnTo>
                    <a:pt x="142" y="1492"/>
                  </a:lnTo>
                  <a:lnTo>
                    <a:pt x="123" y="1480"/>
                  </a:lnTo>
                  <a:lnTo>
                    <a:pt x="105" y="1466"/>
                  </a:lnTo>
                  <a:lnTo>
                    <a:pt x="87" y="1452"/>
                  </a:lnTo>
                  <a:lnTo>
                    <a:pt x="70" y="1435"/>
                  </a:lnTo>
                  <a:lnTo>
                    <a:pt x="55" y="1420"/>
                  </a:lnTo>
                  <a:lnTo>
                    <a:pt x="42" y="1404"/>
                  </a:lnTo>
                  <a:lnTo>
                    <a:pt x="29" y="1386"/>
                  </a:lnTo>
                  <a:lnTo>
                    <a:pt x="19" y="1370"/>
                  </a:lnTo>
                  <a:lnTo>
                    <a:pt x="12" y="1353"/>
                  </a:lnTo>
                  <a:lnTo>
                    <a:pt x="7" y="1336"/>
                  </a:lnTo>
                  <a:lnTo>
                    <a:pt x="0" y="1284"/>
                  </a:lnTo>
                  <a:lnTo>
                    <a:pt x="3" y="1234"/>
                  </a:lnTo>
                  <a:lnTo>
                    <a:pt x="16" y="1186"/>
                  </a:lnTo>
                  <a:lnTo>
                    <a:pt x="38" y="1141"/>
                  </a:lnTo>
                  <a:lnTo>
                    <a:pt x="66" y="1098"/>
                  </a:lnTo>
                  <a:lnTo>
                    <a:pt x="101" y="1057"/>
                  </a:lnTo>
                  <a:lnTo>
                    <a:pt x="142" y="1018"/>
                  </a:lnTo>
                  <a:lnTo>
                    <a:pt x="186" y="982"/>
                  </a:lnTo>
                  <a:lnTo>
                    <a:pt x="233" y="947"/>
                  </a:lnTo>
                  <a:lnTo>
                    <a:pt x="282" y="915"/>
                  </a:lnTo>
                  <a:lnTo>
                    <a:pt x="331" y="885"/>
                  </a:lnTo>
                  <a:lnTo>
                    <a:pt x="380" y="857"/>
                  </a:lnTo>
                  <a:lnTo>
                    <a:pt x="428" y="832"/>
                  </a:lnTo>
                  <a:lnTo>
                    <a:pt x="472" y="807"/>
                  </a:lnTo>
                  <a:lnTo>
                    <a:pt x="514" y="786"/>
                  </a:lnTo>
                  <a:lnTo>
                    <a:pt x="549" y="766"/>
                  </a:lnTo>
                  <a:lnTo>
                    <a:pt x="576" y="751"/>
                  </a:lnTo>
                  <a:lnTo>
                    <a:pt x="606" y="734"/>
                  </a:lnTo>
                  <a:lnTo>
                    <a:pt x="638" y="714"/>
                  </a:lnTo>
                  <a:lnTo>
                    <a:pt x="674" y="693"/>
                  </a:lnTo>
                  <a:lnTo>
                    <a:pt x="710" y="671"/>
                  </a:lnTo>
                  <a:lnTo>
                    <a:pt x="748" y="646"/>
                  </a:lnTo>
                  <a:lnTo>
                    <a:pt x="784" y="621"/>
                  </a:lnTo>
                  <a:lnTo>
                    <a:pt x="820" y="593"/>
                  </a:lnTo>
                  <a:lnTo>
                    <a:pt x="854" y="565"/>
                  </a:lnTo>
                  <a:lnTo>
                    <a:pt x="886" y="534"/>
                  </a:lnTo>
                  <a:lnTo>
                    <a:pt x="913" y="502"/>
                  </a:lnTo>
                  <a:lnTo>
                    <a:pt x="937" y="469"/>
                  </a:lnTo>
                  <a:lnTo>
                    <a:pt x="955" y="434"/>
                  </a:lnTo>
                  <a:lnTo>
                    <a:pt x="968" y="398"/>
                  </a:lnTo>
                  <a:lnTo>
                    <a:pt x="974" y="362"/>
                  </a:lnTo>
                  <a:lnTo>
                    <a:pt x="972" y="324"/>
                  </a:lnTo>
                  <a:lnTo>
                    <a:pt x="964" y="280"/>
                  </a:lnTo>
                  <a:lnTo>
                    <a:pt x="952" y="240"/>
                  </a:lnTo>
                  <a:lnTo>
                    <a:pt x="938" y="205"/>
                  </a:lnTo>
                  <a:lnTo>
                    <a:pt x="920" y="171"/>
                  </a:lnTo>
                  <a:lnTo>
                    <a:pt x="900" y="142"/>
                  </a:lnTo>
                  <a:lnTo>
                    <a:pt x="876" y="115"/>
                  </a:lnTo>
                  <a:lnTo>
                    <a:pt x="852" y="92"/>
                  </a:lnTo>
                  <a:lnTo>
                    <a:pt x="824" y="71"/>
                  </a:lnTo>
                  <a:lnTo>
                    <a:pt x="795" y="54"/>
                  </a:lnTo>
                  <a:lnTo>
                    <a:pt x="763" y="39"/>
                  </a:lnTo>
                  <a:lnTo>
                    <a:pt x="729" y="26"/>
                  </a:lnTo>
                  <a:lnTo>
                    <a:pt x="694" y="16"/>
                  </a:lnTo>
                  <a:lnTo>
                    <a:pt x="658" y="9"/>
                  </a:lnTo>
                  <a:lnTo>
                    <a:pt x="620" y="4"/>
                  </a:lnTo>
                  <a:lnTo>
                    <a:pt x="581" y="1"/>
                  </a:lnTo>
                  <a:lnTo>
                    <a:pt x="541" y="0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333333"/>
            </a:solidFill>
            <a:ln w="1905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1524001" y="303160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hangingPunct="1"/>
            <a:endParaRPr lang="es-ES"/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6330" name="Rectangle 10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El ácido nucleico de un virus posee la información necesaria para codificar las proteínas estructurales y las no estructurales .</a:t>
            </a:r>
            <a:endParaRPr lang="es-ES"/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29D1B200-43BE-BA4C-983A-2F9E6B0790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8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8" name="Group 4"/>
          <p:cNvGrpSpPr>
            <a:grpSpLocks/>
          </p:cNvGrpSpPr>
          <p:nvPr/>
        </p:nvGrpSpPr>
        <p:grpSpPr bwMode="auto">
          <a:xfrm>
            <a:off x="5375275" y="3789363"/>
            <a:ext cx="1371600" cy="1371600"/>
            <a:chOff x="2421" y="7384"/>
            <a:chExt cx="2160" cy="2160"/>
          </a:xfrm>
        </p:grpSpPr>
        <p:sp>
          <p:nvSpPr>
            <p:cNvPr id="62469" name="Rectangle 5"/>
            <p:cNvSpPr>
              <a:spLocks noChangeArrowheads="1"/>
            </p:cNvSpPr>
            <p:nvPr/>
          </p:nvSpPr>
          <p:spPr bwMode="auto">
            <a:xfrm>
              <a:off x="3501" y="8284"/>
              <a:ext cx="360" cy="36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2470" name="Freeform 6"/>
            <p:cNvSpPr>
              <a:spLocks noEditPoints="1"/>
            </p:cNvSpPr>
            <p:nvPr/>
          </p:nvSpPr>
          <p:spPr bwMode="auto">
            <a:xfrm>
              <a:off x="2421" y="7384"/>
              <a:ext cx="2160" cy="2160"/>
            </a:xfrm>
            <a:custGeom>
              <a:avLst/>
              <a:gdLst/>
              <a:ahLst/>
              <a:cxnLst>
                <a:cxn ang="0">
                  <a:pos x="5965" y="4515"/>
                </a:cxn>
                <a:cxn ang="0">
                  <a:pos x="6674" y="4429"/>
                </a:cxn>
                <a:cxn ang="0">
                  <a:pos x="7312" y="4278"/>
                </a:cxn>
                <a:cxn ang="0">
                  <a:pos x="7866" y="4072"/>
                </a:cxn>
                <a:cxn ang="0">
                  <a:pos x="8329" y="3820"/>
                </a:cxn>
                <a:cxn ang="0">
                  <a:pos x="8687" y="3530"/>
                </a:cxn>
                <a:cxn ang="0">
                  <a:pos x="8933" y="3211"/>
                </a:cxn>
                <a:cxn ang="0">
                  <a:pos x="9057" y="2872"/>
                </a:cxn>
                <a:cxn ang="0">
                  <a:pos x="9045" y="2523"/>
                </a:cxn>
                <a:cxn ang="0">
                  <a:pos x="8889" y="2172"/>
                </a:cxn>
                <a:cxn ang="0">
                  <a:pos x="8579" y="1827"/>
                </a:cxn>
                <a:cxn ang="0">
                  <a:pos x="8138" y="1521"/>
                </a:cxn>
                <a:cxn ang="0">
                  <a:pos x="7606" y="1278"/>
                </a:cxn>
                <a:cxn ang="0">
                  <a:pos x="7008" y="1098"/>
                </a:cxn>
                <a:cxn ang="0">
                  <a:pos x="6361" y="982"/>
                </a:cxn>
                <a:cxn ang="0">
                  <a:pos x="5685" y="929"/>
                </a:cxn>
                <a:cxn ang="0">
                  <a:pos x="5003" y="939"/>
                </a:cxn>
                <a:cxn ang="0">
                  <a:pos x="4334" y="1013"/>
                </a:cxn>
                <a:cxn ang="0">
                  <a:pos x="3700" y="1150"/>
                </a:cxn>
                <a:cxn ang="0">
                  <a:pos x="3120" y="1351"/>
                </a:cxn>
                <a:cxn ang="0">
                  <a:pos x="2694" y="1567"/>
                </a:cxn>
                <a:cxn ang="0">
                  <a:pos x="2333" y="1827"/>
                </a:cxn>
                <a:cxn ang="0">
                  <a:pos x="2023" y="2172"/>
                </a:cxn>
                <a:cxn ang="0">
                  <a:pos x="1867" y="2523"/>
                </a:cxn>
                <a:cxn ang="0">
                  <a:pos x="1857" y="2872"/>
                </a:cxn>
                <a:cxn ang="0">
                  <a:pos x="1979" y="3211"/>
                </a:cxn>
                <a:cxn ang="0">
                  <a:pos x="2225" y="3530"/>
                </a:cxn>
                <a:cxn ang="0">
                  <a:pos x="2585" y="3820"/>
                </a:cxn>
                <a:cxn ang="0">
                  <a:pos x="3046" y="4072"/>
                </a:cxn>
                <a:cxn ang="0">
                  <a:pos x="3602" y="4278"/>
                </a:cxn>
                <a:cxn ang="0">
                  <a:pos x="4240" y="4429"/>
                </a:cxn>
                <a:cxn ang="0">
                  <a:pos x="4949" y="4515"/>
                </a:cxn>
                <a:cxn ang="0">
                  <a:pos x="0" y="3155"/>
                </a:cxn>
                <a:cxn ang="0">
                  <a:pos x="1705" y="3155"/>
                </a:cxn>
                <a:cxn ang="0">
                  <a:pos x="304" y="1733"/>
                </a:cxn>
                <a:cxn ang="0">
                  <a:pos x="2629" y="1421"/>
                </a:cxn>
                <a:cxn ang="0">
                  <a:pos x="1781" y="2160"/>
                </a:cxn>
                <a:cxn ang="0">
                  <a:pos x="3466" y="152"/>
                </a:cxn>
                <a:cxn ang="0">
                  <a:pos x="4603" y="852"/>
                </a:cxn>
                <a:cxn ang="0">
                  <a:pos x="6309" y="852"/>
                </a:cxn>
                <a:cxn ang="0">
                  <a:pos x="6594" y="891"/>
                </a:cxn>
                <a:cxn ang="0">
                  <a:pos x="8070" y="1317"/>
                </a:cxn>
                <a:cxn ang="0">
                  <a:pos x="9757" y="995"/>
                </a:cxn>
                <a:cxn ang="0">
                  <a:pos x="9209" y="3155"/>
                </a:cxn>
                <a:cxn ang="0">
                  <a:pos x="10912" y="3155"/>
                </a:cxn>
                <a:cxn ang="0">
                  <a:pos x="8279" y="4036"/>
                </a:cxn>
                <a:cxn ang="0">
                  <a:pos x="9757" y="4462"/>
                </a:cxn>
                <a:cxn ang="0">
                  <a:pos x="8070" y="4141"/>
                </a:cxn>
                <a:cxn ang="0">
                  <a:pos x="4603" y="5458"/>
                </a:cxn>
                <a:cxn ang="0">
                  <a:pos x="6309" y="5458"/>
                </a:cxn>
                <a:cxn ang="0">
                  <a:pos x="1991" y="4879"/>
                </a:cxn>
                <a:cxn ang="0">
                  <a:pos x="3466" y="5305"/>
                </a:cxn>
                <a:cxn ang="0">
                  <a:pos x="1781" y="3298"/>
                </a:cxn>
              </a:cxnLst>
              <a:rect l="0" t="0" r="r" b="b"/>
              <a:pathLst>
                <a:path w="10912" h="5458">
                  <a:moveTo>
                    <a:pt x="5457" y="4532"/>
                  </a:moveTo>
                  <a:lnTo>
                    <a:pt x="5715" y="4528"/>
                  </a:lnTo>
                  <a:lnTo>
                    <a:pt x="5965" y="4515"/>
                  </a:lnTo>
                  <a:lnTo>
                    <a:pt x="6209" y="4494"/>
                  </a:lnTo>
                  <a:lnTo>
                    <a:pt x="6444" y="4465"/>
                  </a:lnTo>
                  <a:lnTo>
                    <a:pt x="6674" y="4429"/>
                  </a:lnTo>
                  <a:lnTo>
                    <a:pt x="6894" y="4385"/>
                  </a:lnTo>
                  <a:lnTo>
                    <a:pt x="7108" y="4335"/>
                  </a:lnTo>
                  <a:lnTo>
                    <a:pt x="7312" y="4278"/>
                  </a:lnTo>
                  <a:lnTo>
                    <a:pt x="7506" y="4215"/>
                  </a:lnTo>
                  <a:lnTo>
                    <a:pt x="7692" y="4147"/>
                  </a:lnTo>
                  <a:lnTo>
                    <a:pt x="7866" y="4072"/>
                  </a:lnTo>
                  <a:lnTo>
                    <a:pt x="8032" y="3993"/>
                  </a:lnTo>
                  <a:lnTo>
                    <a:pt x="8186" y="3909"/>
                  </a:lnTo>
                  <a:lnTo>
                    <a:pt x="8329" y="3820"/>
                  </a:lnTo>
                  <a:lnTo>
                    <a:pt x="8461" y="3727"/>
                  </a:lnTo>
                  <a:lnTo>
                    <a:pt x="8581" y="3630"/>
                  </a:lnTo>
                  <a:lnTo>
                    <a:pt x="8687" y="3530"/>
                  </a:lnTo>
                  <a:lnTo>
                    <a:pt x="8783" y="3426"/>
                  </a:lnTo>
                  <a:lnTo>
                    <a:pt x="8865" y="3320"/>
                  </a:lnTo>
                  <a:lnTo>
                    <a:pt x="8933" y="3211"/>
                  </a:lnTo>
                  <a:lnTo>
                    <a:pt x="8989" y="3100"/>
                  </a:lnTo>
                  <a:lnTo>
                    <a:pt x="9029" y="2987"/>
                  </a:lnTo>
                  <a:lnTo>
                    <a:pt x="9057" y="2872"/>
                  </a:lnTo>
                  <a:lnTo>
                    <a:pt x="9067" y="2757"/>
                  </a:lnTo>
                  <a:lnTo>
                    <a:pt x="9065" y="2640"/>
                  </a:lnTo>
                  <a:lnTo>
                    <a:pt x="9045" y="2523"/>
                  </a:lnTo>
                  <a:lnTo>
                    <a:pt x="9009" y="2406"/>
                  </a:lnTo>
                  <a:lnTo>
                    <a:pt x="8957" y="2288"/>
                  </a:lnTo>
                  <a:lnTo>
                    <a:pt x="8889" y="2172"/>
                  </a:lnTo>
                  <a:lnTo>
                    <a:pt x="8803" y="2055"/>
                  </a:lnTo>
                  <a:lnTo>
                    <a:pt x="8701" y="1941"/>
                  </a:lnTo>
                  <a:lnTo>
                    <a:pt x="8579" y="1827"/>
                  </a:lnTo>
                  <a:lnTo>
                    <a:pt x="8443" y="1718"/>
                  </a:lnTo>
                  <a:lnTo>
                    <a:pt x="8295" y="1616"/>
                  </a:lnTo>
                  <a:lnTo>
                    <a:pt x="8138" y="1521"/>
                  </a:lnTo>
                  <a:lnTo>
                    <a:pt x="7970" y="1433"/>
                  </a:lnTo>
                  <a:lnTo>
                    <a:pt x="7792" y="1352"/>
                  </a:lnTo>
                  <a:lnTo>
                    <a:pt x="7606" y="1278"/>
                  </a:lnTo>
                  <a:lnTo>
                    <a:pt x="7414" y="1211"/>
                  </a:lnTo>
                  <a:lnTo>
                    <a:pt x="7214" y="1151"/>
                  </a:lnTo>
                  <a:lnTo>
                    <a:pt x="7008" y="1098"/>
                  </a:lnTo>
                  <a:lnTo>
                    <a:pt x="6796" y="1052"/>
                  </a:lnTo>
                  <a:lnTo>
                    <a:pt x="6580" y="1013"/>
                  </a:lnTo>
                  <a:lnTo>
                    <a:pt x="6361" y="982"/>
                  </a:lnTo>
                  <a:lnTo>
                    <a:pt x="6137" y="957"/>
                  </a:lnTo>
                  <a:lnTo>
                    <a:pt x="5911" y="939"/>
                  </a:lnTo>
                  <a:lnTo>
                    <a:pt x="5685" y="929"/>
                  </a:lnTo>
                  <a:lnTo>
                    <a:pt x="5457" y="925"/>
                  </a:lnTo>
                  <a:lnTo>
                    <a:pt x="5229" y="929"/>
                  </a:lnTo>
                  <a:lnTo>
                    <a:pt x="5003" y="939"/>
                  </a:lnTo>
                  <a:lnTo>
                    <a:pt x="4777" y="957"/>
                  </a:lnTo>
                  <a:lnTo>
                    <a:pt x="4553" y="981"/>
                  </a:lnTo>
                  <a:lnTo>
                    <a:pt x="4334" y="1013"/>
                  </a:lnTo>
                  <a:lnTo>
                    <a:pt x="4118" y="1052"/>
                  </a:lnTo>
                  <a:lnTo>
                    <a:pt x="3906" y="1098"/>
                  </a:lnTo>
                  <a:lnTo>
                    <a:pt x="3700" y="1150"/>
                  </a:lnTo>
                  <a:lnTo>
                    <a:pt x="3500" y="1210"/>
                  </a:lnTo>
                  <a:lnTo>
                    <a:pt x="3306" y="1277"/>
                  </a:lnTo>
                  <a:lnTo>
                    <a:pt x="3120" y="1351"/>
                  </a:lnTo>
                  <a:lnTo>
                    <a:pt x="2942" y="1432"/>
                  </a:lnTo>
                  <a:lnTo>
                    <a:pt x="2774" y="1520"/>
                  </a:lnTo>
                  <a:lnTo>
                    <a:pt x="2694" y="1567"/>
                  </a:lnTo>
                  <a:lnTo>
                    <a:pt x="2617" y="1616"/>
                  </a:lnTo>
                  <a:lnTo>
                    <a:pt x="2469" y="1718"/>
                  </a:lnTo>
                  <a:lnTo>
                    <a:pt x="2333" y="1827"/>
                  </a:lnTo>
                  <a:lnTo>
                    <a:pt x="2211" y="1941"/>
                  </a:lnTo>
                  <a:lnTo>
                    <a:pt x="2109" y="2055"/>
                  </a:lnTo>
                  <a:lnTo>
                    <a:pt x="2023" y="2172"/>
                  </a:lnTo>
                  <a:lnTo>
                    <a:pt x="1955" y="2288"/>
                  </a:lnTo>
                  <a:lnTo>
                    <a:pt x="1903" y="2406"/>
                  </a:lnTo>
                  <a:lnTo>
                    <a:pt x="1867" y="2523"/>
                  </a:lnTo>
                  <a:lnTo>
                    <a:pt x="1847" y="2640"/>
                  </a:lnTo>
                  <a:lnTo>
                    <a:pt x="1845" y="2757"/>
                  </a:lnTo>
                  <a:lnTo>
                    <a:pt x="1857" y="2872"/>
                  </a:lnTo>
                  <a:lnTo>
                    <a:pt x="1883" y="2987"/>
                  </a:lnTo>
                  <a:lnTo>
                    <a:pt x="1923" y="3100"/>
                  </a:lnTo>
                  <a:lnTo>
                    <a:pt x="1979" y="3211"/>
                  </a:lnTo>
                  <a:lnTo>
                    <a:pt x="2047" y="3320"/>
                  </a:lnTo>
                  <a:lnTo>
                    <a:pt x="2129" y="3426"/>
                  </a:lnTo>
                  <a:lnTo>
                    <a:pt x="2225" y="3530"/>
                  </a:lnTo>
                  <a:lnTo>
                    <a:pt x="2333" y="3630"/>
                  </a:lnTo>
                  <a:lnTo>
                    <a:pt x="2453" y="3727"/>
                  </a:lnTo>
                  <a:lnTo>
                    <a:pt x="2585" y="3820"/>
                  </a:lnTo>
                  <a:lnTo>
                    <a:pt x="2728" y="3909"/>
                  </a:lnTo>
                  <a:lnTo>
                    <a:pt x="2882" y="3993"/>
                  </a:lnTo>
                  <a:lnTo>
                    <a:pt x="3046" y="4072"/>
                  </a:lnTo>
                  <a:lnTo>
                    <a:pt x="3222" y="4147"/>
                  </a:lnTo>
                  <a:lnTo>
                    <a:pt x="3408" y="4215"/>
                  </a:lnTo>
                  <a:lnTo>
                    <a:pt x="3602" y="4278"/>
                  </a:lnTo>
                  <a:lnTo>
                    <a:pt x="3806" y="4335"/>
                  </a:lnTo>
                  <a:lnTo>
                    <a:pt x="4018" y="4385"/>
                  </a:lnTo>
                  <a:lnTo>
                    <a:pt x="4240" y="4429"/>
                  </a:lnTo>
                  <a:lnTo>
                    <a:pt x="4470" y="4465"/>
                  </a:lnTo>
                  <a:lnTo>
                    <a:pt x="4705" y="4494"/>
                  </a:lnTo>
                  <a:lnTo>
                    <a:pt x="4949" y="4515"/>
                  </a:lnTo>
                  <a:lnTo>
                    <a:pt x="5199" y="4528"/>
                  </a:lnTo>
                  <a:lnTo>
                    <a:pt x="5457" y="4532"/>
                  </a:lnTo>
                  <a:close/>
                  <a:moveTo>
                    <a:pt x="0" y="3155"/>
                  </a:moveTo>
                  <a:lnTo>
                    <a:pt x="0" y="2303"/>
                  </a:lnTo>
                  <a:lnTo>
                    <a:pt x="1705" y="2303"/>
                  </a:lnTo>
                  <a:lnTo>
                    <a:pt x="1705" y="3155"/>
                  </a:lnTo>
                  <a:lnTo>
                    <a:pt x="0" y="3155"/>
                  </a:lnTo>
                  <a:close/>
                  <a:moveTo>
                    <a:pt x="1781" y="2160"/>
                  </a:moveTo>
                  <a:lnTo>
                    <a:pt x="304" y="1733"/>
                  </a:lnTo>
                  <a:lnTo>
                    <a:pt x="1157" y="995"/>
                  </a:lnTo>
                  <a:lnTo>
                    <a:pt x="2633" y="1422"/>
                  </a:lnTo>
                  <a:lnTo>
                    <a:pt x="2629" y="1421"/>
                  </a:lnTo>
                  <a:lnTo>
                    <a:pt x="2631" y="1421"/>
                  </a:lnTo>
                  <a:lnTo>
                    <a:pt x="2633" y="1422"/>
                  </a:lnTo>
                  <a:lnTo>
                    <a:pt x="1781" y="2160"/>
                  </a:lnTo>
                  <a:close/>
                  <a:moveTo>
                    <a:pt x="2842" y="1317"/>
                  </a:moveTo>
                  <a:lnTo>
                    <a:pt x="1991" y="578"/>
                  </a:lnTo>
                  <a:lnTo>
                    <a:pt x="3466" y="152"/>
                  </a:lnTo>
                  <a:lnTo>
                    <a:pt x="4318" y="891"/>
                  </a:lnTo>
                  <a:lnTo>
                    <a:pt x="2842" y="1317"/>
                  </a:lnTo>
                  <a:close/>
                  <a:moveTo>
                    <a:pt x="4603" y="852"/>
                  </a:moveTo>
                  <a:lnTo>
                    <a:pt x="4603" y="0"/>
                  </a:lnTo>
                  <a:lnTo>
                    <a:pt x="6309" y="0"/>
                  </a:lnTo>
                  <a:lnTo>
                    <a:pt x="6309" y="852"/>
                  </a:lnTo>
                  <a:lnTo>
                    <a:pt x="4603" y="852"/>
                  </a:lnTo>
                  <a:close/>
                  <a:moveTo>
                    <a:pt x="8070" y="1317"/>
                  </a:moveTo>
                  <a:lnTo>
                    <a:pt x="6594" y="891"/>
                  </a:lnTo>
                  <a:lnTo>
                    <a:pt x="7448" y="152"/>
                  </a:lnTo>
                  <a:lnTo>
                    <a:pt x="8923" y="578"/>
                  </a:lnTo>
                  <a:lnTo>
                    <a:pt x="8070" y="1317"/>
                  </a:lnTo>
                  <a:close/>
                  <a:moveTo>
                    <a:pt x="9131" y="2160"/>
                  </a:moveTo>
                  <a:lnTo>
                    <a:pt x="8279" y="1422"/>
                  </a:lnTo>
                  <a:lnTo>
                    <a:pt x="9757" y="995"/>
                  </a:lnTo>
                  <a:lnTo>
                    <a:pt x="10608" y="1733"/>
                  </a:lnTo>
                  <a:lnTo>
                    <a:pt x="9131" y="2160"/>
                  </a:lnTo>
                  <a:close/>
                  <a:moveTo>
                    <a:pt x="9209" y="3155"/>
                  </a:moveTo>
                  <a:lnTo>
                    <a:pt x="9209" y="2303"/>
                  </a:lnTo>
                  <a:lnTo>
                    <a:pt x="10912" y="2303"/>
                  </a:lnTo>
                  <a:lnTo>
                    <a:pt x="10912" y="3155"/>
                  </a:lnTo>
                  <a:lnTo>
                    <a:pt x="9209" y="3155"/>
                  </a:lnTo>
                  <a:close/>
                  <a:moveTo>
                    <a:pt x="9757" y="4462"/>
                  </a:moveTo>
                  <a:lnTo>
                    <a:pt x="8279" y="4036"/>
                  </a:lnTo>
                  <a:lnTo>
                    <a:pt x="9131" y="3298"/>
                  </a:lnTo>
                  <a:lnTo>
                    <a:pt x="10608" y="3724"/>
                  </a:lnTo>
                  <a:lnTo>
                    <a:pt x="9757" y="4462"/>
                  </a:lnTo>
                  <a:close/>
                  <a:moveTo>
                    <a:pt x="7448" y="5305"/>
                  </a:moveTo>
                  <a:lnTo>
                    <a:pt x="6594" y="4567"/>
                  </a:lnTo>
                  <a:lnTo>
                    <a:pt x="8070" y="4141"/>
                  </a:lnTo>
                  <a:lnTo>
                    <a:pt x="8923" y="4879"/>
                  </a:lnTo>
                  <a:lnTo>
                    <a:pt x="7448" y="5305"/>
                  </a:lnTo>
                  <a:close/>
                  <a:moveTo>
                    <a:pt x="4603" y="5458"/>
                  </a:moveTo>
                  <a:lnTo>
                    <a:pt x="4603" y="4605"/>
                  </a:lnTo>
                  <a:lnTo>
                    <a:pt x="6309" y="4605"/>
                  </a:lnTo>
                  <a:lnTo>
                    <a:pt x="6309" y="5458"/>
                  </a:lnTo>
                  <a:lnTo>
                    <a:pt x="4603" y="5458"/>
                  </a:lnTo>
                  <a:close/>
                  <a:moveTo>
                    <a:pt x="3466" y="5305"/>
                  </a:moveTo>
                  <a:lnTo>
                    <a:pt x="1991" y="4879"/>
                  </a:lnTo>
                  <a:lnTo>
                    <a:pt x="2842" y="4141"/>
                  </a:lnTo>
                  <a:lnTo>
                    <a:pt x="4318" y="4567"/>
                  </a:lnTo>
                  <a:lnTo>
                    <a:pt x="3466" y="5305"/>
                  </a:lnTo>
                  <a:close/>
                  <a:moveTo>
                    <a:pt x="1157" y="4462"/>
                  </a:moveTo>
                  <a:lnTo>
                    <a:pt x="304" y="3724"/>
                  </a:lnTo>
                  <a:lnTo>
                    <a:pt x="1781" y="3298"/>
                  </a:lnTo>
                  <a:lnTo>
                    <a:pt x="2633" y="4036"/>
                  </a:lnTo>
                  <a:lnTo>
                    <a:pt x="1157" y="4462"/>
                  </a:lnTo>
                  <a:close/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2471" name="Rectangle 7"/>
            <p:cNvSpPr>
              <a:spLocks noChangeArrowheads="1"/>
            </p:cNvSpPr>
            <p:nvPr/>
          </p:nvSpPr>
          <p:spPr bwMode="auto">
            <a:xfrm>
              <a:off x="3141" y="7744"/>
              <a:ext cx="360" cy="36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2472" name="Rectangle 8"/>
            <p:cNvSpPr>
              <a:spLocks noChangeArrowheads="1"/>
            </p:cNvSpPr>
            <p:nvPr/>
          </p:nvSpPr>
          <p:spPr bwMode="auto">
            <a:xfrm>
              <a:off x="3681" y="7744"/>
              <a:ext cx="360" cy="36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2473" name="Rectangle 9"/>
            <p:cNvSpPr>
              <a:spLocks noChangeArrowheads="1"/>
            </p:cNvSpPr>
            <p:nvPr/>
          </p:nvSpPr>
          <p:spPr bwMode="auto">
            <a:xfrm>
              <a:off x="3141" y="8824"/>
              <a:ext cx="360" cy="36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2474" name="Rectangle 10"/>
            <p:cNvSpPr>
              <a:spLocks noChangeArrowheads="1"/>
            </p:cNvSpPr>
            <p:nvPr/>
          </p:nvSpPr>
          <p:spPr bwMode="auto">
            <a:xfrm>
              <a:off x="3681" y="8824"/>
              <a:ext cx="360" cy="36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2475" name="Rectangle 11"/>
            <p:cNvSpPr>
              <a:spLocks noChangeArrowheads="1"/>
            </p:cNvSpPr>
            <p:nvPr/>
          </p:nvSpPr>
          <p:spPr bwMode="auto">
            <a:xfrm>
              <a:off x="3861" y="8284"/>
              <a:ext cx="360" cy="36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2476" name="Rectangle 12"/>
            <p:cNvSpPr>
              <a:spLocks noChangeArrowheads="1"/>
            </p:cNvSpPr>
            <p:nvPr/>
          </p:nvSpPr>
          <p:spPr bwMode="auto">
            <a:xfrm>
              <a:off x="2961" y="8284"/>
              <a:ext cx="360" cy="36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62478" name="Rectangle 14"/>
          <p:cNvSpPr>
            <a:spLocks noGrp="1" noChangeArrowheads="1"/>
          </p:cNvSpPr>
          <p:nvPr>
            <p:ph idx="4294967295"/>
          </p:nvPr>
        </p:nvSpPr>
        <p:spPr>
          <a:xfrm>
            <a:off x="1603375" y="890814"/>
            <a:ext cx="8229600" cy="5505450"/>
          </a:xfrm>
        </p:spPr>
        <p:txBody>
          <a:bodyPr/>
          <a:lstStyle/>
          <a:p>
            <a:r>
              <a:rPr lang="pt-BR" sz="2400" dirty="0"/>
              <a:t>Es </a:t>
            </a:r>
            <a:r>
              <a:rPr lang="pt-BR" sz="2400" dirty="0" err="1"/>
              <a:t>así</a:t>
            </a:r>
            <a:r>
              <a:rPr lang="pt-BR" sz="2400" dirty="0"/>
              <a:t> que una </a:t>
            </a:r>
            <a:r>
              <a:rPr lang="pt-BR" sz="2400" dirty="0" err="1"/>
              <a:t>misma</a:t>
            </a:r>
            <a:r>
              <a:rPr lang="pt-BR" sz="2400" dirty="0"/>
              <a:t> </a:t>
            </a:r>
            <a:r>
              <a:rPr lang="pt-BR" sz="2400" dirty="0" err="1"/>
              <a:t>estructura</a:t>
            </a:r>
            <a:r>
              <a:rPr lang="pt-BR" sz="2400" dirty="0"/>
              <a:t> polipeptídica, </a:t>
            </a:r>
            <a:r>
              <a:rPr lang="pt-BR" sz="2400" dirty="0" err="1"/>
              <a:t>el</a:t>
            </a:r>
            <a:r>
              <a:rPr lang="pt-BR" sz="2400" dirty="0"/>
              <a:t> </a:t>
            </a:r>
            <a:r>
              <a:rPr lang="pt-BR" sz="2400" dirty="0" err="1"/>
              <a:t>capsómero</a:t>
            </a:r>
            <a:r>
              <a:rPr lang="pt-BR" sz="2400" dirty="0"/>
              <a:t>, se </a:t>
            </a:r>
            <a:r>
              <a:rPr lang="pt-BR" sz="2400" dirty="0" err="1"/>
              <a:t>va</a:t>
            </a:r>
            <a:r>
              <a:rPr lang="pt-BR" sz="2400" dirty="0"/>
              <a:t> a repetir </a:t>
            </a:r>
            <a:r>
              <a:rPr lang="pt-BR" sz="2400" dirty="0" err="1"/>
              <a:t>y</a:t>
            </a:r>
            <a:r>
              <a:rPr lang="pt-BR" sz="2400" dirty="0"/>
              <a:t> </a:t>
            </a:r>
            <a:r>
              <a:rPr lang="pt-BR" sz="2400" dirty="0" err="1"/>
              <a:t>autoensamblar</a:t>
            </a:r>
            <a:r>
              <a:rPr lang="pt-BR" sz="2400" dirty="0"/>
              <a:t> originando </a:t>
            </a:r>
            <a:r>
              <a:rPr lang="pt-BR" sz="2400" dirty="0" err="1"/>
              <a:t>la</a:t>
            </a:r>
            <a:r>
              <a:rPr lang="pt-BR" sz="2400" dirty="0"/>
              <a:t> cápside viral.</a:t>
            </a:r>
          </a:p>
          <a:p>
            <a:r>
              <a:rPr lang="pt-BR" sz="2400" dirty="0"/>
              <a:t> Los </a:t>
            </a:r>
            <a:r>
              <a:rPr lang="pt-BR" sz="2400" dirty="0" err="1"/>
              <a:t>capsómeros</a:t>
            </a:r>
            <a:r>
              <a:rPr lang="pt-BR" sz="2400" dirty="0"/>
              <a:t> se </a:t>
            </a:r>
            <a:r>
              <a:rPr lang="pt-BR" sz="2400" dirty="0" err="1"/>
              <a:t>mantienen</a:t>
            </a:r>
            <a:r>
              <a:rPr lang="pt-BR" sz="2400" dirty="0"/>
              <a:t> unidos mediantes </a:t>
            </a:r>
            <a:r>
              <a:rPr lang="pt-BR" sz="2400" dirty="0" err="1"/>
              <a:t>uniones</a:t>
            </a:r>
            <a:r>
              <a:rPr lang="pt-BR" sz="2400" dirty="0"/>
              <a:t> tipo </a:t>
            </a:r>
            <a:r>
              <a:rPr lang="pt-BR" sz="2400" dirty="0" err="1"/>
              <a:t>puentes</a:t>
            </a:r>
            <a:r>
              <a:rPr lang="pt-BR" sz="2400" dirty="0"/>
              <a:t> de </a:t>
            </a:r>
            <a:r>
              <a:rPr lang="pt-BR" sz="2400" dirty="0" err="1"/>
              <a:t>hidrógeno</a:t>
            </a:r>
            <a:r>
              <a:rPr lang="pt-BR" sz="2400" dirty="0"/>
              <a:t> </a:t>
            </a:r>
            <a:r>
              <a:rPr lang="pt-BR" sz="2400" dirty="0" err="1"/>
              <a:t>y</a:t>
            </a:r>
            <a:r>
              <a:rPr lang="pt-BR" sz="2400" dirty="0"/>
              <a:t> Van der </a:t>
            </a:r>
            <a:r>
              <a:rPr lang="pt-BR" sz="2400" dirty="0" err="1"/>
              <a:t>Walls</a:t>
            </a:r>
            <a:r>
              <a:rPr lang="pt-BR" sz="2400" dirty="0"/>
              <a:t>, entre </a:t>
            </a:r>
            <a:r>
              <a:rPr lang="pt-BR" sz="2400" dirty="0" err="1"/>
              <a:t>otras</a:t>
            </a:r>
            <a:r>
              <a:rPr lang="pt-BR" sz="2400" dirty="0"/>
              <a:t> .</a:t>
            </a:r>
          </a:p>
          <a:p>
            <a:r>
              <a:rPr lang="pt-BR" sz="2400" dirty="0"/>
              <a:t> </a:t>
            </a:r>
            <a:r>
              <a:rPr lang="pt-BR" sz="2400" dirty="0" err="1"/>
              <a:t>En</a:t>
            </a:r>
            <a:r>
              <a:rPr lang="pt-BR" sz="2400" dirty="0"/>
              <a:t> </a:t>
            </a:r>
            <a:r>
              <a:rPr lang="pt-BR" sz="2400" dirty="0" err="1"/>
              <a:t>el</a:t>
            </a:r>
            <a:r>
              <a:rPr lang="pt-BR" sz="2400" dirty="0"/>
              <a:t> </a:t>
            </a:r>
            <a:r>
              <a:rPr lang="pt-BR" sz="2400" dirty="0" err="1"/>
              <a:t>ejemplo</a:t>
            </a:r>
            <a:r>
              <a:rPr lang="pt-BR" sz="2400" dirty="0"/>
              <a:t> que se </a:t>
            </a:r>
            <a:r>
              <a:rPr lang="pt-BR" sz="2400" dirty="0" err="1"/>
              <a:t>construye</a:t>
            </a:r>
            <a:r>
              <a:rPr lang="pt-BR" sz="2400" dirty="0"/>
              <a:t> </a:t>
            </a:r>
            <a:r>
              <a:rPr lang="pt-BR" sz="2400" dirty="0" err="1"/>
              <a:t>la</a:t>
            </a:r>
            <a:r>
              <a:rPr lang="pt-BR" sz="2400" dirty="0"/>
              <a:t> cápside es </a:t>
            </a:r>
            <a:r>
              <a:rPr lang="pt-BR" sz="2400" dirty="0" err="1"/>
              <a:t>icosahédrica</a:t>
            </a:r>
            <a:r>
              <a:rPr lang="pt-BR" sz="2400" dirty="0"/>
              <a:t>.</a:t>
            </a:r>
            <a:endParaRPr lang="es-ES" sz="2400" dirty="0"/>
          </a:p>
        </p:txBody>
      </p:sp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0A2C32B9-7928-A54E-B792-7F07D12CCE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3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6" name="Group 4"/>
          <p:cNvGrpSpPr>
            <a:grpSpLocks/>
          </p:cNvGrpSpPr>
          <p:nvPr/>
        </p:nvGrpSpPr>
        <p:grpSpPr bwMode="auto">
          <a:xfrm>
            <a:off x="5303838" y="4005263"/>
            <a:ext cx="1371600" cy="1371600"/>
            <a:chOff x="2241" y="13898"/>
            <a:chExt cx="2160" cy="2160"/>
          </a:xfrm>
        </p:grpSpPr>
        <p:grpSp>
          <p:nvGrpSpPr>
            <p:cNvPr id="64517" name="Group 5"/>
            <p:cNvGrpSpPr>
              <a:grpSpLocks/>
            </p:cNvGrpSpPr>
            <p:nvPr/>
          </p:nvGrpSpPr>
          <p:grpSpPr bwMode="auto">
            <a:xfrm>
              <a:off x="2781" y="14618"/>
              <a:ext cx="1440" cy="657"/>
              <a:chOff x="8063" y="10224"/>
              <a:chExt cx="431" cy="392"/>
            </a:xfrm>
          </p:grpSpPr>
          <p:sp>
            <p:nvSpPr>
              <p:cNvPr id="64518" name="Freeform 6"/>
              <p:cNvSpPr>
                <a:spLocks/>
              </p:cNvSpPr>
              <p:nvPr/>
            </p:nvSpPr>
            <p:spPr bwMode="auto">
              <a:xfrm>
                <a:off x="8186" y="10406"/>
                <a:ext cx="308" cy="210"/>
              </a:xfrm>
              <a:custGeom>
                <a:avLst/>
                <a:gdLst/>
                <a:ahLst/>
                <a:cxnLst>
                  <a:cxn ang="0">
                    <a:pos x="588" y="316"/>
                  </a:cxn>
                  <a:cxn ang="0">
                    <a:pos x="617" y="252"/>
                  </a:cxn>
                  <a:cxn ang="0">
                    <a:pos x="658" y="189"/>
                  </a:cxn>
                  <a:cxn ang="0">
                    <a:pos x="708" y="133"/>
                  </a:cxn>
                  <a:cxn ang="0">
                    <a:pos x="765" y="85"/>
                  </a:cxn>
                  <a:cxn ang="0">
                    <a:pos x="829" y="46"/>
                  </a:cxn>
                  <a:cxn ang="0">
                    <a:pos x="896" y="17"/>
                  </a:cxn>
                  <a:cxn ang="0">
                    <a:pos x="968" y="2"/>
                  </a:cxn>
                  <a:cxn ang="0">
                    <a:pos x="1231" y="0"/>
                  </a:cxn>
                  <a:cxn ang="0">
                    <a:pos x="1159" y="8"/>
                  </a:cxn>
                  <a:cxn ang="0">
                    <a:pos x="1088" y="29"/>
                  </a:cxn>
                  <a:cxn ang="0">
                    <a:pos x="1021" y="64"/>
                  </a:cxn>
                  <a:cxn ang="0">
                    <a:pos x="960" y="109"/>
                  </a:cxn>
                  <a:cxn ang="0">
                    <a:pos x="904" y="161"/>
                  </a:cxn>
                  <a:cxn ang="0">
                    <a:pos x="857" y="220"/>
                  </a:cxn>
                  <a:cxn ang="0">
                    <a:pos x="821" y="284"/>
                  </a:cxn>
                  <a:cxn ang="0">
                    <a:pos x="795" y="349"/>
                  </a:cxn>
                  <a:cxn ang="0">
                    <a:pos x="783" y="413"/>
                  </a:cxn>
                  <a:cxn ang="0">
                    <a:pos x="773" y="479"/>
                  </a:cxn>
                  <a:cxn ang="0">
                    <a:pos x="762" y="545"/>
                  </a:cxn>
                  <a:cxn ang="0">
                    <a:pos x="750" y="607"/>
                  </a:cxn>
                  <a:cxn ang="0">
                    <a:pos x="723" y="669"/>
                  </a:cxn>
                  <a:cxn ang="0">
                    <a:pos x="679" y="718"/>
                  </a:cxn>
                  <a:cxn ang="0">
                    <a:pos x="620" y="758"/>
                  </a:cxn>
                  <a:cxn ang="0">
                    <a:pos x="552" y="790"/>
                  </a:cxn>
                  <a:cxn ang="0">
                    <a:pos x="475" y="812"/>
                  </a:cxn>
                  <a:cxn ang="0">
                    <a:pos x="394" y="828"/>
                  </a:cxn>
                  <a:cxn ang="0">
                    <a:pos x="311" y="836"/>
                  </a:cxn>
                  <a:cxn ang="0">
                    <a:pos x="228" y="839"/>
                  </a:cxn>
                  <a:cxn ang="0">
                    <a:pos x="41" y="838"/>
                  </a:cxn>
                  <a:cxn ang="0">
                    <a:pos x="124" y="833"/>
                  </a:cxn>
                  <a:cxn ang="0">
                    <a:pos x="208" y="820"/>
                  </a:cxn>
                  <a:cxn ang="0">
                    <a:pos x="286" y="802"/>
                  </a:cxn>
                  <a:cxn ang="0">
                    <a:pos x="360" y="776"/>
                  </a:cxn>
                  <a:cxn ang="0">
                    <a:pos x="423" y="740"/>
                  </a:cxn>
                  <a:cxn ang="0">
                    <a:pos x="474" y="695"/>
                  </a:cxn>
                  <a:cxn ang="0">
                    <a:pos x="511" y="639"/>
                  </a:cxn>
                  <a:cxn ang="0">
                    <a:pos x="529" y="577"/>
                  </a:cxn>
                  <a:cxn ang="0">
                    <a:pos x="544" y="512"/>
                  </a:cxn>
                  <a:cxn ang="0">
                    <a:pos x="556" y="444"/>
                  </a:cxn>
                  <a:cxn ang="0">
                    <a:pos x="569" y="379"/>
                  </a:cxn>
                </a:cxnLst>
                <a:rect l="0" t="0" r="r" b="b"/>
                <a:pathLst>
                  <a:path w="1231" h="839">
                    <a:moveTo>
                      <a:pt x="576" y="348"/>
                    </a:moveTo>
                    <a:lnTo>
                      <a:pt x="588" y="316"/>
                    </a:lnTo>
                    <a:lnTo>
                      <a:pt x="601" y="283"/>
                    </a:lnTo>
                    <a:lnTo>
                      <a:pt x="617" y="252"/>
                    </a:lnTo>
                    <a:lnTo>
                      <a:pt x="637" y="220"/>
                    </a:lnTo>
                    <a:lnTo>
                      <a:pt x="658" y="189"/>
                    </a:lnTo>
                    <a:lnTo>
                      <a:pt x="683" y="161"/>
                    </a:lnTo>
                    <a:lnTo>
                      <a:pt x="708" y="133"/>
                    </a:lnTo>
                    <a:lnTo>
                      <a:pt x="736" y="108"/>
                    </a:lnTo>
                    <a:lnTo>
                      <a:pt x="765" y="85"/>
                    </a:lnTo>
                    <a:lnTo>
                      <a:pt x="796" y="64"/>
                    </a:lnTo>
                    <a:lnTo>
                      <a:pt x="829" y="46"/>
                    </a:lnTo>
                    <a:lnTo>
                      <a:pt x="861" y="29"/>
                    </a:lnTo>
                    <a:lnTo>
                      <a:pt x="896" y="17"/>
                    </a:lnTo>
                    <a:lnTo>
                      <a:pt x="931" y="8"/>
                    </a:lnTo>
                    <a:lnTo>
                      <a:pt x="968" y="2"/>
                    </a:lnTo>
                    <a:lnTo>
                      <a:pt x="1003" y="0"/>
                    </a:lnTo>
                    <a:lnTo>
                      <a:pt x="1231" y="0"/>
                    </a:lnTo>
                    <a:lnTo>
                      <a:pt x="1195" y="2"/>
                    </a:lnTo>
                    <a:lnTo>
                      <a:pt x="1159" y="8"/>
                    </a:lnTo>
                    <a:lnTo>
                      <a:pt x="1123" y="17"/>
                    </a:lnTo>
                    <a:lnTo>
                      <a:pt x="1088" y="29"/>
                    </a:lnTo>
                    <a:lnTo>
                      <a:pt x="1055" y="46"/>
                    </a:lnTo>
                    <a:lnTo>
                      <a:pt x="1021" y="64"/>
                    </a:lnTo>
                    <a:lnTo>
                      <a:pt x="989" y="85"/>
                    </a:lnTo>
                    <a:lnTo>
                      <a:pt x="960" y="109"/>
                    </a:lnTo>
                    <a:lnTo>
                      <a:pt x="931" y="134"/>
                    </a:lnTo>
                    <a:lnTo>
                      <a:pt x="904" y="161"/>
                    </a:lnTo>
                    <a:lnTo>
                      <a:pt x="879" y="190"/>
                    </a:lnTo>
                    <a:lnTo>
                      <a:pt x="857" y="220"/>
                    </a:lnTo>
                    <a:lnTo>
                      <a:pt x="837" y="252"/>
                    </a:lnTo>
                    <a:lnTo>
                      <a:pt x="821" y="284"/>
                    </a:lnTo>
                    <a:lnTo>
                      <a:pt x="806" y="317"/>
                    </a:lnTo>
                    <a:lnTo>
                      <a:pt x="795" y="349"/>
                    </a:lnTo>
                    <a:lnTo>
                      <a:pt x="788" y="380"/>
                    </a:lnTo>
                    <a:lnTo>
                      <a:pt x="783" y="413"/>
                    </a:lnTo>
                    <a:lnTo>
                      <a:pt x="778" y="445"/>
                    </a:lnTo>
                    <a:lnTo>
                      <a:pt x="773" y="479"/>
                    </a:lnTo>
                    <a:lnTo>
                      <a:pt x="767" y="513"/>
                    </a:lnTo>
                    <a:lnTo>
                      <a:pt x="762" y="545"/>
                    </a:lnTo>
                    <a:lnTo>
                      <a:pt x="757" y="577"/>
                    </a:lnTo>
                    <a:lnTo>
                      <a:pt x="750" y="607"/>
                    </a:lnTo>
                    <a:lnTo>
                      <a:pt x="739" y="639"/>
                    </a:lnTo>
                    <a:lnTo>
                      <a:pt x="723" y="669"/>
                    </a:lnTo>
                    <a:lnTo>
                      <a:pt x="702" y="695"/>
                    </a:lnTo>
                    <a:lnTo>
                      <a:pt x="679" y="718"/>
                    </a:lnTo>
                    <a:lnTo>
                      <a:pt x="651" y="740"/>
                    </a:lnTo>
                    <a:lnTo>
                      <a:pt x="620" y="758"/>
                    </a:lnTo>
                    <a:lnTo>
                      <a:pt x="588" y="776"/>
                    </a:lnTo>
                    <a:lnTo>
                      <a:pt x="552" y="790"/>
                    </a:lnTo>
                    <a:lnTo>
                      <a:pt x="514" y="802"/>
                    </a:lnTo>
                    <a:lnTo>
                      <a:pt x="475" y="812"/>
                    </a:lnTo>
                    <a:lnTo>
                      <a:pt x="435" y="820"/>
                    </a:lnTo>
                    <a:lnTo>
                      <a:pt x="394" y="828"/>
                    </a:lnTo>
                    <a:lnTo>
                      <a:pt x="352" y="833"/>
                    </a:lnTo>
                    <a:lnTo>
                      <a:pt x="311" y="836"/>
                    </a:lnTo>
                    <a:lnTo>
                      <a:pt x="269" y="838"/>
                    </a:lnTo>
                    <a:lnTo>
                      <a:pt x="228" y="839"/>
                    </a:lnTo>
                    <a:lnTo>
                      <a:pt x="0" y="839"/>
                    </a:lnTo>
                    <a:lnTo>
                      <a:pt x="41" y="838"/>
                    </a:lnTo>
                    <a:lnTo>
                      <a:pt x="83" y="836"/>
                    </a:lnTo>
                    <a:lnTo>
                      <a:pt x="124" y="833"/>
                    </a:lnTo>
                    <a:lnTo>
                      <a:pt x="166" y="828"/>
                    </a:lnTo>
                    <a:lnTo>
                      <a:pt x="208" y="820"/>
                    </a:lnTo>
                    <a:lnTo>
                      <a:pt x="247" y="812"/>
                    </a:lnTo>
                    <a:lnTo>
                      <a:pt x="286" y="802"/>
                    </a:lnTo>
                    <a:lnTo>
                      <a:pt x="324" y="790"/>
                    </a:lnTo>
                    <a:lnTo>
                      <a:pt x="360" y="776"/>
                    </a:lnTo>
                    <a:lnTo>
                      <a:pt x="392" y="758"/>
                    </a:lnTo>
                    <a:lnTo>
                      <a:pt x="423" y="740"/>
                    </a:lnTo>
                    <a:lnTo>
                      <a:pt x="451" y="718"/>
                    </a:lnTo>
                    <a:lnTo>
                      <a:pt x="474" y="695"/>
                    </a:lnTo>
                    <a:lnTo>
                      <a:pt x="495" y="669"/>
                    </a:lnTo>
                    <a:lnTo>
                      <a:pt x="511" y="639"/>
                    </a:lnTo>
                    <a:lnTo>
                      <a:pt x="522" y="607"/>
                    </a:lnTo>
                    <a:lnTo>
                      <a:pt x="529" y="577"/>
                    </a:lnTo>
                    <a:lnTo>
                      <a:pt x="537" y="544"/>
                    </a:lnTo>
                    <a:lnTo>
                      <a:pt x="544" y="512"/>
                    </a:lnTo>
                    <a:lnTo>
                      <a:pt x="550" y="478"/>
                    </a:lnTo>
                    <a:lnTo>
                      <a:pt x="556" y="444"/>
                    </a:lnTo>
                    <a:lnTo>
                      <a:pt x="563" y="411"/>
                    </a:lnTo>
                    <a:lnTo>
                      <a:pt x="569" y="379"/>
                    </a:lnTo>
                    <a:lnTo>
                      <a:pt x="576" y="348"/>
                    </a:lnTo>
                    <a:close/>
                  </a:path>
                </a:pathLst>
              </a:custGeom>
              <a:solidFill>
                <a:srgbClr val="333333"/>
              </a:solidFill>
              <a:ln w="19050" cmpd="sng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64519" name="Freeform 7"/>
              <p:cNvSpPr>
                <a:spLocks/>
              </p:cNvSpPr>
              <p:nvPr/>
            </p:nvSpPr>
            <p:spPr bwMode="auto">
              <a:xfrm>
                <a:off x="8063" y="10224"/>
                <a:ext cx="301" cy="392"/>
              </a:xfrm>
              <a:custGeom>
                <a:avLst/>
                <a:gdLst/>
                <a:ahLst/>
                <a:cxnLst>
                  <a:cxn ang="0">
                    <a:pos x="848" y="4"/>
                  </a:cxn>
                  <a:cxn ang="0">
                    <a:pos x="957" y="26"/>
                  </a:cxn>
                  <a:cxn ang="0">
                    <a:pos x="1052" y="71"/>
                  </a:cxn>
                  <a:cxn ang="0">
                    <a:pos x="1128" y="142"/>
                  </a:cxn>
                  <a:cxn ang="0">
                    <a:pos x="1180" y="240"/>
                  </a:cxn>
                  <a:cxn ang="0">
                    <a:pos x="1202" y="362"/>
                  </a:cxn>
                  <a:cxn ang="0">
                    <a:pos x="1164" y="469"/>
                  </a:cxn>
                  <a:cxn ang="0">
                    <a:pos x="1082" y="565"/>
                  </a:cxn>
                  <a:cxn ang="0">
                    <a:pos x="974" y="646"/>
                  </a:cxn>
                  <a:cxn ang="0">
                    <a:pos x="866" y="714"/>
                  </a:cxn>
                  <a:cxn ang="0">
                    <a:pos x="776" y="766"/>
                  </a:cxn>
                  <a:cxn ang="0">
                    <a:pos x="655" y="832"/>
                  </a:cxn>
                  <a:cxn ang="0">
                    <a:pos x="509" y="915"/>
                  </a:cxn>
                  <a:cxn ang="0">
                    <a:pos x="369" y="1018"/>
                  </a:cxn>
                  <a:cxn ang="0">
                    <a:pos x="265" y="1141"/>
                  </a:cxn>
                  <a:cxn ang="0">
                    <a:pos x="228" y="1284"/>
                  </a:cxn>
                  <a:cxn ang="0">
                    <a:pos x="247" y="1370"/>
                  </a:cxn>
                  <a:cxn ang="0">
                    <a:pos x="283" y="1420"/>
                  </a:cxn>
                  <a:cxn ang="0">
                    <a:pos x="332" y="1466"/>
                  </a:cxn>
                  <a:cxn ang="0">
                    <a:pos x="388" y="1505"/>
                  </a:cxn>
                  <a:cxn ang="0">
                    <a:pos x="445" y="1532"/>
                  </a:cxn>
                  <a:cxn ang="0">
                    <a:pos x="492" y="1546"/>
                  </a:cxn>
                  <a:cxn ang="0">
                    <a:pos x="529" y="1553"/>
                  </a:cxn>
                  <a:cxn ang="0">
                    <a:pos x="571" y="1560"/>
                  </a:cxn>
                  <a:cxn ang="0">
                    <a:pos x="617" y="1565"/>
                  </a:cxn>
                  <a:cxn ang="0">
                    <a:pos x="666" y="1568"/>
                  </a:cxn>
                  <a:cxn ang="0">
                    <a:pos x="717" y="1569"/>
                  </a:cxn>
                  <a:cxn ang="0">
                    <a:pos x="455" y="1568"/>
                  </a:cxn>
                  <a:cxn ang="0">
                    <a:pos x="405" y="1566"/>
                  </a:cxn>
                  <a:cxn ang="0">
                    <a:pos x="358" y="1562"/>
                  </a:cxn>
                  <a:cxn ang="0">
                    <a:pos x="314" y="1556"/>
                  </a:cxn>
                  <a:cxn ang="0">
                    <a:pos x="277" y="1548"/>
                  </a:cxn>
                  <a:cxn ang="0">
                    <a:pos x="237" y="1539"/>
                  </a:cxn>
                  <a:cxn ang="0">
                    <a:pos x="181" y="1515"/>
                  </a:cxn>
                  <a:cxn ang="0">
                    <a:pos x="123" y="1480"/>
                  </a:cxn>
                  <a:cxn ang="0">
                    <a:pos x="70" y="1435"/>
                  </a:cxn>
                  <a:cxn ang="0">
                    <a:pos x="29" y="1386"/>
                  </a:cxn>
                  <a:cxn ang="0">
                    <a:pos x="7" y="1336"/>
                  </a:cxn>
                  <a:cxn ang="0">
                    <a:pos x="16" y="1186"/>
                  </a:cxn>
                  <a:cxn ang="0">
                    <a:pos x="101" y="1057"/>
                  </a:cxn>
                  <a:cxn ang="0">
                    <a:pos x="233" y="947"/>
                  </a:cxn>
                  <a:cxn ang="0">
                    <a:pos x="380" y="857"/>
                  </a:cxn>
                  <a:cxn ang="0">
                    <a:pos x="514" y="786"/>
                  </a:cxn>
                  <a:cxn ang="0">
                    <a:pos x="606" y="734"/>
                  </a:cxn>
                  <a:cxn ang="0">
                    <a:pos x="710" y="671"/>
                  </a:cxn>
                  <a:cxn ang="0">
                    <a:pos x="820" y="593"/>
                  </a:cxn>
                  <a:cxn ang="0">
                    <a:pos x="913" y="502"/>
                  </a:cxn>
                  <a:cxn ang="0">
                    <a:pos x="968" y="398"/>
                  </a:cxn>
                  <a:cxn ang="0">
                    <a:pos x="964" y="280"/>
                  </a:cxn>
                  <a:cxn ang="0">
                    <a:pos x="920" y="171"/>
                  </a:cxn>
                  <a:cxn ang="0">
                    <a:pos x="852" y="92"/>
                  </a:cxn>
                  <a:cxn ang="0">
                    <a:pos x="763" y="39"/>
                  </a:cxn>
                  <a:cxn ang="0">
                    <a:pos x="658" y="9"/>
                  </a:cxn>
                  <a:cxn ang="0">
                    <a:pos x="541" y="0"/>
                  </a:cxn>
                </a:cxnLst>
                <a:rect l="0" t="0" r="r" b="b"/>
                <a:pathLst>
                  <a:path w="1202" h="1569">
                    <a:moveTo>
                      <a:pt x="769" y="0"/>
                    </a:moveTo>
                    <a:lnTo>
                      <a:pt x="809" y="1"/>
                    </a:lnTo>
                    <a:lnTo>
                      <a:pt x="848" y="4"/>
                    </a:lnTo>
                    <a:lnTo>
                      <a:pt x="886" y="9"/>
                    </a:lnTo>
                    <a:lnTo>
                      <a:pt x="922" y="16"/>
                    </a:lnTo>
                    <a:lnTo>
                      <a:pt x="957" y="26"/>
                    </a:lnTo>
                    <a:lnTo>
                      <a:pt x="991" y="39"/>
                    </a:lnTo>
                    <a:lnTo>
                      <a:pt x="1022" y="54"/>
                    </a:lnTo>
                    <a:lnTo>
                      <a:pt x="1052" y="71"/>
                    </a:lnTo>
                    <a:lnTo>
                      <a:pt x="1080" y="92"/>
                    </a:lnTo>
                    <a:lnTo>
                      <a:pt x="1104" y="115"/>
                    </a:lnTo>
                    <a:lnTo>
                      <a:pt x="1128" y="142"/>
                    </a:lnTo>
                    <a:lnTo>
                      <a:pt x="1148" y="171"/>
                    </a:lnTo>
                    <a:lnTo>
                      <a:pt x="1166" y="205"/>
                    </a:lnTo>
                    <a:lnTo>
                      <a:pt x="1180" y="240"/>
                    </a:lnTo>
                    <a:lnTo>
                      <a:pt x="1192" y="280"/>
                    </a:lnTo>
                    <a:lnTo>
                      <a:pt x="1200" y="324"/>
                    </a:lnTo>
                    <a:lnTo>
                      <a:pt x="1202" y="362"/>
                    </a:lnTo>
                    <a:lnTo>
                      <a:pt x="1196" y="398"/>
                    </a:lnTo>
                    <a:lnTo>
                      <a:pt x="1183" y="434"/>
                    </a:lnTo>
                    <a:lnTo>
                      <a:pt x="1164" y="469"/>
                    </a:lnTo>
                    <a:lnTo>
                      <a:pt x="1141" y="502"/>
                    </a:lnTo>
                    <a:lnTo>
                      <a:pt x="1113" y="534"/>
                    </a:lnTo>
                    <a:lnTo>
                      <a:pt x="1082" y="565"/>
                    </a:lnTo>
                    <a:lnTo>
                      <a:pt x="1048" y="593"/>
                    </a:lnTo>
                    <a:lnTo>
                      <a:pt x="1011" y="621"/>
                    </a:lnTo>
                    <a:lnTo>
                      <a:pt x="974" y="646"/>
                    </a:lnTo>
                    <a:lnTo>
                      <a:pt x="938" y="671"/>
                    </a:lnTo>
                    <a:lnTo>
                      <a:pt x="901" y="693"/>
                    </a:lnTo>
                    <a:lnTo>
                      <a:pt x="866" y="714"/>
                    </a:lnTo>
                    <a:lnTo>
                      <a:pt x="832" y="734"/>
                    </a:lnTo>
                    <a:lnTo>
                      <a:pt x="803" y="751"/>
                    </a:lnTo>
                    <a:lnTo>
                      <a:pt x="776" y="766"/>
                    </a:lnTo>
                    <a:lnTo>
                      <a:pt x="740" y="786"/>
                    </a:lnTo>
                    <a:lnTo>
                      <a:pt x="700" y="807"/>
                    </a:lnTo>
                    <a:lnTo>
                      <a:pt x="655" y="832"/>
                    </a:lnTo>
                    <a:lnTo>
                      <a:pt x="608" y="857"/>
                    </a:lnTo>
                    <a:lnTo>
                      <a:pt x="559" y="885"/>
                    </a:lnTo>
                    <a:lnTo>
                      <a:pt x="509" y="915"/>
                    </a:lnTo>
                    <a:lnTo>
                      <a:pt x="461" y="947"/>
                    </a:lnTo>
                    <a:lnTo>
                      <a:pt x="414" y="982"/>
                    </a:lnTo>
                    <a:lnTo>
                      <a:pt x="369" y="1018"/>
                    </a:lnTo>
                    <a:lnTo>
                      <a:pt x="329" y="1057"/>
                    </a:lnTo>
                    <a:lnTo>
                      <a:pt x="294" y="1098"/>
                    </a:lnTo>
                    <a:lnTo>
                      <a:pt x="265" y="1141"/>
                    </a:lnTo>
                    <a:lnTo>
                      <a:pt x="244" y="1186"/>
                    </a:lnTo>
                    <a:lnTo>
                      <a:pt x="231" y="1234"/>
                    </a:lnTo>
                    <a:lnTo>
                      <a:pt x="228" y="1284"/>
                    </a:lnTo>
                    <a:lnTo>
                      <a:pt x="235" y="1336"/>
                    </a:lnTo>
                    <a:lnTo>
                      <a:pt x="240" y="1353"/>
                    </a:lnTo>
                    <a:lnTo>
                      <a:pt x="247" y="1370"/>
                    </a:lnTo>
                    <a:lnTo>
                      <a:pt x="257" y="1386"/>
                    </a:lnTo>
                    <a:lnTo>
                      <a:pt x="268" y="1404"/>
                    </a:lnTo>
                    <a:lnTo>
                      <a:pt x="283" y="1420"/>
                    </a:lnTo>
                    <a:lnTo>
                      <a:pt x="298" y="1435"/>
                    </a:lnTo>
                    <a:lnTo>
                      <a:pt x="314" y="1452"/>
                    </a:lnTo>
                    <a:lnTo>
                      <a:pt x="332" y="1466"/>
                    </a:lnTo>
                    <a:lnTo>
                      <a:pt x="350" y="1480"/>
                    </a:lnTo>
                    <a:lnTo>
                      <a:pt x="370" y="1492"/>
                    </a:lnTo>
                    <a:lnTo>
                      <a:pt x="388" y="1505"/>
                    </a:lnTo>
                    <a:lnTo>
                      <a:pt x="407" y="1515"/>
                    </a:lnTo>
                    <a:lnTo>
                      <a:pt x="427" y="1525"/>
                    </a:lnTo>
                    <a:lnTo>
                      <a:pt x="445" y="1532"/>
                    </a:lnTo>
                    <a:lnTo>
                      <a:pt x="464" y="1539"/>
                    </a:lnTo>
                    <a:lnTo>
                      <a:pt x="481" y="1543"/>
                    </a:lnTo>
                    <a:lnTo>
                      <a:pt x="492" y="1546"/>
                    </a:lnTo>
                    <a:lnTo>
                      <a:pt x="503" y="1548"/>
                    </a:lnTo>
                    <a:lnTo>
                      <a:pt x="516" y="1551"/>
                    </a:lnTo>
                    <a:lnTo>
                      <a:pt x="529" y="1553"/>
                    </a:lnTo>
                    <a:lnTo>
                      <a:pt x="542" y="1556"/>
                    </a:lnTo>
                    <a:lnTo>
                      <a:pt x="557" y="1558"/>
                    </a:lnTo>
                    <a:lnTo>
                      <a:pt x="571" y="1560"/>
                    </a:lnTo>
                    <a:lnTo>
                      <a:pt x="585" y="1562"/>
                    </a:lnTo>
                    <a:lnTo>
                      <a:pt x="601" y="1563"/>
                    </a:lnTo>
                    <a:lnTo>
                      <a:pt x="617" y="1565"/>
                    </a:lnTo>
                    <a:lnTo>
                      <a:pt x="632" y="1566"/>
                    </a:lnTo>
                    <a:lnTo>
                      <a:pt x="649" y="1567"/>
                    </a:lnTo>
                    <a:lnTo>
                      <a:pt x="666" y="1568"/>
                    </a:lnTo>
                    <a:lnTo>
                      <a:pt x="682" y="1568"/>
                    </a:lnTo>
                    <a:lnTo>
                      <a:pt x="700" y="1569"/>
                    </a:lnTo>
                    <a:lnTo>
                      <a:pt x="717" y="1569"/>
                    </a:lnTo>
                    <a:lnTo>
                      <a:pt x="490" y="1569"/>
                    </a:lnTo>
                    <a:lnTo>
                      <a:pt x="473" y="1569"/>
                    </a:lnTo>
                    <a:lnTo>
                      <a:pt x="455" y="1568"/>
                    </a:lnTo>
                    <a:lnTo>
                      <a:pt x="438" y="1568"/>
                    </a:lnTo>
                    <a:lnTo>
                      <a:pt x="422" y="1567"/>
                    </a:lnTo>
                    <a:lnTo>
                      <a:pt x="405" y="1566"/>
                    </a:lnTo>
                    <a:lnTo>
                      <a:pt x="389" y="1565"/>
                    </a:lnTo>
                    <a:lnTo>
                      <a:pt x="374" y="1563"/>
                    </a:lnTo>
                    <a:lnTo>
                      <a:pt x="358" y="1562"/>
                    </a:lnTo>
                    <a:lnTo>
                      <a:pt x="343" y="1560"/>
                    </a:lnTo>
                    <a:lnTo>
                      <a:pt x="329" y="1558"/>
                    </a:lnTo>
                    <a:lnTo>
                      <a:pt x="314" y="1556"/>
                    </a:lnTo>
                    <a:lnTo>
                      <a:pt x="301" y="1553"/>
                    </a:lnTo>
                    <a:lnTo>
                      <a:pt x="289" y="1551"/>
                    </a:lnTo>
                    <a:lnTo>
                      <a:pt x="277" y="1548"/>
                    </a:lnTo>
                    <a:lnTo>
                      <a:pt x="265" y="1546"/>
                    </a:lnTo>
                    <a:lnTo>
                      <a:pt x="254" y="1543"/>
                    </a:lnTo>
                    <a:lnTo>
                      <a:pt x="237" y="1539"/>
                    </a:lnTo>
                    <a:lnTo>
                      <a:pt x="218" y="1532"/>
                    </a:lnTo>
                    <a:lnTo>
                      <a:pt x="200" y="1525"/>
                    </a:lnTo>
                    <a:lnTo>
                      <a:pt x="181" y="1515"/>
                    </a:lnTo>
                    <a:lnTo>
                      <a:pt x="161" y="1505"/>
                    </a:lnTo>
                    <a:lnTo>
                      <a:pt x="142" y="1492"/>
                    </a:lnTo>
                    <a:lnTo>
                      <a:pt x="123" y="1480"/>
                    </a:lnTo>
                    <a:lnTo>
                      <a:pt x="105" y="1466"/>
                    </a:lnTo>
                    <a:lnTo>
                      <a:pt x="87" y="1452"/>
                    </a:lnTo>
                    <a:lnTo>
                      <a:pt x="70" y="1435"/>
                    </a:lnTo>
                    <a:lnTo>
                      <a:pt x="55" y="1420"/>
                    </a:lnTo>
                    <a:lnTo>
                      <a:pt x="42" y="1404"/>
                    </a:lnTo>
                    <a:lnTo>
                      <a:pt x="29" y="1386"/>
                    </a:lnTo>
                    <a:lnTo>
                      <a:pt x="19" y="1370"/>
                    </a:lnTo>
                    <a:lnTo>
                      <a:pt x="12" y="1353"/>
                    </a:lnTo>
                    <a:lnTo>
                      <a:pt x="7" y="1336"/>
                    </a:lnTo>
                    <a:lnTo>
                      <a:pt x="0" y="1284"/>
                    </a:lnTo>
                    <a:lnTo>
                      <a:pt x="3" y="1234"/>
                    </a:lnTo>
                    <a:lnTo>
                      <a:pt x="16" y="1186"/>
                    </a:lnTo>
                    <a:lnTo>
                      <a:pt x="38" y="1141"/>
                    </a:lnTo>
                    <a:lnTo>
                      <a:pt x="66" y="1098"/>
                    </a:lnTo>
                    <a:lnTo>
                      <a:pt x="101" y="1057"/>
                    </a:lnTo>
                    <a:lnTo>
                      <a:pt x="142" y="1018"/>
                    </a:lnTo>
                    <a:lnTo>
                      <a:pt x="186" y="982"/>
                    </a:lnTo>
                    <a:lnTo>
                      <a:pt x="233" y="947"/>
                    </a:lnTo>
                    <a:lnTo>
                      <a:pt x="282" y="915"/>
                    </a:lnTo>
                    <a:lnTo>
                      <a:pt x="331" y="885"/>
                    </a:lnTo>
                    <a:lnTo>
                      <a:pt x="380" y="857"/>
                    </a:lnTo>
                    <a:lnTo>
                      <a:pt x="428" y="832"/>
                    </a:lnTo>
                    <a:lnTo>
                      <a:pt x="472" y="807"/>
                    </a:lnTo>
                    <a:lnTo>
                      <a:pt x="514" y="786"/>
                    </a:lnTo>
                    <a:lnTo>
                      <a:pt x="549" y="766"/>
                    </a:lnTo>
                    <a:lnTo>
                      <a:pt x="576" y="751"/>
                    </a:lnTo>
                    <a:lnTo>
                      <a:pt x="606" y="734"/>
                    </a:lnTo>
                    <a:lnTo>
                      <a:pt x="638" y="714"/>
                    </a:lnTo>
                    <a:lnTo>
                      <a:pt x="674" y="693"/>
                    </a:lnTo>
                    <a:lnTo>
                      <a:pt x="710" y="671"/>
                    </a:lnTo>
                    <a:lnTo>
                      <a:pt x="748" y="646"/>
                    </a:lnTo>
                    <a:lnTo>
                      <a:pt x="784" y="621"/>
                    </a:lnTo>
                    <a:lnTo>
                      <a:pt x="820" y="593"/>
                    </a:lnTo>
                    <a:lnTo>
                      <a:pt x="854" y="565"/>
                    </a:lnTo>
                    <a:lnTo>
                      <a:pt x="886" y="534"/>
                    </a:lnTo>
                    <a:lnTo>
                      <a:pt x="913" y="502"/>
                    </a:lnTo>
                    <a:lnTo>
                      <a:pt x="937" y="469"/>
                    </a:lnTo>
                    <a:lnTo>
                      <a:pt x="955" y="434"/>
                    </a:lnTo>
                    <a:lnTo>
                      <a:pt x="968" y="398"/>
                    </a:lnTo>
                    <a:lnTo>
                      <a:pt x="974" y="362"/>
                    </a:lnTo>
                    <a:lnTo>
                      <a:pt x="972" y="324"/>
                    </a:lnTo>
                    <a:lnTo>
                      <a:pt x="964" y="280"/>
                    </a:lnTo>
                    <a:lnTo>
                      <a:pt x="952" y="240"/>
                    </a:lnTo>
                    <a:lnTo>
                      <a:pt x="938" y="205"/>
                    </a:lnTo>
                    <a:lnTo>
                      <a:pt x="920" y="171"/>
                    </a:lnTo>
                    <a:lnTo>
                      <a:pt x="900" y="142"/>
                    </a:lnTo>
                    <a:lnTo>
                      <a:pt x="876" y="115"/>
                    </a:lnTo>
                    <a:lnTo>
                      <a:pt x="852" y="92"/>
                    </a:lnTo>
                    <a:lnTo>
                      <a:pt x="824" y="71"/>
                    </a:lnTo>
                    <a:lnTo>
                      <a:pt x="795" y="54"/>
                    </a:lnTo>
                    <a:lnTo>
                      <a:pt x="763" y="39"/>
                    </a:lnTo>
                    <a:lnTo>
                      <a:pt x="729" y="26"/>
                    </a:lnTo>
                    <a:lnTo>
                      <a:pt x="694" y="16"/>
                    </a:lnTo>
                    <a:lnTo>
                      <a:pt x="658" y="9"/>
                    </a:lnTo>
                    <a:lnTo>
                      <a:pt x="620" y="4"/>
                    </a:lnTo>
                    <a:lnTo>
                      <a:pt x="581" y="1"/>
                    </a:lnTo>
                    <a:lnTo>
                      <a:pt x="541" y="0"/>
                    </a:lnTo>
                    <a:lnTo>
                      <a:pt x="769" y="0"/>
                    </a:lnTo>
                    <a:close/>
                  </a:path>
                </a:pathLst>
              </a:custGeom>
              <a:solidFill>
                <a:srgbClr val="333333"/>
              </a:solidFill>
              <a:ln w="19050" cmpd="sng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64520" name="Freeform 8"/>
            <p:cNvSpPr>
              <a:spLocks noEditPoints="1"/>
            </p:cNvSpPr>
            <p:nvPr/>
          </p:nvSpPr>
          <p:spPr bwMode="auto">
            <a:xfrm>
              <a:off x="2241" y="13898"/>
              <a:ext cx="2160" cy="2160"/>
            </a:xfrm>
            <a:custGeom>
              <a:avLst/>
              <a:gdLst/>
              <a:ahLst/>
              <a:cxnLst>
                <a:cxn ang="0">
                  <a:pos x="5965" y="4515"/>
                </a:cxn>
                <a:cxn ang="0">
                  <a:pos x="6674" y="4429"/>
                </a:cxn>
                <a:cxn ang="0">
                  <a:pos x="7312" y="4278"/>
                </a:cxn>
                <a:cxn ang="0">
                  <a:pos x="7866" y="4072"/>
                </a:cxn>
                <a:cxn ang="0">
                  <a:pos x="8329" y="3820"/>
                </a:cxn>
                <a:cxn ang="0">
                  <a:pos x="8687" y="3530"/>
                </a:cxn>
                <a:cxn ang="0">
                  <a:pos x="8933" y="3211"/>
                </a:cxn>
                <a:cxn ang="0">
                  <a:pos x="9057" y="2872"/>
                </a:cxn>
                <a:cxn ang="0">
                  <a:pos x="9045" y="2523"/>
                </a:cxn>
                <a:cxn ang="0">
                  <a:pos x="8889" y="2172"/>
                </a:cxn>
                <a:cxn ang="0">
                  <a:pos x="8579" y="1827"/>
                </a:cxn>
                <a:cxn ang="0">
                  <a:pos x="8138" y="1521"/>
                </a:cxn>
                <a:cxn ang="0">
                  <a:pos x="7606" y="1278"/>
                </a:cxn>
                <a:cxn ang="0">
                  <a:pos x="7008" y="1098"/>
                </a:cxn>
                <a:cxn ang="0">
                  <a:pos x="6361" y="982"/>
                </a:cxn>
                <a:cxn ang="0">
                  <a:pos x="5685" y="929"/>
                </a:cxn>
                <a:cxn ang="0">
                  <a:pos x="5003" y="939"/>
                </a:cxn>
                <a:cxn ang="0">
                  <a:pos x="4334" y="1013"/>
                </a:cxn>
                <a:cxn ang="0">
                  <a:pos x="3700" y="1150"/>
                </a:cxn>
                <a:cxn ang="0">
                  <a:pos x="3120" y="1351"/>
                </a:cxn>
                <a:cxn ang="0">
                  <a:pos x="2694" y="1567"/>
                </a:cxn>
                <a:cxn ang="0">
                  <a:pos x="2333" y="1827"/>
                </a:cxn>
                <a:cxn ang="0">
                  <a:pos x="2023" y="2172"/>
                </a:cxn>
                <a:cxn ang="0">
                  <a:pos x="1867" y="2523"/>
                </a:cxn>
                <a:cxn ang="0">
                  <a:pos x="1857" y="2872"/>
                </a:cxn>
                <a:cxn ang="0">
                  <a:pos x="1979" y="3211"/>
                </a:cxn>
                <a:cxn ang="0">
                  <a:pos x="2225" y="3530"/>
                </a:cxn>
                <a:cxn ang="0">
                  <a:pos x="2585" y="3820"/>
                </a:cxn>
                <a:cxn ang="0">
                  <a:pos x="3046" y="4072"/>
                </a:cxn>
                <a:cxn ang="0">
                  <a:pos x="3602" y="4278"/>
                </a:cxn>
                <a:cxn ang="0">
                  <a:pos x="4240" y="4429"/>
                </a:cxn>
                <a:cxn ang="0">
                  <a:pos x="4949" y="4515"/>
                </a:cxn>
                <a:cxn ang="0">
                  <a:pos x="0" y="3155"/>
                </a:cxn>
                <a:cxn ang="0">
                  <a:pos x="1705" y="3155"/>
                </a:cxn>
                <a:cxn ang="0">
                  <a:pos x="304" y="1733"/>
                </a:cxn>
                <a:cxn ang="0">
                  <a:pos x="2629" y="1421"/>
                </a:cxn>
                <a:cxn ang="0">
                  <a:pos x="1781" y="2160"/>
                </a:cxn>
                <a:cxn ang="0">
                  <a:pos x="3466" y="152"/>
                </a:cxn>
                <a:cxn ang="0">
                  <a:pos x="4603" y="852"/>
                </a:cxn>
                <a:cxn ang="0">
                  <a:pos x="6309" y="852"/>
                </a:cxn>
                <a:cxn ang="0">
                  <a:pos x="6594" y="891"/>
                </a:cxn>
                <a:cxn ang="0">
                  <a:pos x="8070" y="1317"/>
                </a:cxn>
                <a:cxn ang="0">
                  <a:pos x="9757" y="995"/>
                </a:cxn>
                <a:cxn ang="0">
                  <a:pos x="9209" y="3155"/>
                </a:cxn>
                <a:cxn ang="0">
                  <a:pos x="10912" y="3155"/>
                </a:cxn>
                <a:cxn ang="0">
                  <a:pos x="8279" y="4036"/>
                </a:cxn>
                <a:cxn ang="0">
                  <a:pos x="9757" y="4462"/>
                </a:cxn>
                <a:cxn ang="0">
                  <a:pos x="8070" y="4141"/>
                </a:cxn>
                <a:cxn ang="0">
                  <a:pos x="4603" y="5458"/>
                </a:cxn>
                <a:cxn ang="0">
                  <a:pos x="6309" y="5458"/>
                </a:cxn>
                <a:cxn ang="0">
                  <a:pos x="1991" y="4879"/>
                </a:cxn>
                <a:cxn ang="0">
                  <a:pos x="3466" y="5305"/>
                </a:cxn>
                <a:cxn ang="0">
                  <a:pos x="1781" y="3298"/>
                </a:cxn>
              </a:cxnLst>
              <a:rect l="0" t="0" r="r" b="b"/>
              <a:pathLst>
                <a:path w="10912" h="5458">
                  <a:moveTo>
                    <a:pt x="5457" y="4532"/>
                  </a:moveTo>
                  <a:lnTo>
                    <a:pt x="5715" y="4528"/>
                  </a:lnTo>
                  <a:lnTo>
                    <a:pt x="5965" y="4515"/>
                  </a:lnTo>
                  <a:lnTo>
                    <a:pt x="6209" y="4494"/>
                  </a:lnTo>
                  <a:lnTo>
                    <a:pt x="6444" y="4465"/>
                  </a:lnTo>
                  <a:lnTo>
                    <a:pt x="6674" y="4429"/>
                  </a:lnTo>
                  <a:lnTo>
                    <a:pt x="6894" y="4385"/>
                  </a:lnTo>
                  <a:lnTo>
                    <a:pt x="7108" y="4335"/>
                  </a:lnTo>
                  <a:lnTo>
                    <a:pt x="7312" y="4278"/>
                  </a:lnTo>
                  <a:lnTo>
                    <a:pt x="7506" y="4215"/>
                  </a:lnTo>
                  <a:lnTo>
                    <a:pt x="7692" y="4147"/>
                  </a:lnTo>
                  <a:lnTo>
                    <a:pt x="7866" y="4072"/>
                  </a:lnTo>
                  <a:lnTo>
                    <a:pt x="8032" y="3993"/>
                  </a:lnTo>
                  <a:lnTo>
                    <a:pt x="8186" y="3909"/>
                  </a:lnTo>
                  <a:lnTo>
                    <a:pt x="8329" y="3820"/>
                  </a:lnTo>
                  <a:lnTo>
                    <a:pt x="8461" y="3727"/>
                  </a:lnTo>
                  <a:lnTo>
                    <a:pt x="8581" y="3630"/>
                  </a:lnTo>
                  <a:lnTo>
                    <a:pt x="8687" y="3530"/>
                  </a:lnTo>
                  <a:lnTo>
                    <a:pt x="8783" y="3426"/>
                  </a:lnTo>
                  <a:lnTo>
                    <a:pt x="8865" y="3320"/>
                  </a:lnTo>
                  <a:lnTo>
                    <a:pt x="8933" y="3211"/>
                  </a:lnTo>
                  <a:lnTo>
                    <a:pt x="8989" y="3100"/>
                  </a:lnTo>
                  <a:lnTo>
                    <a:pt x="9029" y="2987"/>
                  </a:lnTo>
                  <a:lnTo>
                    <a:pt x="9057" y="2872"/>
                  </a:lnTo>
                  <a:lnTo>
                    <a:pt x="9067" y="2757"/>
                  </a:lnTo>
                  <a:lnTo>
                    <a:pt x="9065" y="2640"/>
                  </a:lnTo>
                  <a:lnTo>
                    <a:pt x="9045" y="2523"/>
                  </a:lnTo>
                  <a:lnTo>
                    <a:pt x="9009" y="2406"/>
                  </a:lnTo>
                  <a:lnTo>
                    <a:pt x="8957" y="2288"/>
                  </a:lnTo>
                  <a:lnTo>
                    <a:pt x="8889" y="2172"/>
                  </a:lnTo>
                  <a:lnTo>
                    <a:pt x="8803" y="2055"/>
                  </a:lnTo>
                  <a:lnTo>
                    <a:pt x="8701" y="1941"/>
                  </a:lnTo>
                  <a:lnTo>
                    <a:pt x="8579" y="1827"/>
                  </a:lnTo>
                  <a:lnTo>
                    <a:pt x="8443" y="1718"/>
                  </a:lnTo>
                  <a:lnTo>
                    <a:pt x="8295" y="1616"/>
                  </a:lnTo>
                  <a:lnTo>
                    <a:pt x="8138" y="1521"/>
                  </a:lnTo>
                  <a:lnTo>
                    <a:pt x="7970" y="1433"/>
                  </a:lnTo>
                  <a:lnTo>
                    <a:pt x="7792" y="1352"/>
                  </a:lnTo>
                  <a:lnTo>
                    <a:pt x="7606" y="1278"/>
                  </a:lnTo>
                  <a:lnTo>
                    <a:pt x="7414" y="1211"/>
                  </a:lnTo>
                  <a:lnTo>
                    <a:pt x="7214" y="1151"/>
                  </a:lnTo>
                  <a:lnTo>
                    <a:pt x="7008" y="1098"/>
                  </a:lnTo>
                  <a:lnTo>
                    <a:pt x="6796" y="1052"/>
                  </a:lnTo>
                  <a:lnTo>
                    <a:pt x="6580" y="1013"/>
                  </a:lnTo>
                  <a:lnTo>
                    <a:pt x="6361" y="982"/>
                  </a:lnTo>
                  <a:lnTo>
                    <a:pt x="6137" y="957"/>
                  </a:lnTo>
                  <a:lnTo>
                    <a:pt x="5911" y="939"/>
                  </a:lnTo>
                  <a:lnTo>
                    <a:pt x="5685" y="929"/>
                  </a:lnTo>
                  <a:lnTo>
                    <a:pt x="5457" y="925"/>
                  </a:lnTo>
                  <a:lnTo>
                    <a:pt x="5229" y="929"/>
                  </a:lnTo>
                  <a:lnTo>
                    <a:pt x="5003" y="939"/>
                  </a:lnTo>
                  <a:lnTo>
                    <a:pt x="4777" y="957"/>
                  </a:lnTo>
                  <a:lnTo>
                    <a:pt x="4553" y="981"/>
                  </a:lnTo>
                  <a:lnTo>
                    <a:pt x="4334" y="1013"/>
                  </a:lnTo>
                  <a:lnTo>
                    <a:pt x="4118" y="1052"/>
                  </a:lnTo>
                  <a:lnTo>
                    <a:pt x="3906" y="1098"/>
                  </a:lnTo>
                  <a:lnTo>
                    <a:pt x="3700" y="1150"/>
                  </a:lnTo>
                  <a:lnTo>
                    <a:pt x="3500" y="1210"/>
                  </a:lnTo>
                  <a:lnTo>
                    <a:pt x="3306" y="1277"/>
                  </a:lnTo>
                  <a:lnTo>
                    <a:pt x="3120" y="1351"/>
                  </a:lnTo>
                  <a:lnTo>
                    <a:pt x="2942" y="1432"/>
                  </a:lnTo>
                  <a:lnTo>
                    <a:pt x="2774" y="1520"/>
                  </a:lnTo>
                  <a:lnTo>
                    <a:pt x="2694" y="1567"/>
                  </a:lnTo>
                  <a:lnTo>
                    <a:pt x="2617" y="1616"/>
                  </a:lnTo>
                  <a:lnTo>
                    <a:pt x="2469" y="1718"/>
                  </a:lnTo>
                  <a:lnTo>
                    <a:pt x="2333" y="1827"/>
                  </a:lnTo>
                  <a:lnTo>
                    <a:pt x="2211" y="1941"/>
                  </a:lnTo>
                  <a:lnTo>
                    <a:pt x="2109" y="2055"/>
                  </a:lnTo>
                  <a:lnTo>
                    <a:pt x="2023" y="2172"/>
                  </a:lnTo>
                  <a:lnTo>
                    <a:pt x="1955" y="2288"/>
                  </a:lnTo>
                  <a:lnTo>
                    <a:pt x="1903" y="2406"/>
                  </a:lnTo>
                  <a:lnTo>
                    <a:pt x="1867" y="2523"/>
                  </a:lnTo>
                  <a:lnTo>
                    <a:pt x="1847" y="2640"/>
                  </a:lnTo>
                  <a:lnTo>
                    <a:pt x="1845" y="2757"/>
                  </a:lnTo>
                  <a:lnTo>
                    <a:pt x="1857" y="2872"/>
                  </a:lnTo>
                  <a:lnTo>
                    <a:pt x="1883" y="2987"/>
                  </a:lnTo>
                  <a:lnTo>
                    <a:pt x="1923" y="3100"/>
                  </a:lnTo>
                  <a:lnTo>
                    <a:pt x="1979" y="3211"/>
                  </a:lnTo>
                  <a:lnTo>
                    <a:pt x="2047" y="3320"/>
                  </a:lnTo>
                  <a:lnTo>
                    <a:pt x="2129" y="3426"/>
                  </a:lnTo>
                  <a:lnTo>
                    <a:pt x="2225" y="3530"/>
                  </a:lnTo>
                  <a:lnTo>
                    <a:pt x="2333" y="3630"/>
                  </a:lnTo>
                  <a:lnTo>
                    <a:pt x="2453" y="3727"/>
                  </a:lnTo>
                  <a:lnTo>
                    <a:pt x="2585" y="3820"/>
                  </a:lnTo>
                  <a:lnTo>
                    <a:pt x="2728" y="3909"/>
                  </a:lnTo>
                  <a:lnTo>
                    <a:pt x="2882" y="3993"/>
                  </a:lnTo>
                  <a:lnTo>
                    <a:pt x="3046" y="4072"/>
                  </a:lnTo>
                  <a:lnTo>
                    <a:pt x="3222" y="4147"/>
                  </a:lnTo>
                  <a:lnTo>
                    <a:pt x="3408" y="4215"/>
                  </a:lnTo>
                  <a:lnTo>
                    <a:pt x="3602" y="4278"/>
                  </a:lnTo>
                  <a:lnTo>
                    <a:pt x="3806" y="4335"/>
                  </a:lnTo>
                  <a:lnTo>
                    <a:pt x="4018" y="4385"/>
                  </a:lnTo>
                  <a:lnTo>
                    <a:pt x="4240" y="4429"/>
                  </a:lnTo>
                  <a:lnTo>
                    <a:pt x="4470" y="4465"/>
                  </a:lnTo>
                  <a:lnTo>
                    <a:pt x="4705" y="4494"/>
                  </a:lnTo>
                  <a:lnTo>
                    <a:pt x="4949" y="4515"/>
                  </a:lnTo>
                  <a:lnTo>
                    <a:pt x="5199" y="4528"/>
                  </a:lnTo>
                  <a:lnTo>
                    <a:pt x="5457" y="4532"/>
                  </a:lnTo>
                  <a:close/>
                  <a:moveTo>
                    <a:pt x="0" y="3155"/>
                  </a:moveTo>
                  <a:lnTo>
                    <a:pt x="0" y="2303"/>
                  </a:lnTo>
                  <a:lnTo>
                    <a:pt x="1705" y="2303"/>
                  </a:lnTo>
                  <a:lnTo>
                    <a:pt x="1705" y="3155"/>
                  </a:lnTo>
                  <a:lnTo>
                    <a:pt x="0" y="3155"/>
                  </a:lnTo>
                  <a:close/>
                  <a:moveTo>
                    <a:pt x="1781" y="2160"/>
                  </a:moveTo>
                  <a:lnTo>
                    <a:pt x="304" y="1733"/>
                  </a:lnTo>
                  <a:lnTo>
                    <a:pt x="1157" y="995"/>
                  </a:lnTo>
                  <a:lnTo>
                    <a:pt x="2633" y="1422"/>
                  </a:lnTo>
                  <a:lnTo>
                    <a:pt x="2629" y="1421"/>
                  </a:lnTo>
                  <a:lnTo>
                    <a:pt x="2631" y="1421"/>
                  </a:lnTo>
                  <a:lnTo>
                    <a:pt x="2633" y="1422"/>
                  </a:lnTo>
                  <a:lnTo>
                    <a:pt x="1781" y="2160"/>
                  </a:lnTo>
                  <a:close/>
                  <a:moveTo>
                    <a:pt x="2842" y="1317"/>
                  </a:moveTo>
                  <a:lnTo>
                    <a:pt x="1991" y="578"/>
                  </a:lnTo>
                  <a:lnTo>
                    <a:pt x="3466" y="152"/>
                  </a:lnTo>
                  <a:lnTo>
                    <a:pt x="4318" y="891"/>
                  </a:lnTo>
                  <a:lnTo>
                    <a:pt x="2842" y="1317"/>
                  </a:lnTo>
                  <a:close/>
                  <a:moveTo>
                    <a:pt x="4603" y="852"/>
                  </a:moveTo>
                  <a:lnTo>
                    <a:pt x="4603" y="0"/>
                  </a:lnTo>
                  <a:lnTo>
                    <a:pt x="6309" y="0"/>
                  </a:lnTo>
                  <a:lnTo>
                    <a:pt x="6309" y="852"/>
                  </a:lnTo>
                  <a:lnTo>
                    <a:pt x="4603" y="852"/>
                  </a:lnTo>
                  <a:close/>
                  <a:moveTo>
                    <a:pt x="8070" y="1317"/>
                  </a:moveTo>
                  <a:lnTo>
                    <a:pt x="6594" y="891"/>
                  </a:lnTo>
                  <a:lnTo>
                    <a:pt x="7448" y="152"/>
                  </a:lnTo>
                  <a:lnTo>
                    <a:pt x="8923" y="578"/>
                  </a:lnTo>
                  <a:lnTo>
                    <a:pt x="8070" y="1317"/>
                  </a:lnTo>
                  <a:close/>
                  <a:moveTo>
                    <a:pt x="9131" y="2160"/>
                  </a:moveTo>
                  <a:lnTo>
                    <a:pt x="8279" y="1422"/>
                  </a:lnTo>
                  <a:lnTo>
                    <a:pt x="9757" y="995"/>
                  </a:lnTo>
                  <a:lnTo>
                    <a:pt x="10608" y="1733"/>
                  </a:lnTo>
                  <a:lnTo>
                    <a:pt x="9131" y="2160"/>
                  </a:lnTo>
                  <a:close/>
                  <a:moveTo>
                    <a:pt x="9209" y="3155"/>
                  </a:moveTo>
                  <a:lnTo>
                    <a:pt x="9209" y="2303"/>
                  </a:lnTo>
                  <a:lnTo>
                    <a:pt x="10912" y="2303"/>
                  </a:lnTo>
                  <a:lnTo>
                    <a:pt x="10912" y="3155"/>
                  </a:lnTo>
                  <a:lnTo>
                    <a:pt x="9209" y="3155"/>
                  </a:lnTo>
                  <a:close/>
                  <a:moveTo>
                    <a:pt x="9757" y="4462"/>
                  </a:moveTo>
                  <a:lnTo>
                    <a:pt x="8279" y="4036"/>
                  </a:lnTo>
                  <a:lnTo>
                    <a:pt x="9131" y="3298"/>
                  </a:lnTo>
                  <a:lnTo>
                    <a:pt x="10608" y="3724"/>
                  </a:lnTo>
                  <a:lnTo>
                    <a:pt x="9757" y="4462"/>
                  </a:lnTo>
                  <a:close/>
                  <a:moveTo>
                    <a:pt x="7448" y="5305"/>
                  </a:moveTo>
                  <a:lnTo>
                    <a:pt x="6594" y="4567"/>
                  </a:lnTo>
                  <a:lnTo>
                    <a:pt x="8070" y="4141"/>
                  </a:lnTo>
                  <a:lnTo>
                    <a:pt x="8923" y="4879"/>
                  </a:lnTo>
                  <a:lnTo>
                    <a:pt x="7448" y="5305"/>
                  </a:lnTo>
                  <a:close/>
                  <a:moveTo>
                    <a:pt x="4603" y="5458"/>
                  </a:moveTo>
                  <a:lnTo>
                    <a:pt x="4603" y="4605"/>
                  </a:lnTo>
                  <a:lnTo>
                    <a:pt x="6309" y="4605"/>
                  </a:lnTo>
                  <a:lnTo>
                    <a:pt x="6309" y="5458"/>
                  </a:lnTo>
                  <a:lnTo>
                    <a:pt x="4603" y="5458"/>
                  </a:lnTo>
                  <a:close/>
                  <a:moveTo>
                    <a:pt x="3466" y="5305"/>
                  </a:moveTo>
                  <a:lnTo>
                    <a:pt x="1991" y="4879"/>
                  </a:lnTo>
                  <a:lnTo>
                    <a:pt x="2842" y="4141"/>
                  </a:lnTo>
                  <a:lnTo>
                    <a:pt x="4318" y="4567"/>
                  </a:lnTo>
                  <a:lnTo>
                    <a:pt x="3466" y="5305"/>
                  </a:lnTo>
                  <a:close/>
                  <a:moveTo>
                    <a:pt x="1157" y="4462"/>
                  </a:moveTo>
                  <a:lnTo>
                    <a:pt x="304" y="3724"/>
                  </a:lnTo>
                  <a:lnTo>
                    <a:pt x="1781" y="3298"/>
                  </a:lnTo>
                  <a:lnTo>
                    <a:pt x="2633" y="4036"/>
                  </a:lnTo>
                  <a:lnTo>
                    <a:pt x="1157" y="4462"/>
                  </a:lnTo>
                  <a:close/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4521" name="Rectangle 9"/>
            <p:cNvSpPr>
              <a:spLocks noChangeArrowheads="1"/>
            </p:cNvSpPr>
            <p:nvPr/>
          </p:nvSpPr>
          <p:spPr bwMode="auto">
            <a:xfrm>
              <a:off x="2961" y="14258"/>
              <a:ext cx="360" cy="36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4522" name="Rectangle 10"/>
            <p:cNvSpPr>
              <a:spLocks noChangeArrowheads="1"/>
            </p:cNvSpPr>
            <p:nvPr/>
          </p:nvSpPr>
          <p:spPr bwMode="auto">
            <a:xfrm>
              <a:off x="3501" y="14258"/>
              <a:ext cx="360" cy="36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4523" name="Rectangle 11"/>
            <p:cNvSpPr>
              <a:spLocks noChangeArrowheads="1"/>
            </p:cNvSpPr>
            <p:nvPr/>
          </p:nvSpPr>
          <p:spPr bwMode="auto">
            <a:xfrm>
              <a:off x="2961" y="15338"/>
              <a:ext cx="360" cy="36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4524" name="Rectangle 12"/>
            <p:cNvSpPr>
              <a:spLocks noChangeArrowheads="1"/>
            </p:cNvSpPr>
            <p:nvPr/>
          </p:nvSpPr>
          <p:spPr bwMode="auto">
            <a:xfrm>
              <a:off x="3501" y="15338"/>
              <a:ext cx="360" cy="36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4525" name="Rectangle 13"/>
            <p:cNvSpPr>
              <a:spLocks noChangeArrowheads="1"/>
            </p:cNvSpPr>
            <p:nvPr/>
          </p:nvSpPr>
          <p:spPr bwMode="auto">
            <a:xfrm>
              <a:off x="3681" y="14798"/>
              <a:ext cx="360" cy="36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64526" name="Rectangle 14"/>
            <p:cNvSpPr>
              <a:spLocks noChangeArrowheads="1"/>
            </p:cNvSpPr>
            <p:nvPr/>
          </p:nvSpPr>
          <p:spPr bwMode="auto">
            <a:xfrm>
              <a:off x="2781" y="14798"/>
              <a:ext cx="360" cy="36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64529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4530" name="Rectangle 1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Esta cápside mantiene en su interior al ácido nucleico que la  codificó, formando la estructura de nucleocápside.</a:t>
            </a:r>
            <a:endParaRPr lang="es-ES"/>
          </a:p>
        </p:txBody>
      </p:sp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4B36AFE6-AF39-C54F-A7B1-9BF88A4EF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334</Words>
  <Application>Microsoft Macintosh PowerPoint</Application>
  <PresentationFormat>Panorámica</PresentationFormat>
  <Paragraphs>30</Paragraphs>
  <Slides>21</Slides>
  <Notes>0</Notes>
  <HiddenSlides>0</HiddenSlides>
  <MMClips>18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Tema de Office</vt:lpstr>
      <vt:lpstr>Biología de los virus </vt:lpstr>
      <vt:lpstr>Presentación de PowerPoint</vt:lpstr>
      <vt:lpstr>Presentación de PowerPoint</vt:lpstr>
      <vt:lpstr>Presentación de PowerPoint</vt:lpstr>
      <vt:lpstr>COMO SE CONSTRUYE UN VIRUS</vt:lpstr>
      <vt:lpstr>La estructura viral responde a una geometría biológica </vt:lpstr>
      <vt:lpstr>Presentación de PowerPoint</vt:lpstr>
      <vt:lpstr>Presentación de PowerPoint</vt:lpstr>
      <vt:lpstr>Presentación de PowerPoint</vt:lpstr>
      <vt:lpstr>Icosaedro</vt:lpstr>
      <vt:lpstr>Presentación de PowerPoint</vt:lpstr>
      <vt:lpstr>Envuelto con nucleocapside icosahédrica herpes</vt:lpstr>
      <vt:lpstr>Presentación de PowerPoint</vt:lpstr>
      <vt:lpstr>Presentación de PowerPoint</vt:lpstr>
      <vt:lpstr>Presentación de PowerPoint</vt:lpstr>
      <vt:lpstr>Simetría helicoidal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Biología viral</dc:title>
  <dc:creator>Jorge Pavan</dc:creator>
  <cp:lastModifiedBy>Jorge Pavan</cp:lastModifiedBy>
  <cp:revision>11</cp:revision>
  <dcterms:created xsi:type="dcterms:W3CDTF">2020-05-10T11:58:59Z</dcterms:created>
  <dcterms:modified xsi:type="dcterms:W3CDTF">2020-05-10T13:19:44Z</dcterms:modified>
</cp:coreProperties>
</file>