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3" r:id="rId4"/>
    <p:sldId id="266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86E"/>
    <a:srgbClr val="7BEBD8"/>
    <a:srgbClr val="8335E5"/>
    <a:srgbClr val="6B8DE1"/>
    <a:srgbClr val="6C92E1"/>
    <a:srgbClr val="6313DC"/>
    <a:srgbClr val="1E3ADA"/>
    <a:srgbClr val="030553"/>
    <a:srgbClr val="7D4BC9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74" d="100"/>
          <a:sy n="74" d="100"/>
        </p:scale>
        <p:origin x="54" y="-144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61690C-4C47-4C78-B862-66354E985A5A}" type="datetime1">
              <a:rPr lang="es-ES" smtClean="0"/>
              <a:t>29/03/2020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B61-BF17-45FD-9803-9BB2EB150729}" type="datetime1">
              <a:rPr lang="es-ES" smtClean="0"/>
              <a:pPr/>
              <a:t>29/03/2020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dirty="0"/>
              <a:t> 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409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B9459-25CE-40A2-B345-3C37E8C43C15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CB996-CD22-4BBC-9BD8-D422A4A670A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69469-E73C-4D84-894B-33B71544AD78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6A0A6F-BECE-41EA-BF07-798F4132C9E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A4E8EF-BBD5-4328-B9AD-651CDE96AA78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CEF7A-A401-4FF2-808B-CF842632DA4F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182FAF-75BA-4122-805A-A75045D55CE9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2C4E0-D24B-4FEB-8047-4C0D0110F0CE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CECD4F-F723-4DE4-AF10-E28D68B82B2D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148780-B602-44CF-86FF-34AFCE04270A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502F7-479D-448B-8DD6-F7BE5FAA2482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3EB86-27BA-4D1C-9385-C80361276849}" type="datetime1">
              <a:rPr lang="es-ES" noProof="0" smtClean="0"/>
              <a:t>29/03/2020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4830195" y="-2901986"/>
            <a:ext cx="8948964" cy="12105059"/>
            <a:chOff x="4855953" y="-2833465"/>
            <a:chExt cx="8948964" cy="12105059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4" name="Cuadro de tex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33191" y="3512329"/>
            <a:ext cx="5538819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3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Consideraciones psicosociales y de salud durante el brote de COVID-19</a:t>
            </a:r>
          </a:p>
        </p:txBody>
      </p:sp>
      <p:grpSp>
        <p:nvGrpSpPr>
          <p:cNvPr id="56" name="Grupo 55" descr="Esta imagen es un icono de tres figuras humanas conectadas. ">
            <a:extLst>
              <a:ext uri="{FF2B5EF4-FFF2-40B4-BE49-F238E27FC236}">
                <a16:creationId xmlns:a16="http://schemas.microsoft.com/office/drawing/2014/main" id="{E56C5C06-BE0B-4D3E-8B77-1A2F0B930590}"/>
              </a:ext>
            </a:extLst>
          </p:cNvPr>
          <p:cNvGrpSpPr/>
          <p:nvPr/>
        </p:nvGrpSpPr>
        <p:grpSpPr>
          <a:xfrm>
            <a:off x="791651" y="2731292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Forma libre 35">
              <a:extLst>
                <a:ext uri="{FF2B5EF4-FFF2-40B4-BE49-F238E27FC236}">
                  <a16:creationId xmlns:a16="http://schemas.microsoft.com/office/drawing/2014/main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58" name="Forma libre 36">
              <a:extLst>
                <a:ext uri="{FF2B5EF4-FFF2-40B4-BE49-F238E27FC236}">
                  <a16:creationId xmlns:a16="http://schemas.microsoft.com/office/drawing/2014/main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59" name="Forma libre 37">
              <a:extLst>
                <a:ext uri="{FF2B5EF4-FFF2-40B4-BE49-F238E27FC236}">
                  <a16:creationId xmlns:a16="http://schemas.microsoft.com/office/drawing/2014/main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60" name="Forma libre 38">
              <a:extLst>
                <a:ext uri="{FF2B5EF4-FFF2-40B4-BE49-F238E27FC236}">
                  <a16:creationId xmlns:a16="http://schemas.microsoft.com/office/drawing/2014/main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4" name="Forma libre 39">
              <a:extLst>
                <a:ext uri="{FF2B5EF4-FFF2-40B4-BE49-F238E27FC236}">
                  <a16:creationId xmlns:a16="http://schemas.microsoft.com/office/drawing/2014/main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5" name="Forma libre 40">
              <a:extLst>
                <a:ext uri="{FF2B5EF4-FFF2-40B4-BE49-F238E27FC236}">
                  <a16:creationId xmlns:a16="http://schemas.microsoft.com/office/drawing/2014/main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6" name="Forma libre 41">
              <a:extLst>
                <a:ext uri="{FF2B5EF4-FFF2-40B4-BE49-F238E27FC236}">
                  <a16:creationId xmlns:a16="http://schemas.microsoft.com/office/drawing/2014/main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7" name="Forma libre 42">
              <a:extLst>
                <a:ext uri="{FF2B5EF4-FFF2-40B4-BE49-F238E27FC236}">
                  <a16:creationId xmlns:a16="http://schemas.microsoft.com/office/drawing/2014/main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78" name="Forma libre 43">
              <a:extLst>
                <a:ext uri="{FF2B5EF4-FFF2-40B4-BE49-F238E27FC236}">
                  <a16:creationId xmlns:a16="http://schemas.microsoft.com/office/drawing/2014/main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  <p:grpSp>
        <p:nvGrpSpPr>
          <p:cNvPr id="21" name="Grupo 20" descr="Esta imagen es un logotipo que dice &quot;24&quot;. ">
            <a:extLst>
              <a:ext uri="{FF2B5EF4-FFF2-40B4-BE49-F238E27FC236}">
                <a16:creationId xmlns:a16="http://schemas.microsoft.com/office/drawing/2014/main" id="{FBE0CB24-B318-4A75-829C-F2AFFC048326}"/>
              </a:ext>
            </a:extLst>
          </p:cNvPr>
          <p:cNvGrpSpPr/>
          <p:nvPr/>
        </p:nvGrpSpPr>
        <p:grpSpPr>
          <a:xfrm>
            <a:off x="695930" y="587345"/>
            <a:ext cx="530996" cy="530996"/>
            <a:chOff x="1116392" y="531685"/>
            <a:chExt cx="530996" cy="530996"/>
          </a:xfrm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D6FFCD8A-D531-4D2A-AABF-370BF35DF0FD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141B387A-E007-4189-8E98-2F8E5B7C9511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5" name="Forma libre 11">
                <a:hlinkClick r:id="rId3"/>
                <a:extLst>
                  <a:ext uri="{FF2B5EF4-FFF2-40B4-BE49-F238E27FC236}">
                    <a16:creationId xmlns:a16="http://schemas.microsoft.com/office/drawing/2014/main" id="{CA3FECAC-E569-460A-8F81-CECE58A61C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6" name="Forma libre 12">
                <a:extLst>
                  <a:ext uri="{FF2B5EF4-FFF2-40B4-BE49-F238E27FC236}">
                    <a16:creationId xmlns:a16="http://schemas.microsoft.com/office/drawing/2014/main" id="{7CB7D654-7384-4C22-9BEF-3BF3A786C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826285" y="64775"/>
            <a:ext cx="5995139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Retos a los que se enfrenta el personal sanitario frente a la crisis de la pandemia: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38D4B56-7D6C-4345-912F-B3BA9A014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B457331C-2A24-4352-9B4C-1C1B326F4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9949" y="1648013"/>
            <a:ext cx="5686297" cy="3509228"/>
            <a:chOff x="518433" y="1795290"/>
            <a:chExt cx="5007143" cy="3509228"/>
          </a:xfrm>
        </p:grpSpPr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B111D787-E830-4638-97B3-205F0A0ABC3F}"/>
                </a:ext>
              </a:extLst>
            </p:cNvPr>
            <p:cNvGrpSpPr/>
            <p:nvPr/>
          </p:nvGrpSpPr>
          <p:grpSpPr>
            <a:xfrm>
              <a:off x="518433" y="1795290"/>
              <a:ext cx="4603358" cy="276999"/>
              <a:chOff x="518433" y="1954367"/>
              <a:chExt cx="4603358" cy="276999"/>
            </a:xfrm>
          </p:grpSpPr>
          <p:sp>
            <p:nvSpPr>
              <p:cNvPr id="6" name="Rectángulo: Esquinas redondeadas 5">
                <a:extLst>
                  <a:ext uri="{FF2B5EF4-FFF2-40B4-BE49-F238E27FC236}">
                    <a16:creationId xmlns:a16="http://schemas.microsoft.com/office/drawing/2014/main" id="{6BFCD1AA-E1CA-41D6-8605-56AFEBE4EEE3}"/>
                  </a:ext>
                </a:extLst>
              </p:cNvPr>
              <p:cNvSpPr/>
              <p:nvPr/>
            </p:nvSpPr>
            <p:spPr>
              <a:xfrm>
                <a:off x="518433" y="1981199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dirty="0"/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E9101D99-B002-4698-9C7E-C942B9AA2D39}"/>
                  </a:ext>
                </a:extLst>
              </p:cNvPr>
              <p:cNvSpPr/>
              <p:nvPr/>
            </p:nvSpPr>
            <p:spPr>
              <a:xfrm>
                <a:off x="1103326" y="1954367"/>
                <a:ext cx="401846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Desbordamiento en la demanda asistencial</a:t>
                </a:r>
              </a:p>
            </p:txBody>
          </p:sp>
        </p:grp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2D19246F-8F2D-4FAD-8927-AA34DDAA5DFA}"/>
                </a:ext>
              </a:extLst>
            </p:cNvPr>
            <p:cNvGrpSpPr/>
            <p:nvPr/>
          </p:nvGrpSpPr>
          <p:grpSpPr>
            <a:xfrm>
              <a:off x="518433" y="2333024"/>
              <a:ext cx="4142199" cy="804761"/>
              <a:chOff x="518433" y="2275162"/>
              <a:chExt cx="4142199" cy="804761"/>
            </a:xfrm>
          </p:grpSpPr>
          <p:sp>
            <p:nvSpPr>
              <p:cNvPr id="9" name="Rectángulo: Esquinas redondeadas 8">
                <a:extLst>
                  <a:ext uri="{FF2B5EF4-FFF2-40B4-BE49-F238E27FC236}">
                    <a16:creationId xmlns:a16="http://schemas.microsoft.com/office/drawing/2014/main" id="{14FF47BA-9557-4442-8E2A-74A4F4AAD237}"/>
                  </a:ext>
                </a:extLst>
              </p:cNvPr>
              <p:cNvSpPr/>
              <p:nvPr/>
            </p:nvSpPr>
            <p:spPr>
              <a:xfrm>
                <a:off x="518433" y="2847627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dirty="0"/>
              </a:p>
            </p:txBody>
          </p:sp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B00C2221-E8A7-47E0-B2B2-5A6A32F96791}"/>
                  </a:ext>
                </a:extLst>
              </p:cNvPr>
              <p:cNvSpPr/>
              <p:nvPr/>
            </p:nvSpPr>
            <p:spPr>
              <a:xfrm>
                <a:off x="1124437" y="2275162"/>
                <a:ext cx="353619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El riesgo de infección no se detiene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9D065A01-39E4-4CC9-9075-3910C66205F5}"/>
                </a:ext>
              </a:extLst>
            </p:cNvPr>
            <p:cNvGrpSpPr/>
            <p:nvPr/>
          </p:nvGrpSpPr>
          <p:grpSpPr>
            <a:xfrm>
              <a:off x="518433" y="2891564"/>
              <a:ext cx="4165699" cy="1329588"/>
              <a:chOff x="518433" y="2630688"/>
              <a:chExt cx="4165699" cy="1329588"/>
            </a:xfrm>
          </p:grpSpPr>
          <p:sp>
            <p:nvSpPr>
              <p:cNvPr id="11" name="Rectángulo: Esquinas redondeadas 10">
                <a:extLst>
                  <a:ext uri="{FF2B5EF4-FFF2-40B4-BE49-F238E27FC236}">
                    <a16:creationId xmlns:a16="http://schemas.microsoft.com/office/drawing/2014/main" id="{6B458D5C-BDF7-4A75-A4E8-B99128DCD84A}"/>
                  </a:ext>
                </a:extLst>
              </p:cNvPr>
              <p:cNvSpPr/>
              <p:nvPr/>
            </p:nvSpPr>
            <p:spPr>
              <a:xfrm>
                <a:off x="518433" y="3727980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dirty="0"/>
              </a:p>
            </p:txBody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A17B45E-57F0-4725-89C0-3CD74A5097A3}"/>
                  </a:ext>
                </a:extLst>
              </p:cNvPr>
              <p:cNvSpPr/>
              <p:nvPr/>
            </p:nvSpPr>
            <p:spPr>
              <a:xfrm>
                <a:off x="1147937" y="2630688"/>
                <a:ext cx="353619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Equipos insuficientes e incómodos</a:t>
                </a:r>
              </a:p>
            </p:txBody>
          </p:sp>
        </p:grp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609D452F-25F9-4A2F-84BD-9A44714884C6}"/>
                </a:ext>
              </a:extLst>
            </p:cNvPr>
            <p:cNvGrpSpPr/>
            <p:nvPr/>
          </p:nvGrpSpPr>
          <p:grpSpPr>
            <a:xfrm>
              <a:off x="518433" y="3380383"/>
              <a:ext cx="5007143" cy="1924135"/>
              <a:chOff x="518433" y="2916494"/>
              <a:chExt cx="5007143" cy="1924135"/>
            </a:xfrm>
          </p:grpSpPr>
          <p:sp>
            <p:nvSpPr>
              <p:cNvPr id="13" name="Rectángulo: Esquinas redondeadas 12">
                <a:extLst>
                  <a:ext uri="{FF2B5EF4-FFF2-40B4-BE49-F238E27FC236}">
                    <a16:creationId xmlns:a16="http://schemas.microsoft.com/office/drawing/2014/main" id="{64E3D015-D1E6-40C0-B820-5D2B0144652D}"/>
                  </a:ext>
                </a:extLst>
              </p:cNvPr>
              <p:cNvSpPr/>
              <p:nvPr/>
            </p:nvSpPr>
            <p:spPr>
              <a:xfrm>
                <a:off x="518433" y="4608333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dirty="0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9187696D-0387-46E9-A420-AD2392161D95}"/>
                  </a:ext>
                </a:extLst>
              </p:cNvPr>
              <p:cNvSpPr/>
              <p:nvPr/>
            </p:nvSpPr>
            <p:spPr>
              <a:xfrm>
                <a:off x="1107304" y="2916494"/>
                <a:ext cx="4418272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Proporcionar apoyo y atención sanitaria</a:t>
                </a:r>
              </a:p>
            </p:txBody>
          </p:sp>
        </p:grp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grpSp>
        <p:nvGrpSpPr>
          <p:cNvPr id="62" name="Grupo 61" descr="Esta imagen es la manos de una mujer escribiendo en una hoja de papel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790941" y="-508000"/>
            <a:ext cx="8430795" cy="8346238"/>
            <a:chOff x="4597682" y="-439156"/>
            <a:chExt cx="7594320" cy="7252450"/>
          </a:xfrm>
        </p:grpSpPr>
        <p:sp>
          <p:nvSpPr>
            <p:cNvPr id="45" name="Forma libre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6" name="Forma libre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7" name="Forma libre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8" name="Forma libre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9" name="Forma libre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0" name="Forma libre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1" name="Forma libre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bre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53" name="Forma libre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  <p:sp>
          <p:nvSpPr>
            <p:cNvPr id="54" name="Forma libre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5" name="Forma libre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6" name="Forma libre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7" name="Forma libre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8" name="Forma libre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7" name="Forma libre: Forma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D763BD6-F6F3-4CA5-8E12-526B58615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1" y="2242158"/>
            <a:ext cx="512108" cy="243861"/>
          </a:xfrm>
          <a:prstGeom prst="rect">
            <a:avLst/>
          </a:prstGeom>
        </p:spPr>
      </p:pic>
      <p:sp>
        <p:nvSpPr>
          <p:cNvPr id="38" name="Rectángulo: Esquinas redondeadas 8">
            <a:extLst>
              <a:ext uri="{FF2B5EF4-FFF2-40B4-BE49-F238E27FC236}">
                <a16:creationId xmlns:a16="http://schemas.microsoft.com/office/drawing/2014/main" id="{1CB0FA86-6C0D-49E0-A784-9493453E6C87}"/>
              </a:ext>
            </a:extLst>
          </p:cNvPr>
          <p:cNvSpPr/>
          <p:nvPr/>
        </p:nvSpPr>
        <p:spPr>
          <a:xfrm>
            <a:off x="198319" y="3294324"/>
            <a:ext cx="503759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94922CE-48EB-42B9-9CB2-12D74CF6F5B7}"/>
              </a:ext>
            </a:extLst>
          </p:cNvPr>
          <p:cNvSpPr/>
          <p:nvPr/>
        </p:nvSpPr>
        <p:spPr>
          <a:xfrm>
            <a:off x="749370" y="385988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i="1" dirty="0">
                <a:solidFill>
                  <a:srgbClr val="16286E"/>
                </a:solidFill>
                <a:latin typeface="+mj-lt"/>
              </a:rPr>
              <a:t>Gran estrés en las zonas de atención directa</a:t>
            </a:r>
            <a:endParaRPr lang="es-AR" i="1" dirty="0">
              <a:solidFill>
                <a:srgbClr val="16286E"/>
              </a:solidFill>
              <a:latin typeface="+mj-lt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EBD922E-CD7D-412C-A71E-54D4826E7263}"/>
              </a:ext>
            </a:extLst>
          </p:cNvPr>
          <p:cNvSpPr/>
          <p:nvPr/>
        </p:nvSpPr>
        <p:spPr>
          <a:xfrm>
            <a:off x="792972" y="4397621"/>
            <a:ext cx="4563518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s-ES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Exposición al desconsuelo de las  familias</a:t>
            </a:r>
          </a:p>
        </p:txBody>
      </p:sp>
      <p:sp>
        <p:nvSpPr>
          <p:cNvPr id="41" name="Rectángulo: Esquinas redondeadas 10">
            <a:extLst>
              <a:ext uri="{FF2B5EF4-FFF2-40B4-BE49-F238E27FC236}">
                <a16:creationId xmlns:a16="http://schemas.microsoft.com/office/drawing/2014/main" id="{C4E8AF10-4D1B-4748-A15E-64B79B98E0B1}"/>
              </a:ext>
            </a:extLst>
          </p:cNvPr>
          <p:cNvSpPr/>
          <p:nvPr/>
        </p:nvSpPr>
        <p:spPr>
          <a:xfrm>
            <a:off x="198318" y="4369629"/>
            <a:ext cx="503759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A1DFEBE0-1AF6-436E-A0D7-EF53E16E580C}"/>
              </a:ext>
            </a:extLst>
          </p:cNvPr>
          <p:cNvSpPr/>
          <p:nvPr/>
        </p:nvSpPr>
        <p:spPr>
          <a:xfrm>
            <a:off x="802694" y="4967880"/>
            <a:ext cx="425828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s-ES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Dilemas éticos y morales</a:t>
            </a:r>
          </a:p>
        </p:txBody>
      </p:sp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 de texto 17">
            <a:extLst>
              <a:ext uri="{FF2B5EF4-FFF2-40B4-BE49-F238E27FC236}">
                <a16:creationId xmlns:a16="http://schemas.microsoft.com/office/drawing/2014/main" id="{39929E06-4AB9-4598-A963-82CCC18A3FF2}"/>
              </a:ext>
            </a:extLst>
          </p:cNvPr>
          <p:cNvSpPr txBox="1"/>
          <p:nvPr/>
        </p:nvSpPr>
        <p:spPr>
          <a:xfrm>
            <a:off x="492322" y="4068808"/>
            <a:ext cx="215283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Cuidar las necesidades </a:t>
            </a:r>
          </a:p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básicas</a:t>
            </a:r>
          </a:p>
        </p:txBody>
      </p:sp>
      <p:sp>
        <p:nvSpPr>
          <p:cNvPr id="19" name="Marcador de texto 2">
            <a:extLst>
              <a:ext uri="{FF2B5EF4-FFF2-40B4-BE49-F238E27FC236}">
                <a16:creationId xmlns:a16="http://schemas.microsoft.com/office/drawing/2014/main" id="{9DF162EE-A4BE-4D4C-9A3C-51FC2F765D81}"/>
              </a:ext>
            </a:extLst>
          </p:cNvPr>
          <p:cNvSpPr txBox="1">
            <a:spLocks/>
          </p:cNvSpPr>
          <p:nvPr/>
        </p:nvSpPr>
        <p:spPr>
          <a:xfrm>
            <a:off x="241878" y="4818392"/>
            <a:ext cx="2653720" cy="372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s-ES" sz="1800" b="1" dirty="0">
                <a:latin typeface="+mj-lt"/>
                <a:cs typeface="Segoe UI" panose="020B0502040204020203" pitchFamily="34" charset="0"/>
              </a:rPr>
              <a:t>Descanso 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A258B9C9-A63C-4AE4-8EB4-544F3A70C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329338" y="4749646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 de texto 23">
            <a:extLst>
              <a:ext uri="{FF2B5EF4-FFF2-40B4-BE49-F238E27FC236}">
                <a16:creationId xmlns:a16="http://schemas.microsoft.com/office/drawing/2014/main" id="{AB0754C1-4097-4CDA-B3CB-7304331CBBB9}"/>
              </a:ext>
            </a:extLst>
          </p:cNvPr>
          <p:cNvSpPr txBox="1"/>
          <p:nvPr/>
        </p:nvSpPr>
        <p:spPr>
          <a:xfrm>
            <a:off x="3637607" y="4035971"/>
            <a:ext cx="23255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Respeto a las diferencias </a:t>
            </a:r>
          </a:p>
        </p:txBody>
      </p:sp>
      <p:sp>
        <p:nvSpPr>
          <p:cNvPr id="25" name="Marcador de texto 2">
            <a:extLst>
              <a:ext uri="{FF2B5EF4-FFF2-40B4-BE49-F238E27FC236}">
                <a16:creationId xmlns:a16="http://schemas.microsoft.com/office/drawing/2014/main" id="{72AC3065-20B0-4A63-89FA-B10AD6D1363C}"/>
              </a:ext>
            </a:extLst>
          </p:cNvPr>
          <p:cNvSpPr txBox="1">
            <a:spLocks/>
          </p:cNvSpPr>
          <p:nvPr/>
        </p:nvSpPr>
        <p:spPr>
          <a:xfrm>
            <a:off x="3262461" y="4719099"/>
            <a:ext cx="26537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sz="1800" b="1" dirty="0">
                <a:latin typeface="+mj-lt"/>
                <a:cs typeface="Segoe UI" panose="020B0502040204020203" pitchFamily="34" charset="0"/>
              </a:rPr>
              <a:t>Planifique una rutina fuera del trabajo 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EE30765C-622F-4015-90C6-297DE00BB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19999" y="4597758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 de texto 35">
            <a:extLst>
              <a:ext uri="{FF2B5EF4-FFF2-40B4-BE49-F238E27FC236}">
                <a16:creationId xmlns:a16="http://schemas.microsoft.com/office/drawing/2014/main" id="{54005B0B-E5FC-472B-962B-C2258039F3B2}"/>
              </a:ext>
            </a:extLst>
          </p:cNvPr>
          <p:cNvSpPr txBox="1"/>
          <p:nvPr/>
        </p:nvSpPr>
        <p:spPr>
          <a:xfrm>
            <a:off x="6598032" y="4052188"/>
            <a:ext cx="216366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Compartir información </a:t>
            </a:r>
          </a:p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constructiva </a:t>
            </a:r>
          </a:p>
        </p:txBody>
      </p:sp>
      <p:sp>
        <p:nvSpPr>
          <p:cNvPr id="37" name="Marcador de texto 2">
            <a:extLst>
              <a:ext uri="{FF2B5EF4-FFF2-40B4-BE49-F238E27FC236}">
                <a16:creationId xmlns:a16="http://schemas.microsoft.com/office/drawing/2014/main" id="{5BA86B7F-9A89-4AB5-BADE-64D7C6E5C868}"/>
              </a:ext>
            </a:extLst>
          </p:cNvPr>
          <p:cNvSpPr txBox="1">
            <a:spLocks/>
          </p:cNvSpPr>
          <p:nvPr/>
        </p:nvSpPr>
        <p:spPr>
          <a:xfrm>
            <a:off x="6275323" y="4877531"/>
            <a:ext cx="26537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sz="1800" b="1" dirty="0">
                <a:latin typeface="+mj-lt"/>
                <a:cs typeface="Segoe UI" panose="020B0502040204020203" pitchFamily="34" charset="0"/>
              </a:rPr>
              <a:t>Mantener el contacto con compañeros  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781AB32-AC63-443B-8ADA-AAB7C9723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334945" y="4749647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 de texto 47">
            <a:extLst>
              <a:ext uri="{FF2B5EF4-FFF2-40B4-BE49-F238E27FC236}">
                <a16:creationId xmlns:a16="http://schemas.microsoft.com/office/drawing/2014/main" id="{F7B6FBDF-4663-4A5D-A2B3-B90DCEBBA233}"/>
              </a:ext>
            </a:extLst>
          </p:cNvPr>
          <p:cNvSpPr txBox="1"/>
          <p:nvPr/>
        </p:nvSpPr>
        <p:spPr>
          <a:xfrm>
            <a:off x="9491046" y="4043760"/>
            <a:ext cx="223093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Estar en contacto con la</a:t>
            </a:r>
          </a:p>
          <a:p>
            <a:pPr algn="ctr"/>
            <a:r>
              <a:rPr lang="es-ES" b="1" dirty="0">
                <a:latin typeface="+mj-lt"/>
                <a:cs typeface="Segoe UI" panose="020B0502040204020203" pitchFamily="34" charset="0"/>
              </a:rPr>
              <a:t> familia y seres queridos</a:t>
            </a:r>
          </a:p>
        </p:txBody>
      </p:sp>
      <p:sp>
        <p:nvSpPr>
          <p:cNvPr id="49" name="Marcador de texto 2">
            <a:extLst>
              <a:ext uri="{FF2B5EF4-FFF2-40B4-BE49-F238E27FC236}">
                <a16:creationId xmlns:a16="http://schemas.microsoft.com/office/drawing/2014/main" id="{EB976B3E-89DE-4833-94D4-23A4F14582CA}"/>
              </a:ext>
            </a:extLst>
          </p:cNvPr>
          <p:cNvSpPr txBox="1">
            <a:spLocks/>
          </p:cNvSpPr>
          <p:nvPr/>
        </p:nvSpPr>
        <p:spPr>
          <a:xfrm>
            <a:off x="9260843" y="4933512"/>
            <a:ext cx="2653720" cy="372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ES" sz="1800" b="1" dirty="0">
                <a:latin typeface="+mj-lt"/>
                <a:cs typeface="Segoe UI" panose="020B0502040204020203" pitchFamily="34" charset="0"/>
              </a:rPr>
              <a:t>Manténgase actualizado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28F561C8-B2FA-4D2D-9122-39870DF54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48300" y="4749647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 de texto 56">
            <a:extLst>
              <a:ext uri="{FF2B5EF4-FFF2-40B4-BE49-F238E27FC236}">
                <a16:creationId xmlns:a16="http://schemas.microsoft.com/office/drawing/2014/main" id="{25264A13-2CF6-4653-9A8E-AE29B6F25F8E}"/>
              </a:ext>
            </a:extLst>
          </p:cNvPr>
          <p:cNvSpPr txBox="1"/>
          <p:nvPr/>
        </p:nvSpPr>
        <p:spPr>
          <a:xfrm>
            <a:off x="33799" y="354325"/>
            <a:ext cx="12096079" cy="6508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000"/>
              </a:lnSpc>
            </a:pPr>
            <a:r>
              <a:rPr lang="es-E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CUIDANDO DE LA SALUD DEL PERSONAL SANITARIO</a:t>
            </a:r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A6D12FB3-2E0E-4392-B30A-8FABD5597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2700" y="1047020"/>
            <a:ext cx="12204700" cy="2514602"/>
            <a:chOff x="-12700" y="2162907"/>
            <a:chExt cx="12204700" cy="2514602"/>
          </a:xfrm>
        </p:grpSpPr>
        <p:pic>
          <p:nvPicPr>
            <p:cNvPr id="2" name="Imagen 1" descr="Un grupo de personas sentadas en un escritorio&#10;">
              <a:extLst>
                <a:ext uri="{FF2B5EF4-FFF2-40B4-BE49-F238E27FC236}">
                  <a16:creationId xmlns:a16="http://schemas.microsoft.com/office/drawing/2014/main" id="{2D62790E-5C31-4474-BE12-F50234A0C7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4"/>
            <a:stretch/>
          </p:blipFill>
          <p:spPr>
            <a:xfrm>
              <a:off x="-12700" y="2162908"/>
              <a:ext cx="12192000" cy="2514601"/>
            </a:xfrm>
            <a:prstGeom prst="rect">
              <a:avLst/>
            </a:prstGeom>
          </p:spPr>
        </p:pic>
        <p:sp>
          <p:nvSpPr>
            <p:cNvPr id="3" name="Rectángulo 2" descr="Esta es una imagen de un escritorio con equipos portátiles y personas trabajando.">
              <a:extLst>
                <a:ext uri="{FF2B5EF4-FFF2-40B4-BE49-F238E27FC236}">
                  <a16:creationId xmlns:a16="http://schemas.microsoft.com/office/drawing/2014/main" id="{53AEFB1F-87BB-40C6-9BC7-E1CE0AC0AC1B}"/>
                </a:ext>
              </a:extLst>
            </p:cNvPr>
            <p:cNvSpPr/>
            <p:nvPr/>
          </p:nvSpPr>
          <p:spPr>
            <a:xfrm>
              <a:off x="0" y="2162907"/>
              <a:ext cx="12192000" cy="2514601"/>
            </a:xfrm>
            <a:prstGeom prst="rect">
              <a:avLst/>
            </a:prstGeom>
            <a:gradFill>
              <a:gsLst>
                <a:gs pos="1000">
                  <a:srgbClr val="7CEFD8">
                    <a:alpha val="79000"/>
                  </a:srgbClr>
                </a:gs>
                <a:gs pos="61000">
                  <a:srgbClr val="6672E4">
                    <a:alpha val="84000"/>
                  </a:srgbClr>
                </a:gs>
                <a:gs pos="98000">
                  <a:srgbClr val="882BE5">
                    <a:alpha val="66000"/>
                  </a:srgbClr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3CFBA714-94A9-4CEA-9D73-2E90A898B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52826" y="2694293"/>
              <a:ext cx="1431828" cy="1431827"/>
            </a:xfrm>
            <a:prstGeom prst="ellipse">
              <a:avLst/>
            </a:prstGeom>
            <a:solidFill>
              <a:schemeClr val="bg1">
                <a:alpha val="19000"/>
              </a:schemeClr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3EB48CA9-382A-48A4-B5F2-BBE91C08FD62}"/>
                </a:ext>
              </a:extLst>
            </p:cNvPr>
            <p:cNvSpPr/>
            <p:nvPr/>
          </p:nvSpPr>
          <p:spPr>
            <a:xfrm>
              <a:off x="1737814" y="3936470"/>
              <a:ext cx="239688" cy="239688"/>
            </a:xfrm>
            <a:prstGeom prst="ellipse">
              <a:avLst/>
            </a:prstGeom>
            <a:solidFill>
              <a:srgbClr val="8335E5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20BBE89-8E4D-448A-8F53-F45437DD24BB}"/>
                </a:ext>
              </a:extLst>
            </p:cNvPr>
            <p:cNvSpPr/>
            <p:nvPr/>
          </p:nvSpPr>
          <p:spPr>
            <a:xfrm>
              <a:off x="1782422" y="3981078"/>
              <a:ext cx="150473" cy="150473"/>
            </a:xfrm>
            <a:prstGeom prst="ellipse">
              <a:avLst/>
            </a:prstGeom>
            <a:solidFill>
              <a:srgbClr val="833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13" name="Cuadro de texto 12">
              <a:extLst>
                <a:ext uri="{FF2B5EF4-FFF2-40B4-BE49-F238E27FC236}">
                  <a16:creationId xmlns:a16="http://schemas.microsoft.com/office/drawing/2014/main" id="{DC02C732-8960-4820-B185-F087E030DAAA}"/>
                </a:ext>
              </a:extLst>
            </p:cNvPr>
            <p:cNvSpPr txBox="1"/>
            <p:nvPr/>
          </p:nvSpPr>
          <p:spPr>
            <a:xfrm>
              <a:off x="1176806" y="3189004"/>
              <a:ext cx="783869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rtl="0"/>
              <a:r>
                <a:rPr lang="es-ES" sz="3200" b="1" dirty="0">
                  <a:solidFill>
                    <a:schemeClr val="bg1"/>
                  </a:solidFill>
                  <a:latin typeface="+mj-lt"/>
                </a:rPr>
                <a:t>25 %</a:t>
              </a:r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1B02FFA3-53E3-4FFD-922C-CCB9EFEA5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45077" y="2719313"/>
              <a:ext cx="1431828" cy="1431826"/>
            </a:xfrm>
            <a:prstGeom prst="ellipse">
              <a:avLst/>
            </a:prstGeom>
            <a:solidFill>
              <a:schemeClr val="bg1">
                <a:alpha val="19000"/>
              </a:schemeClr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0EB5F512-613A-44CC-ACE3-5B63ACC24F3F}"/>
                </a:ext>
              </a:extLst>
            </p:cNvPr>
            <p:cNvSpPr/>
            <p:nvPr/>
          </p:nvSpPr>
          <p:spPr>
            <a:xfrm>
              <a:off x="5016340" y="2881739"/>
              <a:ext cx="239688" cy="239688"/>
            </a:xfrm>
            <a:prstGeom prst="ellipse">
              <a:avLst/>
            </a:prstGeom>
            <a:solidFill>
              <a:srgbClr val="8335E5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CDD030F3-5250-4104-9D3A-3BDB421469D0}"/>
                </a:ext>
              </a:extLst>
            </p:cNvPr>
            <p:cNvSpPr/>
            <p:nvPr/>
          </p:nvSpPr>
          <p:spPr>
            <a:xfrm>
              <a:off x="5060947" y="2926346"/>
              <a:ext cx="150473" cy="150473"/>
            </a:xfrm>
            <a:prstGeom prst="ellipse">
              <a:avLst/>
            </a:prstGeom>
            <a:solidFill>
              <a:srgbClr val="833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28" name="Cuadro de texto 27">
              <a:extLst>
                <a:ext uri="{FF2B5EF4-FFF2-40B4-BE49-F238E27FC236}">
                  <a16:creationId xmlns:a16="http://schemas.microsoft.com/office/drawing/2014/main" id="{1CC8C601-FB40-4573-87B3-B1126A610542}"/>
                </a:ext>
              </a:extLst>
            </p:cNvPr>
            <p:cNvSpPr txBox="1"/>
            <p:nvPr/>
          </p:nvSpPr>
          <p:spPr>
            <a:xfrm>
              <a:off x="4169057" y="3189005"/>
              <a:ext cx="783869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rtl="0"/>
              <a:r>
                <a:rPr lang="es-ES" sz="3200" b="1" dirty="0">
                  <a:solidFill>
                    <a:schemeClr val="bg1"/>
                  </a:solidFill>
                  <a:latin typeface="+mj-lt"/>
                </a:rPr>
                <a:t>25 %</a:t>
              </a:r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9AA6EBCD-B27A-4FC4-87A8-ED6638C5545A}"/>
                </a:ext>
              </a:extLst>
            </p:cNvPr>
            <p:cNvSpPr/>
            <p:nvPr/>
          </p:nvSpPr>
          <p:spPr>
            <a:xfrm>
              <a:off x="6798890" y="2719313"/>
              <a:ext cx="1431828" cy="1431826"/>
            </a:xfrm>
            <a:prstGeom prst="ellipse">
              <a:avLst/>
            </a:prstGeom>
            <a:solidFill>
              <a:schemeClr val="bg1">
                <a:alpha val="19000"/>
              </a:schemeClr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42" name="Arco 41">
              <a:extLst>
                <a:ext uri="{FF2B5EF4-FFF2-40B4-BE49-F238E27FC236}">
                  <a16:creationId xmlns:a16="http://schemas.microsoft.com/office/drawing/2014/main" id="{63F2913C-4436-40AC-9048-54405BD23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798890" y="2719313"/>
              <a:ext cx="1431827" cy="1431826"/>
            </a:xfrm>
            <a:prstGeom prst="arc">
              <a:avLst>
                <a:gd name="adj1" fmla="val 16200000"/>
                <a:gd name="adj2" fmla="val 755116"/>
              </a:avLst>
            </a:prstGeom>
            <a:ln w="38100">
              <a:gradFill>
                <a:gsLst>
                  <a:gs pos="0">
                    <a:srgbClr val="7BEBD8"/>
                  </a:gs>
                  <a:gs pos="8000">
                    <a:srgbClr val="6B8DE1"/>
                  </a:gs>
                  <a:gs pos="100000">
                    <a:srgbClr val="8335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B9703755-0B67-41E7-B72A-5A3A54730479}"/>
                </a:ext>
              </a:extLst>
            </p:cNvPr>
            <p:cNvSpPr/>
            <p:nvPr/>
          </p:nvSpPr>
          <p:spPr>
            <a:xfrm>
              <a:off x="8110117" y="3485949"/>
              <a:ext cx="239688" cy="239688"/>
            </a:xfrm>
            <a:prstGeom prst="ellipse">
              <a:avLst/>
            </a:prstGeom>
            <a:solidFill>
              <a:srgbClr val="8335E5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7668F955-7C8C-4C69-AA19-CD562C2DFDCC}"/>
                </a:ext>
              </a:extLst>
            </p:cNvPr>
            <p:cNvSpPr/>
            <p:nvPr/>
          </p:nvSpPr>
          <p:spPr>
            <a:xfrm>
              <a:off x="8154725" y="3530557"/>
              <a:ext cx="150473" cy="150473"/>
            </a:xfrm>
            <a:prstGeom prst="ellipse">
              <a:avLst/>
            </a:prstGeom>
            <a:solidFill>
              <a:srgbClr val="833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40" name="Cuadro de texto 39">
              <a:extLst>
                <a:ext uri="{FF2B5EF4-FFF2-40B4-BE49-F238E27FC236}">
                  <a16:creationId xmlns:a16="http://schemas.microsoft.com/office/drawing/2014/main" id="{5C436978-7B84-4F27-8A32-574050B29AD0}"/>
                </a:ext>
              </a:extLst>
            </p:cNvPr>
            <p:cNvSpPr txBox="1"/>
            <p:nvPr/>
          </p:nvSpPr>
          <p:spPr>
            <a:xfrm>
              <a:off x="7182413" y="3189005"/>
              <a:ext cx="783869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rtl="0"/>
              <a:r>
                <a:rPr lang="es-ES" sz="3200" b="1" dirty="0">
                  <a:solidFill>
                    <a:schemeClr val="bg1"/>
                  </a:solidFill>
                  <a:latin typeface="+mj-lt"/>
                </a:rPr>
                <a:t>25 %</a:t>
              </a:r>
            </a:p>
          </p:txBody>
        </p: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65E89B9B-4C47-402B-9C75-47765E1F7593}"/>
                </a:ext>
              </a:extLst>
            </p:cNvPr>
            <p:cNvGrpSpPr/>
            <p:nvPr/>
          </p:nvGrpSpPr>
          <p:grpSpPr>
            <a:xfrm>
              <a:off x="9871788" y="2706779"/>
              <a:ext cx="1431828" cy="1456895"/>
              <a:chOff x="7168469" y="2677815"/>
              <a:chExt cx="1431828" cy="1456895"/>
            </a:xfrm>
          </p:grpSpPr>
          <p:grpSp>
            <p:nvGrpSpPr>
              <p:cNvPr id="51" name="Grupo 50">
                <a:extLst>
                  <a:ext uri="{FF2B5EF4-FFF2-40B4-BE49-F238E27FC236}">
                    <a16:creationId xmlns:a16="http://schemas.microsoft.com/office/drawing/2014/main" id="{02C4BAC1-CFE0-4BB6-AB1E-3D97B9D3C37C}"/>
                  </a:ext>
                </a:extLst>
              </p:cNvPr>
              <p:cNvGrpSpPr/>
              <p:nvPr/>
            </p:nvGrpSpPr>
            <p:grpSpPr>
              <a:xfrm>
                <a:off x="7168469" y="2677815"/>
                <a:ext cx="1431828" cy="1456895"/>
                <a:chOff x="7168469" y="2677815"/>
                <a:chExt cx="1431828" cy="1456895"/>
              </a:xfrm>
            </p:grpSpPr>
            <p:sp>
              <p:nvSpPr>
                <p:cNvPr id="53" name="Elipse 52">
                  <a:extLst>
                    <a:ext uri="{FF2B5EF4-FFF2-40B4-BE49-F238E27FC236}">
                      <a16:creationId xmlns:a16="http://schemas.microsoft.com/office/drawing/2014/main" id="{52EBF013-87F7-4305-9CC9-737BE16F0D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/>
              </p:nvSpPr>
              <p:spPr>
                <a:xfrm>
                  <a:off x="7168469" y="2702884"/>
                  <a:ext cx="1431828" cy="1431826"/>
                </a:xfrm>
                <a:prstGeom prst="ellipse">
                  <a:avLst/>
                </a:prstGeom>
                <a:solidFill>
                  <a:schemeClr val="bg1">
                    <a:alpha val="19000"/>
                  </a:schemeClr>
                </a:solidFill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rtl="0"/>
                  <a:endParaRPr lang="es-ES" dirty="0"/>
                </a:p>
              </p:txBody>
            </p:sp>
            <p:sp>
              <p:nvSpPr>
                <p:cNvPr id="54" name="Arco 53">
                  <a:extLst>
                    <a:ext uri="{FF2B5EF4-FFF2-40B4-BE49-F238E27FC236}">
                      <a16:creationId xmlns:a16="http://schemas.microsoft.com/office/drawing/2014/main" id="{2CC348C5-CD52-4041-A9DC-8F47C9D04352}"/>
                    </a:ext>
                  </a:extLst>
                </p:cNvPr>
                <p:cNvSpPr/>
                <p:nvPr/>
              </p:nvSpPr>
              <p:spPr>
                <a:xfrm>
                  <a:off x="7168469" y="2702884"/>
                  <a:ext cx="1431827" cy="1431826"/>
                </a:xfrm>
                <a:prstGeom prst="arc">
                  <a:avLst>
                    <a:gd name="adj1" fmla="val 16200000"/>
                    <a:gd name="adj2" fmla="val 17724961"/>
                  </a:avLst>
                </a:prstGeom>
                <a:ln w="38100">
                  <a:gradFill>
                    <a:gsLst>
                      <a:gs pos="0">
                        <a:srgbClr val="7BEBD8"/>
                      </a:gs>
                      <a:gs pos="8000">
                        <a:srgbClr val="6B8DE1"/>
                      </a:gs>
                      <a:gs pos="100000">
                        <a:srgbClr val="8335E5"/>
                      </a:gs>
                    </a:gsLst>
                    <a:lin ang="5400000" scaled="1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rtl="0"/>
                  <a:endParaRPr lang="es-ES" dirty="0"/>
                </a:p>
              </p:txBody>
            </p:sp>
            <p:sp>
              <p:nvSpPr>
                <p:cNvPr id="55" name="Elipse 54">
                  <a:extLst>
                    <a:ext uri="{FF2B5EF4-FFF2-40B4-BE49-F238E27FC236}">
                      <a16:creationId xmlns:a16="http://schemas.microsoft.com/office/drawing/2014/main" id="{083CA45F-7535-4D5F-A010-B7B38ED57BC7}"/>
                    </a:ext>
                  </a:extLst>
                </p:cNvPr>
                <p:cNvSpPr/>
                <p:nvPr/>
              </p:nvSpPr>
              <p:spPr>
                <a:xfrm>
                  <a:off x="8095353" y="2677815"/>
                  <a:ext cx="239688" cy="239687"/>
                </a:xfrm>
                <a:prstGeom prst="ellipse">
                  <a:avLst/>
                </a:prstGeom>
                <a:solidFill>
                  <a:srgbClr val="8335E5">
                    <a:alpha val="3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ES" dirty="0"/>
                </a:p>
              </p:txBody>
            </p:sp>
            <p:sp>
              <p:nvSpPr>
                <p:cNvPr id="56" name="Elipse 55">
                  <a:extLst>
                    <a:ext uri="{FF2B5EF4-FFF2-40B4-BE49-F238E27FC236}">
                      <a16:creationId xmlns:a16="http://schemas.microsoft.com/office/drawing/2014/main" id="{43FCBFAE-6E88-440A-ACEC-41E289885112}"/>
                    </a:ext>
                  </a:extLst>
                </p:cNvPr>
                <p:cNvSpPr/>
                <p:nvPr/>
              </p:nvSpPr>
              <p:spPr>
                <a:xfrm>
                  <a:off x="8139961" y="2722422"/>
                  <a:ext cx="150473" cy="150473"/>
                </a:xfrm>
                <a:prstGeom prst="ellipse">
                  <a:avLst/>
                </a:prstGeom>
                <a:solidFill>
                  <a:srgbClr val="8335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ES" dirty="0"/>
                </a:p>
              </p:txBody>
            </p:sp>
          </p:grpSp>
          <p:sp>
            <p:nvSpPr>
              <p:cNvPr id="52" name="Cuadro de texto 51">
                <a:extLst>
                  <a:ext uri="{FF2B5EF4-FFF2-40B4-BE49-F238E27FC236}">
                    <a16:creationId xmlns:a16="http://schemas.microsoft.com/office/drawing/2014/main" id="{38F4B3FC-E555-4F37-BC12-4940EF773A7E}"/>
                  </a:ext>
                </a:extLst>
              </p:cNvPr>
              <p:cNvSpPr txBox="1"/>
              <p:nvPr/>
            </p:nvSpPr>
            <p:spPr>
              <a:xfrm>
                <a:off x="7538135" y="3160041"/>
                <a:ext cx="69249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 rtl="0"/>
                <a:r>
                  <a:rPr lang="es-ES" sz="3200" b="1" dirty="0">
                    <a:solidFill>
                      <a:schemeClr val="bg1"/>
                    </a:solidFill>
                    <a:latin typeface="+mj-lt"/>
                  </a:rPr>
                  <a:t>25%</a:t>
                </a:r>
              </a:p>
            </p:txBody>
          </p:sp>
        </p:grpSp>
        <p:sp>
          <p:nvSpPr>
            <p:cNvPr id="64" name="Arco 63">
              <a:extLst>
                <a:ext uri="{FF2B5EF4-FFF2-40B4-BE49-F238E27FC236}">
                  <a16:creationId xmlns:a16="http://schemas.microsoft.com/office/drawing/2014/main" id="{CAE87D92-1F07-49DE-BFD7-F74BD728BD31}"/>
                </a:ext>
              </a:extLst>
            </p:cNvPr>
            <p:cNvSpPr/>
            <p:nvPr/>
          </p:nvSpPr>
          <p:spPr>
            <a:xfrm>
              <a:off x="3843489" y="2720981"/>
              <a:ext cx="1431827" cy="1431826"/>
            </a:xfrm>
            <a:prstGeom prst="arc">
              <a:avLst>
                <a:gd name="adj1" fmla="val 16200000"/>
                <a:gd name="adj2" fmla="val 19003948"/>
              </a:avLst>
            </a:prstGeom>
            <a:ln w="38100">
              <a:gradFill>
                <a:gsLst>
                  <a:gs pos="0">
                    <a:srgbClr val="7BEBD8"/>
                  </a:gs>
                  <a:gs pos="8000">
                    <a:srgbClr val="6B8DE1"/>
                  </a:gs>
                  <a:gs pos="100000">
                    <a:srgbClr val="8335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66" name="Arco 65">
              <a:extLst>
                <a:ext uri="{FF2B5EF4-FFF2-40B4-BE49-F238E27FC236}">
                  <a16:creationId xmlns:a16="http://schemas.microsoft.com/office/drawing/2014/main" id="{45B3FF71-3684-4143-BA68-D4583307C956}"/>
                </a:ext>
              </a:extLst>
            </p:cNvPr>
            <p:cNvSpPr/>
            <p:nvPr/>
          </p:nvSpPr>
          <p:spPr>
            <a:xfrm>
              <a:off x="852826" y="2694293"/>
              <a:ext cx="1431827" cy="1431826"/>
            </a:xfrm>
            <a:prstGeom prst="arc">
              <a:avLst>
                <a:gd name="adj1" fmla="val 16200000"/>
                <a:gd name="adj2" fmla="val 3850353"/>
              </a:avLst>
            </a:prstGeom>
            <a:ln w="38100">
              <a:gradFill>
                <a:gsLst>
                  <a:gs pos="0">
                    <a:srgbClr val="7BEBD8"/>
                  </a:gs>
                  <a:gs pos="8000">
                    <a:srgbClr val="6B8DE1"/>
                  </a:gs>
                  <a:gs pos="100000">
                    <a:srgbClr val="8335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8336C4B5-E15C-4086-8FF8-C33A0737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7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95CE02F0-71A1-4A74-B7A5-ED47BED60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329338" y="5317369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arcador de texto 2">
            <a:extLst>
              <a:ext uri="{FF2B5EF4-FFF2-40B4-BE49-F238E27FC236}">
                <a16:creationId xmlns:a16="http://schemas.microsoft.com/office/drawing/2014/main" id="{F8FA1DA7-9D18-4600-BE54-61C291BCFADD}"/>
              </a:ext>
            </a:extLst>
          </p:cNvPr>
          <p:cNvSpPr txBox="1">
            <a:spLocks/>
          </p:cNvSpPr>
          <p:nvPr/>
        </p:nvSpPr>
        <p:spPr>
          <a:xfrm>
            <a:off x="62060" y="5580871"/>
            <a:ext cx="301335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s-ES" sz="1800" b="1" dirty="0">
                <a:latin typeface="+mj-lt"/>
                <a:cs typeface="Segoe UI" panose="020B0502040204020203" pitchFamily="34" charset="0"/>
              </a:rPr>
              <a:t>Autoobservación: sea consciente de sus emociones y sensaciones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2072D3A-50A3-449F-961B-09536402DDE4}"/>
              </a:ext>
            </a:extLst>
          </p:cNvPr>
          <p:cNvSpPr/>
          <p:nvPr/>
        </p:nvSpPr>
        <p:spPr>
          <a:xfrm>
            <a:off x="9376655" y="5489323"/>
            <a:ext cx="2802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+mj-lt"/>
              </a:rPr>
              <a:t>Limitar la exposición a los medios de comunicación</a:t>
            </a:r>
            <a:endParaRPr lang="es-AR" b="1" dirty="0">
              <a:latin typeface="+mj-lt"/>
            </a:endParaRP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1AAFBB8F-6AB1-4908-8C01-EB9D01095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19999" y="5448433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BD870899-FF91-4B14-81DF-716701B14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6042" y="3413758"/>
            <a:ext cx="499915" cy="30483"/>
          </a:xfrm>
          <a:prstGeom prst="rect">
            <a:avLst/>
          </a:prstGeom>
        </p:spPr>
      </p:pic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2B7D574E-06C7-4D6F-A5FE-3B6EB1F6E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349325" y="5565293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3E1CE782-E9C1-477C-852F-151B01F33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67109" y="5469392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973AE15B-6A36-415C-AA81-BE1488CE218B}"/>
              </a:ext>
            </a:extLst>
          </p:cNvPr>
          <p:cNvSpPr/>
          <p:nvPr/>
        </p:nvSpPr>
        <p:spPr>
          <a:xfrm>
            <a:off x="6247487" y="5600708"/>
            <a:ext cx="2653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+mj-lt"/>
              </a:rPr>
              <a:t>Aplique las estrategias de regulación emocional</a:t>
            </a:r>
            <a:endParaRPr lang="es-AR" b="1" dirty="0"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A6EC1A3-16E8-40A6-B74C-7B934F30E180}"/>
              </a:ext>
            </a:extLst>
          </p:cNvPr>
          <p:cNvSpPr/>
          <p:nvPr/>
        </p:nvSpPr>
        <p:spPr>
          <a:xfrm>
            <a:off x="3533643" y="5645911"/>
            <a:ext cx="2255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+mj-lt"/>
              </a:rPr>
              <a:t>Permítase pedir ayuda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2442A1CB-AE11-41E5-B8D3-7532F454C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287165" y="6207872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BBC34ECF-78D6-44E2-A242-A0FE99E89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259009" y="6207872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4E76D133-AC77-49C7-BE7E-2BBFA7642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19998" y="6247039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5626F802-66BC-4AAE-9076-EBF08193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123378" y="6247039"/>
            <a:ext cx="47880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10A4E-00AE-4371-8159-52902731CFB5}"/>
              </a:ext>
            </a:extLst>
          </p:cNvPr>
          <p:cNvSpPr/>
          <p:nvPr/>
        </p:nvSpPr>
        <p:spPr>
          <a:xfrm>
            <a:off x="127226" y="6340144"/>
            <a:ext cx="3006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+mj-lt"/>
              </a:rPr>
              <a:t>Utilice la ventilación emocional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C99BE2C-AE1E-49DB-A9CC-78F42C059A4C}"/>
              </a:ext>
            </a:extLst>
          </p:cNvPr>
          <p:cNvSpPr/>
          <p:nvPr/>
        </p:nvSpPr>
        <p:spPr>
          <a:xfrm>
            <a:off x="3395046" y="6212721"/>
            <a:ext cx="2802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+mj-lt"/>
              </a:rPr>
              <a:t>Recuerde que lo que es posible no es probable.</a:t>
            </a:r>
            <a:endParaRPr lang="es-AR" b="1" dirty="0">
              <a:latin typeface="+mj-lt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9C90506-34B0-4BD1-A353-40ACA8AE7153}"/>
              </a:ext>
            </a:extLst>
          </p:cNvPr>
          <p:cNvSpPr/>
          <p:nvPr/>
        </p:nvSpPr>
        <p:spPr>
          <a:xfrm>
            <a:off x="6194363" y="6425191"/>
            <a:ext cx="3119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+mj-lt"/>
              </a:rPr>
              <a:t>Reconocer al equipo asistencial</a:t>
            </a:r>
          </a:p>
        </p:txBody>
      </p:sp>
    </p:spTree>
    <p:extLst>
      <p:ext uri="{BB962C8B-B14F-4D97-AF65-F5344CB8AC3E}">
        <p14:creationId xmlns:p14="http://schemas.microsoft.com/office/powerpoint/2010/main" val="216376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527814" y="1886564"/>
            <a:ext cx="4845708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NECESITAMOS QUE TE CUIDES PARA SEGUIR CUIDANDO Y CONTAGIAR SALUD</a:t>
            </a:r>
          </a:p>
        </p:txBody>
      </p:sp>
      <p:grpSp>
        <p:nvGrpSpPr>
          <p:cNvPr id="23" name="Grupo 22" descr="Esta imagen es de una forma abstracta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Forma libre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5" name="Títu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Diapositiva de recursos humanos 10</a:t>
            </a:r>
          </a:p>
        </p:txBody>
      </p:sp>
      <p:grpSp>
        <p:nvGrpSpPr>
          <p:cNvPr id="19" name="Grupo 18" descr="Esta imagen es un logotipo que dice &quot;24&quot;. ">
            <a:extLst>
              <a:ext uri="{FF2B5EF4-FFF2-40B4-BE49-F238E27FC236}">
                <a16:creationId xmlns:a16="http://schemas.microsoft.com/office/drawing/2014/main" id="{28514796-5CCE-4908-9069-378D749B8407}"/>
              </a:ext>
            </a:extLst>
          </p:cNvPr>
          <p:cNvGrpSpPr/>
          <p:nvPr/>
        </p:nvGrpSpPr>
        <p:grpSpPr>
          <a:xfrm>
            <a:off x="733192" y="531685"/>
            <a:ext cx="530996" cy="530996"/>
            <a:chOff x="1116392" y="531685"/>
            <a:chExt cx="530996" cy="530996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3DAFE0C3-ADBF-4568-8971-E7BB1DC18FCF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A6C540A9-B6C9-4A39-B2A9-F8D99AAA7515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7" name="Forma libre 11">
                <a:hlinkClick r:id="rId3"/>
                <a:extLst>
                  <a:ext uri="{FF2B5EF4-FFF2-40B4-BE49-F238E27FC236}">
                    <a16:creationId xmlns:a16="http://schemas.microsoft.com/office/drawing/2014/main" id="{AFF915B9-3BC1-4270-81D2-171636BAF0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8" name="Forma libre 12">
                <a:extLst>
                  <a:ext uri="{FF2B5EF4-FFF2-40B4-BE49-F238E27FC236}">
                    <a16:creationId xmlns:a16="http://schemas.microsoft.com/office/drawing/2014/main" id="{DD109419-50C7-4E35-AC9A-AE0655C35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63_TF33668227.potx" id="{B848F757-4882-4260-9664-369339BAC206}" vid="{4D2DE6CD-11E4-4246-B83E-0A0B217F75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de 24Slides</Template>
  <TotalTime>0</TotalTime>
  <Words>195</Words>
  <Application>Microsoft Office PowerPoint</Application>
  <PresentationFormat>Panorámica</PresentationFormat>
  <Paragraphs>42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Tema de Office</vt:lpstr>
      <vt:lpstr>Diapositiva de recursos humanos 1</vt:lpstr>
      <vt:lpstr>Diapositiva de recursos humanos 2</vt:lpstr>
      <vt:lpstr>Diapositiva de recursos humanos 7</vt:lpstr>
      <vt:lpstr>Diapositiva de recursos humanos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2020-03-27T14:00:41Z</dcterms:created>
  <dcterms:modified xsi:type="dcterms:W3CDTF">2020-03-29T15:32:30Z</dcterms:modified>
</cp:coreProperties>
</file>