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69" r:id="rId2"/>
    <p:sldId id="470" r:id="rId3"/>
    <p:sldId id="445" r:id="rId4"/>
    <p:sldId id="446" r:id="rId5"/>
    <p:sldId id="471" r:id="rId6"/>
    <p:sldId id="447" r:id="rId7"/>
    <p:sldId id="455" r:id="rId8"/>
    <p:sldId id="449" r:id="rId9"/>
    <p:sldId id="448" r:id="rId10"/>
    <p:sldId id="452" r:id="rId11"/>
    <p:sldId id="264" r:id="rId12"/>
    <p:sldId id="453" r:id="rId13"/>
    <p:sldId id="454" r:id="rId14"/>
    <p:sldId id="457" r:id="rId15"/>
    <p:sldId id="458" r:id="rId16"/>
    <p:sldId id="472" r:id="rId1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53"/>
  </p:normalViewPr>
  <p:slideViewPr>
    <p:cSldViewPr snapToGrid="0" snapToObjects="1">
      <p:cViewPr varScale="1">
        <p:scale>
          <a:sx n="88" d="100"/>
          <a:sy n="88" d="100"/>
        </p:scale>
        <p:origin x="18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ABC4E-6C9B-554E-9B6A-0959B2149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D2E47B-8639-8A4C-B925-BBB90AF6B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00A2A-511C-174F-933C-622611B6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757200-013B-3344-9D8D-5CBF6AF7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E665C0-FDF9-3040-B677-40FCD895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2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996EE-4A66-1244-8795-6B955216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FD83D0-1D86-9A4E-9B07-B5E1D33D0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2DF8B4-68D2-864E-A017-C825131F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552996-46BD-8248-A77E-4215A355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C31A1A-DD6B-0745-9A5E-D0777C66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412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758797-2AD5-4C49-8922-1EB179D50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5C0152-10B7-2140-B8F2-0C242399B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B02264-E457-8747-8E26-0FEEA821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4F57FB-4A1F-C64F-BCF7-82DA14F1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0A405B-36EA-4341-BA76-D2E67D1E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956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4264514-7600-47BC-9DFA-8DF996366E1F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65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C642C92-1AD7-4B72-B511-CDBE8E7E408C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789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BFA22-8B7C-9943-8A4F-444EE7F5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08B75F-71F9-9544-9097-F417B8CBF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D98487-4F10-3D4D-83F7-52AC76E8F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F4035C-AF02-E240-80B0-C5B7772F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60774-B2BF-3B42-8DF5-417A1DCC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338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A2D327-8B9E-BD44-AA5B-7D960763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C32718-A822-8648-AD01-4A3709130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B13ECF-0280-6744-9799-A10C702ED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FEB290-2288-304A-BA96-BD33C612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27439-B801-CE48-9D38-5CAF5F3B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085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2AFB5-27B9-984A-9958-844190A1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235E7C-B389-BE45-AB0D-8DD9F9B41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CF972A-8E46-BF46-80F8-FCFB6569E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26D920-73F9-CC4B-A616-466D679E1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3BE953-5577-D541-B596-DDB1F33A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DA2BCE-843E-9F48-85E4-DF5190D8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362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DBD28-56FC-2546-8ACF-F81D37A5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4F2FEF-29EE-774D-A0B4-95330AE3C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764AA6-E3E8-0A46-A4B4-E2F3365CA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4D0B52-42B8-8741-AEFF-4F3FC10DF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002D3CC-70DB-D746-B6DB-2DC35545E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8AC0D9-C43D-404A-A893-54DB33E7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04B1D61-F354-914A-A2CB-A3AFBD20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CD78AB-19EE-4642-9D76-B66AC55F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862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AEB0F-3190-7E43-BDC0-A6C14B0B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0C88A6-1A8D-2644-A345-8CD1FA98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39C3C4-7E6B-FD4A-BFED-666A68EA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3679F9-72A3-F348-8F82-DB6C1EF2E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554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1F0DC00-F4EF-4449-AD65-AB1288ED6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2FDC22E-A5DD-8C47-9B41-2D164CF2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28BBA8-2651-AD4E-B462-1DE83641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653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192A6-099E-E440-9F6A-A5F25FF3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9F97C6-1A41-3144-9FAB-35F03086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E74B56-0930-7947-A4F1-955F55D2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FCA1FA-D862-2040-8EEC-7617FED5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1D21B1-BDC0-A847-AC98-453A5903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9C6D84-6093-AB44-9149-758D5E02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112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1DA63-C33D-854D-B451-DCB7EAAF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28A76B-11CC-BF4F-9AD2-DA6949BE9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663391-911B-B842-BE76-B57B115B4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360CD8-8B82-B845-AF45-2507CA0D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10A05A-B33B-3A4D-945F-A2A546DA6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F4EAAF-6F29-CC46-86C2-C53BDF1D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793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54B515-0755-0C45-9D6A-ABA8EF5E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AC95D2-DC81-3F41-B549-5A3004381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4C239-FE9E-464D-ADA1-5CAB9C863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0BF2D-1F74-DA42-8983-AED5270BD88E}" type="datetimeFigureOut">
              <a:rPr lang="es-AR" smtClean="0"/>
              <a:t>23/3/20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4A868-1D71-B44F-BC2D-40EBB3A0C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C4355-719E-024D-B97F-46D060D65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EF2CE-F198-674E-94F1-DB5542F785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785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dirty="0"/>
              <a:t>INTRODUCCIÓN AL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DIAGNÓSTICO MICROBIOLÓGICO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F94AD7-78FD-FF47-A63A-A06368071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Métodos directos e indirectos de diagnóstico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6DA3235-B757-9E4A-927B-4AB457B03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4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Criterios de seroconversión detección de </a:t>
            </a:r>
            <a:r>
              <a:rPr lang="es-ES" dirty="0" err="1"/>
              <a:t>IgG</a:t>
            </a:r>
            <a:r>
              <a:rPr lang="es-ES" dirty="0"/>
              <a:t> específica en dos muestras de suero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981200"/>
            <a:ext cx="4040188" cy="3886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000" dirty="0"/>
              <a:t>La aparición de anticuerpos específicos en un individuo previamente seronegativo</a:t>
            </a:r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Se denomina conversión serológica y es un criterio que señala una infección reciente. Esta situación además asocia el resultado del laboratorio a la clínica del enfermo.</a:t>
            </a:r>
          </a:p>
          <a:p>
            <a:pPr>
              <a:lnSpc>
                <a:spcPct val="90000"/>
              </a:lnSpc>
            </a:pPr>
            <a:endParaRPr lang="es-ES" sz="2000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170614" y="1981200"/>
            <a:ext cx="4040187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s-ES" sz="2000" dirty="0"/>
          </a:p>
        </p:txBody>
      </p:sp>
      <p:grpSp>
        <p:nvGrpSpPr>
          <p:cNvPr id="16391" name="Group 7"/>
          <p:cNvGrpSpPr>
            <a:grpSpLocks/>
          </p:cNvGrpSpPr>
          <p:nvPr/>
        </p:nvGrpSpPr>
        <p:grpSpPr bwMode="auto">
          <a:xfrm>
            <a:off x="6311901" y="2349501"/>
            <a:ext cx="3935413" cy="2735263"/>
            <a:chOff x="2766" y="2292"/>
            <a:chExt cx="6199" cy="4308"/>
          </a:xfrm>
        </p:grpSpPr>
        <p:grpSp>
          <p:nvGrpSpPr>
            <p:cNvPr id="16392" name="Group 8"/>
            <p:cNvGrpSpPr>
              <a:grpSpLocks/>
            </p:cNvGrpSpPr>
            <p:nvPr/>
          </p:nvGrpSpPr>
          <p:grpSpPr bwMode="auto">
            <a:xfrm>
              <a:off x="2766" y="2292"/>
              <a:ext cx="6199" cy="3600"/>
              <a:chOff x="2766" y="2292"/>
              <a:chExt cx="6199" cy="3600"/>
            </a:xfrm>
          </p:grpSpPr>
          <p:grpSp>
            <p:nvGrpSpPr>
              <p:cNvPr id="16393" name="Group 9"/>
              <p:cNvGrpSpPr>
                <a:grpSpLocks/>
              </p:cNvGrpSpPr>
              <p:nvPr/>
            </p:nvGrpSpPr>
            <p:grpSpPr bwMode="auto">
              <a:xfrm>
                <a:off x="2766" y="2292"/>
                <a:ext cx="6199" cy="3600"/>
                <a:chOff x="2766" y="2292"/>
                <a:chExt cx="6199" cy="3600"/>
              </a:xfrm>
            </p:grpSpPr>
            <p:grpSp>
              <p:nvGrpSpPr>
                <p:cNvPr id="16394" name="Group 10"/>
                <p:cNvGrpSpPr>
                  <a:grpSpLocks/>
                </p:cNvGrpSpPr>
                <p:nvPr/>
              </p:nvGrpSpPr>
              <p:grpSpPr bwMode="auto">
                <a:xfrm>
                  <a:off x="2766" y="2292"/>
                  <a:ext cx="6199" cy="3600"/>
                  <a:chOff x="2766" y="2292"/>
                  <a:chExt cx="6199" cy="3600"/>
                </a:xfrm>
              </p:grpSpPr>
              <p:sp>
                <p:nvSpPr>
                  <p:cNvPr id="16395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350" y="5812"/>
                    <a:ext cx="561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1639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486" y="2292"/>
                    <a:ext cx="0" cy="36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16397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66" y="2472"/>
                    <a:ext cx="540" cy="32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16398" name="Oval 1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3705" y="5719"/>
                    <a:ext cx="100" cy="100"/>
                  </a:xfrm>
                  <a:prstGeom prst="ellipse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</p:grpSp>
            <p:sp>
              <p:nvSpPr>
                <p:cNvPr id="16399" name="Oval 15"/>
                <p:cNvSpPr>
                  <a:spLocks noChangeArrowheads="1"/>
                </p:cNvSpPr>
                <p:nvPr/>
              </p:nvSpPr>
              <p:spPr bwMode="auto">
                <a:xfrm>
                  <a:off x="5655" y="3608"/>
                  <a:ext cx="100" cy="100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6400" name="Freeform 16"/>
              <p:cNvSpPr>
                <a:spLocks/>
              </p:cNvSpPr>
              <p:nvPr/>
            </p:nvSpPr>
            <p:spPr bwMode="auto">
              <a:xfrm>
                <a:off x="4012" y="3349"/>
                <a:ext cx="3845" cy="2458"/>
              </a:xfrm>
              <a:custGeom>
                <a:avLst/>
                <a:gdLst/>
                <a:ahLst/>
                <a:cxnLst>
                  <a:cxn ang="0">
                    <a:pos x="0" y="5064"/>
                  </a:cxn>
                  <a:cxn ang="0">
                    <a:pos x="3744" y="600"/>
                  </a:cxn>
                  <a:cxn ang="0">
                    <a:pos x="7344" y="1464"/>
                  </a:cxn>
                  <a:cxn ang="0">
                    <a:pos x="7776" y="1608"/>
                  </a:cxn>
                </a:cxnLst>
                <a:rect l="0" t="0" r="r" b="b"/>
                <a:pathLst>
                  <a:path w="8016" h="5064">
                    <a:moveTo>
                      <a:pt x="0" y="5064"/>
                    </a:moveTo>
                    <a:cubicBezTo>
                      <a:pt x="1260" y="3132"/>
                      <a:pt x="2520" y="1200"/>
                      <a:pt x="3744" y="600"/>
                    </a:cubicBezTo>
                    <a:cubicBezTo>
                      <a:pt x="4968" y="0"/>
                      <a:pt x="6672" y="1296"/>
                      <a:pt x="7344" y="1464"/>
                    </a:cubicBezTo>
                    <a:cubicBezTo>
                      <a:pt x="8016" y="1632"/>
                      <a:pt x="7896" y="1620"/>
                      <a:pt x="7776" y="1608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3640" y="5980"/>
              <a:ext cx="4240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>
                  <a:latin typeface="Arial Unicode MS" pitchFamily="34" charset="-128"/>
                </a:rPr>
                <a:t>1era muestra               2da muestra</a:t>
              </a:r>
            </a:p>
            <a:p>
              <a:pPr lvl="1"/>
              <a:r>
                <a:rPr lang="es-ES" sz="1200">
                  <a:latin typeface="Arial Unicode MS" pitchFamily="34" charset="-128"/>
                </a:rPr>
                <a:t>Tiempo</a:t>
              </a:r>
              <a:endParaRPr lang="es-ES"/>
            </a:p>
          </p:txBody>
        </p:sp>
      </p:grp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16780E5-61F8-A14E-A41B-0AB8D1614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0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Criterios de seroconversión detección de </a:t>
            </a:r>
            <a:r>
              <a:rPr lang="es-ES" dirty="0" err="1"/>
              <a:t>IgG</a:t>
            </a:r>
            <a:r>
              <a:rPr lang="es-ES" dirty="0"/>
              <a:t> específica en dos muestras de suero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18530" y="1981200"/>
            <a:ext cx="4040188" cy="3886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s-ES" sz="2000" dirty="0"/>
              <a:t>Para asociar la presencia de anticuerpos tipo </a:t>
            </a:r>
            <a:r>
              <a:rPr lang="es-ES" sz="2000" dirty="0" err="1"/>
              <a:t>IgG</a:t>
            </a:r>
            <a:r>
              <a:rPr lang="es-ES" sz="2000" dirty="0"/>
              <a:t> con una enfermedad específica es necesario poner en evidencia el </a:t>
            </a:r>
            <a:r>
              <a:rPr lang="es-ES" sz="2000" i="1" dirty="0"/>
              <a:t>movimiento</a:t>
            </a:r>
            <a:r>
              <a:rPr lang="es-ES" sz="2000" dirty="0"/>
              <a:t> de estos anticuerpos, es decir observar la  tendencia del valor obtenido en un período de tiempo. </a:t>
            </a:r>
          </a:p>
          <a:p>
            <a:pPr>
              <a:lnSpc>
                <a:spcPct val="80000"/>
              </a:lnSpc>
            </a:pPr>
            <a:endParaRPr lang="es-ES" sz="1600" dirty="0"/>
          </a:p>
          <a:p>
            <a:pPr>
              <a:lnSpc>
                <a:spcPct val="80000"/>
              </a:lnSpc>
            </a:pPr>
            <a:r>
              <a:rPr lang="es-ES" sz="2000" dirty="0"/>
              <a:t>Esto requiere obtener una segunda muestra de suero un tiempo después de la primera.  Si es una </a:t>
            </a:r>
            <a:r>
              <a:rPr lang="es-ES" sz="2000" dirty="0" err="1"/>
              <a:t>primoinfección</a:t>
            </a:r>
            <a:r>
              <a:rPr lang="es-ES" sz="2000" dirty="0"/>
              <a:t>, en esta segunda muestra cabría esperar un aumento significativo en el título de anticuerpos </a:t>
            </a:r>
            <a:r>
              <a:rPr lang="es-ES" sz="2000" dirty="0" err="1"/>
              <a:t>IgG</a:t>
            </a:r>
            <a:r>
              <a:rPr lang="es-ES" sz="2000" dirty="0"/>
              <a:t>, obteniendo un valor al menos cuatro veces mayor al primero. 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170614" y="1981200"/>
            <a:ext cx="4040187" cy="3886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s-ES" sz="1000" dirty="0"/>
          </a:p>
        </p:txBody>
      </p:sp>
      <p:grpSp>
        <p:nvGrpSpPr>
          <p:cNvPr id="14343" name="Group 7"/>
          <p:cNvGrpSpPr>
            <a:grpSpLocks/>
          </p:cNvGrpSpPr>
          <p:nvPr/>
        </p:nvGrpSpPr>
        <p:grpSpPr bwMode="auto">
          <a:xfrm>
            <a:off x="6167438" y="2636838"/>
            <a:ext cx="3937000" cy="2286000"/>
            <a:chOff x="3375" y="3965"/>
            <a:chExt cx="6199" cy="3600"/>
          </a:xfrm>
        </p:grpSpPr>
        <p:grpSp>
          <p:nvGrpSpPr>
            <p:cNvPr id="14344" name="Group 8"/>
            <p:cNvGrpSpPr>
              <a:grpSpLocks/>
            </p:cNvGrpSpPr>
            <p:nvPr/>
          </p:nvGrpSpPr>
          <p:grpSpPr bwMode="auto">
            <a:xfrm>
              <a:off x="3375" y="3965"/>
              <a:ext cx="6199" cy="3600"/>
              <a:chOff x="3375" y="3965"/>
              <a:chExt cx="6199" cy="3600"/>
            </a:xfrm>
          </p:grpSpPr>
          <p:sp>
            <p:nvSpPr>
              <p:cNvPr id="14345" name="Line 9"/>
              <p:cNvSpPr>
                <a:spLocks noChangeShapeType="1"/>
              </p:cNvSpPr>
              <p:nvPr/>
            </p:nvSpPr>
            <p:spPr bwMode="auto">
              <a:xfrm>
                <a:off x="3959" y="7485"/>
                <a:ext cx="56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46" name="Line 10"/>
              <p:cNvSpPr>
                <a:spLocks noChangeShapeType="1"/>
              </p:cNvSpPr>
              <p:nvPr/>
            </p:nvSpPr>
            <p:spPr bwMode="auto">
              <a:xfrm>
                <a:off x="4095" y="3965"/>
                <a:ext cx="0" cy="3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47" name="Text Box 11"/>
              <p:cNvSpPr txBox="1">
                <a:spLocks noChangeArrowheads="1"/>
              </p:cNvSpPr>
              <p:nvPr/>
            </p:nvSpPr>
            <p:spPr bwMode="auto">
              <a:xfrm>
                <a:off x="3375" y="4145"/>
                <a:ext cx="540" cy="32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48" name="Oval 12"/>
              <p:cNvSpPr>
                <a:spLocks noChangeArrowheads="1"/>
              </p:cNvSpPr>
              <p:nvPr/>
            </p:nvSpPr>
            <p:spPr bwMode="auto">
              <a:xfrm flipV="1">
                <a:off x="5254" y="6452"/>
                <a:ext cx="100" cy="100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49" name="Oval 13"/>
              <p:cNvSpPr>
                <a:spLocks noChangeArrowheads="1"/>
              </p:cNvSpPr>
              <p:nvPr/>
            </p:nvSpPr>
            <p:spPr bwMode="auto">
              <a:xfrm>
                <a:off x="6264" y="5281"/>
                <a:ext cx="100" cy="100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4350" name="Freeform 14"/>
            <p:cNvSpPr>
              <a:spLocks/>
            </p:cNvSpPr>
            <p:nvPr/>
          </p:nvSpPr>
          <p:spPr bwMode="auto">
            <a:xfrm>
              <a:off x="4701" y="5002"/>
              <a:ext cx="3845" cy="2458"/>
            </a:xfrm>
            <a:custGeom>
              <a:avLst/>
              <a:gdLst/>
              <a:ahLst/>
              <a:cxnLst>
                <a:cxn ang="0">
                  <a:pos x="0" y="5064"/>
                </a:cxn>
                <a:cxn ang="0">
                  <a:pos x="3744" y="600"/>
                </a:cxn>
                <a:cxn ang="0">
                  <a:pos x="7344" y="1464"/>
                </a:cxn>
                <a:cxn ang="0">
                  <a:pos x="7776" y="1608"/>
                </a:cxn>
              </a:cxnLst>
              <a:rect l="0" t="0" r="r" b="b"/>
              <a:pathLst>
                <a:path w="8016" h="5064">
                  <a:moveTo>
                    <a:pt x="0" y="5064"/>
                  </a:moveTo>
                  <a:cubicBezTo>
                    <a:pt x="1260" y="3132"/>
                    <a:pt x="2520" y="1200"/>
                    <a:pt x="3744" y="600"/>
                  </a:cubicBezTo>
                  <a:cubicBezTo>
                    <a:pt x="4968" y="0"/>
                    <a:pt x="6672" y="1296"/>
                    <a:pt x="7344" y="1464"/>
                  </a:cubicBezTo>
                  <a:cubicBezTo>
                    <a:pt x="8016" y="1632"/>
                    <a:pt x="7896" y="1620"/>
                    <a:pt x="7776" y="1608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2515DBB-C4DB-524E-B5E6-F4BC5F633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0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981200"/>
            <a:ext cx="4040188" cy="3886200"/>
          </a:xfrm>
        </p:spPr>
        <p:txBody>
          <a:bodyPr>
            <a:normAutofit/>
          </a:bodyPr>
          <a:lstStyle/>
          <a:p>
            <a:r>
              <a:rPr lang="es-ES" sz="2400"/>
              <a:t>En cambio, si se obtiene  en la segunda muestra una concentración de anticuerpos igual  o que varía en sólo un título respecto a la primera muestra se interpreta como anticuerpos que corresponden a una infección pasada.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170614" y="1981200"/>
            <a:ext cx="4040187" cy="3886200"/>
          </a:xfrm>
        </p:spPr>
        <p:txBody>
          <a:bodyPr/>
          <a:lstStyle/>
          <a:p>
            <a:endParaRPr lang="es-ES" sz="2400"/>
          </a:p>
        </p:txBody>
      </p:sp>
      <p:grpSp>
        <p:nvGrpSpPr>
          <p:cNvPr id="22535" name="Group 7"/>
          <p:cNvGrpSpPr>
            <a:grpSpLocks/>
          </p:cNvGrpSpPr>
          <p:nvPr/>
        </p:nvGrpSpPr>
        <p:grpSpPr bwMode="auto">
          <a:xfrm>
            <a:off x="6456363" y="2276476"/>
            <a:ext cx="3935412" cy="3224213"/>
            <a:chOff x="2381" y="1322"/>
            <a:chExt cx="6199" cy="5078"/>
          </a:xfrm>
        </p:grpSpPr>
        <p:grpSp>
          <p:nvGrpSpPr>
            <p:cNvPr id="22536" name="Group 8"/>
            <p:cNvGrpSpPr>
              <a:grpSpLocks/>
            </p:cNvGrpSpPr>
            <p:nvPr/>
          </p:nvGrpSpPr>
          <p:grpSpPr bwMode="auto">
            <a:xfrm>
              <a:off x="5389" y="3439"/>
              <a:ext cx="1334" cy="144"/>
              <a:chOff x="5549" y="11868"/>
              <a:chExt cx="1334" cy="144"/>
            </a:xfrm>
          </p:grpSpPr>
          <p:sp>
            <p:nvSpPr>
              <p:cNvPr id="22537" name="Oval 9"/>
              <p:cNvSpPr>
                <a:spLocks noChangeArrowheads="1"/>
              </p:cNvSpPr>
              <p:nvPr/>
            </p:nvSpPr>
            <p:spPr bwMode="auto">
              <a:xfrm flipV="1">
                <a:off x="5549" y="11868"/>
                <a:ext cx="100" cy="100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538" name="Oval 10"/>
              <p:cNvSpPr>
                <a:spLocks noChangeArrowheads="1"/>
              </p:cNvSpPr>
              <p:nvPr/>
            </p:nvSpPr>
            <p:spPr bwMode="auto">
              <a:xfrm>
                <a:off x="6783" y="11912"/>
                <a:ext cx="100" cy="100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2539" name="Group 11"/>
            <p:cNvGrpSpPr>
              <a:grpSpLocks/>
            </p:cNvGrpSpPr>
            <p:nvPr/>
          </p:nvGrpSpPr>
          <p:grpSpPr bwMode="auto">
            <a:xfrm>
              <a:off x="2381" y="1322"/>
              <a:ext cx="6199" cy="5078"/>
              <a:chOff x="1981" y="7478"/>
              <a:chExt cx="6199" cy="5078"/>
            </a:xfrm>
          </p:grpSpPr>
          <p:sp>
            <p:nvSpPr>
              <p:cNvPr id="22540" name="Text Box 12"/>
              <p:cNvSpPr txBox="1">
                <a:spLocks noChangeArrowheads="1"/>
              </p:cNvSpPr>
              <p:nvPr/>
            </p:nvSpPr>
            <p:spPr bwMode="auto">
              <a:xfrm>
                <a:off x="3061" y="12225"/>
                <a:ext cx="3385" cy="33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ES" sz="1200"/>
                  <a:t>Tiempo</a:t>
                </a:r>
                <a:endParaRPr lang="es-ES"/>
              </a:p>
            </p:txBody>
          </p:sp>
          <p:sp>
            <p:nvSpPr>
              <p:cNvPr id="22541" name="Line 13"/>
              <p:cNvSpPr>
                <a:spLocks noChangeShapeType="1"/>
              </p:cNvSpPr>
              <p:nvPr/>
            </p:nvSpPr>
            <p:spPr bwMode="auto">
              <a:xfrm>
                <a:off x="2565" y="11074"/>
                <a:ext cx="56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542" name="Line 14"/>
              <p:cNvSpPr>
                <a:spLocks noChangeShapeType="1"/>
              </p:cNvSpPr>
              <p:nvPr/>
            </p:nvSpPr>
            <p:spPr bwMode="auto">
              <a:xfrm>
                <a:off x="2701" y="7478"/>
                <a:ext cx="0" cy="36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543" name="Text Box 15"/>
              <p:cNvSpPr txBox="1">
                <a:spLocks noChangeArrowheads="1"/>
              </p:cNvSpPr>
              <p:nvPr/>
            </p:nvSpPr>
            <p:spPr bwMode="auto">
              <a:xfrm>
                <a:off x="1981" y="7739"/>
                <a:ext cx="540" cy="32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544" name="Freeform 16"/>
              <p:cNvSpPr>
                <a:spLocks/>
              </p:cNvSpPr>
              <p:nvPr/>
            </p:nvSpPr>
            <p:spPr bwMode="auto">
              <a:xfrm>
                <a:off x="3886" y="9640"/>
                <a:ext cx="3208" cy="69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5" y="5"/>
                  </a:cxn>
                  <a:cxn ang="0">
                    <a:pos x="2153" y="62"/>
                  </a:cxn>
                  <a:cxn ang="0">
                    <a:pos x="3208" y="47"/>
                  </a:cxn>
                </a:cxnLst>
                <a:rect l="0" t="0" r="r" b="b"/>
                <a:pathLst>
                  <a:path w="3208" h="69">
                    <a:moveTo>
                      <a:pt x="0" y="33"/>
                    </a:moveTo>
                    <a:cubicBezTo>
                      <a:pt x="298" y="16"/>
                      <a:pt x="596" y="0"/>
                      <a:pt x="955" y="5"/>
                    </a:cubicBezTo>
                    <a:cubicBezTo>
                      <a:pt x="1314" y="10"/>
                      <a:pt x="1778" y="55"/>
                      <a:pt x="2153" y="62"/>
                    </a:cubicBezTo>
                    <a:cubicBezTo>
                      <a:pt x="2528" y="69"/>
                      <a:pt x="3032" y="49"/>
                      <a:pt x="3208" y="47"/>
                    </a:cubicBezTo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3E3859A-41C6-ED47-A1B2-45B0C8BAF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Criterio </a:t>
            </a:r>
            <a:r>
              <a:rPr lang="es-ES" dirty="0" err="1"/>
              <a:t>primoinfección</a:t>
            </a:r>
            <a:endParaRPr lang="es-E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Otra manera de llegar al diagnóstico serológico de una infección reciente es a través de la detección de anticuerpos específicos de la clase </a:t>
            </a:r>
            <a:r>
              <a:rPr lang="es-ES" sz="2400" dirty="0" err="1"/>
              <a:t>IgM</a:t>
            </a:r>
            <a:r>
              <a:rPr lang="es-ES" sz="2400" dirty="0"/>
              <a:t>. </a:t>
            </a:r>
          </a:p>
          <a:p>
            <a:r>
              <a:rPr lang="es-ES" sz="2400" dirty="0"/>
              <a:t>Los anticuerpos de tipo </a:t>
            </a:r>
            <a:r>
              <a:rPr lang="es-ES" sz="2400" dirty="0" err="1"/>
              <a:t>IgM</a:t>
            </a:r>
            <a:r>
              <a:rPr lang="es-ES" sz="2400" dirty="0"/>
              <a:t> pueden ser puestos en evidencia sólo durante un período limitado de tiempo que comprende desde la aparición de signos y síntomas de una enfermedad en particular hasta pasados los 30 a 40 días del inicio de los mismos .</a:t>
            </a:r>
            <a:r>
              <a:rPr lang="es-ES" dirty="0"/>
              <a:t> 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60A97BC-3EFB-1D44-B3B3-7859BED79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0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Como se cuantifican las inmunoglobulinas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/>
              <a:t>Se diluye la muestra de suero en una solución tamponada  y se ensayan  diferentes diluciones (suero diluido 1:2; 1:4; 1:8; 1:16; etc.).</a:t>
            </a:r>
          </a:p>
          <a:p>
            <a:endParaRPr lang="es-ES" sz="2000" dirty="0"/>
          </a:p>
          <a:p>
            <a:r>
              <a:rPr lang="es-ES" sz="2000" dirty="0"/>
              <a:t>El título o concentración de anticuerpos en ese suero será la mayor dilución que aún contenga anticuerpos</a:t>
            </a:r>
            <a:r>
              <a:rPr lang="es-ES" dirty="0"/>
              <a:t>.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143F30C-09F1-E64D-A78F-C657FDBE2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5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4295775" y="2205039"/>
            <a:ext cx="3132138" cy="1330325"/>
            <a:chOff x="2602" y="12135"/>
            <a:chExt cx="4932" cy="2094"/>
          </a:xfrm>
        </p:grpSpPr>
        <p:grpSp>
          <p:nvGrpSpPr>
            <p:cNvPr id="20485" name="Group 5"/>
            <p:cNvGrpSpPr>
              <a:grpSpLocks/>
            </p:cNvGrpSpPr>
            <p:nvPr/>
          </p:nvGrpSpPr>
          <p:grpSpPr bwMode="auto">
            <a:xfrm>
              <a:off x="2602" y="12135"/>
              <a:ext cx="759" cy="2088"/>
              <a:chOff x="3168" y="11952"/>
              <a:chExt cx="759" cy="2088"/>
            </a:xfrm>
          </p:grpSpPr>
          <p:sp>
            <p:nvSpPr>
              <p:cNvPr id="20486" name="Freeform 6"/>
              <p:cNvSpPr>
                <a:spLocks/>
              </p:cNvSpPr>
              <p:nvPr/>
            </p:nvSpPr>
            <p:spPr bwMode="auto">
              <a:xfrm flipH="1">
                <a:off x="3168" y="11952"/>
                <a:ext cx="759" cy="2088"/>
              </a:xfrm>
              <a:custGeom>
                <a:avLst/>
                <a:gdLst/>
                <a:ahLst/>
                <a:cxnLst>
                  <a:cxn ang="0">
                    <a:pos x="0" y="328"/>
                  </a:cxn>
                  <a:cxn ang="0">
                    <a:pos x="197" y="5340"/>
                  </a:cxn>
                  <a:cxn ang="0">
                    <a:pos x="204" y="5435"/>
                  </a:cxn>
                  <a:cxn ang="0">
                    <a:pos x="230" y="5520"/>
                  </a:cxn>
                  <a:cxn ang="0">
                    <a:pos x="249" y="5606"/>
                  </a:cxn>
                  <a:cxn ang="0">
                    <a:pos x="287" y="5684"/>
                  </a:cxn>
                  <a:cxn ang="0">
                    <a:pos x="325" y="5743"/>
                  </a:cxn>
                  <a:cxn ang="0">
                    <a:pos x="385" y="5805"/>
                  </a:cxn>
                  <a:cxn ang="0">
                    <a:pos x="435" y="5857"/>
                  </a:cxn>
                  <a:cxn ang="0">
                    <a:pos x="492" y="5900"/>
                  </a:cxn>
                  <a:cxn ang="0">
                    <a:pos x="563" y="5933"/>
                  </a:cxn>
                  <a:cxn ang="0">
                    <a:pos x="624" y="5962"/>
                  </a:cxn>
                  <a:cxn ang="0">
                    <a:pos x="700" y="5983"/>
                  </a:cxn>
                  <a:cxn ang="0">
                    <a:pos x="772" y="5990"/>
                  </a:cxn>
                  <a:cxn ang="0">
                    <a:pos x="843" y="6000"/>
                  </a:cxn>
                  <a:cxn ang="0">
                    <a:pos x="919" y="5990"/>
                  </a:cxn>
                  <a:cxn ang="0">
                    <a:pos x="988" y="5978"/>
                  </a:cxn>
                  <a:cxn ang="0">
                    <a:pos x="1066" y="5950"/>
                  </a:cxn>
                  <a:cxn ang="0">
                    <a:pos x="1121" y="5917"/>
                  </a:cxn>
                  <a:cxn ang="0">
                    <a:pos x="1192" y="5879"/>
                  </a:cxn>
                  <a:cxn ang="0">
                    <a:pos x="1244" y="5834"/>
                  </a:cxn>
                  <a:cxn ang="0">
                    <a:pos x="1301" y="5772"/>
                  </a:cxn>
                  <a:cxn ang="0">
                    <a:pos x="1346" y="5701"/>
                  </a:cxn>
                  <a:cxn ang="0">
                    <a:pos x="1382" y="5630"/>
                  </a:cxn>
                  <a:cxn ang="0">
                    <a:pos x="1410" y="5539"/>
                  </a:cxn>
                  <a:cxn ang="0">
                    <a:pos x="1427" y="5444"/>
                  </a:cxn>
                  <a:cxn ang="0">
                    <a:pos x="1441" y="5340"/>
                  </a:cxn>
                  <a:cxn ang="0">
                    <a:pos x="261" y="1201"/>
                  </a:cxn>
                  <a:cxn ang="0">
                    <a:pos x="102" y="245"/>
                  </a:cxn>
                  <a:cxn ang="0">
                    <a:pos x="1505" y="79"/>
                  </a:cxn>
                  <a:cxn ang="0">
                    <a:pos x="1370" y="245"/>
                  </a:cxn>
                  <a:cxn ang="0">
                    <a:pos x="1441" y="1201"/>
                  </a:cxn>
                  <a:cxn ang="0">
                    <a:pos x="1600" y="328"/>
                  </a:cxn>
                  <a:cxn ang="0">
                    <a:pos x="0" y="0"/>
                  </a:cxn>
                </a:cxnLst>
                <a:rect l="0" t="0" r="r" b="b"/>
                <a:pathLst>
                  <a:path w="1600" h="6000">
                    <a:moveTo>
                      <a:pt x="0" y="0"/>
                    </a:moveTo>
                    <a:lnTo>
                      <a:pt x="0" y="328"/>
                    </a:lnTo>
                    <a:lnTo>
                      <a:pt x="197" y="328"/>
                    </a:lnTo>
                    <a:lnTo>
                      <a:pt x="197" y="5340"/>
                    </a:lnTo>
                    <a:lnTo>
                      <a:pt x="197" y="5390"/>
                    </a:lnTo>
                    <a:lnTo>
                      <a:pt x="204" y="5435"/>
                    </a:lnTo>
                    <a:lnTo>
                      <a:pt x="211" y="5482"/>
                    </a:lnTo>
                    <a:lnTo>
                      <a:pt x="230" y="5520"/>
                    </a:lnTo>
                    <a:lnTo>
                      <a:pt x="235" y="5565"/>
                    </a:lnTo>
                    <a:lnTo>
                      <a:pt x="249" y="5606"/>
                    </a:lnTo>
                    <a:lnTo>
                      <a:pt x="268" y="5644"/>
                    </a:lnTo>
                    <a:lnTo>
                      <a:pt x="287" y="5684"/>
                    </a:lnTo>
                    <a:lnTo>
                      <a:pt x="306" y="5717"/>
                    </a:lnTo>
                    <a:lnTo>
                      <a:pt x="325" y="5743"/>
                    </a:lnTo>
                    <a:lnTo>
                      <a:pt x="351" y="5777"/>
                    </a:lnTo>
                    <a:lnTo>
                      <a:pt x="385" y="5805"/>
                    </a:lnTo>
                    <a:lnTo>
                      <a:pt x="401" y="5834"/>
                    </a:lnTo>
                    <a:lnTo>
                      <a:pt x="435" y="5857"/>
                    </a:lnTo>
                    <a:lnTo>
                      <a:pt x="465" y="5879"/>
                    </a:lnTo>
                    <a:lnTo>
                      <a:pt x="492" y="5900"/>
                    </a:lnTo>
                    <a:lnTo>
                      <a:pt x="529" y="5917"/>
                    </a:lnTo>
                    <a:lnTo>
                      <a:pt x="563" y="5933"/>
                    </a:lnTo>
                    <a:lnTo>
                      <a:pt x="594" y="5950"/>
                    </a:lnTo>
                    <a:lnTo>
                      <a:pt x="624" y="5962"/>
                    </a:lnTo>
                    <a:lnTo>
                      <a:pt x="665" y="5967"/>
                    </a:lnTo>
                    <a:lnTo>
                      <a:pt x="700" y="5983"/>
                    </a:lnTo>
                    <a:lnTo>
                      <a:pt x="741" y="5990"/>
                    </a:lnTo>
                    <a:lnTo>
                      <a:pt x="772" y="5990"/>
                    </a:lnTo>
                    <a:lnTo>
                      <a:pt x="805" y="6000"/>
                    </a:lnTo>
                    <a:lnTo>
                      <a:pt x="843" y="6000"/>
                    </a:lnTo>
                    <a:lnTo>
                      <a:pt x="881" y="5990"/>
                    </a:lnTo>
                    <a:lnTo>
                      <a:pt x="919" y="5990"/>
                    </a:lnTo>
                    <a:lnTo>
                      <a:pt x="957" y="5983"/>
                    </a:lnTo>
                    <a:lnTo>
                      <a:pt x="988" y="5978"/>
                    </a:lnTo>
                    <a:lnTo>
                      <a:pt x="1026" y="5962"/>
                    </a:lnTo>
                    <a:lnTo>
                      <a:pt x="1066" y="5950"/>
                    </a:lnTo>
                    <a:lnTo>
                      <a:pt x="1092" y="5933"/>
                    </a:lnTo>
                    <a:lnTo>
                      <a:pt x="1121" y="5917"/>
                    </a:lnTo>
                    <a:lnTo>
                      <a:pt x="1161" y="5900"/>
                    </a:lnTo>
                    <a:lnTo>
                      <a:pt x="1192" y="5879"/>
                    </a:lnTo>
                    <a:lnTo>
                      <a:pt x="1223" y="5857"/>
                    </a:lnTo>
                    <a:lnTo>
                      <a:pt x="1244" y="5834"/>
                    </a:lnTo>
                    <a:lnTo>
                      <a:pt x="1275" y="5805"/>
                    </a:lnTo>
                    <a:lnTo>
                      <a:pt x="1301" y="5772"/>
                    </a:lnTo>
                    <a:lnTo>
                      <a:pt x="1320" y="5739"/>
                    </a:lnTo>
                    <a:lnTo>
                      <a:pt x="1346" y="5701"/>
                    </a:lnTo>
                    <a:lnTo>
                      <a:pt x="1365" y="5668"/>
                    </a:lnTo>
                    <a:lnTo>
                      <a:pt x="1382" y="5630"/>
                    </a:lnTo>
                    <a:lnTo>
                      <a:pt x="1396" y="5587"/>
                    </a:lnTo>
                    <a:lnTo>
                      <a:pt x="1410" y="5539"/>
                    </a:lnTo>
                    <a:lnTo>
                      <a:pt x="1422" y="5499"/>
                    </a:lnTo>
                    <a:lnTo>
                      <a:pt x="1427" y="5444"/>
                    </a:lnTo>
                    <a:lnTo>
                      <a:pt x="1434" y="5395"/>
                    </a:lnTo>
                    <a:lnTo>
                      <a:pt x="1441" y="5340"/>
                    </a:lnTo>
                    <a:lnTo>
                      <a:pt x="1441" y="1201"/>
                    </a:lnTo>
                    <a:lnTo>
                      <a:pt x="261" y="1201"/>
                    </a:lnTo>
                    <a:lnTo>
                      <a:pt x="261" y="245"/>
                    </a:lnTo>
                    <a:lnTo>
                      <a:pt x="102" y="245"/>
                    </a:lnTo>
                    <a:lnTo>
                      <a:pt x="102" y="79"/>
                    </a:lnTo>
                    <a:lnTo>
                      <a:pt x="1505" y="79"/>
                    </a:lnTo>
                    <a:lnTo>
                      <a:pt x="1505" y="245"/>
                    </a:lnTo>
                    <a:lnTo>
                      <a:pt x="1370" y="245"/>
                    </a:lnTo>
                    <a:lnTo>
                      <a:pt x="1370" y="1201"/>
                    </a:lnTo>
                    <a:lnTo>
                      <a:pt x="1441" y="1201"/>
                    </a:lnTo>
                    <a:lnTo>
                      <a:pt x="1441" y="328"/>
                    </a:lnTo>
                    <a:lnTo>
                      <a:pt x="1600" y="328"/>
                    </a:lnTo>
                    <a:lnTo>
                      <a:pt x="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 w="12700" cmpd="sng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 dirty="0"/>
              </a:p>
            </p:txBody>
          </p:sp>
          <p:grpSp>
            <p:nvGrpSpPr>
              <p:cNvPr id="20487" name="Group 7"/>
              <p:cNvGrpSpPr>
                <a:grpSpLocks/>
              </p:cNvGrpSpPr>
              <p:nvPr/>
            </p:nvGrpSpPr>
            <p:grpSpPr bwMode="auto">
              <a:xfrm>
                <a:off x="3456" y="12672"/>
                <a:ext cx="313" cy="749"/>
                <a:chOff x="2736" y="8928"/>
                <a:chExt cx="432" cy="1033"/>
              </a:xfrm>
            </p:grpSpPr>
            <p:sp>
              <p:nvSpPr>
                <p:cNvPr id="20488" name="Freeform 8"/>
                <p:cNvSpPr>
                  <a:spLocks/>
                </p:cNvSpPr>
                <p:nvPr/>
              </p:nvSpPr>
              <p:spPr bwMode="auto">
                <a:xfrm>
                  <a:off x="2736" y="8928"/>
                  <a:ext cx="144" cy="313"/>
                </a:xfrm>
                <a:custGeom>
                  <a:avLst/>
                  <a:gdLst/>
                  <a:ahLst/>
                  <a:cxnLst>
                    <a:cxn ang="0">
                      <a:pos x="305" y="2170"/>
                    </a:cxn>
                    <a:cxn ang="0">
                      <a:pos x="305" y="1236"/>
                    </a:cxn>
                    <a:cxn ang="0">
                      <a:pos x="0" y="0"/>
                    </a:cxn>
                    <a:cxn ang="0">
                      <a:pos x="343" y="0"/>
                    </a:cxn>
                    <a:cxn ang="0">
                      <a:pos x="488" y="920"/>
                    </a:cxn>
                    <a:cxn ang="0">
                      <a:pos x="640" y="0"/>
                    </a:cxn>
                    <a:cxn ang="0">
                      <a:pos x="999" y="0"/>
                    </a:cxn>
                    <a:cxn ang="0">
                      <a:pos x="652" y="1236"/>
                    </a:cxn>
                    <a:cxn ang="0">
                      <a:pos x="652" y="2170"/>
                    </a:cxn>
                    <a:cxn ang="0">
                      <a:pos x="305" y="2170"/>
                    </a:cxn>
                  </a:cxnLst>
                  <a:rect l="0" t="0" r="r" b="b"/>
                  <a:pathLst>
                    <a:path w="999" h="2170">
                      <a:moveTo>
                        <a:pt x="305" y="2170"/>
                      </a:moveTo>
                      <a:lnTo>
                        <a:pt x="305" y="1236"/>
                      </a:lnTo>
                      <a:lnTo>
                        <a:pt x="0" y="0"/>
                      </a:lnTo>
                      <a:lnTo>
                        <a:pt x="343" y="0"/>
                      </a:lnTo>
                      <a:lnTo>
                        <a:pt x="488" y="920"/>
                      </a:lnTo>
                      <a:lnTo>
                        <a:pt x="640" y="0"/>
                      </a:lnTo>
                      <a:lnTo>
                        <a:pt x="999" y="0"/>
                      </a:lnTo>
                      <a:lnTo>
                        <a:pt x="652" y="1236"/>
                      </a:lnTo>
                      <a:lnTo>
                        <a:pt x="652" y="2170"/>
                      </a:lnTo>
                      <a:lnTo>
                        <a:pt x="305" y="217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489" name="Freeform 9"/>
                <p:cNvSpPr>
                  <a:spLocks/>
                </p:cNvSpPr>
                <p:nvPr/>
              </p:nvSpPr>
              <p:spPr bwMode="auto">
                <a:xfrm>
                  <a:off x="2976" y="9024"/>
                  <a:ext cx="144" cy="313"/>
                </a:xfrm>
                <a:custGeom>
                  <a:avLst/>
                  <a:gdLst/>
                  <a:ahLst/>
                  <a:cxnLst>
                    <a:cxn ang="0">
                      <a:pos x="305" y="2170"/>
                    </a:cxn>
                    <a:cxn ang="0">
                      <a:pos x="305" y="1236"/>
                    </a:cxn>
                    <a:cxn ang="0">
                      <a:pos x="0" y="0"/>
                    </a:cxn>
                    <a:cxn ang="0">
                      <a:pos x="343" y="0"/>
                    </a:cxn>
                    <a:cxn ang="0">
                      <a:pos x="488" y="920"/>
                    </a:cxn>
                    <a:cxn ang="0">
                      <a:pos x="640" y="0"/>
                    </a:cxn>
                    <a:cxn ang="0">
                      <a:pos x="999" y="0"/>
                    </a:cxn>
                    <a:cxn ang="0">
                      <a:pos x="652" y="1236"/>
                    </a:cxn>
                    <a:cxn ang="0">
                      <a:pos x="652" y="2170"/>
                    </a:cxn>
                    <a:cxn ang="0">
                      <a:pos x="305" y="2170"/>
                    </a:cxn>
                  </a:cxnLst>
                  <a:rect l="0" t="0" r="r" b="b"/>
                  <a:pathLst>
                    <a:path w="999" h="2170">
                      <a:moveTo>
                        <a:pt x="305" y="2170"/>
                      </a:moveTo>
                      <a:lnTo>
                        <a:pt x="305" y="1236"/>
                      </a:lnTo>
                      <a:lnTo>
                        <a:pt x="0" y="0"/>
                      </a:lnTo>
                      <a:lnTo>
                        <a:pt x="343" y="0"/>
                      </a:lnTo>
                      <a:lnTo>
                        <a:pt x="488" y="920"/>
                      </a:lnTo>
                      <a:lnTo>
                        <a:pt x="640" y="0"/>
                      </a:lnTo>
                      <a:lnTo>
                        <a:pt x="999" y="0"/>
                      </a:lnTo>
                      <a:lnTo>
                        <a:pt x="652" y="1236"/>
                      </a:lnTo>
                      <a:lnTo>
                        <a:pt x="652" y="2170"/>
                      </a:lnTo>
                      <a:lnTo>
                        <a:pt x="305" y="217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490" name="Freeform 10"/>
                <p:cNvSpPr>
                  <a:spLocks/>
                </p:cNvSpPr>
                <p:nvPr/>
              </p:nvSpPr>
              <p:spPr bwMode="auto">
                <a:xfrm>
                  <a:off x="3024" y="9648"/>
                  <a:ext cx="144" cy="313"/>
                </a:xfrm>
                <a:custGeom>
                  <a:avLst/>
                  <a:gdLst/>
                  <a:ahLst/>
                  <a:cxnLst>
                    <a:cxn ang="0">
                      <a:pos x="305" y="2170"/>
                    </a:cxn>
                    <a:cxn ang="0">
                      <a:pos x="305" y="1236"/>
                    </a:cxn>
                    <a:cxn ang="0">
                      <a:pos x="0" y="0"/>
                    </a:cxn>
                    <a:cxn ang="0">
                      <a:pos x="343" y="0"/>
                    </a:cxn>
                    <a:cxn ang="0">
                      <a:pos x="488" y="920"/>
                    </a:cxn>
                    <a:cxn ang="0">
                      <a:pos x="640" y="0"/>
                    </a:cxn>
                    <a:cxn ang="0">
                      <a:pos x="999" y="0"/>
                    </a:cxn>
                    <a:cxn ang="0">
                      <a:pos x="652" y="1236"/>
                    </a:cxn>
                    <a:cxn ang="0">
                      <a:pos x="652" y="2170"/>
                    </a:cxn>
                    <a:cxn ang="0">
                      <a:pos x="305" y="2170"/>
                    </a:cxn>
                  </a:cxnLst>
                  <a:rect l="0" t="0" r="r" b="b"/>
                  <a:pathLst>
                    <a:path w="999" h="2170">
                      <a:moveTo>
                        <a:pt x="305" y="2170"/>
                      </a:moveTo>
                      <a:lnTo>
                        <a:pt x="305" y="1236"/>
                      </a:lnTo>
                      <a:lnTo>
                        <a:pt x="0" y="0"/>
                      </a:lnTo>
                      <a:lnTo>
                        <a:pt x="343" y="0"/>
                      </a:lnTo>
                      <a:lnTo>
                        <a:pt x="488" y="920"/>
                      </a:lnTo>
                      <a:lnTo>
                        <a:pt x="640" y="0"/>
                      </a:lnTo>
                      <a:lnTo>
                        <a:pt x="999" y="0"/>
                      </a:lnTo>
                      <a:lnTo>
                        <a:pt x="652" y="1236"/>
                      </a:lnTo>
                      <a:lnTo>
                        <a:pt x="652" y="2170"/>
                      </a:lnTo>
                      <a:lnTo>
                        <a:pt x="305" y="217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491" name="Freeform 11"/>
                <p:cNvSpPr>
                  <a:spLocks/>
                </p:cNvSpPr>
                <p:nvPr/>
              </p:nvSpPr>
              <p:spPr bwMode="auto">
                <a:xfrm>
                  <a:off x="2736" y="9648"/>
                  <a:ext cx="144" cy="313"/>
                </a:xfrm>
                <a:custGeom>
                  <a:avLst/>
                  <a:gdLst/>
                  <a:ahLst/>
                  <a:cxnLst>
                    <a:cxn ang="0">
                      <a:pos x="305" y="2170"/>
                    </a:cxn>
                    <a:cxn ang="0">
                      <a:pos x="305" y="1236"/>
                    </a:cxn>
                    <a:cxn ang="0">
                      <a:pos x="0" y="0"/>
                    </a:cxn>
                    <a:cxn ang="0">
                      <a:pos x="343" y="0"/>
                    </a:cxn>
                    <a:cxn ang="0">
                      <a:pos x="488" y="920"/>
                    </a:cxn>
                    <a:cxn ang="0">
                      <a:pos x="640" y="0"/>
                    </a:cxn>
                    <a:cxn ang="0">
                      <a:pos x="999" y="0"/>
                    </a:cxn>
                    <a:cxn ang="0">
                      <a:pos x="652" y="1236"/>
                    </a:cxn>
                    <a:cxn ang="0">
                      <a:pos x="652" y="2170"/>
                    </a:cxn>
                    <a:cxn ang="0">
                      <a:pos x="305" y="2170"/>
                    </a:cxn>
                  </a:cxnLst>
                  <a:rect l="0" t="0" r="r" b="b"/>
                  <a:pathLst>
                    <a:path w="999" h="2170">
                      <a:moveTo>
                        <a:pt x="305" y="2170"/>
                      </a:moveTo>
                      <a:lnTo>
                        <a:pt x="305" y="1236"/>
                      </a:lnTo>
                      <a:lnTo>
                        <a:pt x="0" y="0"/>
                      </a:lnTo>
                      <a:lnTo>
                        <a:pt x="343" y="0"/>
                      </a:lnTo>
                      <a:lnTo>
                        <a:pt x="488" y="920"/>
                      </a:lnTo>
                      <a:lnTo>
                        <a:pt x="640" y="0"/>
                      </a:lnTo>
                      <a:lnTo>
                        <a:pt x="999" y="0"/>
                      </a:lnTo>
                      <a:lnTo>
                        <a:pt x="652" y="1236"/>
                      </a:lnTo>
                      <a:lnTo>
                        <a:pt x="652" y="2170"/>
                      </a:lnTo>
                      <a:lnTo>
                        <a:pt x="305" y="217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20492" name="Freeform 12"/>
            <p:cNvSpPr>
              <a:spLocks/>
            </p:cNvSpPr>
            <p:nvPr/>
          </p:nvSpPr>
          <p:spPr bwMode="auto">
            <a:xfrm flipH="1">
              <a:off x="6775" y="12141"/>
              <a:ext cx="759" cy="2088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197" y="5340"/>
                </a:cxn>
                <a:cxn ang="0">
                  <a:pos x="204" y="5435"/>
                </a:cxn>
                <a:cxn ang="0">
                  <a:pos x="230" y="5520"/>
                </a:cxn>
                <a:cxn ang="0">
                  <a:pos x="249" y="5606"/>
                </a:cxn>
                <a:cxn ang="0">
                  <a:pos x="287" y="5684"/>
                </a:cxn>
                <a:cxn ang="0">
                  <a:pos x="325" y="5743"/>
                </a:cxn>
                <a:cxn ang="0">
                  <a:pos x="385" y="5805"/>
                </a:cxn>
                <a:cxn ang="0">
                  <a:pos x="435" y="5857"/>
                </a:cxn>
                <a:cxn ang="0">
                  <a:pos x="492" y="5900"/>
                </a:cxn>
                <a:cxn ang="0">
                  <a:pos x="563" y="5933"/>
                </a:cxn>
                <a:cxn ang="0">
                  <a:pos x="624" y="5962"/>
                </a:cxn>
                <a:cxn ang="0">
                  <a:pos x="700" y="5983"/>
                </a:cxn>
                <a:cxn ang="0">
                  <a:pos x="772" y="5990"/>
                </a:cxn>
                <a:cxn ang="0">
                  <a:pos x="843" y="6000"/>
                </a:cxn>
                <a:cxn ang="0">
                  <a:pos x="919" y="5990"/>
                </a:cxn>
                <a:cxn ang="0">
                  <a:pos x="988" y="5978"/>
                </a:cxn>
                <a:cxn ang="0">
                  <a:pos x="1066" y="5950"/>
                </a:cxn>
                <a:cxn ang="0">
                  <a:pos x="1121" y="5917"/>
                </a:cxn>
                <a:cxn ang="0">
                  <a:pos x="1192" y="5879"/>
                </a:cxn>
                <a:cxn ang="0">
                  <a:pos x="1244" y="5834"/>
                </a:cxn>
                <a:cxn ang="0">
                  <a:pos x="1301" y="5772"/>
                </a:cxn>
                <a:cxn ang="0">
                  <a:pos x="1346" y="5701"/>
                </a:cxn>
                <a:cxn ang="0">
                  <a:pos x="1382" y="5630"/>
                </a:cxn>
                <a:cxn ang="0">
                  <a:pos x="1410" y="5539"/>
                </a:cxn>
                <a:cxn ang="0">
                  <a:pos x="1427" y="5444"/>
                </a:cxn>
                <a:cxn ang="0">
                  <a:pos x="1441" y="5340"/>
                </a:cxn>
                <a:cxn ang="0">
                  <a:pos x="261" y="1201"/>
                </a:cxn>
                <a:cxn ang="0">
                  <a:pos x="102" y="245"/>
                </a:cxn>
                <a:cxn ang="0">
                  <a:pos x="1505" y="79"/>
                </a:cxn>
                <a:cxn ang="0">
                  <a:pos x="1370" y="245"/>
                </a:cxn>
                <a:cxn ang="0">
                  <a:pos x="1441" y="1201"/>
                </a:cxn>
                <a:cxn ang="0">
                  <a:pos x="1600" y="328"/>
                </a:cxn>
                <a:cxn ang="0">
                  <a:pos x="0" y="0"/>
                </a:cxn>
              </a:cxnLst>
              <a:rect l="0" t="0" r="r" b="b"/>
              <a:pathLst>
                <a:path w="1600" h="6000">
                  <a:moveTo>
                    <a:pt x="0" y="0"/>
                  </a:moveTo>
                  <a:lnTo>
                    <a:pt x="0" y="328"/>
                  </a:lnTo>
                  <a:lnTo>
                    <a:pt x="197" y="328"/>
                  </a:lnTo>
                  <a:lnTo>
                    <a:pt x="197" y="5340"/>
                  </a:lnTo>
                  <a:lnTo>
                    <a:pt x="197" y="5390"/>
                  </a:lnTo>
                  <a:lnTo>
                    <a:pt x="204" y="5435"/>
                  </a:lnTo>
                  <a:lnTo>
                    <a:pt x="211" y="5482"/>
                  </a:lnTo>
                  <a:lnTo>
                    <a:pt x="230" y="5520"/>
                  </a:lnTo>
                  <a:lnTo>
                    <a:pt x="235" y="5565"/>
                  </a:lnTo>
                  <a:lnTo>
                    <a:pt x="249" y="5606"/>
                  </a:lnTo>
                  <a:lnTo>
                    <a:pt x="268" y="5644"/>
                  </a:lnTo>
                  <a:lnTo>
                    <a:pt x="287" y="5684"/>
                  </a:lnTo>
                  <a:lnTo>
                    <a:pt x="306" y="5717"/>
                  </a:lnTo>
                  <a:lnTo>
                    <a:pt x="325" y="5743"/>
                  </a:lnTo>
                  <a:lnTo>
                    <a:pt x="351" y="5777"/>
                  </a:lnTo>
                  <a:lnTo>
                    <a:pt x="385" y="5805"/>
                  </a:lnTo>
                  <a:lnTo>
                    <a:pt x="401" y="5834"/>
                  </a:lnTo>
                  <a:lnTo>
                    <a:pt x="435" y="5857"/>
                  </a:lnTo>
                  <a:lnTo>
                    <a:pt x="465" y="5879"/>
                  </a:lnTo>
                  <a:lnTo>
                    <a:pt x="492" y="5900"/>
                  </a:lnTo>
                  <a:lnTo>
                    <a:pt x="529" y="5917"/>
                  </a:lnTo>
                  <a:lnTo>
                    <a:pt x="563" y="5933"/>
                  </a:lnTo>
                  <a:lnTo>
                    <a:pt x="594" y="5950"/>
                  </a:lnTo>
                  <a:lnTo>
                    <a:pt x="624" y="5962"/>
                  </a:lnTo>
                  <a:lnTo>
                    <a:pt x="665" y="5967"/>
                  </a:lnTo>
                  <a:lnTo>
                    <a:pt x="700" y="5983"/>
                  </a:lnTo>
                  <a:lnTo>
                    <a:pt x="741" y="5990"/>
                  </a:lnTo>
                  <a:lnTo>
                    <a:pt x="772" y="5990"/>
                  </a:lnTo>
                  <a:lnTo>
                    <a:pt x="805" y="6000"/>
                  </a:lnTo>
                  <a:lnTo>
                    <a:pt x="843" y="6000"/>
                  </a:lnTo>
                  <a:lnTo>
                    <a:pt x="881" y="5990"/>
                  </a:lnTo>
                  <a:lnTo>
                    <a:pt x="919" y="5990"/>
                  </a:lnTo>
                  <a:lnTo>
                    <a:pt x="957" y="5983"/>
                  </a:lnTo>
                  <a:lnTo>
                    <a:pt x="988" y="5978"/>
                  </a:lnTo>
                  <a:lnTo>
                    <a:pt x="1026" y="5962"/>
                  </a:lnTo>
                  <a:lnTo>
                    <a:pt x="1066" y="5950"/>
                  </a:lnTo>
                  <a:lnTo>
                    <a:pt x="1092" y="5933"/>
                  </a:lnTo>
                  <a:lnTo>
                    <a:pt x="1121" y="5917"/>
                  </a:lnTo>
                  <a:lnTo>
                    <a:pt x="1161" y="5900"/>
                  </a:lnTo>
                  <a:lnTo>
                    <a:pt x="1192" y="5879"/>
                  </a:lnTo>
                  <a:lnTo>
                    <a:pt x="1223" y="5857"/>
                  </a:lnTo>
                  <a:lnTo>
                    <a:pt x="1244" y="5834"/>
                  </a:lnTo>
                  <a:lnTo>
                    <a:pt x="1275" y="5805"/>
                  </a:lnTo>
                  <a:lnTo>
                    <a:pt x="1301" y="5772"/>
                  </a:lnTo>
                  <a:lnTo>
                    <a:pt x="1320" y="5739"/>
                  </a:lnTo>
                  <a:lnTo>
                    <a:pt x="1346" y="5701"/>
                  </a:lnTo>
                  <a:lnTo>
                    <a:pt x="1365" y="5668"/>
                  </a:lnTo>
                  <a:lnTo>
                    <a:pt x="1382" y="5630"/>
                  </a:lnTo>
                  <a:lnTo>
                    <a:pt x="1396" y="5587"/>
                  </a:lnTo>
                  <a:lnTo>
                    <a:pt x="1410" y="5539"/>
                  </a:lnTo>
                  <a:lnTo>
                    <a:pt x="1422" y="5499"/>
                  </a:lnTo>
                  <a:lnTo>
                    <a:pt x="1427" y="5444"/>
                  </a:lnTo>
                  <a:lnTo>
                    <a:pt x="1434" y="5395"/>
                  </a:lnTo>
                  <a:lnTo>
                    <a:pt x="1441" y="5340"/>
                  </a:lnTo>
                  <a:lnTo>
                    <a:pt x="1441" y="1201"/>
                  </a:lnTo>
                  <a:lnTo>
                    <a:pt x="261" y="1201"/>
                  </a:lnTo>
                  <a:lnTo>
                    <a:pt x="261" y="245"/>
                  </a:lnTo>
                  <a:lnTo>
                    <a:pt x="102" y="245"/>
                  </a:lnTo>
                  <a:lnTo>
                    <a:pt x="102" y="79"/>
                  </a:lnTo>
                  <a:lnTo>
                    <a:pt x="1505" y="79"/>
                  </a:lnTo>
                  <a:lnTo>
                    <a:pt x="1505" y="245"/>
                  </a:lnTo>
                  <a:lnTo>
                    <a:pt x="1370" y="245"/>
                  </a:lnTo>
                  <a:lnTo>
                    <a:pt x="1370" y="1201"/>
                  </a:lnTo>
                  <a:lnTo>
                    <a:pt x="1441" y="1201"/>
                  </a:lnTo>
                  <a:lnTo>
                    <a:pt x="1441" y="328"/>
                  </a:lnTo>
                  <a:lnTo>
                    <a:pt x="1600" y="328"/>
                  </a:lnTo>
                  <a:lnTo>
                    <a:pt x="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mpd="sng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493" name="Group 13"/>
            <p:cNvGrpSpPr>
              <a:grpSpLocks/>
            </p:cNvGrpSpPr>
            <p:nvPr/>
          </p:nvGrpSpPr>
          <p:grpSpPr bwMode="auto">
            <a:xfrm>
              <a:off x="5482" y="12135"/>
              <a:ext cx="759" cy="2088"/>
              <a:chOff x="6048" y="11952"/>
              <a:chExt cx="759" cy="2088"/>
            </a:xfrm>
          </p:grpSpPr>
          <p:grpSp>
            <p:nvGrpSpPr>
              <p:cNvPr id="20494" name="Group 14"/>
              <p:cNvGrpSpPr>
                <a:grpSpLocks/>
              </p:cNvGrpSpPr>
              <p:nvPr/>
            </p:nvGrpSpPr>
            <p:grpSpPr bwMode="auto">
              <a:xfrm>
                <a:off x="6048" y="11952"/>
                <a:ext cx="759" cy="2088"/>
                <a:chOff x="7488" y="8352"/>
                <a:chExt cx="1047" cy="2880"/>
              </a:xfrm>
            </p:grpSpPr>
            <p:sp>
              <p:nvSpPr>
                <p:cNvPr id="20495" name="Freeform 15"/>
                <p:cNvSpPr>
                  <a:spLocks/>
                </p:cNvSpPr>
                <p:nvPr/>
              </p:nvSpPr>
              <p:spPr bwMode="auto">
                <a:xfrm flipH="1">
                  <a:off x="7488" y="8352"/>
                  <a:ext cx="1047" cy="2880"/>
                </a:xfrm>
                <a:custGeom>
                  <a:avLst/>
                  <a:gdLst/>
                  <a:ahLst/>
                  <a:cxnLst>
                    <a:cxn ang="0">
                      <a:pos x="0" y="328"/>
                    </a:cxn>
                    <a:cxn ang="0">
                      <a:pos x="197" y="5340"/>
                    </a:cxn>
                    <a:cxn ang="0">
                      <a:pos x="204" y="5435"/>
                    </a:cxn>
                    <a:cxn ang="0">
                      <a:pos x="230" y="5520"/>
                    </a:cxn>
                    <a:cxn ang="0">
                      <a:pos x="249" y="5606"/>
                    </a:cxn>
                    <a:cxn ang="0">
                      <a:pos x="287" y="5684"/>
                    </a:cxn>
                    <a:cxn ang="0">
                      <a:pos x="325" y="5743"/>
                    </a:cxn>
                    <a:cxn ang="0">
                      <a:pos x="385" y="5805"/>
                    </a:cxn>
                    <a:cxn ang="0">
                      <a:pos x="435" y="5857"/>
                    </a:cxn>
                    <a:cxn ang="0">
                      <a:pos x="492" y="5900"/>
                    </a:cxn>
                    <a:cxn ang="0">
                      <a:pos x="563" y="5933"/>
                    </a:cxn>
                    <a:cxn ang="0">
                      <a:pos x="624" y="5962"/>
                    </a:cxn>
                    <a:cxn ang="0">
                      <a:pos x="700" y="5983"/>
                    </a:cxn>
                    <a:cxn ang="0">
                      <a:pos x="772" y="5990"/>
                    </a:cxn>
                    <a:cxn ang="0">
                      <a:pos x="843" y="6000"/>
                    </a:cxn>
                    <a:cxn ang="0">
                      <a:pos x="919" y="5990"/>
                    </a:cxn>
                    <a:cxn ang="0">
                      <a:pos x="988" y="5978"/>
                    </a:cxn>
                    <a:cxn ang="0">
                      <a:pos x="1066" y="5950"/>
                    </a:cxn>
                    <a:cxn ang="0">
                      <a:pos x="1121" y="5917"/>
                    </a:cxn>
                    <a:cxn ang="0">
                      <a:pos x="1192" y="5879"/>
                    </a:cxn>
                    <a:cxn ang="0">
                      <a:pos x="1244" y="5834"/>
                    </a:cxn>
                    <a:cxn ang="0">
                      <a:pos x="1301" y="5772"/>
                    </a:cxn>
                    <a:cxn ang="0">
                      <a:pos x="1346" y="5701"/>
                    </a:cxn>
                    <a:cxn ang="0">
                      <a:pos x="1382" y="5630"/>
                    </a:cxn>
                    <a:cxn ang="0">
                      <a:pos x="1410" y="5539"/>
                    </a:cxn>
                    <a:cxn ang="0">
                      <a:pos x="1427" y="5444"/>
                    </a:cxn>
                    <a:cxn ang="0">
                      <a:pos x="1441" y="5340"/>
                    </a:cxn>
                    <a:cxn ang="0">
                      <a:pos x="261" y="1201"/>
                    </a:cxn>
                    <a:cxn ang="0">
                      <a:pos x="102" y="245"/>
                    </a:cxn>
                    <a:cxn ang="0">
                      <a:pos x="1505" y="79"/>
                    </a:cxn>
                    <a:cxn ang="0">
                      <a:pos x="1370" y="245"/>
                    </a:cxn>
                    <a:cxn ang="0">
                      <a:pos x="1441" y="1201"/>
                    </a:cxn>
                    <a:cxn ang="0">
                      <a:pos x="1600" y="32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00" h="6000">
                      <a:moveTo>
                        <a:pt x="0" y="0"/>
                      </a:moveTo>
                      <a:lnTo>
                        <a:pt x="0" y="328"/>
                      </a:lnTo>
                      <a:lnTo>
                        <a:pt x="197" y="328"/>
                      </a:lnTo>
                      <a:lnTo>
                        <a:pt x="197" y="5340"/>
                      </a:lnTo>
                      <a:lnTo>
                        <a:pt x="197" y="5390"/>
                      </a:lnTo>
                      <a:lnTo>
                        <a:pt x="204" y="5435"/>
                      </a:lnTo>
                      <a:lnTo>
                        <a:pt x="211" y="5482"/>
                      </a:lnTo>
                      <a:lnTo>
                        <a:pt x="230" y="5520"/>
                      </a:lnTo>
                      <a:lnTo>
                        <a:pt x="235" y="5565"/>
                      </a:lnTo>
                      <a:lnTo>
                        <a:pt x="249" y="5606"/>
                      </a:lnTo>
                      <a:lnTo>
                        <a:pt x="268" y="5644"/>
                      </a:lnTo>
                      <a:lnTo>
                        <a:pt x="287" y="5684"/>
                      </a:lnTo>
                      <a:lnTo>
                        <a:pt x="306" y="5717"/>
                      </a:lnTo>
                      <a:lnTo>
                        <a:pt x="325" y="5743"/>
                      </a:lnTo>
                      <a:lnTo>
                        <a:pt x="351" y="5777"/>
                      </a:lnTo>
                      <a:lnTo>
                        <a:pt x="385" y="5805"/>
                      </a:lnTo>
                      <a:lnTo>
                        <a:pt x="401" y="5834"/>
                      </a:lnTo>
                      <a:lnTo>
                        <a:pt x="435" y="5857"/>
                      </a:lnTo>
                      <a:lnTo>
                        <a:pt x="465" y="5879"/>
                      </a:lnTo>
                      <a:lnTo>
                        <a:pt x="492" y="5900"/>
                      </a:lnTo>
                      <a:lnTo>
                        <a:pt x="529" y="5917"/>
                      </a:lnTo>
                      <a:lnTo>
                        <a:pt x="563" y="5933"/>
                      </a:lnTo>
                      <a:lnTo>
                        <a:pt x="594" y="5950"/>
                      </a:lnTo>
                      <a:lnTo>
                        <a:pt x="624" y="5962"/>
                      </a:lnTo>
                      <a:lnTo>
                        <a:pt x="665" y="5967"/>
                      </a:lnTo>
                      <a:lnTo>
                        <a:pt x="700" y="5983"/>
                      </a:lnTo>
                      <a:lnTo>
                        <a:pt x="741" y="5990"/>
                      </a:lnTo>
                      <a:lnTo>
                        <a:pt x="772" y="5990"/>
                      </a:lnTo>
                      <a:lnTo>
                        <a:pt x="805" y="6000"/>
                      </a:lnTo>
                      <a:lnTo>
                        <a:pt x="843" y="6000"/>
                      </a:lnTo>
                      <a:lnTo>
                        <a:pt x="881" y="5990"/>
                      </a:lnTo>
                      <a:lnTo>
                        <a:pt x="919" y="5990"/>
                      </a:lnTo>
                      <a:lnTo>
                        <a:pt x="957" y="5983"/>
                      </a:lnTo>
                      <a:lnTo>
                        <a:pt x="988" y="5978"/>
                      </a:lnTo>
                      <a:lnTo>
                        <a:pt x="1026" y="5962"/>
                      </a:lnTo>
                      <a:lnTo>
                        <a:pt x="1066" y="5950"/>
                      </a:lnTo>
                      <a:lnTo>
                        <a:pt x="1092" y="5933"/>
                      </a:lnTo>
                      <a:lnTo>
                        <a:pt x="1121" y="5917"/>
                      </a:lnTo>
                      <a:lnTo>
                        <a:pt x="1161" y="5900"/>
                      </a:lnTo>
                      <a:lnTo>
                        <a:pt x="1192" y="5879"/>
                      </a:lnTo>
                      <a:lnTo>
                        <a:pt x="1223" y="5857"/>
                      </a:lnTo>
                      <a:lnTo>
                        <a:pt x="1244" y="5834"/>
                      </a:lnTo>
                      <a:lnTo>
                        <a:pt x="1275" y="5805"/>
                      </a:lnTo>
                      <a:lnTo>
                        <a:pt x="1301" y="5772"/>
                      </a:lnTo>
                      <a:lnTo>
                        <a:pt x="1320" y="5739"/>
                      </a:lnTo>
                      <a:lnTo>
                        <a:pt x="1346" y="5701"/>
                      </a:lnTo>
                      <a:lnTo>
                        <a:pt x="1365" y="5668"/>
                      </a:lnTo>
                      <a:lnTo>
                        <a:pt x="1382" y="5630"/>
                      </a:lnTo>
                      <a:lnTo>
                        <a:pt x="1396" y="5587"/>
                      </a:lnTo>
                      <a:lnTo>
                        <a:pt x="1410" y="5539"/>
                      </a:lnTo>
                      <a:lnTo>
                        <a:pt x="1422" y="5499"/>
                      </a:lnTo>
                      <a:lnTo>
                        <a:pt x="1427" y="5444"/>
                      </a:lnTo>
                      <a:lnTo>
                        <a:pt x="1434" y="5395"/>
                      </a:lnTo>
                      <a:lnTo>
                        <a:pt x="1441" y="5340"/>
                      </a:lnTo>
                      <a:lnTo>
                        <a:pt x="1441" y="1201"/>
                      </a:lnTo>
                      <a:lnTo>
                        <a:pt x="261" y="1201"/>
                      </a:lnTo>
                      <a:lnTo>
                        <a:pt x="261" y="245"/>
                      </a:lnTo>
                      <a:lnTo>
                        <a:pt x="102" y="245"/>
                      </a:lnTo>
                      <a:lnTo>
                        <a:pt x="102" y="79"/>
                      </a:lnTo>
                      <a:lnTo>
                        <a:pt x="1505" y="79"/>
                      </a:lnTo>
                      <a:lnTo>
                        <a:pt x="1505" y="245"/>
                      </a:lnTo>
                      <a:lnTo>
                        <a:pt x="1370" y="245"/>
                      </a:lnTo>
                      <a:lnTo>
                        <a:pt x="1370" y="1201"/>
                      </a:lnTo>
                      <a:lnTo>
                        <a:pt x="1441" y="1201"/>
                      </a:lnTo>
                      <a:lnTo>
                        <a:pt x="1441" y="328"/>
                      </a:lnTo>
                      <a:lnTo>
                        <a:pt x="1600" y="328"/>
                      </a:lnTo>
                      <a:lnTo>
                        <a:pt x="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12700" cmpd="sng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496" name="Freeform 16"/>
                <p:cNvSpPr>
                  <a:spLocks/>
                </p:cNvSpPr>
                <p:nvPr/>
              </p:nvSpPr>
              <p:spPr bwMode="auto">
                <a:xfrm>
                  <a:off x="7920" y="9648"/>
                  <a:ext cx="144" cy="313"/>
                </a:xfrm>
                <a:custGeom>
                  <a:avLst/>
                  <a:gdLst/>
                  <a:ahLst/>
                  <a:cxnLst>
                    <a:cxn ang="0">
                      <a:pos x="305" y="2170"/>
                    </a:cxn>
                    <a:cxn ang="0">
                      <a:pos x="305" y="1236"/>
                    </a:cxn>
                    <a:cxn ang="0">
                      <a:pos x="0" y="0"/>
                    </a:cxn>
                    <a:cxn ang="0">
                      <a:pos x="343" y="0"/>
                    </a:cxn>
                    <a:cxn ang="0">
                      <a:pos x="488" y="920"/>
                    </a:cxn>
                    <a:cxn ang="0">
                      <a:pos x="640" y="0"/>
                    </a:cxn>
                    <a:cxn ang="0">
                      <a:pos x="999" y="0"/>
                    </a:cxn>
                    <a:cxn ang="0">
                      <a:pos x="652" y="1236"/>
                    </a:cxn>
                    <a:cxn ang="0">
                      <a:pos x="652" y="2170"/>
                    </a:cxn>
                    <a:cxn ang="0">
                      <a:pos x="305" y="2170"/>
                    </a:cxn>
                  </a:cxnLst>
                  <a:rect l="0" t="0" r="r" b="b"/>
                  <a:pathLst>
                    <a:path w="999" h="2170">
                      <a:moveTo>
                        <a:pt x="305" y="2170"/>
                      </a:moveTo>
                      <a:lnTo>
                        <a:pt x="305" y="1236"/>
                      </a:lnTo>
                      <a:lnTo>
                        <a:pt x="0" y="0"/>
                      </a:lnTo>
                      <a:lnTo>
                        <a:pt x="343" y="0"/>
                      </a:lnTo>
                      <a:lnTo>
                        <a:pt x="488" y="920"/>
                      </a:lnTo>
                      <a:lnTo>
                        <a:pt x="640" y="0"/>
                      </a:lnTo>
                      <a:lnTo>
                        <a:pt x="999" y="0"/>
                      </a:lnTo>
                      <a:lnTo>
                        <a:pt x="652" y="1236"/>
                      </a:lnTo>
                      <a:lnTo>
                        <a:pt x="652" y="2170"/>
                      </a:lnTo>
                      <a:lnTo>
                        <a:pt x="305" y="217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20497" name="Freeform 17"/>
              <p:cNvSpPr>
                <a:spLocks/>
              </p:cNvSpPr>
              <p:nvPr/>
            </p:nvSpPr>
            <p:spPr bwMode="auto">
              <a:xfrm>
                <a:off x="6336" y="12960"/>
                <a:ext cx="104" cy="227"/>
              </a:xfrm>
              <a:custGeom>
                <a:avLst/>
                <a:gdLst/>
                <a:ahLst/>
                <a:cxnLst>
                  <a:cxn ang="0">
                    <a:pos x="305" y="2170"/>
                  </a:cxn>
                  <a:cxn ang="0">
                    <a:pos x="305" y="1236"/>
                  </a:cxn>
                  <a:cxn ang="0">
                    <a:pos x="0" y="0"/>
                  </a:cxn>
                  <a:cxn ang="0">
                    <a:pos x="343" y="0"/>
                  </a:cxn>
                  <a:cxn ang="0">
                    <a:pos x="488" y="920"/>
                  </a:cxn>
                  <a:cxn ang="0">
                    <a:pos x="640" y="0"/>
                  </a:cxn>
                  <a:cxn ang="0">
                    <a:pos x="999" y="0"/>
                  </a:cxn>
                  <a:cxn ang="0">
                    <a:pos x="652" y="1236"/>
                  </a:cxn>
                  <a:cxn ang="0">
                    <a:pos x="652" y="2170"/>
                  </a:cxn>
                  <a:cxn ang="0">
                    <a:pos x="305" y="2170"/>
                  </a:cxn>
                </a:cxnLst>
                <a:rect l="0" t="0" r="r" b="b"/>
                <a:pathLst>
                  <a:path w="999" h="2170">
                    <a:moveTo>
                      <a:pt x="305" y="2170"/>
                    </a:moveTo>
                    <a:lnTo>
                      <a:pt x="305" y="1236"/>
                    </a:lnTo>
                    <a:lnTo>
                      <a:pt x="0" y="0"/>
                    </a:lnTo>
                    <a:lnTo>
                      <a:pt x="343" y="0"/>
                    </a:lnTo>
                    <a:lnTo>
                      <a:pt x="488" y="920"/>
                    </a:lnTo>
                    <a:lnTo>
                      <a:pt x="640" y="0"/>
                    </a:lnTo>
                    <a:lnTo>
                      <a:pt x="999" y="0"/>
                    </a:lnTo>
                    <a:lnTo>
                      <a:pt x="652" y="1236"/>
                    </a:lnTo>
                    <a:lnTo>
                      <a:pt x="652" y="2170"/>
                    </a:lnTo>
                    <a:lnTo>
                      <a:pt x="305" y="217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0498" name="Group 18"/>
            <p:cNvGrpSpPr>
              <a:grpSpLocks/>
            </p:cNvGrpSpPr>
            <p:nvPr/>
          </p:nvGrpSpPr>
          <p:grpSpPr bwMode="auto">
            <a:xfrm>
              <a:off x="4042" y="12135"/>
              <a:ext cx="759" cy="2088"/>
              <a:chOff x="4608" y="11952"/>
              <a:chExt cx="759" cy="2088"/>
            </a:xfrm>
          </p:grpSpPr>
          <p:grpSp>
            <p:nvGrpSpPr>
              <p:cNvPr id="20499" name="Group 19"/>
              <p:cNvGrpSpPr>
                <a:grpSpLocks/>
              </p:cNvGrpSpPr>
              <p:nvPr/>
            </p:nvGrpSpPr>
            <p:grpSpPr bwMode="auto">
              <a:xfrm>
                <a:off x="4608" y="11952"/>
                <a:ext cx="759" cy="2088"/>
                <a:chOff x="4896" y="8352"/>
                <a:chExt cx="1047" cy="2880"/>
              </a:xfrm>
            </p:grpSpPr>
            <p:sp>
              <p:nvSpPr>
                <p:cNvPr id="20500" name="Freeform 20"/>
                <p:cNvSpPr>
                  <a:spLocks/>
                </p:cNvSpPr>
                <p:nvPr/>
              </p:nvSpPr>
              <p:spPr bwMode="auto">
                <a:xfrm flipH="1">
                  <a:off x="4896" y="8352"/>
                  <a:ext cx="1047" cy="2880"/>
                </a:xfrm>
                <a:custGeom>
                  <a:avLst/>
                  <a:gdLst/>
                  <a:ahLst/>
                  <a:cxnLst>
                    <a:cxn ang="0">
                      <a:pos x="0" y="328"/>
                    </a:cxn>
                    <a:cxn ang="0">
                      <a:pos x="197" y="5340"/>
                    </a:cxn>
                    <a:cxn ang="0">
                      <a:pos x="204" y="5435"/>
                    </a:cxn>
                    <a:cxn ang="0">
                      <a:pos x="230" y="5520"/>
                    </a:cxn>
                    <a:cxn ang="0">
                      <a:pos x="249" y="5606"/>
                    </a:cxn>
                    <a:cxn ang="0">
                      <a:pos x="287" y="5684"/>
                    </a:cxn>
                    <a:cxn ang="0">
                      <a:pos x="325" y="5743"/>
                    </a:cxn>
                    <a:cxn ang="0">
                      <a:pos x="385" y="5805"/>
                    </a:cxn>
                    <a:cxn ang="0">
                      <a:pos x="435" y="5857"/>
                    </a:cxn>
                    <a:cxn ang="0">
                      <a:pos x="492" y="5900"/>
                    </a:cxn>
                    <a:cxn ang="0">
                      <a:pos x="563" y="5933"/>
                    </a:cxn>
                    <a:cxn ang="0">
                      <a:pos x="624" y="5962"/>
                    </a:cxn>
                    <a:cxn ang="0">
                      <a:pos x="700" y="5983"/>
                    </a:cxn>
                    <a:cxn ang="0">
                      <a:pos x="772" y="5990"/>
                    </a:cxn>
                    <a:cxn ang="0">
                      <a:pos x="843" y="6000"/>
                    </a:cxn>
                    <a:cxn ang="0">
                      <a:pos x="919" y="5990"/>
                    </a:cxn>
                    <a:cxn ang="0">
                      <a:pos x="988" y="5978"/>
                    </a:cxn>
                    <a:cxn ang="0">
                      <a:pos x="1066" y="5950"/>
                    </a:cxn>
                    <a:cxn ang="0">
                      <a:pos x="1121" y="5917"/>
                    </a:cxn>
                    <a:cxn ang="0">
                      <a:pos x="1192" y="5879"/>
                    </a:cxn>
                    <a:cxn ang="0">
                      <a:pos x="1244" y="5834"/>
                    </a:cxn>
                    <a:cxn ang="0">
                      <a:pos x="1301" y="5772"/>
                    </a:cxn>
                    <a:cxn ang="0">
                      <a:pos x="1346" y="5701"/>
                    </a:cxn>
                    <a:cxn ang="0">
                      <a:pos x="1382" y="5630"/>
                    </a:cxn>
                    <a:cxn ang="0">
                      <a:pos x="1410" y="5539"/>
                    </a:cxn>
                    <a:cxn ang="0">
                      <a:pos x="1427" y="5444"/>
                    </a:cxn>
                    <a:cxn ang="0">
                      <a:pos x="1441" y="5340"/>
                    </a:cxn>
                    <a:cxn ang="0">
                      <a:pos x="261" y="1201"/>
                    </a:cxn>
                    <a:cxn ang="0">
                      <a:pos x="102" y="245"/>
                    </a:cxn>
                    <a:cxn ang="0">
                      <a:pos x="1505" y="79"/>
                    </a:cxn>
                    <a:cxn ang="0">
                      <a:pos x="1370" y="245"/>
                    </a:cxn>
                    <a:cxn ang="0">
                      <a:pos x="1441" y="1201"/>
                    </a:cxn>
                    <a:cxn ang="0">
                      <a:pos x="1600" y="32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00" h="6000">
                      <a:moveTo>
                        <a:pt x="0" y="0"/>
                      </a:moveTo>
                      <a:lnTo>
                        <a:pt x="0" y="328"/>
                      </a:lnTo>
                      <a:lnTo>
                        <a:pt x="197" y="328"/>
                      </a:lnTo>
                      <a:lnTo>
                        <a:pt x="197" y="5340"/>
                      </a:lnTo>
                      <a:lnTo>
                        <a:pt x="197" y="5390"/>
                      </a:lnTo>
                      <a:lnTo>
                        <a:pt x="204" y="5435"/>
                      </a:lnTo>
                      <a:lnTo>
                        <a:pt x="211" y="5482"/>
                      </a:lnTo>
                      <a:lnTo>
                        <a:pt x="230" y="5520"/>
                      </a:lnTo>
                      <a:lnTo>
                        <a:pt x="235" y="5565"/>
                      </a:lnTo>
                      <a:lnTo>
                        <a:pt x="249" y="5606"/>
                      </a:lnTo>
                      <a:lnTo>
                        <a:pt x="268" y="5644"/>
                      </a:lnTo>
                      <a:lnTo>
                        <a:pt x="287" y="5684"/>
                      </a:lnTo>
                      <a:lnTo>
                        <a:pt x="306" y="5717"/>
                      </a:lnTo>
                      <a:lnTo>
                        <a:pt x="325" y="5743"/>
                      </a:lnTo>
                      <a:lnTo>
                        <a:pt x="351" y="5777"/>
                      </a:lnTo>
                      <a:lnTo>
                        <a:pt x="385" y="5805"/>
                      </a:lnTo>
                      <a:lnTo>
                        <a:pt x="401" y="5834"/>
                      </a:lnTo>
                      <a:lnTo>
                        <a:pt x="435" y="5857"/>
                      </a:lnTo>
                      <a:lnTo>
                        <a:pt x="465" y="5879"/>
                      </a:lnTo>
                      <a:lnTo>
                        <a:pt x="492" y="5900"/>
                      </a:lnTo>
                      <a:lnTo>
                        <a:pt x="529" y="5917"/>
                      </a:lnTo>
                      <a:lnTo>
                        <a:pt x="563" y="5933"/>
                      </a:lnTo>
                      <a:lnTo>
                        <a:pt x="594" y="5950"/>
                      </a:lnTo>
                      <a:lnTo>
                        <a:pt x="624" y="5962"/>
                      </a:lnTo>
                      <a:lnTo>
                        <a:pt x="665" y="5967"/>
                      </a:lnTo>
                      <a:lnTo>
                        <a:pt x="700" y="5983"/>
                      </a:lnTo>
                      <a:lnTo>
                        <a:pt x="741" y="5990"/>
                      </a:lnTo>
                      <a:lnTo>
                        <a:pt x="772" y="5990"/>
                      </a:lnTo>
                      <a:lnTo>
                        <a:pt x="805" y="6000"/>
                      </a:lnTo>
                      <a:lnTo>
                        <a:pt x="843" y="6000"/>
                      </a:lnTo>
                      <a:lnTo>
                        <a:pt x="881" y="5990"/>
                      </a:lnTo>
                      <a:lnTo>
                        <a:pt x="919" y="5990"/>
                      </a:lnTo>
                      <a:lnTo>
                        <a:pt x="957" y="5983"/>
                      </a:lnTo>
                      <a:lnTo>
                        <a:pt x="988" y="5978"/>
                      </a:lnTo>
                      <a:lnTo>
                        <a:pt x="1026" y="5962"/>
                      </a:lnTo>
                      <a:lnTo>
                        <a:pt x="1066" y="5950"/>
                      </a:lnTo>
                      <a:lnTo>
                        <a:pt x="1092" y="5933"/>
                      </a:lnTo>
                      <a:lnTo>
                        <a:pt x="1121" y="5917"/>
                      </a:lnTo>
                      <a:lnTo>
                        <a:pt x="1161" y="5900"/>
                      </a:lnTo>
                      <a:lnTo>
                        <a:pt x="1192" y="5879"/>
                      </a:lnTo>
                      <a:lnTo>
                        <a:pt x="1223" y="5857"/>
                      </a:lnTo>
                      <a:lnTo>
                        <a:pt x="1244" y="5834"/>
                      </a:lnTo>
                      <a:lnTo>
                        <a:pt x="1275" y="5805"/>
                      </a:lnTo>
                      <a:lnTo>
                        <a:pt x="1301" y="5772"/>
                      </a:lnTo>
                      <a:lnTo>
                        <a:pt x="1320" y="5739"/>
                      </a:lnTo>
                      <a:lnTo>
                        <a:pt x="1346" y="5701"/>
                      </a:lnTo>
                      <a:lnTo>
                        <a:pt x="1365" y="5668"/>
                      </a:lnTo>
                      <a:lnTo>
                        <a:pt x="1382" y="5630"/>
                      </a:lnTo>
                      <a:lnTo>
                        <a:pt x="1396" y="5587"/>
                      </a:lnTo>
                      <a:lnTo>
                        <a:pt x="1410" y="5539"/>
                      </a:lnTo>
                      <a:lnTo>
                        <a:pt x="1422" y="5499"/>
                      </a:lnTo>
                      <a:lnTo>
                        <a:pt x="1427" y="5444"/>
                      </a:lnTo>
                      <a:lnTo>
                        <a:pt x="1434" y="5395"/>
                      </a:lnTo>
                      <a:lnTo>
                        <a:pt x="1441" y="5340"/>
                      </a:lnTo>
                      <a:lnTo>
                        <a:pt x="1441" y="1201"/>
                      </a:lnTo>
                      <a:lnTo>
                        <a:pt x="261" y="1201"/>
                      </a:lnTo>
                      <a:lnTo>
                        <a:pt x="261" y="245"/>
                      </a:lnTo>
                      <a:lnTo>
                        <a:pt x="102" y="245"/>
                      </a:lnTo>
                      <a:lnTo>
                        <a:pt x="102" y="79"/>
                      </a:lnTo>
                      <a:lnTo>
                        <a:pt x="1505" y="79"/>
                      </a:lnTo>
                      <a:lnTo>
                        <a:pt x="1505" y="245"/>
                      </a:lnTo>
                      <a:lnTo>
                        <a:pt x="1370" y="245"/>
                      </a:lnTo>
                      <a:lnTo>
                        <a:pt x="1370" y="1201"/>
                      </a:lnTo>
                      <a:lnTo>
                        <a:pt x="1441" y="1201"/>
                      </a:lnTo>
                      <a:lnTo>
                        <a:pt x="1441" y="328"/>
                      </a:lnTo>
                      <a:lnTo>
                        <a:pt x="1600" y="328"/>
                      </a:lnTo>
                      <a:lnTo>
                        <a:pt x="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12700" cmpd="sng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grpSp>
              <p:nvGrpSpPr>
                <p:cNvPr id="20501" name="Group 21"/>
                <p:cNvGrpSpPr>
                  <a:grpSpLocks/>
                </p:cNvGrpSpPr>
                <p:nvPr/>
              </p:nvGrpSpPr>
              <p:grpSpPr bwMode="auto">
                <a:xfrm>
                  <a:off x="5328" y="9216"/>
                  <a:ext cx="192" cy="937"/>
                  <a:chOff x="3216" y="9264"/>
                  <a:chExt cx="192" cy="937"/>
                </a:xfrm>
              </p:grpSpPr>
              <p:sp>
                <p:nvSpPr>
                  <p:cNvPr id="20502" name="Freeform 22"/>
                  <p:cNvSpPr>
                    <a:spLocks/>
                  </p:cNvSpPr>
                  <p:nvPr/>
                </p:nvSpPr>
                <p:spPr bwMode="auto">
                  <a:xfrm>
                    <a:off x="3216" y="9264"/>
                    <a:ext cx="144" cy="313"/>
                  </a:xfrm>
                  <a:custGeom>
                    <a:avLst/>
                    <a:gdLst/>
                    <a:ahLst/>
                    <a:cxnLst>
                      <a:cxn ang="0">
                        <a:pos x="305" y="2170"/>
                      </a:cxn>
                      <a:cxn ang="0">
                        <a:pos x="305" y="1236"/>
                      </a:cxn>
                      <a:cxn ang="0">
                        <a:pos x="0" y="0"/>
                      </a:cxn>
                      <a:cxn ang="0">
                        <a:pos x="343" y="0"/>
                      </a:cxn>
                      <a:cxn ang="0">
                        <a:pos x="488" y="920"/>
                      </a:cxn>
                      <a:cxn ang="0">
                        <a:pos x="640" y="0"/>
                      </a:cxn>
                      <a:cxn ang="0">
                        <a:pos x="999" y="0"/>
                      </a:cxn>
                      <a:cxn ang="0">
                        <a:pos x="652" y="1236"/>
                      </a:cxn>
                      <a:cxn ang="0">
                        <a:pos x="652" y="2170"/>
                      </a:cxn>
                      <a:cxn ang="0">
                        <a:pos x="305" y="2170"/>
                      </a:cxn>
                    </a:cxnLst>
                    <a:rect l="0" t="0" r="r" b="b"/>
                    <a:pathLst>
                      <a:path w="999" h="2170">
                        <a:moveTo>
                          <a:pt x="305" y="2170"/>
                        </a:moveTo>
                        <a:lnTo>
                          <a:pt x="305" y="1236"/>
                        </a:lnTo>
                        <a:lnTo>
                          <a:pt x="0" y="0"/>
                        </a:lnTo>
                        <a:lnTo>
                          <a:pt x="343" y="0"/>
                        </a:lnTo>
                        <a:lnTo>
                          <a:pt x="488" y="920"/>
                        </a:lnTo>
                        <a:lnTo>
                          <a:pt x="640" y="0"/>
                        </a:lnTo>
                        <a:lnTo>
                          <a:pt x="999" y="0"/>
                        </a:lnTo>
                        <a:lnTo>
                          <a:pt x="652" y="1236"/>
                        </a:lnTo>
                        <a:lnTo>
                          <a:pt x="652" y="2170"/>
                        </a:lnTo>
                        <a:lnTo>
                          <a:pt x="305" y="217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20503" name="Freeform 23"/>
                  <p:cNvSpPr>
                    <a:spLocks/>
                  </p:cNvSpPr>
                  <p:nvPr/>
                </p:nvSpPr>
                <p:spPr bwMode="auto">
                  <a:xfrm>
                    <a:off x="3264" y="9888"/>
                    <a:ext cx="144" cy="313"/>
                  </a:xfrm>
                  <a:custGeom>
                    <a:avLst/>
                    <a:gdLst/>
                    <a:ahLst/>
                    <a:cxnLst>
                      <a:cxn ang="0">
                        <a:pos x="305" y="2170"/>
                      </a:cxn>
                      <a:cxn ang="0">
                        <a:pos x="305" y="1236"/>
                      </a:cxn>
                      <a:cxn ang="0">
                        <a:pos x="0" y="0"/>
                      </a:cxn>
                      <a:cxn ang="0">
                        <a:pos x="343" y="0"/>
                      </a:cxn>
                      <a:cxn ang="0">
                        <a:pos x="488" y="920"/>
                      </a:cxn>
                      <a:cxn ang="0">
                        <a:pos x="640" y="0"/>
                      </a:cxn>
                      <a:cxn ang="0">
                        <a:pos x="999" y="0"/>
                      </a:cxn>
                      <a:cxn ang="0">
                        <a:pos x="652" y="1236"/>
                      </a:cxn>
                      <a:cxn ang="0">
                        <a:pos x="652" y="2170"/>
                      </a:cxn>
                      <a:cxn ang="0">
                        <a:pos x="305" y="2170"/>
                      </a:cxn>
                    </a:cxnLst>
                    <a:rect l="0" t="0" r="r" b="b"/>
                    <a:pathLst>
                      <a:path w="999" h="2170">
                        <a:moveTo>
                          <a:pt x="305" y="2170"/>
                        </a:moveTo>
                        <a:lnTo>
                          <a:pt x="305" y="1236"/>
                        </a:lnTo>
                        <a:lnTo>
                          <a:pt x="0" y="0"/>
                        </a:lnTo>
                        <a:lnTo>
                          <a:pt x="343" y="0"/>
                        </a:lnTo>
                        <a:lnTo>
                          <a:pt x="488" y="920"/>
                        </a:lnTo>
                        <a:lnTo>
                          <a:pt x="640" y="0"/>
                        </a:lnTo>
                        <a:lnTo>
                          <a:pt x="999" y="0"/>
                        </a:lnTo>
                        <a:lnTo>
                          <a:pt x="652" y="1236"/>
                        </a:lnTo>
                        <a:lnTo>
                          <a:pt x="652" y="2170"/>
                        </a:lnTo>
                        <a:lnTo>
                          <a:pt x="305" y="217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20504" name="Group 24"/>
              <p:cNvGrpSpPr>
                <a:grpSpLocks/>
              </p:cNvGrpSpPr>
              <p:nvPr/>
            </p:nvGrpSpPr>
            <p:grpSpPr bwMode="auto">
              <a:xfrm>
                <a:off x="4896" y="12960"/>
                <a:ext cx="313" cy="227"/>
                <a:chOff x="4896" y="13194"/>
                <a:chExt cx="313" cy="227"/>
              </a:xfrm>
            </p:grpSpPr>
            <p:sp>
              <p:nvSpPr>
                <p:cNvPr id="20505" name="Freeform 25"/>
                <p:cNvSpPr>
                  <a:spLocks/>
                </p:cNvSpPr>
                <p:nvPr/>
              </p:nvSpPr>
              <p:spPr bwMode="auto">
                <a:xfrm>
                  <a:off x="5105" y="13194"/>
                  <a:ext cx="104" cy="227"/>
                </a:xfrm>
                <a:custGeom>
                  <a:avLst/>
                  <a:gdLst/>
                  <a:ahLst/>
                  <a:cxnLst>
                    <a:cxn ang="0">
                      <a:pos x="305" y="2170"/>
                    </a:cxn>
                    <a:cxn ang="0">
                      <a:pos x="305" y="1236"/>
                    </a:cxn>
                    <a:cxn ang="0">
                      <a:pos x="0" y="0"/>
                    </a:cxn>
                    <a:cxn ang="0">
                      <a:pos x="343" y="0"/>
                    </a:cxn>
                    <a:cxn ang="0">
                      <a:pos x="488" y="920"/>
                    </a:cxn>
                    <a:cxn ang="0">
                      <a:pos x="640" y="0"/>
                    </a:cxn>
                    <a:cxn ang="0">
                      <a:pos x="999" y="0"/>
                    </a:cxn>
                    <a:cxn ang="0">
                      <a:pos x="652" y="1236"/>
                    </a:cxn>
                    <a:cxn ang="0">
                      <a:pos x="652" y="2170"/>
                    </a:cxn>
                    <a:cxn ang="0">
                      <a:pos x="305" y="2170"/>
                    </a:cxn>
                  </a:cxnLst>
                  <a:rect l="0" t="0" r="r" b="b"/>
                  <a:pathLst>
                    <a:path w="999" h="2170">
                      <a:moveTo>
                        <a:pt x="305" y="2170"/>
                      </a:moveTo>
                      <a:lnTo>
                        <a:pt x="305" y="1236"/>
                      </a:lnTo>
                      <a:lnTo>
                        <a:pt x="0" y="0"/>
                      </a:lnTo>
                      <a:lnTo>
                        <a:pt x="343" y="0"/>
                      </a:lnTo>
                      <a:lnTo>
                        <a:pt x="488" y="920"/>
                      </a:lnTo>
                      <a:lnTo>
                        <a:pt x="640" y="0"/>
                      </a:lnTo>
                      <a:lnTo>
                        <a:pt x="999" y="0"/>
                      </a:lnTo>
                      <a:lnTo>
                        <a:pt x="652" y="1236"/>
                      </a:lnTo>
                      <a:lnTo>
                        <a:pt x="652" y="2170"/>
                      </a:lnTo>
                      <a:lnTo>
                        <a:pt x="305" y="217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06" name="Freeform 26"/>
                <p:cNvSpPr>
                  <a:spLocks/>
                </p:cNvSpPr>
                <p:nvPr/>
              </p:nvSpPr>
              <p:spPr bwMode="auto">
                <a:xfrm>
                  <a:off x="4896" y="13194"/>
                  <a:ext cx="104" cy="227"/>
                </a:xfrm>
                <a:custGeom>
                  <a:avLst/>
                  <a:gdLst/>
                  <a:ahLst/>
                  <a:cxnLst>
                    <a:cxn ang="0">
                      <a:pos x="305" y="2170"/>
                    </a:cxn>
                    <a:cxn ang="0">
                      <a:pos x="305" y="1236"/>
                    </a:cxn>
                    <a:cxn ang="0">
                      <a:pos x="0" y="0"/>
                    </a:cxn>
                    <a:cxn ang="0">
                      <a:pos x="343" y="0"/>
                    </a:cxn>
                    <a:cxn ang="0">
                      <a:pos x="488" y="920"/>
                    </a:cxn>
                    <a:cxn ang="0">
                      <a:pos x="640" y="0"/>
                    </a:cxn>
                    <a:cxn ang="0">
                      <a:pos x="999" y="0"/>
                    </a:cxn>
                    <a:cxn ang="0">
                      <a:pos x="652" y="1236"/>
                    </a:cxn>
                    <a:cxn ang="0">
                      <a:pos x="652" y="2170"/>
                    </a:cxn>
                    <a:cxn ang="0">
                      <a:pos x="305" y="2170"/>
                    </a:cxn>
                  </a:cxnLst>
                  <a:rect l="0" t="0" r="r" b="b"/>
                  <a:pathLst>
                    <a:path w="999" h="2170">
                      <a:moveTo>
                        <a:pt x="305" y="2170"/>
                      </a:moveTo>
                      <a:lnTo>
                        <a:pt x="305" y="1236"/>
                      </a:lnTo>
                      <a:lnTo>
                        <a:pt x="0" y="0"/>
                      </a:lnTo>
                      <a:lnTo>
                        <a:pt x="343" y="0"/>
                      </a:lnTo>
                      <a:lnTo>
                        <a:pt x="488" y="920"/>
                      </a:lnTo>
                      <a:lnTo>
                        <a:pt x="640" y="0"/>
                      </a:lnTo>
                      <a:lnTo>
                        <a:pt x="999" y="0"/>
                      </a:lnTo>
                      <a:lnTo>
                        <a:pt x="652" y="1236"/>
                      </a:lnTo>
                      <a:lnTo>
                        <a:pt x="652" y="2170"/>
                      </a:lnTo>
                      <a:lnTo>
                        <a:pt x="305" y="217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3719514" y="4005264"/>
            <a:ext cx="4968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dirty="0"/>
              <a:t>         Sin diluir         dilución 1:2    </a:t>
            </a:r>
            <a:r>
              <a:rPr lang="es-ES" sz="1200" b="1" dirty="0"/>
              <a:t>dilución 1:4    </a:t>
            </a:r>
            <a:r>
              <a:rPr lang="es-ES" sz="1200" dirty="0"/>
              <a:t>dilución 1:8 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2711450" y="4581526"/>
            <a:ext cx="6337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Se detectaron anticuerpos específicos contra Hepatitis A en título 1:4 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8BA1F2B-15C4-B844-8041-23283D1E3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CAB155-1040-534A-A385-79AAE985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3BB4A0-AB7A-EB4C-9421-F34071F1D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4000" dirty="0"/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71340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B26628-613F-FF49-BF0E-105330638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Métodos directos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931AF6-0DA7-2D46-BCF2-323EC7A01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Cultivo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aislamiento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Detección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subunidades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estructurales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432ED53-8598-4A44-92CD-A1801DDCF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6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Los postulados de Henle-Koch se apoyan en técnicas de diagnóstico directo</a:t>
            </a:r>
            <a:r>
              <a:rPr lang="es-ES" sz="4000" dirty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/>
            <a:r>
              <a:rPr lang="es-ES" sz="2400" dirty="0"/>
              <a:t>La asociación regular entre la presencia del agente infeccioso y la enfermedad.</a:t>
            </a:r>
          </a:p>
          <a:p>
            <a:pPr marL="609600" indent="-609600"/>
            <a:r>
              <a:rPr lang="es-ES" sz="2400" b="1" dirty="0"/>
              <a:t>El aislamiento y obtención del agente   en un cultivo puro</a:t>
            </a:r>
            <a:r>
              <a:rPr lang="es-ES" sz="2400" dirty="0"/>
              <a:t>.</a:t>
            </a:r>
          </a:p>
          <a:p>
            <a:pPr marL="609600" indent="-609600"/>
            <a:r>
              <a:rPr lang="es-ES" sz="2400" dirty="0"/>
              <a:t>  La reproducción de la  enfermedad en un huésped sano susceptible, a través de la inoculación del cultivo puro  . </a:t>
            </a:r>
          </a:p>
          <a:p>
            <a:pPr marL="609600" indent="-609600"/>
            <a:r>
              <a:rPr lang="es-ES" sz="2400" dirty="0"/>
              <a:t>El aislamiento  del mismo agente en la enfermedad reproducida. 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4A22061-C01F-4542-9B0C-C2C736CD6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1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Algunas dificultades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ES" dirty="0"/>
              <a:t>Estos criterios de causalidad han sido de utilidad para probar la asociación entre etiología microbiana y enfermedad  .</a:t>
            </a:r>
          </a:p>
          <a:p>
            <a:pPr>
              <a:lnSpc>
                <a:spcPct val="80000"/>
              </a:lnSpc>
            </a:pPr>
            <a:r>
              <a:rPr lang="es-ES" i="1" dirty="0"/>
              <a:t> Las infecciones subclínicas.</a:t>
            </a:r>
          </a:p>
          <a:p>
            <a:pPr>
              <a:lnSpc>
                <a:spcPct val="80000"/>
              </a:lnSpc>
            </a:pPr>
            <a:r>
              <a:rPr lang="es-ES" i="1" dirty="0"/>
              <a:t> El </a:t>
            </a:r>
            <a:r>
              <a:rPr lang="es-ES" i="1" dirty="0" err="1"/>
              <a:t>microbioma</a:t>
            </a:r>
            <a:r>
              <a:rPr lang="es-ES" i="1" dirty="0"/>
              <a:t> humano.</a:t>
            </a:r>
          </a:p>
          <a:p>
            <a:pPr>
              <a:lnSpc>
                <a:spcPct val="80000"/>
              </a:lnSpc>
            </a:pPr>
            <a:r>
              <a:rPr lang="es-ES" i="1" dirty="0"/>
              <a:t>Los microorganismos no cultivables.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8168143-B362-6A49-AB77-381F08E2C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B26628-613F-FF49-BF0E-105330638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Métodos indirectos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931AF6-0DA7-2D46-BCF2-323EC7A01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525347"/>
            <a:ext cx="4127823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Detección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IgM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específica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Detección</a:t>
            </a:r>
            <a:r>
              <a:rPr lang="en-US" dirty="0">
                <a:solidFill>
                  <a:schemeClr val="tx1"/>
                </a:solidFill>
              </a:rPr>
              <a:t> de IgG </a:t>
            </a:r>
            <a:r>
              <a:rPr lang="en-US" dirty="0" err="1">
                <a:solidFill>
                  <a:schemeClr val="tx1"/>
                </a:solidFill>
              </a:rPr>
              <a:t>específica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03B4580-E5E5-5943-A9DC-2FF196F6C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2000" b="1" i="1" dirty="0"/>
            </a:br>
            <a:r>
              <a:rPr lang="es-ES" sz="3100" b="1" dirty="0"/>
              <a:t>Los postulados serológicos de causalidad se sustentan en la detección de anticuerpos  </a:t>
            </a:r>
            <a:br>
              <a:rPr lang="es-ES" sz="4000" b="1" i="1" dirty="0"/>
            </a:br>
            <a:endParaRPr lang="es-ES" sz="4000" b="1" i="1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</a:t>
            </a:r>
            <a:r>
              <a:rPr lang="es-ES" sz="2000" dirty="0"/>
              <a:t>Estos criterios inmunológicos se basan en la respuesta inmune específica inducida en el huésped como consecuencia de la presencia de antígenos extraños (agente infeccioso) y en la aparición secuencial de diferentes clases de anticuerpos.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4C98942-44C5-D644-802D-D09A791BE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0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Cinética de antígenos y anticuerpos en una infección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349013"/>
            <a:ext cx="8229600" cy="5597669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3216275" y="1700213"/>
            <a:ext cx="6218238" cy="4552950"/>
            <a:chOff x="1009" y="3306"/>
            <a:chExt cx="9792" cy="7171"/>
          </a:xfrm>
        </p:grpSpPr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>
              <a:off x="1291" y="9533"/>
              <a:ext cx="886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25606" name="Group 6"/>
            <p:cNvGrpSpPr>
              <a:grpSpLocks/>
            </p:cNvGrpSpPr>
            <p:nvPr/>
          </p:nvGrpSpPr>
          <p:grpSpPr bwMode="auto">
            <a:xfrm>
              <a:off x="1009" y="3306"/>
              <a:ext cx="9792" cy="7171"/>
              <a:chOff x="160" y="2288"/>
              <a:chExt cx="9792" cy="7171"/>
            </a:xfrm>
          </p:grpSpPr>
          <p:sp>
            <p:nvSpPr>
              <p:cNvPr id="25607" name="Line 7"/>
              <p:cNvSpPr>
                <a:spLocks noChangeShapeType="1"/>
              </p:cNvSpPr>
              <p:nvPr/>
            </p:nvSpPr>
            <p:spPr bwMode="auto">
              <a:xfrm>
                <a:off x="3299" y="2418"/>
                <a:ext cx="0" cy="599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608" name="Line 8"/>
              <p:cNvSpPr>
                <a:spLocks noChangeShapeType="1"/>
              </p:cNvSpPr>
              <p:nvPr/>
            </p:nvSpPr>
            <p:spPr bwMode="auto">
              <a:xfrm>
                <a:off x="5906" y="2288"/>
                <a:ext cx="0" cy="612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5609" name="Group 9"/>
              <p:cNvGrpSpPr>
                <a:grpSpLocks/>
              </p:cNvGrpSpPr>
              <p:nvPr/>
            </p:nvGrpSpPr>
            <p:grpSpPr bwMode="auto">
              <a:xfrm>
                <a:off x="160" y="2288"/>
                <a:ext cx="9792" cy="7171"/>
                <a:chOff x="300" y="2288"/>
                <a:chExt cx="9792" cy="7171"/>
              </a:xfrm>
            </p:grpSpPr>
            <p:sp>
              <p:nvSpPr>
                <p:cNvPr id="2561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65" y="8937"/>
                  <a:ext cx="5345" cy="52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s-ES" sz="1200"/>
                    <a:t>Tiempo</a:t>
                  </a:r>
                  <a:endParaRPr lang="es-ES"/>
                </a:p>
              </p:txBody>
            </p:sp>
            <p:sp>
              <p:nvSpPr>
                <p:cNvPr id="25611" name="Freeform 11"/>
                <p:cNvSpPr>
                  <a:spLocks/>
                </p:cNvSpPr>
                <p:nvPr/>
              </p:nvSpPr>
              <p:spPr bwMode="auto">
                <a:xfrm>
                  <a:off x="2748" y="4388"/>
                  <a:ext cx="5636" cy="4092"/>
                </a:xfrm>
                <a:custGeom>
                  <a:avLst/>
                  <a:gdLst/>
                  <a:ahLst/>
                  <a:cxnLst>
                    <a:cxn ang="0">
                      <a:pos x="0" y="4608"/>
                    </a:cxn>
                    <a:cxn ang="0">
                      <a:pos x="1728" y="144"/>
                    </a:cxn>
                    <a:cxn ang="0">
                      <a:pos x="4464" y="3744"/>
                    </a:cxn>
                    <a:cxn ang="0">
                      <a:pos x="6048" y="4608"/>
                    </a:cxn>
                  </a:cxnLst>
                  <a:rect l="0" t="0" r="r" b="b"/>
                  <a:pathLst>
                    <a:path w="6048" h="4608">
                      <a:moveTo>
                        <a:pt x="0" y="4608"/>
                      </a:moveTo>
                      <a:cubicBezTo>
                        <a:pt x="492" y="2448"/>
                        <a:pt x="984" y="288"/>
                        <a:pt x="1728" y="144"/>
                      </a:cubicBezTo>
                      <a:cubicBezTo>
                        <a:pt x="2472" y="0"/>
                        <a:pt x="3744" y="3000"/>
                        <a:pt x="4464" y="3744"/>
                      </a:cubicBezTo>
                      <a:cubicBezTo>
                        <a:pt x="5184" y="4488"/>
                        <a:pt x="5784" y="4464"/>
                        <a:pt x="6048" y="46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5612" name="Freeform 12"/>
                <p:cNvSpPr>
                  <a:spLocks/>
                </p:cNvSpPr>
                <p:nvPr/>
              </p:nvSpPr>
              <p:spPr bwMode="auto">
                <a:xfrm>
                  <a:off x="3079" y="3997"/>
                  <a:ext cx="7013" cy="4483"/>
                </a:xfrm>
                <a:custGeom>
                  <a:avLst/>
                  <a:gdLst/>
                  <a:ahLst/>
                  <a:cxnLst>
                    <a:cxn ang="0">
                      <a:pos x="0" y="5064"/>
                    </a:cxn>
                    <a:cxn ang="0">
                      <a:pos x="3744" y="600"/>
                    </a:cxn>
                    <a:cxn ang="0">
                      <a:pos x="7344" y="1464"/>
                    </a:cxn>
                    <a:cxn ang="0">
                      <a:pos x="7776" y="1608"/>
                    </a:cxn>
                  </a:cxnLst>
                  <a:rect l="0" t="0" r="r" b="b"/>
                  <a:pathLst>
                    <a:path w="8016" h="5064">
                      <a:moveTo>
                        <a:pt x="0" y="5064"/>
                      </a:moveTo>
                      <a:cubicBezTo>
                        <a:pt x="1260" y="3132"/>
                        <a:pt x="2520" y="1200"/>
                        <a:pt x="3744" y="600"/>
                      </a:cubicBezTo>
                      <a:cubicBezTo>
                        <a:pt x="4968" y="0"/>
                        <a:pt x="6672" y="1296"/>
                        <a:pt x="7344" y="1464"/>
                      </a:cubicBezTo>
                      <a:cubicBezTo>
                        <a:pt x="8016" y="1632"/>
                        <a:pt x="7896" y="1620"/>
                        <a:pt x="7776" y="1608"/>
                      </a:cubicBezTo>
                    </a:path>
                  </a:pathLst>
                </a:custGeom>
                <a:noFill/>
                <a:ln w="28575" cap="rnd" cmpd="sng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5613" name="Freeform 13"/>
                <p:cNvSpPr>
                  <a:spLocks/>
                </p:cNvSpPr>
                <p:nvPr/>
              </p:nvSpPr>
              <p:spPr bwMode="auto">
                <a:xfrm>
                  <a:off x="1734" y="7504"/>
                  <a:ext cx="3390" cy="912"/>
                </a:xfrm>
                <a:custGeom>
                  <a:avLst/>
                  <a:gdLst/>
                  <a:ahLst/>
                  <a:cxnLst>
                    <a:cxn ang="0">
                      <a:pos x="0" y="1008"/>
                    </a:cxn>
                    <a:cxn ang="0">
                      <a:pos x="1872" y="0"/>
                    </a:cxn>
                    <a:cxn ang="0">
                      <a:pos x="3744" y="1008"/>
                    </a:cxn>
                  </a:cxnLst>
                  <a:rect l="0" t="0" r="r" b="b"/>
                  <a:pathLst>
                    <a:path w="3744" h="1008">
                      <a:moveTo>
                        <a:pt x="0" y="1008"/>
                      </a:moveTo>
                      <a:cubicBezTo>
                        <a:pt x="624" y="504"/>
                        <a:pt x="1248" y="0"/>
                        <a:pt x="1872" y="0"/>
                      </a:cubicBezTo>
                      <a:cubicBezTo>
                        <a:pt x="2496" y="0"/>
                        <a:pt x="3432" y="840"/>
                        <a:pt x="3744" y="1008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lgDashDot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561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00" y="2810"/>
                  <a:ext cx="522" cy="417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561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082" y="2288"/>
                  <a:ext cx="2477" cy="39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s-ES" sz="1200"/>
                    <a:t>incubación</a:t>
                  </a:r>
                  <a:endParaRPr lang="es-ES"/>
                </a:p>
              </p:txBody>
            </p:sp>
            <p:sp>
              <p:nvSpPr>
                <p:cNvPr id="2561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559" y="2288"/>
                  <a:ext cx="2608" cy="39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s-ES" sz="1200"/>
                    <a:t>enfermedad</a:t>
                  </a:r>
                  <a:endParaRPr lang="es-ES"/>
                </a:p>
              </p:txBody>
            </p:sp>
            <p:sp>
              <p:nvSpPr>
                <p:cNvPr id="2561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6297" y="2288"/>
                  <a:ext cx="2869" cy="39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s-ES" sz="1200"/>
                    <a:t>convalecencia</a:t>
                  </a:r>
                  <a:endParaRPr lang="es-ES"/>
                </a:p>
              </p:txBody>
            </p:sp>
            <p:sp>
              <p:nvSpPr>
                <p:cNvPr id="2561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6780" y="3296"/>
                  <a:ext cx="913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s-ES" sz="900" b="1"/>
                    <a:t>Ig G</a:t>
                  </a:r>
                  <a:endParaRPr lang="es-ES"/>
                </a:p>
              </p:txBody>
            </p:sp>
            <p:sp>
              <p:nvSpPr>
                <p:cNvPr id="2561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086" y="3317"/>
                  <a:ext cx="913" cy="6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s-ES" sz="900" b="1" dirty="0" err="1"/>
                    <a:t>Ig</a:t>
                  </a:r>
                  <a:r>
                    <a:rPr lang="es-ES" sz="900" b="1" dirty="0"/>
                    <a:t> M</a:t>
                  </a:r>
                  <a:endParaRPr lang="es-ES" dirty="0"/>
                </a:p>
              </p:txBody>
            </p:sp>
          </p:grpSp>
        </p:grp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C014B4F-F74A-6F42-8D90-4D3F90ED1879}"/>
              </a:ext>
            </a:extLst>
          </p:cNvPr>
          <p:cNvSpPr txBox="1"/>
          <p:nvPr/>
        </p:nvSpPr>
        <p:spPr>
          <a:xfrm>
            <a:off x="3397772" y="5201210"/>
            <a:ext cx="846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/>
              <a:t>Antígeno</a:t>
            </a:r>
          </a:p>
        </p:txBody>
      </p:sp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12C176E-0456-0A4B-AEA6-C403FEFA9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461B3403-A00F-6D42-941D-7AE20116AF67}"/>
              </a:ext>
            </a:extLst>
          </p:cNvPr>
          <p:cNvCxnSpPr/>
          <p:nvPr/>
        </p:nvCxnSpPr>
        <p:spPr>
          <a:xfrm>
            <a:off x="3423394" y="2093283"/>
            <a:ext cx="0" cy="3560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71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r>
              <a:rPr lang="es-ES" dirty="0"/>
              <a:t>La  presencia de anticuerpos específicos tipo </a:t>
            </a:r>
            <a:r>
              <a:rPr lang="es-ES" dirty="0" err="1"/>
              <a:t>IgG</a:t>
            </a:r>
            <a:r>
              <a:rPr lang="es-ES" dirty="0"/>
              <a:t> en una única muestra de suero no necesariamente aclara si la infección es reciente o de vieja data. 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Esto se debe a que la respuesta inmune en el huésped persiste luego de muchos años de contacto con el agente y en muchos casos durante toda la vida del huésped. De modo tal que la sola detección de anticuerpos específicos tipo </a:t>
            </a:r>
            <a:r>
              <a:rPr lang="es-ES" dirty="0" err="1"/>
              <a:t>IgG</a:t>
            </a:r>
            <a:r>
              <a:rPr lang="es-ES" dirty="0"/>
              <a:t> no alcanza para asociar el resultado de laboratorio a la clínica de la enfermedad</a:t>
            </a: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CC3C428-1C96-F143-AB67-7F474D4D6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0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Criterios de </a:t>
            </a:r>
            <a:r>
              <a:rPr lang="es-ES" dirty="0" err="1"/>
              <a:t>primoinfección</a:t>
            </a:r>
            <a:endParaRPr lang="es-E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s-ES" sz="2000" b="1" dirty="0"/>
              <a:t>SEROCONVERSIÓN detección de </a:t>
            </a:r>
            <a:r>
              <a:rPr lang="es-ES" sz="2000" b="1" dirty="0" err="1"/>
              <a:t>IgG</a:t>
            </a:r>
            <a:r>
              <a:rPr lang="es-ES" sz="2000" b="1" dirty="0"/>
              <a:t> específica en dos muestras de suero separadas por un intervalo de tiempo</a:t>
            </a:r>
          </a:p>
          <a:p>
            <a:pPr marL="609600" indent="-609600">
              <a:lnSpc>
                <a:spcPct val="80000"/>
              </a:lnSpc>
            </a:pPr>
            <a:r>
              <a:rPr lang="es-ES" sz="2000" dirty="0"/>
              <a:t>Los anticuerpos tipo </a:t>
            </a:r>
            <a:r>
              <a:rPr lang="es-ES" sz="2000" dirty="0" err="1"/>
              <a:t>IgG</a:t>
            </a:r>
            <a:r>
              <a:rPr lang="es-ES" sz="2000" dirty="0"/>
              <a:t> específicos aparecen con la infección. La aparición de anticuerpos en un hospedero previamente seronegativo es la más clara demostración de una infección reciente. </a:t>
            </a:r>
          </a:p>
          <a:p>
            <a:pPr marL="609600" indent="-609600">
              <a:lnSpc>
                <a:spcPct val="80000"/>
              </a:lnSpc>
            </a:pPr>
            <a:r>
              <a:rPr lang="es-ES" sz="2000" dirty="0"/>
              <a:t>El aumento significativo en el título de anticuerpos específicos de tipo </a:t>
            </a:r>
            <a:r>
              <a:rPr lang="es-ES" sz="2000" dirty="0" err="1"/>
              <a:t>IgG</a:t>
            </a:r>
            <a:r>
              <a:rPr lang="es-ES" sz="2000" dirty="0"/>
              <a:t> en una segunda muestra respecto a los valores obtenidos en la primera es criterio de infección reciente. El aumento para ser considerado significativo debe ser al menos cuatro veces el valor de la primera muestra.</a:t>
            </a:r>
          </a:p>
          <a:p>
            <a:pPr marL="609600" indent="-609600">
              <a:lnSpc>
                <a:spcPct val="80000"/>
              </a:lnSpc>
            </a:pPr>
            <a:endParaRPr lang="es-ES" sz="2000" dirty="0"/>
          </a:p>
          <a:p>
            <a:pPr marL="0" indent="0">
              <a:lnSpc>
                <a:spcPct val="80000"/>
              </a:lnSpc>
              <a:buNone/>
            </a:pPr>
            <a:r>
              <a:rPr lang="es-ES" sz="2000" b="1" dirty="0"/>
              <a:t>DETECCIÓN DE </a:t>
            </a:r>
            <a:r>
              <a:rPr lang="es-ES" sz="2000" b="1" dirty="0" err="1"/>
              <a:t>Ig</a:t>
            </a:r>
            <a:r>
              <a:rPr lang="es-ES" sz="2000" b="1" dirty="0"/>
              <a:t> M específica en una sola muestra</a:t>
            </a:r>
          </a:p>
          <a:p>
            <a:pPr marL="609600" indent="-609600">
              <a:lnSpc>
                <a:spcPct val="80000"/>
              </a:lnSpc>
            </a:pPr>
            <a:r>
              <a:rPr lang="es-ES" sz="2000" dirty="0"/>
              <a:t> La presencia transitoria de anticuerpos específicos de tipo </a:t>
            </a:r>
            <a:r>
              <a:rPr lang="es-ES" sz="2000" dirty="0" err="1"/>
              <a:t>IgM</a:t>
            </a:r>
            <a:r>
              <a:rPr lang="es-ES" sz="2000" dirty="0"/>
              <a:t> señalan una infección reciente.</a:t>
            </a:r>
          </a:p>
          <a:p>
            <a:pPr marL="609600" indent="-609600">
              <a:lnSpc>
                <a:spcPct val="80000"/>
              </a:lnSpc>
            </a:pPr>
            <a:endParaRPr lang="es-ES" sz="2000" dirty="0"/>
          </a:p>
        </p:txBody>
      </p:sp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D34C76D-C9D2-2146-89EC-ABA76566B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4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739</Words>
  <Application>Microsoft Macintosh PowerPoint</Application>
  <PresentationFormat>Panorámica</PresentationFormat>
  <Paragraphs>60</Paragraphs>
  <Slides>16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 Unicode MS</vt:lpstr>
      <vt:lpstr>Arial</vt:lpstr>
      <vt:lpstr>Calibri</vt:lpstr>
      <vt:lpstr>Calibri Light</vt:lpstr>
      <vt:lpstr>Tema de Office</vt:lpstr>
      <vt:lpstr>INTRODUCCIÓN AL DIAGNÓSTICO MICROBIOLÓGICO</vt:lpstr>
      <vt:lpstr>Métodos directos</vt:lpstr>
      <vt:lpstr>Los postulados de Henle-Koch se apoyan en técnicas de diagnóstico directo </vt:lpstr>
      <vt:lpstr>Algunas dificultades</vt:lpstr>
      <vt:lpstr>Métodos indirectos</vt:lpstr>
      <vt:lpstr> Los postulados serológicos de causalidad se sustentan en la detección de anticuerpos   </vt:lpstr>
      <vt:lpstr>Cinética de antígenos y anticuerpos en una infección</vt:lpstr>
      <vt:lpstr>Presentación de PowerPoint</vt:lpstr>
      <vt:lpstr>Criterios de primoinfección</vt:lpstr>
      <vt:lpstr>Criterios de seroconversión detección de IgG específica en dos muestras de suero</vt:lpstr>
      <vt:lpstr>Criterios de seroconversión detección de IgG específica en dos muestras de suero</vt:lpstr>
      <vt:lpstr>Presentación de PowerPoint</vt:lpstr>
      <vt:lpstr>Criterio primoinfección</vt:lpstr>
      <vt:lpstr>Como se cuantifican las inmunoglobulinas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AL DIAGNÓSTICO MICROBIOLÓGICO</dc:title>
  <dc:creator>Jorge Pavan</dc:creator>
  <cp:lastModifiedBy>Jorge Pavan</cp:lastModifiedBy>
  <cp:revision>22</cp:revision>
  <dcterms:created xsi:type="dcterms:W3CDTF">2020-03-21T15:43:19Z</dcterms:created>
  <dcterms:modified xsi:type="dcterms:W3CDTF">2020-03-23T15:17:42Z</dcterms:modified>
</cp:coreProperties>
</file>