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slideLayouts/slideLayout22.xml" ContentType="application/vnd.openxmlformats-officedocument.presentationml.slideLayout+xml"/>
  <Override PartName="/ppt/theme/theme18.xml" ContentType="application/vnd.openxmlformats-officedocument.theme+xml"/>
  <Override PartName="/ppt/slideLayouts/slideLayout23.xml" ContentType="application/vnd.openxmlformats-officedocument.presentationml.slideLayout+xml"/>
  <Override PartName="/ppt/theme/theme19.xml" ContentType="application/vnd.openxmlformats-officedocument.theme+xml"/>
  <Override PartName="/ppt/slideLayouts/slideLayout2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6" r:id="rId18"/>
    <p:sldMasterId id="2147483688" r:id="rId19"/>
    <p:sldMasterId id="2147483690" r:id="rId20"/>
  </p:sldMasterIdLst>
  <p:notesMasterIdLst>
    <p:notesMasterId r:id="rId47"/>
  </p:notesMasterIdLst>
  <p:sldIdLst>
    <p:sldId id="256" r:id="rId21"/>
    <p:sldId id="257" r:id="rId22"/>
    <p:sldId id="258" r:id="rId23"/>
    <p:sldId id="259" r:id="rId24"/>
    <p:sldId id="277" r:id="rId25"/>
    <p:sldId id="260" r:id="rId26"/>
    <p:sldId id="261" r:id="rId27"/>
    <p:sldId id="276" r:id="rId28"/>
    <p:sldId id="262" r:id="rId29"/>
    <p:sldId id="263" r:id="rId30"/>
    <p:sldId id="264" r:id="rId31"/>
    <p:sldId id="265" r:id="rId32"/>
    <p:sldId id="266" r:id="rId33"/>
    <p:sldId id="278" r:id="rId34"/>
    <p:sldId id="267" r:id="rId35"/>
    <p:sldId id="268" r:id="rId36"/>
    <p:sldId id="279" r:id="rId37"/>
    <p:sldId id="269" r:id="rId38"/>
    <p:sldId id="280" r:id="rId39"/>
    <p:sldId id="281" r:id="rId40"/>
    <p:sldId id="270" r:id="rId41"/>
    <p:sldId id="271" r:id="rId42"/>
    <p:sldId id="272" r:id="rId43"/>
    <p:sldId id="273" r:id="rId44"/>
    <p:sldId id="274" r:id="rId45"/>
    <p:sldId id="275" r:id="rId46"/>
  </p:sldIdLst>
  <p:sldSz cx="9144000" cy="5143500" type="screen16x9"/>
  <p:notesSz cx="7559675" cy="10691813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30" y="-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A4BC3-F115-40B0-B815-C54E2C82FB08}" type="datetimeFigureOut">
              <a:rPr lang="es-AR" smtClean="0"/>
              <a:t>17/9/2026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8DB91-3117-45C3-9B14-A32993A2CFC9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4588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D8DB91-3117-45C3-9B14-A32993A2CFC9}" type="slidenum">
              <a:rPr lang="es-AR" smtClean="0"/>
              <a:t>20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7184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02D18644-F0CF-4180-A7BC-3580479E3DA5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4F2289C-503D-4668-BBC1-B5BCED363686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3C755B8-76C4-483B-A5C5-CA20D6B66BBF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A4008580-974E-4DF3-B9B7-142EF5E594A6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480F6B7-06FE-447D-B939-3CDDEEAED2E0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C7A50A1-B883-4662-97E0-7C98CB0AFF8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fld id="{29415574-F5F6-4A48-99C8-A94B83756EF3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239CE90E-9192-4262-8FF4-2F37C90C169C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1DEB226-23D0-49DA-8327-D1164BC88F38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1495DB-79CB-4349-B81D-59B225A61B76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690827B-43B7-425E-BEE7-7E3293EBD81C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3"/>
          </p:nvPr>
        </p:nvSpPr>
        <p:spPr/>
        <p:txBody>
          <a:bodyPr/>
          <a:lstStyle/>
          <a:p>
            <a:fld id="{FF687A2A-5BE5-4399-B7F9-475571679A53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fld id="{EDEFE038-2732-4952-83DD-3D448263B27A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9"/>
          </p:nvPr>
        </p:nvSpPr>
        <p:spPr/>
        <p:txBody>
          <a:bodyPr/>
          <a:lstStyle/>
          <a:p>
            <a:fld id="{247432ED-FA82-4903-A9D6-38114A102DD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2"/>
          </p:nvPr>
        </p:nvSpPr>
        <p:spPr/>
        <p:txBody>
          <a:bodyPr/>
          <a:lstStyle/>
          <a:p>
            <a:fld id="{F5DE47AA-146E-42DF-8376-B5BE942583A8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5"/>
          </p:nvPr>
        </p:nvSpPr>
        <p:spPr/>
        <p:txBody>
          <a:bodyPr/>
          <a:lstStyle/>
          <a:p>
            <a:fld id="{9966E83A-A095-49EF-BD90-61C500EDD0D4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46D939FA-CC81-491B-BB9B-AFC8674077B7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7552DBE3-990F-4806-BE86-8B3401A06883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6244182A-A52A-45BD-9D7D-06FA8A57F90D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5D2F1044-F61A-48C2-A911-8A1A991CBE18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lstStyle/>
          <a:p>
            <a:fld id="{8E4A17E9-A4B0-4BC2-A126-10538B453205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1"/>
          </p:nvPr>
        </p:nvSpPr>
        <p:spPr/>
        <p:txBody>
          <a:bodyPr/>
          <a:lstStyle/>
          <a:p>
            <a:fld id="{8E471F3F-B09A-4056-A5E5-6E471B27B55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4"/>
          </p:nvPr>
        </p:nvSpPr>
        <p:spPr/>
        <p:txBody>
          <a:bodyPr/>
          <a:lstStyle/>
          <a:p>
            <a:fld id="{42A6BB88-A64D-44E4-B640-9BB25287BBD2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7"/>
          </p:nvPr>
        </p:nvSpPr>
        <p:spPr/>
        <p:txBody>
          <a:bodyPr/>
          <a:lstStyle/>
          <a:p>
            <a:fld id="{AD6613AF-D0C4-4748-962C-A8D1D8260E1F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2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3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29917D1-2B04-4993-A3D5-2391FB259585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356D5F2-F71E-46D5-AFF0-F98142800096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DEACA0A-8C03-49A5-AC46-F1B2F5F3467B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512F2AB-3028-47E8-9282-1676A7238560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54040" y="1186560"/>
            <a:ext cx="815076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887282E-224E-4A91-B182-0D548DBD1727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54040" y="1186560"/>
            <a:ext cx="397728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731120" y="1186560"/>
            <a:ext cx="397728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sldNum" idx="6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7030AD3-7B5E-4E87-98AA-0D74C23B0FEF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sldNum" idx="7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E4140AE-4CB4-4C11-8DC4-EED479F7FF2E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ldNum" idx="8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115DC9-D0C0-44F1-B644-FE2D7726B4B5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ldNum" idx="9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4445555-3B75-49CB-A446-B4E0A408B933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36;p9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s-E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sldNum" idx="10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1776376-2FBC-43E5-9A90-EC7CDBAF33AF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sldNum" idx="1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2AC8F5D-6DA2-4EAE-97C7-CB3E701F50BB}" type="slidenum">
              <a:rPr lang="es" sz="1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‹Nº›</a:t>
            </a:fld>
            <a:endParaRPr lang="es-ES" sz="10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54040" y="1186560"/>
            <a:ext cx="815076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ftr" idx="12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0" name="PlaceHolder 4"/>
          <p:cNvSpPr>
            <a:spLocks noGrp="1"/>
          </p:cNvSpPr>
          <p:nvPr>
            <p:ph type="sldNum" idx="13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3C9C352-F745-4FD7-8C50-441222257389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4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5" name="PlaceHolder 2"/>
          <p:cNvSpPr>
            <a:spLocks noGrp="1"/>
          </p:cNvSpPr>
          <p:nvPr>
            <p:ph type="ftr" idx="15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6" name="PlaceHolder 3"/>
          <p:cNvSpPr>
            <a:spLocks noGrp="1"/>
          </p:cNvSpPr>
          <p:nvPr>
            <p:ph type="sldNum" idx="16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B4774E-3A9F-4580-9DD1-009EA594664C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dt" idx="17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54040" y="1186560"/>
            <a:ext cx="397728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731120" y="1186560"/>
            <a:ext cx="397728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 idx="18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 idx="19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8877188-E056-4E73-A869-EAAC2DC09118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dt" idx="20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554040" y="1186560"/>
            <a:ext cx="8150760" cy="192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ftr" idx="21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1" name="PlaceHolder 4"/>
          <p:cNvSpPr>
            <a:spLocks noGrp="1"/>
          </p:cNvSpPr>
          <p:nvPr>
            <p:ph type="sldNum" idx="22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4E1C26E-9024-466B-923D-DDE793412712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dt" idx="23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3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ftr" idx="24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sldNum" idx="25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EB19E14-C56B-480E-B93E-20A4318BC047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6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ftr" idx="27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sldNum" idx="28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11EF8A1-57C9-4A6A-AC19-BC5DF309802D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29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 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ES" sz="4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ftr" idx="30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sldNum" idx="31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36B7846-6E4E-416A-B007-278F8BA772C4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dt" idx="32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7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ES" sz="4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ftr" idx="33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sldNum" idx="34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BB3F981-A5F5-4B35-97EA-22563B950DCD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35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s-ES" sz="4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ftr" idx="36"/>
          </p:nvPr>
        </p:nvSpPr>
        <p:spPr>
          <a:xfrm>
            <a:off x="3108960" y="4783320"/>
            <a:ext cx="292536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sldNum" idx="37"/>
          </p:nvPr>
        </p:nvSpPr>
        <p:spPr>
          <a:xfrm>
            <a:off x="6583680" y="4783320"/>
            <a:ext cx="2102400" cy="27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F979083-CDCE-424E-B1B2-98C54CBBE855}" type="slidenum">
              <a:rPr lang="es" sz="1800" b="0" u="none" strike="noStrike">
                <a:solidFill>
                  <a:srgbClr val="888888"/>
                </a:solidFill>
                <a:uFillTx/>
                <a:latin typeface="Arial"/>
                <a:ea typeface="Arial"/>
              </a:rPr>
              <a:t>‹Nº›</a:t>
            </a:fld>
            <a:endParaRPr lang="es-ES" sz="18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dt" idx="38"/>
          </p:nvPr>
        </p:nvSpPr>
        <p:spPr>
          <a:xfrm>
            <a:off x="457200" y="4783320"/>
            <a:ext cx="2102400" cy="21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s-E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paho.org/es/hearts-americas/calculadora-riesgo-cardiovascular" TargetMode="Externa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8;p19"/>
          <p:cNvSpPr/>
          <p:nvPr/>
        </p:nvSpPr>
        <p:spPr>
          <a:xfrm>
            <a:off x="1604520" y="1087200"/>
            <a:ext cx="5932080" cy="159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591200" indent="-1579320">
              <a:lnSpc>
                <a:spcPct val="100000"/>
              </a:lnSpc>
              <a:tabLst>
                <a:tab pos="0" algn="l"/>
              </a:tabLst>
            </a:pPr>
            <a:r>
              <a:rPr lang="es" sz="52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Hipertensión arterial sistémica</a:t>
            </a:r>
            <a:endParaRPr lang="es-ES" sz="5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8" name="PlaceHolder 1"/>
          <p:cNvSpPr>
            <a:spLocks noGrp="1"/>
          </p:cNvSpPr>
          <p:nvPr>
            <p:ph type="subTitle"/>
          </p:nvPr>
        </p:nvSpPr>
        <p:spPr>
          <a:xfrm>
            <a:off x="1565279" y="3204754"/>
            <a:ext cx="6655611" cy="1123406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595800" indent="-583560">
              <a:lnSpc>
                <a:spcPct val="100000"/>
              </a:lnSpc>
              <a:tabLst>
                <a:tab pos="0" algn="l"/>
              </a:tabLst>
            </a:pPr>
            <a:r>
              <a:rPr lang="es" sz="2800" dirty="0">
                <a:solidFill>
                  <a:srgbClr val="595959"/>
                </a:solidFill>
                <a:ea typeface="Arial"/>
              </a:rPr>
              <a:t>Med. Riveras Barbosa Lautaro</a:t>
            </a:r>
            <a:endParaRPr lang="es-ES" sz="2800" dirty="0">
              <a:solidFill>
                <a:srgbClr val="000000"/>
              </a:solidFill>
            </a:endParaRPr>
          </a:p>
          <a:p>
            <a:pPr marL="595800" indent="-583560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 smtClean="0">
                <a:solidFill>
                  <a:srgbClr val="595959"/>
                </a:solidFill>
                <a:uFillTx/>
                <a:latin typeface="Arial"/>
                <a:ea typeface="Arial"/>
              </a:rPr>
              <a:t>Cátedra </a:t>
            </a:r>
            <a:r>
              <a:rPr lang="es" sz="2000" b="0" u="none" strike="noStrike" dirty="0">
                <a:solidFill>
                  <a:srgbClr val="595959"/>
                </a:solidFill>
                <a:uFillTx/>
                <a:latin typeface="Arial"/>
                <a:ea typeface="Arial"/>
              </a:rPr>
              <a:t>de Farmacología Aplicada I-II </a:t>
            </a:r>
            <a:endParaRPr lang="es" sz="2000" b="0" u="none" strike="noStrike" dirty="0" smtClean="0">
              <a:solidFill>
                <a:srgbClr val="595959"/>
              </a:solidFill>
              <a:uFillTx/>
              <a:latin typeface="Arial"/>
              <a:ea typeface="Arial"/>
            </a:endParaRPr>
          </a:p>
        </p:txBody>
      </p:sp>
      <p:sp>
        <p:nvSpPr>
          <p:cNvPr id="4" name="PlaceHolder 1"/>
          <p:cNvSpPr txBox="1">
            <a:spLocks/>
          </p:cNvSpPr>
          <p:nvPr/>
        </p:nvSpPr>
        <p:spPr>
          <a:xfrm>
            <a:off x="1889761" y="4572000"/>
            <a:ext cx="7101838" cy="431074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5800" indent="-583560">
              <a:lnSpc>
                <a:spcPct val="100000"/>
              </a:lnSpc>
              <a:tabLst>
                <a:tab pos="0" algn="l"/>
              </a:tabLst>
            </a:pPr>
            <a:r>
              <a:rPr lang="es-MX" sz="2000" dirty="0" smtClean="0">
                <a:solidFill>
                  <a:srgbClr val="595959"/>
                </a:solidFill>
                <a:ea typeface="Arial"/>
              </a:rPr>
              <a:t>Basada en la Guía de HTA de la Soc. </a:t>
            </a:r>
            <a:r>
              <a:rPr lang="es-MX" sz="2000" dirty="0" err="1" smtClean="0">
                <a:solidFill>
                  <a:srgbClr val="595959"/>
                </a:solidFill>
                <a:ea typeface="Arial"/>
              </a:rPr>
              <a:t>Arg</a:t>
            </a:r>
            <a:r>
              <a:rPr lang="es-MX" sz="2000" dirty="0" smtClean="0">
                <a:solidFill>
                  <a:srgbClr val="595959"/>
                </a:solidFill>
                <a:ea typeface="Arial"/>
              </a:rPr>
              <a:t>. </a:t>
            </a:r>
            <a:r>
              <a:rPr lang="es-MX" sz="2000" dirty="0">
                <a:solidFill>
                  <a:srgbClr val="595959"/>
                </a:solidFill>
                <a:ea typeface="Arial"/>
              </a:rPr>
              <a:t>d</a:t>
            </a:r>
            <a:r>
              <a:rPr lang="es-MX" sz="2000" dirty="0" smtClean="0">
                <a:solidFill>
                  <a:srgbClr val="595959"/>
                </a:solidFill>
                <a:ea typeface="Arial"/>
              </a:rPr>
              <a:t>e Cardiología 2025</a:t>
            </a:r>
            <a:endParaRPr lang="es" sz="2000" dirty="0">
              <a:solidFill>
                <a:srgbClr val="595959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420840" rIns="0" bIns="0" anchor="t">
            <a:noAutofit/>
          </a:bodyPr>
          <a:lstStyle/>
          <a:p>
            <a:pPr marL="21412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Google Shape;95;p20"/>
          <p:cNvSpPr/>
          <p:nvPr/>
        </p:nvSpPr>
        <p:spPr>
          <a:xfrm>
            <a:off x="384839" y="1913760"/>
            <a:ext cx="8461705" cy="216715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algn="ctr">
              <a:lnSpc>
                <a:spcPct val="100000"/>
              </a:lnSpc>
              <a:tabLst>
                <a:tab pos="0" algn="l"/>
              </a:tabLst>
            </a:pPr>
            <a:r>
              <a:rPr lang="es" sz="19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- </a:t>
            </a: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Principal FR para enf. cardiovascular, por lo tanto discapacidad y muerte.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algn="ctr">
              <a:lnSpc>
                <a:spcPct val="100000"/>
              </a:lnSpc>
              <a:tabLst>
                <a:tab pos="0" algn="l"/>
              </a:tabLst>
            </a:pP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25080" indent="-1005120" algn="ctr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- Fracasamos en el tratamiento de la misma, no hemos podido modificar las estadísticas en los últimos 15 años.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25080" indent="-1005120" algn="ctr">
              <a:lnSpc>
                <a:spcPct val="100000"/>
              </a:lnSpc>
              <a:tabLst>
                <a:tab pos="0" algn="l"/>
              </a:tabLst>
            </a:pP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311760" algn="ctr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- Debemos comprender el riesgo CV de cada individuo, no la enfermedad aislada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84840" y="198304"/>
            <a:ext cx="8373960" cy="815249"/>
          </a:xfrm>
          <a:prstGeom prst="rect">
            <a:avLst/>
          </a:prstGeom>
          <a:noFill/>
          <a:ln w="0">
            <a:noFill/>
          </a:ln>
        </p:spPr>
        <p:txBody>
          <a:bodyPr lIns="0" tIns="420840" rIns="0" bIns="0" anchor="t">
            <a:noAutofit/>
          </a:bodyPr>
          <a:lstStyle/>
          <a:p>
            <a:pPr marL="21412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 dirty="0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Google Shape;101;p21"/>
          <p:cNvSpPr/>
          <p:nvPr/>
        </p:nvSpPr>
        <p:spPr>
          <a:xfrm>
            <a:off x="696409" y="1296816"/>
            <a:ext cx="7750822" cy="3398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315000" algn="ctr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Diferenciar </a:t>
            </a:r>
            <a:r>
              <a:rPr lang="es" sz="200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dos conceptos: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Valores </a:t>
            </a:r>
            <a:r>
              <a:rPr lang="es" sz="200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 PA diagnósticos de </a:t>
            </a:r>
            <a:r>
              <a:rPr lang="es" sz="200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HTA: </a:t>
            </a: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dependen </a:t>
            </a: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del método </a:t>
            </a:r>
            <a:endParaRPr lang="es" sz="2000" b="0" u="none" strike="noStrike" dirty="0" smtClean="0">
              <a:solidFill>
                <a:srgbClr val="000000"/>
              </a:solidFill>
              <a:uFillTx/>
              <a:latin typeface="Arial"/>
              <a:ea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	* Consultorio</a:t>
            </a: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dirty="0" smtClean="0">
                <a:solidFill>
                  <a:srgbClr val="000000"/>
                </a:solidFill>
                <a:latin typeface="Arial"/>
                <a:ea typeface="Arial"/>
              </a:rPr>
              <a:t>	* Monitoreo </a:t>
            </a: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domiciliario de la PA (MDPA)</a:t>
            </a: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	* Monitoreo ambulatorio de PA de 24hs: (MAPA)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 </a:t>
            </a:r>
            <a:endParaRPr lang="es-ES" sz="2000" dirty="0" smtClean="0">
              <a:solidFill>
                <a:srgbClr val="000000"/>
              </a:solidFill>
              <a:latin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endParaRPr lang="es-ES" sz="2000" dirty="0" smtClean="0">
              <a:solidFill>
                <a:srgbClr val="000000"/>
              </a:solidFill>
              <a:latin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endParaRPr lang="es-ES" sz="2000" dirty="0" smtClean="0">
              <a:solidFill>
                <a:srgbClr val="000000"/>
              </a:solidFill>
              <a:latin typeface="Arial"/>
            </a:endParaRP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Objetivos </a:t>
            </a:r>
            <a:r>
              <a:rPr lang="es" sz="200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 PA bajo </a:t>
            </a:r>
            <a:r>
              <a:rPr lang="es" sz="200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tratamiento:  </a:t>
            </a: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b="1" dirty="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s" sz="2000" dirty="0" smtClean="0">
                <a:solidFill>
                  <a:srgbClr val="000000"/>
                </a:solidFill>
                <a:latin typeface="Arial"/>
                <a:ea typeface="Arial"/>
              </a:rPr>
              <a:t>* P</a:t>
            </a:r>
            <a:r>
              <a:rPr lang="es" sz="200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rimario</a:t>
            </a:r>
          </a:p>
          <a:p>
            <a:pPr marL="12240">
              <a:lnSpc>
                <a:spcPct val="100000"/>
              </a:lnSpc>
              <a:tabLst>
                <a:tab pos="0" algn="l"/>
              </a:tabLst>
            </a:pPr>
            <a:r>
              <a:rPr lang="es" sz="2000" dirty="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s" sz="2000" dirty="0" smtClean="0">
                <a:solidFill>
                  <a:srgbClr val="000000"/>
                </a:solidFill>
                <a:latin typeface="Arial"/>
                <a:ea typeface="Arial"/>
              </a:rPr>
              <a:t>* D</a:t>
            </a: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eseable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513520" y="363960"/>
            <a:ext cx="4115880" cy="573840"/>
          </a:xfrm>
          <a:prstGeom prst="rect">
            <a:avLst/>
          </a:prstGeom>
          <a:noFill/>
          <a:ln w="0">
            <a:noFill/>
          </a:ln>
        </p:spPr>
        <p:txBody>
          <a:bodyPr lIns="0" tIns="17640" rIns="0" bIns="0" anchor="t">
            <a:noAutofit/>
          </a:bodyPr>
          <a:lstStyle/>
          <a:p>
            <a:pPr marL="2170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2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Google Shape;107;p22"/>
          <p:cNvSpPr/>
          <p:nvPr/>
        </p:nvSpPr>
        <p:spPr>
          <a:xfrm>
            <a:off x="539931" y="937800"/>
            <a:ext cx="4931486" cy="3578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152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22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¿Cómo clasificar la HTA?</a:t>
            </a:r>
            <a:endParaRPr lang="es-ES" sz="225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5" name="Google Shape;108;p22"/>
          <p:cNvPicPr/>
          <p:nvPr/>
        </p:nvPicPr>
        <p:blipFill>
          <a:blip r:embed="rId2"/>
          <a:stretch/>
        </p:blipFill>
        <p:spPr>
          <a:xfrm>
            <a:off x="1262203" y="1285639"/>
            <a:ext cx="6618514" cy="31223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" name="Rectángulo 1"/>
          <p:cNvSpPr/>
          <p:nvPr/>
        </p:nvSpPr>
        <p:spPr>
          <a:xfrm>
            <a:off x="2298310" y="4183398"/>
            <a:ext cx="2046516" cy="1628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Flecha arriba 2"/>
          <p:cNvSpPr/>
          <p:nvPr/>
        </p:nvSpPr>
        <p:spPr>
          <a:xfrm rot="17367349">
            <a:off x="4810040" y="4015272"/>
            <a:ext cx="351328" cy="906147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/>
          <p:cNvSpPr/>
          <p:nvPr/>
        </p:nvSpPr>
        <p:spPr>
          <a:xfrm>
            <a:off x="3218235" y="1356032"/>
            <a:ext cx="2253182" cy="2874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4"/>
          <p:cNvSpPr/>
          <p:nvPr/>
        </p:nvSpPr>
        <p:spPr>
          <a:xfrm>
            <a:off x="539931" y="4682720"/>
            <a:ext cx="79871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http://www.dableducational.org/sphygmomanometers/devices_2_sbpm.html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2513520" y="363960"/>
            <a:ext cx="4115880" cy="573840"/>
          </a:xfrm>
          <a:prstGeom prst="rect">
            <a:avLst/>
          </a:prstGeom>
          <a:noFill/>
          <a:ln w="0">
            <a:noFill/>
          </a:ln>
        </p:spPr>
        <p:txBody>
          <a:bodyPr lIns="0" tIns="17640" rIns="0" bIns="0" anchor="t">
            <a:noAutofit/>
          </a:bodyPr>
          <a:lstStyle/>
          <a:p>
            <a:pPr marL="2170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2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Google Shape;107;p22"/>
          <p:cNvSpPr/>
          <p:nvPr/>
        </p:nvSpPr>
        <p:spPr>
          <a:xfrm>
            <a:off x="539931" y="937800"/>
            <a:ext cx="4931486" cy="3578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152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22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¿Cómo clasificar la HTA?</a:t>
            </a:r>
            <a:endParaRPr lang="es-ES" sz="225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218235" y="1356032"/>
            <a:ext cx="2253182" cy="2874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0482" t="45192" r="25421" b="26950"/>
          <a:stretch/>
        </p:blipFill>
        <p:spPr>
          <a:xfrm>
            <a:off x="826265" y="1356032"/>
            <a:ext cx="7950831" cy="333855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055096" y="2717966"/>
            <a:ext cx="674552" cy="2742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Rectángulo 9"/>
          <p:cNvSpPr/>
          <p:nvPr/>
        </p:nvSpPr>
        <p:spPr>
          <a:xfrm>
            <a:off x="1055096" y="3706278"/>
            <a:ext cx="674552" cy="2742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/>
          <p:cNvSpPr/>
          <p:nvPr/>
        </p:nvSpPr>
        <p:spPr>
          <a:xfrm>
            <a:off x="1098444" y="4682267"/>
            <a:ext cx="7678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NOTA: El equipo utilizado para MDPA también debe estar validado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513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113;p23"/>
          <p:cNvSpPr/>
          <p:nvPr/>
        </p:nvSpPr>
        <p:spPr>
          <a:xfrm>
            <a:off x="2718720" y="284400"/>
            <a:ext cx="3705840" cy="50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64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32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7" name="Google Shape;114;p23"/>
          <p:cNvSpPr/>
          <p:nvPr/>
        </p:nvSpPr>
        <p:spPr>
          <a:xfrm>
            <a:off x="2182500" y="789480"/>
            <a:ext cx="4695120" cy="28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18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Objetivos de PA en pacientes bajo tratamiento</a:t>
            </a:r>
            <a:endParaRPr lang="es-E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98" name="Google Shape;115;p23"/>
          <p:cNvPicPr/>
          <p:nvPr/>
        </p:nvPicPr>
        <p:blipFill>
          <a:blip r:embed="rId2"/>
          <a:stretch/>
        </p:blipFill>
        <p:spPr>
          <a:xfrm>
            <a:off x="507239" y="1124450"/>
            <a:ext cx="8323251" cy="3909103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2718720" y="399960"/>
            <a:ext cx="3705840" cy="519120"/>
          </a:xfrm>
          <a:prstGeom prst="rect">
            <a:avLst/>
          </a:prstGeom>
          <a:noFill/>
          <a:ln w="0">
            <a:noFill/>
          </a:ln>
        </p:spPr>
        <p:txBody>
          <a:bodyPr lIns="0" tIns="1764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2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Google Shape;121;p24"/>
          <p:cNvSpPr/>
          <p:nvPr/>
        </p:nvSpPr>
        <p:spPr>
          <a:xfrm>
            <a:off x="428177" y="1010857"/>
            <a:ext cx="8114932" cy="13207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440" algn="ctr">
              <a:lnSpc>
                <a:spcPct val="100000"/>
              </a:lnSpc>
              <a:tabLst>
                <a:tab pos="0" algn="l"/>
              </a:tabLst>
            </a:pPr>
            <a:r>
              <a:rPr lang="es" sz="17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¿Cuando debemos citar al paciente luego de iniciar tratamiento?</a:t>
            </a:r>
            <a:endParaRPr lang="es-ES" sz="1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440" algn="ctr">
              <a:lnSpc>
                <a:spcPct val="100000"/>
              </a:lnSpc>
              <a:tabLst>
                <a:tab pos="0" algn="l"/>
              </a:tabLst>
            </a:pPr>
            <a:r>
              <a:rPr lang="es" sz="17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Depende del RCV y el nivel de HTA</a:t>
            </a:r>
            <a:endParaRPr lang="es-ES" sz="1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440" algn="ctr">
              <a:lnSpc>
                <a:spcPct val="100000"/>
              </a:lnSpc>
              <a:tabLst>
                <a:tab pos="0" algn="l"/>
              </a:tabLst>
            </a:pPr>
            <a:r>
              <a:rPr lang="es" sz="170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En todos los casos se debe alcanzar metas en los primeros 3 </a:t>
            </a:r>
            <a:r>
              <a:rPr lang="es" sz="170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meses</a:t>
            </a:r>
          </a:p>
          <a:p>
            <a:pPr marL="1440" algn="ctr">
              <a:lnSpc>
                <a:spcPct val="100000"/>
              </a:lnSpc>
              <a:tabLst>
                <a:tab pos="0" algn="l"/>
              </a:tabLst>
            </a:pPr>
            <a:endParaRPr lang="es" sz="1700" dirty="0" smtClean="0">
              <a:solidFill>
                <a:srgbClr val="000000"/>
              </a:solidFill>
              <a:latin typeface="Arial"/>
            </a:endParaRPr>
          </a:p>
          <a:p>
            <a:pPr marL="1440" algn="ctr">
              <a:lnSpc>
                <a:spcPct val="100000"/>
              </a:lnSpc>
              <a:tabLst>
                <a:tab pos="0" algn="l"/>
              </a:tabLst>
            </a:pPr>
            <a:r>
              <a:rPr lang="es" sz="1700" dirty="0" smtClean="0">
                <a:solidFill>
                  <a:srgbClr val="000000"/>
                </a:solidFill>
                <a:latin typeface="Arial"/>
              </a:rPr>
              <a:t>Normalizar en pocos días la PA puede generar mareos, inestabilidad, etc.</a:t>
            </a:r>
            <a:endParaRPr lang="es-ES" sz="170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1" name="Google Shape;122;p24"/>
          <p:cNvPicPr/>
          <p:nvPr/>
        </p:nvPicPr>
        <p:blipFill>
          <a:blip r:embed="rId2"/>
          <a:stretch/>
        </p:blipFill>
        <p:spPr>
          <a:xfrm>
            <a:off x="888275" y="2423406"/>
            <a:ext cx="7289074" cy="272009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Rectángulo 5"/>
          <p:cNvSpPr/>
          <p:nvPr/>
        </p:nvSpPr>
        <p:spPr>
          <a:xfrm>
            <a:off x="3812669" y="1497597"/>
            <a:ext cx="4275911" cy="406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 idx="4294967295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111960" rIns="0" bIns="0" anchor="t">
            <a:noAutofit/>
          </a:bodyPr>
          <a:lstStyle/>
          <a:p>
            <a:pPr marL="23464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2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Google Shape;128;p25"/>
          <p:cNvSpPr/>
          <p:nvPr/>
        </p:nvSpPr>
        <p:spPr>
          <a:xfrm>
            <a:off x="200298" y="1039287"/>
            <a:ext cx="5936098" cy="8631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6560" rIns="0" bIns="0" anchor="t">
            <a:spAutoFit/>
          </a:bodyPr>
          <a:lstStyle/>
          <a:p>
            <a:pPr marL="1518120">
              <a:lnSpc>
                <a:spcPct val="100000"/>
              </a:lnSpc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¿Cómo 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medir el RCV?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778680" algn="ctr">
              <a:lnSpc>
                <a:spcPct val="100000"/>
              </a:lnSpc>
              <a:spcBef>
                <a:spcPts val="6"/>
              </a:spcBef>
              <a:tabLst>
                <a:tab pos="0" algn="l"/>
              </a:tabLst>
            </a:pPr>
            <a:r>
              <a:rPr lang="es" sz="1950" b="1" u="none" strike="noStrike" dirty="0" smtClean="0">
                <a:solidFill>
                  <a:srgbClr val="FF0000"/>
                </a:solidFill>
                <a:uFillTx/>
                <a:latin typeface="Arial"/>
                <a:ea typeface="Arial"/>
              </a:rPr>
              <a:t>Hearts OPS -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 </a:t>
            </a:r>
            <a:r>
              <a:rPr lang="es-AR" sz="1600" dirty="0">
                <a:solidFill>
                  <a:srgbClr val="000000"/>
                </a:solidFill>
                <a:ea typeface="Arial"/>
                <a:hlinkClick r:id="rId2"/>
              </a:rPr>
              <a:t>https://</a:t>
            </a:r>
            <a:r>
              <a:rPr lang="es-AR" sz="1600" dirty="0" smtClean="0">
                <a:solidFill>
                  <a:srgbClr val="000000"/>
                </a:solidFill>
                <a:ea typeface="Arial"/>
                <a:hlinkClick r:id="rId2"/>
              </a:rPr>
              <a:t>www.paho.org/es/hearts-americas/calculadora-riesgo-cardiovascular</a:t>
            </a:r>
            <a:r>
              <a:rPr lang="es-AR" sz="1600" dirty="0" smtClean="0">
                <a:solidFill>
                  <a:srgbClr val="000000"/>
                </a:solidFill>
                <a:ea typeface="Arial"/>
              </a:rPr>
              <a:t> </a:t>
            </a:r>
            <a:endParaRPr lang="es" sz="1600" dirty="0">
              <a:solidFill>
                <a:srgbClr val="000000"/>
              </a:solidFill>
              <a:latin typeface="Arial"/>
              <a:ea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767" y="0"/>
            <a:ext cx="2314575" cy="51435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39" y="1320107"/>
            <a:ext cx="743581" cy="743581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2554" y="3421010"/>
            <a:ext cx="6060028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AR" altLang="es-A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AR" altLang="es-AR" sz="1200" dirty="0"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AR" altLang="es-A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AR" altLang="es-AR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(Nota: Los pacientes con antecedentes previos de enfermedad cardiovascular —como un infarto o ACV ya ocurrido— se consideran directamente de riesgo muy alto o secundaria </a:t>
            </a:r>
            <a:r>
              <a:rPr lang="es-ES" sz="1400" dirty="0">
                <a:latin typeface="+mj-lt"/>
              </a:rPr>
              <a:t>por lo que no requieren el uso de tablas de estimación primaria)</a:t>
            </a:r>
            <a:endParaRPr kumimoji="0" lang="es-AR" alt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76789" y="2276981"/>
            <a:ext cx="606002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Riesgo Bajo: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&lt; </a:t>
            </a: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5%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de 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probabilidad 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 10 años.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Riesgo Moderado: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Del </a:t>
            </a: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5% a menos del 10%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Riesgo Alto: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	Del </a:t>
            </a: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10% a menos del 20%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Riesgo Muy Alto: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	Del </a:t>
            </a: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20% a menos del 30%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Riesgo Crítico: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	</a:t>
            </a:r>
            <a:r>
              <a:rPr kumimoji="0" lang="es-AR" altLang="es-A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	Del </a:t>
            </a:r>
            <a:r>
              <a:rPr kumimoji="0" lang="es-AR" altLang="es-A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30% o más</a:t>
            </a:r>
            <a:endParaRPr kumimoji="0" lang="es-AR" altLang="es-A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altLang="es-AR" sz="1600" b="1" dirty="0">
                <a:latin typeface="Google Sans"/>
              </a:rPr>
              <a:t>(o extremadamente </a:t>
            </a:r>
            <a:r>
              <a:rPr lang="es-AR" altLang="es-AR" sz="1600" b="1" dirty="0" smtClean="0">
                <a:latin typeface="Google Sans"/>
              </a:rPr>
              <a:t>alto</a:t>
            </a:r>
            <a:r>
              <a:rPr lang="es-AR" altLang="es-AR" sz="1600" b="1" dirty="0" smtClean="0">
                <a:latin typeface="Google Sans"/>
              </a:rPr>
              <a:t>)</a:t>
            </a:r>
            <a:endParaRPr kumimoji="0" lang="es-AR" altLang="es-A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253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111960" rIns="0" bIns="0" anchor="t">
            <a:noAutofit/>
          </a:bodyPr>
          <a:lstStyle/>
          <a:p>
            <a:pPr marL="23464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2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3" name="Google Shape;128;p25"/>
          <p:cNvSpPr/>
          <p:nvPr/>
        </p:nvSpPr>
        <p:spPr>
          <a:xfrm>
            <a:off x="200297" y="1409863"/>
            <a:ext cx="8344869" cy="306505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6560" rIns="0" bIns="0" anchor="t">
            <a:spAutoFit/>
          </a:bodyPr>
          <a:lstStyle/>
          <a:p>
            <a:pPr marL="1518120">
              <a:lnSpc>
                <a:spcPct val="100000"/>
              </a:lnSpc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¿Cómo y cuándo iniciar tratamiento?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8120">
              <a:lnSpc>
                <a:spcPct val="100000"/>
              </a:lnSpc>
              <a:spcBef>
                <a:spcPts val="164"/>
              </a:spcBef>
              <a:tabLst>
                <a:tab pos="0" algn="l"/>
              </a:tabLst>
            </a:pP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778680" algn="ctr">
              <a:lnSpc>
                <a:spcPct val="100000"/>
              </a:lnSpc>
              <a:spcBef>
                <a:spcPts val="6"/>
              </a:spcBef>
              <a:tabLst>
                <a:tab pos="0" algn="l"/>
              </a:tabLst>
            </a:pPr>
            <a:r>
              <a:rPr lang="es" sz="1950" b="1" u="none" strike="noStrike" dirty="0" smtClean="0">
                <a:solidFill>
                  <a:srgbClr val="FF0000"/>
                </a:solidFill>
                <a:uFillTx/>
                <a:latin typeface="Arial"/>
                <a:ea typeface="Arial"/>
              </a:rPr>
              <a:t>INICIAR OBLIGATORIAMENTE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 los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cambios en el estilo de vida </a:t>
            </a:r>
            <a:endParaRPr lang="es" sz="1950" b="0" u="none" strike="noStrike" dirty="0" smtClean="0">
              <a:solidFill>
                <a:srgbClr val="000000"/>
              </a:solidFill>
              <a:uFillTx/>
              <a:latin typeface="Arial"/>
              <a:ea typeface="Arial"/>
            </a:endParaRPr>
          </a:p>
          <a:p>
            <a:pPr marL="778680" algn="ctr">
              <a:lnSpc>
                <a:spcPct val="100000"/>
              </a:lnSpc>
              <a:spcBef>
                <a:spcPts val="6"/>
              </a:spcBef>
              <a:tabLst>
                <a:tab pos="0" algn="l"/>
              </a:tabLst>
            </a:pPr>
            <a:endParaRPr lang="es" sz="1950" dirty="0">
              <a:solidFill>
                <a:srgbClr val="000000"/>
              </a:solidFill>
              <a:latin typeface="Arial"/>
              <a:ea typeface="Arial"/>
            </a:endParaRPr>
          </a:p>
          <a:p>
            <a:pPr marL="778680" algn="ctr">
              <a:lnSpc>
                <a:spcPct val="100000"/>
              </a:lnSpc>
              <a:spcBef>
                <a:spcPts val="6"/>
              </a:spcBef>
              <a:tabLst>
                <a:tab pos="0" algn="l"/>
              </a:tabLst>
            </a:pPr>
            <a:r>
              <a:rPr lang="es" sz="195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Deben </a:t>
            </a:r>
            <a:r>
              <a:rPr lang="es" sz="195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ser </a:t>
            </a:r>
            <a:r>
              <a:rPr lang="es" sz="195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indicados</a:t>
            </a:r>
            <a:r>
              <a:rPr lang="es-ES" sz="195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" sz="1950" b="1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a toda persona </a:t>
            </a:r>
            <a:r>
              <a:rPr lang="es" sz="195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con PA elevada o limítrofe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 (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130-139 / 80-89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) e HTA (nivel 1 o 2)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2064240" algn="ctr">
              <a:lnSpc>
                <a:spcPct val="100000"/>
              </a:lnSpc>
              <a:spcBef>
                <a:spcPts val="136"/>
              </a:spcBef>
              <a:tabLst>
                <a:tab pos="0" algn="l"/>
              </a:tabLst>
            </a:pP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772200" indent="-759960" algn="ctr">
              <a:lnSpc>
                <a:spcPct val="101000"/>
              </a:lnSpc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El tratamiento farmacológico debe 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indicarse inmediatamente en: </a:t>
            </a:r>
          </a:p>
          <a:p>
            <a:pPr marL="772200" indent="-759960" algn="ctr">
              <a:lnSpc>
                <a:spcPct val="101000"/>
              </a:lnSpc>
              <a:tabLst>
                <a:tab pos="0" algn="l"/>
              </a:tabLst>
            </a:pP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HTA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nivel 1 y </a:t>
            </a: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alto / muy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alto RCV </a:t>
            </a:r>
            <a:endParaRPr lang="es" sz="1950" b="0" u="none" strike="noStrike" dirty="0" smtClean="0">
              <a:solidFill>
                <a:srgbClr val="000000"/>
              </a:solidFill>
              <a:uFillTx/>
              <a:latin typeface="Arial"/>
              <a:ea typeface="Arial"/>
            </a:endParaRPr>
          </a:p>
          <a:p>
            <a:pPr marL="772200" indent="-759960" algn="ctr">
              <a:lnSpc>
                <a:spcPct val="101000"/>
              </a:lnSpc>
              <a:tabLst>
                <a:tab pos="0" algn="l"/>
              </a:tabLst>
            </a:pP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y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en pacientes con HTA nivel 2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2513520" y="363960"/>
            <a:ext cx="4115880" cy="5738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Google Shape;134;p26"/>
          <p:cNvSpPr/>
          <p:nvPr/>
        </p:nvSpPr>
        <p:spPr>
          <a:xfrm>
            <a:off x="80768" y="1059100"/>
            <a:ext cx="8957263" cy="274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algn="ctr">
              <a:lnSpc>
                <a:spcPct val="100000"/>
              </a:lnSpc>
              <a:tabLst>
                <a:tab pos="0" algn="l"/>
              </a:tabLst>
            </a:pPr>
            <a:r>
              <a:rPr lang="es" sz="17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¿Cuales son las medidas no farmacológicas y cual es su nivel de recomendación?</a:t>
            </a:r>
            <a:endParaRPr lang="es-ES" sz="1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06" name="Google Shape;135;p26"/>
          <p:cNvPicPr/>
          <p:nvPr/>
        </p:nvPicPr>
        <p:blipFill>
          <a:blip r:embed="rId2"/>
          <a:stretch/>
        </p:blipFill>
        <p:spPr>
          <a:xfrm>
            <a:off x="379387" y="1524429"/>
            <a:ext cx="8285641" cy="3247868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513520" y="335880"/>
            <a:ext cx="4114800" cy="5738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 dirty="0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Google Shape;141;p27"/>
          <p:cNvSpPr/>
          <p:nvPr/>
        </p:nvSpPr>
        <p:spPr>
          <a:xfrm>
            <a:off x="113211" y="1195200"/>
            <a:ext cx="8900160" cy="23543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Tratamiento farmacológico, puntos clave: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611640" indent="-35640" algn="ctr">
              <a:lnSpc>
                <a:spcPct val="100000"/>
              </a:lnSpc>
              <a:tabLst>
                <a:tab pos="0" algn="l"/>
              </a:tabLst>
            </a:pPr>
            <a:endParaRPr lang="es-ES" sz="1950" dirty="0">
              <a:solidFill>
                <a:srgbClr val="000000"/>
              </a:solidFill>
              <a:latin typeface="Arial"/>
            </a:endParaRPr>
          </a:p>
          <a:p>
            <a:pPr marL="611640" indent="-35640" algn="ctr">
              <a:lnSpc>
                <a:spcPct val="100000"/>
              </a:lnSpc>
              <a:tabLst>
                <a:tab pos="0" algn="l"/>
              </a:tabLst>
            </a:pPr>
            <a:r>
              <a:rPr lang="es" sz="195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Debe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utilizarse tratamiento COMBINADO </a:t>
            </a:r>
            <a:r>
              <a:rPr lang="es" sz="195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desde el inicio </a:t>
            </a: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(2 o más fármacos</a:t>
            </a:r>
            <a:r>
              <a:rPr lang="es" sz="1950" dirty="0">
                <a:solidFill>
                  <a:srgbClr val="000000"/>
                </a:solidFill>
                <a:ea typeface="Arial"/>
              </a:rPr>
              <a:t>) </a:t>
            </a:r>
            <a:r>
              <a:rPr lang="es" sz="1950" dirty="0" smtClean="0">
                <a:solidFill>
                  <a:srgbClr val="000000"/>
                </a:solidFill>
                <a:ea typeface="Arial"/>
              </a:rPr>
              <a:t>con algunas excepciones* </a:t>
            </a:r>
          </a:p>
          <a:p>
            <a:pPr marL="611640" indent="-35640" algn="ctr">
              <a:lnSpc>
                <a:spcPct val="100000"/>
              </a:lnSpc>
              <a:tabLst>
                <a:tab pos="0" algn="l"/>
              </a:tabLst>
            </a:pPr>
            <a:r>
              <a:rPr lang="es" sz="1400" b="0" u="none" strike="noStrike" dirty="0" smtClean="0">
                <a:solidFill>
                  <a:srgbClr val="000000"/>
                </a:solidFill>
                <a:uFillTx/>
                <a:latin typeface="Arial"/>
              </a:rPr>
              <a:t>( Para testear tolerancia y RAM se puede iniciar uno y a los días agregar el otro ) – Opinión expertos-</a:t>
            </a:r>
            <a:endParaRPr lang="es-ES" sz="1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611640" algn="ctr">
              <a:lnSpc>
                <a:spcPct val="100000"/>
              </a:lnSpc>
              <a:spcBef>
                <a:spcPts val="125"/>
              </a:spcBef>
              <a:tabLst>
                <a:tab pos="0" algn="l"/>
              </a:tabLst>
            </a:pP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611640" algn="ctr">
              <a:lnSpc>
                <a:spcPct val="100000"/>
              </a:lnSpc>
              <a:spcBef>
                <a:spcPts val="125"/>
              </a:spcBef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Combinar (agregar) fármacos es más efectivo y mejor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332280" algn="ctr">
              <a:lnSpc>
                <a:spcPct val="100000"/>
              </a:lnSpc>
              <a:tabLst>
                <a:tab pos="0" algn="l"/>
              </a:tabLst>
            </a:pPr>
            <a:r>
              <a:rPr lang="es" sz="195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tolerado por el paciente.</a:t>
            </a:r>
            <a:endParaRPr lang="es-ES" sz="195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Google Shape;141;p27"/>
          <p:cNvSpPr/>
          <p:nvPr/>
        </p:nvSpPr>
        <p:spPr>
          <a:xfrm>
            <a:off x="412577" y="4276005"/>
            <a:ext cx="8316685" cy="5051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s-MX" sz="16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* PODRÍA usarse un solo fármaco en: HTA 1 y muy bajo RCV, octogenarios y personas frágiles </a:t>
            </a:r>
            <a:endParaRPr lang="es-ES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46;p28"/>
          <p:cNvPicPr/>
          <p:nvPr/>
        </p:nvPicPr>
        <p:blipFill rotWithShape="1">
          <a:blip r:embed="rId2"/>
          <a:srcRect t="30104"/>
          <a:stretch/>
        </p:blipFill>
        <p:spPr>
          <a:xfrm>
            <a:off x="435426" y="1542138"/>
            <a:ext cx="8490857" cy="35001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46;p28"/>
          <p:cNvPicPr/>
          <p:nvPr/>
        </p:nvPicPr>
        <p:blipFill rotWithShape="1">
          <a:blip r:embed="rId2"/>
          <a:srcRect b="92321"/>
          <a:stretch/>
        </p:blipFill>
        <p:spPr>
          <a:xfrm>
            <a:off x="435426" y="1114910"/>
            <a:ext cx="8490857" cy="34441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Rectángulo 4"/>
          <p:cNvSpPr/>
          <p:nvPr/>
        </p:nvSpPr>
        <p:spPr>
          <a:xfrm>
            <a:off x="3270688" y="360857"/>
            <a:ext cx="317106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2600" dirty="0"/>
              <a:t>Hipertensión arterial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483265" y="794677"/>
            <a:ext cx="43951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es" dirty="0">
                <a:solidFill>
                  <a:srgbClr val="000000"/>
                </a:solidFill>
                <a:ea typeface="Arial"/>
              </a:rPr>
              <a:t>Tratamiento farmacológico, puntos clave:</a:t>
            </a:r>
            <a:endParaRPr lang="es-E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520200" rIns="0" bIns="0" anchor="t">
            <a:noAutofit/>
          </a:bodyPr>
          <a:lstStyle/>
          <a:p>
            <a:pPr marL="214128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1" name="Google Shape;152;p29"/>
          <p:cNvSpPr/>
          <p:nvPr/>
        </p:nvSpPr>
        <p:spPr>
          <a:xfrm>
            <a:off x="967680" y="1766520"/>
            <a:ext cx="7662600" cy="9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ctr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La elección del grupo farmacológico dependerá de las comorbilidades del pacientes, las contraindicaciones y el antecedente de intolerancia o falla terapéutica del individuo.</a:t>
            </a:r>
            <a:endParaRPr lang="es-E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57;p30"/>
          <p:cNvPicPr/>
          <p:nvPr/>
        </p:nvPicPr>
        <p:blipFill rotWithShape="1">
          <a:blip r:embed="rId2"/>
          <a:srcRect b="46469"/>
          <a:stretch/>
        </p:blipFill>
        <p:spPr>
          <a:xfrm>
            <a:off x="716096" y="351654"/>
            <a:ext cx="7623672" cy="393390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57;p30"/>
          <p:cNvPicPr/>
          <p:nvPr/>
        </p:nvPicPr>
        <p:blipFill rotWithShape="1">
          <a:blip r:embed="rId2"/>
          <a:srcRect t="89857" b="-383"/>
          <a:stretch/>
        </p:blipFill>
        <p:spPr>
          <a:xfrm>
            <a:off x="716096" y="4384714"/>
            <a:ext cx="7623671" cy="672028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86960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57;p30"/>
          <p:cNvPicPr/>
          <p:nvPr/>
        </p:nvPicPr>
        <p:blipFill rotWithShape="1">
          <a:blip r:embed="rId2"/>
          <a:srcRect t="54220"/>
          <a:stretch/>
        </p:blipFill>
        <p:spPr>
          <a:xfrm>
            <a:off x="374572" y="1189822"/>
            <a:ext cx="8538073" cy="38705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57;p30"/>
          <p:cNvPicPr/>
          <p:nvPr/>
        </p:nvPicPr>
        <p:blipFill rotWithShape="1">
          <a:blip r:embed="rId2"/>
          <a:srcRect b="95120"/>
          <a:stretch/>
        </p:blipFill>
        <p:spPr>
          <a:xfrm>
            <a:off x="468437" y="426936"/>
            <a:ext cx="8444208" cy="586615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62;p31"/>
          <p:cNvPicPr/>
          <p:nvPr/>
        </p:nvPicPr>
        <p:blipFill rotWithShape="1">
          <a:blip r:embed="rId2"/>
          <a:srcRect b="52660"/>
          <a:stretch/>
        </p:blipFill>
        <p:spPr>
          <a:xfrm>
            <a:off x="297455" y="208799"/>
            <a:ext cx="8604174" cy="395557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62;p31"/>
          <p:cNvPicPr/>
          <p:nvPr/>
        </p:nvPicPr>
        <p:blipFill rotWithShape="1">
          <a:blip r:embed="rId2"/>
          <a:srcRect t="90688"/>
          <a:stretch/>
        </p:blipFill>
        <p:spPr>
          <a:xfrm>
            <a:off x="297455" y="4252510"/>
            <a:ext cx="8604174" cy="89099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62;p31"/>
          <p:cNvPicPr/>
          <p:nvPr/>
        </p:nvPicPr>
        <p:blipFill rotWithShape="1">
          <a:blip r:embed="rId2"/>
          <a:srcRect t="48010"/>
          <a:stretch/>
        </p:blipFill>
        <p:spPr>
          <a:xfrm>
            <a:off x="275421" y="1123720"/>
            <a:ext cx="8736375" cy="388757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oogle Shape;162;p31"/>
          <p:cNvPicPr/>
          <p:nvPr/>
        </p:nvPicPr>
        <p:blipFill rotWithShape="1">
          <a:blip r:embed="rId2"/>
          <a:srcRect b="93701"/>
          <a:stretch/>
        </p:blipFill>
        <p:spPr>
          <a:xfrm>
            <a:off x="275422" y="361200"/>
            <a:ext cx="8736375" cy="7625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3600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67;p32"/>
          <p:cNvSpPr/>
          <p:nvPr/>
        </p:nvSpPr>
        <p:spPr>
          <a:xfrm>
            <a:off x="558720" y="307440"/>
            <a:ext cx="2912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Grupo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Google Shape;168;p32"/>
          <p:cNvSpPr/>
          <p:nvPr/>
        </p:nvSpPr>
        <p:spPr>
          <a:xfrm>
            <a:off x="1770840" y="307440"/>
            <a:ext cx="4201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Ejemplos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6" name="Google Shape;169;p32"/>
          <p:cNvSpPr/>
          <p:nvPr/>
        </p:nvSpPr>
        <p:spPr>
          <a:xfrm>
            <a:off x="3214440" y="307440"/>
            <a:ext cx="10573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Indicaciones principales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7" name="Google Shape;170;p32"/>
          <p:cNvSpPr/>
          <p:nvPr/>
        </p:nvSpPr>
        <p:spPr>
          <a:xfrm>
            <a:off x="5623560" y="307440"/>
            <a:ext cx="8496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Contraindicaciones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8" name="Google Shape;171;p32"/>
          <p:cNvSpPr/>
          <p:nvPr/>
        </p:nvSpPr>
        <p:spPr>
          <a:xfrm>
            <a:off x="7677000" y="307440"/>
            <a:ext cx="6192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EA frecuentes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9" name="Google Shape;172;p32"/>
          <p:cNvSpPr/>
          <p:nvPr/>
        </p:nvSpPr>
        <p:spPr>
          <a:xfrm>
            <a:off x="8759880" y="307440"/>
            <a:ext cx="1486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NE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0" name="Google Shape;173;p32"/>
          <p:cNvSpPr/>
          <p:nvPr/>
        </p:nvSpPr>
        <p:spPr>
          <a:xfrm>
            <a:off x="225360" y="597240"/>
            <a:ext cx="2372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IECA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Google Shape;174;p32"/>
          <p:cNvSpPr/>
          <p:nvPr/>
        </p:nvSpPr>
        <p:spPr>
          <a:xfrm>
            <a:off x="1330200" y="597240"/>
            <a:ext cx="745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Enalapril, Ramipril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75;p32"/>
          <p:cNvSpPr/>
          <p:nvPr/>
        </p:nvSpPr>
        <p:spPr>
          <a:xfrm>
            <a:off x="2778120" y="597240"/>
            <a:ext cx="1586160" cy="22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DM+albuminuria, ERC c/proteinuria, IC, post-IAM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76;p32"/>
          <p:cNvSpPr/>
          <p:nvPr/>
        </p:nvSpPr>
        <p:spPr>
          <a:xfrm>
            <a:off x="4854600" y="597240"/>
            <a:ext cx="2172960" cy="22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Embarazo, angioedema, estenosis bilateral de arterias renales, hiperK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Google Shape;177;p32"/>
          <p:cNvSpPr/>
          <p:nvPr/>
        </p:nvSpPr>
        <p:spPr>
          <a:xfrm>
            <a:off x="7388280" y="597240"/>
            <a:ext cx="11905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Tos, hiperK, ↑Cr, angioedema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Google Shape;178;p32"/>
          <p:cNvSpPr/>
          <p:nvPr/>
        </p:nvSpPr>
        <p:spPr>
          <a:xfrm>
            <a:off x="8762400" y="597240"/>
            <a:ext cx="1432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6" name="Google Shape;179;p32"/>
          <p:cNvSpPr/>
          <p:nvPr/>
        </p:nvSpPr>
        <p:spPr>
          <a:xfrm>
            <a:off x="225360" y="993240"/>
            <a:ext cx="2883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ARA II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7" name="Google Shape;180;p32"/>
          <p:cNvSpPr/>
          <p:nvPr/>
        </p:nvSpPr>
        <p:spPr>
          <a:xfrm>
            <a:off x="1330200" y="993240"/>
            <a:ext cx="7887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Losartán, Valsartán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8" name="Google Shape;181;p32"/>
          <p:cNvSpPr/>
          <p:nvPr/>
        </p:nvSpPr>
        <p:spPr>
          <a:xfrm>
            <a:off x="2778120" y="993240"/>
            <a:ext cx="11854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Igual que IECA si intolerancia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Google Shape;182;p32"/>
          <p:cNvSpPr/>
          <p:nvPr/>
        </p:nvSpPr>
        <p:spPr>
          <a:xfrm>
            <a:off x="4854600" y="993240"/>
            <a:ext cx="22568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Embarazo, hiperK, estenosis bilateral de arterias renales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83;p32"/>
          <p:cNvSpPr/>
          <p:nvPr/>
        </p:nvSpPr>
        <p:spPr>
          <a:xfrm>
            <a:off x="7388280" y="993240"/>
            <a:ext cx="982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HiperK, ↑Cr, hipotensión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Google Shape;184;p32"/>
          <p:cNvSpPr/>
          <p:nvPr/>
        </p:nvSpPr>
        <p:spPr>
          <a:xfrm>
            <a:off x="8762400" y="993240"/>
            <a:ext cx="1432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Google Shape;185;p32"/>
          <p:cNvSpPr/>
          <p:nvPr/>
        </p:nvSpPr>
        <p:spPr>
          <a:xfrm>
            <a:off x="225360" y="1374480"/>
            <a:ext cx="5378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Ca-ant. DHP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Google Shape;186;p32"/>
          <p:cNvSpPr/>
          <p:nvPr/>
        </p:nvSpPr>
        <p:spPr>
          <a:xfrm>
            <a:off x="1330200" y="1374480"/>
            <a:ext cx="10418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Amlodipina, Nifedipina LP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4" name="Google Shape;187;p32"/>
          <p:cNvSpPr/>
          <p:nvPr/>
        </p:nvSpPr>
        <p:spPr>
          <a:xfrm>
            <a:off x="2778120" y="1374480"/>
            <a:ext cx="1261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Ancianos, HTA sistólica, angina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5" name="Google Shape;188;p32"/>
          <p:cNvSpPr/>
          <p:nvPr/>
        </p:nvSpPr>
        <p:spPr>
          <a:xfrm>
            <a:off x="4854600" y="1374480"/>
            <a:ext cx="7416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Hipotensión grave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Google Shape;189;p32"/>
          <p:cNvSpPr/>
          <p:nvPr/>
        </p:nvSpPr>
        <p:spPr>
          <a:xfrm>
            <a:off x="7388280" y="1374480"/>
            <a:ext cx="898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Edema, cefalea, rubor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7" name="Google Shape;190;p32"/>
          <p:cNvSpPr/>
          <p:nvPr/>
        </p:nvSpPr>
        <p:spPr>
          <a:xfrm>
            <a:off x="8762400" y="1374480"/>
            <a:ext cx="1432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8" name="Google Shape;191;p32"/>
          <p:cNvSpPr/>
          <p:nvPr/>
        </p:nvSpPr>
        <p:spPr>
          <a:xfrm>
            <a:off x="225360" y="1745640"/>
            <a:ext cx="6710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Ca-ant. no DHP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Google Shape;192;p32"/>
          <p:cNvSpPr/>
          <p:nvPr/>
        </p:nvSpPr>
        <p:spPr>
          <a:xfrm>
            <a:off x="1330200" y="1745640"/>
            <a:ext cx="883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Verapamilo, Diltiazem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Google Shape;193;p32"/>
          <p:cNvSpPr/>
          <p:nvPr/>
        </p:nvSpPr>
        <p:spPr>
          <a:xfrm>
            <a:off x="2778120" y="1745640"/>
            <a:ext cx="6616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FA, TSV, angina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Google Shape;194;p32"/>
          <p:cNvSpPr/>
          <p:nvPr/>
        </p:nvSpPr>
        <p:spPr>
          <a:xfrm>
            <a:off x="4854600" y="1745640"/>
            <a:ext cx="982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IC-FEr, BAV, bradicardia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2" name="Google Shape;195;p32"/>
          <p:cNvSpPr/>
          <p:nvPr/>
        </p:nvSpPr>
        <p:spPr>
          <a:xfrm>
            <a:off x="7388280" y="1745640"/>
            <a:ext cx="710640" cy="225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Bradicardia, BAV, constipación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3" name="Google Shape;196;p32"/>
          <p:cNvSpPr/>
          <p:nvPr/>
        </p:nvSpPr>
        <p:spPr>
          <a:xfrm>
            <a:off x="8757720" y="1729800"/>
            <a:ext cx="1537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4280" indent="-32400">
              <a:lnSpc>
                <a:spcPct val="114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IIa-B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4" name="Google Shape;197;p32"/>
          <p:cNvSpPr/>
          <p:nvPr/>
        </p:nvSpPr>
        <p:spPr>
          <a:xfrm>
            <a:off x="225360" y="2157840"/>
            <a:ext cx="3740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Tiazidas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Google Shape;198;p32"/>
          <p:cNvSpPr/>
          <p:nvPr/>
        </p:nvSpPr>
        <p:spPr>
          <a:xfrm>
            <a:off x="1330200" y="2157840"/>
            <a:ext cx="1297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Clortalidona, Indapamida, HCTZ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Google Shape;199;p32"/>
          <p:cNvSpPr/>
          <p:nvPr/>
        </p:nvSpPr>
        <p:spPr>
          <a:xfrm>
            <a:off x="2778120" y="2157840"/>
            <a:ext cx="946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HTA esencial, ancianos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7" name="Google Shape;200;p32"/>
          <p:cNvSpPr/>
          <p:nvPr/>
        </p:nvSpPr>
        <p:spPr>
          <a:xfrm>
            <a:off x="4854600" y="2157840"/>
            <a:ext cx="7956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Gota, hipoNa grave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8" name="Google Shape;201;p32"/>
          <p:cNvSpPr/>
          <p:nvPr/>
        </p:nvSpPr>
        <p:spPr>
          <a:xfrm>
            <a:off x="7388280" y="2157840"/>
            <a:ext cx="11797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HipoK, hipoNa, hiperuricemia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Google Shape;202;p32"/>
          <p:cNvSpPr/>
          <p:nvPr/>
        </p:nvSpPr>
        <p:spPr>
          <a:xfrm>
            <a:off x="8762400" y="2157840"/>
            <a:ext cx="1432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Google Shape;203;p32"/>
          <p:cNvSpPr/>
          <p:nvPr/>
        </p:nvSpPr>
        <p:spPr>
          <a:xfrm>
            <a:off x="225360" y="2529360"/>
            <a:ext cx="7606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Diuréticos de asa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Google Shape;204;p32"/>
          <p:cNvSpPr/>
          <p:nvPr/>
        </p:nvSpPr>
        <p:spPr>
          <a:xfrm>
            <a:off x="1330200" y="2529360"/>
            <a:ext cx="4939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Furosemida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2" name="Google Shape;205;p32"/>
          <p:cNvSpPr/>
          <p:nvPr/>
        </p:nvSpPr>
        <p:spPr>
          <a:xfrm>
            <a:off x="2778120" y="2529360"/>
            <a:ext cx="7873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ERC (TFG &lt;30), IC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3" name="Google Shape;206;p32"/>
          <p:cNvSpPr/>
          <p:nvPr/>
        </p:nvSpPr>
        <p:spPr>
          <a:xfrm>
            <a:off x="4854600" y="2529360"/>
            <a:ext cx="5144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Hipovolemia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4" name="Google Shape;207;p32"/>
          <p:cNvSpPr/>
          <p:nvPr/>
        </p:nvSpPr>
        <p:spPr>
          <a:xfrm>
            <a:off x="7388280" y="2529360"/>
            <a:ext cx="8938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HipoK, deshidratación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5" name="Google Shape;208;p32"/>
          <p:cNvSpPr/>
          <p:nvPr/>
        </p:nvSpPr>
        <p:spPr>
          <a:xfrm>
            <a:off x="8745120" y="2529360"/>
            <a:ext cx="1778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I-B</a:t>
            </a: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*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Google Shape;209;p32"/>
          <p:cNvSpPr/>
          <p:nvPr/>
        </p:nvSpPr>
        <p:spPr>
          <a:xfrm>
            <a:off x="225360" y="2900880"/>
            <a:ext cx="2271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ARM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Google Shape;210;p32"/>
          <p:cNvSpPr/>
          <p:nvPr/>
        </p:nvSpPr>
        <p:spPr>
          <a:xfrm>
            <a:off x="1330200" y="2900880"/>
            <a:ext cx="6624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Espironolactona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8" name="Google Shape;211;p32"/>
          <p:cNvSpPr/>
          <p:nvPr/>
        </p:nvSpPr>
        <p:spPr>
          <a:xfrm>
            <a:off x="2778120" y="2900880"/>
            <a:ext cx="14497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HTA resistente, hiperaldosteronismo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9" name="Google Shape;212;p32"/>
          <p:cNvSpPr/>
          <p:nvPr/>
        </p:nvSpPr>
        <p:spPr>
          <a:xfrm>
            <a:off x="4854600" y="2900880"/>
            <a:ext cx="943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HiperK, ERC avanzada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0" name="Google Shape;213;p32"/>
          <p:cNvSpPr/>
          <p:nvPr/>
        </p:nvSpPr>
        <p:spPr>
          <a:xfrm>
            <a:off x="7388280" y="2900880"/>
            <a:ext cx="8694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HiperK, ginecomastia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1" name="Google Shape;214;p32"/>
          <p:cNvSpPr/>
          <p:nvPr/>
        </p:nvSpPr>
        <p:spPr>
          <a:xfrm>
            <a:off x="8737920" y="2900880"/>
            <a:ext cx="1929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</a:t>
            </a: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†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2" name="Google Shape;215;p32"/>
          <p:cNvSpPr/>
          <p:nvPr/>
        </p:nvSpPr>
        <p:spPr>
          <a:xfrm>
            <a:off x="225360" y="3272400"/>
            <a:ext cx="7408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Betabloqueantes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3" name="Google Shape;216;p32"/>
          <p:cNvSpPr/>
          <p:nvPr/>
        </p:nvSpPr>
        <p:spPr>
          <a:xfrm>
            <a:off x="1330200" y="3272400"/>
            <a:ext cx="8290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Bisoprolol, Nebivolol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Google Shape;217;p32"/>
          <p:cNvSpPr/>
          <p:nvPr/>
        </p:nvSpPr>
        <p:spPr>
          <a:xfrm>
            <a:off x="2778120" y="3272400"/>
            <a:ext cx="7948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IAM, IC, FA, angina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Google Shape;218;p32"/>
          <p:cNvSpPr/>
          <p:nvPr/>
        </p:nvSpPr>
        <p:spPr>
          <a:xfrm>
            <a:off x="4854600" y="3272400"/>
            <a:ext cx="1189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BAV, bradicardia, asma grave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Google Shape;219;p32"/>
          <p:cNvSpPr/>
          <p:nvPr/>
        </p:nvSpPr>
        <p:spPr>
          <a:xfrm>
            <a:off x="7388280" y="3272400"/>
            <a:ext cx="7606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Fatiga, bradicardia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Google Shape;220;p32"/>
          <p:cNvSpPr/>
          <p:nvPr/>
        </p:nvSpPr>
        <p:spPr>
          <a:xfrm>
            <a:off x="8737920" y="3272400"/>
            <a:ext cx="1929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I-A‡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8" name="Google Shape;221;p32"/>
          <p:cNvSpPr/>
          <p:nvPr/>
        </p:nvSpPr>
        <p:spPr>
          <a:xfrm>
            <a:off x="225360" y="3561840"/>
            <a:ext cx="71604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Alfabloqueantes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9" name="Google Shape;222;p32"/>
          <p:cNvSpPr/>
          <p:nvPr/>
        </p:nvSpPr>
        <p:spPr>
          <a:xfrm>
            <a:off x="1330200" y="3561840"/>
            <a:ext cx="4896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Doxazosina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0" name="Google Shape;223;p32"/>
          <p:cNvSpPr/>
          <p:nvPr/>
        </p:nvSpPr>
        <p:spPr>
          <a:xfrm>
            <a:off x="2778120" y="3561840"/>
            <a:ext cx="4798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HPB + HTA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Google Shape;224;p32"/>
          <p:cNvSpPr/>
          <p:nvPr/>
        </p:nvSpPr>
        <p:spPr>
          <a:xfrm>
            <a:off x="4854600" y="3561840"/>
            <a:ext cx="928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Hipotensión ortostática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2" name="Google Shape;225;p32"/>
          <p:cNvSpPr/>
          <p:nvPr/>
        </p:nvSpPr>
        <p:spPr>
          <a:xfrm>
            <a:off x="7388280" y="3561840"/>
            <a:ext cx="68112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Mareos, síncope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3" name="Google Shape;226;p32"/>
          <p:cNvSpPr/>
          <p:nvPr/>
        </p:nvSpPr>
        <p:spPr>
          <a:xfrm>
            <a:off x="8755200" y="3546000"/>
            <a:ext cx="1580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7160" indent="-34920">
              <a:lnSpc>
                <a:spcPct val="114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IIb-B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Google Shape;227;p32"/>
          <p:cNvSpPr/>
          <p:nvPr/>
        </p:nvSpPr>
        <p:spPr>
          <a:xfrm>
            <a:off x="225360" y="3974040"/>
            <a:ext cx="583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Agonistas α2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28;p32"/>
          <p:cNvSpPr/>
          <p:nvPr/>
        </p:nvSpPr>
        <p:spPr>
          <a:xfrm>
            <a:off x="1330200" y="3974040"/>
            <a:ext cx="829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Clonidina, Metildopa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6" name="Google Shape;229;p32"/>
          <p:cNvSpPr/>
          <p:nvPr/>
        </p:nvSpPr>
        <p:spPr>
          <a:xfrm>
            <a:off x="2778120" y="3974040"/>
            <a:ext cx="10548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Embarazo, HTA resistente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7" name="Google Shape;230;p32"/>
          <p:cNvSpPr/>
          <p:nvPr/>
        </p:nvSpPr>
        <p:spPr>
          <a:xfrm>
            <a:off x="4854600" y="3974040"/>
            <a:ext cx="9784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Hepatopatía (metildopa)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Google Shape;231;p32"/>
          <p:cNvSpPr/>
          <p:nvPr/>
        </p:nvSpPr>
        <p:spPr>
          <a:xfrm>
            <a:off x="7388280" y="3974040"/>
            <a:ext cx="8496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Sedación, boca seca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Google Shape;232;p32"/>
          <p:cNvSpPr/>
          <p:nvPr/>
        </p:nvSpPr>
        <p:spPr>
          <a:xfrm>
            <a:off x="8755200" y="3958200"/>
            <a:ext cx="1580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7160" indent="-34920">
              <a:lnSpc>
                <a:spcPct val="114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IIb-B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0" name="Google Shape;233;p32"/>
          <p:cNvSpPr/>
          <p:nvPr/>
        </p:nvSpPr>
        <p:spPr>
          <a:xfrm>
            <a:off x="225360" y="4386240"/>
            <a:ext cx="70668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Vasodilatadores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1" name="Google Shape;234;p32"/>
          <p:cNvSpPr/>
          <p:nvPr/>
        </p:nvSpPr>
        <p:spPr>
          <a:xfrm>
            <a:off x="1330200" y="4386240"/>
            <a:ext cx="8640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Hidralazina, Minoxidil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2" name="Google Shape;235;p32"/>
          <p:cNvSpPr/>
          <p:nvPr/>
        </p:nvSpPr>
        <p:spPr>
          <a:xfrm>
            <a:off x="2778120" y="4386240"/>
            <a:ext cx="60120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HTA resistente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3" name="Google Shape;236;p32"/>
          <p:cNvSpPr/>
          <p:nvPr/>
        </p:nvSpPr>
        <p:spPr>
          <a:xfrm>
            <a:off x="4854600" y="4386240"/>
            <a:ext cx="1042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Taquicardia no controlada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4" name="Google Shape;237;p32"/>
          <p:cNvSpPr/>
          <p:nvPr/>
        </p:nvSpPr>
        <p:spPr>
          <a:xfrm>
            <a:off x="7388280" y="4386240"/>
            <a:ext cx="790560" cy="11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00000"/>
              </a:lnSpc>
              <a:tabLst>
                <a:tab pos="0" algn="l"/>
              </a:tabLst>
            </a:pPr>
            <a:r>
              <a:rPr lang="es" sz="700" b="0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Edema, taquicardia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Google Shape;238;p32"/>
          <p:cNvSpPr/>
          <p:nvPr/>
        </p:nvSpPr>
        <p:spPr>
          <a:xfrm>
            <a:off x="8755200" y="4370400"/>
            <a:ext cx="1580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7160" indent="-34920">
              <a:lnSpc>
                <a:spcPct val="114000"/>
              </a:lnSpc>
              <a:tabLst>
                <a:tab pos="0" algn="l"/>
              </a:tabLst>
            </a:pPr>
            <a:r>
              <a:rPr lang="es" sz="700" b="1" u="none" strike="noStrike">
                <a:solidFill>
                  <a:srgbClr val="000000"/>
                </a:solidFill>
                <a:uFillTx/>
                <a:latin typeface="Arial"/>
                <a:ea typeface="Arial"/>
              </a:rPr>
              <a:t>IIb-C</a:t>
            </a:r>
            <a:endParaRPr lang="es-ES" sz="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2520000" y="360000"/>
            <a:ext cx="4114800" cy="5738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 dirty="0" smtClean="0">
                <a:solidFill>
                  <a:schemeClr val="dk1"/>
                </a:solidFill>
                <a:uFillTx/>
                <a:latin typeface="Arial"/>
                <a:ea typeface="Arial"/>
              </a:rPr>
              <a:t>INMUNIZACIONES</a:t>
            </a:r>
            <a:endParaRPr lang="es-ES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0241" t="23762" r="15483" b="40241"/>
          <a:stretch/>
        </p:blipFill>
        <p:spPr>
          <a:xfrm>
            <a:off x="154236" y="1032991"/>
            <a:ext cx="8516040" cy="317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74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2520000" y="360000"/>
            <a:ext cx="4114800" cy="5738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 dirty="0" smtClean="0">
                <a:solidFill>
                  <a:schemeClr val="dk1"/>
                </a:solidFill>
                <a:uFillTx/>
                <a:latin typeface="Arial"/>
                <a:ea typeface="Arial"/>
              </a:rPr>
              <a:t>INMUNIZACIONES</a:t>
            </a:r>
            <a:endParaRPr lang="es-ES" sz="3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0241" t="23762" r="15483" b="71320"/>
          <a:stretch/>
        </p:blipFill>
        <p:spPr>
          <a:xfrm>
            <a:off x="154236" y="1187163"/>
            <a:ext cx="8837792" cy="45025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30349" t="46139" r="15465" b="39466"/>
          <a:stretch/>
        </p:blipFill>
        <p:spPr>
          <a:xfrm>
            <a:off x="170996" y="1874346"/>
            <a:ext cx="8735580" cy="130478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30349" t="77260" r="15465" b="11092"/>
          <a:stretch/>
        </p:blipFill>
        <p:spPr>
          <a:xfrm>
            <a:off x="154236" y="3257019"/>
            <a:ext cx="8769100" cy="10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5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2520000" y="360000"/>
            <a:ext cx="4114800" cy="57384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36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Hipertensión arterial</a:t>
            </a:r>
            <a:endParaRPr lang="es-E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Google Shape;244;p33"/>
          <p:cNvSpPr/>
          <p:nvPr/>
        </p:nvSpPr>
        <p:spPr>
          <a:xfrm>
            <a:off x="941040" y="1800000"/>
            <a:ext cx="7338600" cy="15516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445680" indent="-433800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Volviendo al principio, definir </a:t>
            </a:r>
            <a:r>
              <a:rPr lang="es" sz="2000" b="1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siempre </a:t>
            </a: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el riesgo cardiovascular mediante scores </a:t>
            </a: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clínicos y </a:t>
            </a: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factores de </a:t>
            </a:r>
            <a:r>
              <a:rPr lang="es" sz="20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riesgo cardiovascular.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45680" indent="-433800">
              <a:lnSpc>
                <a:spcPct val="100000"/>
              </a:lnSpc>
              <a:tabLst>
                <a:tab pos="0" algn="l"/>
              </a:tabLst>
            </a:pP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10040" indent="-299160">
              <a:lnSpc>
                <a:spcPct val="100000"/>
              </a:lnSpc>
              <a:tabLst>
                <a:tab pos="0" algn="l"/>
              </a:tabLst>
            </a:pPr>
            <a:r>
              <a:rPr lang="es" sz="20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Actuar en consecuencia: educación, alimentación, estatinas, vacunación, prescripción de ejercicio, higiene del sueño, etc.</a:t>
            </a:r>
            <a:endParaRPr lang="es-ES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Rectángulo 187"/>
          <p:cNvSpPr/>
          <p:nvPr/>
        </p:nvSpPr>
        <p:spPr>
          <a:xfrm>
            <a:off x="-28800" y="1800000"/>
            <a:ext cx="9265680" cy="266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" sz="16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Prescribir amlodipina </a:t>
            </a:r>
            <a:r>
              <a:rPr lang="es" sz="1600" b="0" u="none" strike="noStrike" dirty="0" smtClean="0">
                <a:solidFill>
                  <a:srgbClr val="000000"/>
                </a:solidFill>
                <a:uFillTx/>
                <a:latin typeface="Arial"/>
                <a:ea typeface="Arial"/>
              </a:rPr>
              <a:t>(o cualquier otro fármaco) “SOS</a:t>
            </a:r>
            <a:r>
              <a:rPr lang="es" sz="16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”, esto quiere decir ingerir solo cuando se eleva presión arterial: esto produce un control errático de la presión arterial, fracaso en la adherencia, incluso favorece episodios de hipotensión arterial.</a:t>
            </a:r>
            <a:endParaRPr lang="es-E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" sz="16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Descender dosis u omitir tomas cuando la presión arterial está dentro de valores normales.</a:t>
            </a:r>
            <a:endParaRPr lang="es-E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" sz="16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Utilizar BZD u otros ansioliticos como antihipertensivos en aquellos pacientes que presentan trastornos de ansiedad.</a:t>
            </a:r>
            <a:endParaRPr lang="es-ES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" sz="1600" b="0" u="none" strike="noStrike" dirty="0">
                <a:solidFill>
                  <a:srgbClr val="000000"/>
                </a:solidFill>
                <a:uFillTx/>
                <a:latin typeface="Arial"/>
                <a:ea typeface="Arial"/>
              </a:rPr>
              <a:t>Prescribir medicación en días intercalados: ejemplo día de por medio. Sin respetar la vida media y el efecto terapéutico</a:t>
            </a:r>
            <a:endParaRPr lang="es-ES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9" name="Rectángulo 188"/>
          <p:cNvSpPr/>
          <p:nvPr/>
        </p:nvSpPr>
        <p:spPr>
          <a:xfrm>
            <a:off x="539999" y="455760"/>
            <a:ext cx="8361629" cy="44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" sz="2500" b="0" u="none" strike="noStrike" dirty="0">
                <a:solidFill>
                  <a:schemeClr val="dk1"/>
                </a:solidFill>
                <a:uFillTx/>
                <a:latin typeface="Arial"/>
                <a:ea typeface="Arial"/>
              </a:rPr>
              <a:t>Prescripciones de la práctica que </a:t>
            </a:r>
            <a:r>
              <a:rPr lang="es" sz="2500" b="1" u="none" strike="noStrike" dirty="0">
                <a:solidFill>
                  <a:schemeClr val="dk1"/>
                </a:solidFill>
                <a:uFillTx/>
                <a:latin typeface="Arial"/>
                <a:ea typeface="Arial"/>
              </a:rPr>
              <a:t>NO </a:t>
            </a:r>
            <a:r>
              <a:rPr lang="es" sz="2500" b="0" u="none" strike="noStrike" dirty="0">
                <a:solidFill>
                  <a:schemeClr val="dk1"/>
                </a:solidFill>
                <a:uFillTx/>
                <a:latin typeface="Arial"/>
                <a:ea typeface="Arial"/>
              </a:rPr>
              <a:t>debemos realizar</a:t>
            </a:r>
            <a:endParaRPr lang="es-ES" sz="25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0" name="Google Shape;250;p 1"/>
          <p:cNvPicPr/>
          <p:nvPr/>
        </p:nvPicPr>
        <p:blipFill>
          <a:blip r:embed="rId2"/>
          <a:stretch/>
        </p:blipFill>
        <p:spPr>
          <a:xfrm>
            <a:off x="3942572" y="989820"/>
            <a:ext cx="837245" cy="72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2309400" y="329040"/>
            <a:ext cx="4523040" cy="409320"/>
          </a:xfrm>
          <a:prstGeom prst="rect">
            <a:avLst/>
          </a:prstGeom>
          <a:noFill/>
          <a:ln w="0">
            <a:noFill/>
          </a:ln>
        </p:spPr>
        <p:txBody>
          <a:bodyPr lIns="0" tIns="1512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25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Mujer en edad fértil y embarazo</a:t>
            </a:r>
            <a:endParaRPr lang="es-ES" sz="2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2" name="Google Shape;263;p35"/>
          <p:cNvPicPr/>
          <p:nvPr/>
        </p:nvPicPr>
        <p:blipFill>
          <a:blip r:embed="rId2"/>
          <a:stretch/>
        </p:blipFill>
        <p:spPr>
          <a:xfrm>
            <a:off x="841664" y="738360"/>
            <a:ext cx="7319536" cy="4071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120240" rIns="0" bIns="0" anchor="t">
            <a:noAutofit/>
          </a:bodyPr>
          <a:lstStyle/>
          <a:p>
            <a:pPr marL="193752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25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Mujer en edad fértil y embarazo</a:t>
            </a:r>
            <a:endParaRPr lang="es-ES" sz="2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4" name="Google Shape;269;p36"/>
          <p:cNvPicPr/>
          <p:nvPr/>
        </p:nvPicPr>
        <p:blipFill>
          <a:blip r:embed="rId2"/>
          <a:stretch/>
        </p:blipFill>
        <p:spPr>
          <a:xfrm>
            <a:off x="152280" y="955497"/>
            <a:ext cx="8178120" cy="3905223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384840" y="399960"/>
            <a:ext cx="8373960" cy="1081440"/>
          </a:xfrm>
          <a:prstGeom prst="rect">
            <a:avLst/>
          </a:prstGeom>
          <a:noFill/>
          <a:ln w="0">
            <a:noFill/>
          </a:ln>
        </p:spPr>
        <p:txBody>
          <a:bodyPr lIns="0" tIns="120240" rIns="0" bIns="0" anchor="t">
            <a:noAutofit/>
          </a:bodyPr>
          <a:lstStyle/>
          <a:p>
            <a:pPr marL="300744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25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HTA y embarazo</a:t>
            </a:r>
            <a:endParaRPr lang="es-ES" sz="2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6" name="Google Shape;275;p37"/>
          <p:cNvPicPr/>
          <p:nvPr/>
        </p:nvPicPr>
        <p:blipFill>
          <a:blip r:embed="rId2"/>
          <a:stretch/>
        </p:blipFill>
        <p:spPr>
          <a:xfrm>
            <a:off x="504720" y="873303"/>
            <a:ext cx="7817400" cy="3958617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3758760" y="505080"/>
            <a:ext cx="1625400" cy="409320"/>
          </a:xfrm>
          <a:prstGeom prst="rect">
            <a:avLst/>
          </a:prstGeom>
          <a:noFill/>
          <a:ln w="0">
            <a:noFill/>
          </a:ln>
        </p:spPr>
        <p:txBody>
          <a:bodyPr lIns="0" tIns="15120" rIns="0" bIns="0" anchor="t">
            <a:noAutofit/>
          </a:bodyPr>
          <a:lstStyle/>
          <a:p>
            <a:pPr marL="126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" sz="2500" b="0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Bibliografía</a:t>
            </a:r>
            <a:endParaRPr lang="es-ES" sz="25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554040" y="1186560"/>
            <a:ext cx="8150760" cy="2448000"/>
          </a:xfrm>
          <a:prstGeom prst="rect">
            <a:avLst/>
          </a:prstGeom>
          <a:noFill/>
          <a:ln w="0">
            <a:noFill/>
          </a:ln>
        </p:spPr>
        <p:txBody>
          <a:bodyPr lIns="0" tIns="12600" rIns="0" bIns="0" anchor="t">
            <a:noAutofit/>
          </a:bodyPr>
          <a:lstStyle/>
          <a:p>
            <a:pPr marL="300240" indent="-288360">
              <a:lnSpc>
                <a:spcPct val="114000"/>
              </a:lnSpc>
              <a:buClr>
                <a:srgbClr val="595959"/>
              </a:buClr>
              <a:buFont typeface="Arial"/>
              <a:buChar char="-"/>
            </a:pPr>
            <a:r>
              <a:rPr lang="es" sz="1400" b="0" u="none" strike="noStrike">
                <a:solidFill>
                  <a:srgbClr val="595959"/>
                </a:solidFill>
                <a:uFillTx/>
                <a:latin typeface="Arial"/>
                <a:ea typeface="Arial"/>
              </a:rPr>
              <a:t>1. Guía Nacional de HTA (Ministerio de Salud de la Nación, versión breve 2026) Ministerio de Salud de la Nación. Guía de Práctica Clínica Nacional. Prevención, Diagnóstico y Tratamiento de la Hipertensión Arterial (HTA). Versión breve para el equipo de salud. Buenos Aires: Ministerio de Salud de la Nación; 2026.</a:t>
            </a:r>
            <a:endParaRPr lang="es-ES" sz="1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00240" indent="-288360">
              <a:lnSpc>
                <a:spcPct val="114000"/>
              </a:lnSpc>
              <a:buClr>
                <a:srgbClr val="595959"/>
              </a:buClr>
              <a:buFont typeface="Arial"/>
              <a:buChar char="-"/>
            </a:pPr>
            <a:r>
              <a:rPr lang="es" sz="1400" b="0" u="none" strike="noStrike">
                <a:solidFill>
                  <a:srgbClr val="595959"/>
                </a:solidFill>
                <a:uFillTx/>
                <a:latin typeface="Arial"/>
                <a:ea typeface="Arial"/>
              </a:rPr>
              <a:t>2.	Guía SAC de Hipertensión Arterial 2025 Sociedad Argentina de Cardiología. Consenso/Guía de Hipertensión Arterial de la Sociedad Argentina de Cardiología 2025. Buenos Aires: Sociedad Argentina de Cardiología; 2025.</a:t>
            </a:r>
            <a:endParaRPr lang="es-ES" sz="1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00240" indent="-288360">
              <a:lnSpc>
                <a:spcPct val="114000"/>
              </a:lnSpc>
              <a:buClr>
                <a:srgbClr val="595959"/>
              </a:buClr>
              <a:buFont typeface="Arial"/>
              <a:buChar char="-"/>
            </a:pPr>
            <a:r>
              <a:rPr lang="es" sz="1400" b="0" u="none" strike="noStrike">
                <a:solidFill>
                  <a:srgbClr val="595959"/>
                </a:solidFill>
                <a:uFillTx/>
                <a:latin typeface="Arial"/>
                <a:ea typeface="Arial"/>
              </a:rPr>
              <a:t>3	European Society of Cardiology. 2024 ESC Guidelines for the management of elevated blood pressure and hypertension. Eur Heart J. 2024.</a:t>
            </a:r>
            <a:endParaRPr lang="es-ES" sz="1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300240" indent="-287640">
              <a:lnSpc>
                <a:spcPct val="100000"/>
              </a:lnSpc>
              <a:spcBef>
                <a:spcPts val="249"/>
              </a:spcBef>
              <a:buClr>
                <a:srgbClr val="595959"/>
              </a:buClr>
              <a:buFont typeface="Arial"/>
              <a:buChar char="-"/>
            </a:pPr>
            <a:r>
              <a:rPr lang="es" sz="1400" b="0" u="none" strike="noStrike">
                <a:solidFill>
                  <a:srgbClr val="595959"/>
                </a:solidFill>
                <a:uFillTx/>
                <a:latin typeface="Arial"/>
                <a:ea typeface="Arial"/>
              </a:rPr>
              <a:t>4.	Braunwald’s Heart Disease. 12th ed. Philadelphia: Elsevier; 2022.</a:t>
            </a:r>
            <a:endParaRPr lang="es-E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896</Words>
  <Application>Microsoft Office PowerPoint</Application>
  <PresentationFormat>Presentación en pantalla (16:9)</PresentationFormat>
  <Paragraphs>169</Paragraphs>
  <Slides>26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20</vt:i4>
      </vt:variant>
      <vt:variant>
        <vt:lpstr>Títulos de diapositiva</vt:lpstr>
      </vt:variant>
      <vt:variant>
        <vt:i4>26</vt:i4>
      </vt:variant>
    </vt:vector>
  </HeadingPairs>
  <TitlesOfParts>
    <vt:vector size="52" baseType="lpstr">
      <vt:lpstr>Arial</vt:lpstr>
      <vt:lpstr>Calibri</vt:lpstr>
      <vt:lpstr>Google Sans</vt:lpstr>
      <vt:lpstr>Symbol</vt:lpstr>
      <vt:lpstr>Times New Roman</vt:lpstr>
      <vt:lpstr>Wingdings</vt:lpstr>
      <vt:lpstr>Simple Light</vt:lpstr>
      <vt:lpstr>Simple Light</vt:lpstr>
      <vt:lpstr>Simple Light</vt:lpstr>
      <vt:lpstr>Simple Light</vt:lpstr>
      <vt:lpstr>Simple Light</vt:lpstr>
      <vt:lpstr>Simple Light</vt:lpstr>
      <vt:lpstr>Simple Light</vt:lpstr>
      <vt:lpstr>Simple Light</vt:lpstr>
      <vt:lpstr>Simple Light</vt:lpstr>
      <vt:lpstr>Simple Light</vt:lpstr>
      <vt:lpstr>Simple Light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Presentación de PowerPoint</vt:lpstr>
      <vt:lpstr>Hipertensión arterial</vt:lpstr>
      <vt:lpstr>Hipertensión arterial</vt:lpstr>
      <vt:lpstr>Hipertensión arterial</vt:lpstr>
      <vt:lpstr>Hipertensión arterial</vt:lpstr>
      <vt:lpstr>Presentación de PowerPoint</vt:lpstr>
      <vt:lpstr>Hipertensión arterial</vt:lpstr>
      <vt:lpstr>Hipertensión arterial</vt:lpstr>
      <vt:lpstr>Hipertensión arterial</vt:lpstr>
      <vt:lpstr>Hipertensión arterial</vt:lpstr>
      <vt:lpstr>Hipertensión arterial</vt:lpstr>
      <vt:lpstr>Presentación de PowerPoint</vt:lpstr>
      <vt:lpstr>Hipertensión arterial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INMUNIZACIONES</vt:lpstr>
      <vt:lpstr>INMUNIZACIONES</vt:lpstr>
      <vt:lpstr>Hipertensión arterial</vt:lpstr>
      <vt:lpstr>Presentación de PowerPoint</vt:lpstr>
      <vt:lpstr>Mujer en edad fértil y embarazo</vt:lpstr>
      <vt:lpstr>Mujer en edad fértil y embarazo</vt:lpstr>
      <vt:lpstr>HTA y embarazo</vt:lpstr>
      <vt:lpstr>Bibliografía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dc:description/>
  <cp:lastModifiedBy>Usuario de Windows</cp:lastModifiedBy>
  <cp:revision>14</cp:revision>
  <dcterms:modified xsi:type="dcterms:W3CDTF">2026-09-17T13:52:06Z</dcterms:modified>
  <dc:language>es-ES</dc:language>
</cp:coreProperties>
</file>