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0" r:id="rId4"/>
    <p:sldId id="258" r:id="rId5"/>
    <p:sldId id="271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7" d="100"/>
          <a:sy n="67" d="100"/>
        </p:scale>
        <p:origin x="354" y="-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4951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Ministerio de Salud de la Nación. Guía de Práctica Clínica Nacional de Tratamiento de la Adicción al Tabaco 2020, edición 2021. Portada y contenidos generales.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Guía nacional 2021, pp. 19-20: modificaciones de la actualización y organización por nivel de dependencia.
- Guía nacional 2021, pp. 33-35: R15 y R16; recomendaciones iniciales del tratamiento farmacológico.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Guía nacional 2021, pp. 19-20: modificaciones de la actualización y organización por nivel de dependencia.
- Guía nacional 2021, pp. 33-35: R15 y R16; recomendaciones iniciales del tratamiento farmacológico.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310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Guía nacional 2021, pp. 35-42: R16 a R27; estratificación del tratamiento farmacológico por intensidad de consumo y alta dependencia.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Guía nacional 2021, pp. 35-42: R16 a R27; estratificación del tratamiento farmacológico por intensidad de consumo y alta dependencia.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691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Guía nacional 2021, glosario p. 11: definición de TRN.
- Guía nacional 2021, pp. 35-40: recomendaciones R17 a R23 sobre formas de TRN.
- Los mecanismos farmacológicos se presentan como síntesis docente explicativa del grupo terapéutico.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Guía nacional 2021, pp. 35-36: R17, comentario y resumen de hallazgos del parche de nicotina.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Guía nacional 2021, pp. 36-40: R18, R19 y R23; chicle, comprimido dispersable y espray nasal.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Guía nacional 2021, pp. 37-38: R20, comentario y resumen de hallazgos del bupropión.
- Los mecanismos farmacológicos se presentan como síntesis docente explicativa del fármaco.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Guía nacional 2021, pp. 38-39: R21, comentario y resumen de hallazgos de vareniclina.
- Los mecanismos farmacológicos se presentan como síntesis docente explicativa del fármaco.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Guía nacional 2021, pp. 39-42: R22 a R27; alta dependencia, dosis altas y combinaciones farmacológicas.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Guía nacional 2021, pp. 35, 42-43, 47: R16, R42, R43 y R47; bajo consumo, embarazo, padecimientos mentales y enfermedad cardiovascular.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Guía nacional 2021, pp. 43-48: R28, R29, R33 y recomendaciones sobre medicamentos no avalados.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Guía nacional 2021, pp. 35-39: R17 a R21.
- Los mecanismos farmacológicos se presentan como síntesis docente comparativa.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Guía nacional 2021, pp. 33-42: R15 a R27; secuencia práctica derivada de las recomendaciones farmacológicas.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Guía nacional 2021, síntesis global de R15 a R29, R42, R43 y R47.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BORDO">
    <p:bg>
      <p:bgPr>
        <a:solidFill>
          <a:srgbClr val="F7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6F2232"/>
          </a:solidFill>
          <a:ln w="12700">
            <a:solidFill>
              <a:srgbClr val="6F223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6F2232"/>
          </a:solidFill>
          <a:ln w="12700">
            <a:solidFill>
              <a:srgbClr val="6F223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9184" cy="6858000"/>
          </a:xfrm>
          <a:prstGeom prst="rect">
            <a:avLst/>
          </a:prstGeom>
          <a:solidFill>
            <a:srgbClr val="8E3B4D"/>
          </a:solidFill>
          <a:ln w="12700">
            <a:solidFill>
              <a:srgbClr val="8E3B4D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74536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1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74536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1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9184" y="256032"/>
            <a:ext cx="11862511" cy="6309360"/>
          </a:xfrm>
          <a:prstGeom prst="rect">
            <a:avLst/>
          </a:prstGeom>
          <a:solidFill>
            <a:srgbClr val="F7F2F3"/>
          </a:solidFill>
          <a:ln w="12700">
            <a:solidFill>
              <a:srgbClr val="F7F2F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77240" y="914400"/>
            <a:ext cx="3840480" cy="4480560"/>
          </a:xfrm>
          <a:prstGeom prst="rect">
            <a:avLst/>
          </a:prstGeom>
          <a:solidFill>
            <a:srgbClr val="6F2232"/>
          </a:solidFill>
          <a:ln w="12700">
            <a:solidFill>
              <a:srgbClr val="6F223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51560" y="1188720"/>
            <a:ext cx="3291840" cy="3931920"/>
          </a:xfrm>
          <a:prstGeom prst="rect">
            <a:avLst/>
          </a:prstGeom>
          <a:solidFill>
            <a:srgbClr val="8E3B4D"/>
          </a:solidFill>
          <a:ln w="12700">
            <a:solidFill>
              <a:srgbClr val="8E3B4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1051560"/>
            <a:ext cx="2560320" cy="2560320"/>
          </a:xfrm>
          <a:prstGeom prst="arc">
            <a:avLst/>
          </a:prstGeom>
          <a:solidFill>
            <a:srgbClr val="F7F2F3">
              <a:alpha val="0"/>
            </a:srgbClr>
          </a:solidFill>
          <a:ln w="12700">
            <a:solidFill>
              <a:srgbClr val="D9B7A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25880" y="1508760"/>
            <a:ext cx="2560320" cy="2560320"/>
          </a:xfrm>
          <a:prstGeom prst="arc">
            <a:avLst/>
          </a:prstGeom>
          <a:solidFill>
            <a:srgbClr val="F7F2F3">
              <a:alpha val="0"/>
            </a:srgbClr>
          </a:solidFill>
          <a:ln w="12700">
            <a:solidFill>
              <a:srgbClr val="E7C9D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1318260"/>
            <a:ext cx="2651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Cesación</a:t>
            </a:r>
            <a:endParaRPr lang="en-US" sz="3000" dirty="0"/>
          </a:p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tabáquica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074920" y="1417320"/>
            <a:ext cx="6080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Drogas, mecanismos de acción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 indicaciones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4800601" y="2697480"/>
            <a:ext cx="6854798" cy="2177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 smtClean="0">
                <a:solidFill>
                  <a:srgbClr val="6F6468"/>
                </a:solidFill>
              </a:rPr>
              <a:t>Prof. Dr. Gabriel S. </a:t>
            </a:r>
            <a:r>
              <a:rPr lang="en-US" sz="2100" b="1" dirty="0" err="1" smtClean="0">
                <a:solidFill>
                  <a:srgbClr val="6F6468"/>
                </a:solidFill>
              </a:rPr>
              <a:t>Iraci</a:t>
            </a:r>
            <a:r>
              <a:rPr lang="en-US" sz="2100" dirty="0" smtClean="0">
                <a:solidFill>
                  <a:srgbClr val="6F6468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600" dirty="0" smtClean="0">
                <a:solidFill>
                  <a:srgbClr val="6F6468"/>
                </a:solidFill>
              </a:rPr>
              <a:t>    </a:t>
            </a:r>
            <a:r>
              <a:rPr lang="en-US" sz="1400" dirty="0" err="1" smtClean="0">
                <a:solidFill>
                  <a:srgbClr val="6F6468"/>
                </a:solidFill>
              </a:rPr>
              <a:t>Especialista</a:t>
            </a:r>
            <a:r>
              <a:rPr lang="en-US" sz="1400" dirty="0" smtClean="0">
                <a:solidFill>
                  <a:srgbClr val="6F6468"/>
                </a:solidFill>
              </a:rPr>
              <a:t> en </a:t>
            </a:r>
            <a:r>
              <a:rPr lang="en-US" sz="1400" dirty="0" err="1" smtClean="0">
                <a:solidFill>
                  <a:srgbClr val="6F6468"/>
                </a:solidFill>
              </a:rPr>
              <a:t>Farmacología</a:t>
            </a:r>
            <a:r>
              <a:rPr lang="en-US" sz="1400" dirty="0" smtClean="0">
                <a:solidFill>
                  <a:srgbClr val="6F6468"/>
                </a:solidFill>
              </a:rPr>
              <a:t> </a:t>
            </a:r>
            <a:r>
              <a:rPr lang="en-US" sz="1400" dirty="0" err="1" smtClean="0">
                <a:solidFill>
                  <a:srgbClr val="6F6468"/>
                </a:solidFill>
              </a:rPr>
              <a:t>Clínica</a:t>
            </a:r>
            <a:r>
              <a:rPr lang="en-US" sz="1400" dirty="0" smtClean="0">
                <a:solidFill>
                  <a:srgbClr val="6F6468"/>
                </a:solidFill>
              </a:rPr>
              <a:t> y </a:t>
            </a:r>
            <a:r>
              <a:rPr lang="en-US" sz="1400" dirty="0" err="1" smtClean="0">
                <a:solidFill>
                  <a:srgbClr val="6F6468"/>
                </a:solidFill>
              </a:rPr>
              <a:t>Medicina</a:t>
            </a:r>
            <a:r>
              <a:rPr lang="en-US" sz="1400" dirty="0" smtClean="0">
                <a:solidFill>
                  <a:srgbClr val="6F6468"/>
                </a:solidFill>
              </a:rPr>
              <a:t> </a:t>
            </a:r>
            <a:r>
              <a:rPr lang="en-US" sz="1400" dirty="0" err="1" smtClean="0">
                <a:solidFill>
                  <a:srgbClr val="6F6468"/>
                </a:solidFill>
              </a:rPr>
              <a:t>Interna</a:t>
            </a:r>
            <a:endParaRPr lang="en-US" sz="1400" dirty="0">
              <a:solidFill>
                <a:srgbClr val="6F6468"/>
              </a:solidFill>
            </a:endParaRPr>
          </a:p>
          <a:p>
            <a:pPr marL="0" indent="0">
              <a:buNone/>
            </a:pPr>
            <a:r>
              <a:rPr lang="en-US" sz="1400" dirty="0" smtClean="0">
                <a:solidFill>
                  <a:srgbClr val="6F6468"/>
                </a:solidFill>
              </a:rPr>
              <a:t>     Prof. Titular </a:t>
            </a:r>
            <a:r>
              <a:rPr lang="en-US" sz="1400" dirty="0" err="1" smtClean="0">
                <a:solidFill>
                  <a:srgbClr val="6F6468"/>
                </a:solidFill>
              </a:rPr>
              <a:t>Cát</a:t>
            </a:r>
            <a:r>
              <a:rPr lang="en-US" sz="1400" dirty="0" smtClean="0">
                <a:solidFill>
                  <a:srgbClr val="6F6468"/>
                </a:solidFill>
              </a:rPr>
              <a:t>. </a:t>
            </a:r>
            <a:r>
              <a:rPr lang="en-US" sz="1400" dirty="0" err="1" smtClean="0">
                <a:solidFill>
                  <a:srgbClr val="6F6468"/>
                </a:solidFill>
              </a:rPr>
              <a:t>Farmacología</a:t>
            </a:r>
            <a:r>
              <a:rPr lang="en-US" sz="1400" dirty="0" smtClean="0">
                <a:solidFill>
                  <a:srgbClr val="6F6468"/>
                </a:solidFill>
              </a:rPr>
              <a:t> </a:t>
            </a:r>
            <a:r>
              <a:rPr lang="en-US" sz="1400" dirty="0" err="1" smtClean="0">
                <a:solidFill>
                  <a:srgbClr val="6F6468"/>
                </a:solidFill>
              </a:rPr>
              <a:t>Aplicada</a:t>
            </a:r>
            <a:r>
              <a:rPr lang="en-US" sz="1400" dirty="0" smtClean="0">
                <a:solidFill>
                  <a:srgbClr val="6F6468"/>
                </a:solidFill>
              </a:rPr>
              <a:t> I y II – HNC – FCM – UNC</a:t>
            </a:r>
          </a:p>
          <a:p>
            <a:pPr marL="0" indent="0">
              <a:buNone/>
            </a:pPr>
            <a:r>
              <a:rPr lang="en-US" sz="1400" dirty="0" smtClean="0">
                <a:solidFill>
                  <a:srgbClr val="6F6468"/>
                </a:solidFill>
              </a:rPr>
              <a:t>     </a:t>
            </a:r>
            <a:r>
              <a:rPr lang="en-US" sz="1400" dirty="0" err="1" smtClean="0">
                <a:solidFill>
                  <a:srgbClr val="6F6468"/>
                </a:solidFill>
              </a:rPr>
              <a:t>Médico</a:t>
            </a:r>
            <a:r>
              <a:rPr lang="en-US" sz="1400" dirty="0" smtClean="0">
                <a:solidFill>
                  <a:srgbClr val="6F6468"/>
                </a:solidFill>
              </a:rPr>
              <a:t> planta: </a:t>
            </a:r>
            <a:r>
              <a:rPr lang="en-US" sz="1400" dirty="0" err="1" smtClean="0">
                <a:solidFill>
                  <a:srgbClr val="6F6468"/>
                </a:solidFill>
              </a:rPr>
              <a:t>Clínica</a:t>
            </a:r>
            <a:r>
              <a:rPr lang="en-US" sz="1400" dirty="0" smtClean="0">
                <a:solidFill>
                  <a:srgbClr val="6F6468"/>
                </a:solidFill>
              </a:rPr>
              <a:t> Reina Fabiola – Dir. </a:t>
            </a:r>
            <a:r>
              <a:rPr lang="en-US" sz="1400" dirty="0" err="1" smtClean="0">
                <a:solidFill>
                  <a:srgbClr val="6F6468"/>
                </a:solidFill>
              </a:rPr>
              <a:t>Especialidades</a:t>
            </a:r>
            <a:r>
              <a:rPr lang="en-US" sz="1400" dirty="0" smtClean="0">
                <a:solidFill>
                  <a:srgbClr val="6F6468"/>
                </a:solidFill>
              </a:rPr>
              <a:t> </a:t>
            </a:r>
            <a:r>
              <a:rPr lang="en-US" sz="1400" dirty="0" err="1" smtClean="0">
                <a:solidFill>
                  <a:srgbClr val="6F6468"/>
                </a:solidFill>
              </a:rPr>
              <a:t>Médicas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260439" y="5240241"/>
            <a:ext cx="5394960" cy="960120"/>
          </a:xfrm>
          <a:prstGeom prst="roundRect">
            <a:avLst>
              <a:gd name="adj" fmla="val 7619"/>
            </a:avLst>
          </a:prstGeom>
          <a:solidFill>
            <a:srgbClr val="EFDDE2"/>
          </a:solidFill>
          <a:ln w="12700">
            <a:solidFill>
              <a:srgbClr val="D5B5B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11899" y="5491701"/>
            <a:ext cx="4892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2F1B22"/>
                </a:solidFill>
              </a:rPr>
              <a:t>Basado en la Guía de Práctica Clínica Nacional</a:t>
            </a:r>
            <a:endParaRPr lang="en-US" sz="1600" dirty="0"/>
          </a:p>
          <a:p>
            <a:pPr marL="0" indent="0" algn="l">
              <a:buNone/>
            </a:pPr>
            <a:r>
              <a:rPr lang="en-US" sz="1600" b="1" dirty="0">
                <a:solidFill>
                  <a:srgbClr val="2F1B22"/>
                </a:solidFill>
              </a:rPr>
              <a:t>de Tratamiento de la Adicción al Tabaco (ed. 2021)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74536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1"/>
              <a:t>1</a:t>
            </a:fld>
            <a:endParaRPr lang="en-US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2929890"/>
            <a:ext cx="3337560" cy="22250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95942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 err="1" smtClean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Cuándo</a:t>
            </a:r>
            <a:r>
              <a:rPr lang="en-US" sz="2800" b="1" dirty="0" smtClean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y </a:t>
            </a:r>
            <a:r>
              <a:rPr lang="en-US" sz="2800" b="1" dirty="0" err="1" smtClean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cómo</a:t>
            </a:r>
            <a:r>
              <a:rPr lang="en-US" sz="2800" b="1" dirty="0" smtClean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800" b="1" dirty="0" err="1" smtClean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indicar</a:t>
            </a:r>
            <a:r>
              <a:rPr lang="en-US" sz="2800" b="1" dirty="0" smtClean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800" b="1" dirty="0" err="1" smtClean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farmacoterapia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58368" y="955307"/>
            <a:ext cx="10744200" cy="0"/>
          </a:xfrm>
          <a:prstGeom prst="line">
            <a:avLst/>
          </a:prstGeom>
          <a:noFill/>
          <a:ln w="12700">
            <a:solidFill>
              <a:srgbClr val="C9A5A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94944" y="1777186"/>
            <a:ext cx="10744200" cy="1491697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41248" y="1918796"/>
            <a:ext cx="10424160" cy="457200"/>
          </a:xfrm>
          <a:prstGeom prst="roundRect">
            <a:avLst>
              <a:gd name="adj" fmla="val 10000"/>
            </a:avLst>
          </a:prstGeom>
          <a:solidFill>
            <a:srgbClr val="EFDDE2"/>
          </a:solidFill>
          <a:ln w="12700">
            <a:solidFill>
              <a:srgbClr val="EFDDE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2686" y="2022649"/>
            <a:ext cx="10172495" cy="1966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6F2232"/>
                </a:solidFill>
              </a:rPr>
              <a:t>1. La intervención es siempre integral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36676" y="2465130"/>
            <a:ext cx="10460736" cy="69596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Consejería práctica + </a:t>
            </a:r>
            <a:r>
              <a:rPr lang="en-US" sz="2000" dirty="0" err="1">
                <a:solidFill>
                  <a:srgbClr val="2F1B22"/>
                </a:solidFill>
              </a:rPr>
              <a:t>fármaco</a:t>
            </a:r>
            <a:r>
              <a:rPr lang="en-US" sz="2000" dirty="0">
                <a:solidFill>
                  <a:srgbClr val="2F1B22"/>
                </a:solidFill>
              </a:rPr>
              <a:t> </a:t>
            </a:r>
            <a:r>
              <a:rPr lang="en-US" sz="2000" dirty="0" smtClean="0">
                <a:solidFill>
                  <a:srgbClr val="2F1B22"/>
                </a:solidFill>
              </a:rPr>
              <a:t>= mayor </a:t>
            </a:r>
            <a:r>
              <a:rPr lang="en-US" sz="2000" dirty="0" err="1" smtClean="0">
                <a:solidFill>
                  <a:srgbClr val="2F1B22"/>
                </a:solidFill>
              </a:rPr>
              <a:t>eficacia</a:t>
            </a:r>
            <a:r>
              <a:rPr lang="en-US" sz="2000" dirty="0" smtClean="0">
                <a:solidFill>
                  <a:srgbClr val="2F1B22"/>
                </a:solidFill>
              </a:rPr>
              <a:t> que </a:t>
            </a:r>
            <a:r>
              <a:rPr lang="en-US" sz="2000" dirty="0">
                <a:solidFill>
                  <a:srgbClr val="2F1B22"/>
                </a:solidFill>
              </a:rPr>
              <a:t>cualquiera por </a:t>
            </a:r>
            <a:r>
              <a:rPr lang="en-US" sz="2000" dirty="0" err="1">
                <a:solidFill>
                  <a:srgbClr val="2F1B22"/>
                </a:solidFill>
              </a:rPr>
              <a:t>separado</a:t>
            </a:r>
            <a:r>
              <a:rPr lang="en-US" sz="2000" dirty="0" smtClean="0">
                <a:solidFill>
                  <a:srgbClr val="2F1B22"/>
                </a:solidFill>
              </a:rPr>
              <a:t>. </a:t>
            </a:r>
          </a:p>
          <a:p>
            <a:pPr marL="1600200" lvl="3" indent="-228600">
              <a:buSzPct val="100000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La </a:t>
            </a:r>
            <a:r>
              <a:rPr lang="en-US" sz="2000" b="1" dirty="0">
                <a:solidFill>
                  <a:srgbClr val="FF0000"/>
                </a:solidFill>
              </a:rPr>
              <a:t>medicación no reemplaza el acompañamiento conductual.</a:t>
            </a:r>
          </a:p>
        </p:txBody>
      </p:sp>
      <p:sp>
        <p:nvSpPr>
          <p:cNvPr id="9" name="Shape 7"/>
          <p:cNvSpPr/>
          <p:nvPr/>
        </p:nvSpPr>
        <p:spPr>
          <a:xfrm>
            <a:off x="685800" y="3330464"/>
            <a:ext cx="10789920" cy="1528139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41246" y="3492324"/>
            <a:ext cx="10424162" cy="457200"/>
          </a:xfrm>
          <a:prstGeom prst="roundRect">
            <a:avLst>
              <a:gd name="adj" fmla="val 10000"/>
            </a:avLst>
          </a:prstGeom>
          <a:solidFill>
            <a:srgbClr val="EFDDE2"/>
          </a:solidFill>
          <a:ln w="12700">
            <a:solidFill>
              <a:srgbClr val="EFDDE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32686" y="3492324"/>
            <a:ext cx="5263397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6F2232"/>
                </a:solidFill>
              </a:rPr>
              <a:t>2. La </a:t>
            </a:r>
            <a:r>
              <a:rPr lang="en-US" sz="2100" b="1" dirty="0" err="1">
                <a:solidFill>
                  <a:srgbClr val="6F2232"/>
                </a:solidFill>
              </a:rPr>
              <a:t>elección</a:t>
            </a:r>
            <a:r>
              <a:rPr lang="en-US" sz="2100" b="1" dirty="0">
                <a:solidFill>
                  <a:srgbClr val="6F2232"/>
                </a:solidFill>
              </a:rPr>
              <a:t> </a:t>
            </a:r>
            <a:r>
              <a:rPr lang="en-US" sz="2100" b="1" dirty="0" smtClean="0">
                <a:solidFill>
                  <a:srgbClr val="6F2232"/>
                </a:solidFill>
              </a:rPr>
              <a:t>de la </a:t>
            </a:r>
            <a:r>
              <a:rPr lang="en-US" sz="2100" b="1" dirty="0" err="1" smtClean="0">
                <a:solidFill>
                  <a:srgbClr val="6F2232"/>
                </a:solidFill>
              </a:rPr>
              <a:t>droga</a:t>
            </a:r>
            <a:r>
              <a:rPr lang="en-US" sz="2100" b="1" dirty="0" smtClean="0">
                <a:solidFill>
                  <a:srgbClr val="6F2232"/>
                </a:solidFill>
              </a:rPr>
              <a:t> no </a:t>
            </a:r>
            <a:r>
              <a:rPr lang="en-US" sz="2100" b="1" dirty="0">
                <a:solidFill>
                  <a:srgbClr val="6F2232"/>
                </a:solidFill>
              </a:rPr>
              <a:t>es única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841246" y="4032368"/>
            <a:ext cx="10424162" cy="13167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Depende de dependencia, preferencias, costo y </a:t>
            </a:r>
            <a:r>
              <a:rPr lang="en-US" sz="2000" dirty="0" err="1">
                <a:solidFill>
                  <a:srgbClr val="2F1B22"/>
                </a:solidFill>
              </a:rPr>
              <a:t>disponibilidad</a:t>
            </a:r>
            <a:r>
              <a:rPr lang="en-US" sz="2000" dirty="0" smtClean="0">
                <a:solidFill>
                  <a:srgbClr val="2F1B22"/>
                </a:solidFill>
              </a:rPr>
              <a:t>. </a:t>
            </a:r>
          </a:p>
          <a:p>
            <a:pPr marL="228600" indent="-228600">
              <a:buSzPct val="100000"/>
              <a:buChar char="•"/>
            </a:pPr>
            <a:r>
              <a:rPr lang="en-US" sz="2000" dirty="0" smtClean="0">
                <a:solidFill>
                  <a:srgbClr val="2F1B22"/>
                </a:solidFill>
              </a:rPr>
              <a:t>La </a:t>
            </a:r>
            <a:r>
              <a:rPr lang="en-US" sz="2000" dirty="0">
                <a:solidFill>
                  <a:srgbClr val="2F1B22"/>
                </a:solidFill>
              </a:rPr>
              <a:t>cantidad de </a:t>
            </a:r>
            <a:r>
              <a:rPr lang="en-US" sz="2000" dirty="0" smtClean="0">
                <a:solidFill>
                  <a:srgbClr val="2F1B22"/>
                </a:solidFill>
              </a:rPr>
              <a:t>cigarillos / </a:t>
            </a:r>
            <a:r>
              <a:rPr lang="en-US" sz="2000" dirty="0" err="1" smtClean="0">
                <a:solidFill>
                  <a:srgbClr val="2F1B22"/>
                </a:solidFill>
              </a:rPr>
              <a:t>día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orienta la intensidad del tratamiento.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685800" y="5027971"/>
            <a:ext cx="10762488" cy="1345533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41246" y="5132375"/>
            <a:ext cx="10424162" cy="457200"/>
          </a:xfrm>
          <a:prstGeom prst="roundRect">
            <a:avLst>
              <a:gd name="adj" fmla="val 10000"/>
            </a:avLst>
          </a:prstGeom>
          <a:solidFill>
            <a:srgbClr val="EFDDE2"/>
          </a:solidFill>
          <a:ln w="12700">
            <a:solidFill>
              <a:srgbClr val="EFDDE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32686" y="5242103"/>
            <a:ext cx="612320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6F2232"/>
                </a:solidFill>
              </a:rPr>
              <a:t>3. La prescripción es escalonada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59536" y="5642259"/>
            <a:ext cx="10460736" cy="581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Menor consumo: no usar medicación en forma </a:t>
            </a:r>
            <a:r>
              <a:rPr lang="en-US" sz="2000" dirty="0" err="1">
                <a:solidFill>
                  <a:srgbClr val="2F1B22"/>
                </a:solidFill>
              </a:rPr>
              <a:t>sistemática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r>
              <a:rPr lang="en-US" sz="2000" dirty="0" smtClean="0">
                <a:solidFill>
                  <a:srgbClr val="2F1B22"/>
                </a:solidFill>
              </a:rPr>
              <a:t>Alta </a:t>
            </a:r>
            <a:r>
              <a:rPr lang="en-US" sz="2000" dirty="0">
                <a:solidFill>
                  <a:srgbClr val="2F1B22"/>
                </a:solidFill>
              </a:rPr>
              <a:t>dependencia: considerar dosis altas o combinaciones.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06678"/>
            <a:ext cx="411480" cy="23245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1"/>
              <a:t>2</a:t>
            </a:fld>
            <a:endParaRPr lang="en-US" dirty="0"/>
          </a:p>
        </p:txBody>
      </p:sp>
      <p:sp>
        <p:nvSpPr>
          <p:cNvPr id="3" name="Rectángulo 2"/>
          <p:cNvSpPr/>
          <p:nvPr/>
        </p:nvSpPr>
        <p:spPr>
          <a:xfrm>
            <a:off x="932686" y="1046171"/>
            <a:ext cx="102657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3300"/>
                </a:solidFill>
              </a:rPr>
              <a:t>La </a:t>
            </a:r>
            <a:r>
              <a:rPr lang="en-US" b="1" dirty="0" smtClean="0">
                <a:solidFill>
                  <a:srgbClr val="FF3300"/>
                </a:solidFill>
              </a:rPr>
              <a:t>persona </a:t>
            </a:r>
            <a:r>
              <a:rPr lang="en-US" b="1" dirty="0" err="1" smtClean="0">
                <a:solidFill>
                  <a:srgbClr val="FF3300"/>
                </a:solidFill>
              </a:rPr>
              <a:t>debe</a:t>
            </a:r>
            <a:r>
              <a:rPr lang="en-US" b="1" dirty="0" smtClean="0">
                <a:solidFill>
                  <a:srgbClr val="FF3300"/>
                </a:solidFill>
              </a:rPr>
              <a:t> </a:t>
            </a:r>
            <a:r>
              <a:rPr lang="en-US" b="1" dirty="0" err="1" smtClean="0">
                <a:solidFill>
                  <a:srgbClr val="FF3300"/>
                </a:solidFill>
              </a:rPr>
              <a:t>estar</a:t>
            </a:r>
            <a:r>
              <a:rPr lang="en-US" b="1" dirty="0" smtClean="0">
                <a:solidFill>
                  <a:srgbClr val="FF3300"/>
                </a:solidFill>
              </a:rPr>
              <a:t> </a:t>
            </a:r>
            <a:r>
              <a:rPr lang="en-US" b="1" dirty="0" err="1" smtClean="0">
                <a:solidFill>
                  <a:srgbClr val="FF3300"/>
                </a:solidFill>
              </a:rPr>
              <a:t>decidida</a:t>
            </a:r>
            <a:r>
              <a:rPr lang="en-US" b="1" dirty="0" smtClean="0">
                <a:solidFill>
                  <a:srgbClr val="FF3300"/>
                </a:solidFill>
              </a:rPr>
              <a:t> y </a:t>
            </a:r>
            <a:r>
              <a:rPr lang="en-US" b="1" dirty="0" err="1" smtClean="0">
                <a:solidFill>
                  <a:srgbClr val="FF3300"/>
                </a:solidFill>
              </a:rPr>
              <a:t>convencida</a:t>
            </a:r>
            <a:r>
              <a:rPr lang="en-US" b="1" dirty="0" smtClean="0">
                <a:solidFill>
                  <a:srgbClr val="FF3300"/>
                </a:solidFill>
              </a:rPr>
              <a:t> para </a:t>
            </a:r>
            <a:r>
              <a:rPr lang="en-US" b="1" dirty="0" err="1" smtClean="0">
                <a:solidFill>
                  <a:srgbClr val="FF3300"/>
                </a:solidFill>
              </a:rPr>
              <a:t>dejar</a:t>
            </a:r>
            <a:r>
              <a:rPr lang="en-US" b="1" dirty="0" smtClean="0">
                <a:solidFill>
                  <a:srgbClr val="FF3300"/>
                </a:solidFill>
              </a:rPr>
              <a:t> de </a:t>
            </a:r>
            <a:r>
              <a:rPr lang="en-US" b="1" dirty="0" err="1" smtClean="0">
                <a:solidFill>
                  <a:srgbClr val="FF3300"/>
                </a:solidFill>
              </a:rPr>
              <a:t>fumar</a:t>
            </a:r>
            <a:r>
              <a:rPr lang="en-US" b="1" dirty="0" smtClean="0">
                <a:solidFill>
                  <a:srgbClr val="FF3300"/>
                </a:solidFill>
              </a:rPr>
              <a:t> </a:t>
            </a:r>
          </a:p>
          <a:p>
            <a:pPr algn="ctr"/>
            <a:r>
              <a:rPr lang="en-US" b="1" dirty="0" smtClean="0">
                <a:solidFill>
                  <a:srgbClr val="FF3300"/>
                </a:solidFill>
              </a:rPr>
              <a:t>y </a:t>
            </a:r>
            <a:r>
              <a:rPr lang="en-US" b="1" dirty="0" err="1" smtClean="0">
                <a:solidFill>
                  <a:srgbClr val="FF3300"/>
                </a:solidFill>
              </a:rPr>
              <a:t>dispuesta</a:t>
            </a:r>
            <a:r>
              <a:rPr lang="en-US" b="1" dirty="0" smtClean="0">
                <a:solidFill>
                  <a:srgbClr val="FF3300"/>
                </a:solidFill>
              </a:rPr>
              <a:t> a </a:t>
            </a:r>
            <a:r>
              <a:rPr lang="en-US" b="1" dirty="0" err="1" smtClean="0">
                <a:solidFill>
                  <a:srgbClr val="FF3300"/>
                </a:solidFill>
              </a:rPr>
              <a:t>realizar</a:t>
            </a:r>
            <a:r>
              <a:rPr lang="en-US" b="1" dirty="0" smtClean="0">
                <a:solidFill>
                  <a:srgbClr val="FF3300"/>
                </a:solidFill>
              </a:rPr>
              <a:t> el </a:t>
            </a:r>
            <a:r>
              <a:rPr lang="en-US" b="1" dirty="0" err="1" smtClean="0">
                <a:solidFill>
                  <a:srgbClr val="FF3300"/>
                </a:solidFill>
              </a:rPr>
              <a:t>esfuerzo</a:t>
            </a:r>
            <a:r>
              <a:rPr lang="en-US" b="1" dirty="0" smtClean="0">
                <a:solidFill>
                  <a:srgbClr val="FF3300"/>
                </a:solidFill>
              </a:rPr>
              <a:t> antes de </a:t>
            </a:r>
            <a:r>
              <a:rPr lang="en-US" b="1" dirty="0" err="1" smtClean="0">
                <a:solidFill>
                  <a:srgbClr val="FF3300"/>
                </a:solidFill>
              </a:rPr>
              <a:t>iniciar</a:t>
            </a:r>
            <a:r>
              <a:rPr lang="en-US" b="1" dirty="0" smtClean="0">
                <a:solidFill>
                  <a:srgbClr val="FF3300"/>
                </a:solidFill>
              </a:rPr>
              <a:t> el </a:t>
            </a:r>
            <a:r>
              <a:rPr lang="en-US" b="1" dirty="0" err="1" smtClean="0">
                <a:solidFill>
                  <a:srgbClr val="FF3300"/>
                </a:solidFill>
              </a:rPr>
              <a:t>tratamiento</a:t>
            </a:r>
            <a:endParaRPr lang="en-US" dirty="0">
              <a:solidFill>
                <a:srgbClr val="FF33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676656" y="1444752"/>
            <a:ext cx="10744200" cy="0"/>
          </a:xfrm>
          <a:prstGeom prst="line">
            <a:avLst/>
          </a:prstGeom>
          <a:noFill/>
          <a:ln w="12700">
            <a:solidFill>
              <a:srgbClr val="C9A5A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76656" y="1709247"/>
            <a:ext cx="10744200" cy="3463254"/>
          </a:xfrm>
          <a:prstGeom prst="roundRect">
            <a:avLst>
              <a:gd name="adj" fmla="val 3871"/>
            </a:avLst>
          </a:prstGeom>
          <a:solidFill>
            <a:srgbClr val="FDF9FA"/>
          </a:solidFill>
          <a:ln w="12700">
            <a:solidFill>
              <a:srgbClr val="D8C0C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2574272"/>
            <a:ext cx="10351008" cy="21887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smtClean="0">
                <a:solidFill>
                  <a:srgbClr val="2F1B22"/>
                </a:solidFill>
              </a:rPr>
              <a:t>* &lt;</a:t>
            </a:r>
            <a:r>
              <a:rPr lang="en-US" sz="2000" b="1" dirty="0">
                <a:solidFill>
                  <a:srgbClr val="2F1B22"/>
                </a:solidFill>
              </a:rPr>
              <a:t>10 </a:t>
            </a:r>
            <a:r>
              <a:rPr lang="en-US" sz="2000" b="1" dirty="0" smtClean="0">
                <a:solidFill>
                  <a:srgbClr val="2F1B22"/>
                </a:solidFill>
              </a:rPr>
              <a:t>cig / </a:t>
            </a:r>
            <a:r>
              <a:rPr lang="en-US" sz="2000" b="1" dirty="0" err="1" smtClean="0">
                <a:solidFill>
                  <a:srgbClr val="2F1B22"/>
                </a:solidFill>
              </a:rPr>
              <a:t>día</a:t>
            </a:r>
            <a:r>
              <a:rPr lang="en-US" sz="2000" b="1" dirty="0" smtClean="0">
                <a:solidFill>
                  <a:srgbClr val="2F1B22"/>
                </a:solidFill>
              </a:rPr>
              <a:t> </a:t>
            </a:r>
            <a:r>
              <a:rPr lang="en-US" sz="2000" b="1" dirty="0">
                <a:solidFill>
                  <a:srgbClr val="2F1B22"/>
                </a:solidFill>
              </a:rPr>
              <a:t>o fumador no </a:t>
            </a:r>
            <a:r>
              <a:rPr lang="en-US" sz="2000" b="1" dirty="0" err="1" smtClean="0">
                <a:solidFill>
                  <a:srgbClr val="2F1B22"/>
                </a:solidFill>
              </a:rPr>
              <a:t>diario</a:t>
            </a:r>
            <a:endParaRPr lang="en-US" sz="2000" b="1" dirty="0">
              <a:solidFill>
                <a:srgbClr val="2F1B22"/>
              </a:solidFill>
            </a:endParaRPr>
          </a:p>
          <a:p>
            <a:pPr marL="0" indent="0">
              <a:buNone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rgbClr val="2F1B22"/>
                </a:solidFill>
              </a:rPr>
              <a:t>* 10-20 cig / </a:t>
            </a:r>
            <a:r>
              <a:rPr lang="en-US" sz="2000" b="1" dirty="0" err="1" smtClean="0">
                <a:solidFill>
                  <a:srgbClr val="2F1B22"/>
                </a:solidFill>
              </a:rPr>
              <a:t>día</a:t>
            </a:r>
            <a:endParaRPr lang="en-US" sz="2000" b="1" dirty="0">
              <a:solidFill>
                <a:srgbClr val="2F1B22"/>
              </a:solidFill>
            </a:endParaRPr>
          </a:p>
          <a:p>
            <a:pPr marL="0" indent="0">
              <a:buNone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rgbClr val="2F1B22"/>
                </a:solidFill>
              </a:rPr>
              <a:t>* </a:t>
            </a:r>
            <a:r>
              <a:rPr lang="en-US" sz="2000" b="1" u="sng" dirty="0" smtClean="0">
                <a:solidFill>
                  <a:srgbClr val="2F1B22"/>
                </a:solidFill>
              </a:rPr>
              <a:t>Alta </a:t>
            </a:r>
            <a:r>
              <a:rPr lang="en-US" sz="2000" b="1" u="sng" dirty="0">
                <a:solidFill>
                  <a:srgbClr val="2F1B22"/>
                </a:solidFill>
              </a:rPr>
              <a:t>dependencia</a:t>
            </a:r>
            <a:r>
              <a:rPr lang="en-US" sz="2000" dirty="0">
                <a:solidFill>
                  <a:srgbClr val="2F1B22"/>
                </a:solidFill>
              </a:rPr>
              <a:t> (&gt;20 </a:t>
            </a:r>
            <a:r>
              <a:rPr lang="en-US" sz="2000" dirty="0" smtClean="0">
                <a:solidFill>
                  <a:srgbClr val="2F1B22"/>
                </a:solidFill>
              </a:rPr>
              <a:t>cig / </a:t>
            </a:r>
            <a:r>
              <a:rPr lang="en-US" sz="2000" dirty="0" err="1" smtClean="0">
                <a:solidFill>
                  <a:srgbClr val="2F1B22"/>
                </a:solidFill>
              </a:rPr>
              <a:t>día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y/o </a:t>
            </a:r>
            <a:r>
              <a:rPr lang="en-US" sz="2000" dirty="0" smtClean="0">
                <a:solidFill>
                  <a:srgbClr val="2F1B22"/>
                </a:solidFill>
              </a:rPr>
              <a:t>1er </a:t>
            </a:r>
            <a:r>
              <a:rPr lang="en-US" sz="2000" dirty="0">
                <a:solidFill>
                  <a:srgbClr val="2F1B22"/>
                </a:solidFill>
              </a:rPr>
              <a:t>cigarrillo dentro de los 30 minutos del despertar).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74536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1"/>
              <a:t>3</a:t>
            </a:fld>
            <a:endParaRPr lang="en-US"/>
          </a:p>
        </p:txBody>
      </p:sp>
      <p:sp>
        <p:nvSpPr>
          <p:cNvPr id="21" name="Text 0"/>
          <p:cNvSpPr/>
          <p:nvPr/>
        </p:nvSpPr>
        <p:spPr>
          <a:xfrm>
            <a:off x="658368" y="502920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 err="1" smtClean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Cuándo</a:t>
            </a:r>
            <a:r>
              <a:rPr lang="en-US" sz="2800" b="1" dirty="0" smtClean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y </a:t>
            </a:r>
            <a:r>
              <a:rPr lang="en-US" sz="2800" b="1" dirty="0" err="1" smtClean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cómo</a:t>
            </a:r>
            <a:r>
              <a:rPr lang="en-US" sz="2800" b="1" dirty="0" smtClean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800" b="1" dirty="0" err="1" smtClean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indicar</a:t>
            </a:r>
            <a:r>
              <a:rPr lang="en-US" sz="2800" b="1" dirty="0" smtClean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800" b="1" dirty="0" err="1" smtClean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farmacoterapia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760317" y="1858623"/>
            <a:ext cx="6440242" cy="457200"/>
          </a:xfrm>
          <a:prstGeom prst="roundRect">
            <a:avLst>
              <a:gd name="adj" fmla="val 10000"/>
            </a:avLst>
          </a:prstGeom>
          <a:solidFill>
            <a:srgbClr val="EFDDE2"/>
          </a:solidFill>
          <a:ln w="12700">
            <a:solidFill>
              <a:srgbClr val="EFDDE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37229" y="1957159"/>
            <a:ext cx="6605517" cy="2919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err="1" smtClean="0">
                <a:solidFill>
                  <a:srgbClr val="6F2232"/>
                </a:solidFill>
              </a:rPr>
              <a:t>Tres</a:t>
            </a:r>
            <a:r>
              <a:rPr lang="en-US" sz="2200" b="1" dirty="0" smtClean="0">
                <a:solidFill>
                  <a:srgbClr val="6F2232"/>
                </a:solidFill>
              </a:rPr>
              <a:t> </a:t>
            </a:r>
            <a:r>
              <a:rPr lang="en-US" sz="2200" b="1" dirty="0" err="1" smtClean="0">
                <a:solidFill>
                  <a:srgbClr val="6F2232"/>
                </a:solidFill>
              </a:rPr>
              <a:t>escenarios</a:t>
            </a:r>
            <a:r>
              <a:rPr lang="en-US" sz="2200" b="1" dirty="0" smtClean="0">
                <a:solidFill>
                  <a:srgbClr val="6F2232"/>
                </a:solidFill>
              </a:rPr>
              <a:t> </a:t>
            </a:r>
            <a:r>
              <a:rPr lang="en-US" sz="2200" b="1" dirty="0" err="1" smtClean="0">
                <a:solidFill>
                  <a:srgbClr val="6F2232"/>
                </a:solidFill>
              </a:rPr>
              <a:t>posibles</a:t>
            </a:r>
            <a:r>
              <a:rPr lang="en-US" sz="2200" b="1" dirty="0" smtClean="0">
                <a:solidFill>
                  <a:srgbClr val="6F2232"/>
                </a:solidFill>
              </a:rPr>
              <a:t> </a:t>
            </a:r>
            <a:r>
              <a:rPr lang="en-US" sz="2200" b="1" dirty="0" err="1" smtClean="0">
                <a:solidFill>
                  <a:srgbClr val="6F2232"/>
                </a:solidFill>
              </a:rPr>
              <a:t>según</a:t>
            </a:r>
            <a:r>
              <a:rPr lang="en-US" sz="2200" b="1" dirty="0" smtClean="0">
                <a:solidFill>
                  <a:srgbClr val="6F2232"/>
                </a:solidFill>
              </a:rPr>
              <a:t> el </a:t>
            </a:r>
            <a:r>
              <a:rPr lang="en-US" sz="2200" b="1" dirty="0" err="1" smtClean="0">
                <a:solidFill>
                  <a:srgbClr val="6F2232"/>
                </a:solidFill>
              </a:rPr>
              <a:t>consumo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637304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¿Cuándo indicar farmacoterapia?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85800" y="1024128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Esquema práctico basado en </a:t>
            </a:r>
            <a:r>
              <a:rPr lang="en-US" sz="2000" dirty="0" smtClean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cigarillos / </a:t>
            </a:r>
            <a:r>
              <a:rPr lang="en-US" sz="2000" dirty="0" err="1" smtClean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día</a:t>
            </a:r>
            <a:r>
              <a:rPr lang="en-US" sz="2000" dirty="0" smtClean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000" dirty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 en el nivel de dependencia.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676656" y="1444752"/>
            <a:ext cx="10744200" cy="0"/>
          </a:xfrm>
          <a:prstGeom prst="line">
            <a:avLst/>
          </a:prstGeom>
          <a:noFill/>
          <a:ln w="12700">
            <a:solidFill>
              <a:srgbClr val="C9A5A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1508760"/>
            <a:ext cx="3749040" cy="731520"/>
          </a:xfrm>
          <a:prstGeom prst="roundRect">
            <a:avLst>
              <a:gd name="adj" fmla="val 19048"/>
            </a:avLst>
          </a:prstGeom>
          <a:solidFill>
            <a:srgbClr val="6F2232"/>
          </a:solidFill>
          <a:ln w="12700">
            <a:solidFill>
              <a:srgbClr val="6F223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59536" y="1751076"/>
            <a:ext cx="3602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Paso 1: cuantificar consumo y dependencia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645152" y="1508760"/>
            <a:ext cx="3749040" cy="731520"/>
          </a:xfrm>
          <a:prstGeom prst="roundRect">
            <a:avLst>
              <a:gd name="adj" fmla="val 19048"/>
            </a:avLst>
          </a:prstGeom>
          <a:solidFill>
            <a:srgbClr val="6F2232"/>
          </a:solidFill>
          <a:ln w="12700">
            <a:solidFill>
              <a:srgbClr val="6F223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18304" y="1751076"/>
            <a:ext cx="3602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Paso 2: </a:t>
            </a:r>
            <a:r>
              <a:rPr lang="en-US" sz="2000" b="1" dirty="0" err="1" smtClean="0">
                <a:solidFill>
                  <a:srgbClr val="FFFFFF"/>
                </a:solidFill>
              </a:rPr>
              <a:t>Consejería</a:t>
            </a:r>
            <a:r>
              <a:rPr lang="en-US" sz="2000" b="1" dirty="0">
                <a:solidFill>
                  <a:srgbClr val="FFFFFF"/>
                </a:solidFill>
              </a:rPr>
              <a:t> 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8503920" y="1508759"/>
            <a:ext cx="3383280" cy="741867"/>
          </a:xfrm>
          <a:prstGeom prst="roundRect">
            <a:avLst>
              <a:gd name="adj" fmla="val 19048"/>
            </a:avLst>
          </a:prstGeom>
          <a:solidFill>
            <a:srgbClr val="6F2232"/>
          </a:solidFill>
          <a:ln w="12700">
            <a:solidFill>
              <a:srgbClr val="6F223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77072" y="1547505"/>
            <a:ext cx="3185000" cy="589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Paso 3: </a:t>
            </a:r>
            <a:r>
              <a:rPr lang="en-US" sz="2000" b="1" dirty="0" err="1" smtClean="0">
                <a:solidFill>
                  <a:srgbClr val="FFFFFF"/>
                </a:solidFill>
              </a:rPr>
              <a:t>Acompañar</a:t>
            </a:r>
            <a:r>
              <a:rPr lang="en-US" sz="2000" b="1" dirty="0" smtClean="0">
                <a:solidFill>
                  <a:srgbClr val="FFFFFF"/>
                </a:solidFill>
              </a:rPr>
              <a:t> con </a:t>
            </a:r>
            <a:r>
              <a:rPr lang="en-US" sz="2000" b="1" dirty="0" err="1" smtClean="0">
                <a:solidFill>
                  <a:srgbClr val="FFFFFF"/>
                </a:solidFill>
              </a:rPr>
              <a:t>medicación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768096" y="2378760"/>
            <a:ext cx="3575304" cy="818388"/>
          </a:xfrm>
          <a:prstGeom prst="roundRect">
            <a:avLst>
              <a:gd name="adj" fmla="val 10000"/>
            </a:avLst>
          </a:prstGeom>
          <a:solidFill>
            <a:srgbClr val="F8EEE4"/>
          </a:solidFill>
          <a:ln w="12700">
            <a:solidFill>
              <a:srgbClr val="F8EEE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50976" y="2674055"/>
            <a:ext cx="33924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8D5A10"/>
                </a:solidFill>
              </a:rPr>
              <a:t>&lt;10 cig/día o fumador no diario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786384" y="3522845"/>
            <a:ext cx="3575304" cy="735851"/>
          </a:xfrm>
          <a:prstGeom prst="roundRect">
            <a:avLst>
              <a:gd name="adj" fmla="val 10000"/>
            </a:avLst>
          </a:prstGeom>
          <a:solidFill>
            <a:srgbClr val="E8F0EB"/>
          </a:solidFill>
          <a:ln w="12700">
            <a:solidFill>
              <a:srgbClr val="E8F0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50976" y="3771898"/>
            <a:ext cx="33924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F6B54"/>
                </a:solidFill>
              </a:rPr>
              <a:t>10-20 </a:t>
            </a:r>
            <a:r>
              <a:rPr lang="en-US" sz="2100" b="1" dirty="0" smtClean="0">
                <a:solidFill>
                  <a:srgbClr val="2F6B54"/>
                </a:solidFill>
              </a:rPr>
              <a:t>cig / </a:t>
            </a:r>
            <a:r>
              <a:rPr lang="en-US" sz="2100" b="1" dirty="0" err="1" smtClean="0">
                <a:solidFill>
                  <a:srgbClr val="2F6B54"/>
                </a:solidFill>
              </a:rPr>
              <a:t>día</a:t>
            </a:r>
            <a:endParaRPr lang="en-US" sz="2100" dirty="0"/>
          </a:p>
        </p:txBody>
      </p:sp>
      <p:sp>
        <p:nvSpPr>
          <p:cNvPr id="20" name="Shape 18"/>
          <p:cNvSpPr/>
          <p:nvPr/>
        </p:nvSpPr>
        <p:spPr>
          <a:xfrm>
            <a:off x="859536" y="4869742"/>
            <a:ext cx="3209544" cy="723578"/>
          </a:xfrm>
          <a:prstGeom prst="roundRect">
            <a:avLst>
              <a:gd name="adj" fmla="val 10000"/>
            </a:avLst>
          </a:prstGeom>
          <a:solidFill>
            <a:srgbClr val="F7E6EA"/>
          </a:solidFill>
          <a:ln w="12700">
            <a:solidFill>
              <a:srgbClr val="F7E6E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60704" y="5112659"/>
            <a:ext cx="30266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6F2232"/>
                </a:solidFill>
              </a:rPr>
              <a:t>Alta dependencia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74536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1"/>
              <a:t>4</a:t>
            </a:fld>
            <a:endParaRPr lang="en-US"/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3"/>
          <a:srcRect b="6371"/>
          <a:stretch/>
        </p:blipFill>
        <p:spPr>
          <a:xfrm>
            <a:off x="5189945" y="3381348"/>
            <a:ext cx="2632021" cy="2464355"/>
          </a:xfrm>
          <a:prstGeom prst="rect">
            <a:avLst/>
          </a:prstGeom>
        </p:spPr>
      </p:pic>
      <p:sp>
        <p:nvSpPr>
          <p:cNvPr id="26" name="Shape 10"/>
          <p:cNvSpPr/>
          <p:nvPr/>
        </p:nvSpPr>
        <p:spPr>
          <a:xfrm>
            <a:off x="4718304" y="2401620"/>
            <a:ext cx="3575304" cy="818388"/>
          </a:xfrm>
          <a:prstGeom prst="roundRect">
            <a:avLst>
              <a:gd name="adj" fmla="val 10000"/>
            </a:avLst>
          </a:prstGeom>
          <a:solidFill>
            <a:srgbClr val="F8EEE4"/>
          </a:solidFill>
          <a:ln w="12700">
            <a:solidFill>
              <a:srgbClr val="F8EEE4"/>
            </a:solidFill>
            <a:prstDash val="solid"/>
          </a:ln>
        </p:spPr>
      </p:sp>
      <p:sp>
        <p:nvSpPr>
          <p:cNvPr id="27" name="Text 11"/>
          <p:cNvSpPr/>
          <p:nvPr/>
        </p:nvSpPr>
        <p:spPr>
          <a:xfrm>
            <a:off x="4901184" y="2669082"/>
            <a:ext cx="33924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 err="1" smtClean="0">
                <a:solidFill>
                  <a:srgbClr val="8D5A10"/>
                </a:solidFill>
              </a:rPr>
              <a:t>Fijar</a:t>
            </a:r>
            <a:r>
              <a:rPr lang="en-US" sz="2100" b="1" dirty="0" smtClean="0">
                <a:solidFill>
                  <a:srgbClr val="8D5A10"/>
                </a:solidFill>
              </a:rPr>
              <a:t> un “</a:t>
            </a:r>
            <a:r>
              <a:rPr lang="en-US" sz="2100" b="1" dirty="0" err="1" smtClean="0">
                <a:solidFill>
                  <a:srgbClr val="8D5A10"/>
                </a:solidFill>
              </a:rPr>
              <a:t>Día</a:t>
            </a:r>
            <a:r>
              <a:rPr lang="en-US" sz="2100" b="1" dirty="0" smtClean="0">
                <a:solidFill>
                  <a:srgbClr val="8D5A10"/>
                </a:solidFill>
              </a:rPr>
              <a:t> D” </a:t>
            </a:r>
            <a:r>
              <a:rPr lang="en-US" b="1" dirty="0" smtClean="0">
                <a:solidFill>
                  <a:srgbClr val="8D5A10"/>
                </a:solidFill>
              </a:rPr>
              <a:t>(</a:t>
            </a:r>
            <a:r>
              <a:rPr lang="en-US" b="1" dirty="0" err="1" smtClean="0">
                <a:solidFill>
                  <a:srgbClr val="8D5A10"/>
                </a:solidFill>
              </a:rPr>
              <a:t>Dejar</a:t>
            </a:r>
            <a:r>
              <a:rPr lang="en-US" b="1" dirty="0" smtClean="0">
                <a:solidFill>
                  <a:srgbClr val="8D5A10"/>
                </a:solidFill>
              </a:rPr>
              <a:t> </a:t>
            </a:r>
            <a:r>
              <a:rPr lang="en-US" b="1" dirty="0" err="1" smtClean="0">
                <a:solidFill>
                  <a:srgbClr val="8D5A10"/>
                </a:solidFill>
              </a:rPr>
              <a:t>completamente</a:t>
            </a:r>
            <a:r>
              <a:rPr lang="en-US" b="1" dirty="0" smtClean="0">
                <a:solidFill>
                  <a:srgbClr val="8D5A10"/>
                </a:solidFill>
              </a:rPr>
              <a:t> el cigarillo)</a:t>
            </a:r>
            <a:endParaRPr lang="en-US" dirty="0"/>
          </a:p>
        </p:txBody>
      </p:sp>
      <p:sp>
        <p:nvSpPr>
          <p:cNvPr id="28" name="Text 19"/>
          <p:cNvSpPr/>
          <p:nvPr/>
        </p:nvSpPr>
        <p:spPr>
          <a:xfrm>
            <a:off x="5425041" y="6006761"/>
            <a:ext cx="234471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 smtClean="0">
                <a:solidFill>
                  <a:srgbClr val="6F2232"/>
                </a:solidFill>
              </a:rPr>
              <a:t>La </a:t>
            </a:r>
            <a:r>
              <a:rPr lang="en-US" b="1" dirty="0" err="1" smtClean="0">
                <a:solidFill>
                  <a:srgbClr val="6F2232"/>
                </a:solidFill>
              </a:rPr>
              <a:t>batalla</a:t>
            </a:r>
            <a:r>
              <a:rPr lang="en-US" b="1" dirty="0" smtClean="0">
                <a:solidFill>
                  <a:srgbClr val="6F2232"/>
                </a:solidFill>
              </a:rPr>
              <a:t> individual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¿Cuándo indicar farmacoterapia?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85800" y="1024128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Esquema práctico basado en </a:t>
            </a:r>
            <a:r>
              <a:rPr lang="en-US" sz="2000" dirty="0" smtClean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cigarillos / </a:t>
            </a:r>
            <a:r>
              <a:rPr lang="en-US" sz="2000" dirty="0" err="1" smtClean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día</a:t>
            </a:r>
            <a:r>
              <a:rPr lang="en-US" sz="2000" dirty="0" smtClean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000" dirty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 en el nivel de dependencia.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676656" y="1444752"/>
            <a:ext cx="10744200" cy="0"/>
          </a:xfrm>
          <a:prstGeom prst="line">
            <a:avLst/>
          </a:prstGeom>
          <a:noFill/>
          <a:ln w="12700">
            <a:solidFill>
              <a:srgbClr val="C9A5A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1508760"/>
            <a:ext cx="10634472" cy="731520"/>
          </a:xfrm>
          <a:prstGeom prst="roundRect">
            <a:avLst>
              <a:gd name="adj" fmla="val 19048"/>
            </a:avLst>
          </a:prstGeom>
          <a:solidFill>
            <a:srgbClr val="6F2232"/>
          </a:solidFill>
          <a:ln w="12700">
            <a:solidFill>
              <a:srgbClr val="6F223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59535" y="1751076"/>
            <a:ext cx="9660777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 err="1" smtClean="0">
                <a:solidFill>
                  <a:srgbClr val="FFFFFF"/>
                </a:solidFill>
              </a:rPr>
              <a:t>Pautas</a:t>
            </a:r>
            <a:r>
              <a:rPr lang="en-US" sz="2000" b="1" dirty="0" smtClean="0">
                <a:solidFill>
                  <a:srgbClr val="FFFFFF"/>
                </a:solidFill>
              </a:rPr>
              <a:t> a </a:t>
            </a:r>
            <a:r>
              <a:rPr lang="en-US" sz="2000" b="1" dirty="0" err="1" smtClean="0">
                <a:solidFill>
                  <a:srgbClr val="FFFFFF"/>
                </a:solidFill>
              </a:rPr>
              <a:t>tener</a:t>
            </a:r>
            <a:r>
              <a:rPr lang="en-US" sz="2000" b="1" dirty="0" smtClean="0">
                <a:solidFill>
                  <a:srgbClr val="FFFFFF"/>
                </a:solidFill>
              </a:rPr>
              <a:t> en </a:t>
            </a:r>
            <a:r>
              <a:rPr lang="en-US" sz="2000" b="1" dirty="0" err="1" smtClean="0">
                <a:solidFill>
                  <a:srgbClr val="FFFFFF"/>
                </a:solidFill>
              </a:rPr>
              <a:t>cuenta</a:t>
            </a:r>
            <a:r>
              <a:rPr lang="en-US" sz="2000" b="1" dirty="0" smtClean="0">
                <a:solidFill>
                  <a:srgbClr val="FFFFFF"/>
                </a:solidFill>
              </a:rPr>
              <a:t> al </a:t>
            </a:r>
            <a:r>
              <a:rPr lang="en-US" sz="2000" b="1" dirty="0" err="1" smtClean="0">
                <a:solidFill>
                  <a:srgbClr val="FFFFFF"/>
                </a:solidFill>
              </a:rPr>
              <a:t>momento</a:t>
            </a:r>
            <a:r>
              <a:rPr lang="en-US" sz="2000" b="1" dirty="0" smtClean="0">
                <a:solidFill>
                  <a:srgbClr val="FFFFFF"/>
                </a:solidFill>
              </a:rPr>
              <a:t> de </a:t>
            </a:r>
            <a:r>
              <a:rPr lang="en-US" sz="2000" b="1" dirty="0" err="1" smtClean="0">
                <a:solidFill>
                  <a:srgbClr val="FFFFFF"/>
                </a:solidFill>
              </a:rPr>
              <a:t>iniciar</a:t>
            </a:r>
            <a:r>
              <a:rPr lang="en-US" sz="2000" b="1" dirty="0" smtClean="0">
                <a:solidFill>
                  <a:srgbClr val="FFFFFF"/>
                </a:solidFill>
              </a:rPr>
              <a:t> </a:t>
            </a:r>
            <a:r>
              <a:rPr lang="en-US" sz="2000" b="1" dirty="0" err="1" smtClean="0">
                <a:solidFill>
                  <a:srgbClr val="FFFFFF"/>
                </a:solidFill>
              </a:rPr>
              <a:t>farmacoterapia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52094" y="2401008"/>
            <a:ext cx="10723626" cy="1396014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850392" y="2577665"/>
            <a:ext cx="10259568" cy="1155349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FontTx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No usar farmacoterapia en forma </a:t>
            </a:r>
            <a:r>
              <a:rPr lang="en-US" sz="2000" dirty="0" err="1" smtClean="0">
                <a:solidFill>
                  <a:srgbClr val="2F1B22"/>
                </a:solidFill>
              </a:rPr>
              <a:t>sistemática</a:t>
            </a:r>
            <a:r>
              <a:rPr lang="en-US" sz="2000" dirty="0">
                <a:solidFill>
                  <a:srgbClr val="2F1B22"/>
                </a:solidFill>
              </a:rPr>
              <a:t>. </a:t>
            </a:r>
            <a:r>
              <a:rPr lang="en-US" sz="2000" dirty="0" err="1">
                <a:solidFill>
                  <a:srgbClr val="2F1B22"/>
                </a:solidFill>
              </a:rPr>
              <a:t>Priorizar</a:t>
            </a:r>
            <a:r>
              <a:rPr lang="en-US" sz="2000" dirty="0">
                <a:solidFill>
                  <a:srgbClr val="2F1B22"/>
                </a:solidFill>
              </a:rPr>
              <a:t> </a:t>
            </a:r>
            <a:r>
              <a:rPr lang="en-US" sz="2000" dirty="0" err="1">
                <a:solidFill>
                  <a:srgbClr val="2F1B22"/>
                </a:solidFill>
              </a:rPr>
              <a:t>intervención</a:t>
            </a:r>
            <a:r>
              <a:rPr lang="en-US" sz="2000" dirty="0">
                <a:solidFill>
                  <a:srgbClr val="2F1B22"/>
                </a:solidFill>
              </a:rPr>
              <a:t> </a:t>
            </a:r>
            <a:r>
              <a:rPr lang="en-US" sz="2000" dirty="0" err="1">
                <a:solidFill>
                  <a:srgbClr val="2F1B22"/>
                </a:solidFill>
              </a:rPr>
              <a:t>conductual</a:t>
            </a:r>
            <a:r>
              <a:rPr lang="en-US" sz="2000" dirty="0">
                <a:solidFill>
                  <a:srgbClr val="2F1B22"/>
                </a:solidFill>
              </a:rPr>
              <a:t>.</a:t>
            </a:r>
            <a:endParaRPr lang="en-US" sz="2000" dirty="0"/>
          </a:p>
          <a:p>
            <a:pPr marL="228600" indent="-228600">
              <a:buSzPct val="100000"/>
              <a:buChar char="•"/>
            </a:pPr>
            <a:endParaRPr lang="en-US" sz="1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Indagar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si hubo </a:t>
            </a:r>
            <a:r>
              <a:rPr lang="en-US" sz="2000" dirty="0" err="1">
                <a:solidFill>
                  <a:srgbClr val="2F1B22"/>
                </a:solidFill>
              </a:rPr>
              <a:t>fracasos</a:t>
            </a:r>
            <a:r>
              <a:rPr lang="en-US" sz="2000" dirty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previos</a:t>
            </a:r>
            <a:r>
              <a:rPr lang="en-US" sz="2000" dirty="0" smtClean="0">
                <a:solidFill>
                  <a:srgbClr val="2F1B22"/>
                </a:solidFill>
              </a:rPr>
              <a:t>. </a:t>
            </a:r>
            <a:r>
              <a:rPr lang="en-US" sz="2000" dirty="0" err="1" smtClean="0">
                <a:solidFill>
                  <a:srgbClr val="2F1B22"/>
                </a:solidFill>
              </a:rPr>
              <a:t>Explicar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que</a:t>
            </a:r>
            <a:r>
              <a:rPr lang="en-US" sz="2000" dirty="0" smtClean="0">
                <a:solidFill>
                  <a:srgbClr val="2F1B22"/>
                </a:solidFill>
              </a:rPr>
              <a:t> la </a:t>
            </a:r>
            <a:r>
              <a:rPr lang="en-US" sz="2000" dirty="0" err="1" smtClean="0">
                <a:solidFill>
                  <a:srgbClr val="2F1B22"/>
                </a:solidFill>
              </a:rPr>
              <a:t>recaída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es</a:t>
            </a:r>
            <a:r>
              <a:rPr lang="en-US" sz="2000" dirty="0" smtClean="0">
                <a:solidFill>
                  <a:srgbClr val="2F1B22"/>
                </a:solidFill>
              </a:rPr>
              <a:t> lo mas habitual. Y se </a:t>
            </a:r>
            <a:r>
              <a:rPr lang="en-US" sz="2000" dirty="0" err="1" smtClean="0">
                <a:solidFill>
                  <a:srgbClr val="2F1B22"/>
                </a:solidFill>
              </a:rPr>
              <a:t>debe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reintentar</a:t>
            </a:r>
            <a:r>
              <a:rPr lang="en-US" sz="2000" dirty="0" smtClean="0">
                <a:solidFill>
                  <a:srgbClr val="2F1B22"/>
                </a:solidFill>
              </a:rPr>
              <a:t> lo antes </a:t>
            </a:r>
            <a:r>
              <a:rPr lang="en-US" sz="2000" dirty="0" err="1" smtClean="0">
                <a:solidFill>
                  <a:srgbClr val="2F1B22"/>
                </a:solidFill>
              </a:rPr>
              <a:t>posible</a:t>
            </a:r>
            <a:r>
              <a:rPr lang="en-US" sz="2000" dirty="0" smtClean="0">
                <a:solidFill>
                  <a:srgbClr val="2F1B22"/>
                </a:solidFill>
              </a:rPr>
              <a:t> (NO CULPAR).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14400" y="3973679"/>
            <a:ext cx="10561320" cy="1043058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1078992" y="4083741"/>
            <a:ext cx="10030968" cy="85310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Primera línea en monoterapia: </a:t>
            </a:r>
            <a:r>
              <a:rPr lang="en-US" sz="2000" dirty="0" err="1" smtClean="0">
                <a:solidFill>
                  <a:srgbClr val="2F1B22"/>
                </a:solidFill>
              </a:rPr>
              <a:t>Terapia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Reemplazo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Nicotínico</a:t>
            </a:r>
            <a:r>
              <a:rPr lang="en-US" sz="2000" dirty="0" smtClean="0">
                <a:solidFill>
                  <a:srgbClr val="2F1B22"/>
                </a:solidFill>
              </a:rPr>
              <a:t>,  </a:t>
            </a:r>
            <a:r>
              <a:rPr lang="en-US" sz="2000" dirty="0">
                <a:solidFill>
                  <a:srgbClr val="2F1B22"/>
                </a:solidFill>
              </a:rPr>
              <a:t>bupropión o </a:t>
            </a:r>
            <a:r>
              <a:rPr lang="en-US" sz="2000" dirty="0" err="1" smtClean="0">
                <a:solidFill>
                  <a:srgbClr val="2F1B22"/>
                </a:solidFill>
              </a:rPr>
              <a:t>citisiniclina</a:t>
            </a:r>
            <a:r>
              <a:rPr lang="en-US" sz="2000" dirty="0" smtClean="0">
                <a:solidFill>
                  <a:srgbClr val="2F1B22"/>
                </a:solidFill>
              </a:rPr>
              <a:t>. </a:t>
            </a:r>
          </a:p>
          <a:p>
            <a:pPr marL="228600" indent="-228600">
              <a:buSzPct val="100000"/>
              <a:buChar char="•"/>
            </a:pPr>
            <a:endParaRPr lang="en-US" sz="1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Tratamiento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habitual: 8-12 semanas.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1159497" y="5193393"/>
            <a:ext cx="10316223" cy="1064471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1329179" y="5333408"/>
            <a:ext cx="9981949" cy="8128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 smtClean="0">
                <a:solidFill>
                  <a:srgbClr val="2F1B22"/>
                </a:solidFill>
              </a:rPr>
              <a:t>Alta </a:t>
            </a:r>
            <a:r>
              <a:rPr lang="en-US" sz="2000" dirty="0" err="1" smtClean="0">
                <a:solidFill>
                  <a:srgbClr val="2F1B22"/>
                </a:solidFill>
              </a:rPr>
              <a:t>dependencia</a:t>
            </a:r>
            <a:r>
              <a:rPr lang="en-US" sz="2000" dirty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puede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requerir dosis altas de TRN o </a:t>
            </a:r>
            <a:r>
              <a:rPr lang="en-US" sz="2000" dirty="0" err="1">
                <a:solidFill>
                  <a:srgbClr val="2F1B22"/>
                </a:solidFill>
              </a:rPr>
              <a:t>combinaciones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1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Considerar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rescate con nicotina de </a:t>
            </a:r>
            <a:r>
              <a:rPr lang="en-US" sz="2000" dirty="0" err="1">
                <a:solidFill>
                  <a:srgbClr val="2F1B22"/>
                </a:solidFill>
              </a:rPr>
              <a:t>acción</a:t>
            </a:r>
            <a:r>
              <a:rPr lang="en-US" sz="2000" dirty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rápida</a:t>
            </a:r>
            <a:r>
              <a:rPr lang="en-US" sz="2000" dirty="0" smtClean="0">
                <a:solidFill>
                  <a:srgbClr val="2F1B22"/>
                </a:solidFill>
              </a:rPr>
              <a:t> en “</a:t>
            </a:r>
            <a:r>
              <a:rPr lang="en-US" sz="2000" i="1" dirty="0" smtClean="0">
                <a:solidFill>
                  <a:srgbClr val="2F1B22"/>
                </a:solidFill>
              </a:rPr>
              <a:t>cravings”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(</a:t>
            </a:r>
            <a:r>
              <a:rPr lang="en-US" sz="2000" dirty="0" err="1">
                <a:solidFill>
                  <a:srgbClr val="2F1B22"/>
                </a:solidFill>
              </a:rPr>
              <a:t>deseo</a:t>
            </a:r>
            <a:r>
              <a:rPr lang="en-US" sz="2000" dirty="0">
                <a:solidFill>
                  <a:srgbClr val="2F1B22"/>
                </a:solidFill>
              </a:rPr>
              <a:t> </a:t>
            </a:r>
            <a:r>
              <a:rPr lang="en-US" sz="2000" dirty="0" err="1">
                <a:solidFill>
                  <a:srgbClr val="2F1B22"/>
                </a:solidFill>
              </a:rPr>
              <a:t>compulsivo</a:t>
            </a:r>
            <a:r>
              <a:rPr lang="en-US" sz="2000" dirty="0">
                <a:solidFill>
                  <a:srgbClr val="2F1B22"/>
                </a:solidFill>
              </a:rPr>
              <a:t>) 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74536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1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228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Terapia de reemplazo nicotínico (TRN)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85800" y="1024128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Conjunto de formulaciones de primera línea para controlar abstinencia y craving.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676656" y="1444752"/>
            <a:ext cx="10744200" cy="0"/>
          </a:xfrm>
          <a:prstGeom prst="line">
            <a:avLst/>
          </a:prstGeom>
          <a:noFill/>
          <a:ln w="12700">
            <a:solidFill>
              <a:srgbClr val="C9A5A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783080"/>
            <a:ext cx="3657600" cy="4357838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49808" y="1801368"/>
            <a:ext cx="3621024" cy="653074"/>
          </a:xfrm>
          <a:prstGeom prst="roundRect">
            <a:avLst>
              <a:gd name="adj" fmla="val 10000"/>
            </a:avLst>
          </a:prstGeom>
          <a:solidFill>
            <a:srgbClr val="EFDDE2"/>
          </a:solidFill>
          <a:ln w="12700">
            <a:solidFill>
              <a:srgbClr val="EFDDE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05840" y="2003977"/>
            <a:ext cx="34381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6F2232"/>
                </a:solidFill>
              </a:rPr>
              <a:t>Mecanismo de acción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41248" y="2556950"/>
            <a:ext cx="3401568" cy="35839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Aporta </a:t>
            </a:r>
            <a:r>
              <a:rPr lang="en-US" sz="2000" dirty="0" err="1">
                <a:solidFill>
                  <a:srgbClr val="2F1B22"/>
                </a:solidFill>
              </a:rPr>
              <a:t>nicotina</a:t>
            </a:r>
            <a:r>
              <a:rPr lang="en-US" sz="2000" dirty="0">
                <a:solidFill>
                  <a:srgbClr val="2F1B22"/>
                </a:solidFill>
              </a:rPr>
              <a:t> </a:t>
            </a:r>
            <a:r>
              <a:rPr lang="en-US" sz="2000" dirty="0" smtClean="0">
                <a:solidFill>
                  <a:srgbClr val="2F1B22"/>
                </a:solidFill>
              </a:rPr>
              <a:t>sin </a:t>
            </a:r>
            <a:r>
              <a:rPr lang="en-US" sz="2000" dirty="0" err="1">
                <a:solidFill>
                  <a:srgbClr val="2F1B22"/>
                </a:solidFill>
              </a:rPr>
              <a:t>combustión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Estimula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receptores nicotínicos con una entrega más lenta que el </a:t>
            </a:r>
            <a:r>
              <a:rPr lang="en-US" sz="2000" dirty="0" err="1">
                <a:solidFill>
                  <a:srgbClr val="2F1B22"/>
                </a:solidFill>
              </a:rPr>
              <a:t>cigarrillo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Disminuye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síndrome de abstinencia y deseo imperioso de fumar.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535424" y="2454442"/>
            <a:ext cx="3246120" cy="3686476"/>
          </a:xfrm>
          <a:prstGeom prst="roundRect">
            <a:avLst>
              <a:gd name="adj" fmla="val 1690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553712" y="1801368"/>
            <a:ext cx="3209544" cy="653074"/>
          </a:xfrm>
          <a:prstGeom prst="roundRect">
            <a:avLst>
              <a:gd name="adj" fmla="val 10000"/>
            </a:avLst>
          </a:prstGeom>
          <a:solidFill>
            <a:srgbClr val="E8F0EB"/>
          </a:solidFill>
          <a:ln w="12700">
            <a:solidFill>
              <a:srgbClr val="E8F0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36592" y="1975342"/>
            <a:ext cx="3026664" cy="266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 err="1">
                <a:solidFill>
                  <a:srgbClr val="2F6B54"/>
                </a:solidFill>
              </a:rPr>
              <a:t>Formas</a:t>
            </a:r>
            <a:r>
              <a:rPr lang="en-US" sz="2100" b="1" dirty="0">
                <a:solidFill>
                  <a:srgbClr val="2F6B54"/>
                </a:solidFill>
              </a:rPr>
              <a:t> </a:t>
            </a:r>
            <a:r>
              <a:rPr lang="en-US" sz="2100" b="1" dirty="0" err="1" smtClean="0">
                <a:solidFill>
                  <a:srgbClr val="2F6B54"/>
                </a:solidFill>
              </a:rPr>
              <a:t>disponibles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45152" y="2797822"/>
            <a:ext cx="3118104" cy="2423401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Parche </a:t>
            </a:r>
            <a:r>
              <a:rPr lang="en-US" sz="2000" dirty="0" err="1">
                <a:solidFill>
                  <a:srgbClr val="2F1B22"/>
                </a:solidFill>
              </a:rPr>
              <a:t>transdérmico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Chicle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de </a:t>
            </a:r>
            <a:r>
              <a:rPr lang="en-US" sz="2000" dirty="0" err="1">
                <a:solidFill>
                  <a:srgbClr val="2F1B22"/>
                </a:solidFill>
              </a:rPr>
              <a:t>nicotina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Comprimido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>
                <a:solidFill>
                  <a:srgbClr val="2F1B22"/>
                </a:solidFill>
              </a:rPr>
              <a:t>dispersable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smtClean="0">
                <a:solidFill>
                  <a:srgbClr val="2F1B22"/>
                </a:solidFill>
              </a:rPr>
              <a:t>Spray </a:t>
            </a:r>
            <a:r>
              <a:rPr lang="en-US" sz="2000" dirty="0">
                <a:solidFill>
                  <a:srgbClr val="2F1B22"/>
                </a:solidFill>
              </a:rPr>
              <a:t>nasal.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7936992" y="2454442"/>
            <a:ext cx="3493008" cy="3686476"/>
          </a:xfrm>
          <a:prstGeom prst="roundRect">
            <a:avLst>
              <a:gd name="adj" fmla="val 1571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7955280" y="1801367"/>
            <a:ext cx="3456432" cy="598209"/>
          </a:xfrm>
          <a:prstGeom prst="roundRect">
            <a:avLst>
              <a:gd name="adj" fmla="val 10000"/>
            </a:avLst>
          </a:prstGeom>
          <a:solidFill>
            <a:srgbClr val="F8EEE4"/>
          </a:solidFill>
          <a:ln w="12700">
            <a:solidFill>
              <a:srgbClr val="F8EEE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991856" y="1992188"/>
            <a:ext cx="32735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 smtClean="0">
                <a:solidFill>
                  <a:srgbClr val="8D5A10"/>
                </a:solidFill>
              </a:rPr>
              <a:t>¿</a:t>
            </a:r>
            <a:r>
              <a:rPr lang="en-US" sz="2100" b="1" dirty="0" err="1" smtClean="0">
                <a:solidFill>
                  <a:srgbClr val="8D5A10"/>
                </a:solidFill>
              </a:rPr>
              <a:t>Cuándo</a:t>
            </a:r>
            <a:r>
              <a:rPr lang="en-US" sz="2100" b="1" dirty="0" smtClean="0">
                <a:solidFill>
                  <a:srgbClr val="8D5A10"/>
                </a:solidFill>
              </a:rPr>
              <a:t> </a:t>
            </a:r>
            <a:r>
              <a:rPr lang="en-US" sz="2100" b="1" dirty="0" err="1">
                <a:solidFill>
                  <a:srgbClr val="8D5A10"/>
                </a:solidFill>
              </a:rPr>
              <a:t>es</a:t>
            </a:r>
            <a:r>
              <a:rPr lang="en-US" sz="2100" b="1" dirty="0">
                <a:solidFill>
                  <a:srgbClr val="8D5A10"/>
                </a:solidFill>
              </a:rPr>
              <a:t> </a:t>
            </a:r>
            <a:r>
              <a:rPr lang="en-US" sz="2100" b="1" dirty="0" err="1" smtClean="0">
                <a:solidFill>
                  <a:srgbClr val="8D5A10"/>
                </a:solidFill>
              </a:rPr>
              <a:t>útil</a:t>
            </a:r>
            <a:r>
              <a:rPr lang="en-US" sz="2100" b="1" dirty="0" smtClean="0">
                <a:solidFill>
                  <a:srgbClr val="8D5A10"/>
                </a:solidFill>
              </a:rPr>
              <a:t>?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083296" y="2556951"/>
            <a:ext cx="3236976" cy="351659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Cuando predominan craving y síntomas de </a:t>
            </a:r>
            <a:r>
              <a:rPr lang="en-US" sz="2000" dirty="0" err="1">
                <a:solidFill>
                  <a:srgbClr val="2F1B22"/>
                </a:solidFill>
              </a:rPr>
              <a:t>abstinencia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Cuando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se prefiere un tratamiento titulado por </a:t>
            </a:r>
            <a:r>
              <a:rPr lang="en-US" sz="2000" dirty="0" err="1">
                <a:solidFill>
                  <a:srgbClr val="2F1B22"/>
                </a:solidFill>
              </a:rPr>
              <a:t>síntomas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smtClean="0">
                <a:solidFill>
                  <a:srgbClr val="2F1B22"/>
                </a:solidFill>
              </a:rPr>
              <a:t>Como </a:t>
            </a:r>
            <a:r>
              <a:rPr lang="en-US" sz="2000" dirty="0">
                <a:solidFill>
                  <a:srgbClr val="2F1B22"/>
                </a:solidFill>
              </a:rPr>
              <a:t>base de combinaciones en alta dependencia.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74536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1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Parche de nicotina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85800" y="1024128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TRN de liberación sostenida: opción fuerte de primera línea.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 flipV="1">
            <a:off x="676656" y="1408176"/>
            <a:ext cx="8333994" cy="36576"/>
          </a:xfrm>
          <a:prstGeom prst="line">
            <a:avLst/>
          </a:prstGeom>
          <a:noFill/>
          <a:ln w="12700">
            <a:solidFill>
              <a:srgbClr val="C9A5A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" y="1783080"/>
            <a:ext cx="3383280" cy="4540718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68096" y="1801368"/>
            <a:ext cx="3346704" cy="457200"/>
          </a:xfrm>
          <a:prstGeom prst="roundRect">
            <a:avLst>
              <a:gd name="adj" fmla="val 10000"/>
            </a:avLst>
          </a:prstGeom>
          <a:solidFill>
            <a:srgbClr val="EFDDE2"/>
          </a:solidFill>
          <a:ln w="12700">
            <a:solidFill>
              <a:srgbClr val="EFDDE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9536" y="1865376"/>
            <a:ext cx="31638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 err="1" smtClean="0">
                <a:solidFill>
                  <a:srgbClr val="6F2232"/>
                </a:solidFill>
              </a:rPr>
              <a:t>Indicaciones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9536" y="2667642"/>
            <a:ext cx="3127248" cy="29169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Adultos que fuman 10-20 </a:t>
            </a:r>
            <a:r>
              <a:rPr lang="en-US" sz="2000" dirty="0" smtClean="0">
                <a:solidFill>
                  <a:srgbClr val="2F1B22"/>
                </a:solidFill>
              </a:rPr>
              <a:t>cig / </a:t>
            </a:r>
            <a:r>
              <a:rPr lang="en-US" sz="2000" dirty="0" err="1" smtClean="0">
                <a:solidFill>
                  <a:srgbClr val="2F1B22"/>
                </a:solidFill>
              </a:rPr>
              <a:t>día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smtClean="0">
                <a:solidFill>
                  <a:srgbClr val="2F1B22"/>
                </a:solidFill>
              </a:rPr>
              <a:t>Alta </a:t>
            </a:r>
            <a:r>
              <a:rPr lang="en-US" sz="2000" dirty="0">
                <a:solidFill>
                  <a:srgbClr val="2F1B22"/>
                </a:solidFill>
              </a:rPr>
              <a:t>dependencia cuando se requieren dosis </a:t>
            </a:r>
            <a:r>
              <a:rPr lang="en-US" sz="2000" dirty="0" err="1">
                <a:solidFill>
                  <a:srgbClr val="2F1B22"/>
                </a:solidFill>
              </a:rPr>
              <a:t>mayores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Útil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si se busca cobertura basal continua.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15968" y="1783080"/>
            <a:ext cx="3429000" cy="4540718"/>
          </a:xfrm>
          <a:prstGeom prst="roundRect">
            <a:avLst>
              <a:gd name="adj" fmla="val 1600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334256" y="1801368"/>
            <a:ext cx="3392424" cy="457200"/>
          </a:xfrm>
          <a:prstGeom prst="roundRect">
            <a:avLst>
              <a:gd name="adj" fmla="val 10000"/>
            </a:avLst>
          </a:prstGeom>
          <a:solidFill>
            <a:srgbClr val="E8F0EB"/>
          </a:solidFill>
          <a:ln w="12700">
            <a:solidFill>
              <a:srgbClr val="E8F0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425696" y="1865376"/>
            <a:ext cx="32095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F6B54"/>
                </a:solidFill>
              </a:rPr>
              <a:t>Cómo lo indica la guía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462272" y="2588714"/>
            <a:ext cx="3172968" cy="344632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Comenzar en el día D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Duración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habitual: 8-12 </a:t>
            </a:r>
            <a:r>
              <a:rPr lang="en-US" sz="2000" dirty="0" err="1">
                <a:solidFill>
                  <a:srgbClr val="2F1B22"/>
                </a:solidFill>
              </a:rPr>
              <a:t>semanas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Dosis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estándar más estudiada: 21 mg/</a:t>
            </a:r>
            <a:r>
              <a:rPr lang="en-US" sz="2000" dirty="0" err="1">
                <a:solidFill>
                  <a:srgbClr val="2F1B22"/>
                </a:solidFill>
              </a:rPr>
              <a:t>día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smtClean="0">
                <a:solidFill>
                  <a:srgbClr val="2F1B22"/>
                </a:solidFill>
              </a:rPr>
              <a:t>Si </a:t>
            </a:r>
            <a:r>
              <a:rPr lang="en-US" sz="2000" dirty="0">
                <a:solidFill>
                  <a:srgbClr val="2F1B22"/>
                </a:solidFill>
              </a:rPr>
              <a:t>altera el sueño, usar 16 h/día.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7927848" y="1783080"/>
            <a:ext cx="3493008" cy="4540718"/>
          </a:xfrm>
          <a:prstGeom prst="roundRect">
            <a:avLst>
              <a:gd name="adj" fmla="val 1571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7946136" y="1801368"/>
            <a:ext cx="3456432" cy="457200"/>
          </a:xfrm>
          <a:prstGeom prst="roundRect">
            <a:avLst>
              <a:gd name="adj" fmla="val 10000"/>
            </a:avLst>
          </a:prstGeom>
          <a:solidFill>
            <a:srgbClr val="F8EEE4"/>
          </a:solidFill>
          <a:ln w="12700">
            <a:solidFill>
              <a:srgbClr val="F8EEE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037576" y="1865376"/>
            <a:ext cx="32735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 err="1" smtClean="0">
                <a:solidFill>
                  <a:srgbClr val="8D5A10"/>
                </a:solidFill>
              </a:rPr>
              <a:t>Eficacia</a:t>
            </a:r>
            <a:r>
              <a:rPr lang="en-US" sz="2100" b="1" dirty="0" smtClean="0">
                <a:solidFill>
                  <a:srgbClr val="8D5A10"/>
                </a:solidFill>
              </a:rPr>
              <a:t> y RAMs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074152" y="2425566"/>
            <a:ext cx="3328416" cy="3898231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FontTx/>
              <a:buChar char="•"/>
            </a:pPr>
            <a:r>
              <a:rPr lang="en-US" sz="2000" dirty="0" err="1" smtClean="0">
                <a:solidFill>
                  <a:srgbClr val="FF0000"/>
                </a:solidFill>
              </a:rPr>
              <a:t>Eficacia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absoluta</a:t>
            </a:r>
            <a:r>
              <a:rPr lang="en-US" sz="2000" dirty="0" smtClean="0">
                <a:solidFill>
                  <a:srgbClr val="FF0000"/>
                </a:solidFill>
              </a:rPr>
              <a:t>: 10,5</a:t>
            </a:r>
            <a:r>
              <a:rPr lang="en-US" sz="2000" dirty="0">
                <a:solidFill>
                  <a:srgbClr val="FF0000"/>
                </a:solidFill>
              </a:rPr>
              <a:t>% </a:t>
            </a:r>
            <a:r>
              <a:rPr lang="en-US" sz="2000" dirty="0" smtClean="0">
                <a:solidFill>
                  <a:srgbClr val="FF0000"/>
                </a:solidFill>
              </a:rPr>
              <a:t>control vs 16,2% </a:t>
            </a:r>
            <a:r>
              <a:rPr lang="en-US" sz="2000" dirty="0" err="1" smtClean="0">
                <a:solidFill>
                  <a:srgbClr val="FF0000"/>
                </a:solidFill>
              </a:rPr>
              <a:t>droga</a:t>
            </a:r>
            <a:r>
              <a:rPr lang="en-US" sz="2000" dirty="0" smtClean="0">
                <a:solidFill>
                  <a:srgbClr val="FF0000"/>
                </a:solidFill>
              </a:rPr>
              <a:t>.</a:t>
            </a:r>
          </a:p>
          <a:p>
            <a:pPr marL="228600" indent="-228600">
              <a:buSzPct val="100000"/>
              <a:buFontTx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Efecto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adverso más frecuente: irritación local </a:t>
            </a:r>
            <a:r>
              <a:rPr lang="en-US" sz="2000" dirty="0" err="1">
                <a:solidFill>
                  <a:srgbClr val="2F1B22"/>
                </a:solidFill>
              </a:rPr>
              <a:t>leve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Evitarlo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en los primeros días de un infarto agudo de </a:t>
            </a:r>
            <a:r>
              <a:rPr lang="en-US" sz="2000" dirty="0" err="1">
                <a:solidFill>
                  <a:srgbClr val="2F1B22"/>
                </a:solidFill>
              </a:rPr>
              <a:t>miocardio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74536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1"/>
              <a:t>7</a:t>
            </a:fld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0765" y="332452"/>
            <a:ext cx="2106919" cy="140087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TRN de acción rápida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85800" y="1024128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Opciones útiles para craving puntual, rescate o combinación.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676656" y="1444751"/>
            <a:ext cx="8762619" cy="18287"/>
          </a:xfrm>
          <a:prstGeom prst="line">
            <a:avLst/>
          </a:prstGeom>
          <a:noFill/>
          <a:ln w="12700">
            <a:solidFill>
              <a:srgbClr val="C9A5A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" y="1783079"/>
            <a:ext cx="3383280" cy="4550343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68096" y="1801368"/>
            <a:ext cx="3346704" cy="457200"/>
          </a:xfrm>
          <a:prstGeom prst="roundRect">
            <a:avLst>
              <a:gd name="adj" fmla="val 10000"/>
            </a:avLst>
          </a:prstGeom>
          <a:solidFill>
            <a:srgbClr val="EFDDE2"/>
          </a:solidFill>
          <a:ln w="12700">
            <a:solidFill>
              <a:srgbClr val="EFDDE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9536" y="1865376"/>
            <a:ext cx="31638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6F2232"/>
                </a:solidFill>
              </a:rPr>
              <a:t>Chicle 2 mg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77824" y="2350008"/>
            <a:ext cx="3127248" cy="39834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Desde el día D, por 8-12 </a:t>
            </a:r>
            <a:r>
              <a:rPr lang="en-US" sz="2000" dirty="0" err="1">
                <a:solidFill>
                  <a:srgbClr val="2F1B22"/>
                </a:solidFill>
              </a:rPr>
              <a:t>semanas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smtClean="0">
                <a:solidFill>
                  <a:srgbClr val="2F1B22"/>
                </a:solidFill>
              </a:rPr>
              <a:t>1 </a:t>
            </a:r>
            <a:r>
              <a:rPr lang="en-US" sz="2000" dirty="0">
                <a:solidFill>
                  <a:srgbClr val="2F1B22"/>
                </a:solidFill>
              </a:rPr>
              <a:t>unidad cada 1-2 horas o </a:t>
            </a:r>
            <a:r>
              <a:rPr lang="en-US" sz="2000" dirty="0" err="1">
                <a:solidFill>
                  <a:srgbClr val="2F1B22"/>
                </a:solidFill>
              </a:rPr>
              <a:t>reemplazando</a:t>
            </a:r>
            <a:r>
              <a:rPr lang="en-US" sz="2000" dirty="0">
                <a:solidFill>
                  <a:srgbClr val="2F1B22"/>
                </a:solidFill>
              </a:rPr>
              <a:t> </a:t>
            </a:r>
            <a:r>
              <a:rPr lang="en-US" sz="2000" dirty="0" smtClean="0">
                <a:solidFill>
                  <a:srgbClr val="2F1B22"/>
                </a:solidFill>
              </a:rPr>
              <a:t>2 cigs.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Útil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si además se necesita “</a:t>
            </a:r>
            <a:r>
              <a:rPr lang="en-US" sz="2000" i="1" dirty="0">
                <a:solidFill>
                  <a:srgbClr val="2F1B22"/>
                </a:solidFill>
              </a:rPr>
              <a:t>algo en la </a:t>
            </a:r>
            <a:r>
              <a:rPr lang="en-US" sz="2000" i="1" dirty="0" err="1">
                <a:solidFill>
                  <a:srgbClr val="2F1B22"/>
                </a:solidFill>
              </a:rPr>
              <a:t>boca</a:t>
            </a:r>
            <a:r>
              <a:rPr lang="en-US" sz="2000" dirty="0" smtClean="0">
                <a:solidFill>
                  <a:srgbClr val="2F1B22"/>
                </a:solidFill>
              </a:rPr>
              <a:t>”.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Evitar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si hay problemas dentales, prótesis o ATM.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407408" y="1783080"/>
            <a:ext cx="3383280" cy="4550342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425696" y="1801368"/>
            <a:ext cx="3346704" cy="457200"/>
          </a:xfrm>
          <a:prstGeom prst="roundRect">
            <a:avLst>
              <a:gd name="adj" fmla="val 10000"/>
            </a:avLst>
          </a:prstGeom>
          <a:solidFill>
            <a:srgbClr val="E8F0EB"/>
          </a:solidFill>
          <a:ln w="12700">
            <a:solidFill>
              <a:srgbClr val="E8F0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17136" y="1865376"/>
            <a:ext cx="31638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 smtClean="0">
                <a:solidFill>
                  <a:srgbClr val="2F6B54"/>
                </a:solidFill>
              </a:rPr>
              <a:t>Comp. </a:t>
            </a:r>
            <a:r>
              <a:rPr lang="en-US" sz="2100" b="1" dirty="0">
                <a:solidFill>
                  <a:srgbClr val="2F6B54"/>
                </a:solidFill>
              </a:rPr>
              <a:t>dispersable 1 mg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535424" y="2350007"/>
            <a:ext cx="3127248" cy="3848661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Desde el día D, por 8-12 </a:t>
            </a:r>
            <a:r>
              <a:rPr lang="en-US" sz="2000" dirty="0" err="1">
                <a:solidFill>
                  <a:srgbClr val="2F1B22"/>
                </a:solidFill>
              </a:rPr>
              <a:t>semanas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Dejar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disolver; no masticar </a:t>
            </a:r>
            <a:r>
              <a:rPr lang="en-US" sz="2000" dirty="0" err="1">
                <a:solidFill>
                  <a:srgbClr val="2F1B22"/>
                </a:solidFill>
              </a:rPr>
              <a:t>ni</a:t>
            </a:r>
            <a:r>
              <a:rPr lang="en-US" sz="2000" dirty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tragar</a:t>
            </a:r>
            <a:r>
              <a:rPr lang="en-US" sz="2000" dirty="0" smtClean="0">
                <a:solidFill>
                  <a:srgbClr val="2F1B22"/>
                </a:solidFill>
              </a:rPr>
              <a:t>. </a:t>
            </a:r>
          </a:p>
          <a:p>
            <a:pPr marL="228600" indent="-228600">
              <a:buSzPct val="100000"/>
              <a:buChar char="•"/>
            </a:pPr>
            <a:endParaRPr lang="en-US" sz="2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Alternativa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útil si la masticación no es </a:t>
            </a:r>
            <a:r>
              <a:rPr lang="en-US" sz="2000" dirty="0" err="1">
                <a:solidFill>
                  <a:srgbClr val="2F1B22"/>
                </a:solidFill>
              </a:rPr>
              <a:t>conveniente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Evitar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bebidas ácidas durante su uso.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065008" y="1783080"/>
            <a:ext cx="3364992" cy="4550342"/>
          </a:xfrm>
          <a:prstGeom prst="roundRect">
            <a:avLst>
              <a:gd name="adj" fmla="val 1630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083296" y="1801368"/>
            <a:ext cx="3328416" cy="457200"/>
          </a:xfrm>
          <a:prstGeom prst="roundRect">
            <a:avLst>
              <a:gd name="adj" fmla="val 10000"/>
            </a:avLst>
          </a:prstGeom>
          <a:solidFill>
            <a:srgbClr val="F8EEE4"/>
          </a:solidFill>
          <a:ln w="12700">
            <a:solidFill>
              <a:srgbClr val="F8EEE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74736" y="1865376"/>
            <a:ext cx="31455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8D5A10"/>
                </a:solidFill>
              </a:rPr>
              <a:t>Espray nasal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193024" y="2350008"/>
            <a:ext cx="3108960" cy="38486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Sugerido en alta dependencia y casos </a:t>
            </a:r>
            <a:r>
              <a:rPr lang="en-US" sz="2000" dirty="0" err="1">
                <a:solidFill>
                  <a:srgbClr val="2F1B22"/>
                </a:solidFill>
              </a:rPr>
              <a:t>seleccionados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Duración</a:t>
            </a:r>
            <a:r>
              <a:rPr lang="en-US" sz="2000" dirty="0">
                <a:solidFill>
                  <a:srgbClr val="2F1B22"/>
                </a:solidFill>
              </a:rPr>
              <a:t>: 12 </a:t>
            </a:r>
            <a:r>
              <a:rPr lang="en-US" sz="2000" dirty="0" err="1" smtClean="0">
                <a:solidFill>
                  <a:srgbClr val="2F1B22"/>
                </a:solidFill>
              </a:rPr>
              <a:t>semanas</a:t>
            </a: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endParaRPr lang="en-US" sz="2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Más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rápido, pero con irritación nasal </a:t>
            </a:r>
            <a:r>
              <a:rPr lang="en-US" sz="2000" dirty="0" err="1">
                <a:solidFill>
                  <a:srgbClr val="2F1B22"/>
                </a:solidFill>
              </a:rPr>
              <a:t>frecuente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smtClean="0">
                <a:solidFill>
                  <a:srgbClr val="2F1B22"/>
                </a:solidFill>
              </a:rPr>
              <a:t>Mayor </a:t>
            </a:r>
            <a:r>
              <a:rPr lang="en-US" sz="2000" dirty="0">
                <a:solidFill>
                  <a:srgbClr val="2F1B22"/>
                </a:solidFill>
              </a:rPr>
              <a:t>riesgo de dependencia al dispositivo.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74536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1"/>
              <a:t>8</a:t>
            </a:fld>
            <a:endParaRPr lang="en-US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0112" y="305682"/>
            <a:ext cx="1458468" cy="14584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Bupropión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112139"/>
            <a:ext cx="98953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Fármaco de primera línea con utilidad </a:t>
            </a:r>
            <a:r>
              <a:rPr lang="en-US" sz="2000" dirty="0" err="1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clínica</a:t>
            </a:r>
            <a:r>
              <a:rPr lang="en-US" sz="2000" dirty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000" dirty="0" err="1" smtClean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sobre</a:t>
            </a:r>
            <a:r>
              <a:rPr lang="en-US" sz="2000" dirty="0" smtClean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craving y </a:t>
            </a:r>
            <a:r>
              <a:rPr lang="en-US" sz="2000" dirty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 ponderal.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676656" y="1663827"/>
            <a:ext cx="10744200" cy="0"/>
          </a:xfrm>
          <a:prstGeom prst="line">
            <a:avLst/>
          </a:prstGeom>
          <a:noFill/>
          <a:ln w="12700">
            <a:solidFill>
              <a:srgbClr val="C9A5A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" y="1783080"/>
            <a:ext cx="3611880" cy="3373382"/>
          </a:xfrm>
          <a:prstGeom prst="roundRect">
            <a:avLst>
              <a:gd name="adj" fmla="val 1519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68096" y="1801368"/>
            <a:ext cx="3575304" cy="457200"/>
          </a:xfrm>
          <a:prstGeom prst="roundRect">
            <a:avLst>
              <a:gd name="adj" fmla="val 10000"/>
            </a:avLst>
          </a:prstGeom>
          <a:solidFill>
            <a:srgbClr val="EFDDE2"/>
          </a:solidFill>
          <a:ln w="12700">
            <a:solidFill>
              <a:srgbClr val="EFDDE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9536" y="1865376"/>
            <a:ext cx="33924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6F2232"/>
                </a:solidFill>
              </a:rPr>
              <a:t>Mecanismo de acción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768096" y="2350008"/>
            <a:ext cx="3575304" cy="280645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Inhibe la recaptación de dopamina y </a:t>
            </a:r>
            <a:r>
              <a:rPr lang="en-US" sz="2000" dirty="0" err="1">
                <a:solidFill>
                  <a:srgbClr val="2F1B22"/>
                </a:solidFill>
              </a:rPr>
              <a:t>noradrenalina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smtClean="0">
                <a:solidFill>
                  <a:srgbClr val="2F1B22"/>
                </a:solidFill>
              </a:rPr>
              <a:t>Reduce </a:t>
            </a:r>
            <a:r>
              <a:rPr lang="en-US" sz="2000" dirty="0">
                <a:solidFill>
                  <a:srgbClr val="2F1B22"/>
                </a:solidFill>
              </a:rPr>
              <a:t>síntomas de abstinencia y deseo de </a:t>
            </a:r>
            <a:r>
              <a:rPr lang="en-US" sz="2000" dirty="0" err="1">
                <a:solidFill>
                  <a:srgbClr val="2F1B22"/>
                </a:solidFill>
              </a:rPr>
              <a:t>fumar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Puede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colaborar con el control del aumento de peso.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526280" y="1783080"/>
            <a:ext cx="3429000" cy="3373382"/>
          </a:xfrm>
          <a:prstGeom prst="roundRect">
            <a:avLst>
              <a:gd name="adj" fmla="val 1600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544568" y="1801368"/>
            <a:ext cx="3392424" cy="457200"/>
          </a:xfrm>
          <a:prstGeom prst="roundRect">
            <a:avLst>
              <a:gd name="adj" fmla="val 10000"/>
            </a:avLst>
          </a:prstGeom>
          <a:solidFill>
            <a:srgbClr val="E8F0EB"/>
          </a:solidFill>
          <a:ln w="12700">
            <a:solidFill>
              <a:srgbClr val="E8F0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36008" y="1865376"/>
            <a:ext cx="32095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 err="1" smtClean="0">
                <a:solidFill>
                  <a:srgbClr val="2F6B54"/>
                </a:solidFill>
              </a:rPr>
              <a:t>Indicaciones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54296" y="2350008"/>
            <a:ext cx="3172968" cy="29626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Adultos que fuman 10 o </a:t>
            </a:r>
            <a:r>
              <a:rPr lang="en-US" sz="2000" dirty="0" err="1">
                <a:solidFill>
                  <a:srgbClr val="2F1B22"/>
                </a:solidFill>
              </a:rPr>
              <a:t>más</a:t>
            </a:r>
            <a:r>
              <a:rPr lang="en-US" sz="2000" dirty="0">
                <a:solidFill>
                  <a:srgbClr val="2F1B22"/>
                </a:solidFill>
              </a:rPr>
              <a:t> </a:t>
            </a:r>
            <a:r>
              <a:rPr lang="en-US" sz="2000" dirty="0" smtClean="0">
                <a:solidFill>
                  <a:srgbClr val="2F1B22"/>
                </a:solidFill>
              </a:rPr>
              <a:t>cig / </a:t>
            </a:r>
            <a:r>
              <a:rPr lang="en-US" sz="2000" dirty="0" err="1" smtClean="0">
                <a:solidFill>
                  <a:srgbClr val="2F1B22"/>
                </a:solidFill>
              </a:rPr>
              <a:t>día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smtClean="0">
                <a:solidFill>
                  <a:srgbClr val="2F1B22"/>
                </a:solidFill>
              </a:rPr>
              <a:t>Alta </a:t>
            </a:r>
            <a:r>
              <a:rPr lang="en-US" sz="2000" dirty="0">
                <a:solidFill>
                  <a:srgbClr val="2F1B22"/>
                </a:solidFill>
              </a:rPr>
              <a:t>dependencia: combinado con TRN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Útil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cuando preocupa el aumento de peso al dejar de fumar.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38160" y="1783080"/>
            <a:ext cx="3291840" cy="404622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156448" y="1801368"/>
            <a:ext cx="3255264" cy="457200"/>
          </a:xfrm>
          <a:prstGeom prst="roundRect">
            <a:avLst>
              <a:gd name="adj" fmla="val 10000"/>
            </a:avLst>
          </a:prstGeom>
          <a:solidFill>
            <a:srgbClr val="F8EEE4"/>
          </a:solidFill>
          <a:ln w="12700">
            <a:solidFill>
              <a:srgbClr val="F8EEE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47888" y="1865376"/>
            <a:ext cx="30723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8D5A10"/>
                </a:solidFill>
              </a:rPr>
              <a:t>Esquema según la guía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266176" y="2350007"/>
            <a:ext cx="3035808" cy="3381489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Iniciar al menos 1 semana antes del </a:t>
            </a:r>
            <a:r>
              <a:rPr lang="en-US" sz="2000" dirty="0" err="1" smtClean="0">
                <a:solidFill>
                  <a:srgbClr val="2F1B22"/>
                </a:solidFill>
              </a:rPr>
              <a:t>día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D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smtClean="0">
                <a:solidFill>
                  <a:srgbClr val="2F1B22"/>
                </a:solidFill>
              </a:rPr>
              <a:t>150 </a:t>
            </a:r>
            <a:r>
              <a:rPr lang="en-US" sz="2000" dirty="0">
                <a:solidFill>
                  <a:srgbClr val="2F1B22"/>
                </a:solidFill>
              </a:rPr>
              <a:t>o 300 mg/día por 8-12 </a:t>
            </a:r>
            <a:r>
              <a:rPr lang="en-US" sz="2000" dirty="0" err="1">
                <a:solidFill>
                  <a:srgbClr val="2F1B22"/>
                </a:solidFill>
              </a:rPr>
              <a:t>semanas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smtClean="0">
                <a:solidFill>
                  <a:srgbClr val="2F1B22"/>
                </a:solidFill>
              </a:rPr>
              <a:t>150 </a:t>
            </a:r>
            <a:r>
              <a:rPr lang="en-US" sz="2000" dirty="0">
                <a:solidFill>
                  <a:srgbClr val="2F1B22"/>
                </a:solidFill>
              </a:rPr>
              <a:t>mg/día logra tasas similares con </a:t>
            </a:r>
            <a:r>
              <a:rPr lang="en-US" sz="2000" dirty="0" err="1">
                <a:solidFill>
                  <a:srgbClr val="2F1B22"/>
                </a:solidFill>
              </a:rPr>
              <a:t>menos</a:t>
            </a:r>
            <a:r>
              <a:rPr lang="en-US" sz="2000" dirty="0">
                <a:solidFill>
                  <a:srgbClr val="2F1B22"/>
                </a:solidFill>
              </a:rPr>
              <a:t> </a:t>
            </a:r>
            <a:r>
              <a:rPr lang="en-US" sz="2000" dirty="0" smtClean="0">
                <a:solidFill>
                  <a:srgbClr val="2F1B22"/>
                </a:solidFill>
              </a:rPr>
              <a:t>RAMs.</a:t>
            </a:r>
          </a:p>
          <a:p>
            <a:pPr marL="228600" indent="-228600">
              <a:buSzPct val="100000"/>
              <a:buChar char="•"/>
            </a:pPr>
            <a:endParaRPr lang="en-US" sz="2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Eficacia</a:t>
            </a:r>
            <a:r>
              <a:rPr lang="en-US" sz="2000" dirty="0">
                <a:solidFill>
                  <a:srgbClr val="2F1B22"/>
                </a:solidFill>
              </a:rPr>
              <a:t>: </a:t>
            </a:r>
            <a:r>
              <a:rPr lang="en-US" sz="2000" dirty="0" smtClean="0">
                <a:solidFill>
                  <a:srgbClr val="2F1B22"/>
                </a:solidFill>
              </a:rPr>
              <a:t>11,5 vs 18,7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74536"/>
            <a:ext cx="41148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1"/>
              <a:t>9</a:t>
            </a:fld>
            <a:endParaRPr lang="en-US" dirty="0"/>
          </a:p>
        </p:txBody>
      </p:sp>
      <p:sp>
        <p:nvSpPr>
          <p:cNvPr id="18" name="Shape 4"/>
          <p:cNvSpPr/>
          <p:nvPr/>
        </p:nvSpPr>
        <p:spPr>
          <a:xfrm>
            <a:off x="749808" y="5502896"/>
            <a:ext cx="7187184" cy="897904"/>
          </a:xfrm>
          <a:prstGeom prst="roundRect">
            <a:avLst>
              <a:gd name="adj" fmla="val 10000"/>
            </a:avLst>
          </a:prstGeom>
          <a:solidFill>
            <a:srgbClr val="EFDDE2"/>
          </a:solidFill>
          <a:ln w="12700">
            <a:solidFill>
              <a:srgbClr val="EFDDE2"/>
            </a:solidFill>
            <a:prstDash val="solid"/>
          </a:ln>
        </p:spPr>
      </p:sp>
      <p:sp>
        <p:nvSpPr>
          <p:cNvPr id="19" name="Text 5"/>
          <p:cNvSpPr/>
          <p:nvPr/>
        </p:nvSpPr>
        <p:spPr>
          <a:xfrm>
            <a:off x="859536" y="5659098"/>
            <a:ext cx="6967728" cy="6285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 smtClean="0">
                <a:solidFill>
                  <a:srgbClr val="6F2232"/>
                </a:solidFill>
              </a:rPr>
              <a:t>RAMs: </a:t>
            </a:r>
            <a:r>
              <a:rPr lang="en-US" sz="2100" b="1" dirty="0" err="1" smtClean="0">
                <a:solidFill>
                  <a:srgbClr val="6F2232"/>
                </a:solidFill>
              </a:rPr>
              <a:t>Aumento</a:t>
            </a:r>
            <a:r>
              <a:rPr lang="en-US" sz="2100" b="1" dirty="0" smtClean="0">
                <a:solidFill>
                  <a:srgbClr val="6F2232"/>
                </a:solidFill>
              </a:rPr>
              <a:t> PA, </a:t>
            </a:r>
            <a:r>
              <a:rPr lang="en-US" sz="2100" b="1" dirty="0" err="1" smtClean="0">
                <a:solidFill>
                  <a:srgbClr val="6F2232"/>
                </a:solidFill>
              </a:rPr>
              <a:t>pulso</a:t>
            </a:r>
            <a:r>
              <a:rPr lang="en-US" sz="2100" b="1" dirty="0" smtClean="0">
                <a:solidFill>
                  <a:srgbClr val="6F2232"/>
                </a:solidFill>
              </a:rPr>
              <a:t>, </a:t>
            </a:r>
          </a:p>
          <a:p>
            <a:pPr marL="0" indent="0">
              <a:buNone/>
            </a:pPr>
            <a:r>
              <a:rPr lang="en-US" sz="2100" b="1" dirty="0" err="1" smtClean="0">
                <a:solidFill>
                  <a:srgbClr val="6F2232"/>
                </a:solidFill>
              </a:rPr>
              <a:t>ideaciones</a:t>
            </a:r>
            <a:r>
              <a:rPr lang="en-US" sz="2100" b="1" dirty="0" smtClean="0">
                <a:solidFill>
                  <a:srgbClr val="6F2232"/>
                </a:solidFill>
              </a:rPr>
              <a:t> </a:t>
            </a:r>
            <a:r>
              <a:rPr lang="en-US" sz="2100" b="1" dirty="0" err="1" smtClean="0">
                <a:solidFill>
                  <a:srgbClr val="6F2232"/>
                </a:solidFill>
              </a:rPr>
              <a:t>suicidas</a:t>
            </a:r>
            <a:r>
              <a:rPr lang="en-US" sz="2100" b="1" dirty="0" smtClean="0">
                <a:solidFill>
                  <a:srgbClr val="6F2232"/>
                </a:solidFill>
              </a:rPr>
              <a:t> </a:t>
            </a:r>
            <a:r>
              <a:rPr lang="en-US" sz="1600" b="1" dirty="0" smtClean="0">
                <a:solidFill>
                  <a:srgbClr val="6F2232"/>
                </a:solidFill>
              </a:rPr>
              <a:t>(</a:t>
            </a:r>
            <a:r>
              <a:rPr lang="en-US" sz="1600" b="1" dirty="0" err="1" smtClean="0">
                <a:solidFill>
                  <a:srgbClr val="6F2232"/>
                </a:solidFill>
              </a:rPr>
              <a:t>bajo</a:t>
            </a:r>
            <a:r>
              <a:rPr lang="en-US" sz="1600" b="1" dirty="0" smtClean="0">
                <a:solidFill>
                  <a:srgbClr val="6F2232"/>
                </a:solidFill>
              </a:rPr>
              <a:t> </a:t>
            </a:r>
            <a:r>
              <a:rPr lang="en-US" sz="1600" b="1" dirty="0" err="1" smtClean="0">
                <a:solidFill>
                  <a:srgbClr val="6F2232"/>
                </a:solidFill>
              </a:rPr>
              <a:t>porcentaje</a:t>
            </a:r>
            <a:r>
              <a:rPr lang="en-US" sz="1600" b="1" dirty="0" smtClean="0">
                <a:solidFill>
                  <a:srgbClr val="6F2232"/>
                </a:solidFill>
              </a:rPr>
              <a:t>) 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 err="1" smtClean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Citisiniclina</a:t>
            </a:r>
            <a:r>
              <a:rPr lang="en-US" sz="2800" b="1" dirty="0" smtClean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1024127"/>
            <a:ext cx="10789920" cy="545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dirty="0" err="1" smtClean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Agonista</a:t>
            </a:r>
            <a:r>
              <a:rPr lang="en-US" dirty="0" smtClean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 smtClean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parcial</a:t>
            </a:r>
            <a:r>
              <a:rPr lang="en-US" dirty="0" smtClean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dirty="0" err="1" smtClean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nicotínico</a:t>
            </a:r>
            <a:r>
              <a:rPr lang="en-US" dirty="0" smtClean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central.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685800" y="1569881"/>
            <a:ext cx="10744200" cy="0"/>
          </a:xfrm>
          <a:prstGeom prst="line">
            <a:avLst/>
          </a:prstGeom>
          <a:noFill/>
          <a:ln w="12700">
            <a:solidFill>
              <a:srgbClr val="C9A5A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" y="1783080"/>
            <a:ext cx="3566160" cy="452247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68096" y="1801368"/>
            <a:ext cx="3529584" cy="457200"/>
          </a:xfrm>
          <a:prstGeom prst="roundRect">
            <a:avLst>
              <a:gd name="adj" fmla="val 10000"/>
            </a:avLst>
          </a:prstGeom>
          <a:solidFill>
            <a:srgbClr val="EFDDE2"/>
          </a:solidFill>
          <a:ln w="12700">
            <a:solidFill>
              <a:srgbClr val="EFDDE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9536" y="1865376"/>
            <a:ext cx="3346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6F2232"/>
                </a:solidFill>
              </a:rPr>
              <a:t>Mecanismo de acción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77824" y="2350008"/>
            <a:ext cx="3310128" cy="373646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Agonista parcial del receptor nicotínico α4β2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smtClean="0">
                <a:solidFill>
                  <a:srgbClr val="2F1B22"/>
                </a:solidFill>
              </a:rPr>
              <a:t>Ante el consume de </a:t>
            </a:r>
            <a:r>
              <a:rPr lang="en-US" sz="2000" dirty="0" err="1" smtClean="0">
                <a:solidFill>
                  <a:srgbClr val="2F1B22"/>
                </a:solidFill>
              </a:rPr>
              <a:t>nicotina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funciona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como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antagonista</a:t>
            </a:r>
            <a:r>
              <a:rPr lang="en-US" sz="2000" dirty="0" smtClean="0">
                <a:solidFill>
                  <a:srgbClr val="2F1B22"/>
                </a:solidFill>
              </a:rPr>
              <a:t> del receptor.</a:t>
            </a:r>
          </a:p>
          <a:p>
            <a:pPr marL="228600" indent="-228600">
              <a:buSzPct val="100000"/>
              <a:buChar char="•"/>
            </a:pPr>
            <a:r>
              <a:rPr lang="en-US" sz="2000" b="1" dirty="0" err="1">
                <a:solidFill>
                  <a:srgbClr val="2F1B22"/>
                </a:solidFill>
              </a:rPr>
              <a:t>Atenúa</a:t>
            </a:r>
            <a:r>
              <a:rPr lang="en-US" sz="2000" b="1" dirty="0">
                <a:solidFill>
                  <a:srgbClr val="2F1B22"/>
                </a:solidFill>
              </a:rPr>
              <a:t> el </a:t>
            </a:r>
            <a:r>
              <a:rPr lang="en-US" sz="2000" b="1" dirty="0" err="1">
                <a:solidFill>
                  <a:srgbClr val="2F1B22"/>
                </a:solidFill>
              </a:rPr>
              <a:t>refuerzo</a:t>
            </a:r>
            <a:r>
              <a:rPr lang="en-US" sz="2000" b="1" dirty="0">
                <a:solidFill>
                  <a:srgbClr val="2F1B22"/>
                </a:solidFill>
              </a:rPr>
              <a:t> </a:t>
            </a:r>
            <a:r>
              <a:rPr lang="en-US" sz="2000" b="1" dirty="0" err="1">
                <a:solidFill>
                  <a:srgbClr val="2F1B22"/>
                </a:solidFill>
              </a:rPr>
              <a:t>placentero</a:t>
            </a:r>
            <a:r>
              <a:rPr lang="en-US" sz="2000" b="1" dirty="0">
                <a:solidFill>
                  <a:srgbClr val="2F1B22"/>
                </a:solidFill>
              </a:rPr>
              <a:t> </a:t>
            </a:r>
            <a:r>
              <a:rPr lang="en-US" sz="2000" b="1" dirty="0" err="1">
                <a:solidFill>
                  <a:srgbClr val="2F1B22"/>
                </a:solidFill>
              </a:rPr>
              <a:t>si</a:t>
            </a:r>
            <a:r>
              <a:rPr lang="en-US" sz="2000" b="1" dirty="0">
                <a:solidFill>
                  <a:srgbClr val="2F1B22"/>
                </a:solidFill>
              </a:rPr>
              <a:t> la persona </a:t>
            </a:r>
            <a:r>
              <a:rPr lang="en-US" sz="2000" b="1" dirty="0" err="1">
                <a:solidFill>
                  <a:srgbClr val="2F1B22"/>
                </a:solidFill>
              </a:rPr>
              <a:t>fuma</a:t>
            </a: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endParaRPr lang="en-US" sz="2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smtClean="0">
                <a:solidFill>
                  <a:srgbClr val="2F1B22"/>
                </a:solidFill>
              </a:rPr>
              <a:t>Reduce </a:t>
            </a:r>
            <a:r>
              <a:rPr lang="en-US" sz="2000" dirty="0">
                <a:solidFill>
                  <a:srgbClr val="2F1B22"/>
                </a:solidFill>
              </a:rPr>
              <a:t>abstinencia y craving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</p:txBody>
      </p:sp>
      <p:sp>
        <p:nvSpPr>
          <p:cNvPr id="9" name="Shape 7"/>
          <p:cNvSpPr/>
          <p:nvPr/>
        </p:nvSpPr>
        <p:spPr>
          <a:xfrm>
            <a:off x="4498848" y="1783079"/>
            <a:ext cx="3520440" cy="1996441"/>
          </a:xfrm>
          <a:prstGeom prst="roundRect">
            <a:avLst>
              <a:gd name="adj" fmla="val 1558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517136" y="1801368"/>
            <a:ext cx="3483864" cy="457200"/>
          </a:xfrm>
          <a:prstGeom prst="roundRect">
            <a:avLst>
              <a:gd name="adj" fmla="val 10000"/>
            </a:avLst>
          </a:prstGeom>
          <a:solidFill>
            <a:srgbClr val="E8F0EB"/>
          </a:solidFill>
          <a:ln w="12700">
            <a:solidFill>
              <a:srgbClr val="E8F0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8576" y="1865376"/>
            <a:ext cx="33009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 err="1" smtClean="0">
                <a:solidFill>
                  <a:srgbClr val="2F6B54"/>
                </a:solidFill>
              </a:rPr>
              <a:t>Dosificación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26864" y="2350008"/>
            <a:ext cx="3264408" cy="3593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 smtClean="0">
                <a:solidFill>
                  <a:srgbClr val="2F1B22"/>
                </a:solidFill>
              </a:rPr>
              <a:t>3 mg / 3 </a:t>
            </a:r>
            <a:r>
              <a:rPr lang="en-US" sz="2000" dirty="0" err="1" smtClean="0">
                <a:solidFill>
                  <a:srgbClr val="2F1B22"/>
                </a:solidFill>
              </a:rPr>
              <a:t>veces</a:t>
            </a:r>
            <a:r>
              <a:rPr lang="en-US" sz="2000" dirty="0" smtClean="0">
                <a:solidFill>
                  <a:srgbClr val="2F1B22"/>
                </a:solidFill>
              </a:rPr>
              <a:t> as </a:t>
            </a:r>
            <a:r>
              <a:rPr lang="en-US" sz="2000" dirty="0" err="1" smtClean="0">
                <a:solidFill>
                  <a:srgbClr val="2F1B22"/>
                </a:solidFill>
              </a:rPr>
              <a:t>día</a:t>
            </a:r>
            <a:r>
              <a:rPr lang="en-US" sz="2000" dirty="0" smtClean="0">
                <a:solidFill>
                  <a:srgbClr val="2F1B22"/>
                </a:solidFill>
              </a:rPr>
              <a:t>. 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smtClean="0">
                <a:solidFill>
                  <a:srgbClr val="2F1B22"/>
                </a:solidFill>
              </a:rPr>
              <a:t>Se </a:t>
            </a:r>
            <a:r>
              <a:rPr lang="en-US" sz="2000" dirty="0" err="1" smtClean="0">
                <a:solidFill>
                  <a:srgbClr val="2F1B22"/>
                </a:solidFill>
              </a:rPr>
              <a:t>inicia</a:t>
            </a:r>
            <a:r>
              <a:rPr lang="en-US" sz="2000" dirty="0" smtClean="0">
                <a:solidFill>
                  <a:srgbClr val="2F1B22"/>
                </a:solidFill>
              </a:rPr>
              <a:t> el “</a:t>
            </a:r>
            <a:r>
              <a:rPr lang="en-US" sz="2000" dirty="0" err="1" smtClean="0">
                <a:solidFill>
                  <a:srgbClr val="2F1B22"/>
                </a:solidFill>
              </a:rPr>
              <a:t>día</a:t>
            </a:r>
            <a:r>
              <a:rPr lang="en-US" sz="2000" dirty="0" smtClean="0">
                <a:solidFill>
                  <a:srgbClr val="2F1B22"/>
                </a:solidFill>
              </a:rPr>
              <a:t> D”.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202168" y="1783079"/>
            <a:ext cx="3218688" cy="4608195"/>
          </a:xfrm>
          <a:prstGeom prst="roundRect">
            <a:avLst>
              <a:gd name="adj" fmla="val 1705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220456" y="1801368"/>
            <a:ext cx="3182112" cy="457200"/>
          </a:xfrm>
          <a:prstGeom prst="roundRect">
            <a:avLst>
              <a:gd name="adj" fmla="val 10000"/>
            </a:avLst>
          </a:prstGeom>
          <a:solidFill>
            <a:srgbClr val="F8EEE4"/>
          </a:solidFill>
          <a:ln w="12700">
            <a:solidFill>
              <a:srgbClr val="F8EEE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11896" y="1865376"/>
            <a:ext cx="29992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 err="1">
                <a:solidFill>
                  <a:srgbClr val="8D5A10"/>
                </a:solidFill>
              </a:rPr>
              <a:t>Datos</a:t>
            </a:r>
            <a:r>
              <a:rPr lang="en-US" sz="2100" b="1" dirty="0">
                <a:solidFill>
                  <a:srgbClr val="8D5A10"/>
                </a:solidFill>
              </a:rPr>
              <a:t> </a:t>
            </a:r>
            <a:r>
              <a:rPr lang="en-US" sz="2100" b="1" dirty="0" smtClean="0">
                <a:solidFill>
                  <a:srgbClr val="8D5A10"/>
                </a:solidFill>
              </a:rPr>
              <a:t>clave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30184" y="2350008"/>
            <a:ext cx="2962656" cy="395554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Eficacia: </a:t>
            </a:r>
            <a:r>
              <a:rPr lang="en-US" sz="2000" dirty="0" smtClean="0">
                <a:solidFill>
                  <a:srgbClr val="2F1B22"/>
                </a:solidFill>
              </a:rPr>
              <a:t>20,5 % </a:t>
            </a:r>
            <a:r>
              <a:rPr lang="en-US" sz="2000" dirty="0" err="1" smtClean="0">
                <a:solidFill>
                  <a:srgbClr val="2F1B22"/>
                </a:solidFill>
              </a:rPr>
              <a:t>droga</a:t>
            </a:r>
            <a:r>
              <a:rPr lang="en-US" sz="2000" dirty="0" smtClean="0">
                <a:solidFill>
                  <a:srgbClr val="2F1B22"/>
                </a:solidFill>
              </a:rPr>
              <a:t> vs 4,2 % placebo. (24 </a:t>
            </a:r>
            <a:r>
              <a:rPr lang="en-US" sz="2000" dirty="0" err="1" smtClean="0">
                <a:solidFill>
                  <a:srgbClr val="2F1B22"/>
                </a:solidFill>
              </a:rPr>
              <a:t>sem</a:t>
            </a:r>
            <a:r>
              <a:rPr lang="en-US" sz="2000" dirty="0" smtClean="0">
                <a:solidFill>
                  <a:srgbClr val="2F1B22"/>
                </a:solidFill>
              </a:rPr>
              <a:t>)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Insomnio</a:t>
            </a:r>
            <a:r>
              <a:rPr lang="en-US" sz="2000" dirty="0" smtClean="0">
                <a:solidFill>
                  <a:srgbClr val="2F1B22"/>
                </a:solidFill>
              </a:rPr>
              <a:t>, </a:t>
            </a:r>
            <a:r>
              <a:rPr lang="en-US" sz="2000" dirty="0" err="1" smtClean="0">
                <a:solidFill>
                  <a:srgbClr val="2F1B22"/>
                </a:solidFill>
              </a:rPr>
              <a:t>náuseas</a:t>
            </a:r>
            <a:r>
              <a:rPr lang="en-US" sz="2000" dirty="0" smtClean="0">
                <a:solidFill>
                  <a:srgbClr val="2F1B22"/>
                </a:solidFill>
              </a:rPr>
              <a:t>, </a:t>
            </a:r>
            <a:r>
              <a:rPr lang="en-US" sz="2000" dirty="0" err="1" smtClean="0">
                <a:solidFill>
                  <a:srgbClr val="2F1B22"/>
                </a:solidFill>
              </a:rPr>
              <a:t>sueños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anormales</a:t>
            </a:r>
            <a:r>
              <a:rPr lang="en-US" sz="2000" dirty="0" smtClean="0">
                <a:solidFill>
                  <a:srgbClr val="2F1B22"/>
                </a:solidFill>
              </a:rPr>
              <a:t>, </a:t>
            </a:r>
            <a:r>
              <a:rPr lang="en-US" sz="2000" dirty="0" err="1" smtClean="0">
                <a:solidFill>
                  <a:srgbClr val="2F1B22"/>
                </a:solidFill>
              </a:rPr>
              <a:t>cefaleas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igual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que</a:t>
            </a:r>
            <a:r>
              <a:rPr lang="en-US" sz="2000" dirty="0" smtClean="0">
                <a:solidFill>
                  <a:srgbClr val="2F1B22"/>
                </a:solidFill>
              </a:rPr>
              <a:t> placebo.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65408" y="6574536"/>
            <a:ext cx="621792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1"/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Alta dependencia: cuándo intensificar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76656" y="1444752"/>
            <a:ext cx="10744200" cy="0"/>
          </a:xfrm>
          <a:prstGeom prst="line">
            <a:avLst/>
          </a:prstGeom>
          <a:noFill/>
          <a:ln w="12700">
            <a:solidFill>
              <a:srgbClr val="C9A5A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" y="1574276"/>
            <a:ext cx="3337560" cy="4021852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68096" y="1691641"/>
            <a:ext cx="3300984" cy="539495"/>
          </a:xfrm>
          <a:prstGeom prst="roundRect">
            <a:avLst>
              <a:gd name="adj" fmla="val 10000"/>
            </a:avLst>
          </a:prstGeom>
          <a:solidFill>
            <a:srgbClr val="EFDDE2"/>
          </a:solidFill>
          <a:ln w="12700">
            <a:solidFill>
              <a:srgbClr val="EFDDE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9536" y="1837944"/>
            <a:ext cx="31181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6F2232"/>
                </a:solidFill>
              </a:rPr>
              <a:t>TRN en dosis más altas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77824" y="2322576"/>
            <a:ext cx="3081528" cy="31455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Más de un parche por 8-12 </a:t>
            </a:r>
            <a:r>
              <a:rPr lang="en-US" sz="2000" dirty="0" err="1">
                <a:solidFill>
                  <a:srgbClr val="2F1B22"/>
                </a:solidFill>
              </a:rPr>
              <a:t>semanas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Chicles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de 2 o 4 mg por 12 </a:t>
            </a:r>
            <a:r>
              <a:rPr lang="en-US" sz="2000" dirty="0" err="1" smtClean="0">
                <a:solidFill>
                  <a:srgbClr val="2F1B22"/>
                </a:solidFill>
              </a:rPr>
              <a:t>semanas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Comprimidos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dispersables de 2 mg por 12 semanas.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251960" y="1574276"/>
            <a:ext cx="3474720" cy="4021852"/>
          </a:xfrm>
          <a:prstGeom prst="roundRect">
            <a:avLst>
              <a:gd name="adj" fmla="val 1579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270248" y="1691641"/>
            <a:ext cx="3438144" cy="539495"/>
          </a:xfrm>
          <a:prstGeom prst="roundRect">
            <a:avLst>
              <a:gd name="adj" fmla="val 10000"/>
            </a:avLst>
          </a:prstGeom>
          <a:solidFill>
            <a:srgbClr val="E8F0EB"/>
          </a:solidFill>
          <a:ln w="12700">
            <a:solidFill>
              <a:srgbClr val="E8F0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61688" y="1837944"/>
            <a:ext cx="33649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 err="1">
                <a:solidFill>
                  <a:srgbClr val="2F6B54"/>
                </a:solidFill>
              </a:rPr>
              <a:t>Combinaciones</a:t>
            </a:r>
            <a:r>
              <a:rPr lang="en-US" sz="2100" b="1" dirty="0">
                <a:solidFill>
                  <a:srgbClr val="2F6B54"/>
                </a:solidFill>
              </a:rPr>
              <a:t> </a:t>
            </a:r>
            <a:r>
              <a:rPr lang="en-US" sz="2100" b="1" dirty="0" err="1" smtClean="0">
                <a:solidFill>
                  <a:srgbClr val="2F6B54"/>
                </a:solidFill>
              </a:rPr>
              <a:t>recomendables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379976" y="2322576"/>
            <a:ext cx="3218688" cy="31455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Bupropión + TRN: recomendación </a:t>
            </a:r>
            <a:r>
              <a:rPr lang="en-US" sz="2000" dirty="0" err="1">
                <a:solidFill>
                  <a:srgbClr val="2F1B22"/>
                </a:solidFill>
              </a:rPr>
              <a:t>fuerte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Combinación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de TRN: parche + forma rápida, </a:t>
            </a:r>
            <a:r>
              <a:rPr lang="en-US" sz="2000" dirty="0" err="1">
                <a:solidFill>
                  <a:srgbClr val="2F1B22"/>
                </a:solidFill>
              </a:rPr>
              <a:t>sugerida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smtClean="0">
                <a:solidFill>
                  <a:srgbClr val="2F1B22"/>
                </a:solidFill>
              </a:rPr>
              <a:t>La </a:t>
            </a:r>
            <a:r>
              <a:rPr lang="en-US" sz="2000" dirty="0">
                <a:solidFill>
                  <a:srgbClr val="2F1B22"/>
                </a:solidFill>
              </a:rPr>
              <a:t>nicotina rápida sirve como rescate frente a craving intenso.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01984" y="6574536"/>
            <a:ext cx="585216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1"/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Situaciones clínicas especiales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85800" y="1024128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guía permite tratar, pero exige individualizar el balance riesgo-beneficio.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676656" y="1444752"/>
            <a:ext cx="10744200" cy="0"/>
          </a:xfrm>
          <a:prstGeom prst="line">
            <a:avLst/>
          </a:prstGeom>
          <a:noFill/>
          <a:ln w="12700">
            <a:solidFill>
              <a:srgbClr val="C9A5A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" y="1783080"/>
            <a:ext cx="5166360" cy="173736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68096" y="1801368"/>
            <a:ext cx="5129784" cy="457200"/>
          </a:xfrm>
          <a:prstGeom prst="roundRect">
            <a:avLst>
              <a:gd name="adj" fmla="val 10000"/>
            </a:avLst>
          </a:prstGeom>
          <a:solidFill>
            <a:srgbClr val="F8EEE4"/>
          </a:solidFill>
          <a:ln w="12700">
            <a:solidFill>
              <a:srgbClr val="F8EEE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9536" y="1865376"/>
            <a:ext cx="49469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8D5A10"/>
                </a:solidFill>
              </a:rPr>
              <a:t>Embarazo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13816" y="2281428"/>
            <a:ext cx="5038344" cy="10424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2F1B22"/>
                </a:solidFill>
              </a:rPr>
              <a:t>Si la consejería fracasa, se sugiere reservar TRN y consensuar la </a:t>
            </a:r>
            <a:r>
              <a:rPr lang="en-US" sz="1600" dirty="0" err="1">
                <a:solidFill>
                  <a:srgbClr val="2F1B22"/>
                </a:solidFill>
              </a:rPr>
              <a:t>decisión</a:t>
            </a:r>
            <a:r>
              <a:rPr lang="en-US" sz="16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r>
              <a:rPr lang="en-US" sz="1600" dirty="0" err="1" smtClean="0">
                <a:solidFill>
                  <a:srgbClr val="2F1B22"/>
                </a:solidFill>
              </a:rPr>
              <a:t>Preferir</a:t>
            </a:r>
            <a:r>
              <a:rPr lang="en-US" sz="1600" dirty="0" smtClean="0">
                <a:solidFill>
                  <a:srgbClr val="2F1B22"/>
                </a:solidFill>
              </a:rPr>
              <a:t> </a:t>
            </a:r>
            <a:r>
              <a:rPr lang="en-US" sz="1600" dirty="0">
                <a:solidFill>
                  <a:srgbClr val="2F1B22"/>
                </a:solidFill>
              </a:rPr>
              <a:t>2do o 3er trimestre. </a:t>
            </a:r>
            <a:endParaRPr lang="en-US" sz="16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1600" dirty="0" smtClean="0">
                <a:solidFill>
                  <a:srgbClr val="2F1B22"/>
                </a:solidFill>
              </a:rPr>
              <a:t>Sin </a:t>
            </a:r>
            <a:r>
              <a:rPr lang="en-US" sz="1600" dirty="0" err="1" smtClean="0">
                <a:solidFill>
                  <a:srgbClr val="2F1B22"/>
                </a:solidFill>
              </a:rPr>
              <a:t>evidencia</a:t>
            </a:r>
            <a:r>
              <a:rPr lang="en-US" sz="1600" dirty="0" smtClean="0">
                <a:solidFill>
                  <a:srgbClr val="2F1B22"/>
                </a:solidFill>
              </a:rPr>
              <a:t> de </a:t>
            </a:r>
            <a:r>
              <a:rPr lang="en-US" sz="1600" dirty="0" err="1" smtClean="0">
                <a:solidFill>
                  <a:srgbClr val="2F1B22"/>
                </a:solidFill>
              </a:rPr>
              <a:t>seguridad</a:t>
            </a:r>
            <a:r>
              <a:rPr lang="en-US" sz="1600" dirty="0" smtClean="0">
                <a:solidFill>
                  <a:srgbClr val="2F1B22"/>
                </a:solidFill>
              </a:rPr>
              <a:t> para </a:t>
            </a:r>
            <a:r>
              <a:rPr lang="en-US" sz="1600" dirty="0" err="1">
                <a:solidFill>
                  <a:srgbClr val="2F1B22"/>
                </a:solidFill>
              </a:rPr>
              <a:t>bupropión</a:t>
            </a:r>
            <a:r>
              <a:rPr lang="en-US" sz="1600" dirty="0">
                <a:solidFill>
                  <a:srgbClr val="2F1B22"/>
                </a:solidFill>
              </a:rPr>
              <a:t> </a:t>
            </a:r>
            <a:r>
              <a:rPr lang="en-US" sz="1600" dirty="0" err="1" smtClean="0">
                <a:solidFill>
                  <a:srgbClr val="2F1B22"/>
                </a:solidFill>
              </a:rPr>
              <a:t>ni</a:t>
            </a:r>
            <a:endParaRPr lang="en-US" sz="16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1600" dirty="0" err="1" smtClean="0">
                <a:solidFill>
                  <a:srgbClr val="2F1B22"/>
                </a:solidFill>
              </a:rPr>
              <a:t>citisiniclina</a:t>
            </a:r>
            <a:r>
              <a:rPr lang="en-US" sz="1600" dirty="0" smtClean="0">
                <a:solidFill>
                  <a:srgbClr val="2F1B22"/>
                </a:solidFill>
              </a:rPr>
              <a:t>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099048" y="1783080"/>
            <a:ext cx="5330952" cy="173736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117336" y="1801368"/>
            <a:ext cx="5294376" cy="457200"/>
          </a:xfrm>
          <a:prstGeom prst="roundRect">
            <a:avLst>
              <a:gd name="adj" fmla="val 10000"/>
            </a:avLst>
          </a:prstGeom>
          <a:solidFill>
            <a:srgbClr val="E8F0EB"/>
          </a:solidFill>
          <a:ln w="12700">
            <a:solidFill>
              <a:srgbClr val="E8F0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08776" y="1865376"/>
            <a:ext cx="51114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F6B54"/>
                </a:solidFill>
              </a:rPr>
              <a:t>Padecimientos mentales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227064" y="2350008"/>
            <a:ext cx="5074920" cy="10424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2F1B22"/>
                </a:solidFill>
              </a:rPr>
              <a:t>Bupropión, TRN </a:t>
            </a:r>
            <a:r>
              <a:rPr lang="en-US" sz="1600" dirty="0" err="1" smtClean="0">
                <a:solidFill>
                  <a:srgbClr val="2F1B22"/>
                </a:solidFill>
              </a:rPr>
              <a:t>pueden</a:t>
            </a:r>
            <a:r>
              <a:rPr lang="en-US" sz="1600" dirty="0" smtClean="0">
                <a:solidFill>
                  <a:srgbClr val="2F1B22"/>
                </a:solidFill>
              </a:rPr>
              <a:t> </a:t>
            </a:r>
            <a:r>
              <a:rPr lang="en-US" sz="1600" dirty="0" err="1" smtClean="0">
                <a:solidFill>
                  <a:srgbClr val="2F1B22"/>
                </a:solidFill>
              </a:rPr>
              <a:t>utilizarse</a:t>
            </a:r>
            <a:r>
              <a:rPr lang="en-US" sz="1600" dirty="0" smtClean="0">
                <a:solidFill>
                  <a:srgbClr val="2F1B22"/>
                </a:solidFill>
              </a:rPr>
              <a:t> con </a:t>
            </a:r>
            <a:r>
              <a:rPr lang="en-US" sz="1600" dirty="0" err="1" smtClean="0">
                <a:solidFill>
                  <a:srgbClr val="2F1B22"/>
                </a:solidFill>
              </a:rPr>
              <a:t>enfermedad</a:t>
            </a:r>
            <a:r>
              <a:rPr lang="en-US" sz="1600" dirty="0" smtClean="0">
                <a:solidFill>
                  <a:srgbClr val="2F1B22"/>
                </a:solidFill>
              </a:rPr>
              <a:t> </a:t>
            </a:r>
            <a:r>
              <a:rPr lang="en-US" sz="1600" dirty="0" err="1" smtClean="0">
                <a:solidFill>
                  <a:srgbClr val="2F1B22"/>
                </a:solidFill>
              </a:rPr>
              <a:t>estable</a:t>
            </a:r>
            <a:r>
              <a:rPr lang="en-US" sz="1600" dirty="0" smtClean="0">
                <a:solidFill>
                  <a:srgbClr val="2F1B22"/>
                </a:solidFill>
              </a:rPr>
              <a:t>. </a:t>
            </a:r>
            <a:r>
              <a:rPr lang="en-US" sz="1600" dirty="0" err="1" smtClean="0">
                <a:solidFill>
                  <a:srgbClr val="2F1B22"/>
                </a:solidFill>
              </a:rPr>
              <a:t>Citisiniclina</a:t>
            </a:r>
            <a:r>
              <a:rPr lang="en-US" sz="1600" dirty="0" smtClean="0">
                <a:solidFill>
                  <a:srgbClr val="2F1B22"/>
                </a:solidFill>
              </a:rPr>
              <a:t> no ha </a:t>
            </a:r>
            <a:r>
              <a:rPr lang="en-US" sz="1600" dirty="0" err="1" smtClean="0">
                <a:solidFill>
                  <a:srgbClr val="2F1B22"/>
                </a:solidFill>
              </a:rPr>
              <a:t>sido</a:t>
            </a:r>
            <a:r>
              <a:rPr lang="en-US" sz="1600" dirty="0" smtClean="0">
                <a:solidFill>
                  <a:srgbClr val="2F1B22"/>
                </a:solidFill>
              </a:rPr>
              <a:t> </a:t>
            </a:r>
            <a:r>
              <a:rPr lang="en-US" sz="1600" dirty="0" err="1" smtClean="0">
                <a:solidFill>
                  <a:srgbClr val="2F1B22"/>
                </a:solidFill>
              </a:rPr>
              <a:t>evaluada</a:t>
            </a:r>
            <a:r>
              <a:rPr lang="en-US" sz="16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16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1600" dirty="0" err="1" smtClean="0">
                <a:solidFill>
                  <a:srgbClr val="2F1B22"/>
                </a:solidFill>
              </a:rPr>
              <a:t>Coordinar</a:t>
            </a:r>
            <a:r>
              <a:rPr lang="en-US" sz="1600" dirty="0" smtClean="0">
                <a:solidFill>
                  <a:srgbClr val="2F1B22"/>
                </a:solidFill>
              </a:rPr>
              <a:t> </a:t>
            </a:r>
            <a:r>
              <a:rPr lang="en-US" sz="1600" dirty="0">
                <a:solidFill>
                  <a:srgbClr val="2F1B22"/>
                </a:solidFill>
              </a:rPr>
              <a:t>el plan con el equipo de salud mental.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49808" y="3794760"/>
            <a:ext cx="5166360" cy="173736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768096" y="3813048"/>
            <a:ext cx="5129784" cy="457200"/>
          </a:xfrm>
          <a:prstGeom prst="roundRect">
            <a:avLst>
              <a:gd name="adj" fmla="val 10000"/>
            </a:avLst>
          </a:prstGeom>
          <a:solidFill>
            <a:srgbClr val="EFDDE2"/>
          </a:solidFill>
          <a:ln w="12700">
            <a:solidFill>
              <a:srgbClr val="EFDDE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59536" y="3877056"/>
            <a:ext cx="49469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6F2232"/>
                </a:solidFill>
              </a:rPr>
              <a:t>Enfermedad cardiovascular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77824" y="4361688"/>
            <a:ext cx="4910328" cy="10424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 smtClean="0">
                <a:solidFill>
                  <a:srgbClr val="2F1B22"/>
                </a:solidFill>
              </a:rPr>
              <a:t>TRN y </a:t>
            </a:r>
            <a:r>
              <a:rPr lang="en-US" sz="1600" dirty="0" err="1">
                <a:solidFill>
                  <a:srgbClr val="2F1B22"/>
                </a:solidFill>
              </a:rPr>
              <a:t>bupropión</a:t>
            </a:r>
            <a:r>
              <a:rPr lang="en-US" sz="1600" dirty="0">
                <a:solidFill>
                  <a:srgbClr val="2F1B22"/>
                </a:solidFill>
              </a:rPr>
              <a:t> </a:t>
            </a:r>
            <a:r>
              <a:rPr lang="en-US" sz="1600" dirty="0" err="1" smtClean="0">
                <a:solidFill>
                  <a:srgbClr val="2F1B22"/>
                </a:solidFill>
              </a:rPr>
              <a:t>fueron</a:t>
            </a:r>
            <a:r>
              <a:rPr lang="en-US" sz="1600" dirty="0" smtClean="0">
                <a:solidFill>
                  <a:srgbClr val="2F1B22"/>
                </a:solidFill>
              </a:rPr>
              <a:t> </a:t>
            </a:r>
            <a:r>
              <a:rPr lang="en-US" sz="1600" dirty="0">
                <a:solidFill>
                  <a:srgbClr val="2F1B22"/>
                </a:solidFill>
              </a:rPr>
              <a:t>efectivas en la evidencia de la </a:t>
            </a:r>
            <a:r>
              <a:rPr lang="en-US" sz="1600" dirty="0" err="1">
                <a:solidFill>
                  <a:srgbClr val="2F1B22"/>
                </a:solidFill>
              </a:rPr>
              <a:t>guía</a:t>
            </a:r>
            <a:r>
              <a:rPr lang="en-US" sz="1600" dirty="0" smtClean="0">
                <a:solidFill>
                  <a:srgbClr val="2F1B22"/>
                </a:solidFill>
              </a:rPr>
              <a:t>. (</a:t>
            </a:r>
            <a:r>
              <a:rPr lang="en-US" sz="1600" dirty="0" err="1" smtClean="0">
                <a:solidFill>
                  <a:srgbClr val="2F1B22"/>
                </a:solidFill>
              </a:rPr>
              <a:t>valorar</a:t>
            </a:r>
            <a:r>
              <a:rPr lang="en-US" sz="1600" dirty="0" smtClean="0">
                <a:solidFill>
                  <a:srgbClr val="2F1B22"/>
                </a:solidFill>
              </a:rPr>
              <a:t> </a:t>
            </a:r>
            <a:r>
              <a:rPr lang="en-US" sz="1600" dirty="0" err="1" smtClean="0">
                <a:solidFill>
                  <a:srgbClr val="2F1B22"/>
                </a:solidFill>
              </a:rPr>
              <a:t>clínica</a:t>
            </a:r>
            <a:r>
              <a:rPr lang="en-US" sz="1600" dirty="0" smtClean="0">
                <a:solidFill>
                  <a:srgbClr val="2F1B22"/>
                </a:solidFill>
              </a:rPr>
              <a:t> CV)</a:t>
            </a:r>
          </a:p>
          <a:p>
            <a:pPr marL="228600" indent="-228600">
              <a:buSzPct val="100000"/>
              <a:buChar char="•"/>
            </a:pPr>
            <a:endParaRPr lang="en-US" sz="16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1600" dirty="0" smtClean="0">
                <a:solidFill>
                  <a:srgbClr val="2F1B22"/>
                </a:solidFill>
              </a:rPr>
              <a:t>No </a:t>
            </a:r>
            <a:r>
              <a:rPr lang="en-US" sz="1600" dirty="0">
                <a:solidFill>
                  <a:srgbClr val="2F1B22"/>
                </a:solidFill>
              </a:rPr>
              <a:t>usar parche en los primeros días de un IAM.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099048" y="3794760"/>
            <a:ext cx="5330952" cy="173736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117336" y="3813048"/>
            <a:ext cx="5294376" cy="457200"/>
          </a:xfrm>
          <a:prstGeom prst="roundRect">
            <a:avLst>
              <a:gd name="adj" fmla="val 10000"/>
            </a:avLst>
          </a:prstGeom>
          <a:solidFill>
            <a:srgbClr val="EFDDE2"/>
          </a:solidFill>
          <a:ln w="12700">
            <a:solidFill>
              <a:srgbClr val="EFDDE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08776" y="3877056"/>
            <a:ext cx="51114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6F2232"/>
                </a:solidFill>
              </a:rPr>
              <a:t>Bajo consumo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6227064" y="4361688"/>
            <a:ext cx="5074920" cy="10424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2F1B22"/>
                </a:solidFill>
              </a:rPr>
              <a:t>En fumadores no diarios o &lt;10 cig/día, no indicar medicación en forma </a:t>
            </a:r>
            <a:r>
              <a:rPr lang="en-US" sz="1600" dirty="0" err="1">
                <a:solidFill>
                  <a:srgbClr val="2F1B22"/>
                </a:solidFill>
              </a:rPr>
              <a:t>sistemática</a:t>
            </a:r>
            <a:r>
              <a:rPr lang="en-US" sz="16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r>
              <a:rPr lang="en-US" sz="1600" dirty="0" err="1" smtClean="0">
                <a:solidFill>
                  <a:srgbClr val="2F1B22"/>
                </a:solidFill>
              </a:rPr>
              <a:t>Revalorar</a:t>
            </a:r>
            <a:r>
              <a:rPr lang="en-US" sz="1600" dirty="0" smtClean="0">
                <a:solidFill>
                  <a:srgbClr val="2F1B22"/>
                </a:solidFill>
              </a:rPr>
              <a:t> </a:t>
            </a:r>
            <a:r>
              <a:rPr lang="en-US" sz="1600" dirty="0">
                <a:solidFill>
                  <a:srgbClr val="2F1B22"/>
                </a:solidFill>
              </a:rPr>
              <a:t>si la dependencia parece subestimada o hubo recaídas repetidas.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01984" y="6574536"/>
            <a:ext cx="585216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1"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Segunda línea y estrategias no avaladas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85800" y="1024128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guía jerarquiza la seguridad y la aplicabilidad local.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676656" y="1444752"/>
            <a:ext cx="10744200" cy="0"/>
          </a:xfrm>
          <a:prstGeom prst="line">
            <a:avLst/>
          </a:prstGeom>
          <a:noFill/>
          <a:ln w="12700">
            <a:solidFill>
              <a:srgbClr val="C9A5A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" y="1591055"/>
            <a:ext cx="3611880" cy="4451525"/>
          </a:xfrm>
          <a:prstGeom prst="roundRect">
            <a:avLst>
              <a:gd name="adj" fmla="val 1519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68096" y="1636776"/>
            <a:ext cx="3575304" cy="594360"/>
          </a:xfrm>
          <a:prstGeom prst="roundRect">
            <a:avLst>
              <a:gd name="adj" fmla="val 10000"/>
            </a:avLst>
          </a:prstGeom>
          <a:solidFill>
            <a:srgbClr val="EFDDE2"/>
          </a:solidFill>
          <a:ln w="12700">
            <a:solidFill>
              <a:srgbClr val="EFDDE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50976" y="1773936"/>
            <a:ext cx="33924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6F2232"/>
                </a:solidFill>
              </a:rPr>
              <a:t>Segunda línea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77824" y="2322576"/>
            <a:ext cx="3355848" cy="31455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Clonidina: puede ser efectiva, pero requiere supervisión </a:t>
            </a:r>
            <a:r>
              <a:rPr lang="en-US" sz="2000" dirty="0" err="1">
                <a:solidFill>
                  <a:srgbClr val="2F1B22"/>
                </a:solidFill>
              </a:rPr>
              <a:t>estricta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Nortriptilina</a:t>
            </a:r>
            <a:r>
              <a:rPr lang="en-US" sz="2000" dirty="0">
                <a:solidFill>
                  <a:srgbClr val="2F1B22"/>
                </a:solidFill>
              </a:rPr>
              <a:t>: también puede ser útil, sola o con parche, bajo estricta </a:t>
            </a:r>
            <a:r>
              <a:rPr lang="en-US" sz="2000" dirty="0" err="1">
                <a:solidFill>
                  <a:srgbClr val="2F1B22"/>
                </a:solidFill>
              </a:rPr>
              <a:t>supervisión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Ambas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se reservan por perfil de efectos adversos y menor uso local.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553712" y="1591055"/>
            <a:ext cx="3246120" cy="4769105"/>
          </a:xfrm>
          <a:prstGeom prst="roundRect">
            <a:avLst>
              <a:gd name="adj" fmla="val 1690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572000" y="1636776"/>
            <a:ext cx="3209544" cy="594360"/>
          </a:xfrm>
          <a:prstGeom prst="roundRect">
            <a:avLst>
              <a:gd name="adj" fmla="val 10000"/>
            </a:avLst>
          </a:prstGeom>
          <a:solidFill>
            <a:srgbClr val="F8EEE4"/>
          </a:solidFill>
          <a:ln w="12700">
            <a:solidFill>
              <a:srgbClr val="F8EEE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1748108"/>
            <a:ext cx="3026664" cy="32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8D5A10"/>
                </a:solidFill>
              </a:rPr>
              <a:t>No reemplazar por cigarrillo electrónico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81728" y="2322576"/>
            <a:ext cx="2990088" cy="403758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 smtClean="0">
                <a:solidFill>
                  <a:srgbClr val="FF0000"/>
                </a:solidFill>
              </a:rPr>
              <a:t>La </a:t>
            </a:r>
            <a:r>
              <a:rPr lang="en-US" sz="2000" dirty="0" err="1" smtClean="0">
                <a:solidFill>
                  <a:srgbClr val="FF0000"/>
                </a:solidFill>
              </a:rPr>
              <a:t>Resolución</a:t>
            </a:r>
            <a:r>
              <a:rPr lang="en-US" sz="2000" dirty="0" smtClean="0">
                <a:solidFill>
                  <a:srgbClr val="FF0000"/>
                </a:solidFill>
              </a:rPr>
              <a:t> 549/2026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del MSN del 4 mayo 2026 </a:t>
            </a:r>
            <a:r>
              <a:rPr lang="en-US" sz="2000" dirty="0" err="1" smtClean="0">
                <a:solidFill>
                  <a:srgbClr val="FF0000"/>
                </a:solidFill>
              </a:rPr>
              <a:t>reglamenta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los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dispositivos</a:t>
            </a:r>
            <a:r>
              <a:rPr lang="en-US" sz="2000" dirty="0" smtClean="0">
                <a:solidFill>
                  <a:srgbClr val="FF0000"/>
                </a:solidFill>
              </a:rPr>
              <a:t> de </a:t>
            </a:r>
            <a:r>
              <a:rPr lang="en-US" sz="2000" dirty="0" err="1" smtClean="0">
                <a:solidFill>
                  <a:srgbClr val="FF0000"/>
                </a:solidFill>
              </a:rPr>
              <a:t>liberación</a:t>
            </a:r>
            <a:r>
              <a:rPr lang="en-US" sz="2000" dirty="0" smtClean="0">
                <a:solidFill>
                  <a:srgbClr val="FF0000"/>
                </a:solidFill>
              </a:rPr>
              <a:t> de </a:t>
            </a:r>
            <a:r>
              <a:rPr lang="en-US" sz="2000" dirty="0" err="1" smtClean="0">
                <a:solidFill>
                  <a:srgbClr val="FF0000"/>
                </a:solidFill>
              </a:rPr>
              <a:t>nicotina</a:t>
            </a:r>
            <a:endParaRPr lang="en-US" sz="2000" dirty="0">
              <a:solidFill>
                <a:srgbClr val="FF0000"/>
              </a:solidFill>
            </a:endParaRPr>
          </a:p>
          <a:p>
            <a:pPr marL="228600" indent="-228600">
              <a:buSzPct val="100000"/>
              <a:buChar char="•"/>
            </a:pPr>
            <a:endParaRPr lang="en-US" sz="1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dirty="0" err="1" smtClean="0">
                <a:solidFill>
                  <a:srgbClr val="2F1B22"/>
                </a:solidFill>
              </a:rPr>
              <a:t>Pueden</a:t>
            </a:r>
            <a:r>
              <a:rPr lang="en-US" dirty="0" smtClean="0">
                <a:solidFill>
                  <a:srgbClr val="2F1B22"/>
                </a:solidFill>
              </a:rPr>
              <a:t> </a:t>
            </a:r>
            <a:r>
              <a:rPr lang="en-US" dirty="0">
                <a:solidFill>
                  <a:srgbClr val="2F1B22"/>
                </a:solidFill>
              </a:rPr>
              <a:t>perpetuar la adicción a la nicotina y se </a:t>
            </a:r>
            <a:r>
              <a:rPr lang="en-US" dirty="0" err="1" smtClean="0">
                <a:solidFill>
                  <a:srgbClr val="2F1B22"/>
                </a:solidFill>
              </a:rPr>
              <a:t>asocian</a:t>
            </a:r>
            <a:r>
              <a:rPr lang="en-US" dirty="0" smtClean="0">
                <a:solidFill>
                  <a:srgbClr val="2F1B22"/>
                </a:solidFill>
              </a:rPr>
              <a:t> </a:t>
            </a:r>
            <a:r>
              <a:rPr lang="en-US" dirty="0">
                <a:solidFill>
                  <a:srgbClr val="2F1B22"/>
                </a:solidFill>
              </a:rPr>
              <a:t>a problemas de </a:t>
            </a:r>
            <a:r>
              <a:rPr lang="en-US" dirty="0" err="1" smtClean="0">
                <a:solidFill>
                  <a:srgbClr val="2F1B22"/>
                </a:solidFill>
              </a:rPr>
              <a:t>seguridad</a:t>
            </a:r>
            <a:r>
              <a:rPr lang="en-US" dirty="0" smtClean="0">
                <a:solidFill>
                  <a:srgbClr val="2F1B22"/>
                </a:solidFill>
              </a:rPr>
              <a:t> </a:t>
            </a:r>
            <a:r>
              <a:rPr lang="en-US" sz="1400" dirty="0" smtClean="0">
                <a:solidFill>
                  <a:srgbClr val="2F1B22"/>
                </a:solidFill>
              </a:rPr>
              <a:t>(</a:t>
            </a:r>
            <a:r>
              <a:rPr lang="en-US" sz="1400" dirty="0" err="1" smtClean="0">
                <a:solidFill>
                  <a:srgbClr val="2F1B22"/>
                </a:solidFill>
              </a:rPr>
              <a:t>neumonitis</a:t>
            </a:r>
            <a:r>
              <a:rPr lang="en-US" sz="1400" dirty="0" smtClean="0">
                <a:solidFill>
                  <a:srgbClr val="2F1B22"/>
                </a:solidFill>
              </a:rPr>
              <a:t> </a:t>
            </a:r>
            <a:r>
              <a:rPr lang="en-US" sz="1400" dirty="0" err="1" smtClean="0">
                <a:solidFill>
                  <a:srgbClr val="2F1B22"/>
                </a:solidFill>
              </a:rPr>
              <a:t>lipoidea</a:t>
            </a:r>
            <a:r>
              <a:rPr lang="en-US" sz="1400" dirty="0" smtClean="0">
                <a:solidFill>
                  <a:srgbClr val="2F1B22"/>
                </a:solidFill>
              </a:rPr>
              <a:t> grave, </a:t>
            </a:r>
            <a:r>
              <a:rPr lang="en-US" sz="1400" dirty="0" err="1" smtClean="0">
                <a:solidFill>
                  <a:srgbClr val="2F1B22"/>
                </a:solidFill>
              </a:rPr>
              <a:t>eventos</a:t>
            </a:r>
            <a:r>
              <a:rPr lang="en-US" sz="1400" dirty="0" smtClean="0">
                <a:solidFill>
                  <a:srgbClr val="2F1B22"/>
                </a:solidFill>
              </a:rPr>
              <a:t> </a:t>
            </a:r>
            <a:r>
              <a:rPr lang="en-US" sz="1400" dirty="0" err="1" smtClean="0">
                <a:solidFill>
                  <a:srgbClr val="2F1B22"/>
                </a:solidFill>
              </a:rPr>
              <a:t>cardiovasculares</a:t>
            </a:r>
            <a:r>
              <a:rPr lang="en-US" sz="1400" dirty="0" smtClean="0">
                <a:solidFill>
                  <a:srgbClr val="2F1B22"/>
                </a:solidFill>
              </a:rPr>
              <a:t>).</a:t>
            </a:r>
          </a:p>
          <a:p>
            <a:pPr marL="228600" indent="-228600">
              <a:buSzPct val="100000"/>
              <a:buChar char="•"/>
            </a:pPr>
            <a:endParaRPr lang="en-US" sz="1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dirty="0" smtClean="0">
                <a:solidFill>
                  <a:srgbClr val="2F1B22"/>
                </a:solidFill>
              </a:rPr>
              <a:t>No son </a:t>
            </a:r>
            <a:r>
              <a:rPr lang="en-US" dirty="0" err="1" smtClean="0">
                <a:solidFill>
                  <a:srgbClr val="2F1B22"/>
                </a:solidFill>
              </a:rPr>
              <a:t>equivalentes</a:t>
            </a:r>
            <a:r>
              <a:rPr lang="en-US" dirty="0" smtClean="0">
                <a:solidFill>
                  <a:srgbClr val="2F1B22"/>
                </a:solidFill>
              </a:rPr>
              <a:t> </a:t>
            </a:r>
            <a:r>
              <a:rPr lang="en-US" dirty="0" err="1" smtClean="0">
                <a:solidFill>
                  <a:srgbClr val="2F1B22"/>
                </a:solidFill>
              </a:rPr>
              <a:t>terapéuticso</a:t>
            </a:r>
            <a:r>
              <a:rPr lang="en-US" dirty="0" smtClean="0">
                <a:solidFill>
                  <a:srgbClr val="2F1B22"/>
                </a:solidFill>
              </a:rPr>
              <a:t> </a:t>
            </a:r>
            <a:r>
              <a:rPr lang="en-US" dirty="0">
                <a:solidFill>
                  <a:srgbClr val="2F1B22"/>
                </a:solidFill>
              </a:rPr>
              <a:t>de la farmacoterapia.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8010144" y="1591055"/>
            <a:ext cx="3419856" cy="4451525"/>
          </a:xfrm>
          <a:prstGeom prst="roundRect">
            <a:avLst>
              <a:gd name="adj" fmla="val 1604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028432" y="1636776"/>
            <a:ext cx="3383280" cy="594360"/>
          </a:xfrm>
          <a:prstGeom prst="roundRect">
            <a:avLst>
              <a:gd name="adj" fmla="val 10000"/>
            </a:avLst>
          </a:prstGeom>
          <a:solidFill>
            <a:srgbClr val="E8F0EB"/>
          </a:solidFill>
          <a:ln w="12700">
            <a:solidFill>
              <a:srgbClr val="E8F0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19872" y="1837944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F6B54"/>
                </a:solidFill>
              </a:rPr>
              <a:t>Fármacos no avalados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138160" y="2322576"/>
            <a:ext cx="3163824" cy="31455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Benzodiacepinas</a:t>
            </a:r>
            <a:r>
              <a:rPr lang="en-US" sz="2000" dirty="0" smtClean="0">
                <a:solidFill>
                  <a:srgbClr val="2F1B22"/>
                </a:solidFill>
              </a:rPr>
              <a:t>, ISRS</a:t>
            </a:r>
            <a:r>
              <a:rPr lang="en-US" sz="2000" dirty="0">
                <a:solidFill>
                  <a:srgbClr val="2F1B22"/>
                </a:solidFill>
              </a:rPr>
              <a:t>, IMAO, </a:t>
            </a:r>
            <a:r>
              <a:rPr lang="en-US" sz="2000" dirty="0" err="1" smtClean="0">
                <a:solidFill>
                  <a:srgbClr val="2F1B22"/>
                </a:solidFill>
              </a:rPr>
              <a:t>venlafaxina</a:t>
            </a:r>
            <a:r>
              <a:rPr lang="en-US" sz="2000" dirty="0" smtClean="0">
                <a:solidFill>
                  <a:srgbClr val="2F1B22"/>
                </a:solidFill>
              </a:rPr>
              <a:t> o </a:t>
            </a:r>
            <a:r>
              <a:rPr lang="en-US" sz="2000" dirty="0" err="1">
                <a:solidFill>
                  <a:srgbClr val="2F1B22"/>
                </a:solidFill>
              </a:rPr>
              <a:t>naltrexona</a:t>
            </a:r>
            <a:r>
              <a:rPr lang="en-US" sz="2000" dirty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como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tratamiento </a:t>
            </a:r>
            <a:r>
              <a:rPr lang="en-US" sz="2000" dirty="0" err="1">
                <a:solidFill>
                  <a:srgbClr val="2F1B22"/>
                </a:solidFill>
              </a:rPr>
              <a:t>estándar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Tienen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baja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eficacia, </a:t>
            </a:r>
            <a:r>
              <a:rPr lang="en-US" sz="2000" dirty="0" smtClean="0">
                <a:solidFill>
                  <a:srgbClr val="2F1B22"/>
                </a:solidFill>
              </a:rPr>
              <a:t>o </a:t>
            </a:r>
            <a:r>
              <a:rPr lang="en-US" sz="2000" dirty="0" err="1" smtClean="0">
                <a:solidFill>
                  <a:srgbClr val="2F1B22"/>
                </a:solidFill>
              </a:rPr>
              <a:t>muchas</a:t>
            </a:r>
            <a:r>
              <a:rPr lang="en-US" sz="2000" dirty="0" smtClean="0">
                <a:solidFill>
                  <a:srgbClr val="2F1B22"/>
                </a:solidFill>
              </a:rPr>
              <a:t> RAMs.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574536"/>
            <a:ext cx="566928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1"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Resumen comparativo de primera línea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58368" y="1062872"/>
            <a:ext cx="10744200" cy="0"/>
          </a:xfrm>
          <a:prstGeom prst="line">
            <a:avLst/>
          </a:prstGeom>
          <a:noFill/>
          <a:ln w="12700">
            <a:solidFill>
              <a:srgbClr val="C9A5A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" y="1755648"/>
            <a:ext cx="5166360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68096" y="1773936"/>
            <a:ext cx="5129784" cy="457200"/>
          </a:xfrm>
          <a:prstGeom prst="roundRect">
            <a:avLst>
              <a:gd name="adj" fmla="val 10000"/>
            </a:avLst>
          </a:prstGeom>
          <a:solidFill>
            <a:srgbClr val="EFDDE2"/>
          </a:solidFill>
          <a:ln w="12700">
            <a:solidFill>
              <a:srgbClr val="EFDDE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9536" y="1837944"/>
            <a:ext cx="49469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6F2232"/>
                </a:solidFill>
              </a:rPr>
              <a:t>TRN basal (parche)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96112" y="2249424"/>
            <a:ext cx="4910328" cy="1088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Mecanismo: reemplazo nicotínico </a:t>
            </a:r>
            <a:r>
              <a:rPr lang="en-US" sz="2000" dirty="0" err="1">
                <a:solidFill>
                  <a:srgbClr val="2F1B22"/>
                </a:solidFill>
              </a:rPr>
              <a:t>sostenido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Mejor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perfil: abstinencia basal, rutina simple, uso aislado o combinado.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099048" y="1755648"/>
            <a:ext cx="5330952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117336" y="1773936"/>
            <a:ext cx="5294376" cy="457200"/>
          </a:xfrm>
          <a:prstGeom prst="roundRect">
            <a:avLst>
              <a:gd name="adj" fmla="val 10000"/>
            </a:avLst>
          </a:prstGeom>
          <a:solidFill>
            <a:srgbClr val="E8F0EB"/>
          </a:solidFill>
          <a:ln w="12700">
            <a:solidFill>
              <a:srgbClr val="E8F0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08776" y="1837944"/>
            <a:ext cx="51114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F6B54"/>
                </a:solidFill>
              </a:rPr>
              <a:t>TRN rápida (chicle / comprimido / espray)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208776" y="2249424"/>
            <a:ext cx="5074920" cy="1088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Mecanismo: nicotina de rescate para craving </a:t>
            </a:r>
            <a:r>
              <a:rPr lang="en-US" sz="2000" dirty="0" err="1">
                <a:solidFill>
                  <a:srgbClr val="2F1B22"/>
                </a:solidFill>
              </a:rPr>
              <a:t>puntual</a:t>
            </a:r>
            <a:r>
              <a:rPr lang="en-US" sz="2000" dirty="0" smtClean="0">
                <a:solidFill>
                  <a:srgbClr val="2F1B22"/>
                </a:solidFill>
              </a:rPr>
              <a:t>. </a:t>
            </a:r>
            <a:r>
              <a:rPr lang="en-US" sz="2000" dirty="0" err="1" smtClean="0">
                <a:solidFill>
                  <a:srgbClr val="2F1B22"/>
                </a:solidFill>
              </a:rPr>
              <a:t>Mejor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perfil: urgencia de fumar, alta dependencia o combinación con parche.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749808" y="3767328"/>
            <a:ext cx="5166360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768096" y="3785616"/>
            <a:ext cx="5129784" cy="457200"/>
          </a:xfrm>
          <a:prstGeom prst="roundRect">
            <a:avLst>
              <a:gd name="adj" fmla="val 10000"/>
            </a:avLst>
          </a:prstGeom>
          <a:solidFill>
            <a:srgbClr val="F8EEE4"/>
          </a:solidFill>
          <a:ln w="12700">
            <a:solidFill>
              <a:srgbClr val="F8EEE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59536" y="3849624"/>
            <a:ext cx="49469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8D5A10"/>
                </a:solidFill>
              </a:rPr>
              <a:t>Bupropión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77824" y="4334256"/>
            <a:ext cx="4910328" cy="1088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Mecanismo: dopamina / </a:t>
            </a:r>
            <a:r>
              <a:rPr lang="en-US" sz="2000" dirty="0" err="1">
                <a:solidFill>
                  <a:srgbClr val="2F1B22"/>
                </a:solidFill>
              </a:rPr>
              <a:t>noradrenalina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Mejor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perfil: craving relevante y preocupación por aumento de peso.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6099048" y="3767328"/>
            <a:ext cx="5330952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117336" y="3785616"/>
            <a:ext cx="5294376" cy="457200"/>
          </a:xfrm>
          <a:prstGeom prst="roundRect">
            <a:avLst>
              <a:gd name="adj" fmla="val 10000"/>
            </a:avLst>
          </a:prstGeom>
          <a:solidFill>
            <a:srgbClr val="EFDDE2"/>
          </a:solidFill>
          <a:ln w="12700">
            <a:solidFill>
              <a:srgbClr val="EFDDE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08776" y="3849624"/>
            <a:ext cx="51114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 err="1" smtClean="0">
                <a:solidFill>
                  <a:srgbClr val="6F2232"/>
                </a:solidFill>
              </a:rPr>
              <a:t>Citisiniclina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6227064" y="4334256"/>
            <a:ext cx="5074920" cy="1088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>
                <a:solidFill>
                  <a:srgbClr val="2F1B22"/>
                </a:solidFill>
              </a:rPr>
              <a:t>Mecanismo: agonismo parcial nicotínico α4β2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r>
              <a:rPr lang="en-US" sz="2000" dirty="0" err="1" smtClean="0">
                <a:solidFill>
                  <a:srgbClr val="2F1B22"/>
                </a:solidFill>
              </a:rPr>
              <a:t>Mejor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>
                <a:solidFill>
                  <a:srgbClr val="2F1B22"/>
                </a:solidFill>
              </a:rPr>
              <a:t>perfil: deseo de máxima eficacia relativa en monoterapia.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20272" y="6574536"/>
            <a:ext cx="566928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1"/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Algoritmo práctico de prescripción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85800" y="1024128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F64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Secuencia simple para la consulta clínica.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676656" y="1444752"/>
            <a:ext cx="10744200" cy="0"/>
          </a:xfrm>
          <a:prstGeom prst="line">
            <a:avLst/>
          </a:prstGeom>
          <a:noFill/>
          <a:ln w="12700">
            <a:solidFill>
              <a:srgbClr val="C9A5A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1920240"/>
            <a:ext cx="2011680" cy="1005840"/>
          </a:xfrm>
          <a:prstGeom prst="roundRect">
            <a:avLst>
              <a:gd name="adj" fmla="val 5455"/>
            </a:avLst>
          </a:prstGeom>
          <a:solidFill>
            <a:srgbClr val="FDF9FA"/>
          </a:solidFill>
          <a:ln w="12700">
            <a:solidFill>
              <a:srgbClr val="D8C0C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51560" y="2130553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6F2232"/>
                </a:solidFill>
              </a:rPr>
              <a:t>1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6F2232"/>
                </a:solidFill>
              </a:rPr>
              <a:t>Registrar consumo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6F2232"/>
                </a:solidFill>
              </a:rPr>
              <a:t>y dependencia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154680" y="2194560"/>
            <a:ext cx="502920" cy="457200"/>
          </a:xfrm>
          <a:prstGeom prst="chevron">
            <a:avLst/>
          </a:prstGeom>
          <a:solidFill>
            <a:srgbClr val="C07A8A"/>
          </a:solidFill>
          <a:ln w="12700">
            <a:solidFill>
              <a:srgbClr val="C07A8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794760" y="1920240"/>
            <a:ext cx="2057400" cy="1005840"/>
          </a:xfrm>
          <a:prstGeom prst="roundRect">
            <a:avLst>
              <a:gd name="adj" fmla="val 5455"/>
            </a:avLst>
          </a:prstGeom>
          <a:solidFill>
            <a:srgbClr val="FDF9FA"/>
          </a:solidFill>
          <a:ln w="12700">
            <a:solidFill>
              <a:srgbClr val="D8C0C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950208" y="2103120"/>
            <a:ext cx="17556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6F2232"/>
                </a:solidFill>
              </a:rPr>
              <a:t>2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6F2232"/>
                </a:solidFill>
              </a:rPr>
              <a:t>Fijar día D y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6F2232"/>
                </a:solidFill>
              </a:rPr>
              <a:t>acompañamiento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9048" y="2194560"/>
            <a:ext cx="502920" cy="457200"/>
          </a:xfrm>
          <a:prstGeom prst="chevron">
            <a:avLst/>
          </a:prstGeom>
          <a:solidFill>
            <a:srgbClr val="C07A8A"/>
          </a:solidFill>
          <a:ln w="12700">
            <a:solidFill>
              <a:srgbClr val="C07A8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739128" y="1920240"/>
            <a:ext cx="2240280" cy="1005840"/>
          </a:xfrm>
          <a:prstGeom prst="roundRect">
            <a:avLst>
              <a:gd name="adj" fmla="val 5455"/>
            </a:avLst>
          </a:prstGeom>
          <a:solidFill>
            <a:srgbClr val="FDF9FA"/>
          </a:solidFill>
          <a:ln w="12700">
            <a:solidFill>
              <a:srgbClr val="D8C0C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903720" y="2103120"/>
            <a:ext cx="1901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6F2232"/>
                </a:solidFill>
              </a:rPr>
              <a:t>3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6F2232"/>
                </a:solidFill>
              </a:rPr>
              <a:t>Elegir fármaco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6F2232"/>
                </a:solidFill>
              </a:rPr>
              <a:t>según escenario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9217152" y="2194560"/>
            <a:ext cx="502920" cy="457200"/>
          </a:xfrm>
          <a:prstGeom prst="chevron">
            <a:avLst/>
          </a:prstGeom>
          <a:solidFill>
            <a:srgbClr val="C07A8A"/>
          </a:solidFill>
          <a:ln w="12700">
            <a:solidFill>
              <a:srgbClr val="C07A8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857232" y="1920240"/>
            <a:ext cx="1600200" cy="1005840"/>
          </a:xfrm>
          <a:prstGeom prst="roundRect">
            <a:avLst>
              <a:gd name="adj" fmla="val 5455"/>
            </a:avLst>
          </a:prstGeom>
          <a:solidFill>
            <a:srgbClr val="FDF9FA"/>
          </a:solidFill>
          <a:ln w="12700">
            <a:solidFill>
              <a:srgbClr val="D8C0C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012680" y="210312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6F2232"/>
                </a:solidFill>
              </a:rPr>
              <a:t>4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6F2232"/>
                </a:solidFill>
              </a:rPr>
              <a:t>Controlar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6F2232"/>
                </a:solidFill>
              </a:rPr>
              <a:t>respuesta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1051560" y="3840480"/>
            <a:ext cx="324612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1069848" y="3858768"/>
            <a:ext cx="3209544" cy="457200"/>
          </a:xfrm>
          <a:prstGeom prst="roundRect">
            <a:avLst>
              <a:gd name="adj" fmla="val 10000"/>
            </a:avLst>
          </a:prstGeom>
          <a:solidFill>
            <a:srgbClr val="F8EEE4"/>
          </a:solidFill>
          <a:ln w="12700">
            <a:solidFill>
              <a:srgbClr val="F8EEE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161288" y="3922776"/>
            <a:ext cx="30266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8D5A10"/>
                </a:solidFill>
              </a:rPr>
              <a:t>Escenario 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1179576" y="4407408"/>
            <a:ext cx="2990088" cy="7223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2F1B22"/>
                </a:solidFill>
              </a:rPr>
              <a:t>&lt;10 cig/día: priorizar consejería; no medicar en forma sistemática.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498848" y="3840480"/>
            <a:ext cx="324612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517136" y="3858768"/>
            <a:ext cx="3209544" cy="457200"/>
          </a:xfrm>
          <a:prstGeom prst="roundRect">
            <a:avLst>
              <a:gd name="adj" fmla="val 10000"/>
            </a:avLst>
          </a:prstGeom>
          <a:solidFill>
            <a:srgbClr val="E8F0EB"/>
          </a:solidFill>
          <a:ln w="12700">
            <a:solidFill>
              <a:srgbClr val="E8F0E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608576" y="3922776"/>
            <a:ext cx="30266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F6B54"/>
                </a:solidFill>
              </a:rPr>
              <a:t>Escenario B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4626864" y="4407408"/>
            <a:ext cx="2990088" cy="7223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2F1B22"/>
                </a:solidFill>
              </a:rPr>
              <a:t>10-20 cig/día: TRN, bupropión o vareniclina en monoterapia</a:t>
            </a:r>
            <a:r>
              <a:rPr lang="en-US" sz="2000" dirty="0">
                <a:solidFill>
                  <a:srgbClr val="2F1B22"/>
                </a:solidFill>
              </a:rPr>
              <a:t>.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7936992" y="3840480"/>
            <a:ext cx="324612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7955280" y="3858768"/>
            <a:ext cx="3209544" cy="457200"/>
          </a:xfrm>
          <a:prstGeom prst="roundRect">
            <a:avLst>
              <a:gd name="adj" fmla="val 10000"/>
            </a:avLst>
          </a:prstGeom>
          <a:solidFill>
            <a:srgbClr val="EFDDE2"/>
          </a:solidFill>
          <a:ln w="12700">
            <a:solidFill>
              <a:srgbClr val="EFDDE2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046720" y="3922776"/>
            <a:ext cx="30266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6F2232"/>
                </a:solidFill>
              </a:rPr>
              <a:t>Escenario C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8065008" y="4407408"/>
            <a:ext cx="2990088" cy="7223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2F1B22"/>
                </a:solidFill>
              </a:rPr>
              <a:t>Alta dependencia: TRN intensiva o combinaciones seleccionadas.</a:t>
            </a:r>
            <a:endParaRPr lang="en-US" sz="16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74536"/>
            <a:ext cx="59436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1"/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02920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6F22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Mensajes para llevar a la práctica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76656" y="1053445"/>
            <a:ext cx="10744200" cy="0"/>
          </a:xfrm>
          <a:prstGeom prst="line">
            <a:avLst/>
          </a:prstGeom>
          <a:noFill/>
          <a:ln w="12700">
            <a:solidFill>
              <a:srgbClr val="C9A5A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68096" y="1783080"/>
            <a:ext cx="10607040" cy="3246120"/>
          </a:xfrm>
          <a:prstGeom prst="roundRect">
            <a:avLst>
              <a:gd name="adj" fmla="val 1690"/>
            </a:avLst>
          </a:prstGeom>
          <a:solidFill>
            <a:srgbClr val="FFFFFF"/>
          </a:solidFill>
          <a:ln w="12700">
            <a:solidFill>
              <a:srgbClr val="D8C0C6"/>
            </a:solidFill>
            <a:prstDash val="solid"/>
          </a:ln>
          <a:effectLst>
            <a:outerShdw blurRad="15240" dist="762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86384" y="1801368"/>
            <a:ext cx="10570464" cy="457200"/>
          </a:xfrm>
          <a:prstGeom prst="roundRect">
            <a:avLst>
              <a:gd name="adj" fmla="val 10000"/>
            </a:avLst>
          </a:prstGeom>
          <a:solidFill>
            <a:srgbClr val="EFDDE2"/>
          </a:solidFill>
          <a:ln w="12700">
            <a:solidFill>
              <a:srgbClr val="EFDDE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77824" y="1865376"/>
            <a:ext cx="103875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 err="1" smtClean="0">
                <a:solidFill>
                  <a:srgbClr val="6F2232"/>
                </a:solidFill>
              </a:rPr>
              <a:t>Comentarios</a:t>
            </a:r>
            <a:r>
              <a:rPr lang="en-US" sz="2100" b="1" dirty="0" smtClean="0">
                <a:solidFill>
                  <a:srgbClr val="6F2232"/>
                </a:solidFill>
              </a:rPr>
              <a:t> </a:t>
            </a:r>
            <a:r>
              <a:rPr lang="en-US" sz="2100" b="1" dirty="0">
                <a:solidFill>
                  <a:srgbClr val="6F2232"/>
                </a:solidFill>
              </a:rPr>
              <a:t>finales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96112" y="2395728"/>
            <a:ext cx="10351008" cy="25054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/>
          <a:lstStyle/>
          <a:p>
            <a:pPr marL="228600" indent="-228600">
              <a:buSzPct val="100000"/>
              <a:buChar char="•"/>
            </a:pPr>
            <a:r>
              <a:rPr lang="en-US" sz="2000" dirty="0" smtClean="0">
                <a:solidFill>
                  <a:srgbClr val="2F1B22"/>
                </a:solidFill>
              </a:rPr>
              <a:t>La </a:t>
            </a:r>
            <a:r>
              <a:rPr lang="en-US" sz="2000" dirty="0" err="1" smtClean="0">
                <a:solidFill>
                  <a:srgbClr val="2F1B22"/>
                </a:solidFill>
              </a:rPr>
              <a:t>tasa</a:t>
            </a:r>
            <a:r>
              <a:rPr lang="en-US" sz="2000" dirty="0" smtClean="0">
                <a:solidFill>
                  <a:srgbClr val="2F1B22"/>
                </a:solidFill>
              </a:rPr>
              <a:t> de </a:t>
            </a:r>
            <a:r>
              <a:rPr lang="en-US" sz="2000" dirty="0" err="1" smtClean="0">
                <a:solidFill>
                  <a:srgbClr val="2F1B22"/>
                </a:solidFill>
              </a:rPr>
              <a:t>reincidencia</a:t>
            </a:r>
            <a:r>
              <a:rPr lang="en-US" sz="2000" dirty="0" smtClean="0">
                <a:solidFill>
                  <a:srgbClr val="2F1B22"/>
                </a:solidFill>
              </a:rPr>
              <a:t> al </a:t>
            </a:r>
            <a:r>
              <a:rPr lang="en-US" sz="2000" dirty="0" err="1" smtClean="0">
                <a:solidFill>
                  <a:srgbClr val="2F1B22"/>
                </a:solidFill>
              </a:rPr>
              <a:t>año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es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muy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alta</a:t>
            </a:r>
            <a:r>
              <a:rPr lang="en-US" sz="2000" dirty="0" smtClean="0">
                <a:solidFill>
                  <a:srgbClr val="2F1B22"/>
                </a:solidFill>
              </a:rPr>
              <a:t> para </a:t>
            </a:r>
            <a:r>
              <a:rPr lang="en-US" sz="2000" dirty="0" err="1" smtClean="0">
                <a:solidFill>
                  <a:srgbClr val="2F1B22"/>
                </a:solidFill>
              </a:rPr>
              <a:t>casi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todas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las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opciones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2000" dirty="0" smtClean="0">
                <a:solidFill>
                  <a:srgbClr val="2F1B22"/>
                </a:solidFill>
              </a:rPr>
              <a:t>La persona </a:t>
            </a:r>
            <a:r>
              <a:rPr lang="en-US" sz="2000" dirty="0" err="1" smtClean="0">
                <a:solidFill>
                  <a:srgbClr val="2F1B22"/>
                </a:solidFill>
              </a:rPr>
              <a:t>debe</a:t>
            </a:r>
            <a:r>
              <a:rPr lang="en-US" sz="2000" dirty="0" smtClean="0">
                <a:solidFill>
                  <a:srgbClr val="2F1B22"/>
                </a:solidFill>
              </a:rPr>
              <a:t> saber </a:t>
            </a:r>
            <a:r>
              <a:rPr lang="en-US" sz="2000" dirty="0" err="1" smtClean="0">
                <a:solidFill>
                  <a:srgbClr val="2F1B22"/>
                </a:solidFill>
              </a:rPr>
              <a:t>que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eso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es</a:t>
            </a:r>
            <a:r>
              <a:rPr lang="en-US" sz="2000" dirty="0" smtClean="0">
                <a:solidFill>
                  <a:srgbClr val="2F1B22"/>
                </a:solidFill>
              </a:rPr>
              <a:t> lo mas probable y </a:t>
            </a:r>
            <a:r>
              <a:rPr lang="en-US" sz="2000" dirty="0" err="1" smtClean="0">
                <a:solidFill>
                  <a:srgbClr val="2F1B22"/>
                </a:solidFill>
              </a:rPr>
              <a:t>debe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reintentar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dejarlo</a:t>
            </a:r>
            <a:r>
              <a:rPr lang="en-US" sz="2000" dirty="0" smtClean="0">
                <a:solidFill>
                  <a:srgbClr val="2F1B22"/>
                </a:solidFill>
              </a:rPr>
              <a:t> lo antes </a:t>
            </a:r>
            <a:r>
              <a:rPr lang="en-US" sz="2000" dirty="0" err="1" smtClean="0">
                <a:solidFill>
                  <a:srgbClr val="2F1B22"/>
                </a:solidFill>
              </a:rPr>
              <a:t>posible</a:t>
            </a:r>
            <a:r>
              <a:rPr lang="en-US" sz="2000" dirty="0" smtClean="0">
                <a:solidFill>
                  <a:srgbClr val="2F1B22"/>
                </a:solidFill>
              </a:rPr>
              <a:t> para </a:t>
            </a:r>
            <a:r>
              <a:rPr lang="en-US" sz="2000" dirty="0" err="1" smtClean="0">
                <a:solidFill>
                  <a:srgbClr val="2F1B22"/>
                </a:solidFill>
              </a:rPr>
              <a:t>mejorar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las</a:t>
            </a:r>
            <a:r>
              <a:rPr lang="en-US" sz="2000" dirty="0" smtClean="0">
                <a:solidFill>
                  <a:srgbClr val="2F1B22"/>
                </a:solidFill>
              </a:rPr>
              <a:t> chances de </a:t>
            </a:r>
            <a:r>
              <a:rPr lang="en-US" sz="2000" dirty="0" err="1" smtClean="0">
                <a:solidFill>
                  <a:srgbClr val="2F1B22"/>
                </a:solidFill>
              </a:rPr>
              <a:t>éxito</a:t>
            </a:r>
            <a:r>
              <a:rPr lang="en-US" sz="2000" dirty="0" smtClean="0">
                <a:solidFill>
                  <a:srgbClr val="2F1B22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endParaRPr lang="en-US" sz="2000" dirty="0" smtClean="0">
              <a:solidFill>
                <a:srgbClr val="2F1B22"/>
              </a:solidFill>
            </a:endParaRPr>
          </a:p>
          <a:p>
            <a:pPr marL="228600" indent="-228600">
              <a:buSzPct val="100000"/>
              <a:buChar char="•"/>
            </a:pPr>
            <a:endParaRPr lang="en-US" sz="2000" dirty="0">
              <a:solidFill>
                <a:srgbClr val="2F1B22"/>
              </a:solidFill>
            </a:endParaRPr>
          </a:p>
          <a:p>
            <a:pPr>
              <a:buSzPct val="100000"/>
            </a:pPr>
            <a:r>
              <a:rPr lang="en-US" sz="2000" dirty="0" smtClean="0">
                <a:solidFill>
                  <a:srgbClr val="2F1B22"/>
                </a:solidFill>
              </a:rPr>
              <a:t>	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El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</a:rPr>
              <a:t>médico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 JAMÁS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</a:rPr>
              <a:t>debe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</a:rPr>
              <a:t>dejar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 de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</a:rPr>
              <a:t>intentar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</a:rPr>
              <a:t>que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</a:rPr>
              <a:t>su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</a:rPr>
              <a:t>paciente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</a:rPr>
              <a:t>deje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 el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</a:rPr>
              <a:t>tabaco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Shape 7"/>
          <p:cNvSpPr/>
          <p:nvPr/>
        </p:nvSpPr>
        <p:spPr>
          <a:xfrm>
            <a:off x="786384" y="5321808"/>
            <a:ext cx="10607040" cy="1124712"/>
          </a:xfrm>
          <a:prstGeom prst="roundRect">
            <a:avLst>
              <a:gd name="adj" fmla="val 6410"/>
            </a:avLst>
          </a:prstGeom>
          <a:solidFill>
            <a:srgbClr val="EFDDE2"/>
          </a:solidFill>
          <a:ln w="12700">
            <a:solidFill>
              <a:srgbClr val="D8C0C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552" y="5338210"/>
            <a:ext cx="10195560" cy="9406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2F1B22"/>
                </a:solidFill>
              </a:rPr>
              <a:t>Referencia central: Ministerio de Salud de la Nación. Guía de Práctica Clínica Nacional de Tratamiento de la Adicción al Tabaco 2020. </a:t>
            </a:r>
            <a:r>
              <a:rPr lang="en-US" sz="2000" dirty="0" err="1">
                <a:solidFill>
                  <a:srgbClr val="2F1B22"/>
                </a:solidFill>
              </a:rPr>
              <a:t>Edición</a:t>
            </a:r>
            <a:r>
              <a:rPr lang="en-US" sz="2000" dirty="0">
                <a:solidFill>
                  <a:srgbClr val="2F1B22"/>
                </a:solidFill>
              </a:rPr>
              <a:t> </a:t>
            </a:r>
            <a:r>
              <a:rPr lang="en-US" sz="2000" dirty="0" smtClean="0">
                <a:solidFill>
                  <a:srgbClr val="2F1B22"/>
                </a:solidFill>
              </a:rPr>
              <a:t>2021.</a:t>
            </a:r>
          </a:p>
          <a:p>
            <a:pPr marL="0" indent="0" algn="ctr">
              <a:buNone/>
            </a:pPr>
            <a:r>
              <a:rPr lang="en-US" sz="2000" dirty="0" err="1" smtClean="0">
                <a:solidFill>
                  <a:srgbClr val="2F1B22"/>
                </a:solidFill>
              </a:rPr>
              <a:t>Citisiniclina</a:t>
            </a:r>
            <a:r>
              <a:rPr lang="en-US" sz="2000" dirty="0" smtClean="0">
                <a:solidFill>
                  <a:srgbClr val="2F1B22"/>
                </a:solidFill>
              </a:rPr>
              <a:t> para </a:t>
            </a:r>
            <a:r>
              <a:rPr lang="en-US" sz="2000" dirty="0" err="1" smtClean="0">
                <a:solidFill>
                  <a:srgbClr val="2F1B22"/>
                </a:solidFill>
              </a:rPr>
              <a:t>cesación</a:t>
            </a:r>
            <a:r>
              <a:rPr lang="en-US" sz="2000" dirty="0" smtClean="0">
                <a:solidFill>
                  <a:srgbClr val="2F1B22"/>
                </a:solidFill>
              </a:rPr>
              <a:t> </a:t>
            </a:r>
            <a:r>
              <a:rPr lang="en-US" sz="2000" dirty="0" err="1" smtClean="0">
                <a:solidFill>
                  <a:srgbClr val="2F1B22"/>
                </a:solidFill>
              </a:rPr>
              <a:t>tabáquica</a:t>
            </a:r>
            <a:r>
              <a:rPr lang="en-US" sz="2000" dirty="0" smtClean="0">
                <a:solidFill>
                  <a:srgbClr val="2F1B22"/>
                </a:solidFill>
              </a:rPr>
              <a:t>. JAMA internal medicine </a:t>
            </a:r>
            <a:r>
              <a:rPr lang="en-US" sz="2000" dirty="0" err="1" smtClean="0">
                <a:solidFill>
                  <a:srgbClr val="2F1B22"/>
                </a:solidFill>
              </a:rPr>
              <a:t>abril</a:t>
            </a:r>
            <a:r>
              <a:rPr lang="en-US" sz="2000" dirty="0" smtClean="0">
                <a:solidFill>
                  <a:srgbClr val="2F1B22"/>
                </a:solidFill>
              </a:rPr>
              <a:t> 2025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65408" y="6574536"/>
            <a:ext cx="621792" cy="283464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1"/>
              <a:t>16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1605</Words>
  <Application>Microsoft Office PowerPoint</Application>
  <PresentationFormat>Panorámica</PresentationFormat>
  <Paragraphs>301</Paragraphs>
  <Slides>16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OpenAI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Cesación tabáquica: drogas, mecanismos de acción e indicaciones</dc:title>
  <dc:subject>Cesación tabáquica - farmacoterapia</dc:subject>
  <dc:creator>OpenAI</dc:creator>
  <cp:lastModifiedBy>Usuario de Windows</cp:lastModifiedBy>
  <cp:revision>26</cp:revision>
  <dcterms:created xsi:type="dcterms:W3CDTF">2026-04-14T15:34:52Z</dcterms:created>
  <dcterms:modified xsi:type="dcterms:W3CDTF">2026-09-07T14:21:57Z</dcterms:modified>
</cp:coreProperties>
</file>