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8" r:id="rId4"/>
    <p:sldId id="270" r:id="rId5"/>
    <p:sldId id="269" r:id="rId6"/>
    <p:sldId id="258" r:id="rId7"/>
    <p:sldId id="271" r:id="rId8"/>
    <p:sldId id="275" r:id="rId9"/>
    <p:sldId id="274" r:id="rId10"/>
    <p:sldId id="260" r:id="rId11"/>
    <p:sldId id="272" r:id="rId12"/>
    <p:sldId id="261" r:id="rId13"/>
    <p:sldId id="276" r:id="rId14"/>
    <p:sldId id="259" r:id="rId15"/>
    <p:sldId id="279" r:id="rId16"/>
    <p:sldId id="277" r:id="rId17"/>
    <p:sldId id="262" r:id="rId18"/>
    <p:sldId id="280" r:id="rId19"/>
    <p:sldId id="264" r:id="rId20"/>
    <p:sldId id="265" r:id="rId21"/>
    <p:sldId id="266" r:id="rId22"/>
    <p:sldId id="278" r:id="rId23"/>
    <p:sldId id="267" r:id="rId2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89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 (archivo subido por el usuario), portada y tabla de contenidos; el contenido de la presentación se basa en las secciones de tratamiento farmacológico del EPOC estable y de las exacerbaciones (capítulos 3 y 4).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pp. 79-84 del reporte: broncodilatadores como base del tratamiento estable, efectos sobre FEV1, síntomas y estado de salud.
- GOLD-2025-Report Completo.pdf, pp. 80-84 del reporte: beneficios de LABA, LAMA y combinaciones LABA+LAMA; los broncodilatadores de acción corta regulares no se recomiendan en enfermedad estable.
- GOLD-2025-Report Completo.pdf, p. 90 del reporte: glucocorticoides orales sin papel en tratamiento diario crónico.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figura de “Initial Pharmacological Treatment”, p. 54 del reporte (visual extraída y recortada del PDF; archivo local: /mnt/data/crops/initial_alg_crop.png).
- GOLD-2025-Report Completo.pdf, pp. 55-56 del reporte: Grupo A con broncodilatador; Grupo B con LABA+LAMA; Grupo E con LABA+LAMA y consideración de LABA+LAMA+ICS si eosinófilos ≥ 300 células/µL; LABA+ICS no se fomenta; broncodilatador de rescate para todos; ICS obligatorio si hay asma concomitante.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39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p. 37 del reporte y pp. 85-89 del reporte: eosinófilos como biomarcador para estimar beneficio preventivo de ICS.
- GOLD-2025-Report Completo.pdf, p. 87 del reporte: poco o ningún efecto de regímenes con ICS con eos &lt; 100 células/µL; mayor beneficio con eos ≥ 300 células/µL.
- GOLD-2025-Report Completo.pdf, pp. 87-89 del reporte: LABA+ICS, manejo de pacientes ya tratados con LABA+ICS, riesgos de neumonía y otros efectos adversos, y superioridad de LABA+LAMA+ICS cuando existe indicación de ICS.
- GOLD-2025-Report Completo.pdf, p. 60 del reporte: mayor riesgo de exacerbaciones al retirar ICS si eos ≥ 300 células/µL.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p. 37 del reporte y pp. 85-89 del reporte: eosinófilos como biomarcador para estimar beneficio preventivo de ICS.
- GOLD-2025-Report Completo.pdf, p. 87 del reporte: poco o ningún efecto de regímenes con ICS con eos &lt; 100 células/µL; mayor beneficio con eos ≥ 300 células/µL.
- GOLD-2025-Report Completo.pdf, pp. 87-89 del reporte: LABA+ICS, manejo de pacientes ya tratados con LABA+ICS, riesgos de neumonía y otros efectos adversos, y superioridad de LABA+LAMA+ICS cuando existe indicación de ICS.
- GOLD-2025-Report Completo.pdf, p. 60 del reporte: mayor riesgo de exacerbaciones al retirar ICS si eos ≥ 300 células/µL.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4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figura “Follow-up Pharmacological Treatment”, pp. 57-59 del reporte (visual extraída y recortada del PDF; archivo local: /mnt/data/crops/follow_alg_crop.png).
- GOLD-2025-Report Completo.pdf, figura “Management Cycle”, p. 57 del reporte.
- GOLD-2025-Report Completo.pdf, pp. 57-60 del reporte: revisión de síntomas/exacerbaciones, valoración de técnica del inhalador y adherencia, ajuste con escalada, cambio de dispositivo/moléculas o desescalada; enfoque por rasgos tratables de disnea o exacerbaciones.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pp. 57-60 del reporte: roflumilast, azitromicina y dupilumab en el algoritmo de seguimiento.
- GOLD-2025-Report Completo.pdf, pp. 90-91 del reporte: evidencia y perfil clínico de roflumilast, antibióticos macrólidos, mucolíticos, ensifentrine y dupilumab.
- GOLD-2025-Report Completo.pdf, p. 5 del reporte (resumen de novedades 2025): incorporación de ensifentrine y dupilumab en figuras de seguimiento y farmacoterapia estable.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11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pp. 57-60 del reporte: roflumilast, azitromicina y dupilumab en el algoritmo de seguimiento.
- GOLD-2025-Report Completo.pdf, pp. 90-91 del reporte: evidencia y perfil clínico de roflumilast, antibióticos macrólidos, mucolíticos, ensifentrine y dupilumab.
- GOLD-2025-Report Completo.pdf, p. 5 del reporte (resumen de novedades 2025): incorporación de ensifentrine y dupilumab en figuras de seguimiento y farmacoterapia estable.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21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pp. 57-60 del reporte: roflumilast, azitromicina y dupilumab en el algoritmo de seguimiento.
- GOLD-2025-Report Completo.pdf, pp. 90-91 del reporte: evidencia y perfil clínico de roflumilast, antibióticos macrólidos, mucolíticos, ensifentrine y dupilumab.
- GOLD-2025-Report Completo.pdf, p. 5 del reporte (resumen de novedades 2025): incorporación de ensifentrine y dupilumab en figuras de seguimiento y farmacoterapia estable.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figura “Key Points for the Management of Exacerbations”, p. 116 del reporte (visual extraída y recortada del PDF; archivo local: /mnt/data/crops/key_exac_crop.png).
- GOLD-2025-Report Completo.pdf, pp. 116-118 del reporte: las tres clases de medicación usadas en exacerbaciones, papel de SABA±SAMA, corticoides sistémicos, antibióticos y no recomendación de metilxantinas.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07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figura “Management of Severe but not Life-threatening Exacerbations”, p. 115 del reporte (visual extraída y recortada del PDF; archivo local: /mnt/data/crops/sev_exac_crop.png).
- GOLD-2025-Report Completo.pdf, p. 116 del reporte: SABA con o sin anticolinérgicos de acción corta como broncodilatadores iniciales; MDI y nebulizador con eficacia similar; evitar nebulización continua; preferir nebulización con aire frente a oxígeno si se elige nebulizador.
- GOLD-2025-Report Completo.pdf, pp. 116-118 del reporte: continuar LABA/LAMA/ICS durante la exacerbación o iniciarlos antes del alta; metilxantinas IV no recomendadas.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p. 1 del reporte (objetivos del tratamiento organizados en alivio de síntomas y reducción de riesgo futuro; PDF aprox. p. 13 del archivo).
- GOLD-2025-Report Completo.pdf, pp. 54-56 del reporte (algoritmos de tratamiento inicial y necesidad de broncodilatador de rescate para todos los pacientes).
- GOLD-2025-Report Completo.pdf, p. 37 del reporte (eosinófilos sanguíneos como guía para ICS).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p. 116 del reporte: los glucocorticoides sistémicos mejoran función pulmonar, oxigenación, recuperación y reducen recaída/fracaso; duración recomendada 40 mg de prednisona equivalente al día por 5 días.
- GOLD-2025-Report Completo.pdf, p. 116 del reporte: la prednisolona oral es igualmente eficaz que la administración intravenosa; la budesonida nebulizada puede ser alternativa adecuada en algunos pacientes.
- GOLD-2025-Report Completo.pdf, pp. 116-117 del reporte: advertencia sobre limitar el uso de corticoides sistémicos a exacerbaciones significativas por sus eventos adversos.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pp. 117-118 del reporte: indicación de antibióticos si hay signos clínicos de infección bacteriana, incluyendo aumento de purulencia del esputo.
- GOLD-2025-Report Completo.pdf, p. 117 del reporte: antibióticos en pacientes con los tres síntomas cardinales, con dos si uno es purulencia, o si requieren ventilación mecánica.
- GOLD-2025-Report Completo.pdf, p. 118 del reporte: duración general 5–7 días; en ambulatorio se recomienda ≤5 días; opciones empíricas iniciales (aminopenicilina con ácido clavulánico, macrólido, tetraciclina o quinolona en pacientes seleccionados), guiadas por resistencias locales.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pp. 117-118 del reporte: indicación de antibióticos si hay signos clínicos de infección bacteriana, incluyendo aumento de purulencia del esputo.
- GOLD-2025-Report Completo.pdf, p. 117 del reporte: antibióticos en pacientes con los tres síntomas cardinales, con dos si uno es purulencia, o si requieren ventilación mecánica.
- GOLD-2025-Report Completo.pdf, p. 118 del reporte: duración general 5–7 días; en ambulatorio se recomienda ≤5 días; opciones empíricas iniciales (aminopenicilina con ácido clavulánico, macrólido, tetraciclina o quinolona en pacientes seleccionados), guiadas por resistencias locales.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49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Síntesis elaborada a partir de GOLD-2025-Report Completo.pdf, pp. 54-60, 79-91 y 115-118 del reporte.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p. 1 del reporte (objetivos del tratamiento organizados en alivio de síntomas y reducción de riesgo futuro; PDF aprox. p. 13 del archivo).
- GOLD-2025-Report Completo.pdf, pp. 54-56 del reporte (algoritmos de tratamiento inicial y necesidad de broncodilatador de rescate para todos los pacientes).
- GOLD-2025-Report Completo.pdf, p. 37 del reporte (eosinófilos sanguíneos como guía para ICS).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0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p. 1 del reporte (objetivos del tratamiento organizados en alivio de síntomas y reducción de riesgo futuro; PDF aprox. p. 13 del archivo).
- GOLD-2025-Report Completo.pdf, pp. 54-56 del reporte (algoritmos de tratamiento inicial y necesidad de broncodilatador de rescate para todos los pacientes).
- GOLD-2025-Report Completo.pdf, p. 37 del reporte (eosinófilos sanguíneos como guía para ICS).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5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p. 1 del reporte (objetivos del tratamiento organizados en alivio de síntomas y reducción de riesgo futuro; PDF aprox. p. 13 del archivo).
- GOLD-2025-Report Completo.pdf, pp. 54-56 del reporte (algoritmos de tratamiento inicial y necesidad de broncodilatador de rescate para todos los pacientes).
- GOLD-2025-Report Completo.pdf, p. 37 del reporte (eosinófilos sanguíneos como guía para ICS).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5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figura de “Initial Pharmacological Treatment”, p. 54 del reporte (visual extraída y recortada del PDF; archivo local: /mnt/data/crops/initial_alg_crop.png).
- GOLD-2025-Report Completo.pdf, pp. 55-56 del reporte: Grupo A con broncodilatador; Grupo B con LABA+LAMA; Grupo E con LABA+LAMA y consideración de LABA+LAMA+ICS si eosinófilos ≥ 300 células/µL; LABA+ICS no se fomenta; broncodilatador de rescate para todos; ICS obligatorio si hay asma concomitante.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GOLD-2025-Report Completo.pdf, figura de “Initial Pharmacological Treatment”, p. 54 del reporte (visual extraída y recortada del PDF; archivo local: /mnt/data/crops/initial_alg_crop.png).
- GOLD-2025-Report Completo.pdf, pp. 55-56 del reporte: Grupo A con broncodilatador; Grupo B con LABA+LAMA; Grupo E con LABA+LAMA y consideración de LABA+LAMA+ICS si eosinófilos ≥ 300 células/µL; LABA+ICS no se fomenta; broncodilatador de rescate para todos; ICS obligatorio si hay asma concomitante.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 Pocket Guide 2025 (dosis QD/BID por molécula y beneficio clínico de los LAMA): https://goldcopd.org/wp-content/uploads/2024/11/Pocket-Guide-2025-v1.0-12Nov2024_WMV-Draft.pdf
- Tiotropium (SPIRIVA RESPIMAT) FDA label: https://www.accessdata.fda.gov/drugsatfda_docs/label/2015/207070s000lbl.pdf
- Umeclidinium (INCRUSE ELLIPTA) FDA label: https://www.accessdata.fda.gov/drugsatfda_docs/label/2023/205382s013lbl.pdf
- Aclidinium (TUDORZA PRESSAIR) FDA label: https://www.accessdata.fda.gov/drugsatfda_docs/label/2019/202450s012lbl.pdf
- Glycopyrrolate (SEEBRI NEOHALER) FDA label: https://www.accessdata.fda.gov/drugsatfda_docs/label/2015/207923lbl.pdf
- Revefenacin (YUPELRI) FDA label: https://www.accessdata.fda.gov/drugsatfda_docs/label/2018/210598s000lbl.pdf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7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GOLD Pocket Guide 2025 (dosis QD/BID por molécula y beneficio clínico de los LAMA): https://goldcopd.org/wp-content/uploads/2024/11/Pocket-Guide-2025-v1.0-12Nov2024_WMV-Draft.pdf
- Tiotropium (SPIRIVA RESPIMAT) FDA label: https://www.accessdata.fda.gov/drugsatfda_docs/label/2015/207070s000lbl.pdf
- Umeclidinium (INCRUSE ELLIPTA) FDA label: https://www.accessdata.fda.gov/drugsatfda_docs/label/2023/205382s013lbl.pdf
- Aclidinium (TUDORZA PRESSAIR) FDA label: https://www.accessdata.fda.gov/drugsatfda_docs/label/2019/202450s012lbl.pdf
- Glycopyrrolate (SEEBRI NEOHALER) FDA label: https://www.accessdata.fda.gov/drugsatfda_docs/label/2015/207923lbl.pdf
- Revefenacin (YUPELRI) FDA label: https://www.accessdata.fda.gov/drugsatfda_docs/label/2018/210598s000lbl.pdf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6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329184" cy="685800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22960" y="768928"/>
            <a:ext cx="9509760" cy="14979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243A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Tratamiento</a:t>
            </a:r>
            <a:r>
              <a:rPr lang="en-US" sz="2800" b="1" dirty="0">
                <a:solidFill>
                  <a:srgbClr val="243A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800" b="1" dirty="0" err="1" smtClean="0">
                <a:solidFill>
                  <a:srgbClr val="243A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farmacológico</a:t>
            </a:r>
            <a:r>
              <a:rPr lang="en-US" sz="2800" b="1" dirty="0" smtClean="0">
                <a:solidFill>
                  <a:srgbClr val="243A5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de la EPOC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243A5A"/>
              </a:solidFill>
              <a:latin typeface="Aptos Display" pitchFamily="34" charset="0"/>
              <a:ea typeface="Aptos Display" pitchFamily="34" charset="-122"/>
              <a:cs typeface="Aptos Display" pitchFamily="34" charset="-120"/>
            </a:endParaRPr>
          </a:p>
          <a:p>
            <a:r>
              <a:rPr lang="en-US" sz="2800" b="1" dirty="0">
                <a:solidFill>
                  <a:srgbClr val="243A5A"/>
                </a:solidFill>
                <a:latin typeface="Aptos Display" pitchFamily="34" charset="0"/>
                <a:ea typeface="Aptos Display" pitchFamily="34" charset="-122"/>
                <a:cs typeface="Aptos" pitchFamily="34" charset="-120"/>
              </a:rPr>
              <a:t>	</a:t>
            </a:r>
            <a:r>
              <a:rPr lang="en-US" sz="24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Manejo</a:t>
            </a:r>
            <a:r>
              <a:rPr lang="en-US" sz="24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del </a:t>
            </a:r>
            <a:r>
              <a:rPr lang="en-US" sz="24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paciente</a:t>
            </a:r>
            <a:r>
              <a:rPr lang="en-US" sz="24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4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estable</a:t>
            </a:r>
            <a:r>
              <a:rPr lang="en-US" sz="24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y de la </a:t>
            </a:r>
            <a:r>
              <a:rPr lang="en-US" sz="24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exacerbación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869990" y="2271037"/>
            <a:ext cx="529437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	</a:t>
            </a:r>
            <a:r>
              <a:rPr lang="en-US" sz="19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Basada</a:t>
            </a:r>
            <a:r>
              <a:rPr lang="en-US" sz="19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en </a:t>
            </a:r>
            <a:r>
              <a:rPr lang="en-US" sz="19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Guía</a:t>
            </a:r>
            <a:r>
              <a:rPr lang="en-US" sz="19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9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 </a:t>
            </a:r>
            <a:r>
              <a:rPr lang="en-US" sz="19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2026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1243584" y="3264408"/>
            <a:ext cx="5656946" cy="1435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Prof. Dr. Gabriel S. </a:t>
            </a:r>
            <a:r>
              <a:rPr lang="en-US" sz="1600" b="1" dirty="0" err="1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Iraci</a:t>
            </a:r>
            <a:endParaRPr lang="en-US" sz="1600" b="1" dirty="0" smtClean="0">
              <a:solidFill>
                <a:srgbClr val="5F6B78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	</a:t>
            </a:r>
            <a:r>
              <a:rPr lang="en-US" sz="1300" dirty="0" err="1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Especialista</a:t>
            </a:r>
            <a:r>
              <a:rPr lang="en-US" sz="1300" dirty="0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en </a:t>
            </a:r>
            <a:r>
              <a:rPr lang="en-US" sz="1300" dirty="0" err="1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Farmacología</a:t>
            </a:r>
            <a:r>
              <a:rPr lang="en-US" sz="1300" dirty="0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300" dirty="0" err="1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Clínica</a:t>
            </a:r>
            <a:r>
              <a:rPr lang="en-US" sz="1300" dirty="0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y </a:t>
            </a:r>
            <a:r>
              <a:rPr lang="en-US" sz="1300" dirty="0" err="1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Medicina</a:t>
            </a:r>
            <a:r>
              <a:rPr lang="en-US" sz="1300" dirty="0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300" dirty="0" err="1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Interna</a:t>
            </a:r>
            <a:r>
              <a:rPr lang="en-US" sz="1300" dirty="0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	</a:t>
            </a:r>
            <a:r>
              <a:rPr lang="en-US" sz="1300" dirty="0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Prof. Titular </a:t>
            </a:r>
            <a:r>
              <a:rPr lang="en-US" sz="1300" dirty="0" err="1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Cát</a:t>
            </a:r>
            <a:r>
              <a:rPr lang="en-US" sz="1300" dirty="0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</a:t>
            </a:r>
            <a:r>
              <a:rPr lang="en-US" sz="1300" dirty="0" err="1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Fco</a:t>
            </a:r>
            <a:r>
              <a:rPr lang="en-US" sz="1300" dirty="0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</a:t>
            </a:r>
            <a:r>
              <a:rPr lang="en-US" sz="1300" dirty="0" err="1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Aplicada</a:t>
            </a:r>
            <a:r>
              <a:rPr lang="en-US" sz="1300" dirty="0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HNC – FCM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	</a:t>
            </a:r>
            <a:r>
              <a:rPr lang="en-US" sz="1300" dirty="0" err="1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Médico</a:t>
            </a:r>
            <a:r>
              <a:rPr lang="en-US" sz="1300" dirty="0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300" dirty="0" err="1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planta</a:t>
            </a:r>
            <a:r>
              <a:rPr lang="en-US" sz="1300" dirty="0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: </a:t>
            </a:r>
            <a:r>
              <a:rPr lang="en-US" sz="1300" dirty="0" err="1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Clínica</a:t>
            </a:r>
            <a:r>
              <a:rPr lang="en-US" sz="1300" dirty="0" smtClean="0">
                <a:solidFill>
                  <a:srgbClr val="5F6B7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Reina Fabiola</a:t>
            </a: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7488936" y="1773936"/>
            <a:ext cx="1463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7488936" y="3511296"/>
            <a:ext cx="1463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822960" y="6355080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F6B78"/>
                </a:solidFill>
              </a:rPr>
              <a:t>Abril 2026</a:t>
            </a:r>
            <a:endParaRPr lang="en-US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334" y="2511252"/>
            <a:ext cx="3189419" cy="4133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8" y="109728"/>
            <a:ext cx="11393424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2.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Broncodilatadores de mantenimiento: la base del 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control (</a:t>
            </a: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Grupos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A y B)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384048" y="745237"/>
            <a:ext cx="11237976" cy="821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1C2430"/>
                </a:solidFill>
              </a:rPr>
              <a:t>Los broncodilatadores mejoran el FEV1 y </a:t>
            </a:r>
            <a:r>
              <a:rPr lang="en-US" sz="2000" dirty="0" err="1">
                <a:solidFill>
                  <a:srgbClr val="1C2430"/>
                </a:solidFill>
              </a:rPr>
              <a:t>los</a:t>
            </a:r>
            <a:r>
              <a:rPr lang="en-US" sz="2000" dirty="0">
                <a:solidFill>
                  <a:srgbClr val="1C2430"/>
                </a:solidFill>
              </a:rPr>
              <a:t> </a:t>
            </a:r>
            <a:r>
              <a:rPr lang="en-US" sz="2000" dirty="0" err="1" smtClean="0">
                <a:solidFill>
                  <a:srgbClr val="1C2430"/>
                </a:solidFill>
              </a:rPr>
              <a:t>síntomas</a:t>
            </a:r>
            <a:r>
              <a:rPr lang="en-US" sz="2000" dirty="0" smtClean="0">
                <a:solidFill>
                  <a:srgbClr val="1C243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1C2430"/>
                </a:solidFill>
              </a:rPr>
              <a:t>La </a:t>
            </a:r>
            <a:r>
              <a:rPr lang="en-US" sz="2000" dirty="0" err="1" smtClean="0">
                <a:solidFill>
                  <a:srgbClr val="1C2430"/>
                </a:solidFill>
              </a:rPr>
              <a:t>Guía</a:t>
            </a:r>
            <a:r>
              <a:rPr lang="en-US" sz="2000" dirty="0" smtClean="0">
                <a:solidFill>
                  <a:srgbClr val="1C2430"/>
                </a:solidFill>
              </a:rPr>
              <a:t> GOLD 2026 </a:t>
            </a:r>
            <a:r>
              <a:rPr lang="en-US" sz="2000" dirty="0" err="1" smtClean="0">
                <a:solidFill>
                  <a:srgbClr val="1C2430"/>
                </a:solidFill>
              </a:rPr>
              <a:t>prioriza</a:t>
            </a:r>
            <a:r>
              <a:rPr lang="en-US" sz="2000" dirty="0" smtClean="0">
                <a:solidFill>
                  <a:srgbClr val="1C2430"/>
                </a:solidFill>
              </a:rPr>
              <a:t> </a:t>
            </a:r>
            <a:r>
              <a:rPr lang="en-US" sz="2000" dirty="0" err="1" smtClean="0">
                <a:solidFill>
                  <a:srgbClr val="1C2430"/>
                </a:solidFill>
              </a:rPr>
              <a:t>optimizar</a:t>
            </a:r>
            <a:r>
              <a:rPr lang="en-US" sz="2000" dirty="0" smtClean="0">
                <a:solidFill>
                  <a:srgbClr val="1C2430"/>
                </a:solidFill>
              </a:rPr>
              <a:t> </a:t>
            </a:r>
            <a:r>
              <a:rPr lang="en-US" sz="2000" dirty="0" err="1">
                <a:solidFill>
                  <a:srgbClr val="1C2430"/>
                </a:solidFill>
              </a:rPr>
              <a:t>broncodilatación</a:t>
            </a:r>
            <a:r>
              <a:rPr lang="en-US" sz="2000" dirty="0">
                <a:solidFill>
                  <a:srgbClr val="1C2430"/>
                </a:solidFill>
              </a:rPr>
              <a:t> y </a:t>
            </a:r>
            <a:r>
              <a:rPr lang="en-US" sz="2000" dirty="0" err="1">
                <a:solidFill>
                  <a:srgbClr val="1C2430"/>
                </a:solidFill>
              </a:rPr>
              <a:t>corregir</a:t>
            </a:r>
            <a:r>
              <a:rPr lang="en-US" sz="2000" dirty="0">
                <a:solidFill>
                  <a:srgbClr val="1C2430"/>
                </a:solidFill>
              </a:rPr>
              <a:t> </a:t>
            </a:r>
            <a:r>
              <a:rPr lang="en-US" sz="2000" dirty="0" err="1" smtClean="0">
                <a:solidFill>
                  <a:srgbClr val="1C2430"/>
                </a:solidFill>
              </a:rPr>
              <a:t>técnica</a:t>
            </a:r>
            <a:r>
              <a:rPr lang="en-US" sz="2000" dirty="0" smtClean="0">
                <a:solidFill>
                  <a:srgbClr val="1C2430"/>
                </a:solidFill>
              </a:rPr>
              <a:t> / </a:t>
            </a:r>
            <a:r>
              <a:rPr lang="en-US" sz="2000" dirty="0" err="1" smtClean="0">
                <a:solidFill>
                  <a:srgbClr val="1C2430"/>
                </a:solidFill>
              </a:rPr>
              <a:t>adherencia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356616" y="1801368"/>
            <a:ext cx="3657600" cy="2531641"/>
          </a:xfrm>
          <a:prstGeom prst="roundRect">
            <a:avLst>
              <a:gd name="adj" fmla="val 1463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0352" y="1961388"/>
            <a:ext cx="3328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243A5A"/>
                </a:solidFill>
              </a:rPr>
              <a:t>LABA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530352" y="2327148"/>
            <a:ext cx="3401568" cy="1344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Mejoran síntomas, función pulmonar y estado de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salud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dirty="0"/>
          </a:p>
          <a:p>
            <a:pPr marL="177800" indent="-177800">
              <a:buSzPct val="100000"/>
              <a:buChar char="•"/>
            </a:pP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Útiles cuando un solo broncodilatador es suficiente</a:t>
            </a: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4096512" y="1801368"/>
            <a:ext cx="3657600" cy="2531641"/>
          </a:xfrm>
          <a:prstGeom prst="roundRect">
            <a:avLst>
              <a:gd name="adj" fmla="val 1463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261104" y="1961388"/>
            <a:ext cx="3328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243A5A"/>
                </a:solidFill>
              </a:rPr>
              <a:t>LAMA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261104" y="2274060"/>
            <a:ext cx="3401568" cy="189703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Reducen exacerbaciones y hospitalizaciones con mayor solidez que varios comparadores de larga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acción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dirty="0"/>
          </a:p>
          <a:p>
            <a:pPr marL="177800" indent="-177800">
              <a:buSzPct val="100000"/>
              <a:buChar char="•"/>
            </a:pP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Muy útiles si predomina la prevención de exacerbaciones.</a:t>
            </a: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7808976" y="1801368"/>
            <a:ext cx="3977640" cy="2531641"/>
          </a:xfrm>
          <a:prstGeom prst="roundRect">
            <a:avLst>
              <a:gd name="adj" fmla="val 1463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918704" y="1961388"/>
            <a:ext cx="3648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243A5A"/>
                </a:solidFill>
              </a:rPr>
              <a:t>LABA + LAMA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7973568" y="2285081"/>
            <a:ext cx="3721608" cy="184660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Mejoran más la función pulmonar y los síntomas que la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monoterapia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dirty="0"/>
          </a:p>
          <a:p>
            <a:pPr marL="177800" indent="-177800">
              <a:buSzPct val="100000"/>
              <a:buChar char="•"/>
            </a:pP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 la estrategia preferida cuando persisten disnea o exacerbaciones.</a:t>
            </a:r>
            <a:endParaRPr lang="en-US" dirty="0"/>
          </a:p>
        </p:txBody>
      </p:sp>
      <p:sp>
        <p:nvSpPr>
          <p:cNvPr id="16" name="Shape 14"/>
          <p:cNvSpPr/>
          <p:nvPr/>
        </p:nvSpPr>
        <p:spPr>
          <a:xfrm>
            <a:off x="356616" y="4567956"/>
            <a:ext cx="11338560" cy="329184"/>
          </a:xfrm>
          <a:prstGeom prst="roundRect">
            <a:avLst>
              <a:gd name="adj" fmla="val 8333"/>
            </a:avLst>
          </a:prstGeom>
          <a:solidFill>
            <a:srgbClr val="FFF4DB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930236" y="4686829"/>
            <a:ext cx="8636924" cy="457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7A5600"/>
                </a:solidFill>
              </a:rPr>
              <a:t>No </a:t>
            </a:r>
            <a:r>
              <a:rPr lang="en-US" sz="2200" b="1" dirty="0" err="1" smtClean="0">
                <a:solidFill>
                  <a:srgbClr val="7A5600"/>
                </a:solidFill>
              </a:rPr>
              <a:t>usar</a:t>
            </a:r>
            <a:r>
              <a:rPr lang="en-US" sz="2200" b="1" dirty="0" smtClean="0">
                <a:solidFill>
                  <a:srgbClr val="7A5600"/>
                </a:solidFill>
              </a:rPr>
              <a:t> </a:t>
            </a:r>
            <a:r>
              <a:rPr lang="en-US" sz="2200" b="1" dirty="0">
                <a:solidFill>
                  <a:srgbClr val="7A5600"/>
                </a:solidFill>
              </a:rPr>
              <a:t>como mantenimiento crónico de </a:t>
            </a:r>
            <a:r>
              <a:rPr lang="en-US" sz="2200" b="1" dirty="0" err="1" smtClean="0">
                <a:solidFill>
                  <a:srgbClr val="7A5600"/>
                </a:solidFill>
              </a:rPr>
              <a:t>rutina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936304" y="5061870"/>
            <a:ext cx="11330371" cy="169327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El uso regular de broncodilatadores de acción corta no se recomienda como control </a:t>
            </a:r>
            <a:r>
              <a:rPr lang="en-US" sz="20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estable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Los glucocorticoides orales diarios no tienen papel en el EPOC </a:t>
            </a:r>
            <a:r>
              <a:rPr lang="en-US" sz="20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estable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Las </a:t>
            </a:r>
            <a:r>
              <a:rPr lang="en-US" sz="20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metilxantinas</a:t>
            </a: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teofilina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)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ofrecen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poco beneficio y más toxicidad.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8" y="150119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2. Inicio del control farmacológico del EPOC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660107" y="6046503"/>
            <a:ext cx="4821119" cy="299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000" dirty="0" smtClean="0">
                <a:solidFill>
                  <a:srgbClr val="5F6B78"/>
                </a:solidFill>
              </a:rPr>
              <a:t>CI: </a:t>
            </a:r>
            <a:r>
              <a:rPr lang="en-US" sz="2000" dirty="0" err="1" smtClean="0">
                <a:solidFill>
                  <a:srgbClr val="5F6B78"/>
                </a:solidFill>
              </a:rPr>
              <a:t>Corticoides</a:t>
            </a:r>
            <a:r>
              <a:rPr lang="en-US" sz="2000" dirty="0" smtClean="0">
                <a:solidFill>
                  <a:srgbClr val="5F6B78"/>
                </a:solidFill>
              </a:rPr>
              <a:t> </a:t>
            </a:r>
            <a:r>
              <a:rPr lang="en-US" sz="2000" dirty="0" err="1" smtClean="0">
                <a:solidFill>
                  <a:srgbClr val="5F6B78"/>
                </a:solidFill>
              </a:rPr>
              <a:t>Inhalatorios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384048" y="813270"/>
            <a:ext cx="11393424" cy="2404026"/>
          </a:xfrm>
          <a:prstGeom prst="roundRect">
            <a:avLst>
              <a:gd name="adj" fmla="val 1744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13232" y="950976"/>
            <a:ext cx="3328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43A5A"/>
                </a:solidFill>
              </a:rPr>
              <a:t>Grupo E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530352" y="1334478"/>
            <a:ext cx="10950874" cy="167485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LABA + LAMA es la opción </a:t>
            </a:r>
            <a:r>
              <a:rPr lang="en-US" sz="22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preferida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sz="2200" dirty="0"/>
          </a:p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Considerar terapia triple (LABA + LAMA + 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CI) </a:t>
            </a: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 </a:t>
            </a:r>
            <a:r>
              <a:rPr lang="en-US" sz="22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eosinófilos</a:t>
            </a: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sangre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≥ </a:t>
            </a: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300 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/ µL.</a:t>
            </a:r>
          </a:p>
          <a:p>
            <a:pPr marL="177800" indent="-177800">
              <a:buSzPct val="100000"/>
              <a:buChar char="•"/>
            </a:pPr>
            <a:endParaRPr lang="en-US" sz="2200" dirty="0"/>
          </a:p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El uso de LABA + 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 </a:t>
            </a: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 se fomenta como primera opción en EPOC.</a:t>
            </a:r>
            <a:endParaRPr lang="en-US" sz="2200" dirty="0"/>
          </a:p>
        </p:txBody>
      </p:sp>
      <p:sp>
        <p:nvSpPr>
          <p:cNvPr id="22" name="Shape 15"/>
          <p:cNvSpPr/>
          <p:nvPr/>
        </p:nvSpPr>
        <p:spPr>
          <a:xfrm>
            <a:off x="1058930" y="3575426"/>
            <a:ext cx="10159530" cy="777009"/>
          </a:xfrm>
          <a:prstGeom prst="roundRect">
            <a:avLst>
              <a:gd name="adj" fmla="val 8824"/>
            </a:avLst>
          </a:prstGeom>
          <a:solidFill>
            <a:srgbClr val="EAF1FA"/>
          </a:solidFill>
          <a:ln w="12700">
            <a:solidFill>
              <a:srgbClr val="EAF1FA">
                <a:alpha val="0"/>
              </a:srgbClr>
            </a:solidFill>
            <a:prstDash val="solid"/>
          </a:ln>
        </p:spPr>
      </p:sp>
      <p:sp>
        <p:nvSpPr>
          <p:cNvPr id="23" name="Text 16"/>
          <p:cNvSpPr/>
          <p:nvPr/>
        </p:nvSpPr>
        <p:spPr>
          <a:xfrm>
            <a:off x="956434" y="3844294"/>
            <a:ext cx="9552341" cy="3108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43A5A"/>
                </a:solidFill>
              </a:rPr>
              <a:t>Si hay asma concomitante → </a:t>
            </a:r>
            <a:r>
              <a:rPr lang="en-US" sz="2200" b="1" dirty="0" smtClean="0">
                <a:solidFill>
                  <a:srgbClr val="243A5A"/>
                </a:solidFill>
              </a:rPr>
              <a:t>CI </a:t>
            </a:r>
            <a:r>
              <a:rPr lang="en-US" sz="2200" b="1" dirty="0">
                <a:solidFill>
                  <a:srgbClr val="243A5A"/>
                </a:solidFill>
              </a:rPr>
              <a:t>obligatorio</a:t>
            </a:r>
            <a:endParaRPr lang="en-US" sz="2200" dirty="0"/>
          </a:p>
        </p:txBody>
      </p:sp>
      <p:sp>
        <p:nvSpPr>
          <p:cNvPr id="24" name="Shape 17"/>
          <p:cNvSpPr/>
          <p:nvPr/>
        </p:nvSpPr>
        <p:spPr>
          <a:xfrm>
            <a:off x="1554479" y="4662633"/>
            <a:ext cx="8954295" cy="973892"/>
          </a:xfrm>
          <a:prstGeom prst="roundRect">
            <a:avLst>
              <a:gd name="adj" fmla="val 8824"/>
            </a:avLst>
          </a:prstGeom>
          <a:solidFill>
            <a:srgbClr val="FFF4DB"/>
          </a:solidFill>
          <a:ln w="12700">
            <a:solidFill>
              <a:srgbClr val="FFF4DB">
                <a:alpha val="0"/>
              </a:srgbClr>
            </a:solidFill>
            <a:prstDash val="solid"/>
          </a:ln>
        </p:spPr>
      </p:sp>
      <p:sp>
        <p:nvSpPr>
          <p:cNvPr id="25" name="Text 18"/>
          <p:cNvSpPr/>
          <p:nvPr/>
        </p:nvSpPr>
        <p:spPr>
          <a:xfrm>
            <a:off x="1787857" y="4931501"/>
            <a:ext cx="8256895" cy="346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 err="1" smtClean="0">
                <a:solidFill>
                  <a:srgbClr val="7A5600"/>
                </a:solidFill>
              </a:rPr>
              <a:t>Rescate</a:t>
            </a:r>
            <a:r>
              <a:rPr lang="en-US" sz="2200" b="1" dirty="0" smtClean="0">
                <a:solidFill>
                  <a:srgbClr val="7A5600"/>
                </a:solidFill>
              </a:rPr>
              <a:t> SABA / SAMA para </a:t>
            </a:r>
            <a:r>
              <a:rPr lang="en-US" sz="2200" b="1" dirty="0" err="1" smtClean="0">
                <a:solidFill>
                  <a:srgbClr val="7A5600"/>
                </a:solidFill>
              </a:rPr>
              <a:t>todos</a:t>
            </a:r>
            <a:r>
              <a:rPr lang="en-US" sz="2200" b="1" dirty="0" smtClean="0">
                <a:solidFill>
                  <a:srgbClr val="7A5600"/>
                </a:solidFill>
              </a:rPr>
              <a:t> (salbutamol / </a:t>
            </a:r>
            <a:r>
              <a:rPr lang="en-US" sz="2200" b="1" dirty="0" err="1" smtClean="0">
                <a:solidFill>
                  <a:srgbClr val="7A5600"/>
                </a:solidFill>
              </a:rPr>
              <a:t>ipratropio</a:t>
            </a:r>
            <a:r>
              <a:rPr lang="en-US" sz="2200" b="1" dirty="0">
                <a:solidFill>
                  <a:srgbClr val="7A5600"/>
                </a:solidFill>
              </a:rPr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775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7" y="109728"/>
            <a:ext cx="1118925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2. </a:t>
            </a: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Corticoides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Inhalatorios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eosinófilos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 </a:t>
            </a: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sangre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y </a:t>
            </a:r>
            <a:r>
              <a:rPr lang="en-US" sz="2400" b="1" dirty="0" err="1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terapia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triple (</a:t>
            </a: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Grupo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E)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6" name="Shape 4"/>
          <p:cNvSpPr/>
          <p:nvPr/>
        </p:nvSpPr>
        <p:spPr>
          <a:xfrm>
            <a:off x="384048" y="914400"/>
            <a:ext cx="11411712" cy="3328416"/>
          </a:xfrm>
          <a:prstGeom prst="roundRect">
            <a:avLst>
              <a:gd name="adj" fmla="val 1010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58368" y="1158013"/>
            <a:ext cx="10914933" cy="356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43A5A"/>
                </a:solidFill>
              </a:rPr>
              <a:t>¿Cuándo esperar beneficio del </a:t>
            </a:r>
            <a:r>
              <a:rPr lang="en-US" sz="2400" b="1" dirty="0" smtClean="0">
                <a:solidFill>
                  <a:srgbClr val="243A5A"/>
                </a:solidFill>
              </a:rPr>
              <a:t>CI?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637349" y="1701876"/>
            <a:ext cx="10618777" cy="658368"/>
          </a:xfrm>
          <a:prstGeom prst="roundRect">
            <a:avLst>
              <a:gd name="adj" fmla="val 4167"/>
            </a:avLst>
          </a:prstGeom>
          <a:solidFill>
            <a:srgbClr val="F0F6FE"/>
          </a:solidFill>
          <a:ln w="12700">
            <a:solidFill>
              <a:srgbClr val="D5E3F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14400" y="1865376"/>
            <a:ext cx="24975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43A5A"/>
                </a:solidFill>
              </a:rPr>
              <a:t>&lt; 100 </a:t>
            </a:r>
            <a:r>
              <a:rPr lang="en-US" sz="2000" b="1" dirty="0" err="1">
                <a:solidFill>
                  <a:srgbClr val="243A5A"/>
                </a:solidFill>
              </a:rPr>
              <a:t>eos</a:t>
            </a:r>
            <a:r>
              <a:rPr lang="en-US" sz="2000" b="1" dirty="0" smtClean="0">
                <a:solidFill>
                  <a:srgbClr val="243A5A"/>
                </a:solidFill>
              </a:rPr>
              <a:t>/ µL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3029803" y="1792224"/>
            <a:ext cx="8202303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C2430"/>
                </a:solidFill>
              </a:rPr>
              <a:t>Poco o ningún beneficio esperado con regímenes con </a:t>
            </a:r>
            <a:r>
              <a:rPr lang="en-US" sz="2000" dirty="0" smtClean="0">
                <a:solidFill>
                  <a:srgbClr val="1C2430"/>
                </a:solidFill>
              </a:rPr>
              <a:t>CI</a:t>
            </a:r>
            <a:r>
              <a:rPr lang="en-US" sz="1200" dirty="0" smtClean="0">
                <a:solidFill>
                  <a:srgbClr val="1C2430"/>
                </a:solidFill>
              </a:rPr>
              <a:t>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749808" y="2542032"/>
            <a:ext cx="10506318" cy="658368"/>
          </a:xfrm>
          <a:prstGeom prst="roundRect">
            <a:avLst>
              <a:gd name="adj" fmla="val 4167"/>
            </a:avLst>
          </a:prstGeom>
          <a:solidFill>
            <a:srgbClr val="FFF6E1"/>
          </a:solidFill>
          <a:ln w="12700">
            <a:solidFill>
              <a:srgbClr val="F0D99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14399" y="2688336"/>
            <a:ext cx="2091383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7A5600"/>
                </a:solidFill>
              </a:rPr>
              <a:t>100–299 </a:t>
            </a:r>
            <a:r>
              <a:rPr lang="en-US" sz="2000" b="1" dirty="0" err="1">
                <a:solidFill>
                  <a:srgbClr val="7A5600"/>
                </a:solidFill>
              </a:rPr>
              <a:t>eos</a:t>
            </a:r>
            <a:r>
              <a:rPr lang="en-US" sz="2000" b="1" dirty="0" smtClean="0">
                <a:solidFill>
                  <a:srgbClr val="7A5600"/>
                </a:solidFill>
              </a:rPr>
              <a:t>/ µL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3029803" y="2679328"/>
            <a:ext cx="8202303" cy="393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C2430"/>
                </a:solidFill>
              </a:rPr>
              <a:t>Puede beneficiar si hay exacerbaciones pese a broncodilatación óptima</a:t>
            </a:r>
            <a:r>
              <a:rPr lang="en-US" sz="1200" dirty="0">
                <a:solidFill>
                  <a:srgbClr val="1C2430"/>
                </a:solidFill>
              </a:rPr>
              <a:t>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749808" y="3364992"/>
            <a:ext cx="10506318" cy="658368"/>
          </a:xfrm>
          <a:prstGeom prst="roundRect">
            <a:avLst>
              <a:gd name="adj" fmla="val 4167"/>
            </a:avLst>
          </a:prstGeom>
          <a:solidFill>
            <a:srgbClr val="ECF7EF"/>
          </a:solidFill>
          <a:ln w="12700">
            <a:solidFill>
              <a:srgbClr val="D1E7D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14400" y="3511296"/>
            <a:ext cx="18560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35C39"/>
                </a:solidFill>
              </a:rPr>
              <a:t>≥ 300 </a:t>
            </a:r>
            <a:r>
              <a:rPr lang="en-US" sz="2000" b="1" dirty="0" err="1">
                <a:solidFill>
                  <a:srgbClr val="235C39"/>
                </a:solidFill>
              </a:rPr>
              <a:t>eos</a:t>
            </a:r>
            <a:r>
              <a:rPr lang="en-US" sz="2000" b="1" dirty="0" smtClean="0">
                <a:solidFill>
                  <a:srgbClr val="235C39"/>
                </a:solidFill>
              </a:rPr>
              <a:t>/ µL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3029803" y="3552652"/>
            <a:ext cx="8065827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C2430"/>
                </a:solidFill>
              </a:rPr>
              <a:t>Mayor probabilidad de beneficio y más riesgo de rebrote al </a:t>
            </a:r>
            <a:r>
              <a:rPr lang="en-US" sz="2000" dirty="0" err="1">
                <a:solidFill>
                  <a:srgbClr val="1C2430"/>
                </a:solidFill>
              </a:rPr>
              <a:t>retirar</a:t>
            </a:r>
            <a:r>
              <a:rPr lang="en-US" sz="2000" dirty="0">
                <a:solidFill>
                  <a:srgbClr val="1C2430"/>
                </a:solidFill>
              </a:rPr>
              <a:t> </a:t>
            </a:r>
            <a:r>
              <a:rPr lang="en-US" sz="2000" dirty="0" smtClean="0">
                <a:solidFill>
                  <a:srgbClr val="1C2430"/>
                </a:solidFill>
              </a:rPr>
              <a:t>CI.</a:t>
            </a:r>
            <a:endParaRPr lang="en-US" sz="2000" dirty="0"/>
          </a:p>
        </p:txBody>
      </p:sp>
      <p:sp>
        <p:nvSpPr>
          <p:cNvPr id="17" name="Shape 15"/>
          <p:cNvSpPr/>
          <p:nvPr/>
        </p:nvSpPr>
        <p:spPr>
          <a:xfrm>
            <a:off x="771370" y="4406316"/>
            <a:ext cx="1784794" cy="342900"/>
          </a:xfrm>
          <a:prstGeom prst="roundRect">
            <a:avLst>
              <a:gd name="adj" fmla="val 8333"/>
            </a:avLst>
          </a:prstGeom>
          <a:solidFill>
            <a:srgbClr val="FFF4DB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37650" y="4504614"/>
            <a:ext cx="1452233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7A5600"/>
                </a:solidFill>
              </a:rPr>
              <a:t>Qué hacer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749808" y="4982647"/>
            <a:ext cx="10991088" cy="153328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 en 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LABA + LAMA </a:t>
            </a: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persisten exacerbaciones y eos ≥ 100, escalar a 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LABA + LAMA + CI</a:t>
            </a:r>
          </a:p>
          <a:p>
            <a:pPr marL="177800" indent="-177800">
              <a:buSzPct val="100000"/>
              <a:buChar char="•"/>
            </a:pP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 el paciente ya está bien controlado con 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LABA + CI, </a:t>
            </a: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continuar puede ser </a:t>
            </a:r>
            <a:r>
              <a:rPr lang="en-US" sz="20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razonable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 hay asma concomitante, el 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 </a:t>
            </a: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 debe omitirse.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7" y="109728"/>
            <a:ext cx="1118925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2. </a:t>
            </a: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Corticoides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Inhalatorios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eosinófilos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sangre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y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terapia triple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361187" y="841248"/>
            <a:ext cx="11393425" cy="5577840"/>
          </a:xfrm>
          <a:prstGeom prst="roundRect">
            <a:avLst>
              <a:gd name="adj" fmla="val 840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06582" y="1098110"/>
            <a:ext cx="8089946" cy="4443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43A5A"/>
                </a:solidFill>
              </a:rPr>
              <a:t>Riesgos y </a:t>
            </a:r>
            <a:r>
              <a:rPr lang="en-US" sz="2400" b="1" dirty="0" err="1" smtClean="0">
                <a:solidFill>
                  <a:srgbClr val="243A5A"/>
                </a:solidFill>
              </a:rPr>
              <a:t>seguridad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706581" y="1659013"/>
            <a:ext cx="10702636" cy="37330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100" dirty="0">
                <a:latin typeface="Aptos" pitchFamily="34" charset="0"/>
                <a:ea typeface="Aptos" pitchFamily="34" charset="-122"/>
                <a:cs typeface="Aptos" pitchFamily="34" charset="-120"/>
              </a:rPr>
              <a:t>Efectos adversos frecuentes: candidiasis oral, disfonía, equimosis cutánea y </a:t>
            </a:r>
            <a:r>
              <a:rPr lang="en-US" sz="2100" dirty="0" err="1">
                <a:latin typeface="Aptos" pitchFamily="34" charset="0"/>
                <a:ea typeface="Aptos" pitchFamily="34" charset="-122"/>
                <a:cs typeface="Aptos" pitchFamily="34" charset="-120"/>
              </a:rPr>
              <a:t>neumonía</a:t>
            </a:r>
            <a:r>
              <a:rPr lang="en-US" sz="2100" dirty="0" smtClean="0"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sz="2100" dirty="0"/>
          </a:p>
          <a:p>
            <a:pPr marL="177800" indent="-177800">
              <a:buSzPct val="100000"/>
              <a:buChar char="•"/>
            </a:pPr>
            <a:r>
              <a:rPr lang="en-US" sz="2100" dirty="0">
                <a:latin typeface="Aptos" pitchFamily="34" charset="0"/>
                <a:ea typeface="Aptos" pitchFamily="34" charset="-122"/>
                <a:cs typeface="Aptos" pitchFamily="34" charset="-120"/>
              </a:rPr>
              <a:t>Riesgo de neumonía mayor en fumadores activos, edad ≥ 55 años, bajo IMC, obstrucción grave o antecedentes de </a:t>
            </a:r>
            <a:r>
              <a:rPr lang="en-US" sz="2100" dirty="0" err="1" smtClean="0">
                <a:latin typeface="Aptos" pitchFamily="34" charset="0"/>
                <a:ea typeface="Aptos" pitchFamily="34" charset="-122"/>
                <a:cs typeface="Aptos" pitchFamily="34" charset="-120"/>
              </a:rPr>
              <a:t>neumonía</a:t>
            </a:r>
            <a:r>
              <a:rPr lang="en-US" sz="2100" dirty="0" smtClean="0">
                <a:latin typeface="Aptos" pitchFamily="34" charset="0"/>
                <a:ea typeface="Aptos" pitchFamily="34" charset="-122"/>
                <a:cs typeface="Aptos" pitchFamily="34" charset="-120"/>
              </a:rPr>
              <a:t> / </a:t>
            </a:r>
            <a:r>
              <a:rPr lang="en-US" sz="2100" dirty="0" err="1" smtClean="0">
                <a:latin typeface="Aptos" pitchFamily="34" charset="0"/>
                <a:ea typeface="Aptos" pitchFamily="34" charset="-122"/>
                <a:cs typeface="Aptos" pitchFamily="34" charset="-120"/>
              </a:rPr>
              <a:t>exacerbaciones</a:t>
            </a:r>
            <a:r>
              <a:rPr lang="en-US" sz="2100" dirty="0" smtClean="0"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sz="2100" dirty="0"/>
          </a:p>
          <a:p>
            <a:pPr marL="177800" indent="-177800">
              <a:buSzPct val="100000"/>
              <a:buChar char="•"/>
            </a:pPr>
            <a:r>
              <a:rPr lang="en-US" sz="2100" dirty="0">
                <a:latin typeface="Aptos" pitchFamily="34" charset="0"/>
                <a:ea typeface="Aptos" pitchFamily="34" charset="-122"/>
                <a:cs typeface="Aptos" pitchFamily="34" charset="-120"/>
              </a:rPr>
              <a:t>La terapia triple </a:t>
            </a:r>
            <a:r>
              <a:rPr lang="en-US" sz="2100" dirty="0" err="1" smtClean="0">
                <a:latin typeface="Aptos" pitchFamily="34" charset="0"/>
                <a:ea typeface="Aptos" pitchFamily="34" charset="-122"/>
                <a:cs typeface="Aptos" pitchFamily="34" charset="-120"/>
              </a:rPr>
              <a:t>mejora</a:t>
            </a:r>
            <a:r>
              <a:rPr lang="en-US" sz="2100" dirty="0" smtClean="0">
                <a:latin typeface="Aptos" pitchFamily="34" charset="0"/>
                <a:ea typeface="Aptos" pitchFamily="34" charset="-122"/>
                <a:cs typeface="Aptos" pitchFamily="34" charset="-120"/>
              </a:rPr>
              <a:t>: </a:t>
            </a:r>
            <a:r>
              <a:rPr lang="en-US" sz="2100" dirty="0">
                <a:latin typeface="Aptos" pitchFamily="34" charset="0"/>
                <a:ea typeface="Aptos" pitchFamily="34" charset="-122"/>
                <a:cs typeface="Aptos" pitchFamily="34" charset="-120"/>
              </a:rPr>
              <a:t>función pulmonar, </a:t>
            </a:r>
            <a:r>
              <a:rPr lang="en-US" sz="2100" dirty="0" err="1" smtClean="0">
                <a:latin typeface="Aptos" pitchFamily="34" charset="0"/>
                <a:ea typeface="Aptos" pitchFamily="34" charset="-122"/>
                <a:cs typeface="Aptos" pitchFamily="34" charset="-120"/>
              </a:rPr>
              <a:t>síntomas</a:t>
            </a:r>
            <a:r>
              <a:rPr lang="en-US" sz="2100" dirty="0" smtClean="0">
                <a:latin typeface="Aptos" pitchFamily="34" charset="0"/>
                <a:ea typeface="Aptos" pitchFamily="34" charset="-122"/>
                <a:cs typeface="Aptos" pitchFamily="34" charset="-120"/>
              </a:rPr>
              <a:t> del </a:t>
            </a:r>
            <a:r>
              <a:rPr lang="en-US" sz="2100" dirty="0">
                <a:latin typeface="Aptos" pitchFamily="34" charset="0"/>
                <a:ea typeface="Aptos" pitchFamily="34" charset="-122"/>
                <a:cs typeface="Aptos" pitchFamily="34" charset="-120"/>
              </a:rPr>
              <a:t>paciente y reduce </a:t>
            </a:r>
            <a:r>
              <a:rPr lang="en-US" sz="2100" dirty="0" err="1">
                <a:latin typeface="Aptos" pitchFamily="34" charset="0"/>
                <a:ea typeface="Aptos" pitchFamily="34" charset="-122"/>
                <a:cs typeface="Aptos" pitchFamily="34" charset="-120"/>
              </a:rPr>
              <a:t>exacerbaciones</a:t>
            </a:r>
            <a:r>
              <a:rPr lang="en-US" sz="2100" dirty="0"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100" dirty="0" smtClean="0">
                <a:latin typeface="Aptos" pitchFamily="34" charset="0"/>
                <a:ea typeface="Aptos" pitchFamily="34" charset="-122"/>
                <a:cs typeface="Aptos" pitchFamily="34" charset="-120"/>
              </a:rPr>
              <a:t>vs </a:t>
            </a:r>
            <a:r>
              <a:rPr lang="en-US" sz="2100" dirty="0" err="1" smtClean="0">
                <a:latin typeface="Aptos" pitchFamily="34" charset="0"/>
                <a:ea typeface="Aptos" pitchFamily="34" charset="-122"/>
                <a:cs typeface="Aptos" pitchFamily="34" charset="-120"/>
              </a:rPr>
              <a:t>otras</a:t>
            </a:r>
            <a:r>
              <a:rPr lang="en-US" sz="2100" dirty="0" smtClean="0"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100" dirty="0" err="1" smtClean="0">
                <a:latin typeface="Aptos" pitchFamily="34" charset="0"/>
                <a:ea typeface="Aptos" pitchFamily="34" charset="-122"/>
                <a:cs typeface="Aptos" pitchFamily="34" charset="-120"/>
              </a:rPr>
              <a:t>combinaciones</a:t>
            </a:r>
            <a:r>
              <a:rPr lang="en-US" sz="2100" dirty="0" smtClean="0"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lang="en-US" sz="2100" dirty="0"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177800" indent="-177800">
              <a:buSzPct val="100000"/>
              <a:buChar char="•"/>
            </a:pPr>
            <a:endParaRPr lang="en-US" sz="2100" dirty="0"/>
          </a:p>
          <a:p>
            <a:pPr marL="177800" indent="-177800">
              <a:buSzPct val="100000"/>
              <a:buChar char="•"/>
            </a:pPr>
            <a:r>
              <a:rPr lang="en-US" sz="2100" dirty="0" err="1">
                <a:latin typeface="Aptos" pitchFamily="34" charset="0"/>
                <a:ea typeface="Aptos" pitchFamily="34" charset="-122"/>
                <a:cs typeface="Aptos" pitchFamily="34" charset="-120"/>
              </a:rPr>
              <a:t>Retirar</a:t>
            </a:r>
            <a:r>
              <a:rPr lang="en-US" sz="2100" dirty="0"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100" dirty="0" smtClean="0">
                <a:latin typeface="Aptos" pitchFamily="34" charset="0"/>
                <a:ea typeface="Aptos" pitchFamily="34" charset="-122"/>
                <a:cs typeface="Aptos" pitchFamily="34" charset="-120"/>
              </a:rPr>
              <a:t>CI: </a:t>
            </a:r>
            <a:r>
              <a:rPr lang="en-US" sz="2100" dirty="0" err="1" smtClean="0">
                <a:latin typeface="Aptos" pitchFamily="34" charset="0"/>
                <a:ea typeface="Aptos" pitchFamily="34" charset="-122"/>
                <a:cs typeface="Aptos" pitchFamily="34" charset="-120"/>
              </a:rPr>
              <a:t>si</a:t>
            </a:r>
            <a:r>
              <a:rPr lang="en-US" sz="2100" dirty="0" smtClean="0"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100" dirty="0">
                <a:latin typeface="Aptos" pitchFamily="34" charset="0"/>
                <a:ea typeface="Aptos" pitchFamily="34" charset="-122"/>
                <a:cs typeface="Aptos" pitchFamily="34" charset="-120"/>
              </a:rPr>
              <a:t>se inició sin indicación, no hubo respuesta o aparecen efectos adversos importantes.</a:t>
            </a:r>
            <a:endParaRPr lang="en-US" sz="2100" dirty="0"/>
          </a:p>
        </p:txBody>
      </p:sp>
      <p:sp>
        <p:nvSpPr>
          <p:cNvPr id="23" name="Shape 21"/>
          <p:cNvSpPr/>
          <p:nvPr/>
        </p:nvSpPr>
        <p:spPr>
          <a:xfrm>
            <a:off x="691619" y="5047903"/>
            <a:ext cx="10663982" cy="1234025"/>
          </a:xfrm>
          <a:prstGeom prst="roundRect">
            <a:avLst>
              <a:gd name="adj" fmla="val 2581"/>
            </a:avLst>
          </a:prstGeom>
          <a:solidFill>
            <a:srgbClr val="FFF4F1"/>
          </a:solidFill>
          <a:ln w="12700">
            <a:solidFill>
              <a:srgbClr val="E9C5BE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2836719" y="5060165"/>
            <a:ext cx="7481454" cy="5178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8A2E1F"/>
                </a:solidFill>
              </a:rPr>
              <a:t>El CI no </a:t>
            </a:r>
            <a:r>
              <a:rPr lang="en-US" sz="2200" b="1" dirty="0" err="1" smtClean="0">
                <a:solidFill>
                  <a:srgbClr val="8A2E1F"/>
                </a:solidFill>
              </a:rPr>
              <a:t>es</a:t>
            </a:r>
            <a:r>
              <a:rPr lang="en-US" sz="2200" b="1" dirty="0" smtClean="0">
                <a:solidFill>
                  <a:srgbClr val="8A2E1F"/>
                </a:solidFill>
              </a:rPr>
              <a:t> para </a:t>
            </a:r>
            <a:r>
              <a:rPr lang="en-US" sz="2200" b="1" dirty="0" err="1" smtClean="0">
                <a:solidFill>
                  <a:srgbClr val="8A2E1F"/>
                </a:solidFill>
              </a:rPr>
              <a:t>todos</a:t>
            </a:r>
            <a:r>
              <a:rPr lang="en-US" sz="2200" b="1" dirty="0" smtClean="0">
                <a:solidFill>
                  <a:srgbClr val="8A2E1F"/>
                </a:solidFill>
              </a:rPr>
              <a:t> los </a:t>
            </a:r>
            <a:r>
              <a:rPr lang="en-US" sz="2200" b="1" dirty="0" err="1" smtClean="0">
                <a:solidFill>
                  <a:srgbClr val="8A2E1F"/>
                </a:solidFill>
              </a:rPr>
              <a:t>pacientes</a:t>
            </a:r>
            <a:r>
              <a:rPr lang="en-US" sz="2200" b="1" dirty="0" smtClean="0">
                <a:solidFill>
                  <a:srgbClr val="8A2E1F"/>
                </a:solidFill>
              </a:rPr>
              <a:t> con EPOC</a:t>
            </a:r>
            <a:endParaRPr lang="en-US" sz="2200" dirty="0"/>
          </a:p>
        </p:txBody>
      </p:sp>
      <p:sp>
        <p:nvSpPr>
          <p:cNvPr id="25" name="Text 23"/>
          <p:cNvSpPr/>
          <p:nvPr/>
        </p:nvSpPr>
        <p:spPr>
          <a:xfrm>
            <a:off x="800100" y="5331159"/>
            <a:ext cx="10447020" cy="878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1C2430"/>
                </a:solidFill>
              </a:rPr>
              <a:t>Se </a:t>
            </a:r>
            <a:r>
              <a:rPr lang="en-US" sz="2000" dirty="0" err="1" smtClean="0">
                <a:solidFill>
                  <a:srgbClr val="1C2430"/>
                </a:solidFill>
              </a:rPr>
              <a:t>indica</a:t>
            </a:r>
            <a:r>
              <a:rPr lang="en-US" sz="2000" dirty="0" smtClean="0">
                <a:solidFill>
                  <a:srgbClr val="1C2430"/>
                </a:solidFill>
              </a:rPr>
              <a:t> para </a:t>
            </a:r>
            <a:r>
              <a:rPr lang="en-US" sz="2000" dirty="0">
                <a:solidFill>
                  <a:srgbClr val="1C2430"/>
                </a:solidFill>
              </a:rPr>
              <a:t>prevenir exacerbaciones en </a:t>
            </a:r>
            <a:r>
              <a:rPr lang="en-US" sz="2000" dirty="0" err="1">
                <a:solidFill>
                  <a:srgbClr val="1C2430"/>
                </a:solidFill>
              </a:rPr>
              <a:t>pacientes</a:t>
            </a:r>
            <a:r>
              <a:rPr lang="en-US" sz="2000" dirty="0">
                <a:solidFill>
                  <a:srgbClr val="1C2430"/>
                </a:solidFill>
              </a:rPr>
              <a:t> </a:t>
            </a:r>
            <a:r>
              <a:rPr lang="en-US" sz="2000" dirty="0" err="1" smtClean="0">
                <a:solidFill>
                  <a:srgbClr val="1C2430"/>
                </a:solidFill>
              </a:rPr>
              <a:t>Grupo</a:t>
            </a:r>
            <a:r>
              <a:rPr lang="en-US" sz="2000" dirty="0" smtClean="0">
                <a:solidFill>
                  <a:srgbClr val="1C2430"/>
                </a:solidFill>
              </a:rPr>
              <a:t> E </a:t>
            </a:r>
            <a:r>
              <a:rPr lang="en-US" sz="2000" dirty="0">
                <a:solidFill>
                  <a:srgbClr val="1C2430"/>
                </a:solidFill>
              </a:rPr>
              <a:t>y </a:t>
            </a:r>
            <a:r>
              <a:rPr lang="en-US" sz="2000" dirty="0" smtClean="0">
                <a:solidFill>
                  <a:srgbClr val="1C2430"/>
                </a:solidFill>
              </a:rPr>
              <a:t>con </a:t>
            </a:r>
            <a:r>
              <a:rPr lang="en-US" sz="2000" dirty="0" err="1" smtClean="0">
                <a:solidFill>
                  <a:srgbClr val="1C2430"/>
                </a:solidFill>
              </a:rPr>
              <a:t>eosinófilos</a:t>
            </a:r>
            <a:r>
              <a:rPr lang="en-US" sz="2000" dirty="0" smtClean="0">
                <a:solidFill>
                  <a:srgbClr val="1C2430"/>
                </a:solidFill>
              </a:rPr>
              <a:t> </a:t>
            </a:r>
            <a:r>
              <a:rPr lang="en-US" sz="2000" dirty="0" err="1" smtClean="0">
                <a:solidFill>
                  <a:srgbClr val="1C2430"/>
                </a:solidFill>
              </a:rPr>
              <a:t>elevados</a:t>
            </a:r>
            <a:r>
              <a:rPr lang="en-US" sz="2000" dirty="0" smtClean="0">
                <a:solidFill>
                  <a:srgbClr val="1C2430"/>
                </a:solidFill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592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8" y="109728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3. Seguimiento: revisar, valorar y ajustar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61642" y="879487"/>
            <a:ext cx="11411712" cy="5742432"/>
          </a:xfrm>
          <a:prstGeom prst="roundRect">
            <a:avLst>
              <a:gd name="adj" fmla="val 1205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608119" y="1014984"/>
            <a:ext cx="6718761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43A5A"/>
                </a:solidFill>
              </a:rPr>
              <a:t>Antes de escalar</a:t>
            </a:r>
            <a:endParaRPr lang="en-US" sz="2600" dirty="0"/>
          </a:p>
        </p:txBody>
      </p:sp>
      <p:sp>
        <p:nvSpPr>
          <p:cNvPr id="8" name="Shape 6"/>
          <p:cNvSpPr/>
          <p:nvPr/>
        </p:nvSpPr>
        <p:spPr>
          <a:xfrm>
            <a:off x="658368" y="1627632"/>
            <a:ext cx="2644390" cy="329184"/>
          </a:xfrm>
          <a:prstGeom prst="roundRect">
            <a:avLst>
              <a:gd name="adj" fmla="val 8824"/>
            </a:avLst>
          </a:prstGeom>
          <a:solidFill>
            <a:srgbClr val="EAF1FA"/>
          </a:solidFill>
          <a:ln w="12700">
            <a:solidFill>
              <a:srgbClr val="EAF1FA">
                <a:alpha val="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86384" y="1700784"/>
            <a:ext cx="227126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43A5A"/>
                </a:solidFill>
              </a:rPr>
              <a:t>1. Revisar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3675888" y="1618488"/>
            <a:ext cx="782917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1C2430"/>
                </a:solidFill>
              </a:rPr>
              <a:t>Síntomas, disnea, frecuencia y gravedad de exacerbaciones.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658368" y="2487168"/>
            <a:ext cx="2644390" cy="475488"/>
          </a:xfrm>
          <a:prstGeom prst="roundRect">
            <a:avLst>
              <a:gd name="adj" fmla="val 8824"/>
            </a:avLst>
          </a:prstGeom>
          <a:solidFill>
            <a:srgbClr val="E7F3EC"/>
          </a:solidFill>
          <a:ln w="12700">
            <a:solidFill>
              <a:srgbClr val="E7F3EC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86384" y="2560320"/>
            <a:ext cx="22712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35C39"/>
                </a:solidFill>
              </a:rPr>
              <a:t>2. Valorar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3675887" y="2441448"/>
            <a:ext cx="7829175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1C2430"/>
                </a:solidFill>
              </a:rPr>
              <a:t>Técnica del inhalador, adherencia, exposición tabáquica y abordaje no farmacológico.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658368" y="3511296"/>
            <a:ext cx="2644390" cy="640080"/>
          </a:xfrm>
          <a:prstGeom prst="roundRect">
            <a:avLst>
              <a:gd name="adj" fmla="val 8824"/>
            </a:avLst>
          </a:prstGeom>
          <a:solidFill>
            <a:srgbClr val="FFF4DB"/>
          </a:solidFill>
          <a:ln w="12700">
            <a:solidFill>
              <a:srgbClr val="FFF4DB">
                <a:alpha val="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86384" y="3584447"/>
            <a:ext cx="2271260" cy="369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7A5600"/>
                </a:solidFill>
              </a:rPr>
              <a:t>3. Ajustar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3675887" y="3493008"/>
            <a:ext cx="7583516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1C2430"/>
                </a:solidFill>
              </a:rPr>
              <a:t>Escalar, </a:t>
            </a:r>
            <a:r>
              <a:rPr lang="en-US" sz="2200" dirty="0" err="1">
                <a:solidFill>
                  <a:srgbClr val="1C2430"/>
                </a:solidFill>
              </a:rPr>
              <a:t>cambiar</a:t>
            </a:r>
            <a:r>
              <a:rPr lang="en-US" sz="2200" dirty="0">
                <a:solidFill>
                  <a:srgbClr val="1C2430"/>
                </a:solidFill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</a:rPr>
              <a:t>molécula</a:t>
            </a:r>
            <a:r>
              <a:rPr lang="en-US" sz="2200" dirty="0" smtClean="0">
                <a:solidFill>
                  <a:srgbClr val="1C2430"/>
                </a:solidFill>
              </a:rPr>
              <a:t> / </a:t>
            </a:r>
            <a:r>
              <a:rPr lang="en-US" sz="2200" dirty="0" err="1" smtClean="0">
                <a:solidFill>
                  <a:srgbClr val="1C2430"/>
                </a:solidFill>
              </a:rPr>
              <a:t>dispositivo</a:t>
            </a:r>
            <a:r>
              <a:rPr lang="en-US" sz="2200" dirty="0" smtClean="0">
                <a:solidFill>
                  <a:srgbClr val="1C2430"/>
                </a:solidFill>
              </a:rPr>
              <a:t> </a:t>
            </a:r>
            <a:r>
              <a:rPr lang="en-US" sz="2200" dirty="0">
                <a:solidFill>
                  <a:srgbClr val="1C2430"/>
                </a:solidFill>
              </a:rPr>
              <a:t>o desescalar si hay efectos adversos o falta de beneficio</a:t>
            </a:r>
            <a:r>
              <a:rPr lang="en-US" sz="1180" dirty="0">
                <a:solidFill>
                  <a:srgbClr val="1C2430"/>
                </a:solidFill>
              </a:rPr>
              <a:t>.</a:t>
            </a:r>
            <a:endParaRPr lang="en-US" sz="1180" dirty="0"/>
          </a:p>
        </p:txBody>
      </p:sp>
      <p:sp>
        <p:nvSpPr>
          <p:cNvPr id="17" name="Shape 15"/>
          <p:cNvSpPr/>
          <p:nvPr/>
        </p:nvSpPr>
        <p:spPr>
          <a:xfrm>
            <a:off x="1943578" y="2057400"/>
            <a:ext cx="0" cy="384048"/>
          </a:xfrm>
          <a:prstGeom prst="line">
            <a:avLst/>
          </a:prstGeom>
          <a:noFill/>
          <a:ln w="25400">
            <a:solidFill>
              <a:srgbClr val="D9DDE3"/>
            </a:solidFill>
            <a:prstDash val="solid"/>
            <a:headEnd type="none"/>
            <a:tailEnd type="triangle"/>
          </a:ln>
        </p:spPr>
      </p:sp>
      <p:sp>
        <p:nvSpPr>
          <p:cNvPr id="18" name="Shape 16"/>
          <p:cNvSpPr/>
          <p:nvPr/>
        </p:nvSpPr>
        <p:spPr>
          <a:xfrm>
            <a:off x="1943578" y="3090672"/>
            <a:ext cx="0" cy="320040"/>
          </a:xfrm>
          <a:prstGeom prst="line">
            <a:avLst/>
          </a:prstGeom>
          <a:noFill/>
          <a:ln w="25400">
            <a:solidFill>
              <a:srgbClr val="D9DDE3"/>
            </a:solidFill>
            <a:prstDash val="solid"/>
            <a:headEnd type="none"/>
            <a:tailEnd type="triangle"/>
          </a:ln>
        </p:spPr>
      </p:sp>
      <p:sp>
        <p:nvSpPr>
          <p:cNvPr id="19" name="Shape 17"/>
          <p:cNvSpPr/>
          <p:nvPr/>
        </p:nvSpPr>
        <p:spPr>
          <a:xfrm>
            <a:off x="658367" y="4572000"/>
            <a:ext cx="10601035" cy="329184"/>
          </a:xfrm>
          <a:prstGeom prst="roundRect">
            <a:avLst>
              <a:gd name="adj" fmla="val 8333"/>
            </a:avLst>
          </a:prstGeom>
          <a:solidFill>
            <a:srgbClr val="FFF4DB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04671" y="4654296"/>
            <a:ext cx="999070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7A5600"/>
                </a:solidFill>
              </a:rPr>
              <a:t>La escalada depende del “rasgo tratable” dominante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694944" y="4956048"/>
            <a:ext cx="10810118" cy="14264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Disnea persistente: pasar a dos broncodilatadores de acción </a:t>
            </a:r>
            <a:r>
              <a:rPr lang="en-US" sz="22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prolongada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sz="2200" dirty="0"/>
          </a:p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Exacerbaciones persistentes: pensar </a:t>
            </a:r>
            <a:r>
              <a:rPr lang="en-US" sz="22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</a:t>
            </a: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 </a:t>
            </a: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según eosinófilos y en fármacos preventivos seleccionados.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7" y="109728"/>
            <a:ext cx="1158627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4. VACUNAS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9" name="Shape 7"/>
          <p:cNvSpPr/>
          <p:nvPr/>
        </p:nvSpPr>
        <p:spPr>
          <a:xfrm>
            <a:off x="384046" y="987551"/>
            <a:ext cx="10848527" cy="2673101"/>
          </a:xfrm>
          <a:prstGeom prst="roundRect">
            <a:avLst>
              <a:gd name="adj" fmla="val 1351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06581" y="1680276"/>
            <a:ext cx="10109937" cy="178224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Gripe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anualmente</a:t>
            </a:r>
            <a:endParaRPr lang="en-US" sz="2200" dirty="0" smtClean="0">
              <a:solidFill>
                <a:srgbClr val="1C2430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177800" indent="-177800">
              <a:buSzPct val="100000"/>
              <a:buChar char="•"/>
            </a:pPr>
            <a:endParaRPr lang="en-US" sz="2200" dirty="0"/>
          </a:p>
          <a:p>
            <a:pPr marL="177800" indent="-177800">
              <a:buSzPct val="100000"/>
              <a:buChar char="•"/>
            </a:pP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Neumococo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: 20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serotipos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única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vez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</a:t>
            </a:r>
            <a:r>
              <a:rPr lang="en-US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Podría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haber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cambios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en el </a:t>
            </a:r>
            <a:r>
              <a:rPr lang="en-US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futuro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)</a:t>
            </a:r>
          </a:p>
          <a:p>
            <a:pPr marL="177800" indent="-177800">
              <a:buSzPct val="100000"/>
              <a:buChar char="•"/>
            </a:pPr>
            <a:endParaRPr lang="en-US" dirty="0">
              <a:solidFill>
                <a:srgbClr val="1C2430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177800" indent="-177800">
              <a:buSzPct val="100000"/>
              <a:buChar char="•"/>
            </a:pP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COVID 19: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Anualmente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por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ser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población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riesgo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- MSN 2026 -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789708" y="4178203"/>
            <a:ext cx="10442865" cy="2029968"/>
          </a:xfrm>
          <a:prstGeom prst="roundRect">
            <a:avLst>
              <a:gd name="adj" fmla="val 1351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224242" y="4529583"/>
            <a:ext cx="5326379" cy="210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243A5A"/>
                </a:solidFill>
              </a:rPr>
              <a:t>Virus </a:t>
            </a:r>
            <a:r>
              <a:rPr lang="en-US" sz="2200" b="1" dirty="0" err="1" smtClean="0">
                <a:solidFill>
                  <a:srgbClr val="243A5A"/>
                </a:solidFill>
              </a:rPr>
              <a:t>Sincitial</a:t>
            </a:r>
            <a:r>
              <a:rPr lang="en-US" sz="2200" b="1" dirty="0" smtClean="0">
                <a:solidFill>
                  <a:srgbClr val="243A5A"/>
                </a:solidFill>
              </a:rPr>
              <a:t> </a:t>
            </a:r>
            <a:r>
              <a:rPr lang="en-US" sz="2200" b="1" dirty="0" err="1" smtClean="0">
                <a:solidFill>
                  <a:srgbClr val="243A5A"/>
                </a:solidFill>
              </a:rPr>
              <a:t>Respiratorio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97527" y="5091275"/>
            <a:ext cx="9818991" cy="59934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partir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 los 50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años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  (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Actualización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2026) </a:t>
            </a:r>
            <a:endParaRPr lang="en-US" sz="2000" dirty="0"/>
          </a:p>
        </p:txBody>
      </p:sp>
      <p:sp>
        <p:nvSpPr>
          <p:cNvPr id="24" name="Text 11"/>
          <p:cNvSpPr/>
          <p:nvPr/>
        </p:nvSpPr>
        <p:spPr>
          <a:xfrm>
            <a:off x="713231" y="1144523"/>
            <a:ext cx="5926559" cy="37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243A5A"/>
                </a:solidFill>
              </a:rPr>
              <a:t>Gripe y </a:t>
            </a:r>
            <a:r>
              <a:rPr lang="en-US" sz="2400" b="1" dirty="0" err="1" smtClean="0">
                <a:solidFill>
                  <a:srgbClr val="243A5A"/>
                </a:solidFill>
              </a:rPr>
              <a:t>Neumococo</a:t>
            </a:r>
            <a:endParaRPr lang="en-U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899" y="2862210"/>
            <a:ext cx="930595" cy="5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7" y="109728"/>
            <a:ext cx="1158627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5. </a:t>
            </a: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Otros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fármacos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para reducir exacerbaciones en el EPOC estable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9" name="Shape 7"/>
          <p:cNvSpPr/>
          <p:nvPr/>
        </p:nvSpPr>
        <p:spPr>
          <a:xfrm>
            <a:off x="384046" y="987552"/>
            <a:ext cx="10848527" cy="2029968"/>
          </a:xfrm>
          <a:prstGeom prst="roundRect">
            <a:avLst>
              <a:gd name="adj" fmla="val 1351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06581" y="1523307"/>
            <a:ext cx="10109937" cy="14996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Considerarla sobre todo en no fumadores con exacerbaciones </a:t>
            </a:r>
            <a:r>
              <a:rPr lang="en-US" sz="22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repetidas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sz="2200" dirty="0"/>
          </a:p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Valorar resistencias,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prolongación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del QT en ECG </a:t>
            </a: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 problemas auditivos; </a:t>
            </a:r>
            <a:endParaRPr lang="en-US" sz="2200" dirty="0" smtClean="0">
              <a:solidFill>
                <a:srgbClr val="1C2430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>
              <a:buSzPct val="100000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    La </a:t>
            </a: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evidencia sólida es hasta 1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año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tratamiento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789708" y="3518985"/>
            <a:ext cx="10442865" cy="2029968"/>
          </a:xfrm>
          <a:prstGeom prst="roundRect">
            <a:avLst>
              <a:gd name="adj" fmla="val 1351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490057" y="3710594"/>
            <a:ext cx="2505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43A5A"/>
                </a:solidFill>
              </a:rPr>
              <a:t>Mucolíticos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97527" y="3985122"/>
            <a:ext cx="10235046" cy="14996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N-acetilcisteína o carbocisteína pueden reducir exacerbaciones si el paciente no </a:t>
            </a:r>
            <a:r>
              <a:rPr lang="en-US" sz="20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usa</a:t>
            </a: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CI. 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</a:t>
            </a:r>
            <a:r>
              <a:rPr lang="en-US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Estudios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muy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viejos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y con </a:t>
            </a:r>
            <a:r>
              <a:rPr lang="en-US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bajo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nivel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 </a:t>
            </a:r>
            <a:r>
              <a:rPr lang="en-US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evidencia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)</a:t>
            </a:r>
            <a:endParaRPr lang="en-US" sz="2000" dirty="0">
              <a:solidFill>
                <a:srgbClr val="1C2430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177800" indent="-177800">
              <a:buSzPct val="100000"/>
              <a:buChar char="•"/>
            </a:pP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0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Erdosteína</a:t>
            </a: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podría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ayudar incluso con 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CI.</a:t>
            </a:r>
            <a:endParaRPr lang="en-US" sz="2000" dirty="0"/>
          </a:p>
        </p:txBody>
      </p:sp>
      <p:sp>
        <p:nvSpPr>
          <p:cNvPr id="24" name="Text 11"/>
          <p:cNvSpPr/>
          <p:nvPr/>
        </p:nvSpPr>
        <p:spPr>
          <a:xfrm>
            <a:off x="713232" y="1144524"/>
            <a:ext cx="2505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243A5A"/>
                </a:solidFill>
              </a:rPr>
              <a:t>Azitromicina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236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7" y="109728"/>
            <a:ext cx="1158627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6. </a:t>
            </a: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Otros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fármacos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para reducir exacerbaciones en el EPOC estable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6" name="Shape 4"/>
          <p:cNvSpPr/>
          <p:nvPr/>
        </p:nvSpPr>
        <p:spPr>
          <a:xfrm>
            <a:off x="463435" y="2117458"/>
            <a:ext cx="5870448" cy="1986952"/>
          </a:xfrm>
          <a:prstGeom prst="roundRect">
            <a:avLst>
              <a:gd name="adj" fmla="val 1351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69590" y="2446643"/>
            <a:ext cx="2505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243A5A"/>
                </a:solidFill>
              </a:rPr>
              <a:t>Roflumilast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62770" y="2907791"/>
            <a:ext cx="5614416" cy="104179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11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Añadir si FEV1 &lt; 50%, bronquitis crónica y antecedentes de exacerbación grave.
</a:t>
            </a:r>
            <a:endParaRPr lang="en-US" sz="1150" dirty="0"/>
          </a:p>
          <a:p>
            <a:pPr marL="177800" indent="-177800">
              <a:buSzPct val="100000"/>
              <a:buChar char="•"/>
            </a:pPr>
            <a:r>
              <a:rPr lang="en-US" sz="11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Vigilar diarrea, náuseas y pérdida de peso; precaución en pacientes deprimidos o delgados.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7090340" y="3297866"/>
            <a:ext cx="4577403" cy="1928761"/>
          </a:xfrm>
          <a:prstGeom prst="roundRect">
            <a:avLst>
              <a:gd name="adj" fmla="val 1351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566660" y="3529791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243A5A"/>
                </a:solidFill>
              </a:rPr>
              <a:t>Ensifentrine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7361335" y="3944596"/>
            <a:ext cx="4037492" cy="110497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11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Inhibidor inhalado dual PDE3/PDE4 con broncodilatación y actividad antiinflamatoria.
</a:t>
            </a:r>
            <a:endParaRPr lang="en-US" sz="1150" dirty="0"/>
          </a:p>
          <a:p>
            <a:pPr marL="177800" indent="-177800">
              <a:buSzPct val="100000"/>
              <a:buChar char="•"/>
            </a:pPr>
            <a:r>
              <a:rPr lang="en-US" sz="11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Mejora función pulmonar y disnea; su lugar exacto en el algoritmo aún es incierto.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463435" y="4588418"/>
            <a:ext cx="5870448" cy="1938528"/>
          </a:xfrm>
          <a:prstGeom prst="roundRect">
            <a:avLst>
              <a:gd name="adj" fmla="val 1415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92619" y="4866686"/>
            <a:ext cx="554126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243A5A"/>
                </a:solidFill>
              </a:rPr>
              <a:t>Dupilumab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562770" y="5327834"/>
            <a:ext cx="5614416" cy="743781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11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Candidato: EPOC con bronquitis crónica, eos ≥ 300 y exacerbaciones pese a LABA+LAMA+ICS.
</a:t>
            </a:r>
            <a:endParaRPr lang="en-US" sz="1150" dirty="0"/>
          </a:p>
          <a:p>
            <a:pPr marL="177800" indent="-177800">
              <a:buSzPct val="100000"/>
              <a:buChar char="•"/>
            </a:pPr>
            <a:r>
              <a:rPr lang="en-US" sz="11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 este fenotipo reduce exacerbaciones y mejora función pulmonar y estado de salud.</a:t>
            </a:r>
            <a:endParaRPr lang="en-US" sz="1150" dirty="0"/>
          </a:p>
        </p:txBody>
      </p:sp>
      <p:sp>
        <p:nvSpPr>
          <p:cNvPr id="21" name="Shape 19"/>
          <p:cNvSpPr/>
          <p:nvPr/>
        </p:nvSpPr>
        <p:spPr>
          <a:xfrm>
            <a:off x="361186" y="761654"/>
            <a:ext cx="7205473" cy="1077536"/>
          </a:xfrm>
          <a:prstGeom prst="roundRect">
            <a:avLst>
              <a:gd name="adj" fmla="val 2404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69590" y="935598"/>
            <a:ext cx="3881628" cy="2516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243A5A"/>
                </a:solidFill>
              </a:rPr>
              <a:t>A TÍTULO INFORMATIVO 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669589" y="1431453"/>
            <a:ext cx="6691745" cy="25104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</a:rPr>
              <a:t>Otras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</a:rPr>
              <a:t>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</a:rPr>
              <a:t>drogas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</a:rPr>
              <a:t> para el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</a:rPr>
              <a:t>manejo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</a:rPr>
              <a:t> de la EPOC 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8" y="109728"/>
            <a:ext cx="8046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EXACERBACIÓN AGUDA de la EPOC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548639" y="1421475"/>
            <a:ext cx="5228705" cy="5839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43A5A"/>
                </a:solidFill>
              </a:rPr>
              <a:t>Las tres clases farmacológicas más usadas son:</a:t>
            </a:r>
            <a:endParaRPr lang="en-US" sz="2400" dirty="0"/>
          </a:p>
        </p:txBody>
      </p:sp>
      <p:sp>
        <p:nvSpPr>
          <p:cNvPr id="9" name="Shape 6"/>
          <p:cNvSpPr/>
          <p:nvPr/>
        </p:nvSpPr>
        <p:spPr>
          <a:xfrm>
            <a:off x="510816" y="2409442"/>
            <a:ext cx="2803884" cy="500011"/>
          </a:xfrm>
          <a:prstGeom prst="roundRect">
            <a:avLst>
              <a:gd name="adj" fmla="val 8824"/>
            </a:avLst>
          </a:prstGeom>
          <a:solidFill>
            <a:srgbClr val="EAF1FA"/>
          </a:solidFill>
          <a:ln w="12700">
            <a:solidFill>
              <a:srgbClr val="EAF1FA">
                <a:alpha val="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48638" y="2409443"/>
            <a:ext cx="2693325" cy="500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43A5A"/>
                </a:solidFill>
              </a:rPr>
              <a:t>Broncodilatadores</a:t>
            </a:r>
            <a:endParaRPr lang="en-US" sz="2200" dirty="0"/>
          </a:p>
        </p:txBody>
      </p:sp>
      <p:sp>
        <p:nvSpPr>
          <p:cNvPr id="11" name="Shape 8"/>
          <p:cNvSpPr/>
          <p:nvPr/>
        </p:nvSpPr>
        <p:spPr>
          <a:xfrm>
            <a:off x="1563208" y="3771898"/>
            <a:ext cx="3365408" cy="457201"/>
          </a:xfrm>
          <a:prstGeom prst="roundRect">
            <a:avLst>
              <a:gd name="adj" fmla="val 8824"/>
            </a:avLst>
          </a:prstGeom>
          <a:solidFill>
            <a:srgbClr val="FFF4DB"/>
          </a:solidFill>
          <a:ln w="12700">
            <a:solidFill>
              <a:srgbClr val="FFF4DB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337932" y="3771900"/>
            <a:ext cx="3826349" cy="353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7A5600"/>
                </a:solidFill>
              </a:rPr>
              <a:t>Corticoides sistémicos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2265219" y="5029200"/>
            <a:ext cx="3952702" cy="571500"/>
          </a:xfrm>
          <a:prstGeom prst="roundRect">
            <a:avLst>
              <a:gd name="adj" fmla="val 8824"/>
            </a:avLst>
          </a:prstGeom>
          <a:solidFill>
            <a:srgbClr val="FBE9E7"/>
          </a:solidFill>
          <a:ln w="12700">
            <a:solidFill>
              <a:srgbClr val="FBE9E7">
                <a:alpha val="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173363" y="5102352"/>
            <a:ext cx="3916541" cy="354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 err="1" smtClean="0">
                <a:solidFill>
                  <a:srgbClr val="8A2E1F"/>
                </a:solidFill>
              </a:rPr>
              <a:t>Antibióticos</a:t>
            </a:r>
            <a:r>
              <a:rPr lang="en-US" sz="2200" b="1" dirty="0" smtClean="0">
                <a:solidFill>
                  <a:srgbClr val="8A2E1F"/>
                </a:solidFill>
              </a:rPr>
              <a:t> </a:t>
            </a:r>
            <a:r>
              <a:rPr lang="en-US" sz="1100" b="1" dirty="0" smtClean="0">
                <a:solidFill>
                  <a:srgbClr val="8A2E1F"/>
                </a:solidFill>
              </a:rPr>
              <a:t> </a:t>
            </a:r>
            <a:r>
              <a:rPr lang="en-US" sz="1100" b="1" dirty="0">
                <a:solidFill>
                  <a:srgbClr val="8A2E1F"/>
                </a:solidFill>
              </a:rPr>
              <a:t>(</a:t>
            </a:r>
            <a:r>
              <a:rPr lang="en-US" sz="1100" b="1" dirty="0" err="1" smtClean="0">
                <a:solidFill>
                  <a:srgbClr val="8A2E1F"/>
                </a:solidFill>
              </a:rPr>
              <a:t>si</a:t>
            </a:r>
            <a:r>
              <a:rPr lang="en-US" sz="1100" b="1" dirty="0" smtClean="0">
                <a:solidFill>
                  <a:srgbClr val="8A2E1F"/>
                </a:solidFill>
              </a:rPr>
              <a:t> </a:t>
            </a:r>
            <a:r>
              <a:rPr lang="en-US" sz="1100" b="1" dirty="0" err="1" smtClean="0">
                <a:solidFill>
                  <a:srgbClr val="8A2E1F"/>
                </a:solidFill>
              </a:rPr>
              <a:t>están</a:t>
            </a:r>
            <a:r>
              <a:rPr lang="en-US" sz="1100" b="1" dirty="0" smtClean="0">
                <a:solidFill>
                  <a:srgbClr val="8A2E1F"/>
                </a:solidFill>
              </a:rPr>
              <a:t> </a:t>
            </a:r>
            <a:r>
              <a:rPr lang="en-US" sz="1100" b="1" dirty="0">
                <a:solidFill>
                  <a:srgbClr val="8A2E1F"/>
                </a:solidFill>
              </a:rPr>
              <a:t>indicados)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6821424" y="886968"/>
            <a:ext cx="5230368" cy="5769864"/>
          </a:xfrm>
          <a:prstGeom prst="roundRect">
            <a:avLst>
              <a:gd name="adj" fmla="val 874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205472" y="1222593"/>
            <a:ext cx="4517136" cy="1050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43A5A"/>
                </a:solidFill>
              </a:rPr>
              <a:t>Mensajes clave GOLD </a:t>
            </a:r>
            <a:r>
              <a:rPr lang="en-US" sz="1800" b="1" dirty="0" smtClean="0">
                <a:solidFill>
                  <a:srgbClr val="243A5A"/>
                </a:solidFill>
              </a:rPr>
              <a:t>2026</a:t>
            </a:r>
            <a:endParaRPr lang="en-US" sz="1800" dirty="0"/>
          </a:p>
        </p:txBody>
      </p:sp>
      <p:sp>
        <p:nvSpPr>
          <p:cNvPr id="17" name="Text 14"/>
          <p:cNvSpPr/>
          <p:nvPr/>
        </p:nvSpPr>
        <p:spPr>
          <a:xfrm>
            <a:off x="7040880" y="1669402"/>
            <a:ext cx="4846320" cy="313800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Inicio: 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Salbutamol </a:t>
            </a: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inhalado, con o sin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Bromuro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ipratropio</a:t>
            </a: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) </a:t>
            </a:r>
          </a:p>
          <a:p>
            <a:pPr marL="177800" indent="-177800">
              <a:buSzPct val="100000"/>
              <a:buChar char="•"/>
            </a:pP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Corticoides sistémicos: mejoran FEV1, oxigenación y recuperación; la pauta no suele exceder 5 </a:t>
            </a:r>
            <a:r>
              <a:rPr lang="en-US" sz="20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días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Antibióticos: solo cuando hay datos clínicos de infección bacteriana o </a:t>
            </a:r>
            <a:r>
              <a:rPr lang="en-US" sz="20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ventilación</a:t>
            </a:r>
            <a:r>
              <a:rPr lang="en-US" sz="20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mecánica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lang="en-US" sz="2000" dirty="0"/>
          </a:p>
        </p:txBody>
      </p:sp>
      <p:sp>
        <p:nvSpPr>
          <p:cNvPr id="18" name="Shape 15"/>
          <p:cNvSpPr/>
          <p:nvPr/>
        </p:nvSpPr>
        <p:spPr>
          <a:xfrm>
            <a:off x="7013448" y="5029200"/>
            <a:ext cx="4946488" cy="1627632"/>
          </a:xfrm>
          <a:prstGeom prst="roundRect">
            <a:avLst>
              <a:gd name="adj" fmla="val 2817"/>
            </a:avLst>
          </a:prstGeom>
          <a:solidFill>
            <a:srgbClr val="EEF8F1"/>
          </a:solidFill>
          <a:ln w="12700">
            <a:solidFill>
              <a:srgbClr val="D9E8D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196328" y="5223562"/>
            <a:ext cx="4599432" cy="233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235C39"/>
                </a:solidFill>
              </a:rPr>
              <a:t>Además</a:t>
            </a:r>
            <a:r>
              <a:rPr lang="en-US" b="1" dirty="0" smtClean="0">
                <a:solidFill>
                  <a:srgbClr val="235C39"/>
                </a:solidFill>
              </a:rPr>
              <a:t> de </a:t>
            </a:r>
            <a:r>
              <a:rPr lang="en-US" b="1" dirty="0" err="1" smtClean="0">
                <a:solidFill>
                  <a:srgbClr val="235C39"/>
                </a:solidFill>
              </a:rPr>
              <a:t>fármacos</a:t>
            </a:r>
            <a:endParaRPr lang="en-US" dirty="0"/>
          </a:p>
        </p:txBody>
      </p:sp>
      <p:sp>
        <p:nvSpPr>
          <p:cNvPr id="20" name="Text 17"/>
          <p:cNvSpPr/>
          <p:nvPr/>
        </p:nvSpPr>
        <p:spPr>
          <a:xfrm>
            <a:off x="7196328" y="5678424"/>
            <a:ext cx="4763608" cy="8321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C2430"/>
                </a:solidFill>
              </a:rPr>
              <a:t>Si hay insuficiencia respiratoria aguda, la </a:t>
            </a:r>
            <a:r>
              <a:rPr lang="en-US" dirty="0" smtClean="0">
                <a:solidFill>
                  <a:srgbClr val="1C2430"/>
                </a:solidFill>
              </a:rPr>
              <a:t>“</a:t>
            </a:r>
            <a:r>
              <a:rPr lang="en-US" u="sng" dirty="0" err="1" smtClean="0">
                <a:solidFill>
                  <a:srgbClr val="1C2430"/>
                </a:solidFill>
              </a:rPr>
              <a:t>ventilación</a:t>
            </a:r>
            <a:r>
              <a:rPr lang="en-US" u="sng" dirty="0" smtClean="0">
                <a:solidFill>
                  <a:srgbClr val="1C2430"/>
                </a:solidFill>
              </a:rPr>
              <a:t> </a:t>
            </a:r>
            <a:r>
              <a:rPr lang="en-US" u="sng" dirty="0">
                <a:solidFill>
                  <a:srgbClr val="1C2430"/>
                </a:solidFill>
              </a:rPr>
              <a:t>no </a:t>
            </a:r>
            <a:r>
              <a:rPr lang="en-US" u="sng" dirty="0" err="1" smtClean="0">
                <a:solidFill>
                  <a:srgbClr val="1C2430"/>
                </a:solidFill>
              </a:rPr>
              <a:t>invasiva</a:t>
            </a:r>
            <a:r>
              <a:rPr lang="en-US" dirty="0" smtClean="0">
                <a:solidFill>
                  <a:srgbClr val="1C2430"/>
                </a:solidFill>
              </a:rPr>
              <a:t>” </a:t>
            </a:r>
            <a:r>
              <a:rPr lang="en-US" dirty="0">
                <a:solidFill>
                  <a:srgbClr val="1C2430"/>
                </a:solidFill>
              </a:rPr>
              <a:t>es la primera </a:t>
            </a:r>
            <a:r>
              <a:rPr lang="en-US" dirty="0" err="1">
                <a:solidFill>
                  <a:srgbClr val="1C2430"/>
                </a:solidFill>
              </a:rPr>
              <a:t>opción</a:t>
            </a:r>
            <a:r>
              <a:rPr lang="en-US" dirty="0">
                <a:solidFill>
                  <a:srgbClr val="1C2430"/>
                </a:solidFill>
              </a:rPr>
              <a:t> </a:t>
            </a:r>
            <a:r>
              <a:rPr lang="en-US" dirty="0" err="1" smtClean="0">
                <a:solidFill>
                  <a:srgbClr val="1C2430"/>
                </a:solidFill>
              </a:rPr>
              <a:t>cuando</a:t>
            </a:r>
            <a:r>
              <a:rPr lang="en-US" dirty="0" smtClean="0">
                <a:solidFill>
                  <a:srgbClr val="1C2430"/>
                </a:solidFill>
              </a:rPr>
              <a:t> </a:t>
            </a:r>
            <a:r>
              <a:rPr lang="en-US" dirty="0">
                <a:solidFill>
                  <a:srgbClr val="1C2430"/>
                </a:solidFill>
              </a:rPr>
              <a:t>no existe contraindicación absoluta.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13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8" y="142148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Broncodilatadores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 la 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EXACERBACIÓN AGUDA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2025 · Farmacología del EPOC</a:t>
            </a:r>
            <a:endParaRPr lang="en-US" sz="850" dirty="0"/>
          </a:p>
        </p:txBody>
      </p:sp>
      <p:sp>
        <p:nvSpPr>
          <p:cNvPr id="6" name="Shape 4"/>
          <p:cNvSpPr/>
          <p:nvPr/>
        </p:nvSpPr>
        <p:spPr>
          <a:xfrm>
            <a:off x="356824" y="944742"/>
            <a:ext cx="11411712" cy="5476009"/>
          </a:xfrm>
          <a:prstGeom prst="roundRect">
            <a:avLst>
              <a:gd name="adj" fmla="val 1000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58368" y="1161288"/>
            <a:ext cx="2103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43A5A"/>
                </a:solidFill>
              </a:rPr>
              <a:t>Secuencia práctica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713232" y="1664207"/>
            <a:ext cx="1759804" cy="561109"/>
          </a:xfrm>
          <a:prstGeom prst="roundRect">
            <a:avLst>
              <a:gd name="adj" fmla="val 8824"/>
            </a:avLst>
          </a:prstGeom>
          <a:solidFill>
            <a:srgbClr val="EAF1FA"/>
          </a:solidFill>
          <a:ln w="12700">
            <a:solidFill>
              <a:srgbClr val="EAF1FA">
                <a:alpha val="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56275" y="1832540"/>
            <a:ext cx="120576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43A5A"/>
                </a:solidFill>
              </a:rPr>
              <a:t>1. Inicio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2802117" y="1664207"/>
            <a:ext cx="8637338" cy="5885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1C2430"/>
                </a:solidFill>
              </a:rPr>
              <a:t>SABA inhalado; añadir SAMA </a:t>
            </a:r>
            <a:r>
              <a:rPr lang="en-US" sz="2200" dirty="0" smtClean="0">
                <a:solidFill>
                  <a:srgbClr val="1C2430"/>
                </a:solidFill>
              </a:rPr>
              <a:t>(</a:t>
            </a:r>
            <a:r>
              <a:rPr lang="en-US" sz="2200" dirty="0" err="1" smtClean="0">
                <a:solidFill>
                  <a:srgbClr val="1C2430"/>
                </a:solidFill>
              </a:rPr>
              <a:t>bromuro</a:t>
            </a:r>
            <a:r>
              <a:rPr lang="en-US" sz="2200" dirty="0" smtClean="0">
                <a:solidFill>
                  <a:srgbClr val="1C2430"/>
                </a:solidFill>
              </a:rPr>
              <a:t> de </a:t>
            </a:r>
            <a:r>
              <a:rPr lang="en-US" sz="2200" dirty="0" err="1" smtClean="0">
                <a:solidFill>
                  <a:srgbClr val="1C2430"/>
                </a:solidFill>
              </a:rPr>
              <a:t>ipratropio</a:t>
            </a:r>
            <a:r>
              <a:rPr lang="en-US" sz="2200" dirty="0" smtClean="0">
                <a:solidFill>
                  <a:srgbClr val="1C2430"/>
                </a:solidFill>
              </a:rPr>
              <a:t>) </a:t>
            </a:r>
            <a:r>
              <a:rPr lang="en-US" sz="2200" dirty="0" err="1" smtClean="0">
                <a:solidFill>
                  <a:srgbClr val="1C2430"/>
                </a:solidFill>
              </a:rPr>
              <a:t>si</a:t>
            </a:r>
            <a:r>
              <a:rPr lang="en-US" sz="2200" dirty="0" smtClean="0">
                <a:solidFill>
                  <a:srgbClr val="1C2430"/>
                </a:solidFill>
              </a:rPr>
              <a:t> </a:t>
            </a:r>
            <a:r>
              <a:rPr lang="en-US" sz="2200" dirty="0">
                <a:solidFill>
                  <a:srgbClr val="1C2430"/>
                </a:solidFill>
              </a:rPr>
              <a:t>se necesita más broncodilatación.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679254" y="2733016"/>
            <a:ext cx="1759804" cy="612648"/>
          </a:xfrm>
          <a:prstGeom prst="roundRect">
            <a:avLst>
              <a:gd name="adj" fmla="val 8824"/>
            </a:avLst>
          </a:prstGeom>
          <a:solidFill>
            <a:srgbClr val="FFF4DB"/>
          </a:solidFill>
          <a:ln w="12700">
            <a:solidFill>
              <a:srgbClr val="FFF4DB">
                <a:alpha val="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47171" y="2921924"/>
            <a:ext cx="142397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7A5600"/>
                </a:solidFill>
              </a:rPr>
              <a:t>2. Vía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2761488" y="2562397"/>
            <a:ext cx="9007048" cy="10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1C2430"/>
                </a:solidFill>
              </a:rPr>
              <a:t>Aerosol </a:t>
            </a:r>
            <a:r>
              <a:rPr lang="en-US" sz="2200" dirty="0">
                <a:solidFill>
                  <a:srgbClr val="1C2430"/>
                </a:solidFill>
              </a:rPr>
              <a:t>con espaciador y nebulizador tienen eficacia similar sobre FEV1; el nebulizador puede ser </a:t>
            </a:r>
            <a:r>
              <a:rPr lang="en-US" sz="2200" dirty="0" err="1">
                <a:solidFill>
                  <a:srgbClr val="1C2430"/>
                </a:solidFill>
              </a:rPr>
              <a:t>más</a:t>
            </a:r>
            <a:r>
              <a:rPr lang="en-US" sz="2200" dirty="0">
                <a:solidFill>
                  <a:srgbClr val="1C2430"/>
                </a:solidFill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</a:rPr>
              <a:t>práctico</a:t>
            </a:r>
            <a:r>
              <a:rPr lang="en-US" sz="2200" dirty="0" smtClean="0">
                <a:solidFill>
                  <a:srgbClr val="1C2430"/>
                </a:solidFill>
              </a:rPr>
              <a:t> </a:t>
            </a:r>
            <a:r>
              <a:rPr lang="en-US" sz="2200" dirty="0">
                <a:solidFill>
                  <a:srgbClr val="1C2430"/>
                </a:solidFill>
              </a:rPr>
              <a:t>en pacientes más graves.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713232" y="4050791"/>
            <a:ext cx="1759804" cy="780981"/>
          </a:xfrm>
          <a:prstGeom prst="roundRect">
            <a:avLst>
              <a:gd name="adj" fmla="val 8824"/>
            </a:avLst>
          </a:prstGeom>
          <a:solidFill>
            <a:srgbClr val="E7F3EC"/>
          </a:solidFill>
          <a:ln w="12700">
            <a:solidFill>
              <a:srgbClr val="E7F3EC">
                <a:alpha val="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15167" y="4200422"/>
            <a:ext cx="1475301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35C39"/>
                </a:solidFill>
              </a:rPr>
              <a:t>3. Continuar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2761488" y="4050791"/>
            <a:ext cx="8637338" cy="7809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 err="1">
                <a:solidFill>
                  <a:srgbClr val="1C2430"/>
                </a:solidFill>
              </a:rPr>
              <a:t>Mantener</a:t>
            </a:r>
            <a:r>
              <a:rPr lang="en-US" sz="2200" dirty="0">
                <a:solidFill>
                  <a:srgbClr val="1C2430"/>
                </a:solidFill>
              </a:rPr>
              <a:t> </a:t>
            </a:r>
            <a:r>
              <a:rPr lang="en-US" sz="2200" dirty="0" smtClean="0">
                <a:solidFill>
                  <a:srgbClr val="1C2430"/>
                </a:solidFill>
              </a:rPr>
              <a:t>LABA / LAMA / CI </a:t>
            </a:r>
            <a:r>
              <a:rPr lang="en-US" sz="2200" dirty="0">
                <a:solidFill>
                  <a:srgbClr val="1C2430"/>
                </a:solidFill>
              </a:rPr>
              <a:t>durante la </a:t>
            </a:r>
            <a:r>
              <a:rPr lang="en-US" sz="2200" dirty="0" err="1">
                <a:solidFill>
                  <a:srgbClr val="1C2430"/>
                </a:solidFill>
              </a:rPr>
              <a:t>exacerbación</a:t>
            </a:r>
            <a:r>
              <a:rPr lang="en-US" sz="2200" dirty="0">
                <a:solidFill>
                  <a:srgbClr val="1C2430"/>
                </a:solidFill>
              </a:rPr>
              <a:t> </a:t>
            </a:r>
            <a:endParaRPr lang="en-US" sz="2200" dirty="0" smtClean="0">
              <a:solidFill>
                <a:srgbClr val="1C243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1C2430"/>
                </a:solidFill>
              </a:rPr>
              <a:t>o </a:t>
            </a:r>
            <a:r>
              <a:rPr lang="en-US" sz="2200" dirty="0">
                <a:solidFill>
                  <a:srgbClr val="1C2430"/>
                </a:solidFill>
              </a:rPr>
              <a:t>reintroducirlos antes del alta tan pronto como sea posible.</a:t>
            </a:r>
            <a:endParaRPr lang="en-US" sz="2200" dirty="0"/>
          </a:p>
        </p:txBody>
      </p:sp>
      <p:sp>
        <p:nvSpPr>
          <p:cNvPr id="17" name="Shape 15"/>
          <p:cNvSpPr/>
          <p:nvPr/>
        </p:nvSpPr>
        <p:spPr>
          <a:xfrm>
            <a:off x="4596003" y="5046658"/>
            <a:ext cx="3186787" cy="502506"/>
          </a:xfrm>
          <a:prstGeom prst="roundRect">
            <a:avLst>
              <a:gd name="adj" fmla="val 8824"/>
            </a:avLst>
          </a:prstGeom>
          <a:solidFill>
            <a:srgbClr val="FBE9E7"/>
          </a:solidFill>
          <a:ln w="12700">
            <a:solidFill>
              <a:srgbClr val="FBE9E7">
                <a:alpha val="0"/>
              </a:srgbClr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811965" y="5087238"/>
            <a:ext cx="2731169" cy="3358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8A2E1F"/>
                </a:solidFill>
              </a:rPr>
              <a:t>ATENCIÓN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956275" y="5644760"/>
            <a:ext cx="10442551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200" dirty="0" smtClean="0">
              <a:solidFill>
                <a:srgbClr val="1C2430"/>
              </a:solidFill>
            </a:endParaRPr>
          </a:p>
          <a:p>
            <a:pPr algn="ctr"/>
            <a:r>
              <a:rPr lang="en-US" sz="2200" dirty="0" err="1" smtClean="0">
                <a:solidFill>
                  <a:srgbClr val="1C2430"/>
                </a:solidFill>
              </a:rPr>
              <a:t>Preferir</a:t>
            </a:r>
            <a:r>
              <a:rPr lang="en-US" sz="2200" dirty="0" smtClean="0">
                <a:solidFill>
                  <a:srgbClr val="1C2430"/>
                </a:solidFill>
              </a:rPr>
              <a:t> </a:t>
            </a:r>
            <a:r>
              <a:rPr lang="en-US" sz="2200" dirty="0">
                <a:solidFill>
                  <a:srgbClr val="1C2430"/>
                </a:solidFill>
              </a:rPr>
              <a:t>nebulización impulsada por aire y no por </a:t>
            </a:r>
            <a:r>
              <a:rPr lang="en-US" sz="2200" dirty="0" err="1">
                <a:solidFill>
                  <a:srgbClr val="1C2430"/>
                </a:solidFill>
              </a:rPr>
              <a:t>oxígeno</a:t>
            </a:r>
            <a:r>
              <a:rPr lang="en-US" sz="1270" dirty="0" smtClean="0">
                <a:solidFill>
                  <a:srgbClr val="1C2430"/>
                </a:solidFill>
              </a:rPr>
              <a:t>.</a:t>
            </a:r>
            <a:r>
              <a:rPr lang="en-US" sz="2200" dirty="0">
                <a:solidFill>
                  <a:srgbClr val="1C2430"/>
                </a:solidFill>
              </a:rPr>
              <a:t> </a:t>
            </a:r>
            <a:endParaRPr lang="en-US" sz="2200" dirty="0" smtClean="0">
              <a:solidFill>
                <a:srgbClr val="1C2430"/>
              </a:solidFill>
            </a:endParaRPr>
          </a:p>
          <a:p>
            <a:pPr algn="ctr"/>
            <a:r>
              <a:rPr lang="en-US" sz="2200" dirty="0" smtClean="0">
                <a:solidFill>
                  <a:srgbClr val="1C2430"/>
                </a:solidFill>
              </a:rPr>
              <a:t>No </a:t>
            </a:r>
            <a:r>
              <a:rPr lang="en-US" sz="2200" dirty="0" err="1">
                <a:solidFill>
                  <a:srgbClr val="1C2430"/>
                </a:solidFill>
              </a:rPr>
              <a:t>usar</a:t>
            </a:r>
            <a:r>
              <a:rPr lang="en-US" sz="2200" dirty="0">
                <a:solidFill>
                  <a:srgbClr val="1C2430"/>
                </a:solidFill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</a:rPr>
              <a:t>aminofilina</a:t>
            </a:r>
            <a:r>
              <a:rPr lang="en-US" sz="2200" dirty="0" smtClean="0">
                <a:solidFill>
                  <a:srgbClr val="1C2430"/>
                </a:solidFill>
              </a:rPr>
              <a:t> IV</a:t>
            </a:r>
            <a:r>
              <a:rPr lang="en-US" sz="2200" dirty="0">
                <a:solidFill>
                  <a:srgbClr val="1C2430"/>
                </a:solidFill>
              </a:rPr>
              <a:t>. </a:t>
            </a:r>
          </a:p>
          <a:p>
            <a:pPr marL="0" indent="0">
              <a:buNone/>
            </a:pPr>
            <a:endParaRPr lang="en-US" sz="1270" dirty="0"/>
          </a:p>
        </p:txBody>
      </p:sp>
      <p:sp>
        <p:nvSpPr>
          <p:cNvPr id="20" name="Shape 18"/>
          <p:cNvSpPr/>
          <p:nvPr/>
        </p:nvSpPr>
        <p:spPr>
          <a:xfrm>
            <a:off x="1563728" y="2252749"/>
            <a:ext cx="0" cy="384048"/>
          </a:xfrm>
          <a:prstGeom prst="line">
            <a:avLst/>
          </a:prstGeom>
          <a:noFill/>
          <a:ln w="25400">
            <a:solidFill>
              <a:srgbClr val="D9DDE3"/>
            </a:solidFill>
            <a:prstDash val="solid"/>
            <a:tailEnd type="triangle"/>
          </a:ln>
        </p:spPr>
      </p:sp>
      <p:sp>
        <p:nvSpPr>
          <p:cNvPr id="21" name="Shape 19"/>
          <p:cNvSpPr/>
          <p:nvPr/>
        </p:nvSpPr>
        <p:spPr>
          <a:xfrm>
            <a:off x="1578897" y="3498827"/>
            <a:ext cx="0" cy="384048"/>
          </a:xfrm>
          <a:prstGeom prst="line">
            <a:avLst/>
          </a:prstGeom>
          <a:noFill/>
          <a:ln w="25400">
            <a:solidFill>
              <a:srgbClr val="D9DDE3"/>
            </a:solidFill>
            <a:prstDash val="solid"/>
            <a:tailEnd type="triangle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8" y="109728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1. Marco GOLD 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para el tratamiento farmacológico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384048" y="868680"/>
            <a:ext cx="32918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243A5A"/>
                </a:solidFill>
              </a:rPr>
              <a:t>Dos objetivos terapéuticos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384048" y="1234440"/>
            <a:ext cx="2743200" cy="1828800"/>
          </a:xfrm>
          <a:prstGeom prst="roundRect">
            <a:avLst>
              <a:gd name="adj" fmla="val 1500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1362456"/>
            <a:ext cx="24140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243A5A"/>
                </a:solidFill>
              </a:rPr>
              <a:t>Aliviar síntomas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530352" y="1655064"/>
            <a:ext cx="2487168" cy="1298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11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Disminuir disnea y limitación de actividad.
</a:t>
            </a:r>
            <a:endParaRPr lang="en-US" sz="1150" dirty="0"/>
          </a:p>
          <a:p>
            <a:pPr marL="177800" indent="-177800">
              <a:buSzPct val="100000"/>
              <a:buChar char="•"/>
            </a:pPr>
            <a:r>
              <a:rPr lang="en-US" sz="11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Mejorar tolerancia al ejercicio y estado de salud.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3319272" y="1234440"/>
            <a:ext cx="2743200" cy="1828800"/>
          </a:xfrm>
          <a:prstGeom prst="roundRect">
            <a:avLst>
              <a:gd name="adj" fmla="val 1500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483864" y="1362456"/>
            <a:ext cx="24140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243A5A"/>
                </a:solidFill>
              </a:rPr>
              <a:t>Reducir riesgo futuro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3465576" y="1655064"/>
            <a:ext cx="2487168" cy="12984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11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Prevenir exacerbaciones, hospitalizaciones y eventos adversos.
</a:t>
            </a:r>
            <a:endParaRPr lang="en-US" sz="1150" dirty="0"/>
          </a:p>
          <a:p>
            <a:pPr marL="177800" indent="-177800">
              <a:buSzPct val="100000"/>
              <a:buChar char="•"/>
            </a:pPr>
            <a:r>
              <a:rPr lang="en-US" sz="11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El seguimiento debe reevaluar eficacia y seguridad.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42225" y="4397336"/>
            <a:ext cx="5669280" cy="329184"/>
          </a:xfrm>
          <a:prstGeom prst="roundRect">
            <a:avLst>
              <a:gd name="adj" fmla="val 8333"/>
            </a:avLst>
          </a:prstGeom>
          <a:solidFill>
            <a:srgbClr val="FFF4DB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65073" y="4488776"/>
            <a:ext cx="53949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7A5600"/>
                </a:solidFill>
              </a:rPr>
              <a:t>La elección inicial ya no depende solo del FEV1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457200" y="4809744"/>
            <a:ext cx="5486400" cy="17035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1C2430"/>
                </a:solidFill>
              </a:rPr>
              <a:t>GOLD usa grupos A, B y E para decidir el inicio del tratamiento inhalado, y después un ciclo continuo de revisar–valorar–ajustar.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6446520" y="914400"/>
            <a:ext cx="5349240" cy="5166360"/>
          </a:xfrm>
          <a:prstGeom prst="roundRect">
            <a:avLst>
              <a:gd name="adj" fmla="val 885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720840" y="1170432"/>
            <a:ext cx="4389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43A5A"/>
                </a:solidFill>
              </a:rPr>
              <a:t>Qué variables mueven la farmacoterapia</a:t>
            </a:r>
            <a:endParaRPr lang="en-US" sz="1700" dirty="0"/>
          </a:p>
        </p:txBody>
      </p:sp>
      <p:sp>
        <p:nvSpPr>
          <p:cNvPr id="18" name="Shape 16"/>
          <p:cNvSpPr/>
          <p:nvPr/>
        </p:nvSpPr>
        <p:spPr>
          <a:xfrm>
            <a:off x="6720840" y="1627632"/>
            <a:ext cx="4572000" cy="512064"/>
          </a:xfrm>
          <a:prstGeom prst="roundRect">
            <a:avLst>
              <a:gd name="adj" fmla="val 5357"/>
            </a:avLst>
          </a:prstGeom>
          <a:solidFill>
            <a:srgbClr val="EEF1F4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876288" y="1746504"/>
            <a:ext cx="10515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30" b="1" dirty="0">
                <a:solidFill>
                  <a:srgbClr val="1C2430"/>
                </a:solidFill>
              </a:rPr>
              <a:t>Síntomas</a:t>
            </a:r>
            <a:endParaRPr lang="en-US" sz="1230" dirty="0"/>
          </a:p>
        </p:txBody>
      </p:sp>
      <p:sp>
        <p:nvSpPr>
          <p:cNvPr id="20" name="Text 18"/>
          <p:cNvSpPr/>
          <p:nvPr/>
        </p:nvSpPr>
        <p:spPr>
          <a:xfrm>
            <a:off x="7973568" y="1746504"/>
            <a:ext cx="30632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F6B78"/>
                </a:solidFill>
              </a:rPr>
              <a:t>disnea y calidad de vida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6720840" y="2377440"/>
            <a:ext cx="4572000" cy="512064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876288" y="2496312"/>
            <a:ext cx="10515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30" b="1" dirty="0">
                <a:solidFill>
                  <a:srgbClr val="1C2430"/>
                </a:solidFill>
              </a:rPr>
              <a:t>Exacerbaciones</a:t>
            </a:r>
            <a:endParaRPr lang="en-US" sz="1230" dirty="0"/>
          </a:p>
        </p:txBody>
      </p:sp>
      <p:sp>
        <p:nvSpPr>
          <p:cNvPr id="23" name="Text 21"/>
          <p:cNvSpPr/>
          <p:nvPr/>
        </p:nvSpPr>
        <p:spPr>
          <a:xfrm>
            <a:off x="7973568" y="2496312"/>
            <a:ext cx="30632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F6B78"/>
                </a:solidFill>
              </a:rPr>
              <a:t>número, gravedad y hospitalización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6720840" y="3127248"/>
            <a:ext cx="4572000" cy="512064"/>
          </a:xfrm>
          <a:prstGeom prst="roundRect">
            <a:avLst>
              <a:gd name="adj" fmla="val 5357"/>
            </a:avLst>
          </a:prstGeom>
          <a:solidFill>
            <a:srgbClr val="EEF1F4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876288" y="3246120"/>
            <a:ext cx="10515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30" b="1" dirty="0">
                <a:solidFill>
                  <a:srgbClr val="1C2430"/>
                </a:solidFill>
              </a:rPr>
              <a:t>Eosinófilos</a:t>
            </a:r>
            <a:endParaRPr lang="en-US" sz="1230" dirty="0"/>
          </a:p>
        </p:txBody>
      </p:sp>
      <p:sp>
        <p:nvSpPr>
          <p:cNvPr id="26" name="Text 24"/>
          <p:cNvSpPr/>
          <p:nvPr/>
        </p:nvSpPr>
        <p:spPr>
          <a:xfrm>
            <a:off x="7973568" y="3246120"/>
            <a:ext cx="30632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F6B78"/>
                </a:solidFill>
              </a:rPr>
              <a:t>predicen beneficio del ICS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6720840" y="3877056"/>
            <a:ext cx="4572000" cy="512064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876288" y="3995928"/>
            <a:ext cx="10515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30" b="1" dirty="0">
                <a:solidFill>
                  <a:srgbClr val="1C2430"/>
                </a:solidFill>
              </a:rPr>
              <a:t>Técnica/adherencia</a:t>
            </a:r>
            <a:endParaRPr lang="en-US" sz="1230" dirty="0"/>
          </a:p>
        </p:txBody>
      </p:sp>
      <p:sp>
        <p:nvSpPr>
          <p:cNvPr id="29" name="Text 27"/>
          <p:cNvSpPr/>
          <p:nvPr/>
        </p:nvSpPr>
        <p:spPr>
          <a:xfrm>
            <a:off x="7973568" y="3995928"/>
            <a:ext cx="30632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F6B78"/>
                </a:solidFill>
              </a:rPr>
              <a:t>antes de escalar, corregir uso del inhalador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6720840" y="4626864"/>
            <a:ext cx="4572000" cy="512064"/>
          </a:xfrm>
          <a:prstGeom prst="roundRect">
            <a:avLst>
              <a:gd name="adj" fmla="val 5357"/>
            </a:avLst>
          </a:prstGeom>
          <a:solidFill>
            <a:srgbClr val="EEF1F4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876288" y="4745736"/>
            <a:ext cx="105156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30" b="1" dirty="0">
                <a:solidFill>
                  <a:srgbClr val="1C2430"/>
                </a:solidFill>
              </a:rPr>
              <a:t>Efectos adversos</a:t>
            </a:r>
            <a:endParaRPr lang="en-US" sz="1230" dirty="0"/>
          </a:p>
        </p:txBody>
      </p:sp>
      <p:sp>
        <p:nvSpPr>
          <p:cNvPr id="32" name="Text 30"/>
          <p:cNvSpPr/>
          <p:nvPr/>
        </p:nvSpPr>
        <p:spPr>
          <a:xfrm>
            <a:off x="7973568" y="4745736"/>
            <a:ext cx="30632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F6B78"/>
                </a:solidFill>
              </a:rPr>
              <a:t>especialmente neumonía con ICS y pérdida de peso con roflumilast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6812280" y="5577840"/>
            <a:ext cx="6400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D8A32F"/>
                </a:solidFill>
              </a:rPr>
              <a:t>Perla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7543800" y="5550408"/>
            <a:ext cx="3657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1C2430"/>
                </a:solidFill>
              </a:rPr>
              <a:t>Todos los pacientes deben disponer de un broncodilatador de rescate de acción corta.</a:t>
            </a:r>
            <a:endParaRPr lang="en-US" sz="116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8" y="109728"/>
            <a:ext cx="1159667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Corticoides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sistémicos en la 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EXACERBACIÓN AGUDA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6" name="Shape 4"/>
          <p:cNvSpPr/>
          <p:nvPr/>
        </p:nvSpPr>
        <p:spPr>
          <a:xfrm>
            <a:off x="384048" y="960120"/>
            <a:ext cx="3819116" cy="5285232"/>
          </a:xfrm>
          <a:prstGeom prst="roundRect">
            <a:avLst>
              <a:gd name="adj" fmla="val 1250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76656" y="1234440"/>
            <a:ext cx="2103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43A5A"/>
                </a:solidFill>
              </a:rPr>
              <a:t>Pauta GOLD </a:t>
            </a:r>
            <a:r>
              <a:rPr lang="en-US" sz="1800" b="1" dirty="0" smtClean="0">
                <a:solidFill>
                  <a:srgbClr val="243A5A"/>
                </a:solidFill>
              </a:rPr>
              <a:t>2026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713232" y="1609344"/>
            <a:ext cx="3328956" cy="957211"/>
          </a:xfrm>
          <a:prstGeom prst="roundRect">
            <a:avLst>
              <a:gd name="adj" fmla="val 4615"/>
            </a:avLst>
          </a:prstGeom>
          <a:solidFill>
            <a:srgbClr val="FFF5DC"/>
          </a:solidFill>
          <a:ln w="12700">
            <a:solidFill>
              <a:srgbClr val="EFD59A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13879" y="1813005"/>
            <a:ext cx="3127662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 err="1" smtClean="0">
                <a:solidFill>
                  <a:srgbClr val="7A5600"/>
                </a:solidFill>
              </a:rPr>
              <a:t>Prednisona</a:t>
            </a:r>
            <a:r>
              <a:rPr lang="en-US" sz="2000" b="1" dirty="0" smtClean="0">
                <a:solidFill>
                  <a:srgbClr val="7A5600"/>
                </a:solidFill>
              </a:rPr>
              <a:t> </a:t>
            </a:r>
            <a:r>
              <a:rPr lang="en-US" sz="2000" b="1" dirty="0">
                <a:solidFill>
                  <a:srgbClr val="7A5600"/>
                </a:solidFill>
              </a:rPr>
              <a:t>40 mg/día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7A5600"/>
                </a:solidFill>
              </a:rPr>
              <a:t>o </a:t>
            </a:r>
            <a:r>
              <a:rPr lang="en-US" sz="2000" b="1" dirty="0" err="1" smtClean="0">
                <a:solidFill>
                  <a:srgbClr val="7A5600"/>
                </a:solidFill>
              </a:rPr>
              <a:t>equivalente</a:t>
            </a:r>
            <a:r>
              <a:rPr lang="en-US" sz="2000" b="1" dirty="0" smtClean="0">
                <a:solidFill>
                  <a:srgbClr val="7A5600"/>
                </a:solidFill>
              </a:rPr>
              <a:t> / 5 </a:t>
            </a:r>
            <a:r>
              <a:rPr lang="en-US" sz="2000" b="1" dirty="0">
                <a:solidFill>
                  <a:srgbClr val="7A5600"/>
                </a:solidFill>
              </a:rPr>
              <a:t>días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813879" y="2830482"/>
            <a:ext cx="3294749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C2430"/>
                </a:solidFill>
              </a:rPr>
              <a:t>La vía oral es tan eficaz como la intravenosa en la mayoría de los pacientes.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684575" y="3591928"/>
            <a:ext cx="3435566" cy="233089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Acortan el tiempo de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recuperación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dirty="0"/>
          </a:p>
          <a:p>
            <a:pPr marL="177800" indent="-177800">
              <a:buSzPct val="100000"/>
              <a:buChar char="•"/>
            </a:pP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Mejoran FEV1 y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oxigenación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dirty="0"/>
          </a:p>
          <a:p>
            <a:pPr marL="177800" indent="-177800">
              <a:buSzPct val="100000"/>
              <a:buChar char="•"/>
            </a:pP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Reducen recaída temprana, fracaso terapéutico y estancia hospitalaria.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4297680" y="960120"/>
            <a:ext cx="7479792" cy="5285232"/>
          </a:xfrm>
          <a:prstGeom prst="roundRect">
            <a:avLst>
              <a:gd name="adj" fmla="val 865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483594" y="1097280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43A5A"/>
                </a:solidFill>
              </a:rPr>
              <a:t>Perlas farmacológicas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4483594" y="1427296"/>
            <a:ext cx="7038386" cy="15544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duración</a:t>
            </a: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no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debería</a:t>
            </a: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exceder</a:t>
            </a: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5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días</a:t>
            </a: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en la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mayoría</a:t>
            </a: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 los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casos</a:t>
            </a:r>
            <a:endParaRPr lang="en-US" dirty="0" smtClean="0">
              <a:solidFill>
                <a:srgbClr val="1C2430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177800" indent="-177800">
              <a:buSzPct val="100000"/>
              <a:buChar char="•"/>
            </a:pPr>
            <a:endParaRPr lang="en-US" dirty="0">
              <a:solidFill>
                <a:srgbClr val="1C2430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177800" indent="-177800">
              <a:buSzPct val="100000"/>
              <a:buChar char="•"/>
            </a:pPr>
            <a:r>
              <a:rPr lang="en-US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Usarlos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SÓLO en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exacerbaciones</a:t>
            </a: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significativas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</a:t>
            </a:r>
          </a:p>
          <a:p>
            <a:pPr marL="635000" lvl="1" indent="-177800">
              <a:buSzPct val="100000"/>
              <a:buChar char="•"/>
            </a:pP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 </a:t>
            </a: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han asociado con más neumonía, sepsis y muerte en algunas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cohortes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635000" lvl="1" indent="-177800">
              <a:buSzPct val="100000"/>
              <a:buChar char="•"/>
            </a:pPr>
            <a:endParaRPr lang="en-US" dirty="0"/>
          </a:p>
          <a:p>
            <a:pPr marL="177800" indent="-177800">
              <a:buSzPct val="100000"/>
              <a:buChar char="•"/>
            </a:pPr>
            <a:r>
              <a:rPr lang="en-US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budesonida nebulizada puede ser una alternativa en pacientes </a:t>
            </a:r>
            <a:r>
              <a:rPr lang="en-US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seleccionados</a:t>
            </a:r>
            <a:r>
              <a:rPr lang="en-US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4468922" y="3995304"/>
            <a:ext cx="3639312" cy="2058647"/>
          </a:xfrm>
          <a:prstGeom prst="roundRect">
            <a:avLst>
              <a:gd name="adj" fmla="val 2899"/>
            </a:avLst>
          </a:prstGeom>
          <a:solidFill>
            <a:srgbClr val="EEF8F1"/>
          </a:solidFill>
          <a:ln w="12700">
            <a:solidFill>
              <a:srgbClr val="D9E8D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652758" y="4260792"/>
            <a:ext cx="12801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235C39"/>
                </a:solidFill>
              </a:rPr>
              <a:t>RAMs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4652758" y="4608576"/>
            <a:ext cx="3303062" cy="1199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C2430"/>
                </a:solidFill>
              </a:rPr>
              <a:t>Hiperglucemia, </a:t>
            </a:r>
            <a:r>
              <a:rPr lang="en-US" sz="2000" dirty="0" err="1" smtClean="0">
                <a:solidFill>
                  <a:srgbClr val="1C2430"/>
                </a:solidFill>
              </a:rPr>
              <a:t>infecciones</a:t>
            </a:r>
            <a:r>
              <a:rPr lang="en-US" sz="2000" dirty="0">
                <a:solidFill>
                  <a:srgbClr val="1C2430"/>
                </a:solidFill>
              </a:rPr>
              <a:t>, </a:t>
            </a:r>
            <a:r>
              <a:rPr lang="en-US" sz="2000" dirty="0" err="1">
                <a:solidFill>
                  <a:srgbClr val="1C2430"/>
                </a:solidFill>
              </a:rPr>
              <a:t>descompensación</a:t>
            </a:r>
            <a:r>
              <a:rPr lang="en-US" sz="2000" dirty="0">
                <a:solidFill>
                  <a:srgbClr val="1C2430"/>
                </a:solidFill>
              </a:rPr>
              <a:t> </a:t>
            </a:r>
            <a:r>
              <a:rPr lang="en-US" sz="2000" dirty="0" smtClean="0">
                <a:solidFill>
                  <a:srgbClr val="1C2430"/>
                </a:solidFill>
              </a:rPr>
              <a:t>cardiovascular</a:t>
            </a:r>
            <a:endParaRPr lang="en-US" sz="2000" dirty="0"/>
          </a:p>
        </p:txBody>
      </p:sp>
      <p:sp>
        <p:nvSpPr>
          <p:cNvPr id="18" name="Shape 16"/>
          <p:cNvSpPr/>
          <p:nvPr/>
        </p:nvSpPr>
        <p:spPr>
          <a:xfrm>
            <a:off x="8236250" y="4332593"/>
            <a:ext cx="3246120" cy="1721357"/>
          </a:xfrm>
          <a:prstGeom prst="roundRect">
            <a:avLst>
              <a:gd name="adj" fmla="val 2899"/>
            </a:avLst>
          </a:prstGeom>
          <a:solidFill>
            <a:srgbClr val="FFF4F1"/>
          </a:solidFill>
          <a:ln w="12700">
            <a:solidFill>
              <a:srgbClr val="E9C5BE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432015" y="4600677"/>
            <a:ext cx="11887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8A2E1F"/>
                </a:solidFill>
              </a:rPr>
              <a:t>Evitar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8461941" y="4826368"/>
            <a:ext cx="2936886" cy="9821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 err="1" smtClean="0">
                <a:solidFill>
                  <a:srgbClr val="1C2430"/>
                </a:solidFill>
              </a:rPr>
              <a:t>Más</a:t>
            </a:r>
            <a:r>
              <a:rPr lang="en-US" sz="2200" dirty="0" smtClean="0">
                <a:solidFill>
                  <a:srgbClr val="1C2430"/>
                </a:solidFill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</a:rPr>
              <a:t>días</a:t>
            </a:r>
            <a:r>
              <a:rPr lang="en-US" sz="2200" dirty="0" smtClean="0">
                <a:solidFill>
                  <a:srgbClr val="1C2430"/>
                </a:solidFill>
              </a:rPr>
              <a:t> </a:t>
            </a:r>
            <a:r>
              <a:rPr lang="en-US" sz="2200" dirty="0">
                <a:solidFill>
                  <a:srgbClr val="1C2430"/>
                </a:solidFill>
              </a:rPr>
              <a:t>“</a:t>
            </a:r>
            <a:r>
              <a:rPr lang="en-US" sz="2200" i="1" dirty="0">
                <a:solidFill>
                  <a:srgbClr val="1C2430"/>
                </a:solidFill>
              </a:rPr>
              <a:t>por si </a:t>
            </a:r>
            <a:r>
              <a:rPr lang="en-US" sz="2200" i="1" dirty="0" err="1">
                <a:solidFill>
                  <a:srgbClr val="1C2430"/>
                </a:solidFill>
              </a:rPr>
              <a:t>acaso</a:t>
            </a:r>
            <a:r>
              <a:rPr lang="en-US" sz="2200" dirty="0" smtClean="0">
                <a:solidFill>
                  <a:srgbClr val="1C2430"/>
                </a:solidFill>
              </a:rPr>
              <a:t>”</a:t>
            </a:r>
            <a:endParaRPr lang="en-US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7" y="109728"/>
            <a:ext cx="11700579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Antibióticos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 la 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EXACERBACIÓN AGUDA: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cuándo sí y cómo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6" name="Shape 4"/>
          <p:cNvSpPr/>
          <p:nvPr/>
        </p:nvSpPr>
        <p:spPr>
          <a:xfrm>
            <a:off x="435171" y="989215"/>
            <a:ext cx="11411712" cy="5376672"/>
          </a:xfrm>
          <a:prstGeom prst="roundRect">
            <a:avLst>
              <a:gd name="adj" fmla="val 984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76655" y="1188720"/>
            <a:ext cx="7469817" cy="5394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43A5A"/>
                </a:solidFill>
              </a:rPr>
              <a:t>Indicaciones clásicas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302603" y="1772273"/>
            <a:ext cx="483842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1C2430"/>
                </a:solidFill>
              </a:rPr>
              <a:t>Prescribir si existe una de estas situaciones:</a:t>
            </a:r>
            <a:endParaRPr lang="en-US" sz="1320" dirty="0"/>
          </a:p>
        </p:txBody>
      </p:sp>
      <p:sp>
        <p:nvSpPr>
          <p:cNvPr id="9" name="Text 7"/>
          <p:cNvSpPr/>
          <p:nvPr/>
        </p:nvSpPr>
        <p:spPr>
          <a:xfrm>
            <a:off x="731520" y="2138033"/>
            <a:ext cx="10719262" cy="175128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Tres síntomas cardinales: más disnea, más volumen de esputo y más </a:t>
            </a:r>
            <a:r>
              <a:rPr lang="en-US" sz="22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purulencia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sz="2200" dirty="0"/>
          </a:p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Dos síntomas cardinales si uno de ellos es aumento de </a:t>
            </a:r>
            <a:r>
              <a:rPr lang="en-US" sz="22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purulencia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sz="2200" dirty="0"/>
          </a:p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Necesidad de ventilación mecánica (invasiva o no invasiva).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2261937" y="4033960"/>
            <a:ext cx="1518170" cy="1465152"/>
          </a:xfrm>
          <a:prstGeom prst="ellipse">
            <a:avLst/>
          </a:prstGeom>
          <a:solidFill>
            <a:srgbClr val="EEF4FB"/>
          </a:solidFill>
          <a:ln w="12700">
            <a:solidFill>
              <a:srgbClr val="D7DEE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533095" y="4663814"/>
            <a:ext cx="1023714" cy="1764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43A5A"/>
                </a:solidFill>
              </a:rPr>
              <a:t>Disnea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4788568" y="4033960"/>
            <a:ext cx="1451587" cy="1431451"/>
          </a:xfrm>
          <a:prstGeom prst="ellipse">
            <a:avLst/>
          </a:prstGeom>
          <a:solidFill>
            <a:srgbClr val="FFF6E1"/>
          </a:solidFill>
          <a:ln w="12700">
            <a:solidFill>
              <a:srgbClr val="EFD59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839703" y="4566635"/>
            <a:ext cx="134330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7A5600"/>
                </a:solidFill>
              </a:rPr>
              <a:t>Volumen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7A5600"/>
                </a:solidFill>
              </a:rPr>
              <a:t>de esputo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7050505" y="4033960"/>
            <a:ext cx="1449259" cy="1431451"/>
          </a:xfrm>
          <a:prstGeom prst="ellipse">
            <a:avLst/>
          </a:prstGeom>
          <a:solidFill>
            <a:srgbClr val="FFF2EE"/>
          </a:solidFill>
          <a:ln w="12700">
            <a:solidFill>
              <a:srgbClr val="E9C5BE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050505" y="4566635"/>
            <a:ext cx="1495340" cy="3495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8A2E1F"/>
                </a:solidFill>
              </a:rPr>
              <a:t>Purulencia</a:t>
            </a:r>
            <a:endParaRPr lang="en-US" sz="2200" dirty="0"/>
          </a:p>
        </p:txBody>
      </p:sp>
      <p:sp>
        <p:nvSpPr>
          <p:cNvPr id="16" name="Shape 14"/>
          <p:cNvSpPr/>
          <p:nvPr/>
        </p:nvSpPr>
        <p:spPr>
          <a:xfrm>
            <a:off x="1901952" y="4297680"/>
            <a:ext cx="45720" cy="0"/>
          </a:xfrm>
          <a:prstGeom prst="line">
            <a:avLst/>
          </a:prstGeom>
          <a:noFill/>
          <a:ln w="25400">
            <a:solidFill>
              <a:srgbClr val="D9DDE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2999232" y="4297680"/>
            <a:ext cx="45720" cy="0"/>
          </a:xfrm>
          <a:prstGeom prst="line">
            <a:avLst/>
          </a:prstGeom>
          <a:noFill/>
          <a:ln w="25400">
            <a:solidFill>
              <a:srgbClr val="D9DD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559466" y="5705649"/>
            <a:ext cx="9247079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FF0000"/>
                </a:solidFill>
              </a:rPr>
              <a:t>Si hay purulencia, el rendimiento clínico para decidir antibiótico aumenta</a:t>
            </a:r>
            <a:r>
              <a:rPr lang="en-US" sz="1180" i="1" dirty="0">
                <a:solidFill>
                  <a:srgbClr val="5F6B78"/>
                </a:solidFill>
              </a:rPr>
              <a:t>.</a:t>
            </a:r>
            <a:endParaRPr lang="en-US" sz="118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7" y="109728"/>
            <a:ext cx="11700579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Antibióticos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 la 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EXACERBACIÓN AGUDA: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cuándo sí y cómo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1901952" y="4297680"/>
            <a:ext cx="45720" cy="0"/>
          </a:xfrm>
          <a:prstGeom prst="line">
            <a:avLst/>
          </a:prstGeom>
          <a:noFill/>
          <a:ln w="25400">
            <a:solidFill>
              <a:srgbClr val="D9DDE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2999232" y="4297680"/>
            <a:ext cx="45720" cy="0"/>
          </a:xfrm>
          <a:prstGeom prst="line">
            <a:avLst/>
          </a:prstGeom>
          <a:noFill/>
          <a:ln w="25400">
            <a:solidFill>
              <a:srgbClr val="D9DDE3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57200" y="872836"/>
            <a:ext cx="11320272" cy="5463956"/>
          </a:xfrm>
          <a:prstGeom prst="roundRect">
            <a:avLst>
              <a:gd name="adj" fmla="val 850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3618" y="1188720"/>
            <a:ext cx="744571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43A5A"/>
                </a:solidFill>
              </a:rPr>
              <a:t>Duración y elección empírica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807913" y="1613500"/>
            <a:ext cx="10575867" cy="369750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Duración general: 5–7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días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(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tratamiento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ambulatorio</a:t>
            </a: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 </a:t>
            </a: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recomienda ≤ 5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días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).</a:t>
            </a:r>
            <a:endParaRPr lang="en-US" sz="2200" dirty="0">
              <a:solidFill>
                <a:srgbClr val="1C2430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177800" indent="-177800">
              <a:buSzPct val="100000"/>
              <a:buChar char="•"/>
            </a:pPr>
            <a:endParaRPr lang="en-US" sz="2200" dirty="0"/>
          </a:p>
          <a:p>
            <a:pPr marL="177800" indent="-177800">
              <a:buSzPct val="100000"/>
              <a:buChar char="•"/>
            </a:pPr>
            <a:r>
              <a:rPr lang="en-US" sz="22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Opciones</a:t>
            </a: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iniciales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: 	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 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Amoxicilina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/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clavulánico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875/125 / 12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hs</a:t>
            </a:r>
            <a:endParaRPr lang="en-US" sz="2000" dirty="0" smtClean="0">
              <a:solidFill>
                <a:srgbClr val="1C2430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2921000" lvl="6" indent="-177800">
              <a:buSzPct val="100000"/>
              <a:buChar char="•"/>
            </a:pP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Claritromicina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500 mg / 12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hs</a:t>
            </a:r>
            <a:endParaRPr lang="en-US" sz="2000" dirty="0" smtClean="0">
              <a:solidFill>
                <a:srgbClr val="1C2430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2921000" lvl="6" indent="-177800">
              <a:buSzPct val="100000"/>
              <a:buChar char="•"/>
            </a:pP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Doxiciclina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100 / 12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hs</a:t>
            </a:r>
            <a:endParaRPr lang="en-US" sz="2000" dirty="0">
              <a:solidFill>
                <a:srgbClr val="1C2430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2921000" lvl="6" indent="-177800">
              <a:buSzPct val="100000"/>
              <a:buChar char="•"/>
            </a:pP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Quinolonas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la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resistencia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bacteriana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lo </a:t>
            </a:r>
            <a:r>
              <a:rPr lang="en-US" sz="20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justifica</a:t>
            </a:r>
            <a:r>
              <a:rPr lang="en-US" sz="20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2921000" lvl="6" indent="-177800">
              <a:buSzPct val="100000"/>
              <a:buChar char="•"/>
            </a:pPr>
            <a:endParaRPr lang="en-US" sz="2000" dirty="0"/>
          </a:p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Elegir según resistencias locales y factores </a:t>
            </a:r>
            <a:r>
              <a:rPr lang="en-US" sz="22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individuales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</a:p>
          <a:p>
            <a:pPr marL="177800" indent="-177800">
              <a:buSzPct val="100000"/>
              <a:buChar char="•"/>
            </a:pPr>
            <a:endParaRPr lang="en-US" sz="2200" dirty="0"/>
          </a:p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 hay obstrucción grave, ventilación mecánica o exacerbaciones frecuentes, considerar cultivo y </a:t>
            </a:r>
            <a:r>
              <a:rPr lang="en-US" sz="22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cubrir</a:t>
            </a: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gramnegativos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(Pseudomonas)</a:t>
            </a:r>
            <a:endParaRPr lang="en-US" sz="2200" dirty="0"/>
          </a:p>
        </p:txBody>
      </p:sp>
      <p:sp>
        <p:nvSpPr>
          <p:cNvPr id="22" name="Shape 20"/>
          <p:cNvSpPr/>
          <p:nvPr/>
        </p:nvSpPr>
        <p:spPr>
          <a:xfrm>
            <a:off x="893619" y="5311002"/>
            <a:ext cx="10490162" cy="939338"/>
          </a:xfrm>
          <a:prstGeom prst="roundRect">
            <a:avLst>
              <a:gd name="adj" fmla="val 2817"/>
            </a:avLst>
          </a:prstGeom>
          <a:solidFill>
            <a:srgbClr val="EEF8F1"/>
          </a:solidFill>
          <a:ln w="12700">
            <a:solidFill>
              <a:srgbClr val="D9E8DC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078992" y="5411039"/>
            <a:ext cx="3998334" cy="1077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235C39"/>
                </a:solidFill>
              </a:rPr>
              <a:t>Objetivo del antibiótico</a:t>
            </a:r>
            <a:endParaRPr lang="en-US" sz="2200" dirty="0"/>
          </a:p>
        </p:txBody>
      </p:sp>
      <p:sp>
        <p:nvSpPr>
          <p:cNvPr id="24" name="Text 22"/>
          <p:cNvSpPr/>
          <p:nvPr/>
        </p:nvSpPr>
        <p:spPr>
          <a:xfrm>
            <a:off x="1101852" y="5744926"/>
            <a:ext cx="1015970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C2430"/>
                </a:solidFill>
              </a:rPr>
              <a:t>Acortar recuperación y reducir recaída precoz, fracaso terapéutico y estancia hospitalaria cuando realmente está indicado.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8678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8" y="173736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Mensajes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finales para 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práctica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84048" y="960120"/>
            <a:ext cx="5440680" cy="1298448"/>
          </a:xfrm>
          <a:prstGeom prst="roundRect">
            <a:avLst>
              <a:gd name="adj" fmla="val 2817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179576"/>
            <a:ext cx="402336" cy="402336"/>
          </a:xfrm>
          <a:prstGeom prst="ellipse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67512" y="1316736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</a:rPr>
              <a:t>1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1097280" y="1170432"/>
            <a:ext cx="4206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b="1" dirty="0" smtClean="0">
                <a:solidFill>
                  <a:srgbClr val="243A5A"/>
                </a:solidFill>
              </a:rPr>
              <a:t>LABA + LAMA </a:t>
            </a:r>
            <a:r>
              <a:rPr lang="en-US" sz="1420" b="1" dirty="0">
                <a:solidFill>
                  <a:srgbClr val="243A5A"/>
                </a:solidFill>
              </a:rPr>
              <a:t>es el eje del control</a:t>
            </a:r>
            <a:endParaRPr lang="en-US" sz="1420" dirty="0"/>
          </a:p>
        </p:txBody>
      </p:sp>
      <p:sp>
        <p:nvSpPr>
          <p:cNvPr id="10" name="Text 8"/>
          <p:cNvSpPr/>
          <p:nvPr/>
        </p:nvSpPr>
        <p:spPr>
          <a:xfrm>
            <a:off x="1097280" y="1453896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1C2430"/>
                </a:solidFill>
              </a:rPr>
              <a:t>GOLD </a:t>
            </a:r>
            <a:r>
              <a:rPr lang="en-US" sz="1180" dirty="0" smtClean="0">
                <a:solidFill>
                  <a:srgbClr val="1C2430"/>
                </a:solidFill>
              </a:rPr>
              <a:t>2026 </a:t>
            </a:r>
            <a:r>
              <a:rPr lang="en-US" sz="1180" dirty="0">
                <a:solidFill>
                  <a:srgbClr val="1C2430"/>
                </a:solidFill>
              </a:rPr>
              <a:t>favorece optimizar broncodilatación antes de añadir antiinflamación inhalada.</a:t>
            </a:r>
            <a:endParaRPr lang="en-US" sz="1180" dirty="0"/>
          </a:p>
        </p:txBody>
      </p:sp>
      <p:sp>
        <p:nvSpPr>
          <p:cNvPr id="11" name="Shape 9"/>
          <p:cNvSpPr/>
          <p:nvPr/>
        </p:nvSpPr>
        <p:spPr>
          <a:xfrm>
            <a:off x="384048" y="2624328"/>
            <a:ext cx="5440680" cy="1298448"/>
          </a:xfrm>
          <a:prstGeom prst="roundRect">
            <a:avLst>
              <a:gd name="adj" fmla="val 2817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548640" y="2843784"/>
            <a:ext cx="402336" cy="402336"/>
          </a:xfrm>
          <a:prstGeom prst="ellipse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67512" y="2980944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</a:rPr>
              <a:t>2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1097280" y="2834640"/>
            <a:ext cx="4206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b="1" dirty="0">
                <a:solidFill>
                  <a:srgbClr val="243A5A"/>
                </a:solidFill>
              </a:rPr>
              <a:t>El </a:t>
            </a:r>
            <a:r>
              <a:rPr lang="en-US" sz="1420" b="1" dirty="0" smtClean="0">
                <a:solidFill>
                  <a:srgbClr val="243A5A"/>
                </a:solidFill>
              </a:rPr>
              <a:t>CI </a:t>
            </a:r>
            <a:r>
              <a:rPr lang="en-US" sz="1420" b="1" dirty="0">
                <a:solidFill>
                  <a:srgbClr val="243A5A"/>
                </a:solidFill>
              </a:rPr>
              <a:t>se guía por exacerbaciones + eosinófilos</a:t>
            </a:r>
            <a:endParaRPr lang="en-US" sz="1420" dirty="0"/>
          </a:p>
        </p:txBody>
      </p:sp>
      <p:sp>
        <p:nvSpPr>
          <p:cNvPr id="15" name="Text 13"/>
          <p:cNvSpPr/>
          <p:nvPr/>
        </p:nvSpPr>
        <p:spPr>
          <a:xfrm>
            <a:off x="1097280" y="3118104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1C2430"/>
                </a:solidFill>
              </a:rPr>
              <a:t>Menos útil con eos &lt; 100; más probable beneficio con eos ≥ 300.</a:t>
            </a:r>
            <a:endParaRPr lang="en-US" sz="1180" dirty="0"/>
          </a:p>
        </p:txBody>
      </p:sp>
      <p:sp>
        <p:nvSpPr>
          <p:cNvPr id="16" name="Shape 14"/>
          <p:cNvSpPr/>
          <p:nvPr/>
        </p:nvSpPr>
        <p:spPr>
          <a:xfrm>
            <a:off x="384048" y="4288536"/>
            <a:ext cx="5440680" cy="1298448"/>
          </a:xfrm>
          <a:prstGeom prst="roundRect">
            <a:avLst>
              <a:gd name="adj" fmla="val 2817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548640" y="4507992"/>
            <a:ext cx="402336" cy="402336"/>
          </a:xfrm>
          <a:prstGeom prst="ellipse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67512" y="464515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</a:rPr>
              <a:t>3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1097280" y="4498848"/>
            <a:ext cx="4206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b="1" dirty="0">
                <a:solidFill>
                  <a:srgbClr val="243A5A"/>
                </a:solidFill>
              </a:rPr>
              <a:t>Triple terapia si el perfil lo justifica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1097280" y="4782312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 smtClean="0">
                <a:solidFill>
                  <a:srgbClr val="1C2430"/>
                </a:solidFill>
              </a:rPr>
              <a:t>LABA + LAMA + CI </a:t>
            </a:r>
            <a:r>
              <a:rPr lang="en-US" sz="1180" dirty="0">
                <a:solidFill>
                  <a:srgbClr val="1C2430"/>
                </a:solidFill>
              </a:rPr>
              <a:t>mejora resultados frente a dobles terapias cuando hay indicación de ICS.</a:t>
            </a:r>
            <a:endParaRPr lang="en-US" sz="1180" dirty="0"/>
          </a:p>
        </p:txBody>
      </p:sp>
      <p:sp>
        <p:nvSpPr>
          <p:cNvPr id="21" name="Shape 19"/>
          <p:cNvSpPr/>
          <p:nvPr/>
        </p:nvSpPr>
        <p:spPr>
          <a:xfrm>
            <a:off x="6236208" y="960120"/>
            <a:ext cx="5440680" cy="1298448"/>
          </a:xfrm>
          <a:prstGeom prst="roundRect">
            <a:avLst>
              <a:gd name="adj" fmla="val 2817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400800" y="1179576"/>
            <a:ext cx="402336" cy="402336"/>
          </a:xfrm>
          <a:prstGeom prst="ellipse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519672" y="1316736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</a:rPr>
              <a:t>4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6949440" y="1170432"/>
            <a:ext cx="4206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b="1" dirty="0">
                <a:solidFill>
                  <a:srgbClr val="243A5A"/>
                </a:solidFill>
              </a:rPr>
              <a:t>En la exacerbación: SABA ± SAMA primero</a:t>
            </a:r>
            <a:endParaRPr lang="en-US" sz="1420" dirty="0"/>
          </a:p>
        </p:txBody>
      </p:sp>
      <p:sp>
        <p:nvSpPr>
          <p:cNvPr id="25" name="Text 23"/>
          <p:cNvSpPr/>
          <p:nvPr/>
        </p:nvSpPr>
        <p:spPr>
          <a:xfrm>
            <a:off x="6949440" y="1453896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1C2430"/>
                </a:solidFill>
              </a:rPr>
              <a:t>Las metilxantinas IV no se recomiendan.</a:t>
            </a:r>
            <a:endParaRPr lang="en-US" sz="1180" dirty="0"/>
          </a:p>
        </p:txBody>
      </p:sp>
      <p:sp>
        <p:nvSpPr>
          <p:cNvPr id="26" name="Shape 24"/>
          <p:cNvSpPr/>
          <p:nvPr/>
        </p:nvSpPr>
        <p:spPr>
          <a:xfrm>
            <a:off x="6236208" y="2624328"/>
            <a:ext cx="5440680" cy="1298448"/>
          </a:xfrm>
          <a:prstGeom prst="roundRect">
            <a:avLst>
              <a:gd name="adj" fmla="val 2817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400800" y="2843784"/>
            <a:ext cx="402336" cy="402336"/>
          </a:xfrm>
          <a:prstGeom prst="ellipse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519672" y="2980944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</a:rPr>
              <a:t>5</a:t>
            </a:r>
            <a:endParaRPr lang="en-US" sz="1050" dirty="0"/>
          </a:p>
        </p:txBody>
      </p:sp>
      <p:sp>
        <p:nvSpPr>
          <p:cNvPr id="29" name="Text 27"/>
          <p:cNvSpPr/>
          <p:nvPr/>
        </p:nvSpPr>
        <p:spPr>
          <a:xfrm>
            <a:off x="6949440" y="2834640"/>
            <a:ext cx="4206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b="1" dirty="0">
                <a:solidFill>
                  <a:srgbClr val="243A5A"/>
                </a:solidFill>
              </a:rPr>
              <a:t>Prednisona equivalente 40 mg/d × 5 días</a:t>
            </a:r>
            <a:endParaRPr lang="en-US" sz="1420" dirty="0"/>
          </a:p>
        </p:txBody>
      </p:sp>
      <p:sp>
        <p:nvSpPr>
          <p:cNvPr id="30" name="Text 28"/>
          <p:cNvSpPr/>
          <p:nvPr/>
        </p:nvSpPr>
        <p:spPr>
          <a:xfrm>
            <a:off x="6949440" y="3118104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1C2430"/>
                </a:solidFill>
              </a:rPr>
              <a:t>La vía oral suele ser suficiente y cursos más largos no aportan beneficio rutinario.</a:t>
            </a:r>
            <a:endParaRPr lang="en-US" sz="1180" dirty="0"/>
          </a:p>
        </p:txBody>
      </p:sp>
      <p:sp>
        <p:nvSpPr>
          <p:cNvPr id="31" name="Shape 29"/>
          <p:cNvSpPr/>
          <p:nvPr/>
        </p:nvSpPr>
        <p:spPr>
          <a:xfrm>
            <a:off x="6236208" y="4288536"/>
            <a:ext cx="5440680" cy="1298448"/>
          </a:xfrm>
          <a:prstGeom prst="roundRect">
            <a:avLst>
              <a:gd name="adj" fmla="val 2817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6400800" y="4507992"/>
            <a:ext cx="402336" cy="402336"/>
          </a:xfrm>
          <a:prstGeom prst="ellipse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6519672" y="4645152"/>
            <a:ext cx="1645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</a:rPr>
              <a:t>6</a:t>
            </a:r>
            <a:endParaRPr lang="en-US" sz="1050" dirty="0"/>
          </a:p>
        </p:txBody>
      </p:sp>
      <p:sp>
        <p:nvSpPr>
          <p:cNvPr id="34" name="Text 32"/>
          <p:cNvSpPr/>
          <p:nvPr/>
        </p:nvSpPr>
        <p:spPr>
          <a:xfrm>
            <a:off x="6949440" y="4498848"/>
            <a:ext cx="4206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b="1" dirty="0">
                <a:solidFill>
                  <a:srgbClr val="243A5A"/>
                </a:solidFill>
              </a:rPr>
              <a:t>Antibióticos solo si toca</a:t>
            </a:r>
            <a:endParaRPr lang="en-US" sz="1420" dirty="0"/>
          </a:p>
        </p:txBody>
      </p:sp>
      <p:sp>
        <p:nvSpPr>
          <p:cNvPr id="35" name="Text 33"/>
          <p:cNvSpPr/>
          <p:nvPr/>
        </p:nvSpPr>
        <p:spPr>
          <a:xfrm>
            <a:off x="6949440" y="4782312"/>
            <a:ext cx="4389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1C2430"/>
                </a:solidFill>
              </a:rPr>
              <a:t>Purulencia del esputo, síntomas cardinales y ventilación mecánica guían la decisión.</a:t>
            </a:r>
            <a:endParaRPr lang="en-US" sz="11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8" y="109728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1. Marco GOLD 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para el tratamiento farmacológico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389991" y="1267737"/>
            <a:ext cx="11411712" cy="1560898"/>
          </a:xfrm>
          <a:prstGeom prst="roundRect">
            <a:avLst>
              <a:gd name="adj" fmla="val 885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15961" y="626364"/>
            <a:ext cx="10420847" cy="5852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43A5A"/>
                </a:solidFill>
              </a:rPr>
              <a:t>¿</a:t>
            </a:r>
            <a:r>
              <a:rPr lang="en-US" sz="2400" b="1" dirty="0" err="1" smtClean="0">
                <a:solidFill>
                  <a:srgbClr val="243A5A"/>
                </a:solidFill>
              </a:rPr>
              <a:t>Qué</a:t>
            </a:r>
            <a:r>
              <a:rPr lang="en-US" sz="2400" b="1" dirty="0" smtClean="0">
                <a:solidFill>
                  <a:srgbClr val="243A5A"/>
                </a:solidFill>
              </a:rPr>
              <a:t> </a:t>
            </a:r>
            <a:r>
              <a:rPr lang="en-US" sz="2400" b="1" dirty="0">
                <a:solidFill>
                  <a:srgbClr val="243A5A"/>
                </a:solidFill>
              </a:rPr>
              <a:t>variables </a:t>
            </a:r>
            <a:r>
              <a:rPr lang="en-US" sz="2400" b="1" dirty="0" err="1" smtClean="0">
                <a:solidFill>
                  <a:srgbClr val="243A5A"/>
                </a:solidFill>
              </a:rPr>
              <a:t>determinan</a:t>
            </a:r>
            <a:r>
              <a:rPr lang="en-US" sz="2400" b="1" dirty="0" smtClean="0">
                <a:solidFill>
                  <a:srgbClr val="243A5A"/>
                </a:solidFill>
              </a:rPr>
              <a:t> </a:t>
            </a:r>
            <a:r>
              <a:rPr lang="en-US" sz="2400" b="1" dirty="0">
                <a:solidFill>
                  <a:srgbClr val="243A5A"/>
                </a:solidFill>
              </a:rPr>
              <a:t>la </a:t>
            </a:r>
            <a:r>
              <a:rPr lang="en-US" sz="2400" b="1" dirty="0" err="1" smtClean="0">
                <a:solidFill>
                  <a:srgbClr val="243A5A"/>
                </a:solidFill>
              </a:rPr>
              <a:t>farmacoterapia</a:t>
            </a:r>
            <a:r>
              <a:rPr lang="en-US" sz="2400" b="1" dirty="0" smtClean="0">
                <a:solidFill>
                  <a:srgbClr val="243A5A"/>
                </a:solidFill>
              </a:rPr>
              <a:t>?</a:t>
            </a:r>
            <a:endParaRPr lang="en-US" sz="2400" dirty="0"/>
          </a:p>
        </p:txBody>
      </p:sp>
      <p:sp>
        <p:nvSpPr>
          <p:cNvPr id="18" name="Shape 16"/>
          <p:cNvSpPr/>
          <p:nvPr/>
        </p:nvSpPr>
        <p:spPr>
          <a:xfrm>
            <a:off x="975292" y="1509687"/>
            <a:ext cx="10317547" cy="512064"/>
          </a:xfrm>
          <a:prstGeom prst="roundRect">
            <a:avLst>
              <a:gd name="adj" fmla="val 5357"/>
            </a:avLst>
          </a:prstGeom>
          <a:solidFill>
            <a:srgbClr val="EEF1F4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054607" y="1613520"/>
            <a:ext cx="1962118" cy="253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C2430"/>
                </a:solidFill>
              </a:rPr>
              <a:t>Síntomas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2544399" y="1643680"/>
            <a:ext cx="6029757" cy="2229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 err="1">
                <a:solidFill>
                  <a:srgbClr val="5F6B78"/>
                </a:solidFill>
              </a:rPr>
              <a:t>D</a:t>
            </a:r>
            <a:r>
              <a:rPr lang="en-US" sz="2200" dirty="0" err="1" smtClean="0">
                <a:solidFill>
                  <a:srgbClr val="5F6B78"/>
                </a:solidFill>
              </a:rPr>
              <a:t>isnea</a:t>
            </a:r>
            <a:r>
              <a:rPr lang="en-US" sz="2200" dirty="0" smtClean="0">
                <a:solidFill>
                  <a:srgbClr val="5F6B78"/>
                </a:solidFill>
              </a:rPr>
              <a:t> </a:t>
            </a:r>
            <a:r>
              <a:rPr lang="en-US" sz="2200" dirty="0">
                <a:solidFill>
                  <a:srgbClr val="5F6B78"/>
                </a:solidFill>
              </a:rPr>
              <a:t>y calidad de vida</a:t>
            </a:r>
            <a:endParaRPr lang="en-US" sz="2200" dirty="0"/>
          </a:p>
        </p:txBody>
      </p:sp>
      <p:sp>
        <p:nvSpPr>
          <p:cNvPr id="21" name="Shape 19"/>
          <p:cNvSpPr/>
          <p:nvPr/>
        </p:nvSpPr>
        <p:spPr>
          <a:xfrm>
            <a:off x="975293" y="2165969"/>
            <a:ext cx="10317547" cy="510871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096980" y="2341641"/>
            <a:ext cx="2823510" cy="2036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C2430"/>
                </a:solidFill>
              </a:rPr>
              <a:t>Exacerbaciones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3467829" y="2376281"/>
            <a:ext cx="6193006" cy="134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 err="1" smtClean="0">
                <a:solidFill>
                  <a:srgbClr val="5F6B78"/>
                </a:solidFill>
              </a:rPr>
              <a:t>Número</a:t>
            </a:r>
            <a:r>
              <a:rPr lang="en-US" sz="2200" dirty="0">
                <a:solidFill>
                  <a:srgbClr val="5F6B78"/>
                </a:solidFill>
              </a:rPr>
              <a:t>, gravedad y hospitalización</a:t>
            </a:r>
            <a:endParaRPr lang="en-US" sz="2200" dirty="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3"/>
          <a:srcRect t="16280"/>
          <a:stretch/>
        </p:blipFill>
        <p:spPr>
          <a:xfrm>
            <a:off x="389991" y="2987837"/>
            <a:ext cx="7716779" cy="3635429"/>
          </a:xfrm>
          <a:prstGeom prst="rect">
            <a:avLst/>
          </a:prstGeom>
        </p:spPr>
      </p:pic>
      <p:sp>
        <p:nvSpPr>
          <p:cNvPr id="36" name="Text 18"/>
          <p:cNvSpPr/>
          <p:nvPr/>
        </p:nvSpPr>
        <p:spPr>
          <a:xfrm>
            <a:off x="8270544" y="3061499"/>
            <a:ext cx="3531159" cy="313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u="sng" dirty="0" err="1" smtClean="0">
                <a:solidFill>
                  <a:srgbClr val="5F6B78"/>
                </a:solidFill>
              </a:rPr>
              <a:t>Disnea</a:t>
            </a:r>
            <a:endParaRPr lang="en-US" sz="2200" b="1" u="sng" dirty="0" smtClean="0">
              <a:solidFill>
                <a:srgbClr val="5F6B78"/>
              </a:solidFill>
            </a:endParaRPr>
          </a:p>
          <a:p>
            <a:pPr marL="0" indent="0">
              <a:buNone/>
            </a:pPr>
            <a:r>
              <a:rPr lang="en-US" sz="2200" dirty="0" err="1" smtClean="0">
                <a:solidFill>
                  <a:srgbClr val="5F6B78"/>
                </a:solidFill>
              </a:rPr>
              <a:t>mMRC</a:t>
            </a:r>
            <a:r>
              <a:rPr lang="en-US" sz="2200" dirty="0" smtClean="0">
                <a:solidFill>
                  <a:srgbClr val="5F6B78"/>
                </a:solidFill>
              </a:rPr>
              <a:t> 0: </a:t>
            </a:r>
            <a:r>
              <a:rPr lang="en-US" sz="1600" dirty="0" err="1" smtClean="0">
                <a:solidFill>
                  <a:srgbClr val="5F6B78"/>
                </a:solidFill>
              </a:rPr>
              <a:t>Ejercicio</a:t>
            </a:r>
            <a:r>
              <a:rPr lang="en-US" sz="1600" dirty="0" smtClean="0">
                <a:solidFill>
                  <a:srgbClr val="5F6B78"/>
                </a:solidFill>
              </a:rPr>
              <a:t> </a:t>
            </a:r>
            <a:r>
              <a:rPr lang="en-US" sz="1600" dirty="0" err="1" smtClean="0">
                <a:solidFill>
                  <a:srgbClr val="5F6B78"/>
                </a:solidFill>
              </a:rPr>
              <a:t>extenuante</a:t>
            </a:r>
            <a:endParaRPr lang="en-US" sz="1600" dirty="0" smtClean="0">
              <a:solidFill>
                <a:srgbClr val="5F6B78"/>
              </a:solidFill>
            </a:endParaRPr>
          </a:p>
          <a:p>
            <a:pPr marL="0" indent="0">
              <a:buNone/>
            </a:pPr>
            <a:r>
              <a:rPr lang="en-US" sz="2200" dirty="0" err="1" smtClean="0">
                <a:solidFill>
                  <a:srgbClr val="5F6B78"/>
                </a:solidFill>
              </a:rPr>
              <a:t>mMRC</a:t>
            </a:r>
            <a:r>
              <a:rPr lang="en-US" sz="2200" dirty="0" smtClean="0">
                <a:solidFill>
                  <a:srgbClr val="5F6B78"/>
                </a:solidFill>
              </a:rPr>
              <a:t> 1</a:t>
            </a:r>
            <a:r>
              <a:rPr lang="en-US" sz="1600" dirty="0" smtClean="0">
                <a:solidFill>
                  <a:srgbClr val="5F6B78"/>
                </a:solidFill>
              </a:rPr>
              <a:t>: Si </a:t>
            </a:r>
            <a:r>
              <a:rPr lang="en-US" sz="1600" dirty="0" err="1" smtClean="0">
                <a:solidFill>
                  <a:srgbClr val="5F6B78"/>
                </a:solidFill>
              </a:rPr>
              <a:t>camina</a:t>
            </a:r>
            <a:r>
              <a:rPr lang="en-US" sz="1600" dirty="0" smtClean="0">
                <a:solidFill>
                  <a:srgbClr val="5F6B78"/>
                </a:solidFill>
              </a:rPr>
              <a:t> </a:t>
            </a:r>
            <a:r>
              <a:rPr lang="en-US" sz="1600" dirty="0" err="1" smtClean="0">
                <a:solidFill>
                  <a:srgbClr val="5F6B78"/>
                </a:solidFill>
              </a:rPr>
              <a:t>rápido</a:t>
            </a:r>
            <a:endParaRPr lang="en-US" sz="1600" dirty="0" smtClean="0">
              <a:solidFill>
                <a:srgbClr val="5F6B78"/>
              </a:solidFill>
            </a:endParaRPr>
          </a:p>
          <a:p>
            <a:pPr marL="0" indent="0">
              <a:buNone/>
            </a:pPr>
            <a:r>
              <a:rPr lang="en-US" sz="2200" dirty="0" err="1" smtClean="0">
                <a:solidFill>
                  <a:srgbClr val="5F6B78"/>
                </a:solidFill>
              </a:rPr>
              <a:t>mMRC</a:t>
            </a:r>
            <a:r>
              <a:rPr lang="en-US" sz="2200" dirty="0" smtClean="0">
                <a:solidFill>
                  <a:srgbClr val="5F6B78"/>
                </a:solidFill>
              </a:rPr>
              <a:t> 2</a:t>
            </a:r>
            <a:r>
              <a:rPr lang="en-US" sz="1600" dirty="0" smtClean="0">
                <a:solidFill>
                  <a:srgbClr val="5F6B78"/>
                </a:solidFill>
              </a:rPr>
              <a:t>: </a:t>
            </a:r>
            <a:r>
              <a:rPr lang="en-US" sz="1600" dirty="0" err="1" smtClean="0">
                <a:solidFill>
                  <a:srgbClr val="5F6B78"/>
                </a:solidFill>
              </a:rPr>
              <a:t>Tiene</a:t>
            </a:r>
            <a:r>
              <a:rPr lang="en-US" sz="1600" dirty="0" smtClean="0">
                <a:solidFill>
                  <a:srgbClr val="5F6B78"/>
                </a:solidFill>
              </a:rPr>
              <a:t> que </a:t>
            </a:r>
            <a:r>
              <a:rPr lang="en-US" sz="1600" dirty="0" err="1" smtClean="0">
                <a:solidFill>
                  <a:srgbClr val="5F6B78"/>
                </a:solidFill>
              </a:rPr>
              <a:t>parar</a:t>
            </a:r>
            <a:r>
              <a:rPr lang="en-US" sz="1600" dirty="0" smtClean="0">
                <a:solidFill>
                  <a:srgbClr val="5F6B78"/>
                </a:solidFill>
              </a:rPr>
              <a:t> </a:t>
            </a:r>
            <a:r>
              <a:rPr lang="en-US" sz="1600" dirty="0" err="1" smtClean="0">
                <a:solidFill>
                  <a:srgbClr val="5F6B78"/>
                </a:solidFill>
              </a:rPr>
              <a:t>seguido</a:t>
            </a:r>
            <a:endParaRPr lang="en-US" sz="1600" dirty="0" smtClean="0">
              <a:solidFill>
                <a:srgbClr val="5F6B78"/>
              </a:solidFill>
            </a:endParaRPr>
          </a:p>
          <a:p>
            <a:pPr marL="0" indent="0">
              <a:buNone/>
            </a:pPr>
            <a:r>
              <a:rPr lang="en-US" sz="2200" dirty="0" err="1" smtClean="0">
                <a:solidFill>
                  <a:srgbClr val="5F6B78"/>
                </a:solidFill>
              </a:rPr>
              <a:t>mMRC</a:t>
            </a:r>
            <a:r>
              <a:rPr lang="en-US" sz="2200" dirty="0" smtClean="0">
                <a:solidFill>
                  <a:srgbClr val="5F6B78"/>
                </a:solidFill>
              </a:rPr>
              <a:t> 3</a:t>
            </a:r>
            <a:r>
              <a:rPr lang="en-US" sz="1600" dirty="0" smtClean="0">
                <a:solidFill>
                  <a:srgbClr val="5F6B78"/>
                </a:solidFill>
              </a:rPr>
              <a:t>: </a:t>
            </a:r>
            <a:r>
              <a:rPr lang="en-US" sz="1600" dirty="0" err="1" smtClean="0">
                <a:solidFill>
                  <a:srgbClr val="5F6B78"/>
                </a:solidFill>
              </a:rPr>
              <a:t>Tiene</a:t>
            </a:r>
            <a:r>
              <a:rPr lang="en-US" sz="1600" dirty="0" smtClean="0">
                <a:solidFill>
                  <a:srgbClr val="5F6B78"/>
                </a:solidFill>
              </a:rPr>
              <a:t> que </a:t>
            </a:r>
            <a:r>
              <a:rPr lang="en-US" sz="1600" dirty="0" err="1" smtClean="0">
                <a:solidFill>
                  <a:srgbClr val="5F6B78"/>
                </a:solidFill>
              </a:rPr>
              <a:t>parar</a:t>
            </a:r>
            <a:r>
              <a:rPr lang="en-US" sz="1600" dirty="0" smtClean="0">
                <a:solidFill>
                  <a:srgbClr val="5F6B78"/>
                </a:solidFill>
              </a:rPr>
              <a:t> a </a:t>
            </a:r>
            <a:r>
              <a:rPr lang="en-US" sz="1600" dirty="0" err="1" smtClean="0">
                <a:solidFill>
                  <a:srgbClr val="5F6B78"/>
                </a:solidFill>
              </a:rPr>
              <a:t>los</a:t>
            </a:r>
            <a:r>
              <a:rPr lang="en-US" sz="1600" dirty="0" smtClean="0">
                <a:solidFill>
                  <a:srgbClr val="5F6B78"/>
                </a:solidFill>
              </a:rPr>
              <a:t> 100 </a:t>
            </a:r>
            <a:r>
              <a:rPr lang="en-US" sz="1600" dirty="0" err="1" smtClean="0">
                <a:solidFill>
                  <a:srgbClr val="5F6B78"/>
                </a:solidFill>
              </a:rPr>
              <a:t>mts</a:t>
            </a:r>
            <a:endParaRPr lang="en-US" sz="1600" dirty="0" smtClean="0">
              <a:solidFill>
                <a:srgbClr val="5F6B78"/>
              </a:solidFill>
            </a:endParaRPr>
          </a:p>
          <a:p>
            <a:pPr marL="0" indent="0">
              <a:buNone/>
            </a:pPr>
            <a:r>
              <a:rPr lang="en-US" sz="2200" dirty="0" err="1" smtClean="0">
                <a:solidFill>
                  <a:srgbClr val="5F6B78"/>
                </a:solidFill>
              </a:rPr>
              <a:t>mMRC</a:t>
            </a:r>
            <a:r>
              <a:rPr lang="en-US" sz="2200" dirty="0" smtClean="0">
                <a:solidFill>
                  <a:srgbClr val="5F6B78"/>
                </a:solidFill>
              </a:rPr>
              <a:t> 4</a:t>
            </a:r>
            <a:r>
              <a:rPr lang="en-US" sz="1600" dirty="0" smtClean="0">
                <a:solidFill>
                  <a:srgbClr val="5F6B78"/>
                </a:solidFill>
              </a:rPr>
              <a:t>: </a:t>
            </a:r>
            <a:r>
              <a:rPr lang="en-US" sz="1600" dirty="0" err="1" smtClean="0">
                <a:solidFill>
                  <a:srgbClr val="5F6B78"/>
                </a:solidFill>
              </a:rPr>
              <a:t>Disnea</a:t>
            </a:r>
            <a:r>
              <a:rPr lang="en-US" sz="1600" dirty="0" smtClean="0">
                <a:solidFill>
                  <a:srgbClr val="5F6B78"/>
                </a:solidFill>
              </a:rPr>
              <a:t> </a:t>
            </a:r>
            <a:r>
              <a:rPr lang="en-US" sz="1600" dirty="0" err="1" smtClean="0">
                <a:solidFill>
                  <a:srgbClr val="5F6B78"/>
                </a:solidFill>
              </a:rPr>
              <a:t>si</a:t>
            </a:r>
            <a:r>
              <a:rPr lang="en-US" sz="1600" dirty="0" smtClean="0">
                <a:solidFill>
                  <a:srgbClr val="5F6B78"/>
                </a:solidFill>
              </a:rPr>
              <a:t> sale de la casa o al </a:t>
            </a:r>
            <a:r>
              <a:rPr lang="en-US" sz="1600" dirty="0" err="1" smtClean="0">
                <a:solidFill>
                  <a:srgbClr val="5F6B78"/>
                </a:solidFill>
              </a:rPr>
              <a:t>vestirse</a:t>
            </a:r>
            <a:endParaRPr lang="en-US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035666" y="3576843"/>
            <a:ext cx="528897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1 exacerbación moderada o 1 hospitalización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733107" y="4714131"/>
            <a:ext cx="2817628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0 a 1 exacerbación leve</a:t>
            </a:r>
          </a:p>
          <a:p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725251" y="4714130"/>
            <a:ext cx="2817628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0 a 1 exacerbación leve</a:t>
            </a:r>
          </a:p>
          <a:p>
            <a:endParaRPr lang="es-A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8" y="109728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1. Marco GOLD 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para el tratamiento farmacológico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389991" y="1267737"/>
            <a:ext cx="11411712" cy="1560898"/>
          </a:xfrm>
          <a:prstGeom prst="roundRect">
            <a:avLst>
              <a:gd name="adj" fmla="val 885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15961" y="626364"/>
            <a:ext cx="10420847" cy="5852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43A5A"/>
                </a:solidFill>
              </a:rPr>
              <a:t>¿</a:t>
            </a:r>
            <a:r>
              <a:rPr lang="en-US" sz="2400" b="1" dirty="0" err="1" smtClean="0">
                <a:solidFill>
                  <a:srgbClr val="243A5A"/>
                </a:solidFill>
              </a:rPr>
              <a:t>Qué</a:t>
            </a:r>
            <a:r>
              <a:rPr lang="en-US" sz="2400" b="1" dirty="0" smtClean="0">
                <a:solidFill>
                  <a:srgbClr val="243A5A"/>
                </a:solidFill>
              </a:rPr>
              <a:t> </a:t>
            </a:r>
            <a:r>
              <a:rPr lang="en-US" sz="2400" b="1" dirty="0">
                <a:solidFill>
                  <a:srgbClr val="243A5A"/>
                </a:solidFill>
              </a:rPr>
              <a:t>variables </a:t>
            </a:r>
            <a:r>
              <a:rPr lang="en-US" sz="2400" b="1" dirty="0" err="1" smtClean="0">
                <a:solidFill>
                  <a:srgbClr val="243A5A"/>
                </a:solidFill>
              </a:rPr>
              <a:t>determinan</a:t>
            </a:r>
            <a:r>
              <a:rPr lang="en-US" sz="2400" b="1" dirty="0" smtClean="0">
                <a:solidFill>
                  <a:srgbClr val="243A5A"/>
                </a:solidFill>
              </a:rPr>
              <a:t> </a:t>
            </a:r>
            <a:r>
              <a:rPr lang="en-US" sz="2400" b="1" dirty="0">
                <a:solidFill>
                  <a:srgbClr val="243A5A"/>
                </a:solidFill>
              </a:rPr>
              <a:t>la </a:t>
            </a:r>
            <a:r>
              <a:rPr lang="en-US" sz="2400" b="1" dirty="0" err="1" smtClean="0">
                <a:solidFill>
                  <a:srgbClr val="243A5A"/>
                </a:solidFill>
              </a:rPr>
              <a:t>farmacoterapia</a:t>
            </a:r>
            <a:r>
              <a:rPr lang="en-US" sz="2400" b="1" dirty="0" smtClean="0">
                <a:solidFill>
                  <a:srgbClr val="243A5A"/>
                </a:solidFill>
              </a:rPr>
              <a:t>?</a:t>
            </a:r>
            <a:endParaRPr lang="en-US" sz="2400" dirty="0"/>
          </a:p>
        </p:txBody>
      </p:sp>
      <p:sp>
        <p:nvSpPr>
          <p:cNvPr id="18" name="Shape 16"/>
          <p:cNvSpPr/>
          <p:nvPr/>
        </p:nvSpPr>
        <p:spPr>
          <a:xfrm>
            <a:off x="975292" y="1509687"/>
            <a:ext cx="10317547" cy="512064"/>
          </a:xfrm>
          <a:prstGeom prst="roundRect">
            <a:avLst>
              <a:gd name="adj" fmla="val 5357"/>
            </a:avLst>
          </a:prstGeom>
          <a:solidFill>
            <a:srgbClr val="EEF1F4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054607" y="1613520"/>
            <a:ext cx="1962118" cy="253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err="1" smtClean="0">
                <a:solidFill>
                  <a:srgbClr val="1C2430"/>
                </a:solidFill>
              </a:rPr>
              <a:t>Síntomas</a:t>
            </a:r>
            <a:r>
              <a:rPr lang="en-US" sz="2200" b="1" dirty="0" smtClean="0">
                <a:solidFill>
                  <a:srgbClr val="1C2430"/>
                </a:solidFill>
              </a:rPr>
              <a:t>: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2544399" y="1643680"/>
            <a:ext cx="6029757" cy="2229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 err="1">
                <a:solidFill>
                  <a:srgbClr val="5F6B78"/>
                </a:solidFill>
              </a:rPr>
              <a:t>D</a:t>
            </a:r>
            <a:r>
              <a:rPr lang="en-US" sz="2200" dirty="0" err="1" smtClean="0">
                <a:solidFill>
                  <a:srgbClr val="5F6B78"/>
                </a:solidFill>
              </a:rPr>
              <a:t>isnea</a:t>
            </a:r>
            <a:r>
              <a:rPr lang="en-US" sz="2200" dirty="0" smtClean="0">
                <a:solidFill>
                  <a:srgbClr val="5F6B78"/>
                </a:solidFill>
              </a:rPr>
              <a:t> </a:t>
            </a:r>
            <a:r>
              <a:rPr lang="en-US" sz="2200" dirty="0">
                <a:solidFill>
                  <a:srgbClr val="5F6B78"/>
                </a:solidFill>
              </a:rPr>
              <a:t>y calidad de vida</a:t>
            </a:r>
            <a:endParaRPr lang="en-US" sz="2200" dirty="0"/>
          </a:p>
        </p:txBody>
      </p:sp>
      <p:sp>
        <p:nvSpPr>
          <p:cNvPr id="21" name="Shape 19"/>
          <p:cNvSpPr/>
          <p:nvPr/>
        </p:nvSpPr>
        <p:spPr>
          <a:xfrm>
            <a:off x="975293" y="2165969"/>
            <a:ext cx="10317547" cy="510871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096980" y="2341641"/>
            <a:ext cx="2823510" cy="2036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err="1" smtClean="0">
                <a:solidFill>
                  <a:srgbClr val="1C2430"/>
                </a:solidFill>
              </a:rPr>
              <a:t>Exacerbaciones</a:t>
            </a:r>
            <a:r>
              <a:rPr lang="en-US" sz="2200" b="1" dirty="0" smtClean="0">
                <a:solidFill>
                  <a:srgbClr val="1C2430"/>
                </a:solidFill>
              </a:rPr>
              <a:t>: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3467829" y="2376281"/>
            <a:ext cx="6193006" cy="134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 err="1" smtClean="0">
                <a:solidFill>
                  <a:srgbClr val="5F6B78"/>
                </a:solidFill>
              </a:rPr>
              <a:t>Número</a:t>
            </a:r>
            <a:r>
              <a:rPr lang="en-US" sz="2200" dirty="0">
                <a:solidFill>
                  <a:srgbClr val="5F6B78"/>
                </a:solidFill>
              </a:rPr>
              <a:t>, gravedad y hospitalización</a:t>
            </a:r>
            <a:endParaRPr lang="en-US" sz="2200" dirty="0"/>
          </a:p>
        </p:txBody>
      </p:sp>
      <p:sp>
        <p:nvSpPr>
          <p:cNvPr id="36" name="Text 18"/>
          <p:cNvSpPr/>
          <p:nvPr/>
        </p:nvSpPr>
        <p:spPr>
          <a:xfrm>
            <a:off x="9326880" y="3061499"/>
            <a:ext cx="2474823" cy="313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u="sng" dirty="0" err="1" smtClean="0">
                <a:solidFill>
                  <a:srgbClr val="5F6B78"/>
                </a:solidFill>
              </a:rPr>
              <a:t>Cuestionario</a:t>
            </a:r>
            <a:r>
              <a:rPr lang="en-US" sz="2200" b="1" u="sng" dirty="0" smtClean="0">
                <a:solidFill>
                  <a:srgbClr val="5F6B78"/>
                </a:solidFill>
              </a:rPr>
              <a:t> CAT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5F6B78"/>
                </a:solidFill>
              </a:rPr>
              <a:t>0 = </a:t>
            </a:r>
            <a:r>
              <a:rPr lang="en-US" sz="2200" dirty="0" err="1" smtClean="0">
                <a:solidFill>
                  <a:srgbClr val="5F6B78"/>
                </a:solidFill>
              </a:rPr>
              <a:t>asintomático</a:t>
            </a:r>
            <a:endParaRPr lang="en-US" sz="2200" dirty="0">
              <a:solidFill>
                <a:srgbClr val="5F6B78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5F6B78"/>
                </a:solidFill>
              </a:rPr>
              <a:t>5 = </a:t>
            </a:r>
            <a:r>
              <a:rPr lang="en-US" sz="2200" dirty="0" err="1" smtClean="0">
                <a:solidFill>
                  <a:srgbClr val="5F6B78"/>
                </a:solidFill>
              </a:rPr>
              <a:t>Clínica</a:t>
            </a:r>
            <a:r>
              <a:rPr lang="en-US" sz="2200" dirty="0" smtClean="0">
                <a:solidFill>
                  <a:srgbClr val="5F6B78"/>
                </a:solidFill>
              </a:rPr>
              <a:t> </a:t>
            </a:r>
            <a:r>
              <a:rPr lang="en-US" sz="2200" dirty="0" err="1" smtClean="0">
                <a:solidFill>
                  <a:srgbClr val="5F6B78"/>
                </a:solidFill>
              </a:rPr>
              <a:t>severa</a:t>
            </a:r>
            <a:r>
              <a:rPr lang="en-US" sz="2200" dirty="0" smtClean="0">
                <a:solidFill>
                  <a:srgbClr val="5F6B78"/>
                </a:solidFill>
              </a:rPr>
              <a:t> 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5046"/>
              </p:ext>
            </p:extLst>
          </p:nvPr>
        </p:nvGraphicFramePr>
        <p:xfrm>
          <a:off x="389991" y="2934857"/>
          <a:ext cx="8685769" cy="3721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8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2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4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1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Dominio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clínico</a:t>
                      </a:r>
                      <a:endParaRPr lang="es-AR" sz="1400" dirty="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Qué explora en la práctica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Puntaje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Tos</a:t>
                      </a:r>
                      <a:endParaRPr lang="es-AR" sz="1400" dirty="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Frecuencia e intensidad de la tos.</a:t>
                      </a:r>
                      <a:endParaRPr lang="es-AR" sz="1400" dirty="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 0 a 5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Expectoración / flema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Carga de mucosidad en el pecho.</a:t>
                      </a:r>
                      <a:endParaRPr lang="es-AR" sz="1400" dirty="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0 a 5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Opresión torácica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Sensación subjetiva de pecho apretado.</a:t>
                      </a:r>
                      <a:endParaRPr lang="es-AR" sz="1400" dirty="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0 a 5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Disnea de esfuerzo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Falta de aire al subir pendiente o escaleras.</a:t>
                      </a:r>
                      <a:endParaRPr lang="es-AR" sz="1400" dirty="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0 a 5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Actividad en el hogar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Limitación funcional para tareas domésticas.</a:t>
                      </a:r>
                      <a:endParaRPr lang="es-AR" sz="1400" dirty="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0 a 5</a:t>
                      </a:r>
                      <a:endParaRPr lang="es-AR" sz="1400" dirty="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1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Confianza para salir de casa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Impacto de la enfermedad en autonomía y seguridad percibida.</a:t>
                      </a:r>
                      <a:endParaRPr lang="es-AR" sz="1400" dirty="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0 a 5</a:t>
                      </a:r>
                      <a:endParaRPr lang="es-AR" sz="1400" dirty="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Sueño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Interferencia de la EPOC con el descanso nocturno.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0 a 5</a:t>
                      </a:r>
                      <a:endParaRPr lang="es-AR" sz="1400" dirty="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Energía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>
                          <a:effectLst/>
                        </a:rPr>
                        <a:t>Vitalidad y agotamiento asociados a la enfermedad.</a:t>
                      </a:r>
                      <a:endParaRPr lang="es-AR" sz="140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effectLst/>
                        </a:rPr>
                        <a:t>0 a 5</a:t>
                      </a:r>
                      <a:endParaRPr lang="es-AR" sz="1400" dirty="0">
                        <a:effectLst/>
                        <a:latin typeface="Apto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60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8" y="109728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1. Marco GOLD 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para el tratamiento farmacológico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13" name="Shape 11"/>
          <p:cNvSpPr/>
          <p:nvPr/>
        </p:nvSpPr>
        <p:spPr>
          <a:xfrm>
            <a:off x="973505" y="4543525"/>
            <a:ext cx="10395080" cy="329184"/>
          </a:xfrm>
          <a:prstGeom prst="roundRect">
            <a:avLst>
              <a:gd name="adj" fmla="val 8333"/>
            </a:avLst>
          </a:prstGeom>
          <a:solidFill>
            <a:srgbClr val="FFF4DB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110665" y="4634056"/>
            <a:ext cx="9829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7A5600"/>
                </a:solidFill>
              </a:rPr>
              <a:t>La elección inicial ya no depende solo del FEV1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530352" y="5355405"/>
            <a:ext cx="11338560" cy="9629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1C2430"/>
                </a:solidFill>
              </a:rPr>
              <a:t>GOLD usa grupos A, B y E para decidir el inicio del tratamiento inhalado, </a:t>
            </a:r>
            <a:endParaRPr lang="en-US" sz="1700" dirty="0" smtClean="0">
              <a:solidFill>
                <a:srgbClr val="1C2430"/>
              </a:solidFill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rgbClr val="1C2430"/>
                </a:solidFill>
              </a:rPr>
              <a:t>y </a:t>
            </a:r>
            <a:r>
              <a:rPr lang="en-US" sz="1700" dirty="0">
                <a:solidFill>
                  <a:srgbClr val="1C2430"/>
                </a:solidFill>
              </a:rPr>
              <a:t>después un ciclo continuo de revisar–valorar–ajustar.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457200" y="1225297"/>
            <a:ext cx="11411712" cy="3089807"/>
          </a:xfrm>
          <a:prstGeom prst="roundRect">
            <a:avLst>
              <a:gd name="adj" fmla="val 885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15961" y="626364"/>
            <a:ext cx="10420847" cy="5852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43A5A"/>
                </a:solidFill>
              </a:rPr>
              <a:t>¿</a:t>
            </a:r>
            <a:r>
              <a:rPr lang="en-US" sz="2400" b="1" dirty="0" err="1" smtClean="0">
                <a:solidFill>
                  <a:srgbClr val="243A5A"/>
                </a:solidFill>
              </a:rPr>
              <a:t>Qué</a:t>
            </a:r>
            <a:r>
              <a:rPr lang="en-US" sz="2400" b="1" dirty="0" smtClean="0">
                <a:solidFill>
                  <a:srgbClr val="243A5A"/>
                </a:solidFill>
              </a:rPr>
              <a:t> </a:t>
            </a:r>
            <a:r>
              <a:rPr lang="en-US" sz="2400" b="1" dirty="0">
                <a:solidFill>
                  <a:srgbClr val="243A5A"/>
                </a:solidFill>
              </a:rPr>
              <a:t>variables </a:t>
            </a:r>
            <a:r>
              <a:rPr lang="en-US" sz="2400" b="1" dirty="0" err="1" smtClean="0">
                <a:solidFill>
                  <a:srgbClr val="243A5A"/>
                </a:solidFill>
              </a:rPr>
              <a:t>determinan</a:t>
            </a:r>
            <a:r>
              <a:rPr lang="en-US" sz="2400" b="1" dirty="0" smtClean="0">
                <a:solidFill>
                  <a:srgbClr val="243A5A"/>
                </a:solidFill>
              </a:rPr>
              <a:t> </a:t>
            </a:r>
            <a:r>
              <a:rPr lang="en-US" sz="2400" b="1" dirty="0">
                <a:solidFill>
                  <a:srgbClr val="243A5A"/>
                </a:solidFill>
              </a:rPr>
              <a:t>la </a:t>
            </a:r>
            <a:r>
              <a:rPr lang="en-US" sz="2400" b="1" dirty="0" err="1" smtClean="0">
                <a:solidFill>
                  <a:srgbClr val="243A5A"/>
                </a:solidFill>
              </a:rPr>
              <a:t>farmacoterapia</a:t>
            </a:r>
            <a:r>
              <a:rPr lang="en-US" sz="2400" b="1" dirty="0" smtClean="0">
                <a:solidFill>
                  <a:srgbClr val="243A5A"/>
                </a:solidFill>
              </a:rPr>
              <a:t>?</a:t>
            </a:r>
            <a:endParaRPr lang="en-US" sz="2400" dirty="0"/>
          </a:p>
        </p:txBody>
      </p:sp>
      <p:sp>
        <p:nvSpPr>
          <p:cNvPr id="24" name="Shape 22"/>
          <p:cNvSpPr/>
          <p:nvPr/>
        </p:nvSpPr>
        <p:spPr>
          <a:xfrm>
            <a:off x="667610" y="1351724"/>
            <a:ext cx="10317547" cy="630073"/>
          </a:xfrm>
          <a:prstGeom prst="roundRect">
            <a:avLst>
              <a:gd name="adj" fmla="val 5357"/>
            </a:avLst>
          </a:prstGeom>
          <a:solidFill>
            <a:srgbClr val="EEF1F4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781281" y="1460008"/>
            <a:ext cx="3154814" cy="3865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err="1" smtClean="0">
                <a:solidFill>
                  <a:srgbClr val="1C2430"/>
                </a:solidFill>
              </a:rPr>
              <a:t>Eosinófilos</a:t>
            </a:r>
            <a:r>
              <a:rPr lang="en-US" sz="2200" b="1" dirty="0" smtClean="0">
                <a:solidFill>
                  <a:srgbClr val="1C2430"/>
                </a:solidFill>
              </a:rPr>
              <a:t> </a:t>
            </a:r>
            <a:r>
              <a:rPr lang="en-US" sz="2200" b="1" dirty="0" err="1" smtClean="0">
                <a:solidFill>
                  <a:srgbClr val="1C2430"/>
                </a:solidFill>
              </a:rPr>
              <a:t>en</a:t>
            </a:r>
            <a:r>
              <a:rPr lang="en-US" sz="2200" b="1" dirty="0" smtClean="0">
                <a:solidFill>
                  <a:srgbClr val="1C2430"/>
                </a:solidFill>
              </a:rPr>
              <a:t> </a:t>
            </a:r>
            <a:r>
              <a:rPr lang="en-US" sz="2200" b="1" dirty="0" err="1" smtClean="0">
                <a:solidFill>
                  <a:srgbClr val="1C2430"/>
                </a:solidFill>
              </a:rPr>
              <a:t>sangre</a:t>
            </a:r>
            <a:endParaRPr lang="en-US" sz="2200" dirty="0"/>
          </a:p>
        </p:txBody>
      </p:sp>
      <p:sp>
        <p:nvSpPr>
          <p:cNvPr id="26" name="Text 24"/>
          <p:cNvSpPr/>
          <p:nvPr/>
        </p:nvSpPr>
        <p:spPr>
          <a:xfrm>
            <a:off x="3887725" y="1504786"/>
            <a:ext cx="6228522" cy="294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 err="1" smtClean="0">
                <a:solidFill>
                  <a:srgbClr val="5F6B78"/>
                </a:solidFill>
              </a:rPr>
              <a:t>Predicen</a:t>
            </a:r>
            <a:r>
              <a:rPr lang="en-US" sz="2200" dirty="0" smtClean="0">
                <a:solidFill>
                  <a:srgbClr val="5F6B78"/>
                </a:solidFill>
              </a:rPr>
              <a:t> </a:t>
            </a:r>
            <a:r>
              <a:rPr lang="en-US" sz="2200" dirty="0">
                <a:solidFill>
                  <a:srgbClr val="5F6B78"/>
                </a:solidFill>
              </a:rPr>
              <a:t>beneficio del </a:t>
            </a:r>
            <a:r>
              <a:rPr lang="en-US" sz="2200" dirty="0" err="1" smtClean="0">
                <a:solidFill>
                  <a:srgbClr val="5F6B78"/>
                </a:solidFill>
              </a:rPr>
              <a:t>Corticoide</a:t>
            </a:r>
            <a:r>
              <a:rPr lang="en-US" sz="2200" dirty="0" smtClean="0">
                <a:solidFill>
                  <a:srgbClr val="5F6B78"/>
                </a:solidFill>
              </a:rPr>
              <a:t> </a:t>
            </a:r>
            <a:r>
              <a:rPr lang="en-US" sz="2200" dirty="0" err="1" smtClean="0">
                <a:solidFill>
                  <a:srgbClr val="5F6B78"/>
                </a:solidFill>
              </a:rPr>
              <a:t>Inhalatorio</a:t>
            </a:r>
            <a:r>
              <a:rPr lang="en-US" sz="2200" dirty="0" smtClean="0">
                <a:solidFill>
                  <a:srgbClr val="5F6B78"/>
                </a:solidFill>
              </a:rPr>
              <a:t> (CI)</a:t>
            </a:r>
            <a:endParaRPr lang="en-US" sz="2200" dirty="0"/>
          </a:p>
        </p:txBody>
      </p:sp>
      <p:sp>
        <p:nvSpPr>
          <p:cNvPr id="27" name="Shape 25"/>
          <p:cNvSpPr/>
          <p:nvPr/>
        </p:nvSpPr>
        <p:spPr>
          <a:xfrm>
            <a:off x="667610" y="2141950"/>
            <a:ext cx="10317547" cy="489932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775848" y="2227033"/>
            <a:ext cx="3386720" cy="313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err="1" smtClean="0">
                <a:solidFill>
                  <a:srgbClr val="1C2430"/>
                </a:solidFill>
              </a:rPr>
              <a:t>Técnica</a:t>
            </a:r>
            <a:r>
              <a:rPr lang="en-US" sz="2200" b="1" dirty="0" smtClean="0">
                <a:solidFill>
                  <a:srgbClr val="1C2430"/>
                </a:solidFill>
              </a:rPr>
              <a:t> / </a:t>
            </a:r>
            <a:r>
              <a:rPr lang="en-US" sz="2200" b="1" dirty="0" err="1" smtClean="0">
                <a:solidFill>
                  <a:srgbClr val="1C2430"/>
                </a:solidFill>
              </a:rPr>
              <a:t>adherencia</a:t>
            </a:r>
            <a:endParaRPr lang="en-US" sz="2200" dirty="0"/>
          </a:p>
        </p:txBody>
      </p:sp>
      <p:sp>
        <p:nvSpPr>
          <p:cNvPr id="29" name="Text 27"/>
          <p:cNvSpPr/>
          <p:nvPr/>
        </p:nvSpPr>
        <p:spPr>
          <a:xfrm>
            <a:off x="3808145" y="2236124"/>
            <a:ext cx="6308102" cy="2257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5F6B78"/>
                </a:solidFill>
              </a:rPr>
              <a:t>A</a:t>
            </a:r>
            <a:r>
              <a:rPr lang="en-US" sz="2200" dirty="0" smtClean="0">
                <a:solidFill>
                  <a:srgbClr val="5F6B78"/>
                </a:solidFill>
              </a:rPr>
              <a:t>ntes </a:t>
            </a:r>
            <a:r>
              <a:rPr lang="en-US" sz="2200" dirty="0">
                <a:solidFill>
                  <a:srgbClr val="5F6B78"/>
                </a:solidFill>
              </a:rPr>
              <a:t>de escalar, corregir uso del inhalador</a:t>
            </a:r>
            <a:endParaRPr lang="en-US" sz="2200" dirty="0"/>
          </a:p>
        </p:txBody>
      </p:sp>
      <p:sp>
        <p:nvSpPr>
          <p:cNvPr id="30" name="Shape 28"/>
          <p:cNvSpPr/>
          <p:nvPr/>
        </p:nvSpPr>
        <p:spPr>
          <a:xfrm>
            <a:off x="667610" y="2856773"/>
            <a:ext cx="10272423" cy="512064"/>
          </a:xfrm>
          <a:prstGeom prst="roundRect">
            <a:avLst>
              <a:gd name="adj" fmla="val 5357"/>
            </a:avLst>
          </a:prstGeom>
          <a:solidFill>
            <a:srgbClr val="EEF1F4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82622" y="3021960"/>
            <a:ext cx="183039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1C2430"/>
                </a:solidFill>
              </a:rPr>
              <a:t>RAMs</a:t>
            </a:r>
            <a:endParaRPr lang="en-US" sz="2200" dirty="0"/>
          </a:p>
        </p:txBody>
      </p:sp>
      <p:sp>
        <p:nvSpPr>
          <p:cNvPr id="32" name="Text 30"/>
          <p:cNvSpPr/>
          <p:nvPr/>
        </p:nvSpPr>
        <p:spPr>
          <a:xfrm>
            <a:off x="1812100" y="2991678"/>
            <a:ext cx="8028565" cy="1683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 err="1" smtClean="0">
                <a:solidFill>
                  <a:srgbClr val="5F6B78"/>
                </a:solidFill>
              </a:rPr>
              <a:t>Especialmente</a:t>
            </a:r>
            <a:r>
              <a:rPr lang="en-US" sz="2200" dirty="0" smtClean="0">
                <a:solidFill>
                  <a:srgbClr val="5F6B78"/>
                </a:solidFill>
              </a:rPr>
              <a:t> </a:t>
            </a:r>
            <a:r>
              <a:rPr lang="en-US" sz="2200" dirty="0">
                <a:solidFill>
                  <a:srgbClr val="5F6B78"/>
                </a:solidFill>
              </a:rPr>
              <a:t>neumonía con </a:t>
            </a:r>
            <a:r>
              <a:rPr lang="en-US" sz="2200" dirty="0" smtClean="0">
                <a:solidFill>
                  <a:srgbClr val="5F6B78"/>
                </a:solidFill>
              </a:rPr>
              <a:t>CI </a:t>
            </a:r>
            <a:endParaRPr lang="en-US" sz="2200" dirty="0"/>
          </a:p>
        </p:txBody>
      </p:sp>
      <p:sp>
        <p:nvSpPr>
          <p:cNvPr id="34" name="Text 32"/>
          <p:cNvSpPr/>
          <p:nvPr/>
        </p:nvSpPr>
        <p:spPr>
          <a:xfrm>
            <a:off x="667611" y="3742151"/>
            <a:ext cx="10837452" cy="252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1C2430"/>
                </a:solidFill>
              </a:rPr>
              <a:t>Todos los pacientes deben disponer de un broncodilatador de rescate de acción corta</a:t>
            </a:r>
            <a:r>
              <a:rPr lang="en-US" sz="1160" dirty="0">
                <a:solidFill>
                  <a:srgbClr val="1C2430"/>
                </a:solidFill>
              </a:rPr>
              <a:t>.</a:t>
            </a:r>
            <a:endParaRPr lang="en-US" sz="1160" dirty="0"/>
          </a:p>
        </p:txBody>
      </p:sp>
    </p:spTree>
    <p:extLst>
      <p:ext uri="{BB962C8B-B14F-4D97-AF65-F5344CB8AC3E}">
        <p14:creationId xmlns:p14="http://schemas.microsoft.com/office/powerpoint/2010/main" val="427850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8" y="109728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2. Inicio del control farmacológico del EPOC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384048" y="781198"/>
            <a:ext cx="11393424" cy="1417320"/>
          </a:xfrm>
          <a:prstGeom prst="roundRect">
            <a:avLst>
              <a:gd name="adj" fmla="val 1935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955548"/>
            <a:ext cx="3328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43A5A"/>
                </a:solidFill>
              </a:rPr>
              <a:t>Grupo A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512064" y="1311550"/>
            <a:ext cx="11020294" cy="8869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 broncodilatador; preferir uno de acción prolongada </a:t>
            </a:r>
            <a:r>
              <a:rPr lang="en-US" sz="22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</a:t>
            </a: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puede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comprar</a:t>
            </a:r>
            <a:r>
              <a:rPr lang="en-US" sz="115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r>
              <a:rPr lang="en-US" sz="115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
</a:t>
            </a:r>
            <a:endParaRPr lang="en-US" sz="1150" dirty="0"/>
          </a:p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 la disnea es muy ocasional, puede bastar un broncodilatador de acción corta.</a:t>
            </a:r>
            <a:endParaRPr lang="en-US" sz="2200" dirty="0"/>
          </a:p>
        </p:txBody>
      </p:sp>
      <p:sp>
        <p:nvSpPr>
          <p:cNvPr id="16" name="Shape 14"/>
          <p:cNvSpPr/>
          <p:nvPr/>
        </p:nvSpPr>
        <p:spPr>
          <a:xfrm>
            <a:off x="387065" y="2256504"/>
            <a:ext cx="11228832" cy="4501031"/>
          </a:xfrm>
          <a:prstGeom prst="roundRect">
            <a:avLst>
              <a:gd name="adj" fmla="val 734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477" t="5710" r="4900" b="2021"/>
          <a:stretch/>
        </p:blipFill>
        <p:spPr>
          <a:xfrm>
            <a:off x="431748" y="2345068"/>
            <a:ext cx="4040573" cy="35291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t="4511" b="4866"/>
          <a:stretch/>
        </p:blipFill>
        <p:spPr>
          <a:xfrm>
            <a:off x="6336376" y="2305959"/>
            <a:ext cx="5107763" cy="40158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2151" t="7624" r="2361" b="15467"/>
          <a:stretch/>
        </p:blipFill>
        <p:spPr>
          <a:xfrm>
            <a:off x="512064" y="4507019"/>
            <a:ext cx="4956982" cy="20152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243A5A"/>
          </a:solidFill>
          <a:ln w="12700">
            <a:solidFill>
              <a:srgbClr val="243A5A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84048" y="109728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2. Inicio del control farmacológico del EPOC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0" y="566928"/>
            <a:ext cx="12191695" cy="45720"/>
          </a:xfrm>
          <a:prstGeom prst="rect">
            <a:avLst/>
          </a:prstGeom>
          <a:solidFill>
            <a:srgbClr val="D8A32F"/>
          </a:solidFill>
          <a:ln w="12700">
            <a:solidFill>
              <a:srgbClr val="D8A32F">
                <a:alpha val="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326880" y="6510528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5F6B78"/>
                </a:solidFill>
              </a:rPr>
              <a:t>GOLD </a:t>
            </a:r>
            <a:r>
              <a:rPr lang="en-US" sz="850" dirty="0" smtClean="0">
                <a:solidFill>
                  <a:srgbClr val="5F6B78"/>
                </a:solidFill>
              </a:rPr>
              <a:t>2026 </a:t>
            </a:r>
            <a:r>
              <a:rPr lang="en-US" sz="850" dirty="0">
                <a:solidFill>
                  <a:srgbClr val="5F6B78"/>
                </a:solidFill>
              </a:rPr>
              <a:t>· Farmacología del EPOC</a:t>
            </a:r>
            <a:endParaRPr lang="en-US" sz="850" dirty="0"/>
          </a:p>
        </p:txBody>
      </p:sp>
      <p:sp>
        <p:nvSpPr>
          <p:cNvPr id="10" name="Shape 8"/>
          <p:cNvSpPr/>
          <p:nvPr/>
        </p:nvSpPr>
        <p:spPr>
          <a:xfrm>
            <a:off x="384048" y="832104"/>
            <a:ext cx="11393424" cy="1310595"/>
          </a:xfrm>
          <a:prstGeom prst="roundRect">
            <a:avLst>
              <a:gd name="adj" fmla="val 1875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66928" y="993148"/>
            <a:ext cx="3328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 err="1">
                <a:solidFill>
                  <a:srgbClr val="243A5A"/>
                </a:solidFill>
              </a:rPr>
              <a:t>Grupo</a:t>
            </a:r>
            <a:r>
              <a:rPr lang="en-US" sz="2400" b="1" dirty="0">
                <a:solidFill>
                  <a:srgbClr val="243A5A"/>
                </a:solidFill>
              </a:rPr>
              <a:t> </a:t>
            </a:r>
            <a:r>
              <a:rPr lang="en-US" sz="2400" b="1" dirty="0" smtClean="0">
                <a:solidFill>
                  <a:srgbClr val="243A5A"/>
                </a:solidFill>
              </a:rPr>
              <a:t>B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493776" y="1349150"/>
            <a:ext cx="11147764" cy="9326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2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Iniciar LABA + LAMA</a:t>
            </a:r>
            <a:r>
              <a:rPr lang="en-US" sz="22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lang="en-US" sz="2200" dirty="0"/>
          </a:p>
          <a:p>
            <a:pPr marL="177800" indent="-177800">
              <a:buSzPct val="100000"/>
              <a:buChar char="•"/>
            </a:pPr>
            <a:r>
              <a:rPr lang="en-US" sz="21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 la combinación no es apropiada, usar LABA o LAMA según el alivio </a:t>
            </a:r>
            <a:r>
              <a:rPr lang="en-US" sz="2100" dirty="0" err="1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sintomático</a:t>
            </a:r>
            <a:r>
              <a:rPr lang="en-US" sz="21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1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personal</a:t>
            </a:r>
            <a:r>
              <a:rPr lang="en-US" sz="21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lang="en-US" sz="2100" dirty="0"/>
          </a:p>
        </p:txBody>
      </p:sp>
      <p:sp>
        <p:nvSpPr>
          <p:cNvPr id="16" name="Shape 14"/>
          <p:cNvSpPr/>
          <p:nvPr/>
        </p:nvSpPr>
        <p:spPr>
          <a:xfrm>
            <a:off x="384048" y="2166198"/>
            <a:ext cx="11411712" cy="1099029"/>
          </a:xfrm>
          <a:prstGeom prst="roundRect">
            <a:avLst>
              <a:gd name="adj" fmla="val 734"/>
            </a:avLst>
          </a:prstGeom>
          <a:solidFill>
            <a:srgbClr val="FFFFFF"/>
          </a:solidFill>
          <a:ln w="12700">
            <a:solidFill>
              <a:srgbClr val="D9DDE3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1058930" y="3575426"/>
            <a:ext cx="10159530" cy="777009"/>
          </a:xfrm>
          <a:prstGeom prst="roundRect">
            <a:avLst>
              <a:gd name="adj" fmla="val 8824"/>
            </a:avLst>
          </a:prstGeom>
          <a:solidFill>
            <a:srgbClr val="EAF1FA"/>
          </a:solidFill>
          <a:ln w="12700">
            <a:solidFill>
              <a:srgbClr val="EAF1FA">
                <a:alpha val="0"/>
              </a:srgbClr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56434" y="3844294"/>
            <a:ext cx="9552341" cy="3108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243A5A"/>
                </a:solidFill>
              </a:rPr>
              <a:t>Si hay asma concomitante → </a:t>
            </a:r>
            <a:r>
              <a:rPr lang="en-US" sz="2200" b="1" dirty="0" smtClean="0">
                <a:solidFill>
                  <a:srgbClr val="243A5A"/>
                </a:solidFill>
              </a:rPr>
              <a:t>CI </a:t>
            </a:r>
            <a:r>
              <a:rPr lang="en-US" sz="2200" b="1" dirty="0">
                <a:solidFill>
                  <a:srgbClr val="243A5A"/>
                </a:solidFill>
              </a:rPr>
              <a:t>obligatorio</a:t>
            </a:r>
            <a:endParaRPr lang="en-US" sz="2200" dirty="0"/>
          </a:p>
        </p:txBody>
      </p:sp>
      <p:sp>
        <p:nvSpPr>
          <p:cNvPr id="20" name="Shape 17"/>
          <p:cNvSpPr/>
          <p:nvPr/>
        </p:nvSpPr>
        <p:spPr>
          <a:xfrm>
            <a:off x="1554479" y="4662633"/>
            <a:ext cx="8954295" cy="973892"/>
          </a:xfrm>
          <a:prstGeom prst="roundRect">
            <a:avLst>
              <a:gd name="adj" fmla="val 8824"/>
            </a:avLst>
          </a:prstGeom>
          <a:solidFill>
            <a:srgbClr val="FFF4DB"/>
          </a:solidFill>
          <a:ln w="12700">
            <a:solidFill>
              <a:srgbClr val="FFF4DB">
                <a:alpha val="0"/>
              </a:srgbClr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1787857" y="4931501"/>
            <a:ext cx="8256895" cy="346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 err="1" smtClean="0">
                <a:solidFill>
                  <a:srgbClr val="7A5600"/>
                </a:solidFill>
              </a:rPr>
              <a:t>Rescate</a:t>
            </a:r>
            <a:r>
              <a:rPr lang="en-US" sz="2200" b="1" dirty="0" smtClean="0">
                <a:solidFill>
                  <a:srgbClr val="7A5600"/>
                </a:solidFill>
              </a:rPr>
              <a:t> SABA / SAMA para </a:t>
            </a:r>
            <a:r>
              <a:rPr lang="en-US" sz="2200" b="1" dirty="0" err="1" smtClean="0">
                <a:solidFill>
                  <a:srgbClr val="7A5600"/>
                </a:solidFill>
              </a:rPr>
              <a:t>todos</a:t>
            </a:r>
            <a:r>
              <a:rPr lang="en-US" sz="2200" b="1" dirty="0" smtClean="0">
                <a:solidFill>
                  <a:srgbClr val="7A5600"/>
                </a:solidFill>
              </a:rPr>
              <a:t> (salbutamol / </a:t>
            </a:r>
            <a:r>
              <a:rPr lang="en-US" sz="2200" b="1" dirty="0" err="1" smtClean="0">
                <a:solidFill>
                  <a:srgbClr val="7A5600"/>
                </a:solidFill>
              </a:rPr>
              <a:t>ipratropio</a:t>
            </a:r>
            <a:r>
              <a:rPr lang="en-US" sz="2200" b="1" dirty="0">
                <a:solidFill>
                  <a:srgbClr val="7A5600"/>
                </a:solidFill>
              </a:rPr>
              <a:t>)</a:t>
            </a:r>
            <a:endParaRPr lang="en-US" sz="2200" dirty="0"/>
          </a:p>
        </p:txBody>
      </p:sp>
      <p:sp>
        <p:nvSpPr>
          <p:cNvPr id="25" name="Text 10"/>
          <p:cNvSpPr/>
          <p:nvPr/>
        </p:nvSpPr>
        <p:spPr>
          <a:xfrm>
            <a:off x="566928" y="2307753"/>
            <a:ext cx="11210544" cy="9326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/>
          <a:lstStyle/>
          <a:p>
            <a:pPr marL="177800" indent="-177800">
              <a:buSzPct val="100000"/>
              <a:buChar char="•"/>
            </a:pPr>
            <a:r>
              <a:rPr lang="en-US" sz="21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LABA: </a:t>
            </a:r>
            <a:r>
              <a:rPr lang="en-US" sz="2100" i="1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Long Acting </a:t>
            </a:r>
            <a:r>
              <a:rPr lang="en-US" sz="2100" i="1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Beta adrenergic Agonist</a:t>
            </a:r>
            <a:r>
              <a:rPr lang="en-US" sz="21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</a:t>
            </a:r>
            <a:r>
              <a:rPr lang="es-MX" sz="21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Agonistas Beta adrenérgicos </a:t>
            </a:r>
            <a:r>
              <a:rPr lang="es-MX" sz="2100" dirty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 Larga Acción</a:t>
            </a:r>
          </a:p>
          <a:p>
            <a:pPr marL="177800" indent="-177800">
              <a:buSzPct val="100000"/>
              <a:buChar char="•"/>
            </a:pPr>
            <a:endParaRPr lang="en-US" sz="1000" dirty="0" smtClean="0">
              <a:solidFill>
                <a:srgbClr val="1C2430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177800" indent="-177800">
              <a:buSzPct val="100000"/>
              <a:buChar char="•"/>
            </a:pPr>
            <a:r>
              <a:rPr lang="en-US" sz="21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LAMA: </a:t>
            </a:r>
            <a:r>
              <a:rPr lang="en-US" sz="2100" i="1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Long Acting Muscarinic Antagonist</a:t>
            </a:r>
            <a:r>
              <a:rPr lang="en-US" sz="21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 </a:t>
            </a:r>
            <a:r>
              <a:rPr lang="en-US" sz="21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Antagonistas</a:t>
            </a:r>
            <a:r>
              <a:rPr lang="en-US" sz="21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1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Muscarínicos</a:t>
            </a:r>
            <a:r>
              <a:rPr lang="en-US" sz="21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 </a:t>
            </a:r>
            <a:r>
              <a:rPr lang="en-US" sz="21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Larga</a:t>
            </a:r>
            <a:r>
              <a:rPr lang="en-US" sz="2100" dirty="0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100" dirty="0" err="1" smtClean="0">
                <a:solidFill>
                  <a:srgbClr val="1C24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Acción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3110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841248"/>
          </a:xfrm>
          <a:prstGeom prst="rect">
            <a:avLst/>
          </a:prstGeom>
          <a:solidFill>
            <a:srgbClr val="6E2130"/>
          </a:solidFill>
          <a:ln w="12700">
            <a:solidFill>
              <a:srgbClr val="6E213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109728"/>
            <a:ext cx="8046720" cy="31089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LAMA </a:t>
            </a: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 la </a:t>
            </a:r>
            <a:r>
              <a:rPr lang="en-US" sz="2400" b="1" dirty="0" smtClean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EPOC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617902" y="460262"/>
            <a:ext cx="580644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F5E8E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Mecanismo de acción y claves farmacocinéticas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8434964" y="109728"/>
            <a:ext cx="3611880" cy="59390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F2D6D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Uso de mantenimiento; no son medicación de rescate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29184" y="998525"/>
            <a:ext cx="507492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2400" b="1" dirty="0" err="1" smtClean="0">
                <a:solidFill>
                  <a:srgbClr val="6E21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Mecanismo</a:t>
            </a:r>
            <a:r>
              <a:rPr lang="en-US" sz="2400" b="1" dirty="0" smtClean="0">
                <a:solidFill>
                  <a:srgbClr val="6E21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 </a:t>
            </a:r>
            <a:r>
              <a:rPr lang="en-US" sz="2400" b="1" dirty="0" err="1" smtClean="0">
                <a:solidFill>
                  <a:srgbClr val="6E21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Acción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329184" y="1230741"/>
            <a:ext cx="11356848" cy="97579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22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Antagonistas</a:t>
            </a:r>
            <a:r>
              <a:rPr lang="en-US" sz="22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no </a:t>
            </a:r>
            <a:r>
              <a:rPr lang="en-US" sz="22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competitivos</a:t>
            </a:r>
            <a:r>
              <a:rPr lang="en-US" sz="22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muscarínico</a:t>
            </a:r>
            <a:r>
              <a:rPr lang="en-US" sz="22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M1 al M5. </a:t>
            </a:r>
            <a:r>
              <a:rPr lang="en-US" sz="22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Actúan</a:t>
            </a:r>
            <a:r>
              <a:rPr lang="en-US" sz="22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</a:t>
            </a:r>
            <a:r>
              <a:rPr lang="en-US" sz="22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un </a:t>
            </a:r>
            <a:r>
              <a:rPr lang="en-US" sz="22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sitio</a:t>
            </a:r>
            <a:r>
              <a:rPr lang="en-US" sz="22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distinto</a:t>
            </a:r>
            <a:r>
              <a:rPr lang="en-US" sz="22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 la Ach</a:t>
            </a:r>
          </a:p>
          <a:p>
            <a:pPr marL="0" indent="0" algn="l">
              <a:buNone/>
            </a:pPr>
            <a:r>
              <a:rPr lang="en-US" sz="22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    El </a:t>
            </a:r>
            <a:r>
              <a:rPr lang="en-US" sz="22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efecto clínicamente relevante deriva del bloqueo M3 en músculo liso bronquial.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3521122" y="2911906"/>
            <a:ext cx="2837537" cy="282015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l">
              <a:buNone/>
            </a:pPr>
            <a:r>
              <a:rPr lang="en-US" sz="22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Antagonizan el tono vagal colinérgico y reducen la broncoconstricción; tras la inhalación, la broncodilatación es predominantemente local.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3521122" y="5999175"/>
            <a:ext cx="8162095" cy="324705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22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 EPOC </a:t>
            </a:r>
            <a:r>
              <a:rPr lang="en-US" sz="2200" dirty="0" err="1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mejoran</a:t>
            </a:r>
            <a:r>
              <a:rPr lang="en-US" sz="22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síntomas</a:t>
            </a:r>
            <a:r>
              <a:rPr lang="en-US" sz="22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 </a:t>
            </a:r>
            <a:r>
              <a:rPr lang="en-US" sz="2200" dirty="0" err="1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reducen</a:t>
            </a:r>
            <a:r>
              <a:rPr lang="en-US" sz="22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2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exacerbaciones</a:t>
            </a:r>
            <a:r>
              <a:rPr lang="en-US" sz="22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852160" y="1618488"/>
            <a:ext cx="1051560" cy="1554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500" dirty="0"/>
          </a:p>
        </p:txBody>
      </p:sp>
      <p:pic>
        <p:nvPicPr>
          <p:cNvPr id="71" name="Imagen 70"/>
          <p:cNvPicPr>
            <a:picLocks noChangeAspect="1"/>
          </p:cNvPicPr>
          <p:nvPr/>
        </p:nvPicPr>
        <p:blipFill rotWithShape="1">
          <a:blip r:embed="rId3"/>
          <a:srcRect l="38596" t="75789" r="2515" b="2152"/>
          <a:stretch/>
        </p:blipFill>
        <p:spPr>
          <a:xfrm>
            <a:off x="6358659" y="2349865"/>
            <a:ext cx="5327373" cy="25348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" y="2192033"/>
            <a:ext cx="2875993" cy="44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841248"/>
          </a:xfrm>
          <a:prstGeom prst="rect">
            <a:avLst/>
          </a:prstGeom>
          <a:solidFill>
            <a:srgbClr val="6E2130"/>
          </a:solidFill>
          <a:ln w="12700">
            <a:solidFill>
              <a:srgbClr val="6E213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109728"/>
            <a:ext cx="8046720" cy="31089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LAMA en la EPOC</a:t>
            </a:r>
            <a:endParaRPr lang="en-US" sz="2400" dirty="0"/>
          </a:p>
        </p:txBody>
      </p:sp>
      <p:sp>
        <p:nvSpPr>
          <p:cNvPr id="16" name="Shape 13"/>
          <p:cNvSpPr/>
          <p:nvPr/>
        </p:nvSpPr>
        <p:spPr>
          <a:xfrm>
            <a:off x="311784" y="995553"/>
            <a:ext cx="11548872" cy="3551719"/>
          </a:xfrm>
          <a:prstGeom prst="roundRect">
            <a:avLst>
              <a:gd name="adj" fmla="val 2837"/>
            </a:avLst>
          </a:prstGeom>
          <a:solidFill>
            <a:srgbClr val="FFFFFF"/>
          </a:solidFill>
          <a:ln w="12700">
            <a:solidFill>
              <a:srgbClr val="D8B6BE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557784" y="1131399"/>
            <a:ext cx="3840480" cy="23774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2400" b="1" dirty="0" err="1">
                <a:solidFill>
                  <a:srgbClr val="6E21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Farmacocinética</a:t>
            </a:r>
            <a:r>
              <a:rPr lang="en-US" sz="2400" b="1" dirty="0" smtClean="0">
                <a:solidFill>
                  <a:srgbClr val="6E21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:</a:t>
            </a:r>
            <a:endParaRPr lang="en-US" sz="2400" dirty="0"/>
          </a:p>
        </p:txBody>
      </p:sp>
      <p:sp>
        <p:nvSpPr>
          <p:cNvPr id="18" name="Shape 15"/>
          <p:cNvSpPr/>
          <p:nvPr/>
        </p:nvSpPr>
        <p:spPr>
          <a:xfrm>
            <a:off x="691191" y="1581912"/>
            <a:ext cx="1554480" cy="1012091"/>
          </a:xfrm>
          <a:prstGeom prst="roundRect">
            <a:avLst>
              <a:gd name="adj" fmla="val 9756"/>
            </a:avLst>
          </a:prstGeom>
          <a:solidFill>
            <a:srgbClr val="6E2130"/>
          </a:solidFill>
          <a:ln w="12700">
            <a:solidFill>
              <a:srgbClr val="6E213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886422" y="1686250"/>
            <a:ext cx="1051560" cy="1554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700335" y="1870358"/>
            <a:ext cx="1545336" cy="53541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lang="en-US" sz="2000" dirty="0" err="1" smtClean="0">
                <a:solidFill>
                  <a:srgbClr val="F5E8E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Inhalación</a:t>
            </a:r>
            <a:endParaRPr lang="en-US" sz="2000" dirty="0"/>
          </a:p>
        </p:txBody>
      </p:sp>
      <p:sp>
        <p:nvSpPr>
          <p:cNvPr id="21" name="Text 18"/>
          <p:cNvSpPr/>
          <p:nvPr/>
        </p:nvSpPr>
        <p:spPr>
          <a:xfrm>
            <a:off x="2478024" y="2152685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4E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→</a:t>
            </a:r>
            <a:endParaRPr lang="en-US" sz="1800" dirty="0"/>
          </a:p>
        </p:txBody>
      </p:sp>
      <p:sp>
        <p:nvSpPr>
          <p:cNvPr id="22" name="Shape 19"/>
          <p:cNvSpPr/>
          <p:nvPr/>
        </p:nvSpPr>
        <p:spPr>
          <a:xfrm>
            <a:off x="2999779" y="1572768"/>
            <a:ext cx="2166582" cy="1028700"/>
          </a:xfrm>
          <a:prstGeom prst="roundRect">
            <a:avLst>
              <a:gd name="adj" fmla="val 9756"/>
            </a:avLst>
          </a:prstGeom>
          <a:solidFill>
            <a:srgbClr val="FBF8F9"/>
          </a:solidFill>
          <a:ln w="12700">
            <a:solidFill>
              <a:srgbClr val="D8B6BE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3574417" y="1686250"/>
            <a:ext cx="1051560" cy="1554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6E21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3064502" y="1981756"/>
            <a:ext cx="1992505" cy="3840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Absorción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pulmonar rápida</a:t>
            </a:r>
            <a:endParaRPr lang="en-US" sz="2000" dirty="0"/>
          </a:p>
        </p:txBody>
      </p:sp>
      <p:sp>
        <p:nvSpPr>
          <p:cNvPr id="25" name="Text 22"/>
          <p:cNvSpPr/>
          <p:nvPr/>
        </p:nvSpPr>
        <p:spPr>
          <a:xfrm>
            <a:off x="5322764" y="2144473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4E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→</a:t>
            </a:r>
            <a:endParaRPr lang="en-US" sz="1800" dirty="0"/>
          </a:p>
        </p:txBody>
      </p:sp>
      <p:sp>
        <p:nvSpPr>
          <p:cNvPr id="26" name="Shape 23"/>
          <p:cNvSpPr/>
          <p:nvPr/>
        </p:nvSpPr>
        <p:spPr>
          <a:xfrm>
            <a:off x="5743388" y="1559508"/>
            <a:ext cx="3275529" cy="998320"/>
          </a:xfrm>
          <a:prstGeom prst="roundRect">
            <a:avLst>
              <a:gd name="adj" fmla="val 9756"/>
            </a:avLst>
          </a:prstGeom>
          <a:solidFill>
            <a:srgbClr val="FBF8F9"/>
          </a:solidFill>
          <a:ln w="12700">
            <a:solidFill>
              <a:srgbClr val="D8B6B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6918904" y="1713818"/>
            <a:ext cx="1051560" cy="1554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6E21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5735063" y="1952449"/>
            <a:ext cx="3332783" cy="3840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lang="en-US" sz="20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Escaso</a:t>
            </a:r>
            <a:r>
              <a:rPr lang="en-US" sz="20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0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efecto</a:t>
            </a:r>
            <a:r>
              <a:rPr lang="en-US" sz="20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0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sistémico</a:t>
            </a:r>
            <a:r>
              <a:rPr lang="en-US" sz="20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de </a:t>
            </a:r>
            <a:r>
              <a:rPr lang="en-US" sz="20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 fracción deglutida</a:t>
            </a:r>
            <a:endParaRPr lang="en-US" sz="2000" dirty="0"/>
          </a:p>
        </p:txBody>
      </p:sp>
      <p:sp>
        <p:nvSpPr>
          <p:cNvPr id="29" name="Text 26"/>
          <p:cNvSpPr/>
          <p:nvPr/>
        </p:nvSpPr>
        <p:spPr>
          <a:xfrm>
            <a:off x="9096575" y="2139696"/>
            <a:ext cx="3657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B64E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→</a:t>
            </a:r>
            <a:endParaRPr lang="en-US" sz="1800" dirty="0"/>
          </a:p>
        </p:txBody>
      </p:sp>
      <p:sp>
        <p:nvSpPr>
          <p:cNvPr id="30" name="Shape 27"/>
          <p:cNvSpPr/>
          <p:nvPr/>
        </p:nvSpPr>
        <p:spPr>
          <a:xfrm>
            <a:off x="9491064" y="1572767"/>
            <a:ext cx="2213256" cy="1021235"/>
          </a:xfrm>
          <a:prstGeom prst="roundRect">
            <a:avLst>
              <a:gd name="adj" fmla="val 9756"/>
            </a:avLst>
          </a:prstGeom>
          <a:solidFill>
            <a:srgbClr val="FBF8F9"/>
          </a:solidFill>
          <a:ln w="12700">
            <a:solidFill>
              <a:srgbClr val="D8B6BE"/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10105077" y="1686250"/>
            <a:ext cx="1051560" cy="1554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6E21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500" dirty="0"/>
          </a:p>
        </p:txBody>
      </p:sp>
      <p:sp>
        <p:nvSpPr>
          <p:cNvPr id="32" name="Text 29"/>
          <p:cNvSpPr/>
          <p:nvPr/>
        </p:nvSpPr>
        <p:spPr>
          <a:xfrm>
            <a:off x="9491064" y="1990697"/>
            <a:ext cx="2204931" cy="3840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Metabolismo /</a:t>
            </a:r>
            <a:endParaRPr lang="en-US" dirty="0"/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eliminación</a:t>
            </a:r>
            <a:r>
              <a:rPr lang="en-US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según molécula</a:t>
            </a:r>
            <a:endParaRPr lang="en-US" dirty="0"/>
          </a:p>
        </p:txBody>
      </p:sp>
      <p:sp>
        <p:nvSpPr>
          <p:cNvPr id="33" name="Shape 30"/>
          <p:cNvSpPr/>
          <p:nvPr/>
        </p:nvSpPr>
        <p:spPr>
          <a:xfrm>
            <a:off x="504694" y="2886239"/>
            <a:ext cx="73152" cy="73152"/>
          </a:xfrm>
          <a:prstGeom prst="ellipse">
            <a:avLst/>
          </a:prstGeom>
          <a:solidFill>
            <a:srgbClr val="B64E63"/>
          </a:solidFill>
          <a:ln w="12700">
            <a:solidFill>
              <a:srgbClr val="B64E63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692010" y="2780417"/>
            <a:ext cx="11003985" cy="28479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Tmax típicamente en minutos: umeclidinio 5–15 min; </a:t>
            </a:r>
            <a:r>
              <a:rPr lang="en-US" sz="20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glicopirronio</a:t>
            </a:r>
            <a:r>
              <a:rPr lang="en-US" sz="20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20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~5 </a:t>
            </a:r>
            <a:r>
              <a:rPr lang="en-US" sz="20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min </a:t>
            </a:r>
            <a:endParaRPr lang="en-US" sz="2000" dirty="0"/>
          </a:p>
        </p:txBody>
      </p:sp>
      <p:sp>
        <p:nvSpPr>
          <p:cNvPr id="37" name="Shape 34"/>
          <p:cNvSpPr/>
          <p:nvPr/>
        </p:nvSpPr>
        <p:spPr>
          <a:xfrm>
            <a:off x="484632" y="3394314"/>
            <a:ext cx="73152" cy="73152"/>
          </a:xfrm>
          <a:prstGeom prst="ellipse">
            <a:avLst/>
          </a:prstGeom>
          <a:solidFill>
            <a:srgbClr val="B64E63"/>
          </a:solidFill>
          <a:ln w="12700">
            <a:solidFill>
              <a:srgbClr val="B64E63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700335" y="3158287"/>
            <a:ext cx="11124700" cy="730171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Umeclidinio: metabolismo primario por CYP2D6; excreción predominantemente fecal; t½ efectiva ~11 h.</a:t>
            </a:r>
            <a:endParaRPr lang="en-US" sz="2000" dirty="0"/>
          </a:p>
        </p:txBody>
      </p:sp>
      <p:sp>
        <p:nvSpPr>
          <p:cNvPr id="39" name="Shape 36"/>
          <p:cNvSpPr/>
          <p:nvPr/>
        </p:nvSpPr>
        <p:spPr>
          <a:xfrm>
            <a:off x="484632" y="4155684"/>
            <a:ext cx="73152" cy="73152"/>
          </a:xfrm>
          <a:prstGeom prst="ellipse">
            <a:avLst/>
          </a:prstGeom>
          <a:solidFill>
            <a:srgbClr val="B64E63"/>
          </a:solidFill>
          <a:ln w="12700">
            <a:solidFill>
              <a:srgbClr val="B64E63"/>
            </a:solidFill>
            <a:prstDash val="solid"/>
          </a:ln>
        </p:spPr>
      </p:sp>
      <p:sp>
        <p:nvSpPr>
          <p:cNvPr id="40" name="Text 37"/>
          <p:cNvSpPr/>
          <p:nvPr/>
        </p:nvSpPr>
        <p:spPr>
          <a:xfrm>
            <a:off x="700335" y="3929281"/>
            <a:ext cx="11082528" cy="56692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Tiotropio y glicopirronio: la eliminación renal es clínicamente relevante; en insuficiencia renal puede aumentar la exposición sistémica.</a:t>
            </a:r>
            <a:endParaRPr lang="en-US" sz="2000" dirty="0"/>
          </a:p>
        </p:txBody>
      </p:sp>
      <p:sp>
        <p:nvSpPr>
          <p:cNvPr id="41" name="Shape 38"/>
          <p:cNvSpPr/>
          <p:nvPr/>
        </p:nvSpPr>
        <p:spPr>
          <a:xfrm>
            <a:off x="307143" y="4651610"/>
            <a:ext cx="11548872" cy="2047015"/>
          </a:xfrm>
          <a:prstGeom prst="roundRect">
            <a:avLst>
              <a:gd name="adj" fmla="val 3731"/>
            </a:avLst>
          </a:prstGeom>
          <a:solidFill>
            <a:srgbClr val="FFFFFF"/>
          </a:solidFill>
          <a:ln w="12700">
            <a:solidFill>
              <a:srgbClr val="D8B6BE"/>
            </a:solidFill>
            <a:prstDash val="solid"/>
          </a:ln>
          <a:effectLst>
            <a:outerShdw blurRad="19050" dist="1270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42" name="Text 39"/>
          <p:cNvSpPr/>
          <p:nvPr/>
        </p:nvSpPr>
        <p:spPr>
          <a:xfrm>
            <a:off x="411481" y="4835637"/>
            <a:ext cx="4754880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1650" b="1" dirty="0">
                <a:solidFill>
                  <a:srgbClr val="6E21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Comparación práctica de moléculas</a:t>
            </a:r>
            <a:endParaRPr lang="en-US" sz="1650" dirty="0"/>
          </a:p>
        </p:txBody>
      </p:sp>
      <p:sp>
        <p:nvSpPr>
          <p:cNvPr id="43" name="Shape 40"/>
          <p:cNvSpPr/>
          <p:nvPr/>
        </p:nvSpPr>
        <p:spPr>
          <a:xfrm>
            <a:off x="420624" y="5108792"/>
            <a:ext cx="1353312" cy="257122"/>
          </a:xfrm>
          <a:prstGeom prst="roundRect">
            <a:avLst>
              <a:gd name="adj" fmla="val 11538"/>
            </a:avLst>
          </a:prstGeom>
          <a:solidFill>
            <a:srgbClr val="6E2130"/>
          </a:solidFill>
          <a:ln w="12700">
            <a:solidFill>
              <a:srgbClr val="6E2130"/>
            </a:solidFill>
            <a:prstDash val="solid"/>
          </a:ln>
        </p:spPr>
      </p:sp>
      <p:sp>
        <p:nvSpPr>
          <p:cNvPr id="44" name="Text 41"/>
          <p:cNvSpPr/>
          <p:nvPr/>
        </p:nvSpPr>
        <p:spPr>
          <a:xfrm>
            <a:off x="547548" y="5154111"/>
            <a:ext cx="1280160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1500" b="1" dirty="0" err="1" smtClean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Droga</a:t>
            </a:r>
            <a:endParaRPr lang="en-US" sz="1500" dirty="0"/>
          </a:p>
        </p:txBody>
      </p:sp>
      <p:sp>
        <p:nvSpPr>
          <p:cNvPr id="45" name="Shape 42"/>
          <p:cNvSpPr/>
          <p:nvPr/>
        </p:nvSpPr>
        <p:spPr>
          <a:xfrm>
            <a:off x="2048256" y="5104652"/>
            <a:ext cx="640080" cy="237744"/>
          </a:xfrm>
          <a:prstGeom prst="roundRect">
            <a:avLst>
              <a:gd name="adj" fmla="val 11538"/>
            </a:avLst>
          </a:prstGeom>
          <a:solidFill>
            <a:srgbClr val="6E2130"/>
          </a:solidFill>
          <a:ln w="12700">
            <a:solidFill>
              <a:srgbClr val="6E2130"/>
            </a:solidFill>
            <a:prstDash val="solid"/>
          </a:ln>
        </p:spPr>
      </p:sp>
      <p:sp>
        <p:nvSpPr>
          <p:cNvPr id="46" name="Text 43"/>
          <p:cNvSpPr/>
          <p:nvPr/>
        </p:nvSpPr>
        <p:spPr>
          <a:xfrm>
            <a:off x="2084832" y="5125189"/>
            <a:ext cx="566928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lang="en-US" sz="1500" b="1" dirty="0" err="1" smtClean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Dosis</a:t>
            </a:r>
            <a:endParaRPr lang="en-US" sz="1500" dirty="0"/>
          </a:p>
        </p:txBody>
      </p:sp>
      <p:sp>
        <p:nvSpPr>
          <p:cNvPr id="47" name="Shape 44"/>
          <p:cNvSpPr/>
          <p:nvPr/>
        </p:nvSpPr>
        <p:spPr>
          <a:xfrm>
            <a:off x="3118104" y="5111128"/>
            <a:ext cx="822960" cy="237744"/>
          </a:xfrm>
          <a:prstGeom prst="roundRect">
            <a:avLst>
              <a:gd name="adj" fmla="val 11538"/>
            </a:avLst>
          </a:prstGeom>
          <a:solidFill>
            <a:srgbClr val="6E2130"/>
          </a:solidFill>
          <a:ln w="12700">
            <a:solidFill>
              <a:srgbClr val="6E2130"/>
            </a:solidFill>
            <a:prstDash val="solid"/>
          </a:ln>
        </p:spPr>
      </p:sp>
      <p:sp>
        <p:nvSpPr>
          <p:cNvPr id="48" name="Text 45"/>
          <p:cNvSpPr/>
          <p:nvPr/>
        </p:nvSpPr>
        <p:spPr>
          <a:xfrm>
            <a:off x="3333262" y="5141228"/>
            <a:ext cx="749808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Vía</a:t>
            </a:r>
            <a:endParaRPr lang="en-US" sz="1500" dirty="0"/>
          </a:p>
        </p:txBody>
      </p:sp>
      <p:sp>
        <p:nvSpPr>
          <p:cNvPr id="49" name="Shape 46"/>
          <p:cNvSpPr/>
          <p:nvPr/>
        </p:nvSpPr>
        <p:spPr>
          <a:xfrm>
            <a:off x="4098080" y="5100244"/>
            <a:ext cx="7587951" cy="232333"/>
          </a:xfrm>
          <a:prstGeom prst="roundRect">
            <a:avLst>
              <a:gd name="adj" fmla="val 11538"/>
            </a:avLst>
          </a:prstGeom>
          <a:solidFill>
            <a:srgbClr val="8A3243"/>
          </a:solidFill>
          <a:ln w="12700">
            <a:solidFill>
              <a:srgbClr val="8A3243"/>
            </a:solidFill>
            <a:prstDash val="solid"/>
          </a:ln>
        </p:spPr>
      </p:sp>
      <p:sp>
        <p:nvSpPr>
          <p:cNvPr id="50" name="Text 47"/>
          <p:cNvSpPr/>
          <p:nvPr/>
        </p:nvSpPr>
        <p:spPr>
          <a:xfrm>
            <a:off x="4226095" y="5138850"/>
            <a:ext cx="8119872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Dato farmacocinético clave</a:t>
            </a:r>
            <a:endParaRPr lang="en-US" sz="1500" dirty="0"/>
          </a:p>
        </p:txBody>
      </p:sp>
      <p:sp>
        <p:nvSpPr>
          <p:cNvPr id="51" name="Shape 48"/>
          <p:cNvSpPr/>
          <p:nvPr/>
        </p:nvSpPr>
        <p:spPr>
          <a:xfrm>
            <a:off x="429632" y="5470532"/>
            <a:ext cx="11228832" cy="266489"/>
          </a:xfrm>
          <a:prstGeom prst="rect">
            <a:avLst/>
          </a:prstGeom>
          <a:solidFill>
            <a:srgbClr val="FCF8F9"/>
          </a:solidFill>
          <a:ln w="12700">
            <a:solidFill>
              <a:srgbClr val="C9B3BA"/>
            </a:solidFill>
            <a:prstDash val="solid"/>
          </a:ln>
        </p:spPr>
      </p:sp>
      <p:sp>
        <p:nvSpPr>
          <p:cNvPr id="52" name="Text 49"/>
          <p:cNvSpPr/>
          <p:nvPr/>
        </p:nvSpPr>
        <p:spPr>
          <a:xfrm>
            <a:off x="499644" y="5567730"/>
            <a:ext cx="1298448" cy="1005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E21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Tiotropio</a:t>
            </a:r>
            <a:endParaRPr lang="en-US" sz="1500" dirty="0"/>
          </a:p>
        </p:txBody>
      </p:sp>
      <p:sp>
        <p:nvSpPr>
          <p:cNvPr id="53" name="Text 50"/>
          <p:cNvSpPr/>
          <p:nvPr/>
        </p:nvSpPr>
        <p:spPr>
          <a:xfrm>
            <a:off x="2009633" y="5574533"/>
            <a:ext cx="640080" cy="1005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lang="en-US" sz="15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 / </a:t>
            </a:r>
            <a:r>
              <a:rPr lang="en-US" sz="15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día</a:t>
            </a:r>
            <a:endParaRPr lang="en-US" sz="1500" dirty="0"/>
          </a:p>
        </p:txBody>
      </p:sp>
      <p:sp>
        <p:nvSpPr>
          <p:cNvPr id="54" name="Text 51"/>
          <p:cNvSpPr/>
          <p:nvPr/>
        </p:nvSpPr>
        <p:spPr>
          <a:xfrm>
            <a:off x="3167952" y="5549516"/>
            <a:ext cx="992398" cy="1005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15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Respimat</a:t>
            </a:r>
            <a:endParaRPr lang="en-US" sz="1500" dirty="0"/>
          </a:p>
        </p:txBody>
      </p:sp>
      <p:sp>
        <p:nvSpPr>
          <p:cNvPr id="55" name="Text 52"/>
          <p:cNvSpPr/>
          <p:nvPr/>
        </p:nvSpPr>
        <p:spPr>
          <a:xfrm>
            <a:off x="4361040" y="5535687"/>
            <a:ext cx="7218847" cy="14756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15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Eliminación</a:t>
            </a:r>
            <a:r>
              <a:rPr lang="en-US" sz="15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Renal </a:t>
            </a:r>
            <a:r>
              <a:rPr lang="en-US" sz="15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predominante; t½ terminal ~25 h.</a:t>
            </a:r>
            <a:endParaRPr lang="en-US" sz="1500" dirty="0"/>
          </a:p>
        </p:txBody>
      </p:sp>
      <p:sp>
        <p:nvSpPr>
          <p:cNvPr id="61" name="Shape 58"/>
          <p:cNvSpPr/>
          <p:nvPr/>
        </p:nvSpPr>
        <p:spPr>
          <a:xfrm>
            <a:off x="438912" y="5884488"/>
            <a:ext cx="11228832" cy="282034"/>
          </a:xfrm>
          <a:prstGeom prst="rect">
            <a:avLst/>
          </a:prstGeom>
          <a:solidFill>
            <a:srgbClr val="FCF8F9"/>
          </a:solidFill>
          <a:ln w="12700">
            <a:solidFill>
              <a:srgbClr val="C9B3BA"/>
            </a:solidFill>
            <a:prstDash val="solid"/>
          </a:ln>
        </p:spPr>
      </p:sp>
      <p:sp>
        <p:nvSpPr>
          <p:cNvPr id="62" name="Text 59"/>
          <p:cNvSpPr/>
          <p:nvPr/>
        </p:nvSpPr>
        <p:spPr>
          <a:xfrm>
            <a:off x="529260" y="5975213"/>
            <a:ext cx="1298448" cy="1005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E21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Umeclidinio</a:t>
            </a:r>
            <a:endParaRPr lang="en-US" sz="1500" dirty="0"/>
          </a:p>
        </p:txBody>
      </p:sp>
      <p:sp>
        <p:nvSpPr>
          <p:cNvPr id="64" name="Text 61"/>
          <p:cNvSpPr/>
          <p:nvPr/>
        </p:nvSpPr>
        <p:spPr>
          <a:xfrm>
            <a:off x="3167952" y="5958546"/>
            <a:ext cx="979501" cy="14293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15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Inhalador</a:t>
            </a:r>
            <a:endParaRPr lang="en-US" sz="1500" dirty="0"/>
          </a:p>
        </p:txBody>
      </p:sp>
      <p:sp>
        <p:nvSpPr>
          <p:cNvPr id="65" name="Text 62"/>
          <p:cNvSpPr/>
          <p:nvPr/>
        </p:nvSpPr>
        <p:spPr>
          <a:xfrm>
            <a:off x="4335724" y="5867255"/>
            <a:ext cx="7269480" cy="316499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l">
              <a:buNone/>
            </a:pPr>
            <a:r>
              <a:rPr lang="en-US" sz="15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Citocromo</a:t>
            </a:r>
            <a:r>
              <a:rPr lang="en-US" sz="15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5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hepático</a:t>
            </a:r>
            <a:r>
              <a:rPr lang="en-US" sz="15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CYP2D6</a:t>
            </a:r>
            <a:r>
              <a:rPr lang="en-US" sz="15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; eliminación fecal &gt; urinaria; t½ ~11 h.</a:t>
            </a:r>
            <a:endParaRPr lang="en-US" sz="1500" dirty="0"/>
          </a:p>
        </p:txBody>
      </p:sp>
      <p:sp>
        <p:nvSpPr>
          <p:cNvPr id="66" name="Shape 63"/>
          <p:cNvSpPr/>
          <p:nvPr/>
        </p:nvSpPr>
        <p:spPr>
          <a:xfrm>
            <a:off x="438912" y="6241694"/>
            <a:ext cx="11228832" cy="378484"/>
          </a:xfrm>
          <a:prstGeom prst="rect">
            <a:avLst/>
          </a:prstGeom>
          <a:solidFill>
            <a:srgbClr val="F7F0F2"/>
          </a:solidFill>
          <a:ln w="12700">
            <a:solidFill>
              <a:srgbClr val="C9B3BA"/>
            </a:solidFill>
            <a:prstDash val="solid"/>
          </a:ln>
        </p:spPr>
      </p:sp>
      <p:sp>
        <p:nvSpPr>
          <p:cNvPr id="67" name="Text 64"/>
          <p:cNvSpPr/>
          <p:nvPr/>
        </p:nvSpPr>
        <p:spPr>
          <a:xfrm>
            <a:off x="541270" y="6400919"/>
            <a:ext cx="1298448" cy="1005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E213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Glicopirronio</a:t>
            </a:r>
            <a:endParaRPr lang="en-US" sz="1500" dirty="0"/>
          </a:p>
        </p:txBody>
      </p:sp>
      <p:sp>
        <p:nvSpPr>
          <p:cNvPr id="68" name="Text 65"/>
          <p:cNvSpPr/>
          <p:nvPr/>
        </p:nvSpPr>
        <p:spPr>
          <a:xfrm>
            <a:off x="2020824" y="6371803"/>
            <a:ext cx="640080" cy="129699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lang="en-US" sz="15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 / </a:t>
            </a:r>
            <a:r>
              <a:rPr lang="en-US" sz="15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día</a:t>
            </a:r>
            <a:endParaRPr lang="en-US" sz="1500" dirty="0"/>
          </a:p>
        </p:txBody>
      </p:sp>
      <p:sp>
        <p:nvSpPr>
          <p:cNvPr id="70" name="Text 67"/>
          <p:cNvSpPr/>
          <p:nvPr/>
        </p:nvSpPr>
        <p:spPr>
          <a:xfrm>
            <a:off x="4361040" y="6249924"/>
            <a:ext cx="7306704" cy="37025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l">
              <a:buNone/>
            </a:pPr>
            <a:r>
              <a:rPr lang="en-US" sz="15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Eliminación</a:t>
            </a:r>
            <a:r>
              <a:rPr lang="en-US" sz="15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Renal </a:t>
            </a:r>
            <a:r>
              <a:rPr lang="en-US" sz="1500" dirty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~</a:t>
            </a:r>
            <a:r>
              <a:rPr lang="en-US" sz="15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60–70%.</a:t>
            </a:r>
            <a:endParaRPr lang="en-US" sz="1500" dirty="0"/>
          </a:p>
        </p:txBody>
      </p:sp>
      <p:sp>
        <p:nvSpPr>
          <p:cNvPr id="76" name="Text 2"/>
          <p:cNvSpPr/>
          <p:nvPr/>
        </p:nvSpPr>
        <p:spPr>
          <a:xfrm>
            <a:off x="617902" y="460262"/>
            <a:ext cx="5806440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F5E8E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Mecanismo de acción y claves farmacocinéticas</a:t>
            </a:r>
            <a:endParaRPr lang="en-US" sz="2000" dirty="0"/>
          </a:p>
        </p:txBody>
      </p:sp>
      <p:sp>
        <p:nvSpPr>
          <p:cNvPr id="77" name="Text 4"/>
          <p:cNvSpPr/>
          <p:nvPr/>
        </p:nvSpPr>
        <p:spPr>
          <a:xfrm>
            <a:off x="8434964" y="109728"/>
            <a:ext cx="3611880" cy="593903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 algn="r">
              <a:buNone/>
            </a:pPr>
            <a:r>
              <a:rPr lang="en-US" sz="1600" dirty="0">
                <a:solidFill>
                  <a:srgbClr val="F2D6D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Uso de mantenimiento; no son medicación de rescate</a:t>
            </a:r>
            <a:endParaRPr lang="en-US" sz="1600" dirty="0"/>
          </a:p>
        </p:txBody>
      </p:sp>
      <p:sp>
        <p:nvSpPr>
          <p:cNvPr id="78" name="Text 50"/>
          <p:cNvSpPr/>
          <p:nvPr/>
        </p:nvSpPr>
        <p:spPr>
          <a:xfrm>
            <a:off x="2011680" y="5958884"/>
            <a:ext cx="640080" cy="1005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buNone/>
            </a:pPr>
            <a:r>
              <a:rPr lang="en-US" sz="1500" dirty="0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 / </a:t>
            </a:r>
            <a:r>
              <a:rPr lang="en-US" sz="15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día</a:t>
            </a:r>
            <a:endParaRPr lang="en-US" sz="1500" dirty="0"/>
          </a:p>
        </p:txBody>
      </p:sp>
      <p:sp>
        <p:nvSpPr>
          <p:cNvPr id="79" name="Text 61"/>
          <p:cNvSpPr/>
          <p:nvPr/>
        </p:nvSpPr>
        <p:spPr>
          <a:xfrm>
            <a:off x="3183238" y="6329450"/>
            <a:ext cx="979501" cy="14293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l">
              <a:buNone/>
            </a:pPr>
            <a:r>
              <a:rPr lang="en-US" sz="1500" dirty="0" err="1" smtClean="0">
                <a:solidFill>
                  <a:srgbClr val="2F2A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Inhalador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457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2217</Words>
  <Application>Microsoft Office PowerPoint</Application>
  <PresentationFormat>Panorámica</PresentationFormat>
  <Paragraphs>408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MS Mincho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OpenAI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 farmacológico del control y la exacerbación del EPOC</dc:title>
  <dc:subject>Tratamiento farmacológico del EPOC según GOLD 2025</dc:subject>
  <dc:creator>OpenAI</dc:creator>
  <cp:lastModifiedBy>Usuario</cp:lastModifiedBy>
  <cp:revision>38</cp:revision>
  <dcterms:created xsi:type="dcterms:W3CDTF">2026-04-10T17:26:55Z</dcterms:created>
  <dcterms:modified xsi:type="dcterms:W3CDTF">2026-04-19T20:57:22Z</dcterms:modified>
</cp:coreProperties>
</file>