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72" r:id="rId3"/>
    <p:sldId id="300" r:id="rId4"/>
    <p:sldId id="274" r:id="rId5"/>
    <p:sldId id="275" r:id="rId6"/>
    <p:sldId id="299" r:id="rId7"/>
    <p:sldId id="290" r:id="rId8"/>
    <p:sldId id="279" r:id="rId9"/>
    <p:sldId id="295" r:id="rId10"/>
    <p:sldId id="280" r:id="rId11"/>
    <p:sldId id="296" r:id="rId12"/>
    <p:sldId id="297" r:id="rId13"/>
  </p:sldIdLst>
  <p:sldSz cx="10801350" cy="72009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FF33"/>
    <a:srgbClr val="66FF33"/>
    <a:srgbClr val="FF0000"/>
    <a:srgbClr val="0000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6" autoAdjust="0"/>
    <p:restoredTop sz="94660"/>
  </p:normalViewPr>
  <p:slideViewPr>
    <p:cSldViewPr>
      <p:cViewPr varScale="1">
        <p:scale>
          <a:sx n="68" d="100"/>
          <a:sy n="68" d="100"/>
        </p:scale>
        <p:origin x="1398" y="78"/>
      </p:cViewPr>
      <p:guideLst>
        <p:guide orient="horz" pos="2268"/>
        <p:guide pos="3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000" y="-8891"/>
            <a:ext cx="10833617" cy="721868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516" y="2524761"/>
            <a:ext cx="6882812" cy="1728617"/>
          </a:xfrm>
        </p:spPr>
        <p:txBody>
          <a:bodyPr anchor="b">
            <a:noAutofit/>
          </a:bodyPr>
          <a:lstStyle>
            <a:lvl1pPr algn="r">
              <a:defRPr sz="567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5516" y="4253376"/>
            <a:ext cx="6882812" cy="115174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8801A-53FB-47F9-83B0-E099FF38FF4B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640080"/>
            <a:ext cx="7498237" cy="357378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90" y="4693920"/>
            <a:ext cx="7498237" cy="1649510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33" y="640080"/>
            <a:ext cx="7172765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0644" y="3813810"/>
            <a:ext cx="6402143" cy="4000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693920"/>
            <a:ext cx="7498238" cy="1649510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  <p:sp>
        <p:nvSpPr>
          <p:cNvPr id="24" name="TextBox 23"/>
          <p:cNvSpPr txBox="1"/>
          <p:nvPr/>
        </p:nvSpPr>
        <p:spPr>
          <a:xfrm>
            <a:off x="570203" y="829897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0720" y="3030884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8" y="2028587"/>
            <a:ext cx="7498238" cy="2725233"/>
          </a:xfrm>
        </p:spPr>
        <p:txBody>
          <a:bodyPr anchor="b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33" y="640080"/>
            <a:ext cx="7172765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86" y="4213860"/>
            <a:ext cx="7498240" cy="53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  <p:sp>
        <p:nvSpPr>
          <p:cNvPr id="24" name="TextBox 23"/>
          <p:cNvSpPr txBox="1"/>
          <p:nvPr/>
        </p:nvSpPr>
        <p:spPr>
          <a:xfrm>
            <a:off x="570203" y="829897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0720" y="3030884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71" y="640080"/>
            <a:ext cx="7490856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86" y="4213860"/>
            <a:ext cx="7498240" cy="53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511AC-C3F0-412B-92F5-7C013DA329A3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0700" y="640080"/>
            <a:ext cx="1156222" cy="551402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20089" y="640080"/>
            <a:ext cx="6136624" cy="55140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3BD49-74EF-4A48-A503-52D757BF8FDA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EA2FA-5C53-40A0-843E-B7A16C973AF1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8" y="2835912"/>
            <a:ext cx="7498238" cy="1917910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90342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7F85-193B-4A76-BCE9-585DF8C56B96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640080"/>
            <a:ext cx="7498237" cy="13868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90" y="2268618"/>
            <a:ext cx="3647829" cy="4074811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0497" y="2268620"/>
            <a:ext cx="3647830" cy="4074812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FDACD-E9CD-41EC-A26F-6165918A2A25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6" cy="13868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9" y="2269032"/>
            <a:ext cx="3650856" cy="605075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89" y="2874109"/>
            <a:ext cx="3650856" cy="346932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7469" y="2269032"/>
            <a:ext cx="3650856" cy="605075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67469" y="2874109"/>
            <a:ext cx="3650856" cy="346932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5437C-E987-4D40-933A-4419821E8CC5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7" cy="13868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A2DD-4EF1-406C-9D7D-22DA7A365FF0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9F85-2367-4AFB-9603-C05DADD971CF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1573534"/>
            <a:ext cx="3295902" cy="1342389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8569" y="540672"/>
            <a:ext cx="3999756" cy="580275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89" y="2915923"/>
            <a:ext cx="3295902" cy="2713671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5B675-A766-4295-99DC-E53ACBF91348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5040630"/>
            <a:ext cx="7498237" cy="595075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0089" y="640080"/>
            <a:ext cx="7498237" cy="40380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89" y="5635705"/>
            <a:ext cx="7498237" cy="707725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8B0C7-E5B2-4136-A614-00705F925826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001" y="-8891"/>
            <a:ext cx="10833618" cy="7218682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6" cy="1386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89" y="2268620"/>
            <a:ext cx="7498237" cy="407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4961" y="6343432"/>
            <a:ext cx="80813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89" y="6343432"/>
            <a:ext cx="546088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2773" y="6343432"/>
            <a:ext cx="60555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415" indent="-300355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riel%20Firax\Desktop\Farmacolog&#237;a\Te&#243;ricos\Asma\How_to_use_Metered_Dose_Inhaler_MDI(youtube.com).mp4" TargetMode="External"/><Relationship Id="rId1" Type="http://schemas.microsoft.com/office/2007/relationships/media" Target="file:///C:\Users\Ariel%20Firax\Desktop\Farmacolog&#237;a\Te&#243;ricos\Asma\How_to_use_Metered_Dose_Inhaler_MDI(youtube.com).mp4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6">
                <a:lumMod val="50000"/>
              </a:schemeClr>
            </a:gs>
            <a:gs pos="84000">
              <a:schemeClr val="accent6">
                <a:lumMod val="97000"/>
                <a:lumOff val="3000"/>
              </a:schemeClr>
            </a:gs>
            <a:gs pos="94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64171" y="275196"/>
            <a:ext cx="792088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 anchor="ctr"/>
          <a:lstStyle>
            <a:lvl1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4000" b="1" dirty="0" smtClean="0">
                <a:solidFill>
                  <a:srgbClr val="00FFFF"/>
                </a:solidFill>
                <a:latin typeface="Garamond" panose="02020404030301010803" pitchFamily="18" charset="0"/>
              </a:rPr>
              <a:t>Manejo Farmacológico del Asma</a:t>
            </a:r>
            <a:endParaRPr lang="es-ES" altLang="es-ES" sz="4000" b="1" dirty="0" smtClean="0">
              <a:solidFill>
                <a:srgbClr val="00FFFF"/>
              </a:solidFill>
              <a:latin typeface="Garamond" panose="02020404030301010803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6715" y="4248785"/>
            <a:ext cx="6297295" cy="224853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altLang="es-ES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Prof. Dr. Gabriel S. </a:t>
            </a:r>
            <a:r>
              <a:rPr lang="es-ES_tradnl" altLang="es-ES" sz="3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Iraci</a:t>
            </a:r>
            <a:endParaRPr lang="es-ES_tradnl" altLang="es-ES" sz="33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s-AR" altLang="es-ES_tradnl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Titular 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Farmacología Aplicada I y II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Medicina Interna y Farmacología Clínica</a:t>
            </a:r>
          </a:p>
        </p:txBody>
      </p:sp>
      <p:pic>
        <p:nvPicPr>
          <p:cNvPr id="3076" name="Imagen 1"/>
          <p:cNvPicPr>
            <a:picLocks noChangeAspect="1" noChangeArrowheads="1"/>
          </p:cNvPicPr>
          <p:nvPr/>
        </p:nvPicPr>
        <p:blipFill>
          <a:blip r:embed="rId2"/>
          <a:srcRect r="71268"/>
          <a:stretch>
            <a:fillRect/>
          </a:stretch>
        </p:blipFill>
        <p:spPr bwMode="auto">
          <a:xfrm>
            <a:off x="2232323" y="2466975"/>
            <a:ext cx="3103562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Imagen 1"/>
          <p:cNvPicPr>
            <a:picLocks noChangeAspect="1" noChangeArrowheads="1"/>
          </p:cNvPicPr>
          <p:nvPr/>
        </p:nvPicPr>
        <p:blipFill>
          <a:blip r:embed="rId2"/>
          <a:srcRect l="48421" r="27951"/>
          <a:stretch>
            <a:fillRect/>
          </a:stretch>
        </p:blipFill>
        <p:spPr bwMode="auto">
          <a:xfrm>
            <a:off x="5441950" y="2466975"/>
            <a:ext cx="2552700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Rot="1" noChangeArrowheads="1"/>
          </p:cNvSpPr>
          <p:nvPr/>
        </p:nvSpPr>
        <p:spPr bwMode="auto">
          <a:xfrm>
            <a:off x="6507964" y="1217613"/>
            <a:ext cx="4102299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smtClean="0">
                <a:solidFill>
                  <a:srgbClr val="FFFF00"/>
                </a:solidFill>
              </a:rPr>
              <a:t>Inhalador </a:t>
            </a:r>
            <a:r>
              <a:rPr lang="es-ES_tradnl" altLang="es-ES" sz="3200" b="1" dirty="0" err="1" smtClean="0">
                <a:solidFill>
                  <a:srgbClr val="FFFF00"/>
                </a:solidFill>
              </a:rPr>
              <a:t>Respimat</a:t>
            </a:r>
            <a:endParaRPr lang="es-ES_tradnl" altLang="es-ES" sz="3200" b="1" dirty="0" smtClean="0"/>
          </a:p>
        </p:txBody>
      </p:sp>
      <p:sp>
        <p:nvSpPr>
          <p:cNvPr id="23559" name="AutoShape 7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23561" name="AutoShape 9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23563" name="AutoShape 11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pic>
        <p:nvPicPr>
          <p:cNvPr id="23565" name="Picture 13" descr="https://www.medicines.org.uk/emc/images/spc/spc~20134~10~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155" y="2087563"/>
            <a:ext cx="4772636" cy="4311340"/>
          </a:xfrm>
          <a:prstGeom prst="rect">
            <a:avLst/>
          </a:prstGeom>
          <a:noFill/>
        </p:spPr>
      </p:pic>
      <p:pic>
        <p:nvPicPr>
          <p:cNvPr id="23567" name="Picture 15" descr="Resultado de imagen para respimat inhaler"/>
          <p:cNvPicPr>
            <a:picLocks noChangeAspect="1" noChangeArrowheads="1"/>
          </p:cNvPicPr>
          <p:nvPr/>
        </p:nvPicPr>
        <p:blipFill>
          <a:blip r:embed="rId3"/>
          <a:srcRect l="8238" r="41302"/>
          <a:stretch>
            <a:fillRect/>
          </a:stretch>
        </p:blipFill>
        <p:spPr bwMode="auto">
          <a:xfrm>
            <a:off x="5847374" y="2083073"/>
            <a:ext cx="4489508" cy="4348969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</a:rPr>
              <a:t>Control Farmacológico del Asma</a:t>
            </a:r>
          </a:p>
        </p:txBody>
      </p:sp>
      <p:sp>
        <p:nvSpPr>
          <p:cNvPr id="13" name="Rectangle 3"/>
          <p:cNvSpPr>
            <a:spLocks noRot="1" noChangeArrowheads="1"/>
          </p:cNvSpPr>
          <p:nvPr/>
        </p:nvSpPr>
        <p:spPr bwMode="auto">
          <a:xfrm>
            <a:off x="312738" y="1217613"/>
            <a:ext cx="9696450" cy="6762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Dispositivos de Administración</a:t>
            </a:r>
            <a:endParaRPr lang="es-ES_tradnl" altLang="es-ES" sz="32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</a:rPr>
              <a:t>Control Farmacológico del Asma</a:t>
            </a:r>
          </a:p>
        </p:txBody>
      </p:sp>
      <p:sp>
        <p:nvSpPr>
          <p:cNvPr id="47107" name="Rectangle 3"/>
          <p:cNvSpPr>
            <a:spLocks noRot="1" noChangeArrowheads="1"/>
          </p:cNvSpPr>
          <p:nvPr/>
        </p:nvSpPr>
        <p:spPr bwMode="auto">
          <a:xfrm>
            <a:off x="7056859" y="1158974"/>
            <a:ext cx="3022179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err="1" smtClean="0">
                <a:solidFill>
                  <a:srgbClr val="FFFF00"/>
                </a:solidFill>
              </a:rPr>
              <a:t>Discuss</a:t>
            </a:r>
            <a:endParaRPr lang="es-ES_tradnl" altLang="es-ES" sz="3200" b="1" dirty="0" smtClean="0"/>
          </a:p>
        </p:txBody>
      </p:sp>
      <p:sp>
        <p:nvSpPr>
          <p:cNvPr id="23559" name="AutoShape 7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23561" name="AutoShape 9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23563" name="AutoShape 11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pic>
        <p:nvPicPr>
          <p:cNvPr id="59394" name="Picture 2" descr="Resultado de imagen para discuss inhaler"/>
          <p:cNvPicPr>
            <a:picLocks noChangeAspect="1" noChangeArrowheads="1"/>
          </p:cNvPicPr>
          <p:nvPr/>
        </p:nvPicPr>
        <p:blipFill>
          <a:blip r:embed="rId2"/>
          <a:srcRect l="5882" r="3676" b="6267"/>
          <a:stretch>
            <a:fillRect/>
          </a:stretch>
        </p:blipFill>
        <p:spPr bwMode="auto">
          <a:xfrm>
            <a:off x="757205" y="2171690"/>
            <a:ext cx="9501254" cy="4634758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Rot="1" noChangeArrowheads="1"/>
          </p:cNvSpPr>
          <p:nvPr/>
        </p:nvSpPr>
        <p:spPr bwMode="auto">
          <a:xfrm>
            <a:off x="312738" y="1217613"/>
            <a:ext cx="6488534" cy="6762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Dispositivos de Administración</a:t>
            </a:r>
            <a:endParaRPr lang="es-ES_tradnl" altLang="es-ES" sz="32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6725" y="457101"/>
            <a:ext cx="9952037" cy="125263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</a:rPr>
              <a:t>Control Farmacológico del Asma</a:t>
            </a:r>
          </a:p>
        </p:txBody>
      </p:sp>
      <p:sp>
        <p:nvSpPr>
          <p:cNvPr id="47107" name="Rectangle 3"/>
          <p:cNvSpPr>
            <a:spLocks noRot="1" noChangeArrowheads="1"/>
          </p:cNvSpPr>
          <p:nvPr/>
        </p:nvSpPr>
        <p:spPr bwMode="auto">
          <a:xfrm>
            <a:off x="6987008" y="1170076"/>
            <a:ext cx="280615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err="1" smtClean="0">
                <a:solidFill>
                  <a:srgbClr val="FFFF00"/>
                </a:solidFill>
              </a:rPr>
              <a:t>Handi-Haler</a:t>
            </a:r>
            <a:endParaRPr lang="es-ES_tradnl" altLang="es-ES" sz="3200" b="1" dirty="0" smtClean="0"/>
          </a:p>
        </p:txBody>
      </p:sp>
      <p:sp>
        <p:nvSpPr>
          <p:cNvPr id="23559" name="AutoShape 7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23561" name="AutoShape 9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23563" name="AutoShape 11" descr="Resultado de imagen para respimat inhaler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pic>
        <p:nvPicPr>
          <p:cNvPr id="58370" name="Picture 2" descr="Resultado de imagen para discuss inhaler"/>
          <p:cNvPicPr>
            <a:picLocks noChangeAspect="1" noChangeArrowheads="1"/>
          </p:cNvPicPr>
          <p:nvPr/>
        </p:nvPicPr>
        <p:blipFill>
          <a:blip r:embed="rId2"/>
          <a:srcRect t="9395" r="11833" b="4488"/>
          <a:stretch>
            <a:fillRect/>
          </a:stretch>
        </p:blipFill>
        <p:spPr bwMode="auto">
          <a:xfrm>
            <a:off x="828643" y="2243128"/>
            <a:ext cx="6643734" cy="4872072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Rot="1" noChangeArrowheads="1"/>
          </p:cNvSpPr>
          <p:nvPr/>
        </p:nvSpPr>
        <p:spPr bwMode="auto">
          <a:xfrm>
            <a:off x="312738" y="1217613"/>
            <a:ext cx="9696450" cy="6762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Dispositivos de Administración</a:t>
            </a:r>
            <a:endParaRPr lang="es-ES_tradnl" altLang="es-ES" sz="32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028685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</a:rPr>
              <a:t>Dispositivos para evaluar al paciente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8" descr="medidordeflujo"/>
          <p:cNvPicPr>
            <a:picLocks noChangeAspect="1" noChangeArrowheads="1"/>
          </p:cNvPicPr>
          <p:nvPr/>
        </p:nvPicPr>
        <p:blipFill>
          <a:blip r:embed="rId2"/>
          <a:srcRect l="2074" r="21198"/>
          <a:stretch>
            <a:fillRect/>
          </a:stretch>
        </p:blipFill>
        <p:spPr bwMode="auto">
          <a:xfrm>
            <a:off x="400016" y="1528749"/>
            <a:ext cx="470230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Resultado de imagen para oximetro de pul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741" y="1528748"/>
            <a:ext cx="4357718" cy="435771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910414" y="6053109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 70 a 100 %</a:t>
            </a:r>
          </a:p>
          <a:p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Margen error ± 4 %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</a:rPr>
              <a:t>Dispositivos de administración de O2</a:t>
            </a:r>
            <a:endParaRPr lang="es-ES_tradnl" altLang="es-ES" sz="4100" b="1" dirty="0" smtClean="0">
              <a:solidFill>
                <a:srgbClr val="002060"/>
              </a:solidFill>
            </a:endParaRPr>
          </a:p>
        </p:txBody>
      </p:sp>
      <p:pic>
        <p:nvPicPr>
          <p:cNvPr id="29700" name="Picture 4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184" y="2394593"/>
            <a:ext cx="3286148" cy="4414440"/>
          </a:xfrm>
          <a:prstGeom prst="rect">
            <a:avLst/>
          </a:prstGeom>
          <a:noFill/>
        </p:spPr>
      </p:pic>
      <p:pic>
        <p:nvPicPr>
          <p:cNvPr id="50178" name="Picture 2" descr="Resultado de imagen para administraciÃ³n de Oxigenoterapia"/>
          <p:cNvPicPr>
            <a:picLocks noChangeAspect="1" noChangeArrowheads="1"/>
          </p:cNvPicPr>
          <p:nvPr/>
        </p:nvPicPr>
        <p:blipFill>
          <a:blip r:embed="rId3"/>
          <a:srcRect l="12500" t="8333" r="22917" b="11667"/>
          <a:stretch>
            <a:fillRect/>
          </a:stretch>
        </p:blipFill>
        <p:spPr bwMode="auto">
          <a:xfrm>
            <a:off x="6310093" y="2418732"/>
            <a:ext cx="2857520" cy="4424547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Rot="1" noChangeArrowheads="1"/>
          </p:cNvSpPr>
          <p:nvPr/>
        </p:nvSpPr>
        <p:spPr bwMode="auto">
          <a:xfrm>
            <a:off x="-144091" y="1223397"/>
            <a:ext cx="10801350" cy="144835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6000" b="1" dirty="0" smtClean="0">
                <a:solidFill>
                  <a:srgbClr val="99FF33"/>
                </a:solidFill>
              </a:rPr>
              <a:t>¡¡¡EL </a:t>
            </a:r>
            <a:r>
              <a:rPr lang="es-ES_tradnl" altLang="es-ES" sz="6000" b="1" dirty="0" smtClean="0">
                <a:solidFill>
                  <a:srgbClr val="66FF33"/>
                </a:solidFill>
              </a:rPr>
              <a:t>OXÍGENO ES VERDE !!!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1375" r="16412"/>
          <a:stretch>
            <a:fillRect/>
          </a:stretch>
        </p:blipFill>
        <p:spPr>
          <a:xfrm flipH="1">
            <a:off x="382586" y="2394593"/>
            <a:ext cx="2353791" cy="444868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Rot="1" noChangeArrowheads="1"/>
          </p:cNvSpPr>
          <p:nvPr/>
        </p:nvSpPr>
        <p:spPr bwMode="auto">
          <a:xfrm>
            <a:off x="557894" y="1376362"/>
            <a:ext cx="2557686" cy="1058863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err="1" smtClean="0">
                <a:solidFill>
                  <a:srgbClr val="FFFF00"/>
                </a:solidFill>
              </a:rPr>
              <a:t>Naricera</a:t>
            </a:r>
            <a:endParaRPr lang="es-ES_tradnl" altLang="es-ES" sz="3200" b="1" u="sng" dirty="0" smtClean="0">
              <a:solidFill>
                <a:srgbClr val="FFFF00"/>
              </a:solidFill>
            </a:endParaRPr>
          </a:p>
        </p:txBody>
      </p:sp>
      <p:pic>
        <p:nvPicPr>
          <p:cNvPr id="9220" name="Picture 5" descr="0188_Venturi_mask_4"/>
          <p:cNvPicPr>
            <a:picLocks noChangeAspect="1" noChangeArrowheads="1"/>
          </p:cNvPicPr>
          <p:nvPr/>
        </p:nvPicPr>
        <p:blipFill>
          <a:blip r:embed="rId2"/>
          <a:srcRect l="1666" t="14063" r="3610" b="20313"/>
          <a:stretch>
            <a:fillRect/>
          </a:stretch>
        </p:blipFill>
        <p:spPr bwMode="auto">
          <a:xfrm>
            <a:off x="3621088" y="2952750"/>
            <a:ext cx="71802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222"/>
          <p:cNvPicPr>
            <a:picLocks noChangeAspect="1" noChangeArrowheads="1"/>
          </p:cNvPicPr>
          <p:nvPr/>
        </p:nvPicPr>
        <p:blipFill>
          <a:blip r:embed="rId3"/>
          <a:srcRect l="9998"/>
          <a:stretch>
            <a:fillRect/>
          </a:stretch>
        </p:blipFill>
        <p:spPr bwMode="auto">
          <a:xfrm>
            <a:off x="215900" y="2663825"/>
            <a:ext cx="32416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Rectangle 13"/>
          <p:cNvSpPr>
            <a:spLocks noRot="1" noChangeArrowheads="1"/>
          </p:cNvSpPr>
          <p:nvPr/>
        </p:nvSpPr>
        <p:spPr bwMode="auto">
          <a:xfrm>
            <a:off x="576263" y="6721475"/>
            <a:ext cx="345598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rgbClr val="99FF33"/>
                </a:solidFill>
              </a:rPr>
              <a:t>Fio</a:t>
            </a:r>
            <a:r>
              <a:rPr lang="es-ES_tradnl" altLang="es-ES" sz="1200" b="1" dirty="0" smtClean="0">
                <a:solidFill>
                  <a:srgbClr val="99FF33"/>
                </a:solidFill>
              </a:rPr>
              <a:t>2 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hasta 0,4. Flujo 6 </a:t>
            </a:r>
            <a:r>
              <a:rPr lang="es-ES_tradnl" altLang="es-ES" sz="1800" b="1" dirty="0" err="1" smtClean="0">
                <a:solidFill>
                  <a:srgbClr val="99FF33"/>
                </a:solidFill>
              </a:rPr>
              <a:t>Lt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/min</a:t>
            </a:r>
            <a:endParaRPr lang="es-ES_tradnl" altLang="es-ES" sz="1200" b="1" dirty="0" smtClean="0">
              <a:solidFill>
                <a:srgbClr val="99FF33"/>
              </a:solidFill>
            </a:endParaRPr>
          </a:p>
        </p:txBody>
      </p:sp>
      <p:sp>
        <p:nvSpPr>
          <p:cNvPr id="40974" name="Rectangle 14"/>
          <p:cNvSpPr>
            <a:spLocks noRot="1" noChangeArrowheads="1"/>
          </p:cNvSpPr>
          <p:nvPr/>
        </p:nvSpPr>
        <p:spPr bwMode="auto">
          <a:xfrm>
            <a:off x="4679950" y="6721475"/>
            <a:ext cx="5832475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rgbClr val="99FF33"/>
                </a:solidFill>
              </a:rPr>
              <a:t>Fio</a:t>
            </a:r>
            <a:r>
              <a:rPr lang="es-ES_tradnl" altLang="es-ES" sz="1200" b="1" dirty="0" smtClean="0">
                <a:solidFill>
                  <a:srgbClr val="99FF33"/>
                </a:solidFill>
              </a:rPr>
              <a:t>2 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hasta 0,24 a 0,6. Flujo 2 a 15 </a:t>
            </a:r>
            <a:r>
              <a:rPr lang="es-ES_tradnl" altLang="es-ES" sz="1800" b="1" dirty="0" err="1" smtClean="0">
                <a:solidFill>
                  <a:srgbClr val="99FF33"/>
                </a:solidFill>
              </a:rPr>
              <a:t>Lt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/min</a:t>
            </a:r>
            <a:endParaRPr lang="es-ES_tradnl" altLang="es-ES" sz="1200" b="1" dirty="0" smtClean="0">
              <a:solidFill>
                <a:srgbClr val="99FF33"/>
              </a:solidFill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294357" y="420687"/>
            <a:ext cx="9952037" cy="1209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spcBef>
                <a:spcPct val="0"/>
              </a:spcBef>
              <a:buNone/>
              <a:defRPr sz="378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</a:rPr>
              <a:t>Dispositivos de administración de O2</a:t>
            </a:r>
            <a:endParaRPr lang="es-ES_tradnl" altLang="es-ES" sz="4100" b="1" dirty="0" smtClean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Rot="1" noChangeArrowheads="1"/>
          </p:cNvSpPr>
          <p:nvPr/>
        </p:nvSpPr>
        <p:spPr bwMode="auto">
          <a:xfrm>
            <a:off x="3621088" y="1436687"/>
            <a:ext cx="7036171" cy="1058863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000" b="1" u="sng" dirty="0" smtClean="0">
                <a:solidFill>
                  <a:srgbClr val="FFFF00"/>
                </a:solidFill>
              </a:rPr>
              <a:t>Reguladores de FiO2 para máscaras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dirty="0" smtClean="0">
                <a:solidFill>
                  <a:srgbClr val="FFFF00"/>
                </a:solidFill>
                <a:effectLst/>
              </a:rPr>
              <a:t>Se debe ajustar el flujo de aire L/min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400" b="1" dirty="0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Rot="1" noChangeArrowheads="1"/>
          </p:cNvSpPr>
          <p:nvPr/>
        </p:nvSpPr>
        <p:spPr bwMode="auto">
          <a:xfrm>
            <a:off x="431800" y="1303908"/>
            <a:ext cx="4717926" cy="12541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000" b="1" u="sng" dirty="0" smtClean="0">
                <a:solidFill>
                  <a:srgbClr val="FFFF00"/>
                </a:solidFill>
              </a:rPr>
              <a:t>Máscara con regulador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000" b="1" u="sng" dirty="0" smtClean="0">
                <a:solidFill>
                  <a:srgbClr val="FFFF00"/>
                </a:solidFill>
              </a:rPr>
              <a:t>de FiO2</a:t>
            </a:r>
            <a:endParaRPr lang="es-ES_tradnl" altLang="es-ES" sz="3000" b="1" dirty="0" smtClean="0">
              <a:solidFill>
                <a:srgbClr val="99FF33"/>
              </a:solidFill>
            </a:endParaRPr>
          </a:p>
        </p:txBody>
      </p:sp>
      <p:pic>
        <p:nvPicPr>
          <p:cNvPr id="10244" name="Picture 7" descr="M0245-1-F"/>
          <p:cNvPicPr>
            <a:picLocks noChangeAspect="1" noChangeArrowheads="1"/>
          </p:cNvPicPr>
          <p:nvPr/>
        </p:nvPicPr>
        <p:blipFill>
          <a:blip r:embed="rId2"/>
          <a:srcRect l="12196" r="12196"/>
          <a:stretch>
            <a:fillRect/>
          </a:stretch>
        </p:blipFill>
        <p:spPr bwMode="auto">
          <a:xfrm>
            <a:off x="5976738" y="2520950"/>
            <a:ext cx="4032449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Venturi%20Mask"/>
          <p:cNvPicPr>
            <a:picLocks noChangeAspect="1" noChangeArrowheads="1"/>
          </p:cNvPicPr>
          <p:nvPr/>
        </p:nvPicPr>
        <p:blipFill>
          <a:blip r:embed="rId3"/>
          <a:srcRect l="7584" r="39500"/>
          <a:stretch>
            <a:fillRect/>
          </a:stretch>
        </p:blipFill>
        <p:spPr bwMode="auto">
          <a:xfrm>
            <a:off x="1512243" y="2736850"/>
            <a:ext cx="261525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12"/>
          <p:cNvSpPr>
            <a:spLocks noRot="1" noChangeArrowheads="1"/>
          </p:cNvSpPr>
          <p:nvPr/>
        </p:nvSpPr>
        <p:spPr bwMode="auto">
          <a:xfrm>
            <a:off x="5832475" y="6721475"/>
            <a:ext cx="3960813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rgbClr val="99FF33"/>
                </a:solidFill>
              </a:rPr>
              <a:t>Fio</a:t>
            </a:r>
            <a:r>
              <a:rPr lang="es-ES_tradnl" altLang="es-ES" sz="1200" b="1" dirty="0" smtClean="0">
                <a:solidFill>
                  <a:srgbClr val="99FF33"/>
                </a:solidFill>
              </a:rPr>
              <a:t>2 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hasta 0,9. Flujo 6 - 10 </a:t>
            </a:r>
            <a:r>
              <a:rPr lang="es-ES_tradnl" altLang="es-ES" sz="1800" b="1" dirty="0" err="1" smtClean="0">
                <a:solidFill>
                  <a:srgbClr val="99FF33"/>
                </a:solidFill>
              </a:rPr>
              <a:t>Lt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/min</a:t>
            </a:r>
            <a:endParaRPr lang="es-ES_tradnl" altLang="es-ES" sz="1200" b="1" dirty="0" smtClean="0">
              <a:solidFill>
                <a:srgbClr val="99FF33"/>
              </a:solidFill>
            </a:endParaRPr>
          </a:p>
        </p:txBody>
      </p:sp>
      <p:sp>
        <p:nvSpPr>
          <p:cNvPr id="41997" name="Rectangle 13"/>
          <p:cNvSpPr>
            <a:spLocks noRot="1" noChangeArrowheads="1"/>
          </p:cNvSpPr>
          <p:nvPr/>
        </p:nvSpPr>
        <p:spPr bwMode="auto">
          <a:xfrm>
            <a:off x="431800" y="6721475"/>
            <a:ext cx="4537075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rgbClr val="99FF33"/>
                </a:solidFill>
              </a:rPr>
              <a:t>Fio</a:t>
            </a:r>
            <a:r>
              <a:rPr lang="es-ES_tradnl" altLang="es-ES" sz="1200" b="1" dirty="0" smtClean="0">
                <a:solidFill>
                  <a:srgbClr val="99FF33"/>
                </a:solidFill>
              </a:rPr>
              <a:t>2 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hasta 0,24 a 0,6. Flujo 2 a 15 </a:t>
            </a:r>
            <a:r>
              <a:rPr lang="es-ES_tradnl" altLang="es-ES" sz="1800" b="1" dirty="0" err="1" smtClean="0">
                <a:solidFill>
                  <a:srgbClr val="99FF33"/>
                </a:solidFill>
              </a:rPr>
              <a:t>Lt</a:t>
            </a:r>
            <a:r>
              <a:rPr lang="es-ES_tradnl" altLang="es-ES" sz="1800" b="1" dirty="0" smtClean="0">
                <a:solidFill>
                  <a:srgbClr val="99FF33"/>
                </a:solidFill>
              </a:rPr>
              <a:t>/min</a:t>
            </a:r>
            <a:endParaRPr lang="es-ES_tradnl" altLang="es-ES" sz="1200" b="1" dirty="0" smtClean="0">
              <a:solidFill>
                <a:srgbClr val="99FF33"/>
              </a:solidFill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294357" y="420687"/>
            <a:ext cx="9952037" cy="803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spcBef>
                <a:spcPct val="0"/>
              </a:spcBef>
              <a:buNone/>
              <a:defRPr sz="378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</a:rPr>
              <a:t>Dispositivos de administración de O2</a:t>
            </a:r>
            <a:endParaRPr lang="es-ES_tradnl" altLang="es-ES" sz="4100" b="1" dirty="0" smtClean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Rot="1" noChangeArrowheads="1"/>
          </p:cNvSpPr>
          <p:nvPr/>
        </p:nvSpPr>
        <p:spPr bwMode="auto">
          <a:xfrm>
            <a:off x="5453918" y="1303907"/>
            <a:ext cx="5203341" cy="12541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000" b="1" u="sng" dirty="0" smtClean="0">
                <a:solidFill>
                  <a:srgbClr val="FFFF00"/>
                </a:solidFill>
              </a:rPr>
              <a:t>Máscara de </a:t>
            </a:r>
            <a:r>
              <a:rPr lang="es-ES_tradnl" altLang="es-ES" sz="3000" b="1" u="sng" dirty="0" err="1" smtClean="0">
                <a:solidFill>
                  <a:srgbClr val="FFFF00"/>
                </a:solidFill>
              </a:rPr>
              <a:t>Reinhalación</a:t>
            </a:r>
            <a:endParaRPr lang="es-ES_tradnl" altLang="es-ES" sz="3000" b="1" dirty="0" smtClean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</a:rPr>
              <a:t>Manejo de la Exacerbación</a:t>
            </a:r>
            <a:r>
              <a:rPr lang="es-ES_tradnl" altLang="es-ES" sz="4100" b="1" dirty="0" smtClean="0">
                <a:solidFill>
                  <a:srgbClr val="002060"/>
                </a:solidFill>
              </a:rPr>
              <a:t>: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988" name="Rectangle 4"/>
          <p:cNvSpPr>
            <a:spLocks noRot="1" noChangeArrowheads="1"/>
          </p:cNvSpPr>
          <p:nvPr/>
        </p:nvSpPr>
        <p:spPr bwMode="auto">
          <a:xfrm>
            <a:off x="382588" y="1365255"/>
            <a:ext cx="8402463" cy="68896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</a:rPr>
              <a:t>Mecanismo del nebulizador</a:t>
            </a:r>
          </a:p>
        </p:txBody>
      </p:sp>
      <p:pic>
        <p:nvPicPr>
          <p:cNvPr id="6041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l="27356" t="42554" r="25911"/>
          <a:stretch>
            <a:fillRect/>
          </a:stretch>
        </p:blipFill>
        <p:spPr bwMode="auto">
          <a:xfrm>
            <a:off x="5114922" y="2171690"/>
            <a:ext cx="4881661" cy="4500594"/>
          </a:xfrm>
          <a:prstGeom prst="rect">
            <a:avLst/>
          </a:prstGeom>
          <a:noFill/>
        </p:spPr>
      </p:pic>
      <p:pic>
        <p:nvPicPr>
          <p:cNvPr id="60420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53" y="2100252"/>
            <a:ext cx="372529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Rot="1" noChangeArrowheads="1"/>
          </p:cNvSpPr>
          <p:nvPr/>
        </p:nvSpPr>
        <p:spPr bwMode="auto">
          <a:xfrm>
            <a:off x="312738" y="1217613"/>
            <a:ext cx="9696450" cy="6762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Dispositivos de Administración</a:t>
            </a:r>
            <a:endParaRPr lang="es-ES_tradnl" altLang="es-ES" sz="32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8377" name="Rectangle 9"/>
          <p:cNvSpPr>
            <a:spLocks noRot="1" noChangeArrowheads="1"/>
          </p:cNvSpPr>
          <p:nvPr/>
        </p:nvSpPr>
        <p:spPr bwMode="auto">
          <a:xfrm>
            <a:off x="185738" y="2171700"/>
            <a:ext cx="4975225" cy="400843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4001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4001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40017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400175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dirty="0" smtClean="0">
                <a:solidFill>
                  <a:srgbClr val="00FFFF"/>
                </a:solidFill>
                <a:effectLst/>
              </a:rPr>
              <a:t>Uso correcto de un MDI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Destapar el dispositivo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Agitar el dispositivo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Exhalar completamente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Ocluir con los labios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boquilla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Presionar cuando el inhalador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está en la boca y al mismo tiempo aspirar profundamente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Aguantar la respiración por 10 </a:t>
            </a:r>
            <a:r>
              <a:rPr lang="es-ES_tradnl" altLang="es-ES" sz="2200" b="1" dirty="0" err="1" smtClean="0">
                <a:solidFill>
                  <a:schemeClr val="bg1"/>
                </a:solidFill>
              </a:rPr>
              <a:t>seg</a:t>
            </a:r>
            <a:r>
              <a:rPr lang="es-ES_tradnl" altLang="es-ES" sz="22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200" b="1" dirty="0" smtClean="0">
                <a:solidFill>
                  <a:schemeClr val="bg1"/>
                </a:solidFill>
              </a:rPr>
              <a:t>Respirar normalmente</a:t>
            </a:r>
          </a:p>
        </p:txBody>
      </p:sp>
      <p:pic>
        <p:nvPicPr>
          <p:cNvPr id="8" name="How_to_use_Metered_Dose_Inhaler_MDI(youtube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0635" y="2087563"/>
            <a:ext cx="5769066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</a:rPr>
              <a:t>Control Farmacológico del Asma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8" descr="AEROCHAMBER-FLOW2"/>
          <p:cNvPicPr>
            <a:picLocks noChangeAspect="1" noChangeArrowheads="1"/>
          </p:cNvPicPr>
          <p:nvPr/>
        </p:nvPicPr>
        <p:blipFill>
          <a:blip r:embed="rId2"/>
          <a:srcRect l="7703" r="11033"/>
          <a:stretch>
            <a:fillRect/>
          </a:stretch>
        </p:blipFill>
        <p:spPr bwMode="auto">
          <a:xfrm>
            <a:off x="257139" y="2528880"/>
            <a:ext cx="5929354" cy="35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FLOWSIGNAL-DEMO3"/>
          <p:cNvPicPr>
            <a:picLocks noChangeAspect="1" noChangeArrowheads="1"/>
          </p:cNvPicPr>
          <p:nvPr/>
        </p:nvPicPr>
        <p:blipFill>
          <a:blip r:embed="rId3"/>
          <a:srcRect r="17480" b="38905"/>
          <a:stretch>
            <a:fillRect/>
          </a:stretch>
        </p:blipFill>
        <p:spPr bwMode="auto">
          <a:xfrm>
            <a:off x="6257931" y="2600318"/>
            <a:ext cx="43614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</a:rPr>
              <a:t>Control Farmacológico del Asma</a:t>
            </a:r>
          </a:p>
        </p:txBody>
      </p:sp>
      <p:sp>
        <p:nvSpPr>
          <p:cNvPr id="10" name="Rectangle 3"/>
          <p:cNvSpPr>
            <a:spLocks noRot="1" noChangeArrowheads="1"/>
          </p:cNvSpPr>
          <p:nvPr/>
        </p:nvSpPr>
        <p:spPr bwMode="auto">
          <a:xfrm>
            <a:off x="312738" y="1217613"/>
            <a:ext cx="9696450" cy="6762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Dispositivos de Administración</a:t>
            </a:r>
            <a:endParaRPr lang="es-ES_tradnl" altLang="es-ES" sz="32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Rot="1" noChangeArrowheads="1"/>
          </p:cNvSpPr>
          <p:nvPr/>
        </p:nvSpPr>
        <p:spPr bwMode="auto">
          <a:xfrm>
            <a:off x="6624811" y="1217613"/>
            <a:ext cx="2904009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err="1" smtClean="0">
                <a:solidFill>
                  <a:srgbClr val="FFFF00"/>
                </a:solidFill>
              </a:rPr>
              <a:t>Turbohaler</a:t>
            </a:r>
            <a:endParaRPr lang="es-ES_tradnl" altLang="es-ES" sz="3200" b="1" dirty="0" smtClean="0"/>
          </a:p>
        </p:txBody>
      </p:sp>
      <p:pic>
        <p:nvPicPr>
          <p:cNvPr id="23556" name="Picture 7" descr="ANd9GcTuG3KGC9O-6zMOLarJcVWe8ET3wupGfA4nnwNQrMBPGZkBePH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43" y="2314566"/>
            <a:ext cx="3800475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turbuhaler_luftstrom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850" y="2314575"/>
            <a:ext cx="2976563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S_tradnl" altLang="es-ES" sz="4100" b="1" dirty="0" smtClean="0">
                <a:solidFill>
                  <a:srgbClr val="002060"/>
                </a:solidFill>
              </a:rPr>
              <a:t>Control Farmacológico del Asma</a:t>
            </a:r>
          </a:p>
        </p:txBody>
      </p:sp>
      <p:sp>
        <p:nvSpPr>
          <p:cNvPr id="10" name="Rectangle 3"/>
          <p:cNvSpPr>
            <a:spLocks noRot="1" noChangeArrowheads="1"/>
          </p:cNvSpPr>
          <p:nvPr/>
        </p:nvSpPr>
        <p:spPr bwMode="auto">
          <a:xfrm>
            <a:off x="312738" y="1217613"/>
            <a:ext cx="7176169" cy="6762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Dispositivos de Administración</a:t>
            </a:r>
            <a:endParaRPr lang="es-ES_tradnl" altLang="es-ES" sz="32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223</Words>
  <Application>Microsoft Office PowerPoint</Application>
  <PresentationFormat>Personalizado</PresentationFormat>
  <Paragraphs>49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Garamond</vt:lpstr>
      <vt:lpstr>Trebuchet MS</vt:lpstr>
      <vt:lpstr>Wingdings</vt:lpstr>
      <vt:lpstr>Wingdings 3</vt:lpstr>
      <vt:lpstr>Faceta</vt:lpstr>
      <vt:lpstr>Presentación de PowerPoint</vt:lpstr>
      <vt:lpstr>Dispositivos para evaluar al paciente</vt:lpstr>
      <vt:lpstr>Dispositivos de administración de O2</vt:lpstr>
      <vt:lpstr>Presentación de PowerPoint</vt:lpstr>
      <vt:lpstr>Presentación de PowerPoint</vt:lpstr>
      <vt:lpstr>Manejo de la Exacerbación: Tratamiento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  <vt:lpstr>Control Farmacológico del Asma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Gabriel S. Iraci Médico Esp. Med. Interna - Docente Universitario Jefe de Capacitación, Docencia e Investigación y  Jefe de Piso del  Hospital Municipal Príncipe de Asturias</dc:title>
  <dc:creator>Administrador</dc:creator>
  <cp:lastModifiedBy>Usuario de Windows</cp:lastModifiedBy>
  <cp:revision>98</cp:revision>
  <dcterms:created xsi:type="dcterms:W3CDTF">2012-04-26T00:42:00Z</dcterms:created>
  <dcterms:modified xsi:type="dcterms:W3CDTF">2026-04-20T16:10:46Z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4EB3188D12D7407BA54A64A9767034B1</vt:lpwstr>
  </property>
  <property fmtid="{D5CDD505-2E9C-101B-9397-08002B2CF9AE}" pid="3" name="KSOProductBuildVer">
    <vt:lpwstr>3082-11.2.0.11516</vt:lpwstr>
  </property>
</Properties>
</file>