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web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305" r:id="rId3"/>
    <p:sldId id="306" r:id="rId4"/>
    <p:sldId id="307" r:id="rId5"/>
    <p:sldId id="419" r:id="rId6"/>
    <p:sldId id="418" r:id="rId7"/>
    <p:sldId id="308" r:id="rId8"/>
    <p:sldId id="396" r:id="rId9"/>
    <p:sldId id="356" r:id="rId10"/>
    <p:sldId id="357" r:id="rId11"/>
    <p:sldId id="309" r:id="rId12"/>
    <p:sldId id="359" r:id="rId13"/>
    <p:sldId id="358" r:id="rId14"/>
    <p:sldId id="310" r:id="rId15"/>
    <p:sldId id="390" r:id="rId16"/>
    <p:sldId id="391" r:id="rId17"/>
    <p:sldId id="392" r:id="rId18"/>
    <p:sldId id="394" r:id="rId19"/>
    <p:sldId id="395" r:id="rId20"/>
    <p:sldId id="311" r:id="rId21"/>
    <p:sldId id="420" r:id="rId22"/>
    <p:sldId id="313" r:id="rId23"/>
    <p:sldId id="338" r:id="rId24"/>
  </p:sldIdLst>
  <p:sldSz cx="10801350" cy="72009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99FF33"/>
    <a:srgbClr val="66FF33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6" autoAdjust="0"/>
    <p:restoredTop sz="94660"/>
  </p:normalViewPr>
  <p:slideViewPr>
    <p:cSldViewPr showGuides="1">
      <p:cViewPr varScale="1">
        <p:scale>
          <a:sx n="68" d="100"/>
          <a:sy n="68" d="100"/>
        </p:scale>
        <p:origin x="1398" y="78"/>
      </p:cViewPr>
      <p:guideLst>
        <p:guide orient="horz" pos="2234"/>
        <p:guide pos="33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000" y="-8891"/>
            <a:ext cx="10833617" cy="721868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516" y="2524761"/>
            <a:ext cx="6882812" cy="1728617"/>
          </a:xfrm>
        </p:spPr>
        <p:txBody>
          <a:bodyPr anchor="b">
            <a:noAutofit/>
          </a:bodyPr>
          <a:lstStyle>
            <a:lvl1pPr algn="r">
              <a:defRPr sz="567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5516" y="4253376"/>
            <a:ext cx="6882812" cy="115174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8801A-53FB-47F9-83B0-E099FF38FF4B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640080"/>
            <a:ext cx="7498237" cy="357378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90" y="4693920"/>
            <a:ext cx="7498237" cy="1649510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33" y="640080"/>
            <a:ext cx="7172765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0644" y="3813810"/>
            <a:ext cx="6402143" cy="4000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693920"/>
            <a:ext cx="7498238" cy="1649510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  <p:sp>
        <p:nvSpPr>
          <p:cNvPr id="24" name="TextBox 23"/>
          <p:cNvSpPr txBox="1"/>
          <p:nvPr/>
        </p:nvSpPr>
        <p:spPr>
          <a:xfrm>
            <a:off x="570203" y="829897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0720" y="3030884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8" y="2028587"/>
            <a:ext cx="7498238" cy="2725233"/>
          </a:xfrm>
        </p:spPr>
        <p:txBody>
          <a:bodyPr anchor="b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33" y="640080"/>
            <a:ext cx="7172765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86" y="4213860"/>
            <a:ext cx="7498240" cy="53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  <p:sp>
        <p:nvSpPr>
          <p:cNvPr id="24" name="TextBox 23"/>
          <p:cNvSpPr txBox="1"/>
          <p:nvPr/>
        </p:nvSpPr>
        <p:spPr>
          <a:xfrm>
            <a:off x="570203" y="829897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0720" y="3030884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71" y="640080"/>
            <a:ext cx="7490856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86" y="4213860"/>
            <a:ext cx="7498240" cy="53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511AC-C3F0-412B-92F5-7C013DA329A3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0700" y="640080"/>
            <a:ext cx="1156222" cy="551402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20089" y="640080"/>
            <a:ext cx="6136624" cy="55140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3BD49-74EF-4A48-A503-52D757BF8FDA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EA2FA-5C53-40A0-843E-B7A16C973AF1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8" y="2835912"/>
            <a:ext cx="7498238" cy="1917910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90342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7F85-193B-4A76-BCE9-585DF8C56B96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640080"/>
            <a:ext cx="7498237" cy="13868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90" y="2268618"/>
            <a:ext cx="3647829" cy="4074811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0497" y="2268620"/>
            <a:ext cx="3647830" cy="4074812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FDACD-E9CD-41EC-A26F-6165918A2A25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6" cy="13868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9" y="2269032"/>
            <a:ext cx="3650856" cy="605075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89" y="2874109"/>
            <a:ext cx="3650856" cy="346932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7469" y="2269032"/>
            <a:ext cx="3650856" cy="605075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67469" y="2874109"/>
            <a:ext cx="3650856" cy="346932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5437C-E987-4D40-933A-4419821E8CC5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7" cy="13868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A2DD-4EF1-406C-9D7D-22DA7A365FF0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9F85-2367-4AFB-9603-C05DADD971CF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1573534"/>
            <a:ext cx="3295902" cy="1342389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8569" y="540672"/>
            <a:ext cx="3999756" cy="580275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89" y="2915923"/>
            <a:ext cx="3295902" cy="2713671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5B675-A766-4295-99DC-E53ACBF91348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5040630"/>
            <a:ext cx="7498237" cy="595075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0089" y="640080"/>
            <a:ext cx="7498237" cy="40380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89" y="5635705"/>
            <a:ext cx="7498237" cy="707725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8B0C7-E5B2-4136-A614-00705F925826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001" y="-8891"/>
            <a:ext cx="10833618" cy="7218682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6" cy="1386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89" y="2268620"/>
            <a:ext cx="7498237" cy="407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4961" y="6343432"/>
            <a:ext cx="80813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89" y="6343432"/>
            <a:ext cx="546088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2773" y="6343432"/>
            <a:ext cx="60555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415" indent="-300355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6">
                <a:lumMod val="50000"/>
              </a:schemeClr>
            </a:gs>
            <a:gs pos="84000">
              <a:schemeClr val="accent6">
                <a:lumMod val="97000"/>
                <a:lumOff val="3000"/>
              </a:schemeClr>
            </a:gs>
            <a:gs pos="94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64171" y="275196"/>
            <a:ext cx="792088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 anchor="ctr"/>
          <a:lstStyle>
            <a:lvl1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4000" b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Manejo Farmacológico del Asma</a:t>
            </a:r>
            <a:endParaRPr lang="es-ES" altLang="es-ES" sz="4000" b="1" dirty="0" smtClean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9695" y="4464685"/>
            <a:ext cx="6884670" cy="190119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_tradnl" altLang="es-ES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Prof. Dr. Gabriel S. </a:t>
            </a:r>
            <a:r>
              <a:rPr lang="es-ES_tradnl" altLang="es-ES" sz="3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Iraci</a:t>
            </a:r>
            <a:endParaRPr lang="es-ES_tradnl" altLang="es-ES" sz="33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Prof. </a:t>
            </a:r>
            <a:r>
              <a:rPr lang="es-AR" altLang="es-ES_tradnl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Titular 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Cat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 Farmacología Aplicada I y II</a:t>
            </a:r>
            <a:endParaRPr lang="es-ES_tradnl" altLang="es-ES" sz="20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_tradnl" altLang="es-E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Esp. en Medicina Interna y Farmacología Clínica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s-ES_tradnl" altLang="es-ES" sz="20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Imagen 1"/>
          <p:cNvPicPr>
            <a:picLocks noChangeAspect="1" noChangeArrowheads="1"/>
          </p:cNvPicPr>
          <p:nvPr/>
        </p:nvPicPr>
        <p:blipFill>
          <a:blip r:embed="rId2"/>
          <a:srcRect r="71268"/>
          <a:stretch>
            <a:fillRect/>
          </a:stretch>
        </p:blipFill>
        <p:spPr bwMode="auto">
          <a:xfrm>
            <a:off x="1721049" y="2466975"/>
            <a:ext cx="3103562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Imagen 1"/>
          <p:cNvPicPr>
            <a:picLocks noChangeAspect="1" noChangeArrowheads="1"/>
          </p:cNvPicPr>
          <p:nvPr/>
        </p:nvPicPr>
        <p:blipFill>
          <a:blip r:embed="rId2"/>
          <a:srcRect l="48421" r="27951"/>
          <a:stretch>
            <a:fillRect/>
          </a:stretch>
        </p:blipFill>
        <p:spPr bwMode="auto">
          <a:xfrm>
            <a:off x="5040635" y="2462847"/>
            <a:ext cx="2552700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Control Farmacológico del Asma</a:t>
            </a:r>
          </a:p>
        </p:txBody>
      </p:sp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363166" y="1227708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49160" name="Rectangle 8"/>
          <p:cNvSpPr>
            <a:spLocks noRot="1" noChangeArrowheads="1"/>
          </p:cNvSpPr>
          <p:nvPr/>
        </p:nvSpPr>
        <p:spPr bwMode="auto">
          <a:xfrm>
            <a:off x="363220" y="3888740"/>
            <a:ext cx="7015480" cy="310896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Revisión sistemática y meta análisis.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Cochrane 2014</a:t>
            </a:r>
            <a:r>
              <a:rPr lang="es-AR" altLang="es-ES_tradnl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s-ES_tradnl" altLang="es-E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Seguimiento a 52 semanas, dosis altas de CI</a:t>
            </a:r>
            <a:r>
              <a:rPr lang="es-AR" altLang="es-ES_tradnl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s-ES_tradnl" altLang="es-E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Crecimiento de:</a:t>
            </a:r>
            <a:endParaRPr lang="es-ES_tradnl" altLang="es-ES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394 asmáticos </a:t>
            </a:r>
            <a:r>
              <a:rPr lang="es-ES_tradnl" altLang="es-ES" sz="22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mod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a severos </a:t>
            </a: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vs</a:t>
            </a: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728 </a:t>
            </a: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sin 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asm</a:t>
            </a: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		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5,74 cm	</a:t>
            </a: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	v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s-AR" alt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es-ES_tradnl" alt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5,94 cm</a:t>
            </a:r>
          </a:p>
        </p:txBody>
      </p:sp>
      <p:sp>
        <p:nvSpPr>
          <p:cNvPr id="2" name="Rectangle 5"/>
          <p:cNvSpPr>
            <a:spLocks noRot="1" noChangeArrowheads="1"/>
          </p:cNvSpPr>
          <p:nvPr/>
        </p:nvSpPr>
        <p:spPr bwMode="auto">
          <a:xfrm>
            <a:off x="287655" y="1944370"/>
            <a:ext cx="7355840" cy="12255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Corticoides Inhalatorios</a:t>
            </a:r>
            <a:r>
              <a:rPr lang="es-AR" altLang="es-ES_tradnl" sz="3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_tradnl" altLang="es-ES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RAMs</a:t>
            </a:r>
            <a:endParaRPr lang="es-ES_tradnl" altLang="es-E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Grp="1" noRot="1" noChangeArrowheads="1"/>
          </p:cNvSpPr>
          <p:nvPr/>
        </p:nvSpPr>
        <p:spPr>
          <a:xfrm>
            <a:off x="9793163" y="122238"/>
            <a:ext cx="864096" cy="885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pic>
        <p:nvPicPr>
          <p:cNvPr id="103" name="Marcador de posición de contenido 102"/>
          <p:cNvPicPr>
            <a:picLocks noGrp="1"/>
          </p:cNvPicPr>
          <p:nvPr>
            <p:ph sz="half" idx="2"/>
          </p:nvPr>
        </p:nvPicPr>
        <p:blipFill>
          <a:blip r:embed="rId3"/>
          <a:srcRect l="11580" t="20461" r="12804"/>
          <a:stretch>
            <a:fillRect/>
          </a:stretch>
        </p:blipFill>
        <p:spPr>
          <a:xfrm>
            <a:off x="7381875" y="2228215"/>
            <a:ext cx="3075940" cy="4722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8"/>
          <p:cNvSpPr>
            <a:spLocks noRot="1" noChangeArrowheads="1"/>
          </p:cNvSpPr>
          <p:nvPr/>
        </p:nvSpPr>
        <p:spPr bwMode="auto">
          <a:xfrm>
            <a:off x="720090" y="3004820"/>
            <a:ext cx="6511925" cy="94424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u="sng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Reducción de crecimiento en niños (prepuberales)</a:t>
            </a:r>
            <a:endParaRPr lang="es-ES_tradnl" altLang="es-E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60419" name="Rectangle 3"/>
          <p:cNvSpPr>
            <a:spLocks noRot="1" noChangeArrowheads="1"/>
          </p:cNvSpPr>
          <p:nvPr/>
        </p:nvSpPr>
        <p:spPr bwMode="auto">
          <a:xfrm>
            <a:off x="382588" y="148272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60421" name="Rectangle 5"/>
          <p:cNvSpPr>
            <a:spLocks noRot="1" noChangeArrowheads="1"/>
          </p:cNvSpPr>
          <p:nvPr/>
        </p:nvSpPr>
        <p:spPr bwMode="auto">
          <a:xfrm>
            <a:off x="216097" y="2306456"/>
            <a:ext cx="10334625" cy="7810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¡¡¡ TABACO / VAPEO REDUCEN LA EFICACIA DE LOS C</a:t>
            </a:r>
            <a:r>
              <a:rPr lang="es-AR" altLang="es-ES_tradnl" sz="28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_tradnl" altLang="es-ES" sz="28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!!! </a:t>
            </a:r>
          </a:p>
        </p:txBody>
      </p:sp>
      <p:pic>
        <p:nvPicPr>
          <p:cNvPr id="104" name="Marcador de posición de contenido 10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7925" y="3168650"/>
            <a:ext cx="5726430" cy="3817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 2"/>
          <p:cNvSpPr/>
          <p:nvPr/>
        </p:nvSpPr>
        <p:spPr>
          <a:xfrm rot="2909785">
            <a:off x="3768169" y="3574013"/>
            <a:ext cx="3230483" cy="3111337"/>
          </a:xfrm>
          <a:prstGeom prst="flowChartOr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angle 5"/>
          <p:cNvSpPr>
            <a:spLocks noGrp="1" noRot="1" noChangeArrowheads="1"/>
          </p:cNvSpPr>
          <p:nvPr/>
        </p:nvSpPr>
        <p:spPr>
          <a:xfrm>
            <a:off x="9793163" y="122238"/>
            <a:ext cx="864096" cy="885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Control Farmacológico del Asma</a:t>
            </a:r>
          </a:p>
        </p:txBody>
      </p:sp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363166" y="1227708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49157" name="Rectangle 5"/>
          <p:cNvSpPr>
            <a:spLocks noRot="1" noChangeArrowheads="1"/>
          </p:cNvSpPr>
          <p:nvPr/>
        </p:nvSpPr>
        <p:spPr bwMode="auto">
          <a:xfrm>
            <a:off x="287655" y="1944370"/>
            <a:ext cx="10366375" cy="193040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Broncodilatadores</a:t>
            </a:r>
            <a:endParaRPr lang="es-ES_tradnl" altLang="es-ES" sz="3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Salbutamol </a:t>
            </a:r>
            <a:r>
              <a:rPr lang="es-AR" altLang="es-ES_trad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(SABA - Short Acting B</a:t>
            </a:r>
            <a:r>
              <a:rPr lang="es-AR" altLang="es-ES_tradnl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altLang="es-ES_trad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Agonist) </a:t>
            </a:r>
            <a:endParaRPr lang="es-ES_tradnl" altLang="es-E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Rot="1" noChangeArrowheads="1"/>
          </p:cNvSpPr>
          <p:nvPr/>
        </p:nvSpPr>
        <p:spPr bwMode="auto">
          <a:xfrm>
            <a:off x="416560" y="4248785"/>
            <a:ext cx="10108565" cy="23336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Evidencia suficiente que: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 protege de exacerbaciones severas</a:t>
            </a: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Su uso frecuente </a:t>
            </a:r>
            <a:r>
              <a:rPr lang="es-AR" altLang="es-ES_tradnl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 el riesgo de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exacerbaciones y la GRAVEDAD de las mismas.</a:t>
            </a:r>
            <a:endParaRPr lang="es-AR" altLang="es-ES_trad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Marcador de posición de contenido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98638" y="5760690"/>
            <a:ext cx="1255392" cy="1255392"/>
          </a:xfrm>
          <a:prstGeom prst="rect">
            <a:avLst/>
          </a:prstGeom>
        </p:spPr>
      </p:pic>
      <p:sp>
        <p:nvSpPr>
          <p:cNvPr id="3" name="Rectangle 5"/>
          <p:cNvSpPr>
            <a:spLocks noRot="1" noChangeArrowheads="1"/>
          </p:cNvSpPr>
          <p:nvPr/>
        </p:nvSpPr>
        <p:spPr bwMode="auto">
          <a:xfrm>
            <a:off x="2448347" y="3262405"/>
            <a:ext cx="6538173" cy="10581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NUNCA DEBE UTILIZARSE SOLO.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 SIQUIERA COMO RESCATE.</a:t>
            </a:r>
            <a:endParaRPr lang="es-AR" altLang="es-ES_tradnl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Grp="1" noRot="1" noChangeArrowheads="1"/>
          </p:cNvSpPr>
          <p:nvPr/>
        </p:nvSpPr>
        <p:spPr>
          <a:xfrm>
            <a:off x="9793163" y="122238"/>
            <a:ext cx="864096" cy="885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Control Farmacológico del Asma</a:t>
            </a:r>
          </a:p>
        </p:txBody>
      </p:sp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363166" y="1227708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49157" name="Rectangle 5"/>
          <p:cNvSpPr>
            <a:spLocks noRot="1" noChangeArrowheads="1"/>
          </p:cNvSpPr>
          <p:nvPr/>
        </p:nvSpPr>
        <p:spPr bwMode="auto">
          <a:xfrm>
            <a:off x="287655" y="1944370"/>
            <a:ext cx="10366375" cy="193040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Broncodilatadores</a:t>
            </a:r>
            <a:endParaRPr lang="es-ES_tradnl" altLang="es-ES" sz="3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LABA (Long Acting B</a:t>
            </a:r>
            <a:r>
              <a:rPr lang="es-AR" altLang="es-ES_tradnl" sz="32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Agonist)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Formoterol (Inicio rápido) - Salmeterol - </a:t>
            </a:r>
            <a:endParaRPr lang="es-ES_tradnl" altLang="es-E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9775190" y="144145"/>
            <a:ext cx="878840" cy="732155"/>
          </a:xfrm>
        </p:spPr>
        <p:txBody>
          <a:bodyPr>
            <a:normAutofit fontScale="80000" lnSpcReduction="1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" name="Rectangle 5"/>
          <p:cNvSpPr>
            <a:spLocks noRot="1" noChangeArrowheads="1"/>
          </p:cNvSpPr>
          <p:nvPr/>
        </p:nvSpPr>
        <p:spPr bwMode="auto">
          <a:xfrm>
            <a:off x="288290" y="4464685"/>
            <a:ext cx="10365740" cy="137668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Vilanterol - indacaterol: Están autorizados para la EPOC</a:t>
            </a:r>
            <a:endParaRPr lang="es-ES_tradnl" altLang="es-E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9395" name="Rectangle 3"/>
          <p:cNvSpPr>
            <a:spLocks noRot="1" noChangeArrowheads="1"/>
          </p:cNvSpPr>
          <p:nvPr/>
        </p:nvSpPr>
        <p:spPr bwMode="auto">
          <a:xfrm>
            <a:off x="382588" y="1320800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</a:t>
            </a: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gico</a:t>
            </a:r>
          </a:p>
        </p:txBody>
      </p:sp>
      <p:sp>
        <p:nvSpPr>
          <p:cNvPr id="59397" name="Rectangle 5"/>
          <p:cNvSpPr>
            <a:spLocks noRot="1" noChangeArrowheads="1"/>
          </p:cNvSpPr>
          <p:nvPr/>
        </p:nvSpPr>
        <p:spPr bwMode="auto">
          <a:xfrm>
            <a:off x="211455" y="2314575"/>
            <a:ext cx="10589895" cy="112966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0026" y="3384530"/>
            <a:ext cx="855879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E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 NUNCA </a:t>
            </a:r>
            <a:r>
              <a:rPr lang="es-AR" altLang="es-ES_tradnl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MONOTERAPIA EN ASMA</a:t>
            </a:r>
            <a:r>
              <a:rPr lang="es-ES_tradnl" altLang="es-E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altLang="es-E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s-ES_tradnl" altLang="es-E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 </a:t>
            </a:r>
            <a:r>
              <a:rPr lang="es-ES_tradnl" altLang="es-E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AR" altLang="es-ES_tradnl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_tradnl" altLang="es-E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s-AR" sz="3600" dirty="0"/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0179" name="Rectangle 3"/>
          <p:cNvSpPr>
            <a:spLocks noRot="1" noChangeArrowheads="1"/>
          </p:cNvSpPr>
          <p:nvPr/>
        </p:nvSpPr>
        <p:spPr bwMode="auto">
          <a:xfrm>
            <a:off x="382588" y="148272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50181" name="Rectangle 5"/>
          <p:cNvSpPr>
            <a:spLocks noRot="1" noChangeArrowheads="1"/>
          </p:cNvSpPr>
          <p:nvPr/>
        </p:nvSpPr>
        <p:spPr bwMode="auto">
          <a:xfrm>
            <a:off x="211455" y="2314575"/>
            <a:ext cx="10589895" cy="167068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AR" altLang="es-ES_trad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ES_tradnl" altLang="es-E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Eficacia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(</a:t>
            </a:r>
            <a:r>
              <a:rPr lang="es-ES_tradnl" alt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alt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alt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Tiotropium</a:t>
            </a:r>
            <a:r>
              <a:rPr lang="es-AR" altLang="es-ES_tradnl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s-ES_tradnl" alt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glicopirronio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ES_trad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AR" altLang="es-ES_trad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AR" altLang="es-ES_trad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AR" altLang="es-ES_trad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AR" altLang="es-ES_trad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+	</a:t>
            </a:r>
            <a:endParaRPr lang="es-ES_tradnl" altLang="es-E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59397" name="Rectangle 5"/>
          <p:cNvSpPr>
            <a:spLocks noRot="1" noChangeArrowheads="1"/>
          </p:cNvSpPr>
          <p:nvPr/>
        </p:nvSpPr>
        <p:spPr bwMode="auto">
          <a:xfrm>
            <a:off x="382905" y="3888740"/>
            <a:ext cx="2112645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71980" y="3960495"/>
            <a:ext cx="760222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 antimuscarínicos</a:t>
            </a:r>
          </a:p>
          <a:p>
            <a:r>
              <a:rPr lang="es-AR" alt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	Glaucoma - retención urinaria</a:t>
            </a:r>
            <a:endParaRPr lang="es-AR" alt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alt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alt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Infecciones respiratorias altas (41%)</a:t>
            </a:r>
          </a:p>
          <a:p>
            <a:r>
              <a:rPr lang="es-AR" alt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Agravamiento de angina péctoris</a:t>
            </a:r>
          </a:p>
          <a:p>
            <a:endParaRPr lang="es-AR" alt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9395" name="Rectangle 3"/>
          <p:cNvSpPr>
            <a:spLocks noRot="1" noChangeArrowheads="1"/>
          </p:cNvSpPr>
          <p:nvPr/>
        </p:nvSpPr>
        <p:spPr bwMode="auto">
          <a:xfrm>
            <a:off x="382588" y="108013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59397" name="Rectangle 5"/>
          <p:cNvSpPr>
            <a:spLocks noRot="1" noChangeArrowheads="1"/>
          </p:cNvSpPr>
          <p:nvPr/>
        </p:nvSpPr>
        <p:spPr bwMode="auto">
          <a:xfrm>
            <a:off x="1296035" y="2088515"/>
            <a:ext cx="9144635" cy="112966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Síntomas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≤ 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a 5 días por semana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6099" y="4392295"/>
            <a:ext cx="10441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1 </a:t>
            </a:r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</a:t>
            </a:r>
          </a:p>
          <a:p>
            <a:pPr algn="ctr"/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Disparos </a:t>
            </a:r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CIs + </a:t>
            </a:r>
            <a:r>
              <a:rPr lang="es-A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formoterol</a:t>
            </a:r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según necesidad</a:t>
            </a:r>
            <a:endParaRPr lang="es-A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3" name="Flecha hacia abajo 2"/>
          <p:cNvSpPr/>
          <p:nvPr/>
        </p:nvSpPr>
        <p:spPr>
          <a:xfrm>
            <a:off x="4608830" y="2880360"/>
            <a:ext cx="862330" cy="1332230"/>
          </a:xfrm>
          <a:prstGeom prst="downArrow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4" name="Rectángulo 3"/>
          <p:cNvSpPr/>
          <p:nvPr/>
        </p:nvSpPr>
        <p:spPr>
          <a:xfrm>
            <a:off x="885475" y="6146621"/>
            <a:ext cx="9171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segunda opción: salbutamol 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budesonida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9395" name="Rectangle 3"/>
          <p:cNvSpPr>
            <a:spLocks noRot="1" noChangeArrowheads="1"/>
          </p:cNvSpPr>
          <p:nvPr/>
        </p:nvSpPr>
        <p:spPr bwMode="auto">
          <a:xfrm>
            <a:off x="382588" y="108013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59397" name="Rectangle 5"/>
          <p:cNvSpPr>
            <a:spLocks noRot="1" noChangeArrowheads="1"/>
          </p:cNvSpPr>
          <p:nvPr/>
        </p:nvSpPr>
        <p:spPr bwMode="auto">
          <a:xfrm>
            <a:off x="836930" y="2088515"/>
            <a:ext cx="9603740" cy="112966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Síntomas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mayoría de los días o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Al caminar  una vez a la semana o mas.</a:t>
            </a:r>
            <a:endParaRPr lang="es-AR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5280" y="4392295"/>
            <a:ext cx="999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3 </a:t>
            </a:r>
          </a:p>
          <a:p>
            <a:pPr algn="ctr"/>
            <a:r>
              <a:rPr lang="es-A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 bajas dosis de CIs + formoterol / salmeterol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3" name="Flecha hacia abajo 2"/>
          <p:cNvSpPr/>
          <p:nvPr/>
        </p:nvSpPr>
        <p:spPr>
          <a:xfrm>
            <a:off x="4752975" y="3312160"/>
            <a:ext cx="862330" cy="906145"/>
          </a:xfrm>
          <a:prstGeom prst="downArrow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8" name="Rectángulo 7"/>
          <p:cNvSpPr/>
          <p:nvPr/>
        </p:nvSpPr>
        <p:spPr>
          <a:xfrm>
            <a:off x="836930" y="6318774"/>
            <a:ext cx="9171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Rescate: CI 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formoterol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9395" name="Rectangle 3"/>
          <p:cNvSpPr>
            <a:spLocks noRot="1" noChangeArrowheads="1"/>
          </p:cNvSpPr>
          <p:nvPr/>
        </p:nvSpPr>
        <p:spPr bwMode="auto">
          <a:xfrm>
            <a:off x="382588" y="108013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59397" name="Rectangle 5"/>
          <p:cNvSpPr>
            <a:spLocks noRot="1" noChangeArrowheads="1"/>
          </p:cNvSpPr>
          <p:nvPr/>
        </p:nvSpPr>
        <p:spPr bwMode="auto">
          <a:xfrm>
            <a:off x="836930" y="2088515"/>
            <a:ext cx="9603740" cy="183261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Síntomas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mayoría de los días o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 caminar  una vez a la semana o mas.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 la función pulmonar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5585" y="4735195"/>
            <a:ext cx="999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4 </a:t>
            </a:r>
          </a:p>
          <a:p>
            <a:pPr algn="ctr"/>
            <a:r>
              <a:rPr lang="es-A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 dosis medias de CI + formoterol / salmeterol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3" name="Flecha hacia abajo 2"/>
          <p:cNvSpPr/>
          <p:nvPr/>
        </p:nvSpPr>
        <p:spPr>
          <a:xfrm>
            <a:off x="4752975" y="4063365"/>
            <a:ext cx="862330" cy="622300"/>
          </a:xfrm>
          <a:prstGeom prst="downArrow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8" name="Rectángulo 7"/>
          <p:cNvSpPr/>
          <p:nvPr/>
        </p:nvSpPr>
        <p:spPr>
          <a:xfrm>
            <a:off x="931576" y="6433482"/>
            <a:ext cx="9171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Rescate: CI 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formoterol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9395" name="Rectangle 3"/>
          <p:cNvSpPr>
            <a:spLocks noRot="1" noChangeArrowheads="1"/>
          </p:cNvSpPr>
          <p:nvPr/>
        </p:nvSpPr>
        <p:spPr bwMode="auto">
          <a:xfrm>
            <a:off x="382588" y="108013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59397" name="Rectangle 5"/>
          <p:cNvSpPr>
            <a:spLocks noRot="1" noChangeArrowheads="1"/>
          </p:cNvSpPr>
          <p:nvPr/>
        </p:nvSpPr>
        <p:spPr bwMode="auto">
          <a:xfrm>
            <a:off x="836930" y="2088515"/>
            <a:ext cx="9603740" cy="183261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Síntomas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mayoría de los días o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 caminar  una vez a la semana o mas.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 la función pulmonar.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A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 respuesta al paso 4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5585" y="5112385"/>
            <a:ext cx="9991090" cy="153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5 </a:t>
            </a:r>
            <a:r>
              <a:rPr lang="es-A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 DERIVAR !</a:t>
            </a:r>
            <a:endParaRPr lang="es-A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lo anterior + </a:t>
            </a:r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A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Tiotropio</a:t>
            </a:r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A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Biológicos </a:t>
            </a:r>
            <a:endParaRPr lang="es-A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3" name="Flecha hacia abajo 2"/>
          <p:cNvSpPr/>
          <p:nvPr/>
        </p:nvSpPr>
        <p:spPr>
          <a:xfrm>
            <a:off x="4752975" y="4537710"/>
            <a:ext cx="862330" cy="572770"/>
          </a:xfrm>
          <a:prstGeom prst="downArrow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64171" y="275196"/>
            <a:ext cx="792088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 anchor="ctr"/>
          <a:lstStyle>
            <a:lvl1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4000" b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Manejo Farmacológico del Asma</a:t>
            </a:r>
            <a:endParaRPr lang="es-ES" altLang="es-ES" sz="4000" b="1" dirty="0" smtClean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3397" t="25391" r="37271" b="11610"/>
          <a:stretch>
            <a:fillRect/>
          </a:stretch>
        </p:blipFill>
        <p:spPr>
          <a:xfrm>
            <a:off x="864171" y="1800250"/>
            <a:ext cx="4034135" cy="454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0179" name="Rectangle 3"/>
          <p:cNvSpPr>
            <a:spLocks noRot="1" noChangeArrowheads="1"/>
          </p:cNvSpPr>
          <p:nvPr/>
        </p:nvSpPr>
        <p:spPr bwMode="auto">
          <a:xfrm>
            <a:off x="382588" y="148272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50181" name="Rectangle 5"/>
          <p:cNvSpPr>
            <a:spLocks noRot="1" noChangeArrowheads="1"/>
          </p:cNvSpPr>
          <p:nvPr/>
        </p:nvSpPr>
        <p:spPr bwMode="auto">
          <a:xfrm>
            <a:off x="383101" y="2304276"/>
            <a:ext cx="9992360" cy="504056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Omalizum</a:t>
            </a:r>
            <a:r>
              <a:rPr lang="es-ES_tradnl" altLang="es-E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Anti </a:t>
            </a:r>
            <a:r>
              <a:rPr lang="es-ES_tradnl" altLang="es-E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s-ES_tradnl" altLang="es-E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$ 1.670.000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4131" y="4680422"/>
            <a:ext cx="9804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utilizan cuando todo lo anterior falló + </a:t>
            </a:r>
          </a:p>
          <a:p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Eosinófilos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o &gt; 150 / 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	</a:t>
            </a:r>
          </a:p>
          <a:p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(Fracción espirada de óxido nítrico) 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20 ppm </a:t>
            </a:r>
          </a:p>
          <a:p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asma relacionada a alérgenos  </a:t>
            </a:r>
          </a:p>
          <a:p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Esputo con &gt; 2% 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eosinófilos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Rot="1" noChangeArrowheads="1"/>
          </p:cNvSpPr>
          <p:nvPr/>
        </p:nvSpPr>
        <p:spPr bwMode="auto">
          <a:xfrm>
            <a:off x="360086" y="2771669"/>
            <a:ext cx="10529570" cy="151701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altLang="es-ES_tradnl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Benralizumab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anti IL5 / anti Receptor IL5 		$ 4.600.000 </a:t>
            </a:r>
          </a:p>
          <a:p>
            <a:pPr eaLnBrk="1" hangingPunct="1">
              <a:buNone/>
              <a:defRPr/>
            </a:pPr>
            <a:r>
              <a:rPr lang="es-MX" altLang="es-ES_tradnl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anti </a:t>
            </a:r>
            <a:r>
              <a:rPr lang="es-MX" altLang="es-ES_tradnl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IL5 / anti Receptor IL5 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$ 2.952.000  </a:t>
            </a:r>
            <a:endParaRPr lang="es-MX" altLang="es-ES_tradnl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endParaRPr lang="es-MX" altLang="es-ES_tradnl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es-MX" altLang="es-ES_tradnl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Tezepelumab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anti </a:t>
            </a:r>
            <a:r>
              <a:rPr lang="es-MX" altLang="es-ES_tradnl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linfopoyetina</a:t>
            </a:r>
            <a:r>
              <a:rPr lang="es-MX" altLang="es-ES_tradnl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_tradnl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estromal</a:t>
            </a:r>
            <a:r>
              <a:rPr lang="es-MX" altLang="es-ES_tradnl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timo  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$ 3.154.000</a:t>
            </a:r>
            <a:endParaRPr lang="es-AR" altLang="es-ES_tradnl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50179" name="Rectangle 3"/>
          <p:cNvSpPr>
            <a:spLocks noRot="1" noChangeArrowheads="1"/>
          </p:cNvSpPr>
          <p:nvPr/>
        </p:nvSpPr>
        <p:spPr bwMode="auto">
          <a:xfrm>
            <a:off x="382588" y="1482725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50181" name="Rectangle 5"/>
          <p:cNvSpPr>
            <a:spLocks noRot="1" noChangeArrowheads="1"/>
          </p:cNvSpPr>
          <p:nvPr/>
        </p:nvSpPr>
        <p:spPr bwMode="auto">
          <a:xfrm>
            <a:off x="262862" y="2692400"/>
            <a:ext cx="9992360" cy="276669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Montelukast</a:t>
            </a: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_tradnl" altLang="es-ES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 </a:t>
            </a:r>
            <a:r>
              <a:rPr lang="es-MX" altLang="es-E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leukotrienos</a:t>
            </a:r>
            <a:endParaRPr lang="es-AR" altLang="es-ES_tradnl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262862" y="4248522"/>
            <a:ext cx="9992360" cy="252028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 información controvertida sobre su seguridad.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 2024 surgieron reportes de bases de datos que mostraron una asociación con trastornos psiquiátricos graves. GINA y FDA desaconsejan su uso.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Otros autores critican la mala calidad metodológica de estos estudios y lo siguen ofreciendo como adyuvante al tratamiento de </a:t>
            </a:r>
            <a:r>
              <a:rPr lang="es-MX" altLang="es-ES_tradnl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LABA (</a:t>
            </a:r>
            <a:r>
              <a:rPr lang="es-MX" altLang="es-ES_tradnl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salmeterol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MX" altLang="es-ES_tradnl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también </a:t>
            </a:r>
            <a:r>
              <a:rPr lang="es-MX" altLang="es-ES_tradnl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hace el sistema de </a:t>
            </a:r>
            <a:r>
              <a:rPr lang="es-MX" altLang="es-ES_tradnl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Británico.</a:t>
            </a:r>
            <a:endParaRPr lang="es-AR" altLang="es-ES_tradnl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885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29700" name="Rectangle 4"/>
          <p:cNvSpPr>
            <a:spLocks noRot="1" noChangeArrowheads="1"/>
          </p:cNvSpPr>
          <p:nvPr/>
        </p:nvSpPr>
        <p:spPr bwMode="auto">
          <a:xfrm>
            <a:off x="328613" y="1385888"/>
            <a:ext cx="969645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Pasos del tratamiento según el nivel de control</a:t>
            </a:r>
            <a:endParaRPr lang="es-ES_tradnl" altLang="es-ES" sz="28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415" y="967771"/>
            <a:ext cx="795843" cy="7958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920" t="26375" r="16794" b="15547"/>
          <a:stretch>
            <a:fillRect/>
          </a:stretch>
        </p:blipFill>
        <p:spPr>
          <a:xfrm>
            <a:off x="391716" y="2247355"/>
            <a:ext cx="9145016" cy="4248472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64171" y="275196"/>
            <a:ext cx="792088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 anchor="ctr"/>
          <a:lstStyle>
            <a:lvl1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4000" b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Manejo Farmacológico del Asma</a:t>
            </a:r>
            <a:endParaRPr lang="es-ES" altLang="es-ES" sz="4000" b="1" dirty="0" smtClean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53251" name="Rectangle 3"/>
          <p:cNvSpPr>
            <a:spLocks noRot="1" noChangeArrowheads="1"/>
          </p:cNvSpPr>
          <p:nvPr/>
        </p:nvSpPr>
        <p:spPr bwMode="auto">
          <a:xfrm>
            <a:off x="202565" y="5112385"/>
            <a:ext cx="10239375" cy="15843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4500" b="1" dirty="0" smtClean="0">
                <a:solidFill>
                  <a:srgbClr val="FFFF00"/>
                </a:solidFill>
              </a:rPr>
              <a:t>¡¡¡ </a:t>
            </a:r>
            <a:r>
              <a:rPr lang="es-AR" altLang="es-ES_tradnl" sz="4500" b="1" dirty="0" smtClean="0">
                <a:solidFill>
                  <a:srgbClr val="FFFF00"/>
                </a:solidFill>
              </a:rPr>
              <a:t>A</a:t>
            </a:r>
            <a:r>
              <a:rPr lang="es-ES_tradnl" altLang="es-ES" sz="4500" b="1" dirty="0" smtClean="0">
                <a:solidFill>
                  <a:srgbClr val="FFFF00"/>
                </a:solidFill>
              </a:rPr>
              <a:t> respirar aire fresco</a:t>
            </a:r>
            <a:r>
              <a:rPr lang="es-AR" altLang="es-ES_tradnl" sz="4500" b="1" dirty="0" smtClean="0">
                <a:solidFill>
                  <a:srgbClr val="FFFF00"/>
                </a:solidFill>
              </a:rPr>
              <a:t>...</a:t>
            </a:r>
            <a:r>
              <a:rPr lang="es-ES_tradnl" altLang="es-ES" sz="4500" b="1" smtClean="0">
                <a:solidFill>
                  <a:srgbClr val="FFFF00"/>
                </a:solidFill>
              </a:rPr>
              <a:t>!!!</a:t>
            </a:r>
            <a:endParaRPr lang="es-ES_tradnl" altLang="es-ES" sz="45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285" y="1440180"/>
            <a:ext cx="6646545" cy="3735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2425" y="397510"/>
            <a:ext cx="9951720" cy="88836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AR" altLang="es-ES_tradnl" sz="41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CONTROL</a:t>
            </a:r>
            <a:br>
              <a:rPr lang="es-AR" altLang="es-ES_tradnl" sz="41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s-ES_tradnl" altLang="es-ES" sz="41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Farmacológico del Asma</a:t>
            </a:r>
          </a:p>
        </p:txBody>
      </p:sp>
      <p:sp>
        <p:nvSpPr>
          <p:cNvPr id="52227" name="Rectangle 3"/>
          <p:cNvSpPr>
            <a:spLocks noRot="1" noChangeArrowheads="1"/>
          </p:cNvSpPr>
          <p:nvPr/>
        </p:nvSpPr>
        <p:spPr bwMode="auto">
          <a:xfrm>
            <a:off x="352425" y="1386840"/>
            <a:ext cx="9696450" cy="71183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Tratamiento</a:t>
            </a:r>
          </a:p>
        </p:txBody>
      </p:sp>
      <p:sp>
        <p:nvSpPr>
          <p:cNvPr id="52233" name="Rectangle 9"/>
          <p:cNvSpPr>
            <a:spLocks noRot="1" noChangeArrowheads="1"/>
          </p:cNvSpPr>
          <p:nvPr/>
        </p:nvSpPr>
        <p:spPr bwMode="auto">
          <a:xfrm>
            <a:off x="578098" y="6419925"/>
            <a:ext cx="4176340" cy="648817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GINA 202</a:t>
            </a:r>
            <a:r>
              <a:rPr lang="es-AR" altLang="es-ES_tradnl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_tradnl" altLang="es-ES" sz="2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9" y="2342626"/>
            <a:ext cx="3753421" cy="37534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785" y="2880360"/>
            <a:ext cx="5650865" cy="3769360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48131" name="Rectangle 3"/>
          <p:cNvSpPr>
            <a:spLocks noRot="1" noChangeArrowheads="1"/>
          </p:cNvSpPr>
          <p:nvPr/>
        </p:nvSpPr>
        <p:spPr bwMode="auto">
          <a:xfrm>
            <a:off x="382588" y="1482725"/>
            <a:ext cx="8402463" cy="3701901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Tratamiento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rgbClr val="66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Preventivo: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Evitar exacerbaciones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Retrasar la progresión a EPOC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	Reducir mortalidad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es-ES_tradnl" altLang="es-ES" sz="2700" b="1" dirty="0" smtClean="0">
                <a:solidFill>
                  <a:srgbClr val="66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Sintomático: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Casi </a:t>
            </a:r>
            <a:r>
              <a:rPr lang="es-AR" altLang="es-ES_tradnl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NUNCA 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 presentar síntomas</a:t>
            </a:r>
            <a:endParaRPr lang="es-AR" altLang="es-ES_tradnl" sz="27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48131" name="Rectangle 3"/>
          <p:cNvSpPr>
            <a:spLocks noRot="1" noChangeArrowheads="1"/>
          </p:cNvSpPr>
          <p:nvPr/>
        </p:nvSpPr>
        <p:spPr bwMode="auto">
          <a:xfrm>
            <a:off x="382588" y="1224186"/>
            <a:ext cx="10274354" cy="535808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Medidas Generales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altLang="es-ES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Abandono tabáquico / </a:t>
            </a:r>
            <a:r>
              <a:rPr lang="es-MX" altLang="es-ES" sz="26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vapeo</a:t>
            </a:r>
            <a:r>
              <a:rPr lang="es-MX" altLang="es-ES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marihuana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Vacunas: </a:t>
            </a:r>
            <a:r>
              <a:rPr lang="es-MX" sz="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Antineumocóccica</a:t>
            </a: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antígenos (única dosis)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Antigripal anual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MX" sz="2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dPTa</a:t>
            </a: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cada 10 años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COVID: (al menos 4 a 6 dosis)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Virus </a:t>
            </a:r>
            <a:r>
              <a:rPr lang="es-MX" sz="2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Sincitial</a:t>
            </a: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Respiratorio</a:t>
            </a:r>
          </a:p>
          <a:p>
            <a:pPr eaLnBrk="1" hangingPunct="1">
              <a:buNone/>
              <a:defRPr/>
            </a:pPr>
            <a:r>
              <a:rPr lang="es-MX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Patologías: obesidad – Reflujo gastroesofágico – rinitis - depresión</a:t>
            </a:r>
            <a:endParaRPr lang="es-MX" sz="2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Control ambiente (</a:t>
            </a:r>
            <a:r>
              <a:rPr lang="es-MX" sz="2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olas de calor aumentan exacerbaciones</a:t>
            </a:r>
            <a:r>
              <a:rPr lang="es-MX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Inmunoterapia en alérgicos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MX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Fármacos que empeoran: beta bloqueantes - </a:t>
            </a:r>
            <a:r>
              <a:rPr lang="es-MX" sz="26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AINEs</a:t>
            </a:r>
            <a:endParaRPr lang="es-AR" sz="2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Control Farmacológico del Asma</a:t>
            </a:r>
          </a:p>
        </p:txBody>
      </p:sp>
      <p:sp>
        <p:nvSpPr>
          <p:cNvPr id="48131" name="Rectangle 3"/>
          <p:cNvSpPr>
            <a:spLocks noRot="1" noChangeArrowheads="1"/>
          </p:cNvSpPr>
          <p:nvPr/>
        </p:nvSpPr>
        <p:spPr bwMode="auto">
          <a:xfrm>
            <a:off x="382905" y="1482725"/>
            <a:ext cx="10274354" cy="420751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tratamiento farmacológico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AR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NUNCA TENDRÁN ÉXITO SI EL  PACIENTE UTILIZA MAL </a:t>
            </a:r>
            <a:r>
              <a:rPr lang="es-MX" altLang="es-AR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INHALADORES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AR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https://www.youtube.com/watch?v=GF3wgk_h2Rc 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" name="Rectangle 2"/>
          <p:cNvSpPr>
            <a:spLocks noGrp="1" noRot="1" noChangeArrowheads="1"/>
          </p:cNvSpPr>
          <p:nvPr/>
        </p:nvSpPr>
        <p:spPr>
          <a:xfrm>
            <a:off x="72083" y="6164798"/>
            <a:ext cx="10585176" cy="877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80060" rtl="0" eaLnBrk="1" latinLnBrk="0" hangingPunct="1">
              <a:spcBef>
                <a:spcPct val="0"/>
              </a:spcBef>
              <a:buNone/>
              <a:defRPr sz="378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es-AR" altLang="es-ES_tradnl" sz="3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REVISAR LA TÉCNICA DE INHALACIÓN EN CADA CONSULTA</a:t>
            </a:r>
          </a:p>
        </p:txBody>
      </p:sp>
      <p:pic>
        <p:nvPicPr>
          <p:cNvPr id="1026" name="Picture 2" descr="Pass notes No 2,737: Hugh Laurie | Hugh Lauri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90" y="4176514"/>
            <a:ext cx="3098432" cy="18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Control Farmacológico del Asma</a:t>
            </a:r>
          </a:p>
        </p:txBody>
      </p:sp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363166" y="1227708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49157" name="Rectangle 5"/>
          <p:cNvSpPr>
            <a:spLocks noRot="1" noChangeArrowheads="1"/>
          </p:cNvSpPr>
          <p:nvPr/>
        </p:nvSpPr>
        <p:spPr bwMode="auto">
          <a:xfrm>
            <a:off x="287655" y="1944370"/>
            <a:ext cx="7355840" cy="193040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Corticoides Inhalatorios </a:t>
            </a:r>
            <a:endParaRPr lang="es-ES_tradnl" altLang="es-ES" sz="3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Budesonide - Fluticasona - Mometasona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Reducen la inflamación de la vía aérea</a:t>
            </a:r>
            <a:endParaRPr lang="es-ES_tradnl" altLang="es-E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9775190" y="144145"/>
            <a:ext cx="878840" cy="732155"/>
          </a:xfrm>
        </p:spPr>
        <p:txBody>
          <a:bodyPr>
            <a:normAutofit fontScale="80000" lnSpcReduction="1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pic>
        <p:nvPicPr>
          <p:cNvPr id="100" name="Marcador de posición de contenido 9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flipH="1">
            <a:off x="6042660" y="3591560"/>
            <a:ext cx="4662170" cy="3331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Rot="1" noChangeArrowheads="1"/>
          </p:cNvSpPr>
          <p:nvPr/>
        </p:nvSpPr>
        <p:spPr bwMode="auto">
          <a:xfrm>
            <a:off x="863600" y="4537075"/>
            <a:ext cx="4942205" cy="163893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Reducen la mortalidad y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mejoran los síntomas. </a:t>
            </a:r>
            <a:endParaRPr lang="es-ES_tradnl" altLang="es-E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Control Farmacológico del Asma</a:t>
            </a:r>
          </a:p>
        </p:txBody>
      </p:sp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363166" y="1227708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49157" name="Rectangle 5"/>
          <p:cNvSpPr>
            <a:spLocks noRot="1" noChangeArrowheads="1"/>
          </p:cNvSpPr>
          <p:nvPr/>
        </p:nvSpPr>
        <p:spPr bwMode="auto">
          <a:xfrm>
            <a:off x="287655" y="1944370"/>
            <a:ext cx="7355840" cy="128270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Corticoides Inhalatorios </a:t>
            </a:r>
            <a:endParaRPr lang="es-ES_tradnl" altLang="es-ES" sz="3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Budesonide - Fluticasona - Mometasona</a:t>
            </a:r>
            <a:endParaRPr lang="es-ES_tradnl" altLang="es-E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9775190" y="144145"/>
            <a:ext cx="878840" cy="732155"/>
          </a:xfrm>
        </p:spPr>
        <p:txBody>
          <a:bodyPr>
            <a:normAutofit fontScale="80000" lnSpcReduction="1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9704" name="Rectangle 8"/>
          <p:cNvSpPr>
            <a:spLocks noRot="1" noChangeArrowheads="1"/>
          </p:cNvSpPr>
          <p:nvPr/>
        </p:nvSpPr>
        <p:spPr bwMode="auto">
          <a:xfrm>
            <a:off x="576139" y="3384550"/>
            <a:ext cx="9870246" cy="303593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3336925" algn="l"/>
              </a:tabLs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tabLst>
                <a:tab pos="3336925" algn="l"/>
              </a:tabLs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095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3336925" algn="l"/>
              </a:tabLst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tabLst>
                <a:tab pos="333692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333692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333692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333692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333692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333692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Corticoide</a:t>
            </a:r>
            <a:r>
              <a:rPr lang="es-AR" altLang="es-ES_tradnl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_tradnl" altLang="es-E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Inhalatorio (C</a:t>
            </a:r>
            <a:r>
              <a:rPr lang="es-AR" altLang="es-ES_tradnl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_tradnl" altLang="es-E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defTabSz="1028700" eaLnBrk="1" hangingPunct="1">
              <a:buFont typeface="Wingdings" panose="05000000000000000000" pitchFamily="2" charset="2"/>
              <a:buNone/>
              <a:tabLst>
                <a:tab pos="3044190" algn="l"/>
              </a:tabLst>
              <a:defRPr/>
            </a:pPr>
            <a:r>
              <a:rPr lang="es-AR" altLang="es-ES_tradnl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Dosis (ug/día)	Bajas		Medias		Altas</a:t>
            </a:r>
            <a:endParaRPr lang="es-ES_tradnl" altLang="es-ES" sz="2800" b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28700" eaLnBrk="1" hangingPunct="1">
              <a:buFont typeface="Wingdings" panose="05000000000000000000" pitchFamily="2" charset="2"/>
              <a:buNone/>
              <a:tabLst>
                <a:tab pos="3044190" algn="l"/>
              </a:tabLst>
              <a:defRPr/>
            </a:pPr>
            <a:r>
              <a:rPr lang="es-ES_tradnl" altLang="es-ES" sz="23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Budesonida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100 -  200	400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800		&gt; 800</a:t>
            </a:r>
            <a:endParaRPr lang="es-ES_tradnl" altLang="es-ES" sz="23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tabLst>
                <a:tab pos="3048000" algn="l"/>
                <a:tab pos="5103495" algn="l"/>
              </a:tabLst>
              <a:defRPr/>
            </a:pPr>
            <a:r>
              <a:rPr lang="es-ES_tradnl" altLang="es-ES" sz="23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Fluticasona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250	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500		&gt; 500</a:t>
            </a:r>
            <a:endParaRPr lang="es-ES_tradnl" altLang="es-ES" sz="23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tabLst>
                <a:tab pos="3048000" algn="l"/>
                <a:tab pos="5103495" algn="l"/>
              </a:tabLst>
              <a:defRPr/>
            </a:pPr>
            <a:r>
              <a:rPr lang="es-ES_tradnl" altLang="es-ES" sz="23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Mometasona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altLang="es-ES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s-AR" altLang="es-ES_tradnl" sz="23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400		&gt; 400</a:t>
            </a:r>
            <a:endParaRPr lang="es-ES_tradnl" altLang="es-ES" sz="23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1100" b="1" dirty="0" smtClean="0">
              <a:solidFill>
                <a:schemeClr val="bg1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1100" dirty="0" smtClean="0">
              <a:solidFill>
                <a:srgbClr val="66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Control Farmacológico del Asma</a:t>
            </a:r>
          </a:p>
        </p:txBody>
      </p:sp>
      <p:sp>
        <p:nvSpPr>
          <p:cNvPr id="49155" name="Rectangle 3"/>
          <p:cNvSpPr>
            <a:spLocks noRot="1" noChangeArrowheads="1"/>
          </p:cNvSpPr>
          <p:nvPr/>
        </p:nvSpPr>
        <p:spPr bwMode="auto">
          <a:xfrm>
            <a:off x="363166" y="1227708"/>
            <a:ext cx="9696450" cy="68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 farmacológico</a:t>
            </a:r>
          </a:p>
        </p:txBody>
      </p:sp>
      <p:sp>
        <p:nvSpPr>
          <p:cNvPr id="49157" name="Rectangle 5"/>
          <p:cNvSpPr>
            <a:spLocks noRot="1" noChangeArrowheads="1"/>
          </p:cNvSpPr>
          <p:nvPr/>
        </p:nvSpPr>
        <p:spPr bwMode="auto">
          <a:xfrm>
            <a:off x="575945" y="3144520"/>
            <a:ext cx="3597910" cy="136779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Candidiasis oral</a:t>
            </a:r>
            <a:endParaRPr lang="es-AR" altLang="es-ES_tradnl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Rot="1" noChangeArrowheads="1"/>
          </p:cNvSpPr>
          <p:nvPr/>
        </p:nvSpPr>
        <p:spPr bwMode="auto">
          <a:xfrm>
            <a:off x="287655" y="1944370"/>
            <a:ext cx="7355840" cy="12255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3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Corticoides Inhalatorios</a:t>
            </a:r>
            <a:r>
              <a:rPr lang="es-AR" altLang="es-ES_tradnl" sz="3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_tradnl" altLang="es-ES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RAMs</a:t>
            </a:r>
            <a:endParaRPr lang="es-ES_tradnl" altLang="es-E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Marcador de posición de contenido 10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0795" y="2016760"/>
            <a:ext cx="3579510" cy="2401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Imagen 101"/>
          <p:cNvPicPr/>
          <p:nvPr/>
        </p:nvPicPr>
        <p:blipFill>
          <a:blip r:embed="rId4"/>
          <a:srcRect l="9286" t="28465" r="1806" b="2045"/>
          <a:stretch>
            <a:fillRect/>
          </a:stretch>
        </p:blipFill>
        <p:spPr>
          <a:xfrm>
            <a:off x="5256659" y="4536440"/>
            <a:ext cx="4813262" cy="24923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5"/>
          <p:cNvSpPr>
            <a:spLocks noRot="1" noChangeArrowheads="1"/>
          </p:cNvSpPr>
          <p:nvPr/>
        </p:nvSpPr>
        <p:spPr bwMode="auto">
          <a:xfrm>
            <a:off x="432435" y="4536440"/>
            <a:ext cx="4256405" cy="20923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_tradnl" altLang="es-ES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steoporosis</a:t>
            </a:r>
            <a:r>
              <a:rPr lang="es-ES_tradnl" altLang="es-E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12%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</a:t>
            </a:r>
            <a:r>
              <a:rPr lang="es-AR" altLang="es-ES_tradnl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E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s-ES_tradnl" altLang="es-E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</a:t>
            </a:r>
            <a:r>
              <a:rPr lang="es-ES_tradnl" altLang="es-E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</a:t>
            </a:r>
            <a:r>
              <a:rPr lang="es-AR" altLang="es-ES_tradnl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esonida / día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AR" altLang="es-ES_tradnl" sz="2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Fluticasona &gt; 500 ug / día</a:t>
            </a:r>
          </a:p>
        </p:txBody>
      </p:sp>
      <p:sp>
        <p:nvSpPr>
          <p:cNvPr id="5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MX" alt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2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2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2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2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2.5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27.6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708</Words>
  <Application>Microsoft Office PowerPoint</Application>
  <PresentationFormat>Personalizado</PresentationFormat>
  <Paragraphs>174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SimSun</vt:lpstr>
      <vt:lpstr>Arial</vt:lpstr>
      <vt:lpstr>Garamond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Gabriel S. Iraci Médico Esp. Med. Interna - Docente Universitario Jefe de Capacitación, Docencia e Investigación y  Jefe de Piso del  Hospital Municipal Príncipe de Asturias</dc:title>
  <dc:creator>Administrador</dc:creator>
  <cp:lastModifiedBy>Usuario de Windows</cp:lastModifiedBy>
  <cp:revision>161</cp:revision>
  <dcterms:created xsi:type="dcterms:W3CDTF">2012-04-26T00:42:00Z</dcterms:created>
  <dcterms:modified xsi:type="dcterms:W3CDTF">2026-04-20T16:07:33Z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CAEA14A01F814C4885A4D85A340FFFE1_13</vt:lpwstr>
  </property>
  <property fmtid="{D5CDD505-2E9C-101B-9397-08002B2CF9AE}" pid="3" name="KSOProductBuildVer">
    <vt:lpwstr>3082-12.2.0.22222</vt:lpwstr>
  </property>
</Properties>
</file>