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76" r:id="rId4"/>
    <p:sldId id="291" r:id="rId5"/>
    <p:sldId id="277" r:id="rId6"/>
    <p:sldId id="278" r:id="rId7"/>
    <p:sldId id="292" r:id="rId8"/>
    <p:sldId id="279" r:id="rId9"/>
    <p:sldId id="280" r:id="rId10"/>
    <p:sldId id="281" r:id="rId11"/>
    <p:sldId id="282" r:id="rId12"/>
    <p:sldId id="283" r:id="rId13"/>
    <p:sldId id="285" r:id="rId14"/>
    <p:sldId id="286" r:id="rId15"/>
    <p:sldId id="288" r:id="rId16"/>
    <p:sldId id="289" r:id="rId17"/>
    <p:sldId id="293" r:id="rId18"/>
    <p:sldId id="290" r:id="rId19"/>
  </p:sldIdLst>
  <p:sldSz cx="12192000" cy="6858000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71" d="100"/>
          <a:sy n="71" d="100"/>
        </p:scale>
        <p:origin x="90" y="24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18A91-8787-4282-8BC8-85958D195111}" type="datetimeFigureOut">
              <a:rPr lang="es-AR" smtClean="0"/>
              <a:t>26/4/2026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CCB9D-A4AA-423A-99D9-A2B201FAFAC4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18A91-8787-4282-8BC8-85958D195111}" type="datetimeFigureOut">
              <a:rPr lang="es-AR" smtClean="0"/>
              <a:t>26/4/2026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CCB9D-A4AA-423A-99D9-A2B201FAFAC4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18A91-8787-4282-8BC8-85958D195111}" type="datetimeFigureOut">
              <a:rPr lang="es-AR" smtClean="0"/>
              <a:t>26/4/2026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CCB9D-A4AA-423A-99D9-A2B201FAFAC4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18A91-8787-4282-8BC8-85958D195111}" type="datetimeFigureOut">
              <a:rPr lang="es-AR" smtClean="0"/>
              <a:t>26/4/2026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CCB9D-A4AA-423A-99D9-A2B201FAFAC4}" type="slidenum">
              <a:rPr lang="es-AR" smtClean="0"/>
              <a:t>‹Nº›</a:t>
            </a:fld>
            <a:endParaRPr lang="es-AR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 panose="020B0604020202020204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 panose="020B0604020202020204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18A91-8787-4282-8BC8-85958D195111}" type="datetimeFigureOut">
              <a:rPr lang="es-AR" smtClean="0"/>
              <a:t>26/4/2026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CCB9D-A4AA-423A-99D9-A2B201FAFAC4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18A91-8787-4282-8BC8-85958D195111}" type="datetimeFigureOut">
              <a:rPr lang="es-AR" smtClean="0"/>
              <a:t>26/4/2026</a:t>
            </a:fld>
            <a:endParaRPr lang="es-A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CCB9D-A4AA-423A-99D9-A2B201FAFAC4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18A91-8787-4282-8BC8-85958D195111}" type="datetimeFigureOut">
              <a:rPr lang="es-AR" smtClean="0"/>
              <a:t>26/4/2026</a:t>
            </a:fld>
            <a:endParaRPr lang="es-A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CCB9D-A4AA-423A-99D9-A2B201FAFAC4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18A91-8787-4282-8BC8-85958D195111}" type="datetimeFigureOut">
              <a:rPr lang="es-AR" smtClean="0"/>
              <a:t>26/4/2026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CCB9D-A4AA-423A-99D9-A2B201FAFAC4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18A91-8787-4282-8BC8-85958D195111}" type="datetimeFigureOut">
              <a:rPr lang="es-AR" smtClean="0"/>
              <a:t>26/4/2026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CCB9D-A4AA-423A-99D9-A2B201FAFAC4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18A91-8787-4282-8BC8-85958D195111}" type="datetimeFigureOut">
              <a:rPr lang="es-AR" smtClean="0"/>
              <a:t>26/4/2026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CCB9D-A4AA-423A-99D9-A2B201FAFAC4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18A91-8787-4282-8BC8-85958D195111}" type="datetimeFigureOut">
              <a:rPr lang="es-AR" smtClean="0"/>
              <a:t>26/4/2026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CCB9D-A4AA-423A-99D9-A2B201FAFAC4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18A91-8787-4282-8BC8-85958D195111}" type="datetimeFigureOut">
              <a:rPr lang="es-AR" smtClean="0"/>
              <a:t>26/4/2026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CCB9D-A4AA-423A-99D9-A2B201FAFAC4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18A91-8787-4282-8BC8-85958D195111}" type="datetimeFigureOut">
              <a:rPr lang="es-AR" smtClean="0"/>
              <a:t>26/4/2026</a:t>
            </a:fld>
            <a:endParaRPr lang="es-A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CCB9D-A4AA-423A-99D9-A2B201FAFAC4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18A91-8787-4282-8BC8-85958D195111}" type="datetimeFigureOut">
              <a:rPr lang="es-AR" smtClean="0"/>
              <a:t>26/4/2026</a:t>
            </a:fld>
            <a:endParaRPr lang="es-AR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CCB9D-A4AA-423A-99D9-A2B201FAFAC4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18A91-8787-4282-8BC8-85958D195111}" type="datetimeFigureOut">
              <a:rPr lang="es-AR" smtClean="0"/>
              <a:t>26/4/2026</a:t>
            </a:fld>
            <a:endParaRPr lang="es-AR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CCB9D-A4AA-423A-99D9-A2B201FAFAC4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18A91-8787-4282-8BC8-85958D195111}" type="datetimeFigureOut">
              <a:rPr lang="es-AR" smtClean="0"/>
              <a:t>26/4/2026</a:t>
            </a:fld>
            <a:endParaRPr lang="es-AR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CCB9D-A4AA-423A-99D9-A2B201FAFAC4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18A91-8787-4282-8BC8-85958D195111}" type="datetimeFigureOut">
              <a:rPr lang="es-AR" smtClean="0"/>
              <a:t>26/4/2026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CCB9D-A4AA-423A-99D9-A2B201FAFAC4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>
            <a:fillRect/>
          </a:stretch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>
            <a:fillRect/>
          </a:stretch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>
            <a:fillRect/>
          </a:stretch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>
            <a:fillRect/>
          </a:stretch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7C718A91-8787-4282-8BC8-85958D195111}" type="datetimeFigureOut">
              <a:rPr lang="es-AR" smtClean="0"/>
              <a:t>26/4/2026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0CCB9D-A4AA-423A-99D9-A2B201FAFAC4}" type="slidenum">
              <a:rPr lang="es-AR" smtClean="0"/>
              <a:t>‹Nº›</a:t>
            </a:fld>
            <a:endParaRPr lang="es-A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10578010" cy="1981200"/>
          </a:xfrm>
        </p:spPr>
        <p:txBody>
          <a:bodyPr/>
          <a:lstStyle/>
          <a:p>
            <a:r>
              <a:rPr lang="es-AR" sz="5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Infecciones Respiratorias</a:t>
            </a:r>
            <a:r>
              <a:rPr lang="es-AR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AR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AR" sz="3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Farmacología Aplicada I</a:t>
            </a:r>
            <a:br>
              <a:rPr lang="es-AR" sz="3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AR" sz="3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HNC FCM UNC</a:t>
            </a:r>
            <a:br>
              <a:rPr lang="es-AR" sz="3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A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A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A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Marcador de texto 4"/>
          <p:cNvSpPr>
            <a:spLocks noGrp="1"/>
          </p:cNvSpPr>
          <p:nvPr>
            <p:ph type="body" sz="half" idx="2"/>
          </p:nvPr>
        </p:nvSpPr>
        <p:spPr>
          <a:xfrm>
            <a:off x="1154954" y="3995530"/>
            <a:ext cx="9638942" cy="2328152"/>
          </a:xfrm>
        </p:spPr>
        <p:txBody>
          <a:bodyPr>
            <a:normAutofit fontScale="85000" lnSpcReduction="20000"/>
          </a:bodyPr>
          <a:lstStyle/>
          <a:p>
            <a:pPr marL="1905" algn="ctr" defTabSz="449580">
              <a:spcBef>
                <a:spcPts val="365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endParaRPr lang="es-AR" altLang="x-none" sz="3200" b="1" dirty="0" smtClean="0">
              <a:solidFill>
                <a:srgbClr val="FFFFFF"/>
              </a:solidFill>
              <a:latin typeface="Georgia" panose="02040502050405020303" pitchFamily="16" charset="0"/>
            </a:endParaRPr>
          </a:p>
          <a:p>
            <a:pPr marL="1905" algn="ctr" defTabSz="449580">
              <a:spcBef>
                <a:spcPts val="365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endParaRPr lang="es-AR" altLang="x-none" sz="3200" b="1" dirty="0">
              <a:solidFill>
                <a:srgbClr val="FFFFFF"/>
              </a:solidFill>
              <a:latin typeface="Georgia" panose="02040502050405020303" pitchFamily="16" charset="0"/>
            </a:endParaRPr>
          </a:p>
          <a:p>
            <a:pPr marL="1905" algn="ctr" defTabSz="449580">
              <a:spcBef>
                <a:spcPts val="365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s-AR" altLang="x-none" sz="32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6" charset="0"/>
              </a:rPr>
              <a:t>Prof</a:t>
            </a:r>
            <a:r>
              <a:rPr lang="es-AR" altLang="x-none" sz="32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6" charset="0"/>
              </a:rPr>
              <a:t>. Dr. Gabriel S. </a:t>
            </a:r>
            <a:r>
              <a:rPr lang="es-AR" altLang="x-none" sz="32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6" charset="0"/>
              </a:rPr>
              <a:t>Iraci</a:t>
            </a:r>
            <a:endParaRPr lang="es-AR" altLang="x-none" sz="3200" b="1" dirty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6" charset="0"/>
            </a:endParaRPr>
          </a:p>
          <a:p>
            <a:pPr marL="1905" algn="ctr" defTabSz="449580">
              <a:spcBef>
                <a:spcPts val="365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s-AR" altLang="x-none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6" charset="0"/>
              </a:rPr>
              <a:t>Prof. Titular de Farmacología </a:t>
            </a:r>
            <a:r>
              <a:rPr lang="es-AR" altLang="x-none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6" charset="0"/>
              </a:rPr>
              <a:t>Aplicada</a:t>
            </a:r>
          </a:p>
          <a:p>
            <a:pPr marL="1905" algn="ctr" defTabSz="449580">
              <a:spcBef>
                <a:spcPts val="365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endParaRPr lang="es-AR" altLang="x-none" b="1" dirty="0" smtClean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6" charset="0"/>
            </a:endParaRPr>
          </a:p>
          <a:p>
            <a:pPr marL="1905" algn="ctr" defTabSz="449580">
              <a:spcBef>
                <a:spcPts val="365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s-AR" altLang="x-none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6" charset="0"/>
              </a:rPr>
              <a:t>Med. María Alejandra Myszkoro</a:t>
            </a:r>
            <a:r>
              <a:rPr lang="es-AR" altLang="x-none" sz="32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6" charset="0"/>
              </a:rPr>
              <a:t>ski</a:t>
            </a:r>
          </a:p>
          <a:p>
            <a:pPr marL="1905" algn="ctr" defTabSz="449580">
              <a:spcBef>
                <a:spcPts val="365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s-AR" altLang="x-none" sz="16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6" charset="0"/>
              </a:rPr>
              <a:t>Docente de Farmacología Aplicada</a:t>
            </a:r>
          </a:p>
          <a:p>
            <a:pPr marL="1905" algn="ctr" defTabSz="449580">
              <a:spcBef>
                <a:spcPts val="365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endParaRPr lang="es-AR" altLang="x-none" sz="1900" b="1" dirty="0" smtClean="0">
              <a:solidFill>
                <a:schemeClr val="accent4">
                  <a:lumMod val="40000"/>
                  <a:lumOff val="60000"/>
                </a:schemeClr>
              </a:solidFill>
              <a:latin typeface="Georgia" panose="02040502050405020303" pitchFamily="16" charset="0"/>
            </a:endParaRPr>
          </a:p>
          <a:p>
            <a:pPr marL="1905" algn="ctr" defTabSz="449580">
              <a:spcBef>
                <a:spcPts val="365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endParaRPr lang="es-AR" altLang="x-none" sz="3200" b="1" dirty="0" smtClean="0">
              <a:solidFill>
                <a:schemeClr val="accent4">
                  <a:lumMod val="40000"/>
                  <a:lumOff val="60000"/>
                </a:schemeClr>
              </a:solidFill>
              <a:latin typeface="Georgia" panose="02040502050405020303" pitchFamily="16" charset="0"/>
            </a:endParaRPr>
          </a:p>
          <a:p>
            <a:pPr marL="1905" algn="ctr" defTabSz="449580">
              <a:spcBef>
                <a:spcPts val="365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endParaRPr lang="es-AR" altLang="x-none" b="1" dirty="0">
              <a:solidFill>
                <a:schemeClr val="accent4">
                  <a:lumMod val="40000"/>
                  <a:lumOff val="60000"/>
                </a:schemeClr>
              </a:solidFill>
              <a:latin typeface="Georgia" panose="02040502050405020303" pitchFamily="1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15009" y="115957"/>
            <a:ext cx="9489855" cy="1126435"/>
          </a:xfrm>
        </p:spPr>
        <p:txBody>
          <a:bodyPr/>
          <a:lstStyle/>
          <a:p>
            <a:r>
              <a:rPr lang="es-AR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Infecciones Respiratorias</a:t>
            </a:r>
            <a:r>
              <a:rPr lang="es-AR" dirty="0">
                <a:solidFill>
                  <a:schemeClr val="tx1"/>
                </a:solidFill>
              </a:rPr>
              <a:t> </a:t>
            </a:r>
            <a:r>
              <a:rPr lang="es-AR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Bajas</a:t>
            </a:r>
            <a:endParaRPr lang="es-AR" dirty="0">
              <a:solidFill>
                <a:schemeClr val="tx1"/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930" y="1063608"/>
            <a:ext cx="7522939" cy="5249057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5053083" y="6312665"/>
            <a:ext cx="67955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400" b="1" dirty="0" smtClean="0"/>
              <a:t>ABORDAJE </a:t>
            </a:r>
            <a:r>
              <a:rPr lang="es-MX" sz="1400" b="1" dirty="0"/>
              <a:t>DE LA NEUMONÍA ADQUIRIDA EN LA COMUNIDAD </a:t>
            </a:r>
            <a:r>
              <a:rPr lang="es-MX" sz="1400" b="1" dirty="0" smtClean="0"/>
              <a:t>EN </a:t>
            </a:r>
            <a:r>
              <a:rPr lang="es-MX" sz="1400" b="1" dirty="0"/>
              <a:t>ADULTOS </a:t>
            </a:r>
            <a:r>
              <a:rPr lang="es-MX" sz="1400" b="1" dirty="0" smtClean="0"/>
              <a:t>– </a:t>
            </a:r>
          </a:p>
          <a:p>
            <a:r>
              <a:rPr lang="es-MX" sz="1400" b="1" dirty="0" smtClean="0"/>
              <a:t>SOCIEDAD </a:t>
            </a:r>
            <a:r>
              <a:rPr lang="es-MX" sz="1400" b="1" dirty="0"/>
              <a:t>ARGENTINA DE INFECTOLOGÍA </a:t>
            </a:r>
            <a:r>
              <a:rPr lang="es-MX" sz="1400" b="1" dirty="0" smtClean="0"/>
              <a:t>2025</a:t>
            </a:r>
            <a:endParaRPr lang="es-AR" sz="1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07085" y="235226"/>
            <a:ext cx="9430219" cy="957470"/>
          </a:xfrm>
        </p:spPr>
        <p:txBody>
          <a:bodyPr/>
          <a:lstStyle/>
          <a:p>
            <a:r>
              <a:rPr lang="es-AR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Infecciones Respiratorias</a:t>
            </a:r>
            <a:r>
              <a:rPr lang="es-AR" dirty="0">
                <a:solidFill>
                  <a:schemeClr val="tx1"/>
                </a:solidFill>
              </a:rPr>
              <a:t> </a:t>
            </a:r>
            <a:r>
              <a:rPr lang="es-AR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Bajas</a:t>
            </a:r>
            <a:endParaRPr lang="es-AR" dirty="0">
              <a:solidFill>
                <a:schemeClr val="tx1"/>
              </a:solidFill>
            </a:endParaRPr>
          </a:p>
        </p:txBody>
      </p:sp>
      <p:sp>
        <p:nvSpPr>
          <p:cNvPr id="3" name="Marcador de texto 2"/>
          <p:cNvSpPr>
            <a:spLocks noGrp="1"/>
          </p:cNvSpPr>
          <p:nvPr>
            <p:ph type="body" sz="half" idx="2"/>
          </p:nvPr>
        </p:nvSpPr>
        <p:spPr>
          <a:xfrm>
            <a:off x="1610997" y="5241155"/>
            <a:ext cx="9069527" cy="1301044"/>
          </a:xfrm>
        </p:spPr>
        <p:txBody>
          <a:bodyPr/>
          <a:lstStyle/>
          <a:p>
            <a:r>
              <a:rPr lang="es-ES" u="sng" dirty="0" smtClean="0">
                <a:latin typeface="Arial" panose="020B0604020202020204" pitchFamily="34" charset="0"/>
                <a:cs typeface="Arial" panose="020B0604020202020204" pitchFamily="34" charset="0"/>
              </a:rPr>
              <a:t>En </a:t>
            </a:r>
            <a:r>
              <a:rPr lang="es-ES" u="sng" dirty="0">
                <a:latin typeface="Arial" panose="020B0604020202020204" pitchFamily="34" charset="0"/>
                <a:cs typeface="Arial" panose="020B0604020202020204" pitchFamily="34" charset="0"/>
              </a:rPr>
              <a:t>Argentina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, el 20-30% es productor de 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betalactamasas 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por lo cual el tratamiento se 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sugiere 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que incluya un inhibidor de betalactámicos </a:t>
            </a:r>
            <a:endParaRPr lang="es-E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SADI, 2015</a:t>
            </a:r>
            <a:endParaRPr lang="es-A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807085" y="1192696"/>
            <a:ext cx="61216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altLang="x-none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Neumonía Aguda de la Comunidad</a:t>
            </a:r>
          </a:p>
        </p:txBody>
      </p:sp>
      <p:sp>
        <p:nvSpPr>
          <p:cNvPr id="5" name="Rectángulo 4"/>
          <p:cNvSpPr/>
          <p:nvPr/>
        </p:nvSpPr>
        <p:spPr>
          <a:xfrm>
            <a:off x="807085" y="1751017"/>
            <a:ext cx="18966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49580">
              <a:spcBef>
                <a:spcPts val="365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</a:tabLst>
            </a:pPr>
            <a:r>
              <a:rPr lang="es-AR" altLang="x-none" sz="2400" b="1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Resistencia</a:t>
            </a:r>
          </a:p>
        </p:txBody>
      </p:sp>
      <p:sp>
        <p:nvSpPr>
          <p:cNvPr id="6" name="Rectángulo 5"/>
          <p:cNvSpPr/>
          <p:nvPr/>
        </p:nvSpPr>
        <p:spPr>
          <a:xfrm>
            <a:off x="911086" y="2309338"/>
            <a:ext cx="9485243" cy="15327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49580">
              <a:lnSpc>
                <a:spcPct val="13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</a:tabLst>
            </a:pPr>
            <a:r>
              <a:rPr lang="es-AR" altLang="x-none" b="1" dirty="0" smtClean="0">
                <a:latin typeface="Arial" panose="020B0604020202020204" pitchFamily="34" charset="0"/>
                <a:cs typeface="Arial" panose="020B0604020202020204" pitchFamily="34" charset="0"/>
              </a:rPr>
              <a:t>-S</a:t>
            </a:r>
            <a:r>
              <a:rPr lang="es-AR" altLang="x-none" b="1" dirty="0">
                <a:latin typeface="Arial" panose="020B0604020202020204" pitchFamily="34" charset="0"/>
                <a:cs typeface="Arial" panose="020B0604020202020204" pitchFamily="34" charset="0"/>
              </a:rPr>
              <a:t>. pneumoniae</a:t>
            </a:r>
          </a:p>
          <a:p>
            <a:pPr defTabSz="449580">
              <a:lnSpc>
                <a:spcPct val="13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</a:tabLst>
            </a:pPr>
            <a:r>
              <a:rPr lang="es-AR" altLang="x-none" b="1" dirty="0">
                <a:latin typeface="Arial" panose="020B0604020202020204" pitchFamily="34" charset="0"/>
                <a:cs typeface="Arial" panose="020B0604020202020204" pitchFamily="34" charset="0"/>
              </a:rPr>
              <a:t>	Penicilina (CIM &lt; 2 ug/ml): 546 muertes  98 % sensibles</a:t>
            </a:r>
          </a:p>
          <a:p>
            <a:pPr defTabSz="449580">
              <a:lnSpc>
                <a:spcPct val="13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</a:tabLst>
            </a:pPr>
            <a:r>
              <a:rPr lang="es-AR" altLang="x-none" b="1" dirty="0">
                <a:latin typeface="Arial" panose="020B0604020202020204" pitchFamily="34" charset="0"/>
                <a:cs typeface="Arial" panose="020B0604020202020204" pitchFamily="34" charset="0"/>
              </a:rPr>
              <a:t>	Macrólidos: Resistentes 20 – 30 % en niños. 14 % en adultos</a:t>
            </a:r>
          </a:p>
          <a:p>
            <a:pPr defTabSz="449580">
              <a:lnSpc>
                <a:spcPct val="13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</a:tabLst>
            </a:pPr>
            <a:r>
              <a:rPr lang="es-AR" altLang="x-none" b="1" dirty="0">
                <a:latin typeface="Arial" panose="020B0604020202020204" pitchFamily="34" charset="0"/>
                <a:cs typeface="Arial" panose="020B0604020202020204" pitchFamily="34" charset="0"/>
              </a:rPr>
              <a:t>	Trimetroprima sulfametoxazol: 40 %  es Resistente</a:t>
            </a:r>
          </a:p>
        </p:txBody>
      </p:sp>
      <p:sp>
        <p:nvSpPr>
          <p:cNvPr id="7" name="Rectángulo 6"/>
          <p:cNvSpPr/>
          <p:nvPr/>
        </p:nvSpPr>
        <p:spPr>
          <a:xfrm>
            <a:off x="911086" y="4435487"/>
            <a:ext cx="6173492" cy="11726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49580">
              <a:lnSpc>
                <a:spcPct val="13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</a:tabLst>
            </a:pPr>
            <a:r>
              <a:rPr lang="es-AR" altLang="x-none" b="1" dirty="0" smtClean="0">
                <a:latin typeface="Arial" panose="020B0604020202020204" pitchFamily="34" charset="0"/>
                <a:cs typeface="Arial" panose="020B0604020202020204" pitchFamily="34" charset="0"/>
              </a:rPr>
              <a:t>-H</a:t>
            </a:r>
            <a:r>
              <a:rPr lang="es-AR" altLang="x-none" b="1" dirty="0">
                <a:latin typeface="Arial" panose="020B0604020202020204" pitchFamily="34" charset="0"/>
                <a:cs typeface="Arial" panose="020B0604020202020204" pitchFamily="34" charset="0"/>
              </a:rPr>
              <a:t>. influenzae (tabaquistas) </a:t>
            </a:r>
          </a:p>
          <a:p>
            <a:pPr defTabSz="449580">
              <a:lnSpc>
                <a:spcPct val="13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</a:tabLst>
            </a:pPr>
            <a:r>
              <a:rPr lang="es-AR" altLang="x-none" b="1" dirty="0">
                <a:latin typeface="Arial" panose="020B0604020202020204" pitchFamily="34" charset="0"/>
                <a:cs typeface="Arial" panose="020B0604020202020204" pitchFamily="34" charset="0"/>
              </a:rPr>
              <a:t>	Amoxicilina: 10 a 23 % por  ϐ lactamasas</a:t>
            </a:r>
          </a:p>
          <a:p>
            <a:pPr defTabSz="449580">
              <a:lnSpc>
                <a:spcPct val="13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</a:tabLst>
            </a:pPr>
            <a:r>
              <a:rPr lang="es-AR" altLang="x-none" b="1" dirty="0">
                <a:solidFill>
                  <a:srgbClr val="FFFFFF"/>
                </a:solidFill>
                <a:latin typeface="Tahoma" panose="020B0604030504040204" pitchFamily="32" charset="0"/>
              </a:rPr>
              <a:t>	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3099" y="195469"/>
            <a:ext cx="9569368" cy="1027044"/>
          </a:xfrm>
        </p:spPr>
        <p:txBody>
          <a:bodyPr/>
          <a:lstStyle/>
          <a:p>
            <a:r>
              <a:rPr lang="es-AR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Infecciones Respiratorias</a:t>
            </a:r>
            <a:r>
              <a:rPr lang="es-AR" dirty="0">
                <a:solidFill>
                  <a:schemeClr val="tx1"/>
                </a:solidFill>
              </a:rPr>
              <a:t> </a:t>
            </a:r>
            <a:r>
              <a:rPr lang="es-AR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Bajas</a:t>
            </a:r>
            <a:endParaRPr lang="es-AR" dirty="0">
              <a:solidFill>
                <a:schemeClr val="tx1"/>
              </a:solidFill>
            </a:endParaRPr>
          </a:p>
        </p:txBody>
      </p:sp>
      <p:sp>
        <p:nvSpPr>
          <p:cNvPr id="3" name="Marcador de texto 2"/>
          <p:cNvSpPr>
            <a:spLocks noGrp="1"/>
          </p:cNvSpPr>
          <p:nvPr>
            <p:ph type="body" sz="half" idx="2"/>
          </p:nvPr>
        </p:nvSpPr>
        <p:spPr>
          <a:xfrm>
            <a:off x="829470" y="1421914"/>
            <a:ext cx="9181495" cy="1734324"/>
          </a:xfrm>
        </p:spPr>
        <p:txBody>
          <a:bodyPr>
            <a:normAutofit/>
          </a:bodyPr>
          <a:lstStyle/>
          <a:p>
            <a:pPr defTabSz="449580">
              <a:spcBef>
                <a:spcPts val="365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</a:tabLst>
            </a:pPr>
            <a:r>
              <a:rPr lang="es-AR" altLang="x-none" sz="2000" b="1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Objetivos Terapéuticos</a:t>
            </a:r>
            <a:r>
              <a:rPr lang="es-AR" altLang="x-none" sz="2000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defTabSz="449580">
              <a:lnSpc>
                <a:spcPct val="130000"/>
              </a:lnSpc>
              <a:spcBef>
                <a:spcPts val="365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</a:tabLst>
            </a:pPr>
            <a:r>
              <a:rPr lang="es-AR" altLang="x-none" sz="20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s-AR" altLang="x-none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Reducir</a:t>
            </a:r>
            <a:r>
              <a:rPr lang="es-AR" altLang="x-non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s-AR" altLang="x-none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la MORBI – MORTALIDAD</a:t>
            </a:r>
          </a:p>
          <a:p>
            <a:pPr defTabSz="449580">
              <a:lnSpc>
                <a:spcPct val="130000"/>
              </a:lnSpc>
              <a:spcBef>
                <a:spcPts val="365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</a:tabLst>
            </a:pPr>
            <a:r>
              <a:rPr lang="es-AR" altLang="x-none" sz="2000" b="1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s-AR" altLang="x-none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Tratamiento: ETIOLÓGICO– PREVENTIVO – sintomático</a:t>
            </a:r>
            <a:endParaRPr lang="es-AR" sz="2000" dirty="0">
              <a:solidFill>
                <a:schemeClr val="bg1"/>
              </a:solidFill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829470" y="1152939"/>
            <a:ext cx="592913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altLang="x-none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Neumonía Aguda de la Comunidad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202" y="2979968"/>
            <a:ext cx="9509863" cy="3332697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5396428" y="6312665"/>
            <a:ext cx="67955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400" b="1" dirty="0" smtClean="0"/>
              <a:t>ABORDAJE </a:t>
            </a:r>
            <a:r>
              <a:rPr lang="es-MX" sz="1400" b="1" dirty="0"/>
              <a:t>DE LA NEUMONÍA ADQUIRIDA EN LA COMUNIDAD </a:t>
            </a:r>
            <a:r>
              <a:rPr lang="es-MX" sz="1400" b="1" dirty="0" smtClean="0"/>
              <a:t>EN </a:t>
            </a:r>
            <a:r>
              <a:rPr lang="es-MX" sz="1400" b="1" dirty="0"/>
              <a:t>ADULTOS </a:t>
            </a:r>
            <a:r>
              <a:rPr lang="es-MX" sz="1400" b="1" dirty="0" smtClean="0"/>
              <a:t>– </a:t>
            </a:r>
          </a:p>
          <a:p>
            <a:r>
              <a:rPr lang="es-MX" sz="1400" b="1" dirty="0" smtClean="0"/>
              <a:t>SOCIEDAD </a:t>
            </a:r>
            <a:r>
              <a:rPr lang="es-MX" sz="1400" b="1" dirty="0"/>
              <a:t>ARGENTINA DE INFECTOLOGÍA </a:t>
            </a:r>
            <a:r>
              <a:rPr lang="es-MX" sz="1400" b="1" dirty="0" smtClean="0"/>
              <a:t>2025</a:t>
            </a:r>
            <a:endParaRPr lang="es-AR" sz="1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96536" y="145774"/>
            <a:ext cx="9499794" cy="967409"/>
          </a:xfrm>
        </p:spPr>
        <p:txBody>
          <a:bodyPr/>
          <a:lstStyle/>
          <a:p>
            <a:r>
              <a:rPr lang="es-AR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Infecciones Respiratorias</a:t>
            </a:r>
            <a:r>
              <a:rPr lang="es-AR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es-AR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Bajas</a:t>
            </a:r>
            <a:endParaRPr lang="es-AR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896536" y="954157"/>
            <a:ext cx="58518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altLang="x-none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Neumonía Aguda de la Comunidad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6536" y="1613657"/>
            <a:ext cx="6897899" cy="4501172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5396428" y="6312665"/>
            <a:ext cx="67955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400" b="1" dirty="0" smtClean="0"/>
              <a:t>ABORDAJE </a:t>
            </a:r>
            <a:r>
              <a:rPr lang="es-MX" sz="1400" b="1" dirty="0"/>
              <a:t>DE LA NEUMONÍA ADQUIRIDA EN LA COMUNIDAD </a:t>
            </a:r>
            <a:r>
              <a:rPr lang="es-MX" sz="1400" b="1" dirty="0" smtClean="0"/>
              <a:t>EN </a:t>
            </a:r>
            <a:r>
              <a:rPr lang="es-MX" sz="1400" b="1" dirty="0"/>
              <a:t>ADULTOS </a:t>
            </a:r>
            <a:r>
              <a:rPr lang="es-MX" sz="1400" b="1" dirty="0" smtClean="0"/>
              <a:t>– </a:t>
            </a:r>
          </a:p>
          <a:p>
            <a:r>
              <a:rPr lang="es-MX" sz="1400" b="1" dirty="0" smtClean="0"/>
              <a:t>SOCIEDAD </a:t>
            </a:r>
            <a:r>
              <a:rPr lang="es-MX" sz="1400" b="1" dirty="0"/>
              <a:t>ARGENTINA DE INFECTOLOGÍA </a:t>
            </a:r>
            <a:r>
              <a:rPr lang="es-MX" sz="1400" b="1" dirty="0" smtClean="0"/>
              <a:t>2025</a:t>
            </a:r>
            <a:endParaRPr lang="es-AR" sz="1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876" y="70672"/>
            <a:ext cx="9589246" cy="1166191"/>
          </a:xfrm>
        </p:spPr>
        <p:txBody>
          <a:bodyPr/>
          <a:lstStyle/>
          <a:p>
            <a:r>
              <a:rPr lang="es-AR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Infecciones Respiratorias</a:t>
            </a:r>
            <a:r>
              <a:rPr lang="es-AR" dirty="0">
                <a:solidFill>
                  <a:schemeClr val="tx1"/>
                </a:solidFill>
              </a:rPr>
              <a:t> </a:t>
            </a:r>
            <a:r>
              <a:rPr lang="es-AR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Bajas</a:t>
            </a:r>
            <a:endParaRPr lang="es-AR" dirty="0">
              <a:solidFill>
                <a:schemeClr val="tx1"/>
              </a:solidFill>
            </a:endParaRPr>
          </a:p>
        </p:txBody>
      </p:sp>
      <p:sp>
        <p:nvSpPr>
          <p:cNvPr id="3" name="Marcador de texto 2"/>
          <p:cNvSpPr>
            <a:spLocks noGrp="1"/>
          </p:cNvSpPr>
          <p:nvPr>
            <p:ph type="body" sz="half" idx="2"/>
          </p:nvPr>
        </p:nvSpPr>
        <p:spPr>
          <a:xfrm>
            <a:off x="674563" y="1048020"/>
            <a:ext cx="8825659" cy="417443"/>
          </a:xfrm>
        </p:spPr>
        <p:txBody>
          <a:bodyPr>
            <a:normAutofit fontScale="92500" lnSpcReduction="20000"/>
          </a:bodyPr>
          <a:lstStyle/>
          <a:p>
            <a:r>
              <a:rPr lang="es-AR" altLang="x-none" sz="2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Neumonía Aguda de la Comunidad</a:t>
            </a:r>
          </a:p>
          <a:p>
            <a:endParaRPr lang="es-AR" dirty="0"/>
          </a:p>
        </p:txBody>
      </p:sp>
      <p:sp>
        <p:nvSpPr>
          <p:cNvPr id="4" name="Rectángulo 3"/>
          <p:cNvSpPr/>
          <p:nvPr/>
        </p:nvSpPr>
        <p:spPr>
          <a:xfrm>
            <a:off x="674563" y="1248099"/>
            <a:ext cx="11300772" cy="27730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49580">
              <a:lnSpc>
                <a:spcPct val="13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</a:tabLst>
            </a:pPr>
            <a:r>
              <a:rPr lang="es-AR" altLang="x-none" sz="2400" b="1" u="sng" dirty="0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Seguimiento</a:t>
            </a:r>
            <a:r>
              <a:rPr lang="es-AR" altLang="x-none" sz="2400" b="1" dirty="0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defTabSz="449580">
              <a:lnSpc>
                <a:spcPct val="13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</a:tabLst>
            </a:pPr>
            <a:r>
              <a:rPr lang="es-AR" altLang="x-none" sz="2000" b="1" dirty="0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las 48 </a:t>
            </a:r>
            <a:r>
              <a:rPr lang="es-AR" altLang="x-none" sz="2000" b="1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72 </a:t>
            </a:r>
            <a:r>
              <a:rPr lang="es-AR" altLang="x-none" sz="2000" b="1" dirty="0" err="1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hs</a:t>
            </a:r>
            <a:r>
              <a:rPr lang="es-AR" altLang="x-none" sz="2000" b="1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AR" altLang="x-none" sz="2000" b="1" dirty="0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evaluar: </a:t>
            </a:r>
            <a:endParaRPr lang="es-AR" altLang="x-none" sz="2000" b="1" dirty="0">
              <a:solidFill>
                <a:srgbClr val="92D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449580">
              <a:lnSpc>
                <a:spcPct val="13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</a:tabLst>
            </a:pPr>
            <a:r>
              <a:rPr lang="es-AR" altLang="x-none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s-AR" altLang="x-none" b="1" dirty="0" smtClean="0">
                <a:latin typeface="Arial" panose="020B0604020202020204" pitchFamily="34" charset="0"/>
                <a:cs typeface="Arial" panose="020B0604020202020204" pitchFamily="34" charset="0"/>
              </a:rPr>
              <a:t>- Desaparición </a:t>
            </a:r>
            <a:r>
              <a:rPr lang="es-AR" altLang="x-none" b="1" dirty="0">
                <a:latin typeface="Arial" panose="020B0604020202020204" pitchFamily="34" charset="0"/>
                <a:cs typeface="Arial" panose="020B0604020202020204" pitchFamily="34" charset="0"/>
              </a:rPr>
              <a:t>de la </a:t>
            </a:r>
            <a:r>
              <a:rPr lang="es-AR" altLang="x-none" b="1" dirty="0" smtClean="0">
                <a:latin typeface="Arial" panose="020B0604020202020204" pitchFamily="34" charset="0"/>
                <a:cs typeface="Arial" panose="020B0604020202020204" pitchFamily="34" charset="0"/>
              </a:rPr>
              <a:t>fiebre &lt; 37,9 por 48 </a:t>
            </a:r>
            <a:r>
              <a:rPr lang="es-AR" altLang="x-none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hs</a:t>
            </a:r>
            <a:endParaRPr lang="es-AR" altLang="x-none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449580">
              <a:lnSpc>
                <a:spcPct val="13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</a:tabLst>
            </a:pPr>
            <a:r>
              <a:rPr lang="es-AR" altLang="x-none" b="1" dirty="0" smtClean="0">
                <a:latin typeface="Arial" panose="020B0604020202020204" pitchFamily="34" charset="0"/>
                <a:cs typeface="Arial" panose="020B0604020202020204" pitchFamily="34" charset="0"/>
              </a:rPr>
              <a:t>	- Normalización </a:t>
            </a:r>
            <a:r>
              <a:rPr lang="es-AR" altLang="x-none" b="1" dirty="0">
                <a:latin typeface="Arial" panose="020B0604020202020204" pitchFamily="34" charset="0"/>
                <a:cs typeface="Arial" panose="020B0604020202020204" pitchFamily="34" charset="0"/>
              </a:rPr>
              <a:t>de la </a:t>
            </a:r>
            <a:r>
              <a:rPr lang="es-AR" altLang="x-none" b="1" dirty="0" smtClean="0">
                <a:latin typeface="Arial" panose="020B0604020202020204" pitchFamily="34" charset="0"/>
                <a:cs typeface="Arial" panose="020B0604020202020204" pitchFamily="34" charset="0"/>
              </a:rPr>
              <a:t>saturación &gt; 90%</a:t>
            </a:r>
            <a:endParaRPr lang="es-AR" altLang="x-none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449580">
              <a:lnSpc>
                <a:spcPct val="13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</a:tabLst>
            </a:pPr>
            <a:r>
              <a:rPr lang="es-AR" altLang="x-none" b="1" dirty="0" smtClean="0">
                <a:latin typeface="Arial" panose="020B0604020202020204" pitchFamily="34" charset="0"/>
                <a:cs typeface="Arial" panose="020B0604020202020204" pitchFamily="34" charset="0"/>
              </a:rPr>
              <a:t>	- Reducción </a:t>
            </a:r>
            <a:r>
              <a:rPr lang="es-AR" altLang="x-none" b="1" dirty="0">
                <a:latin typeface="Arial" panose="020B0604020202020204" pitchFamily="34" charset="0"/>
                <a:cs typeface="Arial" panose="020B0604020202020204" pitchFamily="34" charset="0"/>
              </a:rPr>
              <a:t>de la frecuencia respiratoria </a:t>
            </a:r>
            <a:r>
              <a:rPr lang="es-AR" altLang="x-none" b="1" dirty="0" smtClean="0">
                <a:latin typeface="Arial" panose="020B0604020202020204" pitchFamily="34" charset="0"/>
                <a:cs typeface="Arial" panose="020B0604020202020204" pitchFamily="34" charset="0"/>
              </a:rPr>
              <a:t>&lt; 24 rpm - pulso &lt; 100 </a:t>
            </a:r>
            <a:r>
              <a:rPr lang="es-AR" altLang="x-none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lpm</a:t>
            </a:r>
            <a:r>
              <a:rPr lang="es-AR" altLang="x-none" b="1" dirty="0" smtClean="0">
                <a:latin typeface="Arial" panose="020B0604020202020204" pitchFamily="34" charset="0"/>
                <a:cs typeface="Arial" panose="020B0604020202020204" pitchFamily="34" charset="0"/>
              </a:rPr>
              <a:t> – PA &gt; 90 </a:t>
            </a:r>
            <a:r>
              <a:rPr lang="es-AR" altLang="x-none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mmHg</a:t>
            </a:r>
            <a:endParaRPr lang="es-AR" altLang="x-none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449580">
              <a:lnSpc>
                <a:spcPct val="13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</a:tabLst>
            </a:pPr>
            <a:r>
              <a:rPr lang="es-AR" altLang="x-none" b="1" dirty="0" smtClean="0">
                <a:latin typeface="Arial" panose="020B0604020202020204" pitchFamily="34" charset="0"/>
                <a:cs typeface="Arial" panose="020B0604020202020204" pitchFamily="34" charset="0"/>
              </a:rPr>
              <a:t>	- Sensación</a:t>
            </a:r>
            <a:r>
              <a:rPr lang="es-AR" altLang="x-none" b="1" dirty="0">
                <a:latin typeface="Arial" panose="020B0604020202020204" pitchFamily="34" charset="0"/>
                <a:cs typeface="Arial" panose="020B0604020202020204" pitchFamily="34" charset="0"/>
              </a:rPr>
              <a:t>: “</a:t>
            </a:r>
            <a:r>
              <a:rPr lang="es-AR" altLang="x-none" b="1" i="1" dirty="0">
                <a:latin typeface="Arial" panose="020B0604020202020204" pitchFamily="34" charset="0"/>
                <a:cs typeface="Arial" panose="020B0604020202020204" pitchFamily="34" charset="0"/>
              </a:rPr>
              <a:t>mejoría del ánimo y la fuerza</a:t>
            </a:r>
            <a:r>
              <a:rPr lang="es-AR" altLang="x-none" b="1" dirty="0" smtClean="0">
                <a:latin typeface="Arial" panose="020B0604020202020204" pitchFamily="34" charset="0"/>
                <a:cs typeface="Arial" panose="020B0604020202020204" pitchFamily="34" charset="0"/>
              </a:rPr>
              <a:t>” – Estado mental normal</a:t>
            </a:r>
          </a:p>
          <a:p>
            <a:pPr defTabSz="449580">
              <a:lnSpc>
                <a:spcPct val="13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</a:tabLst>
            </a:pPr>
            <a:r>
              <a:rPr lang="es-AR" altLang="x-none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OCURRIÓ LO ANTERIOR SE ASUME EFICACIA DEL TRATAMIENTO</a:t>
            </a:r>
            <a:endParaRPr lang="es-AR" altLang="x-none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1991353" y="4337682"/>
            <a:ext cx="8859078" cy="23329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49580">
              <a:lnSpc>
                <a:spcPct val="13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  <a:tab pos="12306300" algn="l"/>
              </a:tabLst>
            </a:pPr>
            <a:r>
              <a:rPr lang="es-AR" altLang="x-none" sz="20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PUEDEN PERSISTIR: (por lo tanto NO SON criterios de mejoría)</a:t>
            </a:r>
          </a:p>
          <a:p>
            <a:pPr defTabSz="449580">
              <a:lnSpc>
                <a:spcPct val="13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  <a:tab pos="12306300" algn="l"/>
              </a:tabLst>
            </a:pPr>
            <a:r>
              <a:rPr lang="es-AR" altLang="x-none" sz="20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tos </a:t>
            </a:r>
            <a:r>
              <a:rPr lang="es-AR" altLang="x-none" sz="20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espectoración</a:t>
            </a:r>
            <a:r>
              <a:rPr lang="es-AR" altLang="x-none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s-AR" altLang="x-none" b="1" dirty="0" smtClean="0">
                <a:latin typeface="Arial" panose="020B0604020202020204" pitchFamily="34" charset="0"/>
                <a:cs typeface="Arial" panose="020B0604020202020204" pitchFamily="34" charset="0"/>
              </a:rPr>
              <a:t>hasta </a:t>
            </a:r>
            <a:r>
              <a:rPr lang="es-AR" altLang="x-none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s-AR" altLang="x-none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4 sem</a:t>
            </a:r>
          </a:p>
          <a:p>
            <a:pPr defTabSz="449580">
              <a:lnSpc>
                <a:spcPct val="13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  <a:tab pos="12306300" algn="l"/>
              </a:tabLst>
            </a:pPr>
            <a:r>
              <a:rPr lang="es-AR" altLang="x-none" b="1" dirty="0" smtClean="0">
                <a:latin typeface="Arial" panose="020B0604020202020204" pitchFamily="34" charset="0"/>
                <a:cs typeface="Arial" panose="020B0604020202020204" pitchFamily="34" charset="0"/>
              </a:rPr>
              <a:t>La auscultación pulmonar patológica </a:t>
            </a:r>
            <a:r>
              <a:rPr lang="es-AR" altLang="x-none" b="1" dirty="0">
                <a:latin typeface="Arial" panose="020B0604020202020204" pitchFamily="34" charset="0"/>
                <a:cs typeface="Arial" panose="020B0604020202020204" pitchFamily="34" charset="0"/>
              </a:rPr>
              <a:t>hasta 1 semana </a:t>
            </a:r>
            <a:r>
              <a:rPr lang="es-AR" altLang="x-none" b="1" dirty="0" smtClean="0">
                <a:latin typeface="Arial" panose="020B0604020202020204" pitchFamily="34" charset="0"/>
                <a:cs typeface="Arial" panose="020B0604020202020204" pitchFamily="34" charset="0"/>
              </a:rPr>
              <a:t>después del inicio </a:t>
            </a:r>
            <a:endParaRPr lang="es-AR" altLang="x-none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449580">
              <a:lnSpc>
                <a:spcPct val="13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  <a:tab pos="12306300" algn="l"/>
              </a:tabLst>
            </a:pPr>
            <a:r>
              <a:rPr lang="es-AR" altLang="x-none" sz="20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disnea </a:t>
            </a:r>
            <a:r>
              <a:rPr lang="es-AR" altLang="x-none" sz="2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s-AR" altLang="x-none" sz="20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esfuerzo de</a:t>
            </a:r>
            <a:r>
              <a:rPr lang="es-AR" altLang="x-none" sz="20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AR" altLang="x-none" sz="20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a </a:t>
            </a:r>
            <a:r>
              <a:rPr lang="es-AR" altLang="x-none" sz="2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meses</a:t>
            </a:r>
            <a:endParaRPr lang="es-AR" altLang="x-none" sz="20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449580">
              <a:lnSpc>
                <a:spcPct val="13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  <a:tab pos="12306300" algn="l"/>
              </a:tabLst>
            </a:pPr>
            <a:r>
              <a:rPr lang="es-AR" altLang="x-none" b="1" dirty="0" smtClean="0">
                <a:latin typeface="Arial" panose="020B0604020202020204" pitchFamily="34" charset="0"/>
                <a:cs typeface="Arial" panose="020B0604020202020204" pitchFamily="34" charset="0"/>
              </a:rPr>
              <a:t>El infiltrado radiológico hasta </a:t>
            </a:r>
            <a:r>
              <a:rPr lang="es-AR" altLang="x-none" b="1" dirty="0">
                <a:latin typeface="Arial" panose="020B0604020202020204" pitchFamily="34" charset="0"/>
                <a:cs typeface="Arial" panose="020B0604020202020204" pitchFamily="34" charset="0"/>
              </a:rPr>
              <a:t>1 mes </a:t>
            </a:r>
            <a:endParaRPr lang="es-AR" altLang="x-none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defTabSz="449580">
              <a:lnSpc>
                <a:spcPct val="13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  <a:tab pos="12306300" algn="l"/>
              </a:tabLst>
            </a:pPr>
            <a:r>
              <a:rPr lang="es-AR" altLang="x-none" sz="1600" b="1" dirty="0" smtClean="0">
                <a:latin typeface="Tahoma" panose="020B0604030504040204" pitchFamily="32" charset="0"/>
                <a:sym typeface="+mn-ea"/>
              </a:rPr>
              <a:t>Guías </a:t>
            </a:r>
            <a:r>
              <a:rPr lang="es-AR" altLang="x-none" sz="1600" b="1" dirty="0">
                <a:latin typeface="Tahoma" panose="020B0604030504040204" pitchFamily="32" charset="0"/>
                <a:sym typeface="+mn-ea"/>
              </a:rPr>
              <a:t>NICE </a:t>
            </a:r>
            <a:r>
              <a:rPr lang="es-AR" altLang="x-none" sz="1600" b="1" dirty="0" smtClean="0">
                <a:latin typeface="Tahoma" panose="020B0604030504040204" pitchFamily="32" charset="0"/>
                <a:sym typeface="+mn-ea"/>
              </a:rPr>
              <a:t>2014</a:t>
            </a:r>
            <a:endParaRPr lang="es-AR" altLang="x-none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5396428" y="3917814"/>
            <a:ext cx="67955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400" b="1" dirty="0" smtClean="0"/>
              <a:t>ABORDAJE </a:t>
            </a:r>
            <a:r>
              <a:rPr lang="es-MX" sz="1400" b="1" dirty="0"/>
              <a:t>DE LA NEUMONÍA ADQUIRIDA EN LA COMUNIDAD </a:t>
            </a:r>
            <a:r>
              <a:rPr lang="es-MX" sz="1400" b="1" dirty="0" smtClean="0"/>
              <a:t>EN </a:t>
            </a:r>
            <a:r>
              <a:rPr lang="es-MX" sz="1400" b="1" dirty="0"/>
              <a:t>ADULTOS </a:t>
            </a:r>
            <a:r>
              <a:rPr lang="es-MX" sz="1400" b="1" dirty="0" smtClean="0"/>
              <a:t>– </a:t>
            </a:r>
          </a:p>
          <a:p>
            <a:r>
              <a:rPr lang="es-MX" sz="1400" b="1" dirty="0" smtClean="0"/>
              <a:t>SOCIEDAD </a:t>
            </a:r>
            <a:r>
              <a:rPr lang="es-MX" sz="1400" b="1" dirty="0"/>
              <a:t>ARGENTINA DE INFECTOLOGÍA </a:t>
            </a:r>
            <a:r>
              <a:rPr lang="es-MX" sz="1400" b="1" dirty="0" smtClean="0"/>
              <a:t>2025</a:t>
            </a:r>
            <a:endParaRPr lang="es-AR" sz="1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876" y="274983"/>
            <a:ext cx="9460037" cy="1036982"/>
          </a:xfrm>
        </p:spPr>
        <p:txBody>
          <a:bodyPr/>
          <a:lstStyle/>
          <a:p>
            <a:r>
              <a:rPr lang="es-AR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Infecciones Respiratorias</a:t>
            </a:r>
            <a:r>
              <a:rPr lang="es-AR" dirty="0">
                <a:solidFill>
                  <a:schemeClr val="tx1"/>
                </a:solidFill>
              </a:rPr>
              <a:t> </a:t>
            </a:r>
            <a:r>
              <a:rPr lang="es-AR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Bajas</a:t>
            </a:r>
            <a:endParaRPr lang="es-AR" dirty="0">
              <a:solidFill>
                <a:schemeClr val="tx1"/>
              </a:solidFill>
            </a:endParaRPr>
          </a:p>
        </p:txBody>
      </p:sp>
      <p:sp>
        <p:nvSpPr>
          <p:cNvPr id="3" name="Marcador de texto 2"/>
          <p:cNvSpPr>
            <a:spLocks noGrp="1"/>
          </p:cNvSpPr>
          <p:nvPr>
            <p:ph type="body" sz="half" idx="2"/>
          </p:nvPr>
        </p:nvSpPr>
        <p:spPr>
          <a:xfrm>
            <a:off x="777268" y="2766390"/>
            <a:ext cx="11211532" cy="3557292"/>
          </a:xfrm>
        </p:spPr>
        <p:txBody>
          <a:bodyPr>
            <a:noAutofit/>
          </a:bodyPr>
          <a:lstStyle/>
          <a:p>
            <a:pPr defTabSz="449580">
              <a:lnSpc>
                <a:spcPct val="15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</a:tabLst>
            </a:pPr>
            <a:r>
              <a:rPr lang="es-AR" altLang="x-none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NO </a:t>
            </a:r>
            <a:r>
              <a:rPr lang="es-AR" altLang="x-none" sz="2000" b="1" dirty="0">
                <a:latin typeface="Arial" panose="020B0604020202020204" pitchFamily="34" charset="0"/>
                <a:cs typeface="Arial" panose="020B0604020202020204" pitchFamily="34" charset="0"/>
              </a:rPr>
              <a:t>OLVIDAR: 	</a:t>
            </a:r>
            <a:r>
              <a:rPr lang="es-AR" altLang="x-none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O2 (Lograr </a:t>
            </a:r>
            <a:r>
              <a:rPr lang="es-AR" altLang="x-none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Sat</a:t>
            </a:r>
            <a:r>
              <a:rPr lang="es-AR" altLang="x-none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94 </a:t>
            </a:r>
            <a:r>
              <a:rPr lang="es-AR" altLang="x-none" sz="2000" b="1" dirty="0">
                <a:latin typeface="Arial" panose="020B0604020202020204" pitchFamily="34" charset="0"/>
                <a:cs typeface="Arial" panose="020B0604020202020204" pitchFamily="34" charset="0"/>
              </a:rPr>
              <a:t>a 98 </a:t>
            </a:r>
            <a:r>
              <a:rPr lang="es-AR" altLang="x-none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%)</a:t>
            </a:r>
          </a:p>
          <a:p>
            <a:pPr defTabSz="449580">
              <a:lnSpc>
                <a:spcPct val="15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</a:tabLst>
            </a:pPr>
            <a:r>
              <a:rPr lang="es-AR" altLang="x-none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AR" altLang="x-none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Hidratación (La fiebre genera pérdidas importantes de agua)</a:t>
            </a:r>
            <a:endParaRPr lang="es-AR" altLang="x-none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449580">
              <a:lnSpc>
                <a:spcPct val="15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</a:tabLst>
            </a:pPr>
            <a:r>
              <a:rPr lang="es-AR" altLang="x-none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</a:t>
            </a:r>
            <a:r>
              <a:rPr lang="es-AR" altLang="x-none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Heparino</a:t>
            </a:r>
            <a:r>
              <a:rPr lang="es-AR" altLang="x-none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profilaxis (en caso de internación)</a:t>
            </a:r>
            <a:endParaRPr lang="es-AR" altLang="x-none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449580">
              <a:lnSpc>
                <a:spcPct val="15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</a:tabLst>
            </a:pPr>
            <a:r>
              <a:rPr lang="es-AR" altLang="x-none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Nutrición</a:t>
            </a:r>
            <a:endParaRPr lang="es-AR" altLang="x-none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449580">
              <a:lnSpc>
                <a:spcPct val="15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</a:tabLst>
            </a:pPr>
            <a:r>
              <a:rPr lang="es-AR" altLang="x-none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Movilización </a:t>
            </a:r>
            <a:endParaRPr lang="es-AR" altLang="x-none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449580">
              <a:lnSpc>
                <a:spcPct val="15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</a:tabLst>
            </a:pPr>
            <a:r>
              <a:rPr lang="es-AR" altLang="x-none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AR" altLang="x-none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</a:t>
            </a:r>
            <a:r>
              <a:rPr lang="es-AR" altLang="x-none" sz="2000" b="1" dirty="0">
                <a:latin typeface="Arial" panose="020B0604020202020204" pitchFamily="34" charset="0"/>
                <a:cs typeface="Arial" panose="020B0604020202020204" pitchFamily="34" charset="0"/>
              </a:rPr>
              <a:t>¿Kinesioterapia?</a:t>
            </a:r>
            <a:endParaRPr lang="es-A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Marcador de texto 2"/>
          <p:cNvSpPr txBox="1"/>
          <p:nvPr/>
        </p:nvSpPr>
        <p:spPr>
          <a:xfrm>
            <a:off x="677876" y="1311965"/>
            <a:ext cx="8825659" cy="4174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es-AR" altLang="x-none" sz="28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Neumonía Aguda de la Comunidad</a:t>
            </a:r>
          </a:p>
          <a:p>
            <a:endParaRPr lang="es-AR" sz="2800" dirty="0"/>
          </a:p>
        </p:txBody>
      </p:sp>
      <p:sp>
        <p:nvSpPr>
          <p:cNvPr id="5" name="Rectángulo 4"/>
          <p:cNvSpPr/>
          <p:nvPr/>
        </p:nvSpPr>
        <p:spPr>
          <a:xfrm>
            <a:off x="245844" y="1825727"/>
            <a:ext cx="1091316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4958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</a:tabLst>
            </a:pPr>
            <a:r>
              <a:rPr lang="es-AR" altLang="x-none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Primera Dosis de ATB en la Guardia o previo al traslado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8119" y="374374"/>
            <a:ext cx="9668759" cy="1027043"/>
          </a:xfrm>
        </p:spPr>
        <p:txBody>
          <a:bodyPr/>
          <a:lstStyle/>
          <a:p>
            <a:r>
              <a:rPr lang="es-AR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Infecciones Respiratorias</a:t>
            </a:r>
            <a:r>
              <a:rPr lang="es-AR" dirty="0">
                <a:solidFill>
                  <a:schemeClr val="tx1"/>
                </a:solidFill>
              </a:rPr>
              <a:t> </a:t>
            </a:r>
            <a:r>
              <a:rPr lang="es-AR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Bajas</a:t>
            </a:r>
            <a:endParaRPr lang="es-AR" dirty="0">
              <a:solidFill>
                <a:schemeClr val="tx1"/>
              </a:solidFill>
            </a:endParaRPr>
          </a:p>
        </p:txBody>
      </p:sp>
      <p:sp>
        <p:nvSpPr>
          <p:cNvPr id="3" name="Marcador de texto 2"/>
          <p:cNvSpPr>
            <a:spLocks noGrp="1"/>
          </p:cNvSpPr>
          <p:nvPr>
            <p:ph type="body" sz="half" idx="2"/>
          </p:nvPr>
        </p:nvSpPr>
        <p:spPr>
          <a:xfrm>
            <a:off x="971533" y="2136430"/>
            <a:ext cx="10474992" cy="3768611"/>
          </a:xfrm>
        </p:spPr>
        <p:txBody>
          <a:bodyPr>
            <a:noAutofit/>
          </a:bodyPr>
          <a:lstStyle/>
          <a:p>
            <a:pPr marL="215900" indent="-215900" defTabSz="449580">
              <a:lnSpc>
                <a:spcPct val="15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</a:tabLst>
            </a:pPr>
            <a:r>
              <a:rPr lang="es-AR" altLang="x-none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-Corticoides</a:t>
            </a:r>
            <a:r>
              <a:rPr lang="es-AR" altLang="x-none" sz="28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s-AR" altLang="x-none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Sólo en caso de </a:t>
            </a:r>
            <a:r>
              <a:rPr lang="es-AR" altLang="x-none" sz="2800" b="1" dirty="0">
                <a:latin typeface="Arial" panose="020B0604020202020204" pitchFamily="34" charset="0"/>
                <a:cs typeface="Arial" panose="020B0604020202020204" pitchFamily="34" charset="0"/>
              </a:rPr>
              <a:t>EPOC o COVID-19</a:t>
            </a:r>
          </a:p>
          <a:p>
            <a:pPr marL="215900" indent="-215900" defTabSz="449580">
              <a:lnSpc>
                <a:spcPct val="15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</a:tabLst>
            </a:pPr>
            <a:r>
              <a:rPr lang="es-AR" altLang="x-none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-Antipiréticos</a:t>
            </a:r>
            <a:r>
              <a:rPr lang="es-AR" altLang="x-none" sz="2800" b="1" dirty="0">
                <a:latin typeface="Arial" panose="020B0604020202020204" pitchFamily="34" charset="0"/>
                <a:cs typeface="Arial" panose="020B0604020202020204" pitchFamily="34" charset="0"/>
              </a:rPr>
              <a:t>:   No confundir apirexia por </a:t>
            </a:r>
            <a:r>
              <a:rPr lang="es-AR" altLang="x-none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AINES</a:t>
            </a:r>
            <a:endParaRPr lang="es-AR" altLang="x-none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5900" indent="-215900" defTabSz="449580">
              <a:lnSpc>
                <a:spcPct val="15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</a:tabLst>
            </a:pPr>
            <a:r>
              <a:rPr lang="es-AR" altLang="x-none" sz="2800" b="1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</a:t>
            </a:r>
            <a:r>
              <a:rPr lang="es-AR" altLang="x-none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como </a:t>
            </a:r>
            <a:r>
              <a:rPr lang="es-AR" altLang="x-none" sz="2800" b="1" dirty="0">
                <a:latin typeface="Arial" panose="020B0604020202020204" pitchFamily="34" charset="0"/>
                <a:cs typeface="Arial" panose="020B0604020202020204" pitchFamily="34" charset="0"/>
              </a:rPr>
              <a:t>evolución favorable.</a:t>
            </a:r>
          </a:p>
          <a:p>
            <a:pPr marL="215900" indent="-215900" defTabSz="449580">
              <a:lnSpc>
                <a:spcPct val="15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</a:tabLst>
            </a:pPr>
            <a:r>
              <a:rPr lang="es-AR" altLang="x-none" sz="2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-Antitusivos</a:t>
            </a:r>
            <a:r>
              <a:rPr lang="es-AR" altLang="x-none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:  </a:t>
            </a:r>
            <a:r>
              <a:rPr lang="es-AR" altLang="x-none" sz="2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!!NUNCA PRESCRIBIR !!</a:t>
            </a:r>
          </a:p>
          <a:p>
            <a:pPr marL="215900" indent="-215900" defTabSz="449580">
              <a:lnSpc>
                <a:spcPct val="15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</a:tabLst>
            </a:pPr>
            <a:r>
              <a:rPr lang="es-MX" sz="2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- N acetil cisteína no aporta ningún beneficio</a:t>
            </a:r>
            <a:endParaRPr lang="es-AR" sz="2400" dirty="0"/>
          </a:p>
        </p:txBody>
      </p:sp>
      <p:sp>
        <p:nvSpPr>
          <p:cNvPr id="4" name="Rectángulo 3"/>
          <p:cNvSpPr/>
          <p:nvPr/>
        </p:nvSpPr>
        <p:spPr>
          <a:xfrm>
            <a:off x="727818" y="1321904"/>
            <a:ext cx="61216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altLang="x-none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Neumonía Aguda de la Comunidad</a:t>
            </a:r>
          </a:p>
        </p:txBody>
      </p:sp>
      <p:sp>
        <p:nvSpPr>
          <p:cNvPr id="5" name="Rectángulo 4"/>
          <p:cNvSpPr/>
          <p:nvPr/>
        </p:nvSpPr>
        <p:spPr>
          <a:xfrm>
            <a:off x="5396428" y="6196347"/>
            <a:ext cx="67955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400" b="1" dirty="0" smtClean="0"/>
              <a:t>ABORDAJE </a:t>
            </a:r>
            <a:r>
              <a:rPr lang="es-MX" sz="1400" b="1" dirty="0"/>
              <a:t>DE LA NEUMONÍA ADQUIRIDA EN LA COMUNIDAD </a:t>
            </a:r>
            <a:r>
              <a:rPr lang="es-MX" sz="1400" b="1" dirty="0" smtClean="0"/>
              <a:t>EN </a:t>
            </a:r>
            <a:r>
              <a:rPr lang="es-MX" sz="1400" b="1" dirty="0"/>
              <a:t>ADULTOS </a:t>
            </a:r>
            <a:r>
              <a:rPr lang="es-MX" sz="1400" b="1" dirty="0" smtClean="0"/>
              <a:t>– </a:t>
            </a:r>
          </a:p>
          <a:p>
            <a:r>
              <a:rPr lang="es-MX" sz="1400" b="1" dirty="0" smtClean="0"/>
              <a:t>SOCIEDAD </a:t>
            </a:r>
            <a:r>
              <a:rPr lang="es-MX" sz="1400" b="1" dirty="0"/>
              <a:t>ARGENTINA DE INFECTOLOGÍA </a:t>
            </a:r>
            <a:r>
              <a:rPr lang="es-MX" sz="1400" b="1" dirty="0" smtClean="0"/>
              <a:t>2025</a:t>
            </a:r>
            <a:endParaRPr lang="es-AR" sz="1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7572" y="364435"/>
            <a:ext cx="9430219" cy="1076739"/>
          </a:xfrm>
        </p:spPr>
        <p:txBody>
          <a:bodyPr/>
          <a:lstStyle/>
          <a:p>
            <a:r>
              <a:rPr lang="es-AR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Infecciones Respiratorias</a:t>
            </a:r>
            <a:r>
              <a:rPr lang="es-AR" dirty="0">
                <a:solidFill>
                  <a:schemeClr val="tx1"/>
                </a:solidFill>
              </a:rPr>
              <a:t> </a:t>
            </a:r>
            <a:r>
              <a:rPr lang="es-AR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Bajas</a:t>
            </a:r>
            <a:endParaRPr lang="es-AR" dirty="0">
              <a:solidFill>
                <a:schemeClr val="tx1"/>
              </a:solidFill>
            </a:endParaRPr>
          </a:p>
        </p:txBody>
      </p:sp>
      <p:sp>
        <p:nvSpPr>
          <p:cNvPr id="3" name="Marcador de texto 2"/>
          <p:cNvSpPr>
            <a:spLocks noGrp="1"/>
          </p:cNvSpPr>
          <p:nvPr>
            <p:ph type="body" sz="half" idx="2"/>
          </p:nvPr>
        </p:nvSpPr>
        <p:spPr>
          <a:xfrm>
            <a:off x="523370" y="2003613"/>
            <a:ext cx="11065499" cy="4628976"/>
          </a:xfrm>
        </p:spPr>
        <p:txBody>
          <a:bodyPr>
            <a:normAutofit fontScale="25000" lnSpcReduction="20000"/>
          </a:bodyPr>
          <a:lstStyle/>
          <a:p>
            <a:r>
              <a:rPr lang="es-ES" sz="8000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s-ES" sz="80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Vacunas Antineumocócicas</a:t>
            </a:r>
          </a:p>
          <a:p>
            <a:r>
              <a:rPr lang="es-ES" sz="8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8000" dirty="0"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es-ES" sz="8000" b="1" u="sng" dirty="0">
                <a:latin typeface="Arial" panose="020B0604020202020204" pitchFamily="34" charset="0"/>
                <a:cs typeface="Arial" panose="020B0604020202020204" pitchFamily="34" charset="0"/>
              </a:rPr>
              <a:t>vacuna antineumocócica de polisacáridos (</a:t>
            </a:r>
            <a:r>
              <a:rPr lang="es-ES" sz="80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PPSV20</a:t>
            </a:r>
            <a:r>
              <a:rPr lang="es-ES" sz="8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  <a:r>
              <a:rPr lang="es-ES" sz="8000" dirty="0" smtClean="0">
                <a:latin typeface="Arial" panose="020B0604020202020204" pitchFamily="34" charset="0"/>
                <a:cs typeface="Arial" panose="020B0604020202020204" pitchFamily="34" charset="0"/>
              </a:rPr>
              <a:t>una única dosis. (Hasta hoy)</a:t>
            </a:r>
          </a:p>
          <a:p>
            <a:r>
              <a:rPr lang="es-ES" sz="8000" dirty="0" smtClean="0">
                <a:latin typeface="Arial" panose="020B0604020202020204" pitchFamily="34" charset="0"/>
                <a:cs typeface="Arial" panose="020B0604020202020204" pitchFamily="34" charset="0"/>
              </a:rPr>
              <a:t>Si tiene alguna de las anteriores administrada se debe completar el esta.</a:t>
            </a:r>
          </a:p>
          <a:p>
            <a:endParaRPr lang="es-ES" sz="8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8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s-ES" sz="80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s-ES" sz="80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acuna Antigripal</a:t>
            </a:r>
            <a:endParaRPr lang="es-ES" sz="8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8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8000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s-ES" sz="8000" dirty="0" smtClean="0">
                <a:latin typeface="Arial" panose="020B0604020202020204" pitchFamily="34" charset="0"/>
                <a:cs typeface="Arial" panose="020B0604020202020204" pitchFamily="34" charset="0"/>
              </a:rPr>
              <a:t>esulta </a:t>
            </a:r>
            <a:r>
              <a:rPr lang="es-ES" sz="8000" dirty="0">
                <a:latin typeface="Arial" panose="020B0604020202020204" pitchFamily="34" charset="0"/>
                <a:cs typeface="Arial" panose="020B0604020202020204" pitchFamily="34" charset="0"/>
              </a:rPr>
              <a:t>eficaz a la hora de prevenir complicaciones de la neumonía por influenza. </a:t>
            </a:r>
            <a:r>
              <a:rPr lang="es-ES" sz="8000" dirty="0" smtClean="0">
                <a:latin typeface="Arial" panose="020B0604020202020204" pitchFamily="34" charset="0"/>
                <a:cs typeface="Arial" panose="020B0604020202020204" pitchFamily="34" charset="0"/>
              </a:rPr>
              <a:t>Presentaciones con </a:t>
            </a:r>
            <a:r>
              <a:rPr lang="es-ES" sz="8000" dirty="0"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es-ES" sz="8000" dirty="0" smtClean="0">
                <a:latin typeface="Arial" panose="020B0604020202020204" pitchFamily="34" charset="0"/>
                <a:cs typeface="Arial" panose="020B0604020202020204" pitchFamily="34" charset="0"/>
              </a:rPr>
              <a:t>cepas (2 de </a:t>
            </a:r>
            <a:r>
              <a:rPr lang="es-ES" sz="8000" dirty="0">
                <a:latin typeface="Arial" panose="020B0604020202020204" pitchFamily="34" charset="0"/>
                <a:cs typeface="Arial" panose="020B0604020202020204" pitchFamily="34" charset="0"/>
              </a:rPr>
              <a:t>influenza A y una </a:t>
            </a:r>
            <a:r>
              <a:rPr lang="es-ES" sz="8000" dirty="0" smtClean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s-ES" sz="8000" dirty="0">
                <a:latin typeface="Arial" panose="020B0604020202020204" pitchFamily="34" charset="0"/>
                <a:cs typeface="Arial" panose="020B0604020202020204" pitchFamily="34" charset="0"/>
              </a:rPr>
              <a:t>influenza </a:t>
            </a:r>
            <a:r>
              <a:rPr lang="es-ES" sz="8000" dirty="0" smtClean="0">
                <a:latin typeface="Arial" panose="020B0604020202020204" pitchFamily="34" charset="0"/>
                <a:cs typeface="Arial" panose="020B0604020202020204" pitchFamily="34" charset="0"/>
              </a:rPr>
              <a:t>B) y la 2026 </a:t>
            </a:r>
            <a:r>
              <a:rPr lang="es-ES" sz="8000" dirty="0" smtClean="0">
                <a:latin typeface="Arial" panose="020B0604020202020204" pitchFamily="34" charset="0"/>
                <a:cs typeface="Arial" panose="020B0604020202020204" pitchFamily="34" charset="0"/>
              </a:rPr>
              <a:t>con 4 cepas.</a:t>
            </a:r>
          </a:p>
          <a:p>
            <a:endParaRPr lang="es-ES" sz="8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8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s-ES" sz="80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Vacuna Covid 19</a:t>
            </a:r>
            <a:endParaRPr lang="es-ES" sz="8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8000" dirty="0" smtClean="0">
                <a:latin typeface="Arial" panose="020B0604020202020204" pitchFamily="34" charset="0"/>
                <a:cs typeface="Arial" panose="020B0604020202020204" pitchFamily="34" charset="0"/>
              </a:rPr>
              <a:t>Desde el año 2023 se encuentra disponible la bivariante que incluye la cepa original de Covid mas la cepa </a:t>
            </a:r>
            <a:r>
              <a:rPr lang="es-ES" sz="8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Omicron</a:t>
            </a:r>
            <a:r>
              <a:rPr lang="es-ES" sz="8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s-ES" sz="8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8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s-ES" sz="80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Vacuna </a:t>
            </a:r>
            <a:r>
              <a:rPr lang="es-ES" sz="80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contra </a:t>
            </a:r>
            <a:r>
              <a:rPr lang="es-ES" sz="8000" b="1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Sincitial </a:t>
            </a:r>
            <a:r>
              <a:rPr lang="es-ES" sz="80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Respiratorio</a:t>
            </a:r>
            <a:endParaRPr lang="es-ES" sz="8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8000" dirty="0" smtClean="0">
                <a:latin typeface="Arial" panose="020B0604020202020204" pitchFamily="34" charset="0"/>
                <a:cs typeface="Arial" panose="020B0604020202020204" pitchFamily="34" charset="0"/>
              </a:rPr>
              <a:t>A partir de los 50 años</a:t>
            </a:r>
            <a:endParaRPr lang="es-ES" sz="8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3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AR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759651" y="1073894"/>
            <a:ext cx="52643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altLang="x-none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Neumonía Aguda de la Comunidad</a:t>
            </a:r>
          </a:p>
        </p:txBody>
      </p:sp>
      <p:sp>
        <p:nvSpPr>
          <p:cNvPr id="5" name="Rectángulo 4"/>
          <p:cNvSpPr/>
          <p:nvPr/>
        </p:nvSpPr>
        <p:spPr>
          <a:xfrm>
            <a:off x="6056120" y="1110314"/>
            <a:ext cx="17267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sz="2400" dirty="0">
                <a:latin typeface="Arial" panose="020B0604020202020204" pitchFamily="34" charset="0"/>
                <a:cs typeface="Arial" panose="020B0604020202020204" pitchFamily="34" charset="0"/>
              </a:rPr>
              <a:t>Prevención</a:t>
            </a:r>
          </a:p>
        </p:txBody>
      </p:sp>
      <p:sp>
        <p:nvSpPr>
          <p:cNvPr id="6" name="Rectángulo 5"/>
          <p:cNvSpPr/>
          <p:nvPr/>
        </p:nvSpPr>
        <p:spPr>
          <a:xfrm>
            <a:off x="5396428" y="6218703"/>
            <a:ext cx="67955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400" b="1" dirty="0" smtClean="0"/>
              <a:t>ABORDAJE </a:t>
            </a:r>
            <a:r>
              <a:rPr lang="es-MX" sz="1400" b="1" dirty="0"/>
              <a:t>DE LA NEUMONÍA ADQUIRIDA EN LA COMUNIDAD </a:t>
            </a:r>
            <a:r>
              <a:rPr lang="es-MX" sz="1400" b="1" dirty="0" smtClean="0"/>
              <a:t>EN </a:t>
            </a:r>
            <a:r>
              <a:rPr lang="es-MX" sz="1400" b="1" dirty="0"/>
              <a:t>ADULTOS </a:t>
            </a:r>
            <a:r>
              <a:rPr lang="es-MX" sz="1400" b="1" dirty="0" smtClean="0"/>
              <a:t>– </a:t>
            </a:r>
          </a:p>
          <a:p>
            <a:r>
              <a:rPr lang="es-MX" sz="1400" b="1" dirty="0" smtClean="0"/>
              <a:t>SOCIEDAD </a:t>
            </a:r>
            <a:r>
              <a:rPr lang="es-MX" sz="1400" b="1" dirty="0"/>
              <a:t>ARGENTINA DE INFECTOLOGÍA </a:t>
            </a:r>
            <a:r>
              <a:rPr lang="es-MX" sz="1400" b="1" dirty="0" smtClean="0"/>
              <a:t>2025</a:t>
            </a:r>
            <a:endParaRPr lang="es-AR" sz="1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7572" y="304800"/>
            <a:ext cx="9629002" cy="1056861"/>
          </a:xfrm>
        </p:spPr>
        <p:txBody>
          <a:bodyPr/>
          <a:lstStyle/>
          <a:p>
            <a:r>
              <a:rPr lang="es-AR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Infecciones Respiratorias</a:t>
            </a:r>
            <a:r>
              <a:rPr lang="es-AR" dirty="0">
                <a:solidFill>
                  <a:schemeClr val="tx1"/>
                </a:solidFill>
              </a:rPr>
              <a:t> </a:t>
            </a:r>
            <a:r>
              <a:rPr lang="es-AR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Bajas</a:t>
            </a:r>
            <a:endParaRPr lang="es-AR" dirty="0">
              <a:solidFill>
                <a:schemeClr val="tx1"/>
              </a:solidFill>
            </a:endParaRPr>
          </a:p>
        </p:txBody>
      </p:sp>
      <p:sp>
        <p:nvSpPr>
          <p:cNvPr id="3" name="Marcador de texto 2"/>
          <p:cNvSpPr>
            <a:spLocks noGrp="1"/>
          </p:cNvSpPr>
          <p:nvPr>
            <p:ph type="body" sz="half" idx="2"/>
          </p:nvPr>
        </p:nvSpPr>
        <p:spPr>
          <a:xfrm>
            <a:off x="1129243" y="1441173"/>
            <a:ext cx="8825659" cy="993914"/>
          </a:xfrm>
        </p:spPr>
        <p:txBody>
          <a:bodyPr>
            <a:normAutofit lnSpcReduction="10000"/>
          </a:bodyPr>
          <a:lstStyle/>
          <a:p>
            <a:pPr algn="ctr" defTabSz="449580">
              <a:spcBef>
                <a:spcPts val="365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</a:tabLst>
            </a:pPr>
            <a:r>
              <a:rPr lang="es-AR" altLang="x-none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PIENSEN...</a:t>
            </a:r>
          </a:p>
          <a:p>
            <a:pPr algn="ctr" defTabSz="449580">
              <a:spcBef>
                <a:spcPts val="365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</a:tabLst>
            </a:pPr>
            <a:r>
              <a:rPr lang="es-AR" altLang="x-none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LUEGO PRESCRIBAN </a:t>
            </a:r>
          </a:p>
          <a:p>
            <a:endParaRPr lang="es-A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7181" y="930965"/>
            <a:ext cx="10267755" cy="1981200"/>
          </a:xfrm>
        </p:spPr>
        <p:txBody>
          <a:bodyPr/>
          <a:lstStyle/>
          <a:p>
            <a:r>
              <a:rPr lang="es-ES" altLang="x-none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Infecciones Respiratorias</a:t>
            </a:r>
            <a:r>
              <a:rPr lang="es-AR" altLang="es-E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AR" altLang="es-E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Bajas</a:t>
            </a:r>
            <a:endParaRPr lang="es-AR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2"/>
          <a:srcRect b="7563"/>
          <a:stretch/>
        </p:blipFill>
        <p:spPr>
          <a:xfrm>
            <a:off x="1286104" y="2260945"/>
            <a:ext cx="5290965" cy="3511345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8066" y="2260945"/>
            <a:ext cx="3373345" cy="35113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62347" y="186424"/>
            <a:ext cx="9585505" cy="1027043"/>
          </a:xfrm>
        </p:spPr>
        <p:txBody>
          <a:bodyPr/>
          <a:lstStyle/>
          <a:p>
            <a:r>
              <a:rPr lang="es-AR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Infecciones </a:t>
            </a:r>
            <a:r>
              <a:rPr lang="es-AR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Respiratorias</a:t>
            </a:r>
            <a:r>
              <a:rPr lang="es-AR" dirty="0" smtClean="0">
                <a:solidFill>
                  <a:schemeClr val="tx1"/>
                </a:solidFill>
              </a:rPr>
              <a:t> </a:t>
            </a:r>
            <a:r>
              <a:rPr lang="es-AR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Bajas</a:t>
            </a:r>
            <a:endParaRPr lang="es-AR" dirty="0">
              <a:solidFill>
                <a:schemeClr val="tx1"/>
              </a:solidFill>
            </a:endParaRPr>
          </a:p>
        </p:txBody>
      </p:sp>
      <p:sp>
        <p:nvSpPr>
          <p:cNvPr id="3" name="Marcador de texto 2"/>
          <p:cNvSpPr>
            <a:spLocks noGrp="1"/>
          </p:cNvSpPr>
          <p:nvPr>
            <p:ph type="body" sz="half" idx="2"/>
          </p:nvPr>
        </p:nvSpPr>
        <p:spPr>
          <a:xfrm>
            <a:off x="548224" y="1749286"/>
            <a:ext cx="10642795" cy="4621695"/>
          </a:xfrm>
        </p:spPr>
        <p:txBody>
          <a:bodyPr>
            <a:noAutofit/>
          </a:bodyPr>
          <a:lstStyle/>
          <a:p>
            <a:r>
              <a:rPr lang="es-E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Definición: Inflamación </a:t>
            </a:r>
            <a:r>
              <a:rPr lang="es-ES" sz="2000" b="1" dirty="0">
                <a:latin typeface="Arial" panose="020B0604020202020204" pitchFamily="34" charset="0"/>
                <a:cs typeface="Arial" panose="020B0604020202020204" pitchFamily="34" charset="0"/>
              </a:rPr>
              <a:t>del árbol bronquial que ocurre en cualquier rango etario, con mayor frecuencia durante el otoño- </a:t>
            </a:r>
            <a:r>
              <a:rPr lang="es-E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invierno. </a:t>
            </a:r>
            <a:r>
              <a:rPr lang="es-ES" sz="2000" b="1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s-E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uele </a:t>
            </a:r>
            <a:r>
              <a:rPr lang="es-ES" sz="2000" b="1" dirty="0">
                <a:latin typeface="Arial" panose="020B0604020202020204" pitchFamily="34" charset="0"/>
                <a:cs typeface="Arial" panose="020B0604020202020204" pitchFamily="34" charset="0"/>
              </a:rPr>
              <a:t>presentarse con compromiso moderado de la vía respiratoria alta, presencia o no de fiebre, tos persistente y productiva en el 50% de los </a:t>
            </a:r>
            <a:r>
              <a:rPr lang="es-E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casos.</a:t>
            </a:r>
          </a:p>
          <a:p>
            <a:endParaRPr lang="es-ES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Etiología viral 90</a:t>
            </a:r>
            <a:r>
              <a:rPr lang="es-ES" sz="2000" b="1" dirty="0">
                <a:latin typeface="Arial" panose="020B0604020202020204" pitchFamily="34" charset="0"/>
                <a:cs typeface="Arial" panose="020B0604020202020204" pitchFamily="34" charset="0"/>
              </a:rPr>
              <a:t>% </a:t>
            </a:r>
            <a:r>
              <a:rPr lang="es-E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casos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s-ES" sz="2000" u="sng" dirty="0">
                <a:latin typeface="Arial" panose="020B0604020202020204" pitchFamily="34" charset="0"/>
                <a:cs typeface="Arial" panose="020B0604020202020204" pitchFamily="34" charset="0"/>
              </a:rPr>
              <a:t>El tratamiento es sintomático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(rinovirus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, coronavirus, adenovirus, influenza, parainfluenza y virus </a:t>
            </a: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sincicial).</a:t>
            </a:r>
          </a:p>
          <a:p>
            <a:endParaRPr lang="es-ES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IMPORTANTE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se 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sugiere NO realizar estudios de esputo ni Rx Tórax en individuos sanos, así como la indicación de antibióticos como tratamiento. </a:t>
            </a:r>
            <a:endParaRPr lang="es-E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2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Sólo </a:t>
            </a:r>
            <a:r>
              <a:rPr lang="es-ES" sz="2000" u="sng" dirty="0">
                <a:latin typeface="Arial" panose="020B0604020202020204" pitchFamily="34" charset="0"/>
                <a:cs typeface="Arial" panose="020B0604020202020204" pitchFamily="34" charset="0"/>
              </a:rPr>
              <a:t>considerarlo si los síntomas persisten por más de tres </a:t>
            </a:r>
            <a:r>
              <a:rPr lang="es-ES" sz="2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semanas.</a:t>
            </a:r>
          </a:p>
        </p:txBody>
      </p:sp>
      <p:sp>
        <p:nvSpPr>
          <p:cNvPr id="4" name="Rectángulo 3"/>
          <p:cNvSpPr/>
          <p:nvPr/>
        </p:nvSpPr>
        <p:spPr>
          <a:xfrm>
            <a:off x="562347" y="1090112"/>
            <a:ext cx="34061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457200">
              <a:spcBef>
                <a:spcPts val="1000"/>
              </a:spcBef>
              <a:buClr>
                <a:srgbClr val="ACD433"/>
              </a:buClr>
              <a:buSzPct val="80000"/>
            </a:pPr>
            <a:r>
              <a:rPr lang="es-ES" sz="2800" b="1" dirty="0">
                <a:solidFill>
                  <a:srgbClr val="FFFF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Bronquitis Aguda: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98362" y="235226"/>
            <a:ext cx="9499795" cy="848139"/>
          </a:xfrm>
        </p:spPr>
        <p:txBody>
          <a:bodyPr/>
          <a:lstStyle/>
          <a:p>
            <a:r>
              <a:rPr lang="es-AR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Infecciones Respiratorias</a:t>
            </a:r>
            <a:r>
              <a:rPr lang="es-AR" dirty="0">
                <a:solidFill>
                  <a:schemeClr val="tx1"/>
                </a:solidFill>
              </a:rPr>
              <a:t> </a:t>
            </a:r>
            <a:r>
              <a:rPr lang="es-AR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Bajas</a:t>
            </a:r>
            <a:endParaRPr lang="es-AR" dirty="0">
              <a:solidFill>
                <a:schemeClr val="tx1"/>
              </a:solidFill>
            </a:endParaRPr>
          </a:p>
        </p:txBody>
      </p:sp>
      <p:sp>
        <p:nvSpPr>
          <p:cNvPr id="3" name="Marcador de texto 2"/>
          <p:cNvSpPr>
            <a:spLocks noGrp="1"/>
          </p:cNvSpPr>
          <p:nvPr>
            <p:ph type="body" sz="half" idx="2"/>
          </p:nvPr>
        </p:nvSpPr>
        <p:spPr>
          <a:xfrm>
            <a:off x="1316854" y="2026006"/>
            <a:ext cx="9509734" cy="4044288"/>
          </a:xfrm>
        </p:spPr>
        <p:txBody>
          <a:bodyPr>
            <a:normAutofit fontScale="92500" lnSpcReduction="10000"/>
          </a:bodyPr>
          <a:lstStyle/>
          <a:p>
            <a:r>
              <a:rPr lang="es-ES" sz="2200" b="1" dirty="0">
                <a:latin typeface="Arial" panose="020B0604020202020204" pitchFamily="34" charset="0"/>
                <a:cs typeface="Arial" panose="020B0604020202020204" pitchFamily="34" charset="0"/>
              </a:rPr>
              <a:t>Etiología </a:t>
            </a:r>
            <a:r>
              <a:rPr lang="es-E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bacteriana:</a:t>
            </a:r>
            <a:r>
              <a:rPr lang="es-E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200" dirty="0">
                <a:latin typeface="Arial" panose="020B0604020202020204" pitchFamily="34" charset="0"/>
                <a:cs typeface="Arial" panose="020B0604020202020204" pitchFamily="34" charset="0"/>
              </a:rPr>
              <a:t>5 a 10% de los cultivos en adultos</a:t>
            </a:r>
            <a:r>
              <a:rPr lang="es-E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endParaRPr lang="es-E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22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s-ES" sz="2200" b="1" dirty="0">
                <a:latin typeface="Arial" panose="020B0604020202020204" pitchFamily="34" charset="0"/>
                <a:cs typeface="Arial" panose="020B0604020202020204" pitchFamily="34" charset="0"/>
              </a:rPr>
              <a:t>Bordetella pertussis</a:t>
            </a:r>
            <a:r>
              <a:rPr lang="es-ES" sz="22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es-ES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22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1° línea</a:t>
            </a:r>
            <a:r>
              <a:rPr lang="es-E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: Claritromicina </a:t>
            </a:r>
            <a:r>
              <a:rPr lang="es-ES" sz="2200" dirty="0">
                <a:latin typeface="Arial" panose="020B0604020202020204" pitchFamily="34" charset="0"/>
                <a:cs typeface="Arial" panose="020B0604020202020204" pitchFamily="34" charset="0"/>
              </a:rPr>
              <a:t>500 c/12 h x 7 días o Azitromicina día 1: 500 mg/día; día 2 al 5°: 250 mg/ día x 5 días </a:t>
            </a:r>
            <a:endParaRPr lang="es-ES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22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s-ES" sz="2200" u="sng" dirty="0">
                <a:latin typeface="Arial" panose="020B0604020202020204" pitchFamily="34" charset="0"/>
                <a:cs typeface="Arial" panose="020B0604020202020204" pitchFamily="34" charset="0"/>
              </a:rPr>
              <a:t>° línea</a:t>
            </a:r>
            <a:r>
              <a:rPr lang="es-ES" sz="2200" dirty="0">
                <a:latin typeface="Arial" panose="020B0604020202020204" pitchFamily="34" charset="0"/>
                <a:cs typeface="Arial" panose="020B0604020202020204" pitchFamily="34" charset="0"/>
              </a:rPr>
              <a:t>: TMP-SMX (800-120 C 12 hs por 14 días </a:t>
            </a:r>
            <a:r>
              <a:rPr lang="es-E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endParaRPr lang="es-E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22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s-AR" sz="2200" b="1" dirty="0">
                <a:latin typeface="Arial" panose="020B0604020202020204" pitchFamily="34" charset="0"/>
                <a:cs typeface="Arial" panose="020B0604020202020204" pitchFamily="34" charset="0"/>
              </a:rPr>
              <a:t>Mycoplasma pneumoniae  y </a:t>
            </a:r>
            <a:r>
              <a:rPr lang="es-ES" sz="2200" b="1" dirty="0">
                <a:latin typeface="Arial" panose="020B0604020202020204" pitchFamily="34" charset="0"/>
                <a:cs typeface="Arial" panose="020B0604020202020204" pitchFamily="34" charset="0"/>
              </a:rPr>
              <a:t>Chlamydophila pneumoniae: </a:t>
            </a:r>
            <a:endParaRPr lang="es-ES" sz="2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2200" u="sng" dirty="0">
                <a:latin typeface="Arial" panose="020B0604020202020204" pitchFamily="34" charset="0"/>
                <a:cs typeface="Arial" panose="020B0604020202020204" pitchFamily="34" charset="0"/>
              </a:rPr>
              <a:t>1° línea </a:t>
            </a:r>
            <a:r>
              <a:rPr lang="es-ES" sz="22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s-E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Azitromicina </a:t>
            </a:r>
            <a:r>
              <a:rPr lang="es-ES" sz="2200" dirty="0">
                <a:latin typeface="Arial" panose="020B0604020202020204" pitchFamily="34" charset="0"/>
                <a:cs typeface="Arial" panose="020B0604020202020204" pitchFamily="34" charset="0"/>
              </a:rPr>
              <a:t>día 1: 500 mg/día; día 2 al 5°: 250 mg/ día x 5 días </a:t>
            </a:r>
            <a:endParaRPr lang="es-ES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22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s-ES" sz="2200" u="sng" dirty="0">
                <a:latin typeface="Arial" panose="020B0604020202020204" pitchFamily="34" charset="0"/>
                <a:cs typeface="Arial" panose="020B0604020202020204" pitchFamily="34" charset="0"/>
              </a:rPr>
              <a:t>° línea</a:t>
            </a:r>
            <a:r>
              <a:rPr lang="es-ES" sz="2200" dirty="0">
                <a:latin typeface="Arial" panose="020B0604020202020204" pitchFamily="34" charset="0"/>
                <a:cs typeface="Arial" panose="020B0604020202020204" pitchFamily="34" charset="0"/>
              </a:rPr>
              <a:t>: Doxiciclina 100 mg c/12 hs x 5 días</a:t>
            </a:r>
          </a:p>
          <a:p>
            <a:endParaRPr lang="es-AR" dirty="0"/>
          </a:p>
        </p:txBody>
      </p:sp>
      <p:sp>
        <p:nvSpPr>
          <p:cNvPr id="4" name="Rectángulo 3"/>
          <p:cNvSpPr/>
          <p:nvPr/>
        </p:nvSpPr>
        <p:spPr>
          <a:xfrm>
            <a:off x="598362" y="1054880"/>
            <a:ext cx="30249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4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Bronquitis </a:t>
            </a:r>
            <a:r>
              <a:rPr lang="es-ES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Aguda: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3099" y="257842"/>
            <a:ext cx="9569368" cy="947530"/>
          </a:xfrm>
        </p:spPr>
        <p:txBody>
          <a:bodyPr/>
          <a:lstStyle/>
          <a:p>
            <a:r>
              <a:rPr lang="es-AR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Infecciones Respiratorias</a:t>
            </a:r>
            <a:r>
              <a:rPr lang="es-AR" dirty="0">
                <a:solidFill>
                  <a:schemeClr val="tx1"/>
                </a:solidFill>
              </a:rPr>
              <a:t> </a:t>
            </a:r>
            <a:r>
              <a:rPr lang="es-AR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Bajas</a:t>
            </a:r>
            <a:endParaRPr lang="es-AR" dirty="0">
              <a:solidFill>
                <a:schemeClr val="tx1"/>
              </a:solidFill>
            </a:endParaRPr>
          </a:p>
        </p:txBody>
      </p:sp>
      <p:sp>
        <p:nvSpPr>
          <p:cNvPr id="3" name="Marcador de texto 2"/>
          <p:cNvSpPr>
            <a:spLocks noGrp="1"/>
          </p:cNvSpPr>
          <p:nvPr>
            <p:ph type="body" sz="half" idx="2"/>
          </p:nvPr>
        </p:nvSpPr>
        <p:spPr>
          <a:xfrm>
            <a:off x="783099" y="1977887"/>
            <a:ext cx="9569368" cy="4055165"/>
          </a:xfrm>
        </p:spPr>
        <p:txBody>
          <a:bodyPr>
            <a:normAutofit fontScale="92500" lnSpcReduction="10000"/>
          </a:bodyPr>
          <a:lstStyle/>
          <a:p>
            <a:pPr defTabSz="449580">
              <a:spcBef>
                <a:spcPts val="365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</a:tabLst>
            </a:pPr>
            <a:endParaRPr lang="es-AR" altLang="x-none" sz="2800" b="1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449580">
              <a:spcBef>
                <a:spcPts val="365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</a:tabLst>
            </a:pPr>
            <a:r>
              <a:rPr lang="es-AR" altLang="x-none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Definición </a:t>
            </a:r>
            <a:r>
              <a:rPr lang="es-AR" altLang="x-none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defTabSz="449580">
              <a:spcBef>
                <a:spcPts val="365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</a:tabLst>
            </a:pPr>
            <a:endParaRPr lang="es-AR" altLang="x-none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defTabSz="449580">
              <a:lnSpc>
                <a:spcPct val="130000"/>
              </a:lnSpc>
              <a:spcBef>
                <a:spcPts val="365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</a:tabLst>
            </a:pPr>
            <a:r>
              <a:rPr lang="es-AR" altLang="x-none" sz="2600" dirty="0">
                <a:latin typeface="Arial" panose="020B0604020202020204" pitchFamily="34" charset="0"/>
                <a:cs typeface="Arial" panose="020B0604020202020204" pitchFamily="34" charset="0"/>
              </a:rPr>
              <a:t>“Inflamación aguda del parénquima pulmonar de origen infeccioso con signos de infección respiratoria baja asociado a un nuevo infiltrado en la radiografía de tórax, en un </a:t>
            </a:r>
            <a:r>
              <a:rPr lang="es-AR" altLang="x-none" sz="2600" b="1" dirty="0">
                <a:latin typeface="Arial" panose="020B0604020202020204" pitchFamily="34" charset="0"/>
                <a:cs typeface="Arial" panose="020B0604020202020204" pitchFamily="34" charset="0"/>
              </a:rPr>
              <a:t>paciente NO hospitalizado en los 14 días previos</a:t>
            </a:r>
            <a:r>
              <a:rPr lang="es-AR" altLang="x-none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  <a:p>
            <a:pPr algn="just" defTabSz="449580">
              <a:lnSpc>
                <a:spcPct val="130000"/>
              </a:lnSpc>
              <a:spcBef>
                <a:spcPts val="365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</a:tabLst>
            </a:pPr>
            <a:r>
              <a:rPr lang="es-AR" altLang="x-non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</a:t>
            </a:r>
            <a:r>
              <a:rPr lang="es-AR" altLang="x-none" sz="2400" dirty="0">
                <a:latin typeface="Arial" panose="020B0604020202020204" pitchFamily="34" charset="0"/>
                <a:cs typeface="Arial" panose="020B0604020202020204" pitchFamily="34" charset="0"/>
              </a:rPr>
              <a:t>										</a:t>
            </a:r>
            <a:r>
              <a:rPr lang="es-AR" altLang="x-non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MSN  </a:t>
            </a:r>
            <a:r>
              <a:rPr lang="es-AR" altLang="x-none" sz="2400" dirty="0">
                <a:latin typeface="Arial" panose="020B0604020202020204" pitchFamily="34" charset="0"/>
                <a:cs typeface="Arial" panose="020B0604020202020204" pitchFamily="34" charset="0"/>
              </a:rPr>
              <a:t>2010</a:t>
            </a:r>
          </a:p>
          <a:p>
            <a:pPr algn="ctr" defTabSz="449580">
              <a:spcBef>
                <a:spcPts val="365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</a:tabLst>
            </a:pPr>
            <a:endParaRPr lang="es-AR" altLang="x-none" b="1" dirty="0">
              <a:latin typeface="Tahoma" panose="020B0604030504040204" pitchFamily="32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783099" y="1243304"/>
            <a:ext cx="67917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49580">
              <a:spcBef>
                <a:spcPts val="365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</a:tabLst>
            </a:pPr>
            <a:r>
              <a:rPr lang="es-AR" altLang="x-none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Neumonía Aguda de la Comunidad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44300" y="229082"/>
            <a:ext cx="9489855" cy="957470"/>
          </a:xfrm>
        </p:spPr>
        <p:txBody>
          <a:bodyPr/>
          <a:lstStyle/>
          <a:p>
            <a:r>
              <a:rPr lang="es-AR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Infecciones Respiratorias</a:t>
            </a:r>
            <a:r>
              <a:rPr lang="es-AR" dirty="0">
                <a:solidFill>
                  <a:schemeClr val="tx1"/>
                </a:solidFill>
              </a:rPr>
              <a:t> </a:t>
            </a:r>
            <a:r>
              <a:rPr lang="es-AR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Bajas</a:t>
            </a:r>
            <a:endParaRPr lang="es-AR" dirty="0">
              <a:solidFill>
                <a:schemeClr val="tx1"/>
              </a:solidFill>
            </a:endParaRPr>
          </a:p>
        </p:txBody>
      </p:sp>
      <p:sp>
        <p:nvSpPr>
          <p:cNvPr id="3" name="Marcador de texto 2"/>
          <p:cNvSpPr>
            <a:spLocks noGrp="1"/>
          </p:cNvSpPr>
          <p:nvPr>
            <p:ph type="body" sz="half" idx="2"/>
          </p:nvPr>
        </p:nvSpPr>
        <p:spPr>
          <a:xfrm>
            <a:off x="722406" y="2720307"/>
            <a:ext cx="10369663" cy="4018756"/>
          </a:xfrm>
        </p:spPr>
        <p:txBody>
          <a:bodyPr>
            <a:normAutofit fontScale="25000" lnSpcReduction="20000"/>
          </a:bodyPr>
          <a:lstStyle/>
          <a:p>
            <a:pPr defTabSz="449580">
              <a:spcBef>
                <a:spcPts val="365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</a:tabLst>
            </a:pPr>
            <a:r>
              <a:rPr lang="es-MX" altLang="x-none" sz="8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Mortalidad en Argentina </a:t>
            </a:r>
            <a:endParaRPr lang="es-AR" altLang="x-none" sz="8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449580">
              <a:spcBef>
                <a:spcPts val="365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</a:tabLst>
            </a:pPr>
            <a:r>
              <a:rPr lang="es-AR" altLang="x-none" sz="8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18 </a:t>
            </a:r>
            <a:r>
              <a:rPr lang="es-AR" altLang="x-none" sz="8000" b="1" dirty="0">
                <a:latin typeface="Arial" panose="020B0604020202020204" pitchFamily="34" charset="0"/>
                <a:cs typeface="Arial" panose="020B0604020202020204" pitchFamily="34" charset="0"/>
              </a:rPr>
              <a:t>a 49 años                  1,4 </a:t>
            </a:r>
            <a:r>
              <a:rPr lang="es-AR" altLang="x-none" sz="8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</a:p>
          <a:p>
            <a:pPr defTabSz="449580">
              <a:spcBef>
                <a:spcPts val="365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</a:tabLst>
            </a:pPr>
            <a:r>
              <a:rPr lang="es-AR" altLang="x-none" sz="8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50 </a:t>
            </a:r>
            <a:r>
              <a:rPr lang="es-AR" altLang="x-none" sz="8000" b="1" dirty="0">
                <a:latin typeface="Arial" panose="020B0604020202020204" pitchFamily="34" charset="0"/>
                <a:cs typeface="Arial" panose="020B0604020202020204" pitchFamily="34" charset="0"/>
              </a:rPr>
              <a:t>a 64 años                  2,5 %</a:t>
            </a:r>
          </a:p>
          <a:p>
            <a:pPr defTabSz="449580">
              <a:spcBef>
                <a:spcPts val="365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</a:tabLst>
            </a:pPr>
            <a:r>
              <a:rPr lang="es-AR" altLang="x-none" sz="8000" b="1" dirty="0">
                <a:latin typeface="Arial" panose="020B0604020202020204" pitchFamily="34" charset="0"/>
                <a:cs typeface="Arial" panose="020B0604020202020204" pitchFamily="34" charset="0"/>
              </a:rPr>
              <a:t>Mayores de 65 años    17,5 </a:t>
            </a:r>
            <a:r>
              <a:rPr lang="es-AR" altLang="x-none" sz="8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</a:p>
          <a:p>
            <a:pPr defTabSz="449580">
              <a:spcBef>
                <a:spcPts val="365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</a:tabLst>
            </a:pPr>
            <a:endParaRPr lang="es-AR" altLang="x-none" sz="2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449580">
              <a:spcBef>
                <a:spcPts val="365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</a:tabLst>
            </a:pPr>
            <a:r>
              <a:rPr lang="es-AR" sz="4800" b="1" dirty="0">
                <a:latin typeface="Arial" panose="020B0604020202020204" pitchFamily="34" charset="0"/>
                <a:cs typeface="Arial" panose="020B0604020202020204" pitchFamily="34" charset="0"/>
              </a:rPr>
              <a:t>SADI 2015  y Estudio General Roca</a:t>
            </a:r>
            <a:r>
              <a:rPr lang="es-AR" sz="4800" dirty="0">
                <a:latin typeface="Arial" panose="020B0604020202020204" pitchFamily="34" charset="0"/>
                <a:cs typeface="Arial" panose="020B0604020202020204" pitchFamily="34" charset="0"/>
              </a:rPr>
              <a:t> Lopardo G, Fridman D, Raimondo E, et al. Preliminary results of a prospective population-based surveillance burden of community-acquired pneumonia in adults, in the South Cone of Latin-America. 9th International Symposium on Pneumococci and Pneumococcal Disease. Hyderabad, India; 2014, resumen 0109, página 264. </a:t>
            </a:r>
          </a:p>
          <a:p>
            <a:pPr defTabSz="449580">
              <a:spcBef>
                <a:spcPts val="365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</a:tabLst>
            </a:pPr>
            <a:endParaRPr lang="es-AR" altLang="x-none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AR" sz="80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Gripe </a:t>
            </a:r>
            <a:r>
              <a:rPr lang="es-AR" sz="80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neumonía: triplican el riesgo de infarto y cuadriplican el de </a:t>
            </a:r>
            <a:r>
              <a:rPr lang="es-AR" sz="80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ACV</a:t>
            </a:r>
          </a:p>
          <a:p>
            <a:r>
              <a:rPr lang="es-AR" sz="7200" b="1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s-AR" sz="7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as </a:t>
            </a:r>
            <a:r>
              <a:rPr lang="es-AR" sz="7200" b="1" dirty="0">
                <a:latin typeface="Arial" panose="020B0604020202020204" pitchFamily="34" charset="0"/>
                <a:cs typeface="Arial" panose="020B0604020202020204" pitchFamily="34" charset="0"/>
              </a:rPr>
              <a:t>personas mayores de 65 y </a:t>
            </a:r>
            <a:r>
              <a:rPr lang="es-AR" sz="7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las </a:t>
            </a:r>
            <a:r>
              <a:rPr lang="es-AR" sz="7200" b="1" dirty="0">
                <a:latin typeface="Arial" panose="020B0604020202020204" pitchFamily="34" charset="0"/>
                <a:cs typeface="Arial" panose="020B0604020202020204" pitchFamily="34" charset="0"/>
              </a:rPr>
              <a:t>menores de 65 que </a:t>
            </a:r>
            <a:r>
              <a:rPr lang="es-AR" sz="7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presenten </a:t>
            </a:r>
            <a:r>
              <a:rPr lang="es-AR" sz="7200" b="1" dirty="0">
                <a:latin typeface="Arial" panose="020B0604020202020204" pitchFamily="34" charset="0"/>
                <a:cs typeface="Arial" panose="020B0604020202020204" pitchFamily="34" charset="0"/>
              </a:rPr>
              <a:t>una condición de riesgo, como </a:t>
            </a:r>
            <a:r>
              <a:rPr lang="es-AR" sz="7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cardiopatías,  </a:t>
            </a:r>
            <a:r>
              <a:rPr lang="es-AR" sz="7200" b="1" dirty="0">
                <a:latin typeface="Arial" panose="020B0604020202020204" pitchFamily="34" charset="0"/>
                <a:cs typeface="Arial" panose="020B0604020202020204" pitchFamily="34" charset="0"/>
              </a:rPr>
              <a:t>enfermedades </a:t>
            </a:r>
            <a:r>
              <a:rPr lang="es-AR" sz="7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metabólicas</a:t>
            </a:r>
            <a:r>
              <a:rPr lang="es-AR" sz="7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AR" sz="7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(diabetes</a:t>
            </a:r>
            <a:r>
              <a:rPr lang="es-AR" sz="72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AR" sz="7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obesidad, dislipemia, hipertensión) o tabaquismo. Deben vacunarse con vacunas antineumocóccica  y antigripal. </a:t>
            </a:r>
            <a:endParaRPr lang="es-AR" sz="7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AR" sz="56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s-AR" sz="5600" dirty="0" smtClean="0">
                <a:latin typeface="Arial" panose="020B0604020202020204" pitchFamily="34" charset="0"/>
                <a:cs typeface="Arial" panose="020B0604020202020204" pitchFamily="34" charset="0"/>
              </a:rPr>
              <a:t>onsenso </a:t>
            </a:r>
            <a:r>
              <a:rPr lang="es-AR" sz="5600" dirty="0">
                <a:latin typeface="Arial" panose="020B0604020202020204" pitchFamily="34" charset="0"/>
                <a:cs typeface="Arial" panose="020B0604020202020204" pitchFamily="34" charset="0"/>
              </a:rPr>
              <a:t>elaborado por la SAC y la Sociedad Argentina de Infectología (SADI) </a:t>
            </a:r>
            <a:r>
              <a:rPr lang="es-AR" sz="5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Buenos </a:t>
            </a:r>
            <a:r>
              <a:rPr lang="es-AR" sz="5600" b="1" dirty="0">
                <a:latin typeface="Arial" panose="020B0604020202020204" pitchFamily="34" charset="0"/>
                <a:cs typeface="Arial" panose="020B0604020202020204" pitchFamily="34" charset="0"/>
              </a:rPr>
              <a:t>Aires, 20 de mayo de 2021</a:t>
            </a:r>
            <a:endParaRPr lang="es-AR" sz="5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AR" sz="5600" dirty="0" smtClean="0"/>
          </a:p>
        </p:txBody>
      </p:sp>
      <p:sp>
        <p:nvSpPr>
          <p:cNvPr id="4" name="Rectángulo 3"/>
          <p:cNvSpPr/>
          <p:nvPr/>
        </p:nvSpPr>
        <p:spPr>
          <a:xfrm>
            <a:off x="353360" y="1007619"/>
            <a:ext cx="674665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49580">
              <a:spcBef>
                <a:spcPts val="365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</a:tabLst>
            </a:pPr>
            <a:r>
              <a:rPr lang="es-AR" altLang="x-none" sz="28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Neumonía </a:t>
            </a:r>
            <a:r>
              <a:rPr lang="es-AR" altLang="x-none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Aguda de la Comunidad</a:t>
            </a:r>
          </a:p>
        </p:txBody>
      </p:sp>
      <p:sp>
        <p:nvSpPr>
          <p:cNvPr id="5" name="Rectángulo 4"/>
          <p:cNvSpPr/>
          <p:nvPr/>
        </p:nvSpPr>
        <p:spPr>
          <a:xfrm>
            <a:off x="722407" y="1566292"/>
            <a:ext cx="61727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49580">
              <a:spcBef>
                <a:spcPts val="365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</a:tabLst>
            </a:pPr>
            <a:r>
              <a:rPr lang="es-AR" altLang="x-none" sz="2400" b="1" dirty="0">
                <a:latin typeface="Arial" panose="020B0604020202020204" pitchFamily="34" charset="0"/>
                <a:cs typeface="Arial" panose="020B0604020202020204" pitchFamily="34" charset="0"/>
              </a:rPr>
              <a:t>Riesgo de </a:t>
            </a:r>
            <a:r>
              <a:rPr lang="es-AR" altLang="x-none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Mortalidad</a:t>
            </a:r>
            <a:endParaRPr lang="es-AR" altLang="x-non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722407" y="2174077"/>
            <a:ext cx="600856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49580">
              <a:spcBef>
                <a:spcPts val="365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</a:pPr>
            <a:r>
              <a:rPr lang="es-AR" altLang="x-none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3ª </a:t>
            </a:r>
            <a:r>
              <a:rPr lang="es-AR" altLang="x-none" sz="2000" b="1" dirty="0">
                <a:latin typeface="Arial" panose="020B0604020202020204" pitchFamily="34" charset="0"/>
                <a:cs typeface="Arial" panose="020B0604020202020204" pitchFamily="34" charset="0"/>
              </a:rPr>
              <a:t>Causa de muerte en </a:t>
            </a:r>
            <a:r>
              <a:rPr lang="es-AR" altLang="x-none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países desarrollados</a:t>
            </a:r>
            <a:endParaRPr lang="es-AR" altLang="x-none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57389" y="394253"/>
            <a:ext cx="9599185" cy="1146312"/>
          </a:xfrm>
        </p:spPr>
        <p:txBody>
          <a:bodyPr/>
          <a:lstStyle/>
          <a:p>
            <a:r>
              <a:rPr lang="es-AR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Infecciones Respiratorias</a:t>
            </a:r>
            <a:r>
              <a:rPr lang="es-AR" dirty="0">
                <a:solidFill>
                  <a:schemeClr val="tx1"/>
                </a:solidFill>
              </a:rPr>
              <a:t> </a:t>
            </a:r>
            <a:r>
              <a:rPr lang="es-AR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Bajas</a:t>
            </a:r>
            <a:endParaRPr lang="es-AR" dirty="0">
              <a:solidFill>
                <a:schemeClr val="tx1"/>
              </a:solidFill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757389" y="1145954"/>
            <a:ext cx="52643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449580">
              <a:spcBef>
                <a:spcPts val="365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</a:tabLst>
            </a:pPr>
            <a:r>
              <a:rPr lang="es-AR" altLang="x-none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Neumonía Aguda de la Comunidad</a:t>
            </a:r>
          </a:p>
        </p:txBody>
      </p:sp>
      <p:sp>
        <p:nvSpPr>
          <p:cNvPr id="5" name="Rectángulo 4"/>
          <p:cNvSpPr/>
          <p:nvPr/>
        </p:nvSpPr>
        <p:spPr>
          <a:xfrm>
            <a:off x="757388" y="2100062"/>
            <a:ext cx="10645070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 smtClean="0">
                <a:latin typeface="Arial" panose="020B0604020202020204" pitchFamily="34" charset="0"/>
                <a:cs typeface="Arial" panose="020B0604020202020204" pitchFamily="34" charset="0"/>
              </a:rPr>
              <a:t>El </a:t>
            </a:r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diagnóstico es principalmente clínico. </a:t>
            </a:r>
            <a:endParaRPr lang="es-E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b="1" dirty="0" smtClean="0">
                <a:latin typeface="Arial" panose="020B0604020202020204" pitchFamily="34" charset="0"/>
                <a:cs typeface="Arial" panose="020B0604020202020204" pitchFamily="34" charset="0"/>
              </a:rPr>
              <a:t>Los </a:t>
            </a:r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síntomas más frecuentes </a:t>
            </a:r>
            <a:r>
              <a:rPr lang="es-ES" b="1" dirty="0" smtClean="0">
                <a:latin typeface="Arial" panose="020B0604020202020204" pitchFamily="34" charset="0"/>
                <a:cs typeface="Arial" panose="020B0604020202020204" pitchFamily="34" charset="0"/>
              </a:rPr>
              <a:t>son:</a:t>
            </a:r>
          </a:p>
          <a:p>
            <a:r>
              <a:rPr lang="es-ES" b="1" dirty="0" smtClean="0">
                <a:latin typeface="Arial" panose="020B0604020202020204" pitchFamily="34" charset="0"/>
                <a:cs typeface="Arial" panose="020B0604020202020204" pitchFamily="34" charset="0"/>
              </a:rPr>
              <a:t>Taquipnea,</a:t>
            </a:r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b="1" dirty="0" smtClean="0">
                <a:latin typeface="Arial" panose="020B0604020202020204" pitchFamily="34" charset="0"/>
                <a:cs typeface="Arial" panose="020B0604020202020204" pitchFamily="34" charset="0"/>
              </a:rPr>
              <a:t>disnea, tos, fiebre, dolor </a:t>
            </a:r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torácico. </a:t>
            </a:r>
            <a:endParaRPr lang="es-E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b="1" dirty="0" smtClean="0">
                <a:latin typeface="Arial" panose="020B0604020202020204" pitchFamily="34" charset="0"/>
                <a:cs typeface="Arial" panose="020B0604020202020204" pitchFamily="34" charset="0"/>
              </a:rPr>
              <a:t>Se </a:t>
            </a:r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debe tener en cuenta si existe antecedente de viaje o exposición a enfermedades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s-E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Rx </a:t>
            </a:r>
            <a:r>
              <a:rPr lang="es-ES" b="1" u="sng" dirty="0">
                <a:latin typeface="Arial" panose="020B0604020202020204" pitchFamily="34" charset="0"/>
                <a:cs typeface="Arial" panose="020B0604020202020204" pitchFamily="34" charset="0"/>
              </a:rPr>
              <a:t>de tórax</a:t>
            </a:r>
            <a:r>
              <a:rPr lang="es-ES" u="sng" dirty="0">
                <a:latin typeface="Arial" panose="020B0604020202020204" pitchFamily="34" charset="0"/>
                <a:cs typeface="Arial" panose="020B0604020202020204" pitchFamily="34" charset="0"/>
              </a:rPr>
              <a:t>: Se </a:t>
            </a:r>
            <a:r>
              <a:rPr lang="es-ES" u="sng" dirty="0" smtClean="0">
                <a:latin typeface="Arial" panose="020B0604020202020204" pitchFamily="34" charset="0"/>
                <a:cs typeface="Arial" panose="020B0604020202020204" pitchFamily="34" charset="0"/>
              </a:rPr>
              <a:t>debe considerar OBLIGATORIA </a:t>
            </a:r>
            <a:r>
              <a:rPr lang="es-ES" u="sng" dirty="0">
                <a:latin typeface="Arial" panose="020B0604020202020204" pitchFamily="34" charset="0"/>
                <a:cs typeface="Arial" panose="020B0604020202020204" pitchFamily="34" charset="0"/>
              </a:rPr>
              <a:t>en todas las personas para confirmar diagnóstico</a:t>
            </a:r>
            <a:r>
              <a:rPr lang="es-ES" u="sng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es-E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Actualmente se ha comenzado a utilizar la ecografía al lado de la cama (Point of </a:t>
            </a:r>
            <a:r>
              <a:rPr lang="es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care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ultrasound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 –POCUS-) para “orientar” el diagnóstico.</a:t>
            </a:r>
          </a:p>
          <a:p>
            <a:endParaRPr lang="es-ES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2000" b="1" dirty="0" smtClean="0">
                <a:solidFill>
                  <a:srgbClr val="FF0000"/>
                </a:solidFill>
              </a:rPr>
              <a:t>DIAGNÓSTICO</a:t>
            </a:r>
            <a:r>
              <a:rPr lang="es-ES" sz="2000" b="1" dirty="0">
                <a:solidFill>
                  <a:srgbClr val="FF0000"/>
                </a:solidFill>
              </a:rPr>
              <a:t>: Tos + expectoración + fiebre + nuevo infiltrado en </a:t>
            </a:r>
            <a:r>
              <a:rPr lang="es-ES" sz="2000" b="1" dirty="0" err="1">
                <a:solidFill>
                  <a:srgbClr val="FF0000"/>
                </a:solidFill>
              </a:rPr>
              <a:t>Rx</a:t>
            </a:r>
            <a:r>
              <a:rPr lang="es-ES" sz="2000" b="1" dirty="0">
                <a:solidFill>
                  <a:srgbClr val="FF0000"/>
                </a:solidFill>
              </a:rPr>
              <a:t> </a:t>
            </a:r>
            <a:r>
              <a:rPr lang="es-ES" sz="2000" b="1" dirty="0" smtClean="0">
                <a:solidFill>
                  <a:srgbClr val="FF0000"/>
                </a:solidFill>
              </a:rPr>
              <a:t>Tórax</a:t>
            </a:r>
          </a:p>
        </p:txBody>
      </p:sp>
      <p:sp>
        <p:nvSpPr>
          <p:cNvPr id="6" name="Rectángulo 5"/>
          <p:cNvSpPr/>
          <p:nvPr/>
        </p:nvSpPr>
        <p:spPr>
          <a:xfrm>
            <a:off x="757389" y="1699952"/>
            <a:ext cx="289213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sz="2000" b="1" dirty="0">
                <a:latin typeface="Arial" panose="020B0604020202020204" pitchFamily="34" charset="0"/>
                <a:cs typeface="Arial" panose="020B0604020202020204" pitchFamily="34" charset="0"/>
              </a:rPr>
              <a:t>Métodos diagnósticos</a:t>
            </a:r>
          </a:p>
        </p:txBody>
      </p:sp>
      <p:sp>
        <p:nvSpPr>
          <p:cNvPr id="7" name="Rectángulo 6"/>
          <p:cNvSpPr/>
          <p:nvPr/>
        </p:nvSpPr>
        <p:spPr>
          <a:xfrm>
            <a:off x="5155894" y="5932259"/>
            <a:ext cx="67955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400" b="1" dirty="0" smtClean="0"/>
              <a:t>ABORDAJE </a:t>
            </a:r>
            <a:r>
              <a:rPr lang="es-MX" sz="1400" b="1" dirty="0"/>
              <a:t>DE LA NEUMONÍA ADQUIRIDA EN LA COMUNIDAD </a:t>
            </a:r>
            <a:r>
              <a:rPr lang="es-MX" sz="1400" b="1" dirty="0" smtClean="0"/>
              <a:t>EN </a:t>
            </a:r>
            <a:r>
              <a:rPr lang="es-MX" sz="1400" b="1" dirty="0"/>
              <a:t>ADULTOS </a:t>
            </a:r>
            <a:r>
              <a:rPr lang="es-MX" sz="1400" b="1" dirty="0" smtClean="0"/>
              <a:t>– </a:t>
            </a:r>
          </a:p>
          <a:p>
            <a:r>
              <a:rPr lang="es-MX" sz="1400" b="1" dirty="0" smtClean="0"/>
              <a:t>SOCIEDAD </a:t>
            </a:r>
            <a:r>
              <a:rPr lang="es-MX" sz="1400" b="1" dirty="0"/>
              <a:t>ARGENTINA DE INFECTOLOGÍA </a:t>
            </a:r>
            <a:r>
              <a:rPr lang="es-MX" sz="1400" b="1" dirty="0" smtClean="0"/>
              <a:t>2025</a:t>
            </a:r>
            <a:endParaRPr lang="es-AR" sz="1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2794" y="168532"/>
            <a:ext cx="9469976" cy="1255643"/>
          </a:xfrm>
        </p:spPr>
        <p:txBody>
          <a:bodyPr/>
          <a:lstStyle/>
          <a:p>
            <a:r>
              <a:rPr lang="es-AR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Infecciones Respiratorias</a:t>
            </a:r>
            <a:r>
              <a:rPr lang="es-AR" dirty="0">
                <a:solidFill>
                  <a:schemeClr val="tx1"/>
                </a:solidFill>
              </a:rPr>
              <a:t> </a:t>
            </a:r>
            <a:r>
              <a:rPr lang="es-AR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Bajas</a:t>
            </a:r>
            <a:endParaRPr lang="es-AR" dirty="0">
              <a:solidFill>
                <a:schemeClr val="tx1"/>
              </a:solidFill>
            </a:endParaRPr>
          </a:p>
        </p:txBody>
      </p:sp>
      <p:sp>
        <p:nvSpPr>
          <p:cNvPr id="3" name="Marcador de texto 2"/>
          <p:cNvSpPr>
            <a:spLocks noGrp="1"/>
          </p:cNvSpPr>
          <p:nvPr>
            <p:ph type="body" sz="half" idx="2"/>
          </p:nvPr>
        </p:nvSpPr>
        <p:spPr>
          <a:xfrm>
            <a:off x="832794" y="937158"/>
            <a:ext cx="8825659" cy="974034"/>
          </a:xfrm>
        </p:spPr>
        <p:txBody>
          <a:bodyPr/>
          <a:lstStyle/>
          <a:p>
            <a:r>
              <a:rPr lang="es-AR" altLang="x-none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Neumonía Aguda de la Comunidad</a:t>
            </a:r>
          </a:p>
          <a:p>
            <a:endParaRPr lang="es-AR" dirty="0"/>
          </a:p>
        </p:txBody>
      </p:sp>
      <p:sp>
        <p:nvSpPr>
          <p:cNvPr id="4" name="Rectángulo 3"/>
          <p:cNvSpPr/>
          <p:nvPr/>
        </p:nvSpPr>
        <p:spPr>
          <a:xfrm>
            <a:off x="832794" y="1605817"/>
            <a:ext cx="1047793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49580">
              <a:spcBef>
                <a:spcPts val="365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</a:tabLst>
            </a:pPr>
            <a:r>
              <a:rPr lang="es-AR" altLang="x-none" sz="2000" b="1" dirty="0">
                <a:latin typeface="Arial" panose="020B0604020202020204" pitchFamily="34" charset="0"/>
                <a:cs typeface="Arial" panose="020B0604020202020204" pitchFamily="34" charset="0"/>
              </a:rPr>
              <a:t>Cuantificación del Riesgo de Mortalidad por </a:t>
            </a:r>
            <a:r>
              <a:rPr lang="es-AR" altLang="x-none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Neumonía: CURB-65 </a:t>
            </a:r>
            <a:r>
              <a:rPr lang="es-AR" altLang="x-none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AR" altLang="x-non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rcRect t="23678" b="5971"/>
          <a:stretch>
            <a:fillRect/>
          </a:stretch>
        </p:blipFill>
        <p:spPr>
          <a:xfrm>
            <a:off x="832794" y="2287957"/>
            <a:ext cx="8495445" cy="3168015"/>
          </a:xfrm>
          <a:prstGeom prst="rect">
            <a:avLst/>
          </a:prstGeom>
          <a:noFill/>
          <a:ln w="9360">
            <a:noFill/>
          </a:ln>
        </p:spPr>
      </p:pic>
      <p:sp>
        <p:nvSpPr>
          <p:cNvPr id="7" name="Rectángulo 6"/>
          <p:cNvSpPr/>
          <p:nvPr/>
        </p:nvSpPr>
        <p:spPr>
          <a:xfrm>
            <a:off x="-1186070" y="2448339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449580">
              <a:spcBef>
                <a:spcPts val="365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</a:tabLst>
            </a:pPr>
            <a:r>
              <a:rPr lang="es-AR" altLang="x-none" b="1" dirty="0" smtClean="0">
                <a:solidFill>
                  <a:srgbClr val="FFFFFF"/>
                </a:solidFill>
                <a:latin typeface="Tahoma" panose="020B0604030504040204" pitchFamily="32" charset="0"/>
              </a:rPr>
              <a:t>        </a:t>
            </a:r>
            <a:endParaRPr lang="es-A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465536" y="5898384"/>
            <a:ext cx="112124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49580">
              <a:spcBef>
                <a:spcPts val="365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</a:tabLst>
            </a:pPr>
            <a:r>
              <a:rPr lang="es-AR" altLang="x-none" sz="2400" b="1" dirty="0">
                <a:solidFill>
                  <a:srgbClr val="FFFF00"/>
                </a:solidFill>
                <a:latin typeface="Tahoma" panose="020B0604030504040204" pitchFamily="32" charset="0"/>
                <a:sym typeface="+mn-ea"/>
              </a:rPr>
              <a:t>Saturación de O2 ≤ 90 </a:t>
            </a:r>
            <a:r>
              <a:rPr lang="es-AR" altLang="x-none" sz="2400" b="1" dirty="0" smtClean="0">
                <a:solidFill>
                  <a:srgbClr val="FFFF00"/>
                </a:solidFill>
                <a:latin typeface="Tahoma" panose="020B0604030504040204" pitchFamily="32" charset="0"/>
                <a:sym typeface="+mn-ea"/>
              </a:rPr>
              <a:t>% = </a:t>
            </a:r>
            <a:r>
              <a:rPr lang="es-AR" altLang="x-none" sz="2400" b="1" dirty="0">
                <a:solidFill>
                  <a:srgbClr val="FFFF00"/>
                </a:solidFill>
                <a:latin typeface="Tahoma" panose="020B0604030504040204" pitchFamily="32" charset="0"/>
                <a:sym typeface="+mn-ea"/>
              </a:rPr>
              <a:t>Insuficiencia respiratoria = HOSPITALIZAR</a:t>
            </a:r>
            <a:endParaRPr lang="es-ES" alt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6415" y="235226"/>
            <a:ext cx="9430220" cy="957470"/>
          </a:xfrm>
        </p:spPr>
        <p:txBody>
          <a:bodyPr/>
          <a:lstStyle/>
          <a:p>
            <a:r>
              <a:rPr lang="es-AR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Infecciones Respiratorias</a:t>
            </a:r>
            <a:r>
              <a:rPr lang="es-AR" dirty="0">
                <a:solidFill>
                  <a:schemeClr val="tx1"/>
                </a:solidFill>
              </a:rPr>
              <a:t> </a:t>
            </a:r>
            <a:r>
              <a:rPr lang="es-AR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Bajas</a:t>
            </a:r>
            <a:endParaRPr lang="es-AR" dirty="0">
              <a:solidFill>
                <a:schemeClr val="tx1"/>
              </a:solidFill>
            </a:endParaRPr>
          </a:p>
        </p:txBody>
      </p:sp>
      <p:sp>
        <p:nvSpPr>
          <p:cNvPr id="3" name="Marcador de texto 2"/>
          <p:cNvSpPr>
            <a:spLocks noGrp="1"/>
          </p:cNvSpPr>
          <p:nvPr>
            <p:ph type="body" sz="half" idx="2"/>
          </p:nvPr>
        </p:nvSpPr>
        <p:spPr>
          <a:xfrm>
            <a:off x="817024" y="5059017"/>
            <a:ext cx="11060237" cy="1456266"/>
          </a:xfrm>
        </p:spPr>
        <p:txBody>
          <a:bodyPr/>
          <a:lstStyle/>
          <a:p>
            <a:r>
              <a:rPr lang="es-AR" dirty="0" smtClean="0"/>
              <a:t>     </a:t>
            </a:r>
            <a:endParaRPr lang="es-AR" dirty="0"/>
          </a:p>
        </p:txBody>
      </p:sp>
      <p:sp>
        <p:nvSpPr>
          <p:cNvPr id="5" name="Rectángulo 4"/>
          <p:cNvSpPr/>
          <p:nvPr/>
        </p:nvSpPr>
        <p:spPr>
          <a:xfrm>
            <a:off x="1001878" y="1076724"/>
            <a:ext cx="6132443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altLang="x-none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Neumonía Aguda de la Comunidad</a:t>
            </a:r>
          </a:p>
          <a:p>
            <a:endParaRPr lang="es-AR" dirty="0"/>
          </a:p>
        </p:txBody>
      </p:sp>
      <p:sp>
        <p:nvSpPr>
          <p:cNvPr id="6" name="Rectángulo 5"/>
          <p:cNvSpPr/>
          <p:nvPr/>
        </p:nvSpPr>
        <p:spPr>
          <a:xfrm>
            <a:off x="1007852" y="1603354"/>
            <a:ext cx="98039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49580">
              <a:spcBef>
                <a:spcPts val="365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</a:tabLst>
            </a:pPr>
            <a:r>
              <a:rPr lang="es-AR" altLang="x-none" b="1" dirty="0">
                <a:latin typeface="Arial" panose="020B0604020202020204" pitchFamily="34" charset="0"/>
                <a:cs typeface="Arial" panose="020B0604020202020204" pitchFamily="34" charset="0"/>
              </a:rPr>
              <a:t>Cuantificación del Riesgo de Mortalidad por Neumonía: </a:t>
            </a:r>
            <a:r>
              <a:rPr lang="es-AR" altLang="x-none" b="1" dirty="0" smtClean="0">
                <a:latin typeface="Arial" panose="020B0604020202020204" pitchFamily="34" charset="0"/>
                <a:cs typeface="Arial" panose="020B0604020202020204" pitchFamily="34" charset="0"/>
              </a:rPr>
              <a:t>CURB-65</a:t>
            </a:r>
            <a:endParaRPr lang="es-A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Tab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5176920"/>
              </p:ext>
            </p:extLst>
          </p:nvPr>
        </p:nvGraphicFramePr>
        <p:xfrm>
          <a:off x="1249368" y="3530621"/>
          <a:ext cx="9320914" cy="272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6045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66045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545472">
                <a:tc>
                  <a:txBody>
                    <a:bodyPr/>
                    <a:lstStyle/>
                    <a:p>
                      <a:r>
                        <a:rPr lang="es-AR" dirty="0" smtClean="0">
                          <a:solidFill>
                            <a:schemeClr val="bg1"/>
                          </a:solidFill>
                        </a:rPr>
                        <a:t>Total</a:t>
                      </a:r>
                      <a:endParaRPr lang="es-AR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dirty="0" smtClean="0">
                          <a:solidFill>
                            <a:schemeClr val="bg1"/>
                          </a:solidFill>
                        </a:rPr>
                        <a:t>Mortalidad</a:t>
                      </a:r>
                      <a:endParaRPr lang="es-AR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45472">
                <a:tc>
                  <a:txBody>
                    <a:bodyPr/>
                    <a:lstStyle/>
                    <a:p>
                      <a:r>
                        <a:rPr lang="es-AR" b="1" dirty="0" smtClean="0"/>
                        <a:t>0</a:t>
                      </a:r>
                      <a:endParaRPr lang="es-A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b="1" dirty="0" smtClean="0"/>
                        <a:t>&lt; 0,7 %</a:t>
                      </a:r>
                      <a:endParaRPr lang="es-AR" b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45472">
                <a:tc>
                  <a:txBody>
                    <a:bodyPr/>
                    <a:lstStyle/>
                    <a:p>
                      <a:r>
                        <a:rPr lang="es-AR" b="1" dirty="0" smtClean="0"/>
                        <a:t>1</a:t>
                      </a:r>
                      <a:endParaRPr lang="es-A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b="1" dirty="0" smtClean="0"/>
                        <a:t>&lt; 2,1 %</a:t>
                      </a:r>
                      <a:endParaRPr lang="es-AR" b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45472">
                <a:tc>
                  <a:txBody>
                    <a:bodyPr/>
                    <a:lstStyle/>
                    <a:p>
                      <a:r>
                        <a:rPr lang="es-AR" b="1" dirty="0" smtClean="0"/>
                        <a:t>2 (Hospitalizar)</a:t>
                      </a:r>
                      <a:endParaRPr lang="es-A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b="1" dirty="0" smtClean="0"/>
                        <a:t>9,2 %</a:t>
                      </a:r>
                      <a:endParaRPr lang="es-AR" b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45472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b="1" dirty="0" smtClean="0"/>
                        <a:t>3</a:t>
                      </a:r>
                      <a:r>
                        <a:rPr lang="es-AR" b="1" baseline="0" dirty="0" smtClean="0"/>
                        <a:t> a </a:t>
                      </a:r>
                      <a:r>
                        <a:rPr lang="es-AR" b="1" dirty="0" smtClean="0"/>
                        <a:t>5 (Hospitalizar – UTI)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b="1" dirty="0" smtClean="0"/>
                        <a:t>15 a 40 %</a:t>
                      </a:r>
                      <a:endParaRPr lang="es-AR" b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0" name="Rectángulo 9"/>
          <p:cNvSpPr/>
          <p:nvPr/>
        </p:nvSpPr>
        <p:spPr>
          <a:xfrm>
            <a:off x="1313933" y="2816594"/>
            <a:ext cx="903270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49580">
              <a:spcBef>
                <a:spcPts val="365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</a:tabLst>
            </a:pPr>
            <a:r>
              <a:rPr lang="es-MX" altLang="en-US" sz="2400" b="1" dirty="0" smtClean="0">
                <a:solidFill>
                  <a:srgbClr val="FFFF00"/>
                </a:solidFill>
                <a:latin typeface="Tahoma" panose="020B0604030504040204" pitchFamily="32" charset="0"/>
                <a:sym typeface="+mn-ea"/>
              </a:rPr>
              <a:t>Puntaje CURB-65</a:t>
            </a:r>
            <a:endParaRPr lang="es-ES" altLang="en-US" sz="240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205</TotalTime>
  <Words>1081</Words>
  <Application>Microsoft Office PowerPoint</Application>
  <PresentationFormat>Panorámica</PresentationFormat>
  <Paragraphs>170</Paragraphs>
  <Slides>18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4" baseType="lpstr">
      <vt:lpstr>Arial</vt:lpstr>
      <vt:lpstr>Century Gothic</vt:lpstr>
      <vt:lpstr>Georgia</vt:lpstr>
      <vt:lpstr>Tahoma</vt:lpstr>
      <vt:lpstr>Wingdings 3</vt:lpstr>
      <vt:lpstr>Ion</vt:lpstr>
      <vt:lpstr>Infecciones Respiratorias Farmacología Aplicada I HNC FCM UNC  </vt:lpstr>
      <vt:lpstr>Infecciones Respiratorias Bajas</vt:lpstr>
      <vt:lpstr>Infecciones Respiratorias Bajas</vt:lpstr>
      <vt:lpstr>Infecciones Respiratorias Bajas</vt:lpstr>
      <vt:lpstr>Infecciones Respiratorias Bajas</vt:lpstr>
      <vt:lpstr>Infecciones Respiratorias Bajas</vt:lpstr>
      <vt:lpstr>Infecciones Respiratorias Bajas</vt:lpstr>
      <vt:lpstr>Infecciones Respiratorias Bajas</vt:lpstr>
      <vt:lpstr>Infecciones Respiratorias Bajas</vt:lpstr>
      <vt:lpstr>Infecciones Respiratorias Bajas</vt:lpstr>
      <vt:lpstr>Infecciones Respiratorias Bajas</vt:lpstr>
      <vt:lpstr>Infecciones Respiratorias Bajas</vt:lpstr>
      <vt:lpstr>Infecciones Respiratorias Bajas</vt:lpstr>
      <vt:lpstr>Infecciones Respiratorias Bajas</vt:lpstr>
      <vt:lpstr>Infecciones Respiratorias Bajas</vt:lpstr>
      <vt:lpstr>Infecciones Respiratorias Bajas</vt:lpstr>
      <vt:lpstr>Infecciones Respiratorias Bajas</vt:lpstr>
      <vt:lpstr>Infecciones Respiratorias Bajas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Diego Barra</dc:creator>
  <cp:lastModifiedBy>Usuario</cp:lastModifiedBy>
  <cp:revision>149</cp:revision>
  <dcterms:created xsi:type="dcterms:W3CDTF">2024-03-17T22:00:00Z</dcterms:created>
  <dcterms:modified xsi:type="dcterms:W3CDTF">2026-04-27T00:10:29Z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9C76E403EC594948BFA23605561AAD93_12</vt:lpwstr>
  </property>
  <property fmtid="{D5CDD505-2E9C-101B-9397-08002B2CF9AE}" pid="3" name="KSOProductBuildVer">
    <vt:lpwstr>3082-12.2.0.13489</vt:lpwstr>
  </property>
</Properties>
</file>