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6" r:id="rId4"/>
    <p:sldId id="291" r:id="rId5"/>
    <p:sldId id="277" r:id="rId6"/>
    <p:sldId id="278" r:id="rId7"/>
    <p:sldId id="292" r:id="rId8"/>
    <p:sldId id="279" r:id="rId9"/>
    <p:sldId id="280" r:id="rId10"/>
    <p:sldId id="281" r:id="rId11"/>
    <p:sldId id="282" r:id="rId12"/>
    <p:sldId id="283" r:id="rId13"/>
    <p:sldId id="285" r:id="rId14"/>
    <p:sldId id="286" r:id="rId15"/>
    <p:sldId id="288" r:id="rId16"/>
    <p:sldId id="289" r:id="rId17"/>
    <p:sldId id="293" r:id="rId18"/>
    <p:sldId id="294" r:id="rId19"/>
    <p:sldId id="295" r:id="rId20"/>
    <p:sldId id="290" r:id="rId21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1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C718A91-8787-4282-8BC8-85958D195111}" type="datetimeFigureOut">
              <a:rPr lang="es-AR" smtClean="0"/>
              <a:t>29/8/2026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CCB9D-A4AA-423A-99D9-A2B201FAFAC4}" type="slidenum">
              <a:rPr lang="es-AR" smtClean="0"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10578010" cy="1981200"/>
          </a:xfrm>
        </p:spPr>
        <p:txBody>
          <a:bodyPr/>
          <a:lstStyle/>
          <a:p>
            <a:r>
              <a:rPr lang="es-AR" sz="5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Farmacología Aplicada I</a:t>
            </a:r>
            <a:br>
              <a:rPr lang="es-A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HNC FCM UNC</a:t>
            </a:r>
            <a:br>
              <a:rPr lang="es-AR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>
          <a:xfrm>
            <a:off x="1154954" y="3995530"/>
            <a:ext cx="9638942" cy="2328152"/>
          </a:xfrm>
        </p:spPr>
        <p:txBody>
          <a:bodyPr>
            <a:normAutofit fontScale="85000" lnSpcReduction="20000"/>
          </a:bodyPr>
          <a:lstStyle/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s-AR" altLang="x-none" sz="3200" b="1" dirty="0" smtClean="0">
              <a:solidFill>
                <a:srgbClr val="FFFFFF"/>
              </a:solidFill>
              <a:latin typeface="Georgia" panose="02040502050405020303" pitchFamily="16" charset="0"/>
            </a:endParaRP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s-AR" altLang="x-none" sz="3200" b="1" dirty="0">
              <a:solidFill>
                <a:srgbClr val="FFFFFF"/>
              </a:solidFill>
              <a:latin typeface="Georgia" panose="02040502050405020303" pitchFamily="16" charset="0"/>
            </a:endParaRP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s-AR" altLang="x-none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Prof</a:t>
            </a:r>
            <a:r>
              <a:rPr lang="es-AR" altLang="x-none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. Dr. Gabriel S. </a:t>
            </a:r>
            <a:r>
              <a:rPr lang="es-AR" altLang="x-none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Iraci</a:t>
            </a:r>
            <a:endParaRPr lang="es-AR" altLang="x-none" sz="32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6" charset="0"/>
            </a:endParaRP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s-AR" altLang="x-non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Prof. Titular de Farmacología </a:t>
            </a:r>
            <a:r>
              <a:rPr lang="es-AR" altLang="x-none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Aplicada</a:t>
            </a: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s-AR" altLang="x-none" b="1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6" charset="0"/>
            </a:endParaRP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s-AR" altLang="x-none" sz="28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Med. María Alejandra Myszkoro</a:t>
            </a:r>
            <a:r>
              <a:rPr lang="es-AR" altLang="x-none" sz="32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ski</a:t>
            </a: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s-AR" altLang="x-none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6" charset="0"/>
              </a:rPr>
              <a:t>Docente de Farmacología Aplicada</a:t>
            </a: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s-AR" altLang="x-none" sz="19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Georgia" panose="02040502050405020303" pitchFamily="16" charset="0"/>
            </a:endParaRP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s-AR" altLang="x-none" sz="32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Georgia" panose="02040502050405020303" pitchFamily="16" charset="0"/>
            </a:endParaRPr>
          </a:p>
          <a:p>
            <a:pPr marL="1905"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s-AR" altLang="x-none" b="1" dirty="0">
              <a:solidFill>
                <a:schemeClr val="accent4">
                  <a:lumMod val="40000"/>
                  <a:lumOff val="60000"/>
                </a:schemeClr>
              </a:solidFill>
              <a:latin typeface="Georgia" panose="02040502050405020303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181" y="930965"/>
            <a:ext cx="10267755" cy="1981200"/>
          </a:xfrm>
        </p:spPr>
        <p:txBody>
          <a:bodyPr/>
          <a:lstStyle/>
          <a:p>
            <a:r>
              <a:rPr lang="es-ES" altLang="x-non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alt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alt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b="7563"/>
          <a:stretch/>
        </p:blipFill>
        <p:spPr>
          <a:xfrm>
            <a:off x="1286104" y="2260945"/>
            <a:ext cx="5290965" cy="351134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066" y="2260945"/>
            <a:ext cx="3373345" cy="3511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2347" y="186424"/>
            <a:ext cx="9585505" cy="1027043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</a:t>
            </a:r>
            <a:r>
              <a:rPr lang="es-A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Respiratorias</a:t>
            </a:r>
            <a:r>
              <a:rPr lang="es-AR" dirty="0" smtClean="0">
                <a:solidFill>
                  <a:schemeClr val="tx1"/>
                </a:solidFill>
              </a:rPr>
              <a:t> </a:t>
            </a:r>
            <a:r>
              <a:rPr lang="es-A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548224" y="1749286"/>
            <a:ext cx="10642795" cy="4621695"/>
          </a:xfrm>
        </p:spPr>
        <p:txBody>
          <a:bodyPr>
            <a:noAutofit/>
          </a:bodyPr>
          <a:lstStyle/>
          <a:p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Definición: Inflamación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del árbol bronquial que ocurre en cualquier rango etario, con mayor frecuencia durante el otoño-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invierno.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uele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presentarse con compromiso moderado de la vía respiratoria alta, presencia o no de fiebre, tos persistente y productiva en el 50% de los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casos.</a:t>
            </a:r>
          </a:p>
          <a:p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Etiología viral 90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000" u="sng" dirty="0">
                <a:latin typeface="Arial" panose="020B0604020202020204" pitchFamily="34" charset="0"/>
                <a:cs typeface="Arial" panose="020B0604020202020204" pitchFamily="34" charset="0"/>
              </a:rPr>
              <a:t>El tratamiento es sintomático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(rinovirus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, coronavirus, adenovirus, influenza, parainfluenza y virus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sincicial).</a:t>
            </a:r>
          </a:p>
          <a:p>
            <a:endParaRPr lang="es-ES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sugiere NO realizar estudios de esputo ni Rx Tórax en individuos sanos, así como la indicación de antibióticos como tratamiento.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Sólo </a:t>
            </a:r>
            <a:r>
              <a:rPr lang="es-ES" sz="2000" u="sng" dirty="0">
                <a:latin typeface="Arial" panose="020B0604020202020204" pitchFamily="34" charset="0"/>
                <a:cs typeface="Arial" panose="020B0604020202020204" pitchFamily="34" charset="0"/>
              </a:rPr>
              <a:t>considerarlo si los síntomas persisten por más de tres </a:t>
            </a:r>
            <a:r>
              <a:rPr lang="es-ES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semanas.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62347" y="1090112"/>
            <a:ext cx="3406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ACD433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Bronquitis Aguda: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8362" y="235226"/>
            <a:ext cx="9499795" cy="848139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316854" y="2026006"/>
            <a:ext cx="9509734" cy="4044288"/>
          </a:xfrm>
        </p:spPr>
        <p:txBody>
          <a:bodyPr>
            <a:normAutofit fontScale="92500" lnSpcReduction="10000"/>
          </a:bodyPr>
          <a:lstStyle/>
          <a:p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Etiología </a:t>
            </a:r>
            <a:r>
              <a:rPr lang="es-E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bacteriana: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5 a 10% de los cultivos en adultos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Bordetella pertussis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1° línea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 Claritromicina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500 c/12 h x 7 días o Azitromicina día 1: 500 mg/día; día 2 al 5°: 250 mg/ día x 5 días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200" u="sng" dirty="0">
                <a:latin typeface="Arial" panose="020B0604020202020204" pitchFamily="34" charset="0"/>
                <a:cs typeface="Arial" panose="020B0604020202020204" pitchFamily="34" charset="0"/>
              </a:rPr>
              <a:t>° línea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: TMP-SMX (800-120 C 12 hs por 14 días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AR" sz="2200" b="1" dirty="0">
                <a:latin typeface="Arial" panose="020B0604020202020204" pitchFamily="34" charset="0"/>
                <a:cs typeface="Arial" panose="020B0604020202020204" pitchFamily="34" charset="0"/>
              </a:rPr>
              <a:t>Mycoplasma pneumoniae  y </a:t>
            </a:r>
            <a:r>
              <a:rPr lang="es-ES" sz="2200" b="1" dirty="0">
                <a:latin typeface="Arial" panose="020B0604020202020204" pitchFamily="34" charset="0"/>
                <a:cs typeface="Arial" panose="020B0604020202020204" pitchFamily="34" charset="0"/>
              </a:rPr>
              <a:t>Chlamydophila pneumoniae: </a:t>
            </a:r>
            <a:endParaRPr lang="es-ES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u="sng" dirty="0">
                <a:latin typeface="Arial" panose="020B0604020202020204" pitchFamily="34" charset="0"/>
                <a:cs typeface="Arial" panose="020B0604020202020204" pitchFamily="34" charset="0"/>
              </a:rPr>
              <a:t>1° línea </a:t>
            </a:r>
            <a:r>
              <a:rPr lang="es-E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Azitromicina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día 1: 500 mg/día; día 2 al 5°: 250 mg/ día x 5 días </a:t>
            </a:r>
            <a:endParaRPr lang="es-E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2200" u="sng" dirty="0">
                <a:latin typeface="Arial" panose="020B0604020202020204" pitchFamily="34" charset="0"/>
                <a:cs typeface="Arial" panose="020B0604020202020204" pitchFamily="34" charset="0"/>
              </a:rPr>
              <a:t>° línea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: Doxiciclina 100 mg c/12 hs x 5 días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598362" y="1054880"/>
            <a:ext cx="30249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Bronquitis </a:t>
            </a:r>
            <a:r>
              <a:rPr lang="es-E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Aguda: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3099" y="257842"/>
            <a:ext cx="9569368" cy="947530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783099" y="1977887"/>
            <a:ext cx="9569368" cy="4055165"/>
          </a:xfrm>
        </p:spPr>
        <p:txBody>
          <a:bodyPr>
            <a:normAutofit fontScale="92500" lnSpcReduction="10000"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endParaRPr lang="es-AR" altLang="x-none" sz="28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Definición </a:t>
            </a:r>
            <a:r>
              <a:rPr lang="es-AR" altLang="x-non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endParaRPr lang="es-AR" altLang="x-non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49580">
              <a:lnSpc>
                <a:spcPct val="130000"/>
              </a:lnSpc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600" dirty="0">
                <a:latin typeface="Arial" panose="020B0604020202020204" pitchFamily="34" charset="0"/>
                <a:cs typeface="Arial" panose="020B0604020202020204" pitchFamily="34" charset="0"/>
              </a:rPr>
              <a:t>“Inflamación aguda del parénquima pulmonar de origen infeccioso con signos de infección respiratoria baja asociado a un nuevo infiltrado en la radiografía de tórax, en un </a:t>
            </a:r>
            <a:r>
              <a:rPr lang="es-AR" altLang="x-none" sz="2600" b="1" dirty="0">
                <a:latin typeface="Arial" panose="020B0604020202020204" pitchFamily="34" charset="0"/>
                <a:cs typeface="Arial" panose="020B0604020202020204" pitchFamily="34" charset="0"/>
              </a:rPr>
              <a:t>paciente NO hospitalizado en los 14 días previos</a:t>
            </a:r>
            <a:r>
              <a:rPr lang="es-AR" altLang="x-none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algn="just" defTabSz="449580">
              <a:lnSpc>
                <a:spcPct val="130000"/>
              </a:lnSpc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</a:t>
            </a:r>
            <a:r>
              <a:rPr lang="es-AR" alt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										</a:t>
            </a:r>
            <a:r>
              <a:rPr lang="es-AR" altLang="x-non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MSN  </a:t>
            </a:r>
            <a:r>
              <a:rPr lang="es-AR" alt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  <a:p>
            <a:pPr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endParaRPr lang="es-AR" altLang="x-none" b="1" dirty="0">
              <a:latin typeface="Tahoma" panose="020B0604030504040204" pitchFamily="3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83099" y="1243304"/>
            <a:ext cx="6791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4300" y="229082"/>
            <a:ext cx="9489855" cy="957470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722406" y="2720307"/>
            <a:ext cx="10369663" cy="4018756"/>
          </a:xfrm>
        </p:spPr>
        <p:txBody>
          <a:bodyPr>
            <a:normAutofit fontScale="25000" lnSpcReduction="20000"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MX" altLang="x-none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Mortalidad en Argentina </a:t>
            </a:r>
            <a:endParaRPr lang="es-AR" altLang="x-none" sz="8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es-AR" altLang="x-none" sz="8000" b="1" dirty="0">
                <a:latin typeface="Arial" panose="020B0604020202020204" pitchFamily="34" charset="0"/>
                <a:cs typeface="Arial" panose="020B0604020202020204" pitchFamily="34" charset="0"/>
              </a:rPr>
              <a:t>a 49 años                  1,4 </a:t>
            </a:r>
            <a:r>
              <a:rPr lang="es-AR" altLang="x-none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s-AR" altLang="x-none" sz="8000" b="1" dirty="0">
                <a:latin typeface="Arial" panose="020B0604020202020204" pitchFamily="34" charset="0"/>
                <a:cs typeface="Arial" panose="020B0604020202020204" pitchFamily="34" charset="0"/>
              </a:rPr>
              <a:t>a 64 años                  2,5 %</a:t>
            </a: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sz="8000" b="1" dirty="0">
                <a:latin typeface="Arial" panose="020B0604020202020204" pitchFamily="34" charset="0"/>
                <a:cs typeface="Arial" panose="020B0604020202020204" pitchFamily="34" charset="0"/>
              </a:rPr>
              <a:t>Mayores de 65 años    17,5 </a:t>
            </a:r>
            <a:r>
              <a:rPr lang="es-AR" altLang="x-none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endParaRPr lang="es-AR" altLang="x-none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sz="4800" b="1" dirty="0">
                <a:latin typeface="Arial" panose="020B0604020202020204" pitchFamily="34" charset="0"/>
                <a:cs typeface="Arial" panose="020B0604020202020204" pitchFamily="34" charset="0"/>
              </a:rPr>
              <a:t>SADI 2015  y Estudio General Roca</a:t>
            </a:r>
            <a:r>
              <a:rPr lang="es-AR" sz="4800" dirty="0">
                <a:latin typeface="Arial" panose="020B0604020202020204" pitchFamily="34" charset="0"/>
                <a:cs typeface="Arial" panose="020B0604020202020204" pitchFamily="34" charset="0"/>
              </a:rPr>
              <a:t> Lopardo G, Fridman D, Raimondo E, et al. Preliminary results of a prospective population-based surveillance burden of community-acquired pneumonia in adults, in the South Cone of Latin-America. 9th International Symposium on Pneumococci and Pneumococcal Disease. Hyderabad, India; 2014, resumen 0109, página 264. </a:t>
            </a:r>
          </a:p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endParaRPr lang="es-AR" altLang="x-none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8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Gripe </a:t>
            </a:r>
            <a:r>
              <a:rPr lang="es-AR" sz="8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neumonía: triplican el riesgo de infarto y cuadriplican el de </a:t>
            </a:r>
            <a:r>
              <a:rPr lang="es-AR" sz="8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ACV</a:t>
            </a:r>
          </a:p>
          <a:p>
            <a:r>
              <a:rPr lang="es-AR" sz="72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A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s-AR" sz="7200" b="1" dirty="0">
                <a:latin typeface="Arial" panose="020B0604020202020204" pitchFamily="34" charset="0"/>
                <a:cs typeface="Arial" panose="020B0604020202020204" pitchFamily="34" charset="0"/>
              </a:rPr>
              <a:t>personas mayores de 65 y </a:t>
            </a:r>
            <a:r>
              <a:rPr lang="es-A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7200" b="1" dirty="0">
                <a:latin typeface="Arial" panose="020B0604020202020204" pitchFamily="34" charset="0"/>
                <a:cs typeface="Arial" panose="020B0604020202020204" pitchFamily="34" charset="0"/>
              </a:rPr>
              <a:t>menores de 65 que </a:t>
            </a:r>
            <a:r>
              <a:rPr lang="es-A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presenten </a:t>
            </a:r>
            <a:r>
              <a:rPr lang="es-AR" sz="7200" b="1" dirty="0">
                <a:latin typeface="Arial" panose="020B0604020202020204" pitchFamily="34" charset="0"/>
                <a:cs typeface="Arial" panose="020B0604020202020204" pitchFamily="34" charset="0"/>
              </a:rPr>
              <a:t>una condición de riesgo, como </a:t>
            </a:r>
            <a:r>
              <a:rPr lang="es-A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cardiopatías,  </a:t>
            </a:r>
            <a:r>
              <a:rPr lang="es-AR" sz="7200" b="1" dirty="0">
                <a:latin typeface="Arial" panose="020B0604020202020204" pitchFamily="34" charset="0"/>
                <a:cs typeface="Arial" panose="020B0604020202020204" pitchFamily="34" charset="0"/>
              </a:rPr>
              <a:t>enfermedades </a:t>
            </a:r>
            <a:r>
              <a:rPr lang="es-A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metabólicas</a:t>
            </a:r>
            <a:r>
              <a:rPr lang="es-AR" sz="7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(diabetes</a:t>
            </a:r>
            <a:r>
              <a:rPr lang="es-AR" sz="7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AR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obesidad, dislipemia, hipertensión) o tabaquismo. Deben vacunarse con vacunas antineumocóccica  y antigripal. </a:t>
            </a:r>
            <a:endParaRPr lang="es-AR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5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AR" sz="5600" dirty="0" smtClean="0">
                <a:latin typeface="Arial" panose="020B0604020202020204" pitchFamily="34" charset="0"/>
                <a:cs typeface="Arial" panose="020B0604020202020204" pitchFamily="34" charset="0"/>
              </a:rPr>
              <a:t>onsenso </a:t>
            </a:r>
            <a:r>
              <a:rPr lang="es-AR" sz="5600" dirty="0">
                <a:latin typeface="Arial" panose="020B0604020202020204" pitchFamily="34" charset="0"/>
                <a:cs typeface="Arial" panose="020B0604020202020204" pitchFamily="34" charset="0"/>
              </a:rPr>
              <a:t>elaborado por la SAC y la Sociedad Argentina de Infectología (SADI) </a:t>
            </a:r>
            <a:r>
              <a:rPr lang="es-AR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Buenos </a:t>
            </a:r>
            <a:r>
              <a:rPr lang="es-AR" sz="5600" b="1" dirty="0">
                <a:latin typeface="Arial" panose="020B0604020202020204" pitchFamily="34" charset="0"/>
                <a:cs typeface="Arial" panose="020B0604020202020204" pitchFamily="34" charset="0"/>
              </a:rPr>
              <a:t>Aires, 20 de mayo de 2021</a:t>
            </a:r>
            <a:endParaRPr lang="es-AR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5600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353360" y="1007619"/>
            <a:ext cx="6746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Neumonía </a:t>
            </a:r>
            <a:r>
              <a:rPr lang="es-AR" altLang="x-none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Aguda de la Comunidad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22407" y="1566292"/>
            <a:ext cx="61727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Riesgo de </a:t>
            </a:r>
            <a:r>
              <a:rPr lang="es-AR" altLang="x-non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Mortalidad</a:t>
            </a:r>
            <a:endParaRPr lang="es-AR" alt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2407" y="2174077"/>
            <a:ext cx="6008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3ª </a:t>
            </a: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Causa de muerte en 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países desarrollados</a:t>
            </a:r>
            <a:endParaRPr lang="es-AR" altLang="x-non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7389" y="394253"/>
            <a:ext cx="9599185" cy="1146312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7389" y="1145954"/>
            <a:ext cx="5264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57388" y="2100062"/>
            <a:ext cx="1064507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diagnóstico es principalmente clínico. </a:t>
            </a:r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síntomas más frecuentes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son:</a:t>
            </a: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Taquipnea,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disnea, tos, fiebre, dolor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torácico. </a:t>
            </a:r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debe tener en cuenta si existe antecedente de viaje o exposición a enfermedades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Rx </a:t>
            </a: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de tórax</a:t>
            </a:r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: Se </a:t>
            </a:r>
            <a:r>
              <a:rPr lang="es-E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debe considerar OBLIGATORIA </a:t>
            </a:r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en todas las personas para confirmar diagnóstico</a:t>
            </a:r>
            <a:r>
              <a:rPr lang="es-E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Actualmente se ha comenzado a utilizar la ecografía al lado de la cama (Point of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ultrasound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–POCUS-) para “orientar” el diagnóstico.</a:t>
            </a:r>
          </a:p>
          <a:p>
            <a:endParaRPr lang="es-E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 smtClean="0">
                <a:solidFill>
                  <a:srgbClr val="FF0000"/>
                </a:solidFill>
              </a:rPr>
              <a:t>DIAGNÓSTICO</a:t>
            </a:r>
            <a:r>
              <a:rPr lang="es-ES" sz="2000" b="1" dirty="0">
                <a:solidFill>
                  <a:srgbClr val="FF0000"/>
                </a:solidFill>
              </a:rPr>
              <a:t>: Tos + expectoración + fiebre + nuevo infiltrado en </a:t>
            </a:r>
            <a:r>
              <a:rPr lang="es-ES" sz="2000" b="1" dirty="0" err="1">
                <a:solidFill>
                  <a:srgbClr val="FF0000"/>
                </a:solidFill>
              </a:rPr>
              <a:t>Rx</a:t>
            </a:r>
            <a:r>
              <a:rPr lang="es-ES" sz="2000" b="1" dirty="0">
                <a:solidFill>
                  <a:srgbClr val="FF0000"/>
                </a:solidFill>
              </a:rPr>
              <a:t> </a:t>
            </a:r>
            <a:r>
              <a:rPr lang="es-ES" sz="2000" b="1" dirty="0" smtClean="0">
                <a:solidFill>
                  <a:srgbClr val="FF0000"/>
                </a:solidFill>
              </a:rPr>
              <a:t>Tórax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57389" y="1699952"/>
            <a:ext cx="2892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Métodos diagnósticos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155894" y="5932259"/>
            <a:ext cx="679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/>
              <a:t>ABORDAJE </a:t>
            </a:r>
            <a:r>
              <a:rPr lang="es-MX" sz="1400" b="1" dirty="0"/>
              <a:t>DE LA NEUMONÍA ADQUIRIDA EN LA COMUNIDAD </a:t>
            </a:r>
            <a:r>
              <a:rPr lang="es-MX" sz="1400" b="1" dirty="0" smtClean="0"/>
              <a:t>EN </a:t>
            </a:r>
            <a:r>
              <a:rPr lang="es-MX" sz="1400" b="1" dirty="0"/>
              <a:t>ADULTOS </a:t>
            </a:r>
            <a:r>
              <a:rPr lang="es-MX" sz="1400" b="1" dirty="0" smtClean="0"/>
              <a:t>– </a:t>
            </a:r>
          </a:p>
          <a:p>
            <a:r>
              <a:rPr lang="es-MX" sz="1400" b="1" dirty="0" smtClean="0"/>
              <a:t>SOCIEDAD </a:t>
            </a:r>
            <a:r>
              <a:rPr lang="es-MX" sz="1400" b="1" dirty="0"/>
              <a:t>ARGENTINA DE INFECTOLOGÍA </a:t>
            </a:r>
            <a:r>
              <a:rPr lang="es-MX" sz="1400" b="1" dirty="0" smtClean="0"/>
              <a:t>2025</a:t>
            </a:r>
            <a:endParaRPr lang="es-A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2794" y="168532"/>
            <a:ext cx="9469976" cy="1255643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32794" y="937158"/>
            <a:ext cx="8825659" cy="974034"/>
          </a:xfrm>
        </p:spPr>
        <p:txBody>
          <a:bodyPr/>
          <a:lstStyle/>
          <a:p>
            <a:r>
              <a:rPr lang="es-AR" altLang="x-none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832794" y="1605817"/>
            <a:ext cx="104779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Cuantificación del Riesgo de Mortalidad por 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Neumonía: CURB-65 </a:t>
            </a:r>
            <a:r>
              <a:rPr lang="es-AR" altLang="x-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AR" altLang="x-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rcRect t="23678" b="5971"/>
          <a:stretch>
            <a:fillRect/>
          </a:stretch>
        </p:blipFill>
        <p:spPr>
          <a:xfrm>
            <a:off x="832794" y="2287957"/>
            <a:ext cx="8495445" cy="3168015"/>
          </a:xfrm>
          <a:prstGeom prst="rect">
            <a:avLst/>
          </a:prstGeom>
          <a:noFill/>
          <a:ln w="9360">
            <a:noFill/>
          </a:ln>
        </p:spPr>
      </p:pic>
      <p:sp>
        <p:nvSpPr>
          <p:cNvPr id="7" name="Rectángulo 6"/>
          <p:cNvSpPr/>
          <p:nvPr/>
        </p:nvSpPr>
        <p:spPr>
          <a:xfrm>
            <a:off x="-1186070" y="24483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 smtClean="0">
                <a:solidFill>
                  <a:srgbClr val="FFFFFF"/>
                </a:solidFill>
                <a:latin typeface="Tahoma" panose="020B0604030504040204" pitchFamily="32" charset="0"/>
              </a:rPr>
              <a:t>        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65536" y="5898384"/>
            <a:ext cx="112124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sz="2400" b="1" dirty="0">
                <a:solidFill>
                  <a:srgbClr val="FFFF00"/>
                </a:solidFill>
                <a:latin typeface="Tahoma" panose="020B0604030504040204" pitchFamily="32" charset="0"/>
                <a:sym typeface="+mn-ea"/>
              </a:rPr>
              <a:t>Saturación de O2 ≤ 90 </a:t>
            </a:r>
            <a:r>
              <a:rPr lang="es-AR" altLang="x-none" sz="2400" b="1" dirty="0" smtClean="0">
                <a:solidFill>
                  <a:srgbClr val="FFFF00"/>
                </a:solidFill>
                <a:latin typeface="Tahoma" panose="020B0604030504040204" pitchFamily="32" charset="0"/>
                <a:sym typeface="+mn-ea"/>
              </a:rPr>
              <a:t>% = </a:t>
            </a:r>
            <a:r>
              <a:rPr lang="es-AR" altLang="x-none" sz="2400" b="1" dirty="0">
                <a:solidFill>
                  <a:srgbClr val="FFFF00"/>
                </a:solidFill>
                <a:latin typeface="Tahoma" panose="020B0604030504040204" pitchFamily="32" charset="0"/>
                <a:sym typeface="+mn-ea"/>
              </a:rPr>
              <a:t>Insuficiencia respiratoria = HOSPITALIZAR</a:t>
            </a:r>
            <a:endParaRPr lang="es-ES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6415" y="235226"/>
            <a:ext cx="9430220" cy="957470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17024" y="5059017"/>
            <a:ext cx="11060237" cy="1456266"/>
          </a:xfrm>
        </p:spPr>
        <p:txBody>
          <a:bodyPr/>
          <a:lstStyle/>
          <a:p>
            <a:r>
              <a:rPr lang="es-AR" dirty="0" smtClean="0"/>
              <a:t>     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1001878" y="1076724"/>
            <a:ext cx="6132443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x-none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  <a:p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1007852" y="1603354"/>
            <a:ext cx="9803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Cuantificación del Riesgo de Mortalidad por Neumonía: 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CURB-65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176920"/>
              </p:ext>
            </p:extLst>
          </p:nvPr>
        </p:nvGraphicFramePr>
        <p:xfrm>
          <a:off x="1249368" y="3530621"/>
          <a:ext cx="9320914" cy="272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04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604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5472"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s-A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>
                          <a:solidFill>
                            <a:schemeClr val="bg1"/>
                          </a:solidFill>
                        </a:rPr>
                        <a:t>Mortalidad</a:t>
                      </a:r>
                      <a:endParaRPr lang="es-A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547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0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&lt; 0,7 %</a:t>
                      </a:r>
                      <a:endParaRPr lang="es-A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547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1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&lt; 2,1 %</a:t>
                      </a:r>
                      <a:endParaRPr lang="es-A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5472">
                <a:tc>
                  <a:txBody>
                    <a:bodyPr/>
                    <a:lstStyle/>
                    <a:p>
                      <a:r>
                        <a:rPr lang="es-AR" b="1" dirty="0" smtClean="0"/>
                        <a:t>2 (Hospitalizar)</a:t>
                      </a:r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9,2 %</a:t>
                      </a:r>
                      <a:endParaRPr lang="es-A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547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b="1" dirty="0" smtClean="0"/>
                        <a:t>3</a:t>
                      </a:r>
                      <a:r>
                        <a:rPr lang="es-AR" b="1" baseline="0" dirty="0" smtClean="0"/>
                        <a:t> a </a:t>
                      </a:r>
                      <a:r>
                        <a:rPr lang="es-AR" b="1" dirty="0" smtClean="0"/>
                        <a:t>5 (Hospitalizar – UTI)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b="1" dirty="0" smtClean="0"/>
                        <a:t>15 a 40 %</a:t>
                      </a:r>
                      <a:endParaRPr lang="es-A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1313933" y="2816594"/>
            <a:ext cx="9032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MX" altLang="en-US" sz="2400" b="1" dirty="0" smtClean="0">
                <a:solidFill>
                  <a:srgbClr val="FFFF00"/>
                </a:solidFill>
                <a:latin typeface="Tahoma" panose="020B0604030504040204" pitchFamily="32" charset="0"/>
                <a:sym typeface="+mn-ea"/>
              </a:rPr>
              <a:t>Puntaje CURB-65</a:t>
            </a:r>
            <a:endParaRPr lang="es-ES" alt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5009" y="115957"/>
            <a:ext cx="9489855" cy="1126435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30" y="1063608"/>
            <a:ext cx="7522939" cy="524905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053083" y="6312665"/>
            <a:ext cx="679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/>
              <a:t>ABORDAJE </a:t>
            </a:r>
            <a:r>
              <a:rPr lang="es-MX" sz="1400" b="1" dirty="0"/>
              <a:t>DE LA NEUMONÍA ADQUIRIDA EN LA COMUNIDAD </a:t>
            </a:r>
            <a:r>
              <a:rPr lang="es-MX" sz="1400" b="1" dirty="0" smtClean="0"/>
              <a:t>EN </a:t>
            </a:r>
            <a:r>
              <a:rPr lang="es-MX" sz="1400" b="1" dirty="0"/>
              <a:t>ADULTOS </a:t>
            </a:r>
            <a:r>
              <a:rPr lang="es-MX" sz="1400" b="1" dirty="0" smtClean="0"/>
              <a:t>– </a:t>
            </a:r>
          </a:p>
          <a:p>
            <a:r>
              <a:rPr lang="es-MX" sz="1400" b="1" dirty="0" smtClean="0"/>
              <a:t>SOCIEDAD </a:t>
            </a:r>
            <a:r>
              <a:rPr lang="es-MX" sz="1400" b="1" dirty="0"/>
              <a:t>ARGENTINA DE INFECTOLOGÍA </a:t>
            </a:r>
            <a:r>
              <a:rPr lang="es-MX" sz="1400" b="1" dirty="0" smtClean="0"/>
              <a:t>2025</a:t>
            </a:r>
            <a:endParaRPr lang="es-A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7085" y="235226"/>
            <a:ext cx="9430219" cy="957470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610997" y="5241155"/>
            <a:ext cx="9069527" cy="1301044"/>
          </a:xfrm>
        </p:spPr>
        <p:txBody>
          <a:bodyPr/>
          <a:lstStyle/>
          <a:p>
            <a:r>
              <a:rPr lang="es-E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Argentina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el 20-30% es productor de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betalactamasas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por lo cual el tratamiento se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sugiere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que incluya un inhibidor de betalactámicos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SADI, 2015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07085" y="1192696"/>
            <a:ext cx="61216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x-none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07085" y="1751017"/>
            <a:ext cx="1896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Resistencia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911086" y="2309338"/>
            <a:ext cx="9485243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-S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. pneumoniae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	Penicilina (CIM &lt; 2 ug/ml): 546 muertes  98 % sensibles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	Macrólidos: Resistentes 20 – 30 % en niños. 14 % en adultos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	Trimetroprima sulfametoxazol: 40 %  es Resistente</a:t>
            </a:r>
          </a:p>
        </p:txBody>
      </p:sp>
      <p:sp>
        <p:nvSpPr>
          <p:cNvPr id="7" name="Rectángulo 6"/>
          <p:cNvSpPr/>
          <p:nvPr/>
        </p:nvSpPr>
        <p:spPr>
          <a:xfrm>
            <a:off x="911086" y="4435487"/>
            <a:ext cx="6173492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-H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. influenzae (tabaquistas) 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	Amoxicilina: 10 a 23 % por  ϐ lactamasas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b="1" dirty="0">
                <a:solidFill>
                  <a:srgbClr val="FFFFFF"/>
                </a:solidFill>
                <a:latin typeface="Tahoma" panose="020B0604030504040204" pitchFamily="32" charset="0"/>
              </a:rPr>
              <a:t>	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3099" y="195469"/>
            <a:ext cx="9569368" cy="1027044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829470" y="1421914"/>
            <a:ext cx="9181495" cy="1734324"/>
          </a:xfrm>
        </p:spPr>
        <p:txBody>
          <a:bodyPr>
            <a:normAutofit/>
          </a:bodyPr>
          <a:lstStyle/>
          <a:p>
            <a:pPr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Terapéuticos</a:t>
            </a:r>
            <a:r>
              <a:rPr lang="es-AR" altLang="x-none" sz="20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defTabSz="449580">
              <a:lnSpc>
                <a:spcPct val="130000"/>
              </a:lnSpc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Reducir</a:t>
            </a:r>
            <a:r>
              <a:rPr lang="es-AR" altLang="x-non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MORBI – MORTALIDAD</a:t>
            </a:r>
          </a:p>
          <a:p>
            <a:pPr defTabSz="449580">
              <a:lnSpc>
                <a:spcPct val="130000"/>
              </a:lnSpc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Tratamiento: ETIOLÓGICO– PREVENTIVO – sintomático</a:t>
            </a:r>
            <a:endParaRPr lang="es-AR" sz="2000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29470" y="1152939"/>
            <a:ext cx="59291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x-none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02" y="2979968"/>
            <a:ext cx="9509863" cy="333269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396428" y="6312665"/>
            <a:ext cx="679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/>
              <a:t>ABORDAJE </a:t>
            </a:r>
            <a:r>
              <a:rPr lang="es-MX" sz="1400" b="1" dirty="0"/>
              <a:t>DE LA NEUMONÍA ADQUIRIDA EN LA COMUNIDAD </a:t>
            </a:r>
            <a:r>
              <a:rPr lang="es-MX" sz="1400" b="1" dirty="0" smtClean="0"/>
              <a:t>EN </a:t>
            </a:r>
            <a:r>
              <a:rPr lang="es-MX" sz="1400" b="1" dirty="0"/>
              <a:t>ADULTOS </a:t>
            </a:r>
            <a:r>
              <a:rPr lang="es-MX" sz="1400" b="1" dirty="0" smtClean="0"/>
              <a:t>– </a:t>
            </a:r>
          </a:p>
          <a:p>
            <a:r>
              <a:rPr lang="es-MX" sz="1400" b="1" dirty="0" smtClean="0"/>
              <a:t>SOCIEDAD </a:t>
            </a:r>
            <a:r>
              <a:rPr lang="es-MX" sz="1400" b="1" dirty="0"/>
              <a:t>ARGENTINA DE INFECTOLOGÍA </a:t>
            </a:r>
            <a:r>
              <a:rPr lang="es-MX" sz="1400" b="1" dirty="0" smtClean="0"/>
              <a:t>2025</a:t>
            </a:r>
            <a:endParaRPr lang="es-A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6536" y="145774"/>
            <a:ext cx="9499794" cy="967409"/>
          </a:xfrm>
        </p:spPr>
        <p:txBody>
          <a:bodyPr/>
          <a:lstStyle/>
          <a:p>
            <a:r>
              <a:rPr lang="es-AR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AR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96536" y="954157"/>
            <a:ext cx="5851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altLang="x-none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536" y="1613657"/>
            <a:ext cx="6897899" cy="450117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396428" y="6312665"/>
            <a:ext cx="679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/>
              <a:t>ABORDAJE </a:t>
            </a:r>
            <a:r>
              <a:rPr lang="es-MX" sz="1400" b="1" dirty="0"/>
              <a:t>DE LA NEUMONÍA ADQUIRIDA EN LA COMUNIDAD </a:t>
            </a:r>
            <a:r>
              <a:rPr lang="es-MX" sz="1400" b="1" dirty="0" smtClean="0"/>
              <a:t>EN </a:t>
            </a:r>
            <a:r>
              <a:rPr lang="es-MX" sz="1400" b="1" dirty="0"/>
              <a:t>ADULTOS </a:t>
            </a:r>
            <a:r>
              <a:rPr lang="es-MX" sz="1400" b="1" dirty="0" smtClean="0"/>
              <a:t>– </a:t>
            </a:r>
          </a:p>
          <a:p>
            <a:r>
              <a:rPr lang="es-MX" sz="1400" b="1" dirty="0" smtClean="0"/>
              <a:t>SOCIEDAD </a:t>
            </a:r>
            <a:r>
              <a:rPr lang="es-MX" sz="1400" b="1" dirty="0"/>
              <a:t>ARGENTINA DE INFECTOLOGÍA </a:t>
            </a:r>
            <a:r>
              <a:rPr lang="es-MX" sz="1400" b="1" dirty="0" smtClean="0"/>
              <a:t>2025</a:t>
            </a:r>
            <a:endParaRPr lang="es-A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572000" y="5296829"/>
            <a:ext cx="3222435" cy="18957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76" y="70672"/>
            <a:ext cx="9589246" cy="1166191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674563" y="1048020"/>
            <a:ext cx="8825659" cy="417443"/>
          </a:xfrm>
        </p:spPr>
        <p:txBody>
          <a:bodyPr>
            <a:normAutofit fontScale="92500" lnSpcReduction="20000"/>
          </a:bodyPr>
          <a:lstStyle/>
          <a:p>
            <a:r>
              <a:rPr lang="es-AR" altLang="x-none" sz="2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  <a:p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674563" y="1248099"/>
            <a:ext cx="11300772" cy="2773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sz="2400" b="1" u="sng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</a:t>
            </a:r>
            <a:r>
              <a:rPr lang="es-AR" altLang="x-none" sz="24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sz="20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las 48 </a:t>
            </a:r>
            <a:r>
              <a:rPr lang="es-AR" altLang="x-none" sz="20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72 </a:t>
            </a:r>
            <a:r>
              <a:rPr lang="es-AR" altLang="x-none" sz="2000" b="1" dirty="0" err="1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s-AR" altLang="x-none" sz="20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altLang="x-none" sz="20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evaluar: </a:t>
            </a:r>
            <a:endParaRPr lang="es-AR" altLang="x-none" sz="20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Desaparición 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fiebre &lt; 37,9 por 48 </a:t>
            </a:r>
            <a:r>
              <a:rPr lang="es-AR" altLang="x-non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endParaRPr lang="es-AR" alt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Normalización 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saturación &gt; 90%</a:t>
            </a:r>
            <a:endParaRPr lang="es-AR" alt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Reducción 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de la frecuencia respiratoria 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&lt; 24 rpm - pulso &lt; 100 </a:t>
            </a:r>
            <a:r>
              <a:rPr lang="es-AR" altLang="x-non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lpm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PA &gt; 90 </a:t>
            </a:r>
            <a:r>
              <a:rPr lang="es-AR" altLang="x-none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endParaRPr lang="es-AR" alt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Sensación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: “</a:t>
            </a:r>
            <a:r>
              <a:rPr lang="es-AR" altLang="x-none" b="1" i="1" dirty="0">
                <a:latin typeface="Arial" panose="020B0604020202020204" pitchFamily="34" charset="0"/>
                <a:cs typeface="Arial" panose="020B0604020202020204" pitchFamily="34" charset="0"/>
              </a:rPr>
              <a:t>mejoría del ánimo y la fuerza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 – Estado mental normal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es-AR" altLang="x-none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OCURRIÓ LO ANTERIOR SE ASUME EFICACIA DEL TRATAMIENTO</a:t>
            </a:r>
            <a:endParaRPr lang="es-AR" altLang="x-none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991353" y="4337682"/>
            <a:ext cx="8859078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</a:pPr>
            <a:r>
              <a:rPr lang="es-AR" altLang="x-none" sz="2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 PERSISTIR: (por lo tanto NO SON criterios de mejoría)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</a:pPr>
            <a:r>
              <a:rPr lang="es-AR" altLang="x-none" sz="2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tos </a:t>
            </a:r>
            <a:r>
              <a:rPr lang="es-AR" altLang="x-none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espectoración</a:t>
            </a:r>
            <a:r>
              <a:rPr lang="es-AR" altLang="x-none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AR" altLang="x-none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4 sem</a:t>
            </a: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</a:pP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auscultación pulmonar patológica 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hasta 1 semana </a:t>
            </a: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después del inicio </a:t>
            </a:r>
            <a:endParaRPr lang="es-AR" alt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</a:pPr>
            <a:r>
              <a:rPr lang="es-AR" altLang="x-none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disnea </a:t>
            </a:r>
            <a:r>
              <a:rPr lang="es-AR" altLang="x-none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altLang="x-none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esfuerzo de</a:t>
            </a:r>
            <a:r>
              <a:rPr lang="es-AR" altLang="x-none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altLang="x-none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a </a:t>
            </a:r>
            <a:r>
              <a:rPr lang="es-AR" altLang="x-none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meses</a:t>
            </a:r>
            <a:endParaRPr lang="es-AR" altLang="x-none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</a:pPr>
            <a:r>
              <a:rPr lang="es-AR" altLang="x-none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infiltrado radiológico hasta </a:t>
            </a:r>
            <a:r>
              <a:rPr lang="es-A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1 mes </a:t>
            </a:r>
            <a:endParaRPr lang="es-AR" altLang="x-non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defTabSz="449580">
              <a:lnSpc>
                <a:spcPct val="13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</a:pPr>
            <a:r>
              <a:rPr lang="es-AR" altLang="x-none" sz="1600" b="1" dirty="0" smtClean="0">
                <a:latin typeface="Tahoma" panose="020B0604030504040204" pitchFamily="32" charset="0"/>
                <a:sym typeface="+mn-ea"/>
              </a:rPr>
              <a:t>Guías </a:t>
            </a:r>
            <a:r>
              <a:rPr lang="es-AR" altLang="x-none" sz="1600" b="1" dirty="0">
                <a:latin typeface="Tahoma" panose="020B0604030504040204" pitchFamily="32" charset="0"/>
                <a:sym typeface="+mn-ea"/>
              </a:rPr>
              <a:t>NICE </a:t>
            </a:r>
            <a:r>
              <a:rPr lang="es-AR" altLang="x-none" sz="1600" b="1" dirty="0" smtClean="0">
                <a:latin typeface="Tahoma" panose="020B0604030504040204" pitchFamily="32" charset="0"/>
                <a:sym typeface="+mn-ea"/>
              </a:rPr>
              <a:t>2014</a:t>
            </a:r>
            <a:endParaRPr lang="es-AR" alt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396428" y="3917814"/>
            <a:ext cx="679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/>
              <a:t>ABORDAJE </a:t>
            </a:r>
            <a:r>
              <a:rPr lang="es-MX" sz="1400" b="1" dirty="0"/>
              <a:t>DE LA NEUMONÍA ADQUIRIDA EN LA COMUNIDAD </a:t>
            </a:r>
            <a:r>
              <a:rPr lang="es-MX" sz="1400" b="1" dirty="0" smtClean="0"/>
              <a:t>EN </a:t>
            </a:r>
            <a:r>
              <a:rPr lang="es-MX" sz="1400" b="1" dirty="0"/>
              <a:t>ADULTOS </a:t>
            </a:r>
            <a:r>
              <a:rPr lang="es-MX" sz="1400" b="1" dirty="0" smtClean="0"/>
              <a:t>– </a:t>
            </a:r>
          </a:p>
          <a:p>
            <a:r>
              <a:rPr lang="es-MX" sz="1400" b="1" dirty="0" smtClean="0"/>
              <a:t>SOCIEDAD </a:t>
            </a:r>
            <a:r>
              <a:rPr lang="es-MX" sz="1400" b="1" dirty="0"/>
              <a:t>ARGENTINA DE INFECTOLOGÍA </a:t>
            </a:r>
            <a:r>
              <a:rPr lang="es-MX" sz="1400" b="1" dirty="0" smtClean="0"/>
              <a:t>2025</a:t>
            </a:r>
            <a:endParaRPr lang="es-A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876" y="274983"/>
            <a:ext cx="9460037" cy="1036982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777268" y="2766390"/>
            <a:ext cx="11211532" cy="3557292"/>
          </a:xfrm>
        </p:spPr>
        <p:txBody>
          <a:bodyPr>
            <a:noAutofit/>
          </a:bodyPr>
          <a:lstStyle/>
          <a:p>
            <a:pPr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OLVIDAR: 	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O2 (Lograr </a:t>
            </a:r>
            <a:r>
              <a:rPr lang="es-AR" altLang="x-none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94 </a:t>
            </a: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a 98 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pPr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Hidratación (La fiebre genera pérdidas importantes de agua)</a:t>
            </a:r>
            <a:endParaRPr lang="es-AR" altLang="x-non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es-AR" altLang="x-none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Heparino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profilaxis (en caso de internación)</a:t>
            </a:r>
            <a:endParaRPr lang="es-AR" altLang="x-non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Nutrición</a:t>
            </a:r>
            <a:endParaRPr lang="es-AR" altLang="x-non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Movilización </a:t>
            </a:r>
            <a:endParaRPr lang="es-AR" altLang="x-non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altLang="x-non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es-AR" altLang="x-none" sz="2000" b="1" dirty="0">
                <a:latin typeface="Arial" panose="020B0604020202020204" pitchFamily="34" charset="0"/>
                <a:cs typeface="Arial" panose="020B0604020202020204" pitchFamily="34" charset="0"/>
              </a:rPr>
              <a:t>¿Kinesioterapia?</a:t>
            </a: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texto 2"/>
          <p:cNvSpPr txBox="1"/>
          <p:nvPr/>
        </p:nvSpPr>
        <p:spPr>
          <a:xfrm>
            <a:off x="677876" y="1311965"/>
            <a:ext cx="8825659" cy="417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AR" altLang="x-none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  <a:p>
            <a:endParaRPr lang="es-AR" sz="2800" dirty="0"/>
          </a:p>
        </p:txBody>
      </p:sp>
      <p:sp>
        <p:nvSpPr>
          <p:cNvPr id="5" name="Rectángulo 4"/>
          <p:cNvSpPr/>
          <p:nvPr/>
        </p:nvSpPr>
        <p:spPr>
          <a:xfrm>
            <a:off x="245844" y="1825727"/>
            <a:ext cx="109131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58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Primera Dosis de ATB en la Guardia o previo al traslado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8119" y="374374"/>
            <a:ext cx="9668759" cy="1027043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971533" y="2136430"/>
            <a:ext cx="10474992" cy="3768611"/>
          </a:xfrm>
        </p:spPr>
        <p:txBody>
          <a:bodyPr>
            <a:noAutofit/>
          </a:bodyPr>
          <a:lstStyle/>
          <a:p>
            <a:pPr marL="215900" indent="-215900"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-Corticoides</a:t>
            </a:r>
            <a:r>
              <a:rPr lang="es-AR" altLang="x-none"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AR" altLang="x-non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Sólo en caso de </a:t>
            </a:r>
            <a:r>
              <a:rPr lang="es-AR" altLang="x-none" sz="2800" b="1" dirty="0">
                <a:latin typeface="Arial" panose="020B0604020202020204" pitchFamily="34" charset="0"/>
                <a:cs typeface="Arial" panose="020B0604020202020204" pitchFamily="34" charset="0"/>
              </a:rPr>
              <a:t>EPOC o COVID-19</a:t>
            </a:r>
          </a:p>
          <a:p>
            <a:pPr marL="215900" indent="-215900"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-Antipiréticos</a:t>
            </a:r>
            <a:r>
              <a:rPr lang="es-AR" altLang="x-none" sz="2800" b="1" dirty="0">
                <a:latin typeface="Arial" panose="020B0604020202020204" pitchFamily="34" charset="0"/>
                <a:cs typeface="Arial" panose="020B0604020202020204" pitchFamily="34" charset="0"/>
              </a:rPr>
              <a:t>:   No confundir apirexia por </a:t>
            </a:r>
            <a:r>
              <a:rPr lang="es-AR" altLang="x-non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AINES</a:t>
            </a:r>
            <a:endParaRPr lang="es-AR" altLang="x-non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5900" indent="-215900"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sz="2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es-AR" altLang="x-none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como </a:t>
            </a:r>
            <a:r>
              <a:rPr lang="es-AR" altLang="x-none" sz="2800" b="1" dirty="0">
                <a:latin typeface="Arial" panose="020B0604020202020204" pitchFamily="34" charset="0"/>
                <a:cs typeface="Arial" panose="020B0604020202020204" pitchFamily="34" charset="0"/>
              </a:rPr>
              <a:t>evolución favorable.</a:t>
            </a:r>
          </a:p>
          <a:p>
            <a:pPr marL="215900" indent="-215900"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AR" altLang="x-none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-Antitusivos</a:t>
            </a:r>
            <a:r>
              <a:rPr lang="es-AR" altLang="x-none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s-AR" altLang="x-none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!!NUNCA PRESCRIBIR !!</a:t>
            </a:r>
          </a:p>
          <a:p>
            <a:pPr marL="215900" indent="-215900" defTabSz="449580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</a:pPr>
            <a:r>
              <a:rPr lang="es-MX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N acetil cisteína no aporta ningún beneficio</a:t>
            </a:r>
            <a:endParaRPr lang="es-AR" sz="2400" dirty="0"/>
          </a:p>
        </p:txBody>
      </p:sp>
      <p:sp>
        <p:nvSpPr>
          <p:cNvPr id="4" name="Rectángulo 3"/>
          <p:cNvSpPr/>
          <p:nvPr/>
        </p:nvSpPr>
        <p:spPr>
          <a:xfrm>
            <a:off x="727818" y="1321904"/>
            <a:ext cx="61216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x-none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396428" y="6196347"/>
            <a:ext cx="679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 smtClean="0"/>
              <a:t>ABORDAJE </a:t>
            </a:r>
            <a:r>
              <a:rPr lang="es-MX" sz="1400" b="1" dirty="0"/>
              <a:t>DE LA NEUMONÍA ADQUIRIDA EN LA COMUNIDAD </a:t>
            </a:r>
            <a:r>
              <a:rPr lang="es-MX" sz="1400" b="1" dirty="0" smtClean="0"/>
              <a:t>EN </a:t>
            </a:r>
            <a:r>
              <a:rPr lang="es-MX" sz="1400" b="1" dirty="0"/>
              <a:t>ADULTOS </a:t>
            </a:r>
            <a:r>
              <a:rPr lang="es-MX" sz="1400" b="1" dirty="0" smtClean="0"/>
              <a:t>– </a:t>
            </a:r>
          </a:p>
          <a:p>
            <a:r>
              <a:rPr lang="es-MX" sz="1400" b="1" dirty="0" smtClean="0"/>
              <a:t>SOCIEDAD </a:t>
            </a:r>
            <a:r>
              <a:rPr lang="es-MX" sz="1400" b="1" dirty="0"/>
              <a:t>ARGENTINA DE INFECTOLOGÍA </a:t>
            </a:r>
            <a:r>
              <a:rPr lang="es-MX" sz="1400" b="1" dirty="0" smtClean="0"/>
              <a:t>2025</a:t>
            </a:r>
            <a:endParaRPr lang="es-A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686" y="388498"/>
            <a:ext cx="9430219" cy="1076739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643686" y="1651832"/>
            <a:ext cx="11065499" cy="4890586"/>
          </a:xfrm>
        </p:spPr>
        <p:txBody>
          <a:bodyPr>
            <a:normAutofit fontScale="32500" lnSpcReduction="20000"/>
          </a:bodyPr>
          <a:lstStyle/>
          <a:p>
            <a:r>
              <a:rPr lang="es-ES" sz="7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 </a:t>
            </a:r>
            <a:r>
              <a:rPr lang="es-ES" sz="7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Antineumocócica</a:t>
            </a:r>
            <a:endParaRPr lang="es-ES" sz="7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7400" b="1" u="sng" dirty="0">
                <a:latin typeface="Arial" panose="020B0604020202020204" pitchFamily="34" charset="0"/>
                <a:cs typeface="Arial" panose="020B0604020202020204" pitchFamily="34" charset="0"/>
              </a:rPr>
              <a:t>vacuna antineumocócica de polisacáridos (</a:t>
            </a:r>
            <a:r>
              <a:rPr lang="es-ES" sz="7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PPSV20</a:t>
            </a:r>
            <a:r>
              <a:rPr lang="es-ES" sz="7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: una única dosis. </a:t>
            </a:r>
          </a:p>
          <a:p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Si tiene alguna de las anteriores administrada (Pneumo 23 o PPSV13) se debe completar el esquema con esta nueva vacuna.</a:t>
            </a:r>
          </a:p>
          <a:p>
            <a:r>
              <a:rPr lang="es-ES" sz="7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 Antigripal</a:t>
            </a:r>
            <a:endParaRPr lang="es-ES" sz="7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 </a:t>
            </a:r>
            <a:r>
              <a:rPr lang="es-ES" sz="7400" dirty="0">
                <a:latin typeface="Arial" panose="020B0604020202020204" pitchFamily="34" charset="0"/>
                <a:cs typeface="Arial" panose="020B0604020202020204" pitchFamily="34" charset="0"/>
              </a:rPr>
              <a:t>eficaz a la hora de prevenir complicaciones de la neumonía por influenza. </a:t>
            </a:r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Presentaciones:</a:t>
            </a:r>
            <a:endParaRPr lang="es-ES" sz="7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7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-Trivalente inactivada</a:t>
            </a:r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: (3 cepas: 2 de </a:t>
            </a:r>
            <a:r>
              <a:rPr lang="es-ES" sz="7400" dirty="0">
                <a:latin typeface="Arial" panose="020B0604020202020204" pitchFamily="34" charset="0"/>
                <a:cs typeface="Arial" panose="020B0604020202020204" pitchFamily="34" charset="0"/>
              </a:rPr>
              <a:t>influenza A y 1</a:t>
            </a:r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7400" dirty="0">
                <a:latin typeface="Arial" panose="020B0604020202020204" pitchFamily="34" charset="0"/>
                <a:cs typeface="Arial" panose="020B0604020202020204" pitchFamily="34" charset="0"/>
              </a:rPr>
              <a:t>influenza </a:t>
            </a:r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B):  Personal de salud y estratégico, embarazadas y puérperas, niños hasta 2 años,  2 a 64 años con FR.</a:t>
            </a:r>
          </a:p>
          <a:p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7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Trivalente adyuvantada</a:t>
            </a:r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: se indica a partir de los 65 años (mayor </a:t>
            </a:r>
            <a:r>
              <a:rPr lang="es-ES" sz="7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rpta</a:t>
            </a:r>
            <a:r>
              <a:rPr lang="es-ES" sz="7400" dirty="0" smtClean="0">
                <a:latin typeface="Arial" panose="020B0604020202020204" pitchFamily="34" charset="0"/>
                <a:cs typeface="Arial" panose="020B0604020202020204" pitchFamily="34" charset="0"/>
              </a:rPr>
              <a:t> inmunológica)</a:t>
            </a:r>
          </a:p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A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73416" y="1056943"/>
            <a:ext cx="5264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x-none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031182" y="1056943"/>
            <a:ext cx="17267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Prevención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540807" y="6205673"/>
            <a:ext cx="6795572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ABORDAJE </a:t>
            </a:r>
            <a:r>
              <a:rPr lang="es-MX" sz="1100" b="1" dirty="0">
                <a:latin typeface="Arial" panose="020B0604020202020204" pitchFamily="34" charset="0"/>
                <a:cs typeface="Arial" panose="020B0604020202020204" pitchFamily="34" charset="0"/>
              </a:rPr>
              <a:t>DE LA NEUMONÍA ADQUIRIDA EN LA COMUNIDAD </a:t>
            </a:r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1100" b="1" dirty="0">
                <a:latin typeface="Arial" panose="020B0604020202020204" pitchFamily="34" charset="0"/>
                <a:cs typeface="Arial" panose="020B0604020202020204" pitchFamily="34" charset="0"/>
              </a:rPr>
              <a:t>ADULTOS </a:t>
            </a:r>
            <a:endParaRPr lang="es-MX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SADI 2025 Y </a:t>
            </a:r>
            <a:r>
              <a:rPr lang="es-A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VACUNACIÓN </a:t>
            </a:r>
            <a:r>
              <a:rPr lang="es-AR" sz="1100" b="1" dirty="0">
                <a:latin typeface="Arial" panose="020B0604020202020204" pitchFamily="34" charset="0"/>
                <a:cs typeface="Arial" panose="020B0604020202020204" pitchFamily="34" charset="0"/>
              </a:rPr>
              <a:t>EN ADULTOS CONTRA INFECCIONES RESPIRATORIAS </a:t>
            </a:r>
            <a:r>
              <a:rPr lang="es-A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VIRALES </a:t>
            </a:r>
          </a:p>
          <a:p>
            <a:pPr fontAlgn="base"/>
            <a:r>
              <a:rPr lang="es-A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SADI 2026.</a:t>
            </a:r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CALENDARIO </a:t>
            </a:r>
            <a:r>
              <a:rPr lang="es-MX" sz="1100" b="1" dirty="0">
                <a:latin typeface="Arial" panose="020B0604020202020204" pitchFamily="34" charset="0"/>
                <a:cs typeface="Arial" panose="020B0604020202020204" pitchFamily="34" charset="0"/>
              </a:rPr>
              <a:t>NACIONAL DE VACUNACION MINISTERIO DE SALUD ARGENTINA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5233" y="404188"/>
            <a:ext cx="9561172" cy="1423737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 </a:t>
            </a:r>
            <a:r>
              <a:rPr lang="es-AR" altLang="x-none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</a:t>
            </a:r>
            <a:r>
              <a:rPr lang="es-AR" altLang="x-none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Aguda de la </a:t>
            </a:r>
            <a:r>
              <a:rPr lang="es-AR" altLang="x-none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Prevención</a:t>
            </a:r>
            <a:b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altLang="x-none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altLang="x-none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665233" y="1686608"/>
            <a:ext cx="10098582" cy="4419016"/>
          </a:xfrm>
        </p:spPr>
        <p:txBody>
          <a:bodyPr>
            <a:noAutofit/>
          </a:bodyPr>
          <a:lstStyle/>
          <a:p>
            <a:endParaRPr lang="es-ES" sz="24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 </a:t>
            </a:r>
            <a:r>
              <a:rPr lang="es-E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 </a:t>
            </a:r>
            <a:r>
              <a:rPr lang="es-E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19: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Desde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año 2023: Bivariante: cepa original de Covid y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cepa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Omicron: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Personas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de 12 a 64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años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FR,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≥ 65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años, personal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de salud y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estratégico, embarazadas: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dosis anual.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Personas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12 a 64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años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con inmunocompromiso: 1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dosis/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6 meses.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Vacuna contra Sincitial </a:t>
            </a:r>
            <a:r>
              <a:rPr lang="es-E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Respiratorio: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 embarazadas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en sem. 32 a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36,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en personas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entre18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y 59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años con FR: 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diabetes, enfermedades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CVC e inmunocompromiso (Abrysvo). </a:t>
            </a:r>
          </a:p>
          <a:p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 personas entre 50 y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59 años con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(Arexvy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 partir de los 60 años (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Abrysvo o Arexvy)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</a:t>
            </a:r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096000" y="5530020"/>
            <a:ext cx="6096000" cy="207749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</a:t>
            </a:r>
            <a:r>
              <a:rPr lang="es-MX" sz="1100" b="1" dirty="0">
                <a:latin typeface="Arial" panose="020B0604020202020204" pitchFamily="34" charset="0"/>
                <a:cs typeface="Arial" panose="020B0604020202020204" pitchFamily="34" charset="0"/>
              </a:rPr>
              <a:t>ABORDAJE DE LA NEUMONÍA ADQUIRIDA EN LA COMUNIDAD EN </a:t>
            </a:r>
            <a:r>
              <a:rPr lang="es-MX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ADULTOS </a:t>
            </a:r>
            <a:r>
              <a:rPr lang="es-MX" sz="1100" b="1" dirty="0">
                <a:latin typeface="Arial" panose="020B0604020202020204" pitchFamily="34" charset="0"/>
                <a:cs typeface="Arial" panose="020B0604020202020204" pitchFamily="34" charset="0"/>
              </a:rPr>
              <a:t>SADI 2025 Y </a:t>
            </a:r>
            <a:r>
              <a:rPr lang="es-AR" sz="1100" b="1" dirty="0">
                <a:latin typeface="Arial" panose="020B0604020202020204" pitchFamily="34" charset="0"/>
                <a:cs typeface="Arial" panose="020B0604020202020204" pitchFamily="34" charset="0"/>
              </a:rPr>
              <a:t>VACUNACIÓN EN ADULTOS CONTRA INFECCIONES </a:t>
            </a:r>
            <a:r>
              <a:rPr lang="es-A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RESPIRATORIAS VIRALES </a:t>
            </a:r>
            <a:r>
              <a:rPr lang="es-AR" sz="1100" b="1" dirty="0">
                <a:latin typeface="Arial" panose="020B0604020202020204" pitchFamily="34" charset="0"/>
                <a:cs typeface="Arial" panose="020B0604020202020204" pitchFamily="34" charset="0"/>
              </a:rPr>
              <a:t>SADI </a:t>
            </a:r>
            <a:r>
              <a:rPr lang="es-A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2026.</a:t>
            </a:r>
            <a:r>
              <a:rPr lang="es-MX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CALENDARIO </a:t>
            </a:r>
            <a:r>
              <a:rPr lang="es-MX" sz="1100" dirty="0">
                <a:latin typeface="Arial" panose="020B0604020202020204" pitchFamily="34" charset="0"/>
                <a:cs typeface="Arial" panose="020B0604020202020204" pitchFamily="34" charset="0"/>
              </a:rPr>
              <a:t>NACIONAL DE VACUNACION MINISTERIO DE SALUD ARGENTINA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660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8753" y="633153"/>
            <a:ext cx="9576777" cy="1428404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 </a:t>
            </a:r>
            <a:r>
              <a:rPr lang="es-AR" altLang="x-none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Neumonía Aguda de la Comunidad </a:t>
            </a: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Prevención</a:t>
            </a:r>
            <a:r>
              <a:rPr lang="es-AR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938306" y="2227811"/>
            <a:ext cx="10117621" cy="3732413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acuna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triple </a:t>
            </a: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bacteriana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acelular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dTpa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Pertusis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Convulsa</a:t>
            </a:r>
            <a:endParaRPr lang="en-US" sz="24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-A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los 11 años de edad </a:t>
            </a:r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-Embarazadas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luego de la semana 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 (en cada embarazo)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-Personal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dosis única de dTpa en reemplazo de unos de los refuerzos de doble bacteriana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 Si presta 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cuidado a menores de 12 meses deben recibir un refuerzo cada 5 años.</a:t>
            </a:r>
            <a:endParaRPr lang="en-US" sz="24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142807" y="606932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CALENDARIO NACIONAL DE VACUNACION MINISTERIO DE SALUD ARGENTINA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189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7572" y="304800"/>
            <a:ext cx="9629002" cy="1056861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Infecciones Respiratorias</a:t>
            </a:r>
            <a:r>
              <a:rPr lang="es-AR" dirty="0">
                <a:solidFill>
                  <a:schemeClr val="tx1"/>
                </a:solidFill>
              </a:rPr>
              <a:t> </a:t>
            </a:r>
            <a:r>
              <a:rPr lang="es-A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Bajas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1057054" y="2844858"/>
            <a:ext cx="8825659" cy="993914"/>
          </a:xfrm>
        </p:spPr>
        <p:txBody>
          <a:bodyPr>
            <a:normAutofit fontScale="92500" lnSpcReduction="10000"/>
          </a:bodyPr>
          <a:lstStyle/>
          <a:p>
            <a:pPr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PIENSEN...</a:t>
            </a:r>
          </a:p>
          <a:p>
            <a:pPr algn="ctr" defTabSz="449580">
              <a:spcBef>
                <a:spcPts val="365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</a:pPr>
            <a:r>
              <a:rPr lang="es-AR" altLang="x-none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PRESCRIBAN </a:t>
            </a:r>
          </a:p>
          <a:p>
            <a:endParaRPr lang="es-A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299</TotalTime>
  <Words>1291</Words>
  <Application>Microsoft Office PowerPoint</Application>
  <PresentationFormat>Panorámica</PresentationFormat>
  <Paragraphs>187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Century Gothic</vt:lpstr>
      <vt:lpstr>Georgia</vt:lpstr>
      <vt:lpstr>Tahoma</vt:lpstr>
      <vt:lpstr>Wingdings 3</vt:lpstr>
      <vt:lpstr>Ion</vt:lpstr>
      <vt:lpstr>Infecciones Respiratorias Farmacología Aplicada I HNC FCM UNC  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</vt:lpstr>
      <vt:lpstr>Infecciones Respiratorias Bajas Neumonía Aguda de la Comunidad Prevención    </vt:lpstr>
      <vt:lpstr>Infecciones Respiratorias Bajas Neumonía Aguda de la Comunidad Prevención </vt:lpstr>
      <vt:lpstr>Infecciones Respiratorias Bajas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Barra</dc:creator>
  <cp:lastModifiedBy>Usuario</cp:lastModifiedBy>
  <cp:revision>162</cp:revision>
  <dcterms:created xsi:type="dcterms:W3CDTF">2024-03-17T22:00:00Z</dcterms:created>
  <dcterms:modified xsi:type="dcterms:W3CDTF">2026-08-29T21:24:17Z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9C76E403EC594948BFA23605561AAD93_12</vt:lpwstr>
  </property>
  <property fmtid="{D5CDD505-2E9C-101B-9397-08002B2CF9AE}" pid="3" name="KSOProductBuildVer">
    <vt:lpwstr>3082-12.2.0.13489</vt:lpwstr>
  </property>
</Properties>
</file>