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90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718A91-8787-4282-8BC8-85958D195111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Arteaga+F&amp;cauthor_id=27624570" TargetMode="External"/><Relationship Id="rId13" Type="http://schemas.openxmlformats.org/officeDocument/2006/relationships/hyperlink" Target="https://pubmed.ncbi.nlm.nih.gov/27624570/#full-view-affiliation-6" TargetMode="External"/><Relationship Id="rId3" Type="http://schemas.openxmlformats.org/officeDocument/2006/relationships/hyperlink" Target="https://pubmed.ncbi.nlm.nih.gov/27624570/#full-view-affiliation-1" TargetMode="External"/><Relationship Id="rId7" Type="http://schemas.openxmlformats.org/officeDocument/2006/relationships/hyperlink" Target="https://pubmed.ncbi.nlm.nih.gov/27624570/#full-view-affiliation-3" TargetMode="External"/><Relationship Id="rId12" Type="http://schemas.openxmlformats.org/officeDocument/2006/relationships/hyperlink" Target="https://pubmed.ncbi.nlm.nih.gov/?term=Ruschel+LF&amp;cauthor_id=27624570" TargetMode="External"/><Relationship Id="rId2" Type="http://schemas.openxmlformats.org/officeDocument/2006/relationships/hyperlink" Target="https://pubmed.ncbi.nlm.nih.gov/?term=Cordoba+G&amp;cauthor_id=27624570" TargetMode="External"/><Relationship Id="rId16" Type="http://schemas.openxmlformats.org/officeDocument/2006/relationships/hyperlink" Target="https://pubmed.ncbi.nlm.nih.gov/?term=Bjerrum+L&amp;cauthor_id=27624570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ubmed.ncbi.nlm.nih.gov/?term=Sandholdt+H&amp;cauthor_id=27624570" TargetMode="External"/><Relationship Id="rId11" Type="http://schemas.openxmlformats.org/officeDocument/2006/relationships/hyperlink" Target="https://pubmed.ncbi.nlm.nih.gov/27624570/#full-view-affiliation-5" TargetMode="External"/><Relationship Id="rId5" Type="http://schemas.openxmlformats.org/officeDocument/2006/relationships/hyperlink" Target="https://pubmed.ncbi.nlm.nih.gov/27624570/#full-view-affiliation-2" TargetMode="External"/><Relationship Id="rId15" Type="http://schemas.openxmlformats.org/officeDocument/2006/relationships/hyperlink" Target="https://pubmed.ncbi.nlm.nih.gov/27624570/#full-view-affiliation-7" TargetMode="External"/><Relationship Id="rId10" Type="http://schemas.openxmlformats.org/officeDocument/2006/relationships/hyperlink" Target="https://pubmed.ncbi.nlm.nih.gov/?term=Olinisky+M&amp;cauthor_id=27624570" TargetMode="External"/><Relationship Id="rId4" Type="http://schemas.openxmlformats.org/officeDocument/2006/relationships/hyperlink" Target="https://pubmed.ncbi.nlm.nih.gov/?term=Caballero+L&amp;cauthor_id=27624570" TargetMode="External"/><Relationship Id="rId9" Type="http://schemas.openxmlformats.org/officeDocument/2006/relationships/hyperlink" Target="https://pubmed.ncbi.nlm.nih.gov/27624570/#full-view-affiliation-4" TargetMode="External"/><Relationship Id="rId14" Type="http://schemas.openxmlformats.org/officeDocument/2006/relationships/hyperlink" Target="https://pubmed.ncbi.nlm.nih.gov/?term=Makela+M&amp;cauthor_id=276245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 </a:t>
            </a:r>
            <a: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Farmacología Aplicada I</a:t>
            </a:r>
            <a:br>
              <a:rPr lang="es-A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HNC FCM UNC</a:t>
            </a:r>
            <a:br>
              <a:rPr lang="es-A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1296337" y="3690770"/>
            <a:ext cx="9638942" cy="232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sz="3200" b="1" dirty="0" smtClean="0">
              <a:solidFill>
                <a:srgbClr val="FFFFFF"/>
              </a:solidFill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sz="3200" b="1" dirty="0" smtClean="0">
              <a:solidFill>
                <a:srgbClr val="FFFFFF"/>
              </a:solidFill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AR" altLang="x-none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Prof. Dr. Gabriel S. </a:t>
            </a:r>
            <a:r>
              <a:rPr lang="es-AR" altLang="x-none" sz="32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Iraci</a:t>
            </a:r>
            <a:endParaRPr lang="es-AR" altLang="x-none" sz="32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AR" altLang="x-none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Prof. Titular Cátedra Farmacología Aplicada</a:t>
            </a: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AR" altLang="x-none" sz="2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Med</a:t>
            </a:r>
            <a:r>
              <a:rPr lang="es-AR" altLang="x-none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. María Alejandra </a:t>
            </a:r>
            <a:r>
              <a:rPr lang="es-AR" altLang="x-none" sz="2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Myszkoroski</a:t>
            </a:r>
            <a:endParaRPr lang="es-AR" altLang="x-none" sz="28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AR" altLang="x-none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Docente de Farmacología Aplicada</a:t>
            </a: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sz="1900" b="1" dirty="0" smtClean="0">
              <a:solidFill>
                <a:srgbClr val="FFFFFF"/>
              </a:solidFill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sz="3200" b="1" dirty="0" smtClean="0">
              <a:solidFill>
                <a:srgbClr val="FFFFFF"/>
              </a:solidFill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b="1" dirty="0">
              <a:solidFill>
                <a:srgbClr val="FFFFFF"/>
              </a:solidFill>
              <a:latin typeface="Georgia" panose="02040502050405020303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042" y="106016"/>
            <a:ext cx="9738333" cy="1265583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 Altas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05867" y="1371599"/>
            <a:ext cx="9032655" cy="4740965"/>
          </a:xfrm>
        </p:spPr>
        <p:txBody>
          <a:bodyPr>
            <a:normAutofit lnSpcReduction="10000"/>
          </a:bodyPr>
          <a:lstStyle/>
          <a:p>
            <a:r>
              <a:rPr lang="es-A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del </a:t>
            </a:r>
            <a:r>
              <a:rPr lang="es-A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Tratamiento: SINTOMÁTICO</a:t>
            </a:r>
          </a:p>
          <a:p>
            <a:r>
              <a:rPr lang="es-A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</a:p>
          <a:p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-Dextrometorfan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(Dextrotos) 3mg/ ml. 10 ml c/6 - 8 hs</a:t>
            </a:r>
          </a:p>
          <a:p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-Codeína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(Codelasa): 10 a 15 ml / 6 hs</a:t>
            </a:r>
          </a:p>
          <a:p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Fenilefrina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/ Pseudoefedrina: (asociaciones)</a:t>
            </a:r>
          </a:p>
          <a:p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Difenhidramina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: 2,5 a 5 ml / 6 hs</a:t>
            </a:r>
          </a:p>
          <a:p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Salbutamol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: sólo si hay sibilancias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ACP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&amp; CDC 2016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– PR Vademecum</a:t>
            </a:r>
          </a:p>
          <a:p>
            <a:endParaRPr lang="es-A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 CODEÍNA: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Sedación, somnolencia, constipación.  </a:t>
            </a:r>
          </a:p>
          <a:p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CONTRAINDICADOS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: en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 adicciones 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835" y="2766391"/>
            <a:ext cx="4234410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781" y="344557"/>
            <a:ext cx="9291071" cy="1136373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 Altas</a:t>
            </a:r>
            <a:endParaRPr lang="es-A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005866" y="1252330"/>
            <a:ext cx="9320890" cy="5207151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rgbClr val="FFFF00"/>
                </a:solidFill>
              </a:rPr>
              <a:t>Objetivo del Tratamiento: SINTOMÁTICO</a:t>
            </a:r>
          </a:p>
          <a:p>
            <a:r>
              <a:rPr lang="es-AR" sz="2800" b="1" dirty="0" smtClean="0">
                <a:solidFill>
                  <a:srgbClr val="FFFF00"/>
                </a:solidFill>
              </a:rPr>
              <a:t>TOS</a:t>
            </a:r>
          </a:p>
          <a:p>
            <a:pPr defTabSz="449580">
              <a:lnSpc>
                <a:spcPct val="130000"/>
              </a:lnSpc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400" b="1" dirty="0" smtClean="0">
                <a:latin typeface="Tahoma" panose="020B0604030504040204" pitchFamily="32" charset="0"/>
              </a:rPr>
              <a:t>Fitoterápicos </a:t>
            </a:r>
            <a:r>
              <a:rPr lang="es-AR" altLang="x-none" sz="2400" b="1" dirty="0">
                <a:latin typeface="Tahoma" panose="020B0604030504040204" pitchFamily="32" charset="0"/>
              </a:rPr>
              <a:t>y nutracéuticos: </a:t>
            </a:r>
          </a:p>
          <a:p>
            <a:pPr defTabSz="449580">
              <a:lnSpc>
                <a:spcPct val="130000"/>
              </a:lnSpc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400" b="1" u="sng" dirty="0" smtClean="0">
                <a:latin typeface="Tahoma" panose="020B0604030504040204" pitchFamily="32" charset="0"/>
              </a:rPr>
              <a:t>Hedera </a:t>
            </a:r>
            <a:r>
              <a:rPr lang="es-AR" altLang="x-none" sz="2400" b="1" u="sng" dirty="0">
                <a:latin typeface="Tahoma" panose="020B0604030504040204" pitchFamily="32" charset="0"/>
              </a:rPr>
              <a:t>hellix</a:t>
            </a:r>
            <a:r>
              <a:rPr lang="es-AR" altLang="x-none" sz="2400" b="1" dirty="0">
                <a:latin typeface="Tahoma" panose="020B0604030504040204" pitchFamily="32" charset="0"/>
              </a:rPr>
              <a:t>:  Levemente superior a </a:t>
            </a:r>
            <a:r>
              <a:rPr lang="es-AR" altLang="x-none" sz="2400" b="1" dirty="0" smtClean="0">
                <a:latin typeface="Tahoma" panose="020B0604030504040204" pitchFamily="32" charset="0"/>
              </a:rPr>
              <a:t>placebo</a:t>
            </a:r>
          </a:p>
          <a:p>
            <a:pPr defTabSz="449580">
              <a:lnSpc>
                <a:spcPct val="130000"/>
              </a:lnSpc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 smtClean="0">
                <a:latin typeface="Tahoma" panose="020B0604030504040204" pitchFamily="32" charset="0"/>
              </a:rPr>
              <a:t>Asociado </a:t>
            </a:r>
            <a:r>
              <a:rPr lang="es-AR" altLang="x-none" b="1" dirty="0">
                <a:latin typeface="Tahoma" panose="020B0604030504040204" pitchFamily="32" charset="0"/>
              </a:rPr>
              <a:t>a tomillo. En niños. 2 días menos de tos. </a:t>
            </a:r>
          </a:p>
          <a:p>
            <a:pPr defTabSz="449580">
              <a:lnSpc>
                <a:spcPct val="130000"/>
              </a:lnSpc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 smtClean="0">
                <a:latin typeface="Tahoma" panose="020B0604030504040204" pitchFamily="32" charset="0"/>
              </a:rPr>
              <a:t>21 </a:t>
            </a:r>
            <a:r>
              <a:rPr lang="es-AR" altLang="x-none" b="1" dirty="0">
                <a:latin typeface="Tahoma" panose="020B0604030504040204" pitchFamily="32" charset="0"/>
              </a:rPr>
              <a:t>% menos episodios respecto </a:t>
            </a:r>
            <a:r>
              <a:rPr lang="es-AR" altLang="x-none" b="1" dirty="0" smtClean="0">
                <a:latin typeface="Tahoma" panose="020B0604030504040204" pitchFamily="32" charset="0"/>
              </a:rPr>
              <a:t>placebo</a:t>
            </a:r>
            <a:r>
              <a:rPr lang="es-AR" altLang="x-none" b="1" dirty="0">
                <a:latin typeface="Tahoma" panose="020B0604030504040204" pitchFamily="32" charset="0"/>
              </a:rPr>
              <a:t>.</a:t>
            </a:r>
          </a:p>
          <a:p>
            <a:r>
              <a:rPr lang="es-AR" sz="2400" b="1" u="sng" dirty="0"/>
              <a:t>Miel  </a:t>
            </a:r>
            <a:endParaRPr lang="es-AR" sz="2400" b="1" u="sng" dirty="0" smtClean="0"/>
          </a:p>
          <a:p>
            <a:endParaRPr lang="es-AR" sz="2400" b="1" u="sng" dirty="0" smtClean="0"/>
          </a:p>
          <a:p>
            <a:r>
              <a:rPr lang="es-AR" sz="1600" b="1" dirty="0" smtClean="0"/>
              <a:t>Cochrane </a:t>
            </a:r>
            <a:r>
              <a:rPr lang="es-AR" sz="1600" b="1" dirty="0"/>
              <a:t>Database Syst Rev. </a:t>
            </a:r>
          </a:p>
          <a:p>
            <a:r>
              <a:rPr lang="es-AR" sz="1600" b="1" dirty="0" smtClean="0"/>
              <a:t>2012 </a:t>
            </a:r>
            <a:r>
              <a:rPr lang="es-AR" sz="1600" b="1" dirty="0"/>
              <a:t>Mar 14;3:CD007094</a:t>
            </a:r>
            <a:r>
              <a:rPr lang="es-AR" sz="1600" b="1" dirty="0">
                <a:solidFill>
                  <a:schemeClr val="bg1"/>
                </a:solidFill>
              </a:rPr>
              <a:t>. </a:t>
            </a:r>
          </a:p>
          <a:p>
            <a:endParaRPr lang="es-AR" sz="1600" b="1" dirty="0">
              <a:solidFill>
                <a:schemeClr val="bg1"/>
              </a:solidFill>
            </a:endParaRP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44" y="4461636"/>
            <a:ext cx="3588026" cy="19978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347" y="2847044"/>
            <a:ext cx="2969009" cy="214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19" y="364435"/>
            <a:ext cx="9380524" cy="1046922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 Altas</a:t>
            </a:r>
            <a:endParaRPr lang="es-A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66719" y="1080052"/>
            <a:ext cx="9968948" cy="4697896"/>
          </a:xfrm>
        </p:spPr>
        <p:txBody>
          <a:bodyPr/>
          <a:lstStyle/>
          <a:p>
            <a:r>
              <a:rPr lang="es-A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del Tratamiento: SINTOMÁTICO</a:t>
            </a:r>
          </a:p>
          <a:p>
            <a:r>
              <a:rPr lang="es-A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  <a:endParaRPr lang="es-A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altLang="x-non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Bromexina - N Acetil cisteína </a:t>
            </a:r>
            <a:r>
              <a:rPr lang="es-AR" altLang="x-non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Ambroxol</a:t>
            </a:r>
          </a:p>
          <a:p>
            <a:r>
              <a:rPr lang="es-AR" altLang="x-non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EVIDENCIA </a:t>
            </a:r>
            <a:r>
              <a:rPr lang="es-AR" altLang="x-non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 </a:t>
            </a:r>
            <a:r>
              <a:rPr lang="es-AR" altLang="x-non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AVALE SU EFICACIA</a:t>
            </a:r>
            <a:endParaRPr lang="es-AR" altLang="x-none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altLang="x-non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AR" altLang="x-non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x-non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Acetil cisteína</a:t>
            </a:r>
            <a:r>
              <a:rPr lang="es-AR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altLang="x-non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BRONCOESPASMOS, POSIBLE CANCERÍGENA</a:t>
            </a:r>
          </a:p>
          <a:p>
            <a:pPr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s-AR" altLang="x-none" dirty="0">
                <a:latin typeface="Arial" panose="020B0604020202020204" pitchFamily="34" charset="0"/>
                <a:cs typeface="Arial" panose="020B0604020202020204" pitchFamily="34" charset="0"/>
              </a:rPr>
              <a:t>Translational Medicine  (2014) 6, 221–15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607" y="354496"/>
            <a:ext cx="9539550" cy="858079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 Altas</a:t>
            </a:r>
            <a:endParaRPr lang="es-A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439336" y="1212575"/>
            <a:ext cx="10145838" cy="5178286"/>
          </a:xfrm>
        </p:spPr>
        <p:txBody>
          <a:bodyPr/>
          <a:lstStyle/>
          <a:p>
            <a:endParaRPr lang="es-AR" altLang="x-none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8605" y="1244845"/>
            <a:ext cx="11129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etiológico: ¿Cuándo?</a:t>
            </a:r>
          </a:p>
          <a:p>
            <a:r>
              <a:rPr lang="es-AR" altLang="x-none" sz="2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Rinosinusitis </a:t>
            </a:r>
            <a:r>
              <a:rPr lang="es-AR" altLang="x-none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Aguda Bacteriana</a:t>
            </a:r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Clínico </a:t>
            </a:r>
            <a:r>
              <a:rPr lang="es-A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Probable </a:t>
            </a:r>
            <a:r>
              <a:rPr lang="es-A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MSN 2010</a:t>
            </a:r>
            <a:endParaRPr lang="es-A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6" y="2295938"/>
            <a:ext cx="10262801" cy="412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693" y="364435"/>
            <a:ext cx="9380524" cy="877957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59403" y="1463790"/>
            <a:ext cx="9716440" cy="993913"/>
          </a:xfrm>
        </p:spPr>
        <p:txBody>
          <a:bodyPr>
            <a:noAutofit/>
          </a:bodyPr>
          <a:lstStyle/>
          <a:p>
            <a:endParaRPr lang="es-AR" altLang="x-none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altLang="x-none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etiológico: ¿Cuándo?</a:t>
            </a:r>
          </a:p>
          <a:p>
            <a:r>
              <a:rPr lang="es-AR" altLang="x-none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Rinosinusitis Aguda Bacteriana</a:t>
            </a:r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Clínico Probable MSN 2010</a:t>
            </a:r>
          </a:p>
          <a:p>
            <a:endParaRPr lang="es-AR" sz="2400" dirty="0"/>
          </a:p>
        </p:txBody>
      </p:sp>
      <p:sp>
        <p:nvSpPr>
          <p:cNvPr id="4" name="Rectángulo 3"/>
          <p:cNvSpPr/>
          <p:nvPr/>
        </p:nvSpPr>
        <p:spPr>
          <a:xfrm>
            <a:off x="858795" y="2160969"/>
            <a:ext cx="6868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antibiótico justificado desde el inicio: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58794" y="3325144"/>
            <a:ext cx="9805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Fiebre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&gt; 39 °C </a:t>
            </a:r>
          </a:p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Cefalea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intensa </a:t>
            </a:r>
            <a:endParaRPr lang="es-A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Dolor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facial o sobre los senos paranasales severo </a:t>
            </a:r>
            <a:endParaRPr lang="es-A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Edema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de cara o signos de compromiso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orbitario o periorbitario 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85321" y="5762245"/>
            <a:ext cx="7636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Lopardo G y col. MEDICINA (Buenos Aires) 2012;72:484-494 </a:t>
            </a:r>
            <a:endParaRPr lang="es-A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232" y="296518"/>
            <a:ext cx="9509733" cy="785191"/>
          </a:xfrm>
        </p:spPr>
        <p:txBody>
          <a:bodyPr/>
          <a:lstStyle/>
          <a:p>
            <a: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Altas</a:t>
            </a:r>
            <a:endParaRPr lang="es-A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46232" y="4403035"/>
            <a:ext cx="10583159" cy="1854080"/>
          </a:xfrm>
        </p:spPr>
        <p:txBody>
          <a:bodyPr>
            <a:normAutofit fontScale="25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DURACION 5 DÍAS. No </a:t>
            </a:r>
            <a:r>
              <a:rPr lang="es-ES" sz="7200" b="1" dirty="0">
                <a:latin typeface="Arial" panose="020B0604020202020204" pitchFamily="34" charset="0"/>
                <a:cs typeface="Arial" panose="020B0604020202020204" pitchFamily="34" charset="0"/>
              </a:rPr>
              <a:t>hay ensayos clínicos de amoxicilina vs </a:t>
            </a:r>
            <a:r>
              <a:rPr lang="es-E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amoxicilina-</a:t>
            </a:r>
            <a:r>
              <a:rPr lang="es-E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clavulánico</a:t>
            </a:r>
            <a:endParaRPr lang="es-ES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Lopardo </a:t>
            </a:r>
            <a:r>
              <a:rPr lang="es-ES" sz="7200" dirty="0">
                <a:latin typeface="Arial" panose="020B0604020202020204" pitchFamily="34" charset="0"/>
                <a:cs typeface="Arial" panose="020B0604020202020204" pitchFamily="34" charset="0"/>
              </a:rPr>
              <a:t>G y col. MEDICINA (Buenos Aires) 2012; 72: 484-494 </a:t>
            </a:r>
            <a:endParaRPr lang="es-A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5" y="2151380"/>
            <a:ext cx="8681720" cy="37172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46231" y="1201051"/>
            <a:ext cx="9947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etiológico: ¿</a:t>
            </a:r>
            <a:r>
              <a:rPr lang="es-AR" altLang="x-none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Cuándo? </a:t>
            </a:r>
          </a:p>
          <a:p>
            <a:r>
              <a:rPr lang="es-AR" altLang="x-none" sz="2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Rinosinusitis </a:t>
            </a:r>
            <a:r>
              <a:rPr lang="es-AR" altLang="x-none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Aguda Bacteriana</a:t>
            </a:r>
            <a:endParaRPr lang="es-AR" sz="2400" u="sng" dirty="0"/>
          </a:p>
        </p:txBody>
      </p:sp>
      <p:sp>
        <p:nvSpPr>
          <p:cNvPr id="13" name="Rectángulo 12"/>
          <p:cNvSpPr/>
          <p:nvPr/>
        </p:nvSpPr>
        <p:spPr>
          <a:xfrm>
            <a:off x="3453336" y="3811270"/>
            <a:ext cx="5568950" cy="397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978" y="417011"/>
            <a:ext cx="9291072" cy="868017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30704" y="1285028"/>
            <a:ext cx="9489855" cy="97403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r>
              <a:rPr lang="es-A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A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Antibiótico </a:t>
            </a:r>
            <a:r>
              <a:rPr lang="es-A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AR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Rinosinusitis</a:t>
            </a:r>
            <a:r>
              <a:rPr lang="es-AR" altLang="x-none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Aguda Bacteriana</a:t>
            </a:r>
            <a:endParaRPr lang="es-AR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22247" y="2876585"/>
            <a:ext cx="990146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Analgésicos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para el alivio del dolor, frecuente motivo de consulta</a:t>
            </a:r>
          </a:p>
          <a:p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Antihistamínicos: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 pacientes con atopía</a:t>
            </a:r>
          </a:p>
          <a:p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Descongestivos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tópicos y orales</a:t>
            </a:r>
          </a:p>
          <a:p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Glucocorticoides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nasales</a:t>
            </a:r>
          </a:p>
          <a:p>
            <a:endParaRPr lang="es-A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Lopardo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 y col. MEDICINA (Buenos Aires) 2012; 72: 484-494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779" y="337362"/>
            <a:ext cx="9519672" cy="907774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" name="Marcador de texto 2"/>
          <p:cNvSpPr>
            <a:spLocks noGrp="1"/>
          </p:cNvSpPr>
          <p:nvPr>
            <p:ph type="body" sz="half" idx="2"/>
          </p:nvPr>
        </p:nvSpPr>
        <p:spPr>
          <a:xfrm>
            <a:off x="717632" y="1247300"/>
            <a:ext cx="9688638" cy="1155664"/>
          </a:xfrm>
        </p:spPr>
        <p:txBody>
          <a:bodyPr>
            <a:normAutofit/>
          </a:bodyPr>
          <a:lstStyle/>
          <a:p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etiológico: ¿Cuándo?</a:t>
            </a:r>
          </a:p>
          <a:p>
            <a:r>
              <a:rPr lang="es-AR" altLang="x-none" sz="2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Rinofaringitis Aguda Estreptocóccica</a:t>
            </a:r>
            <a:endParaRPr lang="es-AR" sz="2400" u="sng" dirty="0"/>
          </a:p>
        </p:txBody>
      </p:sp>
      <p:sp>
        <p:nvSpPr>
          <p:cNvPr id="6" name="Rectángulo 5"/>
          <p:cNvSpPr/>
          <p:nvPr/>
        </p:nvSpPr>
        <p:spPr>
          <a:xfrm>
            <a:off x="634764" y="2381271"/>
            <a:ext cx="9771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Streptococcus pyogenes o estreptococo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Beta hemolítico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grupo A (EBHGA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)*: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5-15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% de faringits en adultos y 15- 30% en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niños.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0721" y="3991640"/>
            <a:ext cx="6314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4765" y="3283427"/>
            <a:ext cx="1034797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Reducir complicaciones:  </a:t>
            </a: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Absceso </a:t>
            </a:r>
            <a:r>
              <a:rPr lang="es-A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perifaríngeo &lt;</a:t>
            </a:r>
            <a:r>
              <a:rPr lang="es-AR" alt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1:1.000 </a:t>
            </a: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Fiebre </a:t>
            </a:r>
            <a:r>
              <a:rPr lang="es-A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reumática: EUA &lt;1:100.000  </a:t>
            </a: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Glomerulonefritis postestreptococica (</a:t>
            </a:r>
            <a:r>
              <a:rPr lang="es-AR" alt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GNPS): </a:t>
            </a:r>
            <a:r>
              <a:rPr lang="es-A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Independiente de los </a:t>
            </a:r>
            <a:r>
              <a:rPr lang="es-AR" alt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ATB </a:t>
            </a: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Fiebre escarlatina</a:t>
            </a:r>
            <a:r>
              <a:rPr lang="es-AR" altLang="x-none" sz="2400" b="1" dirty="0" smtClean="0">
                <a:latin typeface="Tahoma" panose="020B0604030504040204" pitchFamily="32" charset="0"/>
              </a:rPr>
              <a:t> </a:t>
            </a:r>
            <a:endParaRPr lang="es-A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76535" y="5196771"/>
            <a:ext cx="10119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altLang="x-non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Vincent </a:t>
            </a:r>
            <a:r>
              <a:rPr lang="es-A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MT, Celestin N, Hussain AH. “Pharyngitis” Am Fam Physician 2004;69:1465-70</a:t>
            </a:r>
          </a:p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Tener en cuenta la circulación de cepas hipervirulentas en Argentina en menores de 20 años .Vigilancia de Enfermedad invasiva por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EBHGA año 2023</a:t>
            </a:r>
            <a:endParaRPr lang="es-A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 de Salud de la República Argentina. (2024). Boletín Epidemiológico Nacional N°695.</a:t>
            </a:r>
          </a:p>
          <a:p>
            <a:endParaRPr lang="es-A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605" y="205409"/>
            <a:ext cx="9579307" cy="858078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08943" y="1068457"/>
            <a:ext cx="9778090" cy="770282"/>
          </a:xfrm>
        </p:spPr>
        <p:txBody>
          <a:bodyPr>
            <a:normAutofit lnSpcReduction="10000"/>
          </a:bodyPr>
          <a:lstStyle/>
          <a:p>
            <a:r>
              <a:rPr lang="es-AR" altLang="x-none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Rinofaringitis Aguda </a:t>
            </a:r>
            <a:r>
              <a:rPr lang="es-AR" altLang="x-none" sz="2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Estreptocóccica:</a:t>
            </a:r>
            <a:r>
              <a:rPr lang="es-AR" altLang="x-none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Criterios clínicos de predicción</a:t>
            </a:r>
            <a:endParaRPr lang="es-AR" sz="2400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35" y="1838739"/>
            <a:ext cx="7397706" cy="41446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5530" y="6172200"/>
            <a:ext cx="9778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 err="1">
                <a:latin typeface="Arial" panose="020B0604020202020204" pitchFamily="34" charset="0"/>
                <a:cs typeface="Arial" panose="020B0604020202020204" pitchFamily="34" charset="0"/>
              </a:rPr>
              <a:t>McIsaac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WJ et al. CMAJ 2000;163:811-5. </a:t>
            </a:r>
            <a:r>
              <a:rPr lang="es-AR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Centor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RM et al. Med </a:t>
            </a:r>
            <a:r>
              <a:rPr lang="es-AR" sz="1600" dirty="0" err="1">
                <a:latin typeface="Arial" panose="020B0604020202020204" pitchFamily="34" charset="0"/>
                <a:cs typeface="Arial" panose="020B0604020202020204" pitchFamily="34" charset="0"/>
              </a:rPr>
              <a:t>Decis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1981;1:239-46. </a:t>
            </a:r>
            <a:r>
              <a:rPr lang="es-AR" sz="1600" dirty="0" err="1">
                <a:latin typeface="Arial" panose="020B0604020202020204" pitchFamily="34" charset="0"/>
                <a:cs typeface="Arial" panose="020B0604020202020204" pitchFamily="34" charset="0"/>
              </a:rPr>
              <a:t>Aalbers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J. BMC Medicine 2011, 9:67doi:10.1186/1741-7015-9-67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29093" y="4448617"/>
            <a:ext cx="9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Puntaje</a:t>
            </a:r>
            <a:endParaRPr lang="es-A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76" y="173935"/>
            <a:ext cx="9579307" cy="937591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77876" y="777736"/>
            <a:ext cx="8793536" cy="785191"/>
          </a:xfrm>
        </p:spPr>
        <p:txBody>
          <a:bodyPr>
            <a:normAutofit/>
          </a:bodyPr>
          <a:lstStyle/>
          <a:p>
            <a:r>
              <a:rPr lang="es-AR" altLang="x-none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Rinofaringitis Aguda Estreptocóccica</a:t>
            </a:r>
            <a:endParaRPr lang="es-AR" sz="2800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19958" contrast="29999"/>
          </a:blip>
          <a:stretch>
            <a:fillRect/>
          </a:stretch>
        </p:blipFill>
        <p:spPr>
          <a:xfrm>
            <a:off x="809390" y="1715327"/>
            <a:ext cx="10573220" cy="4023719"/>
          </a:xfrm>
          <a:prstGeom prst="rect">
            <a:avLst/>
          </a:prstGeom>
          <a:noFill/>
          <a:ln w="9360"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654826" y="6103896"/>
            <a:ext cx="7537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Lopardo G y col. MEDICINA (Buenos Aires) 2012; 72: 484-494 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181" y="930965"/>
            <a:ext cx="10267755" cy="1981200"/>
          </a:xfrm>
        </p:spPr>
        <p:txBody>
          <a:bodyPr/>
          <a:lstStyle/>
          <a:p>
            <a:r>
              <a:rPr lang="es-ES" altLang="x-non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Altas</a:t>
            </a:r>
            <a:endParaRPr lang="es-A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2798284" y="4359073"/>
            <a:ext cx="6819441" cy="979597"/>
          </a:xfrm>
        </p:spPr>
        <p:txBody>
          <a:bodyPr>
            <a:normAutofit/>
          </a:bodyPr>
          <a:lstStyle/>
          <a:p>
            <a:r>
              <a:rPr lang="es-AR" altLang="x-none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s-AR" altLang="x-none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95</a:t>
            </a:r>
            <a:r>
              <a:rPr lang="es-AR" altLang="x-none" sz="4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es-AR" altLang="x-none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altLang="x-none" sz="4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AR" altLang="x-none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VIRALES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posición de contenido 100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9811"/>
          <a:stretch/>
        </p:blipFill>
        <p:spPr>
          <a:xfrm>
            <a:off x="1663546" y="1862194"/>
            <a:ext cx="3952064" cy="2496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Marcador de posición de contenido 101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80821" y="1862194"/>
            <a:ext cx="4363336" cy="24968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Marcador de texto 2"/>
          <p:cNvSpPr txBox="1">
            <a:spLocks/>
          </p:cNvSpPr>
          <p:nvPr/>
        </p:nvSpPr>
        <p:spPr>
          <a:xfrm rot="21367986">
            <a:off x="707604" y="5221279"/>
            <a:ext cx="11077389" cy="979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altLang="x-none" sz="4000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 NO PRESCRIBIR ANTIBIÓTICOS POR LAS DUDAS !</a:t>
            </a:r>
            <a:endParaRPr lang="es-AR" sz="4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572" y="304800"/>
            <a:ext cx="9629002" cy="1056861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757101" y="1361661"/>
            <a:ext cx="8825659" cy="993914"/>
          </a:xfrm>
        </p:spPr>
        <p:txBody>
          <a:bodyPr>
            <a:normAutofit fontScale="77500" lnSpcReduction="20000"/>
          </a:bodyPr>
          <a:lstStyle/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PIENSEN...</a:t>
            </a:r>
          </a:p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PRESCRIBIR ANTIBIÓTICOS INNECESARIAMENTE </a:t>
            </a:r>
            <a:endParaRPr lang="es-AR" altLang="x-none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posición de conteni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01" y="2414896"/>
            <a:ext cx="2983864" cy="3708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674" y="2398330"/>
            <a:ext cx="4717029" cy="3724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372" y="434010"/>
            <a:ext cx="10056385" cy="1583634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¿Cuáles son los agentes etiológicos?</a:t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sz="2800" dirty="0"/>
              <a:t>	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459214" y="2017644"/>
            <a:ext cx="11328595" cy="4675255"/>
          </a:xfrm>
        </p:spPr>
        <p:txBody>
          <a:bodyPr>
            <a:normAutofit fontScale="40000" lnSpcReduction="20000"/>
          </a:bodyPr>
          <a:lstStyle/>
          <a:p>
            <a:endParaRPr lang="pt-BR" dirty="0"/>
          </a:p>
          <a:p>
            <a:r>
              <a:rPr lang="pt-BR" sz="5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pt-BR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Rinovirus, Coronavirus, Parainfluenza, VRS, Influenza, </a:t>
            </a: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denovirus</a:t>
            </a:r>
          </a:p>
          <a:p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Es </a:t>
            </a:r>
            <a:r>
              <a:rPr lang="pt-B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causa </a:t>
            </a:r>
            <a:r>
              <a:rPr lang="pt-B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95 % rinosinusitis, &gt; 90 % bronquitis, &gt;60 % Anginas  (Previo a COVID-19)</a:t>
            </a:r>
            <a:endParaRPr lang="es-A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5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BACTERIAS:</a:t>
            </a:r>
            <a:endParaRPr lang="es-AR" sz="3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Streptococcus pneumoniae			Gram +</a:t>
            </a:r>
          </a:p>
          <a:p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		Streptococcus piogenes				Gram +</a:t>
            </a:r>
          </a:p>
          <a:p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		Streptococcus </a:t>
            </a:r>
            <a:r>
              <a:rPr lang="el-GR" sz="3700" b="1" dirty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hemolítico grupo A	</a:t>
            </a:r>
            <a:r>
              <a:rPr lang="es-A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 </a:t>
            </a:r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		Haemophilus influenzae				Gram - cocobacilo</a:t>
            </a:r>
          </a:p>
          <a:p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		Moraxella catarrhalis				</a:t>
            </a:r>
            <a:r>
              <a:rPr lang="es-A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Gram </a:t>
            </a:r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+ coco</a:t>
            </a:r>
          </a:p>
          <a:p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		Chamydophila pneumoniae			Gram - intracelular</a:t>
            </a:r>
          </a:p>
          <a:p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		Mycoplasma pneumoniae			</a:t>
            </a:r>
            <a:r>
              <a:rPr lang="es-AR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 </a:t>
            </a:r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– anaerobio facultativo</a:t>
            </a:r>
          </a:p>
          <a:p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		Bordetella pertusis					Gram -</a:t>
            </a:r>
          </a:p>
          <a:p>
            <a:r>
              <a:rPr lang="es-AR" sz="3700" b="1" dirty="0">
                <a:latin typeface="Arial" panose="020B0604020202020204" pitchFamily="34" charset="0"/>
                <a:cs typeface="Arial" panose="020B0604020202020204" pitchFamily="34" charset="0"/>
              </a:rPr>
              <a:t>		Staphylococcus aureus				Gram +</a:t>
            </a:r>
          </a:p>
          <a:p>
            <a:endParaRPr lang="es-A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355" y="441194"/>
            <a:ext cx="9380525" cy="1981200"/>
          </a:xfrm>
        </p:spPr>
        <p:txBody>
          <a:bodyPr/>
          <a:lstStyle/>
          <a:p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Sirve para algo prescribir antibióticos 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3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DUDAS</a:t>
            </a:r>
            <a:r>
              <a:rPr lang="es-E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76658" y="2216977"/>
            <a:ext cx="10503646" cy="3104323"/>
          </a:xfrm>
        </p:spPr>
        <p:txBody>
          <a:bodyPr>
            <a:normAutofit/>
          </a:bodyPr>
          <a:lstStyle/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Rino-sinusitis Aguda</a:t>
            </a:r>
          </a:p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endParaRPr lang="es-AR" altLang="x-non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</a:t>
            </a:r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 a Tratar</a:t>
            </a:r>
            <a:r>
              <a:rPr lang="es-AR" altLang="x-none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con antibióticos para acelerar una curación:</a:t>
            </a:r>
            <a:r>
              <a:rPr lang="es-AR" altLang="x-non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/ 18</a:t>
            </a:r>
          </a:p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endParaRPr lang="es-AR" altLang="x-none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Necesario a Dañar</a:t>
            </a:r>
            <a:r>
              <a:rPr lang="es-AR" altLang="x-none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al tratar con antibióticos: </a:t>
            </a:r>
            <a:r>
              <a:rPr lang="es-AR" altLang="x-none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8</a:t>
            </a:r>
          </a:p>
          <a:p>
            <a:endParaRPr lang="es-AR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571858" y="5077326"/>
            <a:ext cx="10503646" cy="1515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tratamiento antibiótico sin criterios claros genera mas daños que soluciones </a:t>
            </a:r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67" y="662609"/>
            <a:ext cx="9360646" cy="1981200"/>
          </a:xfrm>
        </p:spPr>
        <p:txBody>
          <a:bodyPr/>
          <a:lstStyle/>
          <a:p>
            <a:r>
              <a:rPr lang="es-ES" altLang="x-non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Altas</a:t>
            </a:r>
            <a:endParaRPr lang="es-A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05258" y="1431236"/>
            <a:ext cx="9887419" cy="5247860"/>
          </a:xfrm>
        </p:spPr>
        <p:txBody>
          <a:bodyPr>
            <a:noAutofit/>
          </a:bodyPr>
          <a:lstStyle/>
          <a:p>
            <a:endParaRPr lang="es-ES" sz="5400" b="1" dirty="0" smtClean="0">
              <a:solidFill>
                <a:srgbClr val="FFFF00"/>
              </a:solidFill>
            </a:endParaRPr>
          </a:p>
          <a:p>
            <a:r>
              <a:rPr lang="es-E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s-E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los casos los antibióticos se prescriben </a:t>
            </a:r>
            <a:r>
              <a:rPr lang="es-E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inapropiadamente</a:t>
            </a:r>
          </a:p>
          <a:p>
            <a:endParaRPr lang="es-ES" sz="5400" b="1" dirty="0" smtClean="0">
              <a:solidFill>
                <a:srgbClr val="FFFF00"/>
              </a:solidFill>
            </a:endParaRPr>
          </a:p>
          <a:p>
            <a:r>
              <a:rPr lang="es-AR" sz="1400" b="1" dirty="0"/>
              <a:t>Prescripción de antibióticos ante sospecha de infección del tracto respiratorio en atención primaria en América del Sur.</a:t>
            </a:r>
          </a:p>
          <a:p>
            <a:r>
              <a:rPr lang="es-AR" sz="1400" dirty="0">
                <a:hlinkClick r:id="rId2"/>
              </a:rPr>
              <a:t>Gloria Córdoba</a:t>
            </a:r>
            <a:r>
              <a:rPr lang="es-AR" sz="1400" baseline="30000" dirty="0"/>
              <a:t> </a:t>
            </a:r>
            <a:r>
              <a:rPr lang="es-AR" sz="1400" baseline="30000" dirty="0">
                <a:hlinkClick r:id="rId3" tooltip="Unidad de Investigación de Medicina General y Sección de Medicina General, Departamento de Salud Pública, Universidad de Copenhague, Copenhague, Dinamarca gloriac@sund.ku.dk."/>
              </a:rPr>
              <a:t>1</a:t>
            </a:r>
            <a:r>
              <a:rPr lang="es-AR" sz="1400" dirty="0"/>
              <a:t>, </a:t>
            </a:r>
            <a:r>
              <a:rPr lang="es-AR" sz="1400" dirty="0">
                <a:hlinkClick r:id="rId4"/>
              </a:rPr>
              <a:t>Lidia Caballero</a:t>
            </a:r>
            <a:r>
              <a:rPr lang="es-AR" sz="1400" baseline="30000" dirty="0"/>
              <a:t> </a:t>
            </a:r>
            <a:r>
              <a:rPr lang="es-AR" sz="1400" baseline="30000" dirty="0">
                <a:hlinkClick r:id="rId5" tooltip="Hospital Dr Pedro Baliña, Ministerio de Salud Pública, Posadas - Misiones, Argentina."/>
              </a:rPr>
              <a:t>2</a:t>
            </a:r>
            <a:r>
              <a:rPr lang="es-AR" sz="1400" dirty="0"/>
              <a:t>, </a:t>
            </a:r>
            <a:r>
              <a:rPr lang="es-AR" sz="1400" dirty="0" err="1">
                <a:hlinkClick r:id="rId6"/>
              </a:rPr>
              <a:t>Håkon</a:t>
            </a:r>
            <a:r>
              <a:rPr lang="es-AR" sz="1400" dirty="0">
                <a:hlinkClick r:id="rId6"/>
              </a:rPr>
              <a:t> </a:t>
            </a:r>
            <a:r>
              <a:rPr lang="es-AR" sz="1400" dirty="0" err="1">
                <a:hlinkClick r:id="rId6"/>
              </a:rPr>
              <a:t>Sandholdt</a:t>
            </a:r>
            <a:r>
              <a:rPr lang="es-AR" sz="1400" baseline="30000" dirty="0"/>
              <a:t> </a:t>
            </a:r>
            <a:r>
              <a:rPr lang="es-AR" sz="1400" baseline="30000" dirty="0">
                <a:hlinkClick r:id="rId7" tooltip="Unidad de Investigación de Medicina General y Sección de Medicina General, Departamento de Salud Pública, Universidad de Copenhague, Copenhague, Dinamarca."/>
              </a:rPr>
              <a:t>3</a:t>
            </a:r>
            <a:r>
              <a:rPr lang="es-AR" sz="1400" dirty="0"/>
              <a:t>, </a:t>
            </a:r>
            <a:r>
              <a:rPr lang="es-AR" sz="1400" dirty="0">
                <a:hlinkClick r:id="rId8"/>
              </a:rPr>
              <a:t>Fátima Arteaga</a:t>
            </a:r>
            <a:r>
              <a:rPr lang="es-AR" sz="1400" baseline="30000" dirty="0"/>
              <a:t> </a:t>
            </a:r>
            <a:r>
              <a:rPr lang="es-AR" sz="1400" baseline="30000" dirty="0">
                <a:hlinkClick r:id="rId9" tooltip="Policlínica Central de la Caja Nacional de Salud, La Paz, Bolivia."/>
              </a:rPr>
              <a:t>4</a:t>
            </a:r>
            <a:r>
              <a:rPr lang="es-AR" sz="1400" dirty="0"/>
              <a:t>, </a:t>
            </a:r>
            <a:r>
              <a:rPr lang="es-AR" sz="1400" dirty="0">
                <a:hlinkClick r:id="rId10"/>
              </a:rPr>
              <a:t>Mónica </a:t>
            </a:r>
            <a:r>
              <a:rPr lang="es-AR" sz="1400" dirty="0" err="1">
                <a:hlinkClick r:id="rId10"/>
              </a:rPr>
              <a:t>Olinisky</a:t>
            </a:r>
            <a:r>
              <a:rPr lang="es-AR" sz="1400" baseline="30000" dirty="0"/>
              <a:t> </a:t>
            </a:r>
            <a:r>
              <a:rPr lang="es-AR" sz="1400" baseline="30000" dirty="0">
                <a:hlinkClick r:id="rId11" tooltip="Departamento de Medicina Familiar y Comunitaria, Facultad de Medicina, Universidad de la República, Montevideo, Uruguay."/>
              </a:rPr>
              <a:t>5</a:t>
            </a:r>
            <a:r>
              <a:rPr lang="es-AR" sz="1400" dirty="0"/>
              <a:t>, </a:t>
            </a:r>
            <a:r>
              <a:rPr lang="es-AR" sz="1400" dirty="0">
                <a:hlinkClick r:id="rId12"/>
              </a:rPr>
              <a:t>Luis Fabián </a:t>
            </a:r>
            <a:r>
              <a:rPr lang="es-AR" sz="1400" dirty="0" err="1">
                <a:hlinkClick r:id="rId12"/>
              </a:rPr>
              <a:t>Ruschel</a:t>
            </a:r>
            <a:r>
              <a:rPr lang="es-AR" sz="1400" baseline="30000" dirty="0"/>
              <a:t> </a:t>
            </a:r>
            <a:r>
              <a:rPr lang="es-AR" sz="1400" baseline="30000" dirty="0">
                <a:hlinkClick r:id="rId13" tooltip="Facultad de Medicina, Universidad Nacional de Itapúa, Encarnación, Paraguay."/>
              </a:rPr>
              <a:t>6</a:t>
            </a:r>
            <a:r>
              <a:rPr lang="es-AR" sz="1400" dirty="0"/>
              <a:t>, </a:t>
            </a:r>
            <a:r>
              <a:rPr lang="es-AR" sz="1400" dirty="0" err="1">
                <a:hlinkClick r:id="rId14"/>
              </a:rPr>
              <a:t>Marjukka</a:t>
            </a:r>
            <a:r>
              <a:rPr lang="es-AR" sz="1400" dirty="0">
                <a:hlinkClick r:id="rId14"/>
              </a:rPr>
              <a:t> </a:t>
            </a:r>
            <a:r>
              <a:rPr lang="es-AR" sz="1400" dirty="0" err="1">
                <a:hlinkClick r:id="rId14"/>
              </a:rPr>
              <a:t>Makela</a:t>
            </a:r>
            <a:r>
              <a:rPr lang="es-AR" sz="1400" baseline="30000" dirty="0"/>
              <a:t> </a:t>
            </a:r>
            <a:r>
              <a:rPr lang="es-AR" sz="1400" baseline="30000" dirty="0">
                <a:hlinkClick r:id="rId15" tooltip="Oficina Finlandesa de Evaluación de Tecnologías Sanitarias (FINOHTA) - Instituto Nacional de Salud y Bienestar, Helsinki, Finlandia."/>
              </a:rPr>
              <a:t>7</a:t>
            </a:r>
            <a:r>
              <a:rPr lang="es-AR" sz="1400" dirty="0"/>
              <a:t>, </a:t>
            </a:r>
            <a:r>
              <a:rPr lang="es-AR" sz="1400" dirty="0">
                <a:hlinkClick r:id="rId16"/>
              </a:rPr>
              <a:t>Lars </a:t>
            </a:r>
            <a:r>
              <a:rPr lang="es-AR" sz="1400" dirty="0" err="1">
                <a:hlinkClick r:id="rId16"/>
              </a:rPr>
              <a:t>Bjerrum</a:t>
            </a:r>
            <a:r>
              <a:rPr lang="es-AR" sz="1400" baseline="30000" dirty="0"/>
              <a:t> </a:t>
            </a:r>
            <a:r>
              <a:rPr lang="es-AR" sz="1400" baseline="30000" dirty="0">
                <a:hlinkClick r:id="rId7" tooltip="Unidad de Investigación de Medicina General y Sección de Medicina General, Departamento de Salud Pública, Universidad de Copenhague, Copenhague, Dinamarca."/>
              </a:rPr>
              <a:t>3</a:t>
            </a:r>
            <a:endParaRPr lang="es-AR" sz="1400" dirty="0"/>
          </a:p>
          <a:p>
            <a:endParaRPr lang="es-E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 Altas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42440" y="1331259"/>
            <a:ext cx="1078756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Generales</a:t>
            </a:r>
            <a:r>
              <a:rPr lang="es-A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ingesta de líquidos, 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humidificación del 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y reposo.</a:t>
            </a:r>
          </a:p>
          <a:p>
            <a:pPr marL="0" indent="0">
              <a:buNone/>
            </a:pPr>
            <a:r>
              <a:rPr lang="es-ES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es-E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Prevención: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el riesgo </a:t>
            </a:r>
            <a:endParaRPr lang="es-E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contagio</a:t>
            </a:r>
          </a:p>
          <a:p>
            <a:pPr marL="0" indent="0">
              <a:buNone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Guías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para el Manejo de 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</a:p>
          <a:p>
            <a:pPr marL="0" indent="0">
              <a:buNone/>
            </a:pPr>
            <a:r>
              <a:rPr lang="es-E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MSN </a:t>
            </a:r>
            <a:r>
              <a:rPr lang="es-E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endParaRPr lang="es-AR" sz="6400" b="1" dirty="0" smtClean="0">
              <a:solidFill>
                <a:srgbClr val="FFFF00"/>
              </a:solidFill>
            </a:endParaRPr>
          </a:p>
          <a:p>
            <a:endParaRPr lang="es-AR" dirty="0"/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b="1" i="1" dirty="0" smtClean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b="1" i="1" dirty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sz="1700" b="1" i="1" dirty="0" smtClean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sz="1700" b="1" i="1" dirty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sz="1700" b="1" i="1" dirty="0" smtClean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sz="1700" b="1" i="1" dirty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sz="1700" b="1" i="1" dirty="0" smtClean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sz="1700" b="1" i="1" dirty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sz="1700" b="1" i="1" dirty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pPr algn="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AR" altLang="x-none" sz="1700" b="1" i="1" dirty="0" smtClean="0">
              <a:solidFill>
                <a:schemeClr val="bg1"/>
              </a:solidFill>
              <a:latin typeface="Tahoma" panose="020B0604030504040204" pitchFamily="32" charset="0"/>
            </a:endParaRP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725" y="4225309"/>
            <a:ext cx="3365447" cy="24555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" y="4298943"/>
            <a:ext cx="2968398" cy="23819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453" y="1853248"/>
            <a:ext cx="3536324" cy="21695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459" y="4225308"/>
            <a:ext cx="4393094" cy="24555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791" y="1896227"/>
            <a:ext cx="3288505" cy="207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632" y="453887"/>
            <a:ext cx="9718455" cy="967409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</a:t>
            </a:r>
            <a: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Respiratorias Altas</a:t>
            </a:r>
            <a:endParaRPr lang="es-A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77268" y="1043608"/>
            <a:ext cx="10851515" cy="5679106"/>
          </a:xfrm>
        </p:spPr>
        <p:txBody>
          <a:bodyPr>
            <a:normAutofit fontScale="25000" lnSpcReduction="20000"/>
          </a:bodyPr>
          <a:lstStyle/>
          <a:p>
            <a:r>
              <a:rPr lang="es-AR" sz="1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AR" sz="1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Tratamiento : </a:t>
            </a:r>
            <a:r>
              <a:rPr lang="es-AR" sz="1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SINTOMÁTICO</a:t>
            </a:r>
            <a:r>
              <a:rPr lang="es-AR" sz="1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sz="11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RINITIS</a:t>
            </a:r>
          </a:p>
          <a:p>
            <a:r>
              <a:rPr lang="es-AR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Descongestivos</a:t>
            </a:r>
            <a:r>
              <a:rPr lang="es-AR" sz="7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AR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Pseudoefedrina </a:t>
            </a:r>
            <a:r>
              <a:rPr lang="es-AR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AR" sz="6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s-AR" sz="6400" dirty="0">
                <a:latin typeface="Arial" panose="020B0604020202020204" pitchFamily="34" charset="0"/>
                <a:cs typeface="Arial" panose="020B0604020202020204" pitchFamily="34" charset="0"/>
              </a:rPr>
              <a:t>mg/12 hs </a:t>
            </a:r>
            <a:r>
              <a:rPr lang="es-AR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VO, </a:t>
            </a:r>
            <a:r>
              <a:rPr lang="es-AR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Fenilefrina</a:t>
            </a:r>
            <a:r>
              <a:rPr lang="es-AR" sz="7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s-AR" sz="6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AR" sz="6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sola o en asociaciones antigripales: “GRIP”. VO</a:t>
            </a:r>
            <a:endParaRPr lang="es-AR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Nafazolina, oximetazolina, xylometazolina y Fenilefrina</a:t>
            </a:r>
            <a:r>
              <a:rPr lang="es-AR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Gotas nasales: </a:t>
            </a:r>
            <a:r>
              <a:rPr lang="es-AR" sz="6400" dirty="0">
                <a:latin typeface="Arial" panose="020B0604020202020204" pitchFamily="34" charset="0"/>
                <a:cs typeface="Arial" panose="020B0604020202020204" pitchFamily="34" charset="0"/>
              </a:rPr>
              <a:t>No más de 3 días. </a:t>
            </a:r>
            <a:r>
              <a:rPr lang="es-A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(El </a:t>
            </a:r>
            <a:r>
              <a:rPr lang="es-E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uso </a:t>
            </a:r>
            <a:r>
              <a:rPr lang="es-ES" sz="6400" dirty="0">
                <a:latin typeface="Arial" panose="020B0604020202020204" pitchFamily="34" charset="0"/>
                <a:cs typeface="Arial" panose="020B0604020202020204" pitchFamily="34" charset="0"/>
              </a:rPr>
              <a:t>prolongado o excesivo puede causar congestión de </a:t>
            </a:r>
            <a:r>
              <a:rPr lang="es-E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rebote).</a:t>
            </a:r>
            <a:r>
              <a:rPr lang="es-A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Reducen </a:t>
            </a:r>
            <a:r>
              <a:rPr lang="es-AR" sz="6400" dirty="0">
                <a:latin typeface="Arial" panose="020B0604020202020204" pitchFamily="34" charset="0"/>
                <a:cs typeface="Arial" panose="020B0604020202020204" pitchFamily="34" charset="0"/>
              </a:rPr>
              <a:t>los síntomas. </a:t>
            </a:r>
            <a:r>
              <a:rPr lang="es-AR" sz="3400" dirty="0" smtClean="0"/>
              <a:t>Taverner </a:t>
            </a:r>
            <a:r>
              <a:rPr lang="es-AR" sz="3400" dirty="0"/>
              <a:t>D, Latte J, Draper M. Nasal decongestants for the common cold (Cochrane Review). In: The Cochrane Library, Issue 1, </a:t>
            </a:r>
            <a:r>
              <a:rPr lang="es-AR" sz="3400" dirty="0" smtClean="0"/>
              <a:t>2010</a:t>
            </a:r>
          </a:p>
          <a:p>
            <a:endParaRPr lang="es-AR" sz="3400" dirty="0" smtClean="0"/>
          </a:p>
          <a:p>
            <a:r>
              <a:rPr lang="es-AR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ADVERTENCIA: </a:t>
            </a:r>
            <a:r>
              <a:rPr lang="es-AR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</a:t>
            </a:r>
            <a:r>
              <a:rPr lang="es-AR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significativo de la PA </a:t>
            </a:r>
            <a:r>
              <a:rPr lang="es-AR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</a:p>
          <a:p>
            <a:r>
              <a:rPr lang="es-AR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NO </a:t>
            </a:r>
            <a:r>
              <a:rPr lang="es-AR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controlados</a:t>
            </a:r>
          </a:p>
          <a:p>
            <a:r>
              <a:rPr lang="es-AR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CONTRAINDICADOS</a:t>
            </a:r>
            <a:r>
              <a:rPr lang="es-AR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A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Cardiopatía </a:t>
            </a:r>
            <a:r>
              <a:rPr lang="es-AR" sz="7200" dirty="0">
                <a:latin typeface="Arial" panose="020B0604020202020204" pitchFamily="34" charset="0"/>
                <a:cs typeface="Arial" panose="020B0604020202020204" pitchFamily="34" charset="0"/>
              </a:rPr>
              <a:t>isquémica </a:t>
            </a:r>
            <a:r>
              <a:rPr lang="es-A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– ACV- </a:t>
            </a:r>
          </a:p>
          <a:p>
            <a:r>
              <a:rPr lang="es-A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Glaucoma- Hipertiroidismo</a:t>
            </a:r>
          </a:p>
          <a:p>
            <a:endParaRPr lang="es-AR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RAM: </a:t>
            </a:r>
            <a:r>
              <a:rPr lang="es-A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sedación, excitación paradójica, </a:t>
            </a:r>
            <a:r>
              <a:rPr lang="es-ES" sz="7200" dirty="0">
                <a:latin typeface="Arial" panose="020B0604020202020204" pitchFamily="34" charset="0"/>
                <a:cs typeface="Arial" panose="020B0604020202020204" pitchFamily="34" charset="0"/>
              </a:rPr>
              <a:t>ardor, sequedad </a:t>
            </a:r>
            <a:endParaRPr lang="es-E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7200" dirty="0">
                <a:latin typeface="Arial" panose="020B0604020202020204" pitchFamily="34" charset="0"/>
                <a:cs typeface="Arial" panose="020B0604020202020204" pitchFamily="34" charset="0"/>
              </a:rPr>
              <a:t>irritación de la </a:t>
            </a:r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nariz</a:t>
            </a:r>
            <a:r>
              <a:rPr lang="es-E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(en gotas nasales).</a:t>
            </a:r>
            <a:endParaRPr lang="es-AR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023" y="3786808"/>
            <a:ext cx="4572396" cy="293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024" y="424070"/>
            <a:ext cx="9390463" cy="1156252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</a:t>
            </a:r>
            <a: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Respiratorias Altas</a:t>
            </a:r>
            <a:endParaRPr lang="es-A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17024" y="1292086"/>
            <a:ext cx="10503646" cy="5397472"/>
          </a:xfrm>
        </p:spPr>
        <p:txBody>
          <a:bodyPr>
            <a:normAutofit fontScale="92500" lnSpcReduction="20000"/>
          </a:bodyPr>
          <a:lstStyle/>
          <a:p>
            <a:endParaRPr lang="es-AR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A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A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Tratamiento: SINTOMÁTICO</a:t>
            </a:r>
          </a:p>
          <a:p>
            <a:r>
              <a:rPr lang="es-A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RINITIS</a:t>
            </a:r>
          </a:p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Antihistamínicos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-Difenhidramina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50 mg /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a 8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</a:p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-Clorfeniramina 2 mg / 6 a 8hs</a:t>
            </a:r>
          </a:p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-Loratadina 10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mg/ día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-Cetirizina  10 mg / día</a:t>
            </a:r>
          </a:p>
          <a:p>
            <a:endParaRPr lang="es-A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endParaRPr lang="es-A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Difenhidramina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A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clorfeniramina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Sedación,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somnolencia, Hipotensión, etc.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Efectos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ANTIMUSCARÍNICOS: alteraciones cognitivas, sequedad de mucosas, midriasis, constipación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635" y="2007704"/>
            <a:ext cx="4572396" cy="28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206" y="384313"/>
            <a:ext cx="9410342" cy="937591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 Altas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57225" y="1401445"/>
            <a:ext cx="10544175" cy="4840605"/>
          </a:xfrm>
        </p:spPr>
        <p:txBody>
          <a:bodyPr>
            <a:normAutofit fontScale="92500" lnSpcReduction="20000"/>
          </a:bodyPr>
          <a:lstStyle/>
          <a:p>
            <a:endParaRPr lang="es-AR" sz="2400" b="1" dirty="0" smtClean="0">
              <a:solidFill>
                <a:srgbClr val="FFFF00"/>
              </a:solidFill>
            </a:endParaRPr>
          </a:p>
          <a:p>
            <a:r>
              <a:rPr lang="es-A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AR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Tratamiento: </a:t>
            </a:r>
            <a:r>
              <a:rPr lang="es-A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SINTOMÁTICO</a:t>
            </a:r>
          </a:p>
          <a:p>
            <a:pPr marL="1828800" lvl="4" indent="457200"/>
            <a:r>
              <a:rPr lang="es-MX" altLang="es-AR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AR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  //   </a:t>
            </a:r>
            <a:r>
              <a:rPr lang="es-AR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FIEBRE</a:t>
            </a:r>
          </a:p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Paracetamol:  1 gr /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8-12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s-MX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// 500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mg c/ 6-8 hs		</a:t>
            </a:r>
          </a:p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Ibuprofeno: 600 mg c/ 12 hs 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//  400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mg c/ 8 hs</a:t>
            </a:r>
          </a:p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Dipirona: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mg / 6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</a:p>
          <a:p>
            <a:endParaRPr lang="es-A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CONTRAINDICACIONES</a:t>
            </a:r>
          </a:p>
          <a:p>
            <a:r>
              <a:rPr lang="es-A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 indagar alergias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</a:p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de patologías </a:t>
            </a:r>
          </a:p>
          <a:p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gástricas o hepáticas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de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prescribir.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743" y="3110947"/>
            <a:ext cx="5931922" cy="2783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864</Words>
  <Application>Microsoft Office PowerPoint</Application>
  <PresentationFormat>Panorámica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Georgia</vt:lpstr>
      <vt:lpstr>Tahoma</vt:lpstr>
      <vt:lpstr>Wingdings</vt:lpstr>
      <vt:lpstr>Wingdings 3</vt:lpstr>
      <vt:lpstr>Ion</vt:lpstr>
      <vt:lpstr>Infecciones Respiratorias  Farmacología Aplicada I HNC FCM UNC  </vt:lpstr>
      <vt:lpstr>Infecciones Respiratorias Altas</vt:lpstr>
      <vt:lpstr>¿Cuáles son los agentes etiológicos?   </vt:lpstr>
      <vt:lpstr>¿ Sirve para algo prescribir antibióticos  “POR LAS DUDAS” ? 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  <vt:lpstr>Infecciones Respiratorias Altas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Barra</dc:creator>
  <cp:lastModifiedBy>Usuario</cp:lastModifiedBy>
  <cp:revision>148</cp:revision>
  <dcterms:created xsi:type="dcterms:W3CDTF">2024-03-17T22:00:00Z</dcterms:created>
  <dcterms:modified xsi:type="dcterms:W3CDTF">2026-04-06T00:13:35Z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9C76E403EC594948BFA23605561AAD93_12</vt:lpwstr>
  </property>
  <property fmtid="{D5CDD505-2E9C-101B-9397-08002B2CF9AE}" pid="3" name="KSOProductBuildVer">
    <vt:lpwstr>3082-12.2.0.13489</vt:lpwstr>
  </property>
</Properties>
</file>