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97" r:id="rId3"/>
    <p:sldId id="298" r:id="rId4"/>
    <p:sldId id="301" r:id="rId5"/>
    <p:sldId id="303" r:id="rId6"/>
    <p:sldId id="304" r:id="rId7"/>
    <p:sldId id="296" r:id="rId8"/>
    <p:sldId id="257" r:id="rId9"/>
    <p:sldId id="261" r:id="rId10"/>
    <p:sldId id="258" r:id="rId11"/>
    <p:sldId id="259" r:id="rId12"/>
    <p:sldId id="260" r:id="rId13"/>
    <p:sldId id="262" r:id="rId14"/>
    <p:sldId id="293" r:id="rId15"/>
    <p:sldId id="263" r:id="rId16"/>
    <p:sldId id="264" r:id="rId17"/>
    <p:sldId id="265" r:id="rId18"/>
    <p:sldId id="266" r:id="rId19"/>
    <p:sldId id="267" r:id="rId20"/>
    <p:sldId id="268" r:id="rId21"/>
    <p:sldId id="305" r:id="rId22"/>
    <p:sldId id="269" r:id="rId23"/>
    <p:sldId id="270" r:id="rId24"/>
    <p:sldId id="271" r:id="rId25"/>
    <p:sldId id="272" r:id="rId26"/>
    <p:sldId id="273" r:id="rId27"/>
    <p:sldId id="300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8" r:id="rId42"/>
    <p:sldId id="289" r:id="rId43"/>
    <p:sldId id="290" r:id="rId44"/>
    <p:sldId id="291" r:id="rId45"/>
    <p:sldId id="292" r:id="rId46"/>
    <p:sldId id="295" r:id="rId47"/>
  </p:sldIdLst>
  <p:sldSz cx="12192000" cy="6858000"/>
  <p:notesSz cx="12192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81"/>
  </p:normalViewPr>
  <p:slideViewPr>
    <p:cSldViewPr>
      <p:cViewPr varScale="1">
        <p:scale>
          <a:sx n="87" d="100"/>
          <a:sy n="87" d="100"/>
        </p:scale>
        <p:origin x="1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930EF-0D2F-E64C-B3BD-7B8092FE34BE}" type="datetimeFigureOut">
              <a:rPr lang="es-AR" smtClean="0"/>
              <a:t>4/4/2026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7401-F97F-9F4C-9E32-4921E645E7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460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182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27360" y="10160"/>
            <a:ext cx="1539240" cy="556260"/>
          </a:xfrm>
          <a:custGeom>
            <a:avLst/>
            <a:gdLst/>
            <a:ahLst/>
            <a:cxnLst/>
            <a:rect l="l" t="t" r="r" b="b"/>
            <a:pathLst>
              <a:path w="1539240" h="556260">
                <a:moveTo>
                  <a:pt x="1539240" y="556260"/>
                </a:moveTo>
                <a:lnTo>
                  <a:pt x="1494052" y="532873"/>
                </a:lnTo>
                <a:lnTo>
                  <a:pt x="1448469" y="509952"/>
                </a:lnTo>
                <a:lnTo>
                  <a:pt x="1402509" y="487488"/>
                </a:lnTo>
                <a:lnTo>
                  <a:pt x="1356195" y="465474"/>
                </a:lnTo>
                <a:lnTo>
                  <a:pt x="1309547" y="443903"/>
                </a:lnTo>
                <a:lnTo>
                  <a:pt x="1262585" y="422765"/>
                </a:lnTo>
                <a:lnTo>
                  <a:pt x="1215331" y="402054"/>
                </a:lnTo>
                <a:lnTo>
                  <a:pt x="1167806" y="381762"/>
                </a:lnTo>
                <a:lnTo>
                  <a:pt x="1120030" y="361880"/>
                </a:lnTo>
                <a:lnTo>
                  <a:pt x="1072025" y="342401"/>
                </a:lnTo>
                <a:lnTo>
                  <a:pt x="1023810" y="323317"/>
                </a:lnTo>
                <a:lnTo>
                  <a:pt x="975408" y="304621"/>
                </a:lnTo>
                <a:lnTo>
                  <a:pt x="926838" y="286304"/>
                </a:lnTo>
                <a:lnTo>
                  <a:pt x="878122" y="268359"/>
                </a:lnTo>
                <a:lnTo>
                  <a:pt x="829281" y="250778"/>
                </a:lnTo>
                <a:lnTo>
                  <a:pt x="780335" y="233553"/>
                </a:lnTo>
                <a:lnTo>
                  <a:pt x="731306" y="216676"/>
                </a:lnTo>
                <a:lnTo>
                  <a:pt x="682213" y="200139"/>
                </a:lnTo>
                <a:lnTo>
                  <a:pt x="633079" y="183935"/>
                </a:lnTo>
                <a:lnTo>
                  <a:pt x="583923" y="168056"/>
                </a:lnTo>
                <a:lnTo>
                  <a:pt x="534767" y="152494"/>
                </a:lnTo>
                <a:lnTo>
                  <a:pt x="485632" y="137241"/>
                </a:lnTo>
                <a:lnTo>
                  <a:pt x="436538" y="122290"/>
                </a:lnTo>
                <a:lnTo>
                  <a:pt x="387506" y="107632"/>
                </a:lnTo>
                <a:lnTo>
                  <a:pt x="338558" y="93260"/>
                </a:lnTo>
                <a:lnTo>
                  <a:pt x="289713" y="79166"/>
                </a:lnTo>
                <a:lnTo>
                  <a:pt x="240994" y="65342"/>
                </a:lnTo>
                <a:lnTo>
                  <a:pt x="192420" y="51780"/>
                </a:lnTo>
                <a:lnTo>
                  <a:pt x="144013" y="38473"/>
                </a:lnTo>
                <a:lnTo>
                  <a:pt x="95793" y="25412"/>
                </a:lnTo>
                <a:lnTo>
                  <a:pt x="47782" y="12590"/>
                </a:ln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203940" y="10160"/>
            <a:ext cx="962660" cy="365760"/>
          </a:xfrm>
          <a:custGeom>
            <a:avLst/>
            <a:gdLst/>
            <a:ahLst/>
            <a:cxnLst/>
            <a:rect l="l" t="t" r="r" b="b"/>
            <a:pathLst>
              <a:path w="962659" h="365760">
                <a:moveTo>
                  <a:pt x="962659" y="365760"/>
                </a:moveTo>
                <a:lnTo>
                  <a:pt x="916251" y="343892"/>
                </a:lnTo>
                <a:lnTo>
                  <a:pt x="869512" y="322442"/>
                </a:lnTo>
                <a:lnTo>
                  <a:pt x="822466" y="301403"/>
                </a:lnTo>
                <a:lnTo>
                  <a:pt x="775138" y="280769"/>
                </a:lnTo>
                <a:lnTo>
                  <a:pt x="727555" y="260532"/>
                </a:lnTo>
                <a:lnTo>
                  <a:pt x="679740" y="240686"/>
                </a:lnTo>
                <a:lnTo>
                  <a:pt x="631718" y="221223"/>
                </a:lnTo>
                <a:lnTo>
                  <a:pt x="583515" y="202137"/>
                </a:lnTo>
                <a:lnTo>
                  <a:pt x="535155" y="183421"/>
                </a:lnTo>
                <a:lnTo>
                  <a:pt x="486663" y="165068"/>
                </a:lnTo>
                <a:lnTo>
                  <a:pt x="438065" y="147071"/>
                </a:lnTo>
                <a:lnTo>
                  <a:pt x="389386" y="129424"/>
                </a:lnTo>
                <a:lnTo>
                  <a:pt x="340649" y="112119"/>
                </a:lnTo>
                <a:lnTo>
                  <a:pt x="291881" y="95150"/>
                </a:lnTo>
                <a:lnTo>
                  <a:pt x="243105" y="78509"/>
                </a:lnTo>
                <a:lnTo>
                  <a:pt x="194348" y="62191"/>
                </a:lnTo>
                <a:lnTo>
                  <a:pt x="145634" y="46188"/>
                </a:lnTo>
                <a:lnTo>
                  <a:pt x="96988" y="30492"/>
                </a:lnTo>
                <a:lnTo>
                  <a:pt x="48435" y="15099"/>
                </a:ln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01120" y="10160"/>
            <a:ext cx="665480" cy="256540"/>
          </a:xfrm>
          <a:custGeom>
            <a:avLst/>
            <a:gdLst/>
            <a:ahLst/>
            <a:cxnLst/>
            <a:rect l="l" t="t" r="r" b="b"/>
            <a:pathLst>
              <a:path w="665479" h="256540">
                <a:moveTo>
                  <a:pt x="665479" y="256540"/>
                </a:moveTo>
                <a:lnTo>
                  <a:pt x="619507" y="236329"/>
                </a:lnTo>
                <a:lnTo>
                  <a:pt x="573252" y="216410"/>
                </a:lnTo>
                <a:lnTo>
                  <a:pt x="526727" y="196782"/>
                </a:lnTo>
                <a:lnTo>
                  <a:pt x="479941" y="177444"/>
                </a:lnTo>
                <a:lnTo>
                  <a:pt x="432905" y="158397"/>
                </a:lnTo>
                <a:lnTo>
                  <a:pt x="385628" y="139640"/>
                </a:lnTo>
                <a:lnTo>
                  <a:pt x="338121" y="121173"/>
                </a:lnTo>
                <a:lnTo>
                  <a:pt x="290395" y="102996"/>
                </a:lnTo>
                <a:lnTo>
                  <a:pt x="242459" y="85108"/>
                </a:lnTo>
                <a:lnTo>
                  <a:pt x="194324" y="67509"/>
                </a:lnTo>
                <a:lnTo>
                  <a:pt x="146001" y="50199"/>
                </a:lnTo>
                <a:lnTo>
                  <a:pt x="97498" y="33178"/>
                </a:lnTo>
                <a:lnTo>
                  <a:pt x="48828" y="16445"/>
                </a:ln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46360" y="5013959"/>
            <a:ext cx="1920239" cy="1828800"/>
          </a:xfrm>
          <a:custGeom>
            <a:avLst/>
            <a:gdLst/>
            <a:ahLst/>
            <a:cxnLst/>
            <a:rect l="l" t="t" r="r" b="b"/>
            <a:pathLst>
              <a:path w="1920240" h="1828800">
                <a:moveTo>
                  <a:pt x="0" y="1828800"/>
                </a:moveTo>
                <a:lnTo>
                  <a:pt x="39996" y="1797743"/>
                </a:lnTo>
                <a:lnTo>
                  <a:pt x="79917" y="1766508"/>
                </a:lnTo>
                <a:lnTo>
                  <a:pt x="119758" y="1735096"/>
                </a:lnTo>
                <a:lnTo>
                  <a:pt x="159518" y="1703508"/>
                </a:lnTo>
                <a:lnTo>
                  <a:pt x="199193" y="1671745"/>
                </a:lnTo>
                <a:lnTo>
                  <a:pt x="238782" y="1639807"/>
                </a:lnTo>
                <a:lnTo>
                  <a:pt x="278280" y="1607697"/>
                </a:lnTo>
                <a:lnTo>
                  <a:pt x="317687" y="1575415"/>
                </a:lnTo>
                <a:lnTo>
                  <a:pt x="356998" y="1542961"/>
                </a:lnTo>
                <a:lnTo>
                  <a:pt x="396212" y="1510337"/>
                </a:lnTo>
                <a:lnTo>
                  <a:pt x="435326" y="1477545"/>
                </a:lnTo>
                <a:lnTo>
                  <a:pt x="474337" y="1444584"/>
                </a:lnTo>
                <a:lnTo>
                  <a:pt x="513242" y="1411456"/>
                </a:lnTo>
                <a:lnTo>
                  <a:pt x="552040" y="1378163"/>
                </a:lnTo>
                <a:lnTo>
                  <a:pt x="590726" y="1344704"/>
                </a:lnTo>
                <a:lnTo>
                  <a:pt x="629300" y="1311081"/>
                </a:lnTo>
                <a:lnTo>
                  <a:pt x="667757" y="1277296"/>
                </a:lnTo>
                <a:lnTo>
                  <a:pt x="706096" y="1243348"/>
                </a:lnTo>
                <a:lnTo>
                  <a:pt x="744314" y="1209239"/>
                </a:lnTo>
                <a:lnTo>
                  <a:pt x="782407" y="1174971"/>
                </a:lnTo>
                <a:lnTo>
                  <a:pt x="820375" y="1140544"/>
                </a:lnTo>
                <a:lnTo>
                  <a:pt x="858213" y="1105958"/>
                </a:lnTo>
                <a:lnTo>
                  <a:pt x="895919" y="1071216"/>
                </a:lnTo>
                <a:lnTo>
                  <a:pt x="933491" y="1036318"/>
                </a:lnTo>
                <a:lnTo>
                  <a:pt x="970926" y="1001265"/>
                </a:lnTo>
                <a:lnTo>
                  <a:pt x="1008221" y="966058"/>
                </a:lnTo>
                <a:lnTo>
                  <a:pt x="1045374" y="930699"/>
                </a:lnTo>
                <a:lnTo>
                  <a:pt x="1082381" y="895187"/>
                </a:lnTo>
                <a:lnTo>
                  <a:pt x="1119242" y="859525"/>
                </a:lnTo>
                <a:lnTo>
                  <a:pt x="1155952" y="823713"/>
                </a:lnTo>
                <a:lnTo>
                  <a:pt x="1192509" y="787752"/>
                </a:lnTo>
                <a:lnTo>
                  <a:pt x="1228911" y="751644"/>
                </a:lnTo>
                <a:lnTo>
                  <a:pt x="1265155" y="715388"/>
                </a:lnTo>
                <a:lnTo>
                  <a:pt x="1301237" y="678987"/>
                </a:lnTo>
                <a:lnTo>
                  <a:pt x="1337157" y="642441"/>
                </a:lnTo>
                <a:lnTo>
                  <a:pt x="1372911" y="605752"/>
                </a:lnTo>
                <a:lnTo>
                  <a:pt x="1408495" y="568920"/>
                </a:lnTo>
                <a:lnTo>
                  <a:pt x="1443909" y="531946"/>
                </a:lnTo>
                <a:lnTo>
                  <a:pt x="1479149" y="494831"/>
                </a:lnTo>
                <a:lnTo>
                  <a:pt x="1514212" y="457577"/>
                </a:lnTo>
                <a:lnTo>
                  <a:pt x="1549096" y="420184"/>
                </a:lnTo>
                <a:lnTo>
                  <a:pt x="1583798" y="382653"/>
                </a:lnTo>
                <a:lnTo>
                  <a:pt x="1618315" y="344986"/>
                </a:lnTo>
                <a:lnTo>
                  <a:pt x="1652646" y="307183"/>
                </a:lnTo>
                <a:lnTo>
                  <a:pt x="1686787" y="269246"/>
                </a:lnTo>
                <a:lnTo>
                  <a:pt x="1720735" y="231175"/>
                </a:lnTo>
                <a:lnTo>
                  <a:pt x="1754489" y="192971"/>
                </a:lnTo>
                <a:lnTo>
                  <a:pt x="1788045" y="154636"/>
                </a:lnTo>
                <a:lnTo>
                  <a:pt x="1821400" y="116170"/>
                </a:lnTo>
                <a:lnTo>
                  <a:pt x="1854553" y="77575"/>
                </a:lnTo>
                <a:lnTo>
                  <a:pt x="1887500" y="38851"/>
                </a:lnTo>
                <a:lnTo>
                  <a:pt x="192024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495280" y="5275579"/>
            <a:ext cx="1666239" cy="1577340"/>
          </a:xfrm>
          <a:custGeom>
            <a:avLst/>
            <a:gdLst/>
            <a:ahLst/>
            <a:cxnLst/>
            <a:rect l="l" t="t" r="r" b="b"/>
            <a:pathLst>
              <a:path w="1666240" h="1577340">
                <a:moveTo>
                  <a:pt x="0" y="1577339"/>
                </a:moveTo>
                <a:lnTo>
                  <a:pt x="39520" y="1545588"/>
                </a:lnTo>
                <a:lnTo>
                  <a:pt x="78968" y="1513682"/>
                </a:lnTo>
                <a:lnTo>
                  <a:pt x="118341" y="1481623"/>
                </a:lnTo>
                <a:lnTo>
                  <a:pt x="157634" y="1449409"/>
                </a:lnTo>
                <a:lnTo>
                  <a:pt x="196847" y="1417042"/>
                </a:lnTo>
                <a:lnTo>
                  <a:pt x="235976" y="1384521"/>
                </a:lnTo>
                <a:lnTo>
                  <a:pt x="275017" y="1351848"/>
                </a:lnTo>
                <a:lnTo>
                  <a:pt x="313969" y="1319022"/>
                </a:lnTo>
                <a:lnTo>
                  <a:pt x="352828" y="1286043"/>
                </a:lnTo>
                <a:lnTo>
                  <a:pt x="391592" y="1252913"/>
                </a:lnTo>
                <a:lnTo>
                  <a:pt x="430257" y="1219631"/>
                </a:lnTo>
                <a:lnTo>
                  <a:pt x="468821" y="1186197"/>
                </a:lnTo>
                <a:lnTo>
                  <a:pt x="507282" y="1152613"/>
                </a:lnTo>
                <a:lnTo>
                  <a:pt x="545635" y="1118877"/>
                </a:lnTo>
                <a:lnTo>
                  <a:pt x="583880" y="1084991"/>
                </a:lnTo>
                <a:lnTo>
                  <a:pt x="622011" y="1050956"/>
                </a:lnTo>
                <a:lnTo>
                  <a:pt x="660028" y="1016770"/>
                </a:lnTo>
                <a:lnTo>
                  <a:pt x="697926" y="982434"/>
                </a:lnTo>
                <a:lnTo>
                  <a:pt x="735704" y="947950"/>
                </a:lnTo>
                <a:lnTo>
                  <a:pt x="773358" y="913317"/>
                </a:lnTo>
                <a:lnTo>
                  <a:pt x="810886" y="878535"/>
                </a:lnTo>
                <a:lnTo>
                  <a:pt x="848284" y="843604"/>
                </a:lnTo>
                <a:lnTo>
                  <a:pt x="885550" y="808526"/>
                </a:lnTo>
                <a:lnTo>
                  <a:pt x="922680" y="773300"/>
                </a:lnTo>
                <a:lnTo>
                  <a:pt x="959674" y="737927"/>
                </a:lnTo>
                <a:lnTo>
                  <a:pt x="996526" y="702407"/>
                </a:lnTo>
                <a:lnTo>
                  <a:pt x="1033235" y="666740"/>
                </a:lnTo>
                <a:lnTo>
                  <a:pt x="1069798" y="630926"/>
                </a:lnTo>
                <a:lnTo>
                  <a:pt x="1106211" y="594967"/>
                </a:lnTo>
                <a:lnTo>
                  <a:pt x="1142473" y="558862"/>
                </a:lnTo>
                <a:lnTo>
                  <a:pt x="1178579" y="522611"/>
                </a:lnTo>
                <a:lnTo>
                  <a:pt x="1214529" y="486215"/>
                </a:lnTo>
                <a:lnTo>
                  <a:pt x="1250317" y="449674"/>
                </a:lnTo>
                <a:lnTo>
                  <a:pt x="1285943" y="412989"/>
                </a:lnTo>
                <a:lnTo>
                  <a:pt x="1321402" y="376159"/>
                </a:lnTo>
                <a:lnTo>
                  <a:pt x="1356693" y="339186"/>
                </a:lnTo>
                <a:lnTo>
                  <a:pt x="1391811" y="302069"/>
                </a:lnTo>
                <a:lnTo>
                  <a:pt x="1426756" y="264808"/>
                </a:lnTo>
                <a:lnTo>
                  <a:pt x="1461522" y="227405"/>
                </a:lnTo>
                <a:lnTo>
                  <a:pt x="1496109" y="189859"/>
                </a:lnTo>
                <a:lnTo>
                  <a:pt x="1530512" y="152171"/>
                </a:lnTo>
                <a:lnTo>
                  <a:pt x="1564730" y="114340"/>
                </a:lnTo>
                <a:lnTo>
                  <a:pt x="1598759" y="76368"/>
                </a:lnTo>
                <a:lnTo>
                  <a:pt x="1632596" y="38254"/>
                </a:lnTo>
                <a:lnTo>
                  <a:pt x="1666240" y="0"/>
                </a:lnTo>
              </a:path>
            </a:pathLst>
          </a:custGeom>
          <a:ln w="1016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640060" y="5407659"/>
            <a:ext cx="1526540" cy="1435100"/>
          </a:xfrm>
          <a:custGeom>
            <a:avLst/>
            <a:gdLst/>
            <a:ahLst/>
            <a:cxnLst/>
            <a:rect l="l" t="t" r="r" b="b"/>
            <a:pathLst>
              <a:path w="1526540" h="1435100">
                <a:moveTo>
                  <a:pt x="0" y="1435099"/>
                </a:moveTo>
                <a:lnTo>
                  <a:pt x="39627" y="1403034"/>
                </a:lnTo>
                <a:lnTo>
                  <a:pt x="79167" y="1370817"/>
                </a:lnTo>
                <a:lnTo>
                  <a:pt x="118616" y="1338447"/>
                </a:lnTo>
                <a:lnTo>
                  <a:pt x="157973" y="1305926"/>
                </a:lnTo>
                <a:lnTo>
                  <a:pt x="197235" y="1273255"/>
                </a:lnTo>
                <a:lnTo>
                  <a:pt x="236400" y="1240432"/>
                </a:lnTo>
                <a:lnTo>
                  <a:pt x="275464" y="1207460"/>
                </a:lnTo>
                <a:lnTo>
                  <a:pt x="314426" y="1174338"/>
                </a:lnTo>
                <a:lnTo>
                  <a:pt x="353283" y="1141066"/>
                </a:lnTo>
                <a:lnTo>
                  <a:pt x="392032" y="1107646"/>
                </a:lnTo>
                <a:lnTo>
                  <a:pt x="430672" y="1074077"/>
                </a:lnTo>
                <a:lnTo>
                  <a:pt x="469199" y="1040360"/>
                </a:lnTo>
                <a:lnTo>
                  <a:pt x="507612" y="1006495"/>
                </a:lnTo>
                <a:lnTo>
                  <a:pt x="545907" y="972483"/>
                </a:lnTo>
                <a:lnTo>
                  <a:pt x="584082" y="938324"/>
                </a:lnTo>
                <a:lnTo>
                  <a:pt x="622136" y="904019"/>
                </a:lnTo>
                <a:lnTo>
                  <a:pt x="660064" y="869567"/>
                </a:lnTo>
                <a:lnTo>
                  <a:pt x="697866" y="834970"/>
                </a:lnTo>
                <a:lnTo>
                  <a:pt x="735537" y="800228"/>
                </a:lnTo>
                <a:lnTo>
                  <a:pt x="773077" y="765341"/>
                </a:lnTo>
                <a:lnTo>
                  <a:pt x="810483" y="730310"/>
                </a:lnTo>
                <a:lnTo>
                  <a:pt x="847751" y="695135"/>
                </a:lnTo>
                <a:lnTo>
                  <a:pt x="884880" y="659816"/>
                </a:lnTo>
                <a:lnTo>
                  <a:pt x="921867" y="624354"/>
                </a:lnTo>
                <a:lnTo>
                  <a:pt x="958709" y="588749"/>
                </a:lnTo>
                <a:lnTo>
                  <a:pt x="995405" y="553002"/>
                </a:lnTo>
                <a:lnTo>
                  <a:pt x="1031951" y="517113"/>
                </a:lnTo>
                <a:lnTo>
                  <a:pt x="1068345" y="481083"/>
                </a:lnTo>
                <a:lnTo>
                  <a:pt x="1104586" y="444911"/>
                </a:lnTo>
                <a:lnTo>
                  <a:pt x="1140669" y="408599"/>
                </a:lnTo>
                <a:lnTo>
                  <a:pt x="1176594" y="372147"/>
                </a:lnTo>
                <a:lnTo>
                  <a:pt x="1212356" y="335555"/>
                </a:lnTo>
                <a:lnTo>
                  <a:pt x="1247955" y="298823"/>
                </a:lnTo>
                <a:lnTo>
                  <a:pt x="1283387" y="261952"/>
                </a:lnTo>
                <a:lnTo>
                  <a:pt x="1318650" y="224943"/>
                </a:lnTo>
                <a:lnTo>
                  <a:pt x="1353741" y="187795"/>
                </a:lnTo>
                <a:lnTo>
                  <a:pt x="1388659" y="150510"/>
                </a:lnTo>
                <a:lnTo>
                  <a:pt x="1423400" y="113088"/>
                </a:lnTo>
                <a:lnTo>
                  <a:pt x="1457962" y="75528"/>
                </a:lnTo>
                <a:lnTo>
                  <a:pt x="1492343" y="37832"/>
                </a:lnTo>
                <a:lnTo>
                  <a:pt x="1526540" y="0"/>
                </a:lnTo>
              </a:path>
              <a:path w="1526540" h="1435100">
                <a:moveTo>
                  <a:pt x="162560" y="1435099"/>
                </a:moveTo>
                <a:lnTo>
                  <a:pt x="201441" y="1401953"/>
                </a:lnTo>
                <a:lnTo>
                  <a:pt x="240236" y="1368661"/>
                </a:lnTo>
                <a:lnTo>
                  <a:pt x="278943" y="1335223"/>
                </a:lnTo>
                <a:lnTo>
                  <a:pt x="317559" y="1301640"/>
                </a:lnTo>
                <a:lnTo>
                  <a:pt x="356082" y="1267911"/>
                </a:lnTo>
                <a:lnTo>
                  <a:pt x="394510" y="1234037"/>
                </a:lnTo>
                <a:lnTo>
                  <a:pt x="432840" y="1200017"/>
                </a:lnTo>
                <a:lnTo>
                  <a:pt x="471072" y="1165852"/>
                </a:lnTo>
                <a:lnTo>
                  <a:pt x="509201" y="1131542"/>
                </a:lnTo>
                <a:lnTo>
                  <a:pt x="547226" y="1097085"/>
                </a:lnTo>
                <a:lnTo>
                  <a:pt x="585146" y="1062484"/>
                </a:lnTo>
                <a:lnTo>
                  <a:pt x="622957" y="1027737"/>
                </a:lnTo>
                <a:lnTo>
                  <a:pt x="660657" y="992844"/>
                </a:lnTo>
                <a:lnTo>
                  <a:pt x="698244" y="957806"/>
                </a:lnTo>
                <a:lnTo>
                  <a:pt x="735717" y="922622"/>
                </a:lnTo>
                <a:lnTo>
                  <a:pt x="773072" y="887292"/>
                </a:lnTo>
                <a:lnTo>
                  <a:pt x="810308" y="851818"/>
                </a:lnTo>
                <a:lnTo>
                  <a:pt x="847422" y="816197"/>
                </a:lnTo>
                <a:lnTo>
                  <a:pt x="884413" y="780431"/>
                </a:lnTo>
                <a:lnTo>
                  <a:pt x="921277" y="744520"/>
                </a:lnTo>
                <a:lnTo>
                  <a:pt x="958013" y="708463"/>
                </a:lnTo>
                <a:lnTo>
                  <a:pt x="994619" y="672261"/>
                </a:lnTo>
                <a:lnTo>
                  <a:pt x="1031091" y="635913"/>
                </a:lnTo>
                <a:lnTo>
                  <a:pt x="1067429" y="599419"/>
                </a:lnTo>
                <a:lnTo>
                  <a:pt x="1103630" y="562780"/>
                </a:lnTo>
                <a:lnTo>
                  <a:pt x="1139692" y="525996"/>
                </a:lnTo>
                <a:lnTo>
                  <a:pt x="1175612" y="489066"/>
                </a:lnTo>
                <a:lnTo>
                  <a:pt x="1211388" y="451990"/>
                </a:lnTo>
                <a:lnTo>
                  <a:pt x="1247018" y="414769"/>
                </a:lnTo>
                <a:lnTo>
                  <a:pt x="1282500" y="377402"/>
                </a:lnTo>
                <a:lnTo>
                  <a:pt x="1317832" y="339890"/>
                </a:lnTo>
                <a:lnTo>
                  <a:pt x="1353011" y="302232"/>
                </a:lnTo>
                <a:lnTo>
                  <a:pt x="1388035" y="264428"/>
                </a:lnTo>
                <a:lnTo>
                  <a:pt x="1422902" y="226480"/>
                </a:lnTo>
                <a:lnTo>
                  <a:pt x="1457610" y="188385"/>
                </a:lnTo>
                <a:lnTo>
                  <a:pt x="1492157" y="150145"/>
                </a:lnTo>
                <a:lnTo>
                  <a:pt x="1526540" y="111759"/>
                </a:lnTo>
              </a:path>
              <a:path w="1526540" h="1435100">
                <a:moveTo>
                  <a:pt x="340360" y="1435099"/>
                </a:moveTo>
                <a:lnTo>
                  <a:pt x="378268" y="1402257"/>
                </a:lnTo>
                <a:lnTo>
                  <a:pt x="416070" y="1369284"/>
                </a:lnTo>
                <a:lnTo>
                  <a:pt x="453764" y="1336182"/>
                </a:lnTo>
                <a:lnTo>
                  <a:pt x="491349" y="1302952"/>
                </a:lnTo>
                <a:lnTo>
                  <a:pt x="528822" y="1269594"/>
                </a:lnTo>
                <a:lnTo>
                  <a:pt x="566182" y="1236110"/>
                </a:lnTo>
                <a:lnTo>
                  <a:pt x="603428" y="1202500"/>
                </a:lnTo>
                <a:lnTo>
                  <a:pt x="640559" y="1168764"/>
                </a:lnTo>
                <a:lnTo>
                  <a:pt x="677571" y="1134904"/>
                </a:lnTo>
                <a:lnTo>
                  <a:pt x="714465" y="1100921"/>
                </a:lnTo>
                <a:lnTo>
                  <a:pt x="751237" y="1066815"/>
                </a:lnTo>
                <a:lnTo>
                  <a:pt x="787888" y="1032586"/>
                </a:lnTo>
                <a:lnTo>
                  <a:pt x="824415" y="998237"/>
                </a:lnTo>
                <a:lnTo>
                  <a:pt x="860816" y="963767"/>
                </a:lnTo>
                <a:lnTo>
                  <a:pt x="897091" y="929178"/>
                </a:lnTo>
                <a:lnTo>
                  <a:pt x="933237" y="894469"/>
                </a:lnTo>
                <a:lnTo>
                  <a:pt x="969253" y="859643"/>
                </a:lnTo>
                <a:lnTo>
                  <a:pt x="1005137" y="824700"/>
                </a:lnTo>
                <a:lnTo>
                  <a:pt x="1040888" y="789640"/>
                </a:lnTo>
                <a:lnTo>
                  <a:pt x="1076505" y="754464"/>
                </a:lnTo>
                <a:lnTo>
                  <a:pt x="1111985" y="719174"/>
                </a:lnTo>
                <a:lnTo>
                  <a:pt x="1147327" y="683769"/>
                </a:lnTo>
                <a:lnTo>
                  <a:pt x="1182530" y="648252"/>
                </a:lnTo>
                <a:lnTo>
                  <a:pt x="1217591" y="612621"/>
                </a:lnTo>
                <a:lnTo>
                  <a:pt x="1252510" y="576880"/>
                </a:lnTo>
                <a:lnTo>
                  <a:pt x="1287285" y="541027"/>
                </a:lnTo>
                <a:lnTo>
                  <a:pt x="1321914" y="505064"/>
                </a:lnTo>
                <a:lnTo>
                  <a:pt x="1356396" y="468992"/>
                </a:lnTo>
                <a:lnTo>
                  <a:pt x="1390729" y="432811"/>
                </a:lnTo>
                <a:lnTo>
                  <a:pt x="1424911" y="396523"/>
                </a:lnTo>
                <a:lnTo>
                  <a:pt x="1458941" y="360128"/>
                </a:lnTo>
                <a:lnTo>
                  <a:pt x="1492818" y="323626"/>
                </a:lnTo>
                <a:lnTo>
                  <a:pt x="1526540" y="287019"/>
                </a:lnTo>
              </a:path>
              <a:path w="1526540" h="1435100">
                <a:moveTo>
                  <a:pt x="647700" y="1435099"/>
                </a:moveTo>
                <a:lnTo>
                  <a:pt x="686716" y="1402213"/>
                </a:lnTo>
                <a:lnTo>
                  <a:pt x="725675" y="1369168"/>
                </a:lnTo>
                <a:lnTo>
                  <a:pt x="764575" y="1335967"/>
                </a:lnTo>
                <a:lnTo>
                  <a:pt x="803414" y="1302611"/>
                </a:lnTo>
                <a:lnTo>
                  <a:pt x="842188" y="1269103"/>
                </a:lnTo>
                <a:lnTo>
                  <a:pt x="880896" y="1235445"/>
                </a:lnTo>
                <a:lnTo>
                  <a:pt x="919535" y="1201640"/>
                </a:lnTo>
                <a:lnTo>
                  <a:pt x="958104" y="1167690"/>
                </a:lnTo>
                <a:lnTo>
                  <a:pt x="996599" y="1133597"/>
                </a:lnTo>
                <a:lnTo>
                  <a:pt x="1035019" y="1099364"/>
                </a:lnTo>
                <a:lnTo>
                  <a:pt x="1073360" y="1064992"/>
                </a:lnTo>
                <a:lnTo>
                  <a:pt x="1111622" y="1030486"/>
                </a:lnTo>
                <a:lnTo>
                  <a:pt x="1149801" y="995845"/>
                </a:lnTo>
                <a:lnTo>
                  <a:pt x="1187895" y="961074"/>
                </a:lnTo>
                <a:lnTo>
                  <a:pt x="1225901" y="926174"/>
                </a:lnTo>
                <a:lnTo>
                  <a:pt x="1263819" y="891148"/>
                </a:lnTo>
                <a:lnTo>
                  <a:pt x="1301644" y="855997"/>
                </a:lnTo>
                <a:lnTo>
                  <a:pt x="1339376" y="820725"/>
                </a:lnTo>
                <a:lnTo>
                  <a:pt x="1377011" y="785333"/>
                </a:lnTo>
                <a:lnTo>
                  <a:pt x="1414547" y="749825"/>
                </a:lnTo>
                <a:lnTo>
                  <a:pt x="1451982" y="714201"/>
                </a:lnTo>
                <a:lnTo>
                  <a:pt x="1489314" y="678465"/>
                </a:lnTo>
                <a:lnTo>
                  <a:pt x="1526540" y="64261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5173980" cy="68554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0100" y="1699259"/>
            <a:ext cx="3675379" cy="3469640"/>
          </a:xfrm>
          <a:custGeom>
            <a:avLst/>
            <a:gdLst/>
            <a:ahLst/>
            <a:cxnLst/>
            <a:rect l="l" t="t" r="r" b="b"/>
            <a:pathLst>
              <a:path w="3675379" h="3469640">
                <a:moveTo>
                  <a:pt x="3675380" y="576592"/>
                </a:moveTo>
                <a:lnTo>
                  <a:pt x="5080" y="576592"/>
                </a:lnTo>
                <a:lnTo>
                  <a:pt x="5080" y="3200400"/>
                </a:lnTo>
                <a:lnTo>
                  <a:pt x="1682953" y="3200400"/>
                </a:lnTo>
                <a:lnTo>
                  <a:pt x="1840230" y="3469640"/>
                </a:lnTo>
                <a:lnTo>
                  <a:pt x="1997494" y="3200400"/>
                </a:lnTo>
                <a:lnTo>
                  <a:pt x="3675380" y="3200400"/>
                </a:lnTo>
                <a:lnTo>
                  <a:pt x="3675380" y="576592"/>
                </a:lnTo>
                <a:close/>
              </a:path>
              <a:path w="3675379" h="3469640">
                <a:moveTo>
                  <a:pt x="3675380" y="0"/>
                </a:moveTo>
                <a:lnTo>
                  <a:pt x="0" y="0"/>
                </a:lnTo>
                <a:lnTo>
                  <a:pt x="0" y="502920"/>
                </a:lnTo>
                <a:lnTo>
                  <a:pt x="3675380" y="502920"/>
                </a:lnTo>
                <a:lnTo>
                  <a:pt x="3675380" y="0"/>
                </a:lnTo>
                <a:close/>
              </a:path>
            </a:pathLst>
          </a:custGeom>
          <a:solidFill>
            <a:srgbClr val="0FB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7090" y="2102358"/>
            <a:ext cx="5708015" cy="1010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70195" y="6288727"/>
            <a:ext cx="594550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654" y="3188017"/>
            <a:ext cx="6769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4000" spc="-56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4000" spc="-5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3947" y="1370820"/>
            <a:ext cx="6858000" cy="423821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lang="es-ES" sz="3200" spc="50" dirty="0">
                <a:latin typeface="Trebuchet MS" panose="020B0603020202020204"/>
                <a:cs typeface="Trebuchet MS" panose="020B0603020202020204"/>
              </a:rPr>
              <a:t> U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no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motivos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más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frecuentes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 err="1">
                <a:latin typeface="Trebuchet MS" panose="020B0603020202020204"/>
                <a:cs typeface="Trebuchet MS" panose="020B0603020202020204"/>
              </a:rPr>
              <a:t>prescripción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 smtClean="0">
                <a:latin typeface="Trebuchet MS" panose="020B0603020202020204"/>
                <a:cs typeface="Trebuchet MS" panose="020B0603020202020204"/>
              </a:rPr>
              <a:t>de</a:t>
            </a:r>
            <a:r>
              <a:rPr lang="es-MX" sz="3200" spc="8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antimicrobianos</a:t>
            </a:r>
            <a:r>
              <a:rPr sz="3200" spc="15" dirty="0" smtClean="0">
                <a:latin typeface="Trebuchet MS" panose="020B0603020202020204"/>
                <a:cs typeface="Trebuchet MS" panose="020B0603020202020204"/>
              </a:rPr>
              <a:t>.</a:t>
            </a:r>
            <a:endParaRPr lang="es-MX" sz="3200" spc="15" smtClean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endParaRPr lang="es-MX" sz="3200" smtClean="0">
              <a:latin typeface="Trebuchet MS" panose="020B0603020202020204"/>
              <a:cs typeface="Trebuchet MS" panose="020B0603020202020204"/>
            </a:endParaRPr>
          </a:p>
          <a:p>
            <a:pPr marL="241300" marR="628650" indent="-229235">
              <a:lnSpc>
                <a:spcPct val="120000"/>
              </a:lnSpc>
              <a:spcBef>
                <a:spcPts val="101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00" dirty="0" smtClean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8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últimos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años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han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registrado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relevantes 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cambios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las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tasas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lang="es-ES" sz="3200" spc="15" dirty="0">
                <a:latin typeface="Trebuchet MS" panose="020B0603020202020204"/>
                <a:cs typeface="Trebuchet MS" panose="020B0603020202020204"/>
              </a:rPr>
              <a:t>r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esistencia</a:t>
            </a:r>
            <a:r>
              <a:rPr lang="es-ES" sz="3200" spc="15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7898" y="1092061"/>
            <a:ext cx="7467600" cy="350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sz="3200" b="1" i="1" u="sng" spc="55" dirty="0" err="1">
                <a:latin typeface="Trebuchet MS" panose="020B0603020202020204"/>
                <a:cs typeface="Trebuchet MS" panose="020B0603020202020204"/>
              </a:rPr>
              <a:t>Mujeres</a:t>
            </a:r>
            <a:r>
              <a:rPr sz="3200" b="1" i="1" u="sng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u="sng" dirty="0" err="1">
                <a:latin typeface="Trebuchet MS" panose="020B0603020202020204"/>
                <a:cs typeface="Trebuchet MS" panose="020B0603020202020204"/>
              </a:rPr>
              <a:t>embarazadas</a:t>
            </a:r>
            <a:endParaRPr lang="es-ES" sz="3200" b="1" i="1" u="sng" dirty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endParaRPr sz="3200" b="1" dirty="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20000"/>
              </a:lnSpc>
              <a:spcBef>
                <a:spcPts val="1010"/>
              </a:spcBef>
            </a:pP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recomienda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búsqueda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sistemática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5" dirty="0">
                <a:latin typeface="Trebuchet MS" panose="020B0603020202020204"/>
                <a:cs typeface="Trebuchet MS" panose="020B0603020202020204"/>
              </a:rPr>
              <a:t>BA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 smtClean="0">
                <a:latin typeface="Trebuchet MS" panose="020B0603020202020204"/>
                <a:cs typeface="Trebuchet MS" panose="020B0603020202020204"/>
              </a:rPr>
              <a:t>s</a:t>
            </a:r>
            <a:r>
              <a:rPr lang="es-MX" sz="3200" spc="55" dirty="0" err="1" smtClean="0">
                <a:latin typeface="Trebuchet MS" panose="020B0603020202020204"/>
                <a:cs typeface="Trebuchet MS" panose="020B0603020202020204"/>
              </a:rPr>
              <a:t>ó</a:t>
            </a:r>
            <a:r>
              <a:rPr sz="3200" spc="55" dirty="0" smtClean="0">
                <a:latin typeface="Trebuchet MS" panose="020B0603020202020204"/>
                <a:cs typeface="Trebuchet MS" panose="020B0603020202020204"/>
              </a:rPr>
              <a:t>lo</a:t>
            </a:r>
            <a:r>
              <a:rPr sz="3200" spc="-7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repetirlo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trimestralmente 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cuando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gestante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presente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otros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factores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riego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590039" y="2991802"/>
            <a:ext cx="2120265" cy="1042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57480">
              <a:lnSpc>
                <a:spcPts val="3680"/>
              </a:lnSpc>
              <a:spcBef>
                <a:spcPts val="755"/>
              </a:spcBef>
            </a:pP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Bacteriuria  </a:t>
            </a:r>
            <a:r>
              <a:rPr sz="3600" spc="-38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3600" spc="-2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3600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3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3600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23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á</a:t>
            </a:r>
            <a:r>
              <a:rPr sz="3600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4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3600" spc="-20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5691" y="297722"/>
            <a:ext cx="6133465" cy="1669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es-ES" sz="3200" spc="25" dirty="0">
                <a:latin typeface="Trebuchet MS" panose="020B0603020202020204"/>
                <a:cs typeface="Trebuchet MS" panose="020B0603020202020204"/>
              </a:rPr>
              <a:t>Tratamiento.</a:t>
            </a: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3200" spc="25" dirty="0">
                <a:latin typeface="Trebuchet MS" panose="020B0603020202020204"/>
                <a:cs typeface="Trebuchet MS" panose="020B0603020202020204"/>
              </a:rPr>
              <a:t>1)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Nitrofurantoi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na</a:t>
            </a:r>
            <a:r>
              <a:rPr sz="3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100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5" dirty="0">
                <a:latin typeface="Trebuchet MS" panose="020B0603020202020204"/>
                <a:cs typeface="Trebuchet MS" panose="020B0603020202020204"/>
              </a:rPr>
              <a:t>mg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5" dirty="0">
                <a:latin typeface="Trebuchet MS" panose="020B0603020202020204"/>
                <a:cs typeface="Trebuchet MS" panose="020B0603020202020204"/>
              </a:rPr>
              <a:t>c/6-8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horas.</a:t>
            </a:r>
            <a:r>
              <a:rPr sz="3200" spc="-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Evitar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highlight>
                  <a:srgbClr val="FFFF00"/>
                </a:highlight>
                <a:latin typeface="Trebuchet MS" panose="020B0603020202020204"/>
                <a:cs typeface="Trebuchet MS" panose="020B0603020202020204"/>
              </a:rPr>
              <a:t>embarazo</a:t>
            </a:r>
            <a:endParaRPr sz="3200" dirty="0">
              <a:highlight>
                <a:srgbClr val="FFFF00"/>
              </a:highlight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40327" y="2692444"/>
            <a:ext cx="7286309" cy="268278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79400" indent="-267335">
              <a:lnSpc>
                <a:spcPct val="100000"/>
              </a:lnSpc>
              <a:spcBef>
                <a:spcPts val="520"/>
              </a:spcBef>
              <a:buAutoNum type="arabicParenR" startAt="2"/>
              <a:tabLst>
                <a:tab pos="280035" algn="l"/>
              </a:tabLst>
            </a:pPr>
            <a:r>
              <a:rPr sz="3200" spc="40" dirty="0">
                <a:latin typeface="Trebuchet MS" panose="020B0603020202020204"/>
                <a:cs typeface="Trebuchet MS" panose="020B0603020202020204"/>
              </a:rPr>
              <a:t>Cefalexina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500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5" dirty="0">
                <a:latin typeface="Trebuchet MS" panose="020B0603020202020204"/>
                <a:cs typeface="Trebuchet MS" panose="020B0603020202020204"/>
              </a:rPr>
              <a:t>mg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5" dirty="0">
                <a:latin typeface="Trebuchet MS" panose="020B0603020202020204"/>
                <a:cs typeface="Trebuchet MS" panose="020B0603020202020204"/>
              </a:rPr>
              <a:t>c/6-8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horas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79400" indent="-267335">
              <a:lnSpc>
                <a:spcPct val="100000"/>
              </a:lnSpc>
              <a:spcBef>
                <a:spcPts val="440"/>
              </a:spcBef>
              <a:buAutoNum type="arabicParenR" startAt="2"/>
              <a:tabLst>
                <a:tab pos="280035" algn="l"/>
              </a:tabLst>
            </a:pPr>
            <a:r>
              <a:rPr sz="3200" spc="35" dirty="0" err="1">
                <a:latin typeface="Trebuchet MS" panose="020B0603020202020204"/>
                <a:cs typeface="Trebuchet MS" panose="020B0603020202020204"/>
              </a:rPr>
              <a:t>Amoxicilina-a</a:t>
            </a:r>
            <a:r>
              <a:rPr sz="3200" spc="35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35" dirty="0" err="1">
                <a:latin typeface="Trebuchet MS" panose="020B0603020202020204"/>
                <a:cs typeface="Trebuchet MS" panose="020B0603020202020204"/>
              </a:rPr>
              <a:t>cido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clavula</a:t>
            </a:r>
            <a:r>
              <a:rPr sz="3200" spc="2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nico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875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5" dirty="0">
                <a:latin typeface="Trebuchet MS" panose="020B0603020202020204"/>
                <a:cs typeface="Trebuchet MS" panose="020B0603020202020204"/>
              </a:rPr>
              <a:t>mg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5" dirty="0">
                <a:latin typeface="Trebuchet MS" panose="020B0603020202020204"/>
                <a:cs typeface="Trebuchet MS" panose="020B0603020202020204"/>
              </a:rPr>
              <a:t>c/12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horas</a:t>
            </a:r>
            <a:endParaRPr lang="es-ES" sz="3200" spc="45" dirty="0">
              <a:latin typeface="Trebuchet MS" panose="020B0603020202020204"/>
              <a:cs typeface="Trebuchet MS" panose="020B0603020202020204"/>
            </a:endParaRPr>
          </a:p>
          <a:p>
            <a:pPr marL="279400" indent="-267335">
              <a:lnSpc>
                <a:spcPct val="100000"/>
              </a:lnSpc>
              <a:spcBef>
                <a:spcPts val="440"/>
              </a:spcBef>
              <a:buAutoNum type="arabicParenR" startAt="2"/>
              <a:tabLst>
                <a:tab pos="280035" algn="l"/>
              </a:tabLst>
            </a:pPr>
            <a:endParaRPr lang="es-AR" sz="3200" spc="45" dirty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440"/>
              </a:spcBef>
              <a:tabLst>
                <a:tab pos="280035" algn="l"/>
              </a:tabLst>
            </a:pPr>
            <a:r>
              <a:rPr lang="es-AR" sz="3200" spc="45" dirty="0">
                <a:latin typeface="Trebuchet MS" panose="020B0603020202020204"/>
                <a:cs typeface="Trebuchet MS" panose="020B0603020202020204"/>
              </a:rPr>
              <a:t>Durante 4-7 días.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1590039" y="2991802"/>
            <a:ext cx="2120265" cy="1042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57480">
              <a:lnSpc>
                <a:spcPts val="3680"/>
              </a:lnSpc>
              <a:spcBef>
                <a:spcPts val="755"/>
              </a:spcBef>
            </a:pP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Bacteriuria  </a:t>
            </a:r>
            <a:r>
              <a:rPr sz="3600" spc="-38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3600" spc="-2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3600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3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3600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23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á</a:t>
            </a:r>
            <a:r>
              <a:rPr sz="3600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4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3600" spc="-20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4940327" y="2098878"/>
            <a:ext cx="6324600" cy="29777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070"/>
              </a:lnSpc>
            </a:pP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te</a:t>
            </a:r>
            <a:r>
              <a:rPr sz="3200" spc="1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rmino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trabajo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part</a:t>
            </a:r>
            <a:r>
              <a:rPr lang="es-ES" sz="3200" spc="20" dirty="0">
                <a:latin typeface="Trebuchet MS" panose="020B0603020202020204"/>
                <a:cs typeface="Trebuchet MS" panose="020B0603020202020204"/>
              </a:rPr>
              <a:t>o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6930" y="188595"/>
            <a:ext cx="7391400" cy="578358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endParaRPr sz="2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FB6F4"/>
              </a:buClr>
              <a:buFont typeface="Wingdings" panose="05000000000000000000"/>
              <a:buChar char=""/>
            </a:pPr>
            <a:endParaRPr sz="1700" dirty="0">
              <a:latin typeface="Trebuchet MS" panose="020B0603020202020204"/>
              <a:cs typeface="Trebuchet MS" panose="020B0603020202020204"/>
            </a:endParaRPr>
          </a:p>
          <a:p>
            <a:pPr marL="241300" marR="75565" indent="-229235" algn="just">
              <a:lnSpc>
                <a:spcPct val="120000"/>
              </a:lnSpc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65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90" dirty="0">
                <a:latin typeface="Trebuchet MS" panose="020B0603020202020204"/>
                <a:cs typeface="Trebuchet MS" panose="020B0603020202020204"/>
              </a:rPr>
              <a:t>debe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realizar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70" dirty="0">
                <a:latin typeface="Trebuchet MS" panose="020B0603020202020204"/>
                <a:cs typeface="Trebuchet MS" panose="020B0603020202020204"/>
              </a:rPr>
              <a:t>UC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seguimiento</a:t>
            </a:r>
            <a:r>
              <a:rPr sz="3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7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días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posteriores 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finalización</a:t>
            </a:r>
            <a:r>
              <a:rPr sz="3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del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25" dirty="0" err="1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32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luego 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una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vez </a:t>
            </a:r>
            <a:r>
              <a:rPr sz="3200" spc="75" dirty="0" err="1">
                <a:latin typeface="Trebuchet MS" panose="020B0603020202020204"/>
                <a:cs typeface="Trebuchet MS" panose="020B0603020202020204"/>
              </a:rPr>
              <a:t>por</a:t>
            </a:r>
            <a:r>
              <a:rPr sz="3200" spc="-3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me</a:t>
            </a:r>
            <a:r>
              <a:rPr lang="es-ES" sz="3200" spc="15" dirty="0">
                <a:latin typeface="Trebuchet MS" panose="020B0603020202020204"/>
                <a:cs typeface="Trebuchet MS" panose="020B0603020202020204"/>
              </a:rPr>
              <a:t>s.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0000"/>
              </a:lnSpc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99720" algn="l"/>
                <a:tab pos="300355" algn="l"/>
              </a:tabLst>
            </a:pPr>
            <a:r>
              <a:rPr sz="3200" dirty="0"/>
              <a:t>	</a:t>
            </a:r>
            <a:r>
              <a:rPr lang="es-ES" sz="3200" spc="100" dirty="0">
                <a:latin typeface="Trebuchet MS" panose="020B0603020202020204"/>
              </a:rPr>
              <a:t>D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e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persistir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 </a:t>
            </a:r>
            <a:r>
              <a:rPr sz="3200" spc="170" dirty="0">
                <a:latin typeface="Trebuchet MS" panose="020B0603020202020204"/>
                <a:cs typeface="Trebuchet MS" panose="020B0603020202020204"/>
              </a:rPr>
              <a:t>UC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positivo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luego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90" dirty="0">
                <a:latin typeface="Trebuchet MS" panose="020B0603020202020204"/>
                <a:cs typeface="Trebuchet MS" panose="020B0603020202020204"/>
              </a:rPr>
              <a:t>dos </a:t>
            </a:r>
            <a:r>
              <a:rPr sz="3200" spc="-15" dirty="0" err="1" smtClean="0">
                <a:latin typeface="Trebuchet MS" panose="020B0603020202020204"/>
                <a:cs typeface="Trebuchet MS" panose="020B0603020202020204"/>
              </a:rPr>
              <a:t>tratamientos</a:t>
            </a:r>
            <a:r>
              <a:rPr sz="3200" spc="-1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 err="1">
                <a:latin typeface="Trebuchet MS" panose="020B0603020202020204"/>
                <a:cs typeface="Trebuchet MS" panose="020B0603020202020204"/>
              </a:rPr>
              <a:t>completos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deberá 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administrar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profiláctico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por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todo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periodo 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del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embarazo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según</a:t>
            </a:r>
            <a:r>
              <a:rPr sz="3200" spc="-4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antibiograma</a:t>
            </a:r>
            <a:r>
              <a:rPr sz="1800" spc="20" dirty="0">
                <a:latin typeface="Trebuchet MS" panose="020B0603020202020204"/>
                <a:cs typeface="Trebuchet MS" panose="020B0603020202020204"/>
              </a:rPr>
              <a:t>.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590039" y="2991802"/>
            <a:ext cx="2120265" cy="1042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57480">
              <a:lnSpc>
                <a:spcPts val="3680"/>
              </a:lnSpc>
              <a:spcBef>
                <a:spcPts val="755"/>
              </a:spcBef>
            </a:pP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Bacteriuria  </a:t>
            </a:r>
            <a:r>
              <a:rPr sz="3600" spc="-38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3600" spc="-2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3600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3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3600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23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á</a:t>
            </a:r>
            <a:r>
              <a:rPr sz="3600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4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3600" spc="-20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5498" y="960375"/>
            <a:ext cx="7772399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5" dirty="0">
                <a:latin typeface="Trebuchet MS" panose="020B0603020202020204"/>
                <a:cs typeface="Trebuchet MS" panose="020B0603020202020204"/>
              </a:rPr>
              <a:t>Pacientes</a:t>
            </a:r>
            <a:r>
              <a:rPr sz="3200" b="1" i="1" u="sng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u="sng" dirty="0">
                <a:latin typeface="Trebuchet MS" panose="020B0603020202020204"/>
                <a:cs typeface="Trebuchet MS" panose="020B0603020202020204"/>
              </a:rPr>
              <a:t>institucionalizados</a:t>
            </a:r>
            <a:r>
              <a:rPr sz="3200" b="1" i="1" u="sng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u="sng" spc="70" dirty="0">
                <a:latin typeface="Trebuchet MS" panose="020B0603020202020204"/>
                <a:cs typeface="Trebuchet MS" panose="020B0603020202020204"/>
              </a:rPr>
              <a:t>y/o</a:t>
            </a:r>
            <a:r>
              <a:rPr sz="3200" b="1" i="1" u="sng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u="sng" spc="20" dirty="0">
                <a:latin typeface="Trebuchet MS" panose="020B0603020202020204"/>
                <a:cs typeface="Trebuchet MS" panose="020B0603020202020204"/>
              </a:rPr>
              <a:t>mayores</a:t>
            </a:r>
            <a:r>
              <a:rPr sz="3200" b="1" i="1" u="sng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u="sng" spc="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b="1" i="1" u="sng" spc="-1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u="sng" spc="-80" dirty="0">
                <a:latin typeface="Trebuchet MS" panose="020B0603020202020204"/>
                <a:cs typeface="Trebuchet MS" panose="020B0603020202020204"/>
              </a:rPr>
              <a:t>65</a:t>
            </a:r>
            <a:r>
              <a:rPr sz="3200" b="1" i="1" u="sng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u="sng" spc="5" dirty="0">
                <a:latin typeface="Trebuchet MS" panose="020B0603020202020204"/>
                <a:cs typeface="Trebuchet MS" panose="020B0603020202020204"/>
              </a:rPr>
              <a:t>años:</a:t>
            </a:r>
            <a:endParaRPr sz="3200" u="sng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3200" u="sng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desaconseja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pesquisa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5" dirty="0">
                <a:latin typeface="Trebuchet MS" panose="020B0603020202020204"/>
                <a:cs typeface="Trebuchet MS" panose="020B0603020202020204"/>
              </a:rPr>
              <a:t>BA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esta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población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590039" y="2991802"/>
            <a:ext cx="2120265" cy="1042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57480">
              <a:lnSpc>
                <a:spcPts val="3680"/>
              </a:lnSpc>
              <a:spcBef>
                <a:spcPts val="755"/>
              </a:spcBef>
            </a:pP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Bacteriuria  </a:t>
            </a:r>
            <a:r>
              <a:rPr sz="3600" spc="-38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3600" spc="-2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3600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3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3600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23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á</a:t>
            </a:r>
            <a:r>
              <a:rPr sz="3600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4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3600" spc="-20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53000" y="914400"/>
            <a:ext cx="60979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b="1" i="1" u="sng" dirty="0"/>
              <a:t>Pacientes que serán sometidos a procedimientos urológico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72000" y="2667000"/>
            <a:ext cx="7391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/>
              <a:t>Solicitar UC para pesquisa de BA. En caso de resultar positivo, se deben indicar </a:t>
            </a:r>
            <a:r>
              <a:rPr lang="es-AR" sz="3200" b="1" dirty="0"/>
              <a:t>antimicrobianos antes del procedimiento, hasta 24 horas de su realización (AI).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1590039" y="2991802"/>
            <a:ext cx="2120265" cy="1042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57480">
              <a:lnSpc>
                <a:spcPts val="3680"/>
              </a:lnSpc>
              <a:spcBef>
                <a:spcPts val="755"/>
              </a:spcBef>
            </a:pP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Bacteriuria  </a:t>
            </a:r>
            <a:r>
              <a:rPr sz="3600" spc="-38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3600" spc="-2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3600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3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3600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23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á</a:t>
            </a:r>
            <a:r>
              <a:rPr sz="3600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4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3600" spc="-20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9466" y="2706876"/>
            <a:ext cx="2469134" cy="1647246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69215" rIns="0" bIns="0" rtlCol="0">
            <a:spAutoFit/>
          </a:bodyPr>
          <a:lstStyle/>
          <a:p>
            <a:pPr marR="56515" indent="-635" algn="ctr">
              <a:lnSpc>
                <a:spcPts val="4080"/>
              </a:lnSpc>
              <a:spcBef>
                <a:spcPts val="545"/>
              </a:spcBef>
            </a:pPr>
            <a:r>
              <a:rPr sz="4000" spc="-35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Infecciones  </a:t>
            </a:r>
            <a:r>
              <a:rPr sz="4000" spc="-33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urinarias</a:t>
            </a:r>
            <a:r>
              <a:rPr sz="4000" spc="-76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-24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en  </a:t>
            </a:r>
            <a:r>
              <a:rPr sz="4000" spc="-37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mujeres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67503" y="583277"/>
            <a:ext cx="6477000" cy="1732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0" dirty="0">
                <a:latin typeface="Trebuchet MS" panose="020B0603020202020204"/>
                <a:cs typeface="Trebuchet MS" panose="020B0603020202020204"/>
              </a:rPr>
              <a:t>Entre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50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40" dirty="0">
                <a:latin typeface="Trebuchet MS" panose="020B0603020202020204"/>
                <a:cs typeface="Trebuchet MS" panose="020B0603020202020204"/>
              </a:rPr>
              <a:t>60%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las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mujeres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adultas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tendrá</a:t>
            </a:r>
            <a:r>
              <a:rPr sz="3200" spc="15" dirty="0">
                <a:latin typeface="Times New Roman" panose="02020603050405020304"/>
                <a:cs typeface="Times New Roman" panose="02020603050405020304"/>
              </a:rPr>
              <a:t>́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al 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menos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un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episodio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ITU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su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vida.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1565" y="2706876"/>
            <a:ext cx="6211569" cy="23242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75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pico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incidencia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ITU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no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complicada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mujeres 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 err="1">
                <a:latin typeface="Trebuchet MS" panose="020B0603020202020204"/>
                <a:cs typeface="Trebuchet MS" panose="020B0603020202020204"/>
              </a:rPr>
              <a:t>observa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entre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18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39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años.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1" y="3188017"/>
            <a:ext cx="21863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3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a)</a:t>
            </a:r>
            <a:r>
              <a:rPr sz="4000" i="1" spc="-56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i="1" spc="-43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Cistitis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8401" y="1295400"/>
            <a:ext cx="6689091" cy="35422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35" dirty="0">
                <a:latin typeface="Trebuchet MS" panose="020B0603020202020204"/>
                <a:cs typeface="Trebuchet MS" panose="020B0603020202020204"/>
              </a:rPr>
              <a:t>Disuria, </a:t>
            </a:r>
            <a:r>
              <a:rPr sz="3200" spc="25" dirty="0" err="1">
                <a:latin typeface="Trebuchet MS" panose="020B0603020202020204"/>
                <a:cs typeface="Trebuchet MS" panose="020B0603020202020204"/>
              </a:rPr>
              <a:t>polaquiuria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mi</a:t>
            </a:r>
            <a:r>
              <a:rPr lang="es-ES" sz="3200" spc="40" dirty="0" err="1">
                <a:latin typeface="Trebuchet MS" panose="020B0603020202020204"/>
                <a:cs typeface="Trebuchet MS" panose="020B0603020202020204"/>
              </a:rPr>
              <a:t>cción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imperiosa,</a:t>
            </a:r>
            <a:r>
              <a:rPr sz="32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dolor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suprapúbico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y/o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hematuria,</a:t>
            </a:r>
            <a:r>
              <a:rPr sz="3200" spc="-2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sin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5" dirty="0">
                <a:latin typeface="Trebuchet MS" panose="020B0603020202020204"/>
                <a:cs typeface="Trebuchet MS" panose="020B0603020202020204"/>
              </a:rPr>
              <a:t>fiebre,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forma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más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frecuente</a:t>
            </a:r>
            <a:r>
              <a:rPr sz="3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presentación.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lnSpc>
                <a:spcPct val="100000"/>
              </a:lnSpc>
              <a:spcBef>
                <a:spcPts val="142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i="1" spc="-10" dirty="0">
                <a:latin typeface="Georgia" panose="02040502050405020303"/>
                <a:cs typeface="Georgia" panose="02040502050405020303"/>
              </a:rPr>
              <a:t>Escherichia </a:t>
            </a:r>
            <a:r>
              <a:rPr sz="3200" i="1" spc="20" dirty="0">
                <a:latin typeface="Georgia" panose="02040502050405020303"/>
                <a:cs typeface="Georgia" panose="02040502050405020303"/>
              </a:rPr>
              <a:t>coli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continúa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siendo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3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 smtClean="0">
                <a:latin typeface="Trebuchet MS" panose="020B0603020202020204"/>
                <a:cs typeface="Trebuchet MS" panose="020B0603020202020204"/>
              </a:rPr>
              <a:t>u</a:t>
            </a:r>
            <a:r>
              <a:rPr lang="es-MX" sz="3200" spc="45" dirty="0" smtClean="0">
                <a:latin typeface="Trebuchet MS" panose="020B0603020202020204"/>
                <a:cs typeface="Trebuchet MS" panose="020B0603020202020204"/>
              </a:rPr>
              <a:t>r</a:t>
            </a:r>
            <a:r>
              <a:rPr sz="3200" spc="45" dirty="0" err="1" smtClean="0">
                <a:latin typeface="Trebuchet MS" panose="020B0603020202020204"/>
                <a:cs typeface="Trebuchet MS" panose="020B0603020202020204"/>
              </a:rPr>
              <a:t>opatógeno</a:t>
            </a:r>
            <a:r>
              <a:rPr lang="es-ES" sz="320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principal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35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9147" y="609600"/>
            <a:ext cx="7467600" cy="545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300" algn="l"/>
              </a:tabLst>
            </a:pPr>
            <a:r>
              <a:rPr lang="es-ES" sz="3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spc="15" dirty="0">
                <a:latin typeface="Trebuchet MS" panose="020B0603020202020204"/>
                <a:cs typeface="Trebuchet MS" panose="020B0603020202020204"/>
              </a:rPr>
              <a:t>TRATAMIENTO:</a:t>
            </a:r>
          </a:p>
          <a:p>
            <a:pPr marL="12700" marR="7239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300" algn="l"/>
              </a:tabLst>
            </a:pPr>
            <a:endParaRPr lang="es-ES" sz="2600" spc="15" dirty="0">
              <a:latin typeface="Trebuchet MS" panose="020B0603020202020204"/>
              <a:cs typeface="Trebuchet MS" panose="020B0603020202020204"/>
            </a:endParaRPr>
          </a:p>
          <a:p>
            <a:pPr marL="527050" marR="72390" indent="-51435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buAutoNum type="arabicParenR"/>
              <a:tabLst>
                <a:tab pos="241300" algn="l"/>
              </a:tabLst>
            </a:pPr>
            <a:r>
              <a:rPr lang="es-ES" sz="2600" spc="15" dirty="0" err="1" smtClean="0">
                <a:latin typeface="Trebuchet MS" panose="020B0603020202020204"/>
                <a:cs typeface="Trebuchet MS" panose="020B0603020202020204"/>
              </a:rPr>
              <a:t>Nitrofurantoina</a:t>
            </a:r>
            <a:r>
              <a:rPr lang="es-ES" sz="2600" spc="15" dirty="0" smtClean="0">
                <a:latin typeface="Trebuchet MS" panose="020B0603020202020204"/>
                <a:cs typeface="Trebuchet MS" panose="020B0603020202020204"/>
              </a:rPr>
              <a:t>  </a:t>
            </a:r>
            <a:r>
              <a:rPr lang="es-ES" sz="2600" spc="15" dirty="0">
                <a:latin typeface="Trebuchet MS" panose="020B0603020202020204"/>
                <a:cs typeface="Trebuchet MS" panose="020B0603020202020204"/>
              </a:rPr>
              <a:t>100 mg </a:t>
            </a:r>
            <a:r>
              <a:rPr lang="es-ES" sz="2600" spc="15" dirty="0" smtClean="0">
                <a:latin typeface="Trebuchet MS" panose="020B0603020202020204"/>
                <a:cs typeface="Trebuchet MS" panose="020B0603020202020204"/>
              </a:rPr>
              <a:t>VO c/8 </a:t>
            </a:r>
            <a:r>
              <a:rPr lang="es-ES" sz="2600" spc="15" dirty="0" err="1" smtClean="0">
                <a:latin typeface="Trebuchet MS" panose="020B0603020202020204"/>
                <a:cs typeface="Trebuchet MS" panose="020B0603020202020204"/>
              </a:rPr>
              <a:t>hs</a:t>
            </a:r>
            <a:r>
              <a:rPr lang="es-ES" sz="2600" spc="1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lang="es-ES" sz="2600" spc="15" dirty="0" smtClean="0">
                <a:latin typeface="Trebuchet MS" panose="020B0603020202020204"/>
                <a:cs typeface="Trebuchet MS" panose="020B0603020202020204"/>
              </a:rPr>
              <a:t>5 días</a:t>
            </a:r>
          </a:p>
          <a:p>
            <a:pPr marL="12700" marR="7239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300" algn="l"/>
              </a:tabLst>
            </a:pPr>
            <a:endParaRPr lang="es-ES" sz="2600" spc="15" dirty="0">
              <a:latin typeface="Trebuchet MS" panose="020B0603020202020204"/>
              <a:cs typeface="Trebuchet MS" panose="020B0603020202020204"/>
            </a:endParaRPr>
          </a:p>
          <a:p>
            <a:pPr marL="527050" marR="72390" indent="-51435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buAutoNum type="arabicParenR" startAt="2"/>
              <a:tabLst>
                <a:tab pos="241300" algn="l"/>
              </a:tabLst>
            </a:pPr>
            <a:r>
              <a:rPr lang="es-ES" sz="2600" spc="15" dirty="0" err="1" smtClean="0">
                <a:latin typeface="Trebuchet MS" panose="020B0603020202020204"/>
                <a:cs typeface="Trebuchet MS" panose="020B0603020202020204"/>
              </a:rPr>
              <a:t>Fosfomicina</a:t>
            </a:r>
            <a:r>
              <a:rPr lang="es-ES" sz="2600" spc="15" dirty="0" smtClean="0">
                <a:latin typeface="Trebuchet MS" panose="020B0603020202020204"/>
                <a:cs typeface="Trebuchet MS" panose="020B0603020202020204"/>
              </a:rPr>
              <a:t>  </a:t>
            </a:r>
            <a:r>
              <a:rPr lang="es-ES" sz="2600" spc="15" dirty="0" err="1">
                <a:latin typeface="Trebuchet MS" panose="020B0603020202020204"/>
                <a:cs typeface="Trebuchet MS" panose="020B0603020202020204"/>
              </a:rPr>
              <a:t>trometamol</a:t>
            </a:r>
            <a:r>
              <a:rPr lang="es-ES" sz="2600" spc="15" dirty="0">
                <a:latin typeface="Trebuchet MS" panose="020B0603020202020204"/>
                <a:cs typeface="Trebuchet MS" panose="020B0603020202020204"/>
              </a:rPr>
              <a:t> 3 g </a:t>
            </a:r>
            <a:r>
              <a:rPr lang="es-ES" sz="2600" spc="15" dirty="0" smtClean="0">
                <a:latin typeface="Trebuchet MS" panose="020B0603020202020204"/>
                <a:cs typeface="Trebuchet MS" panose="020B0603020202020204"/>
              </a:rPr>
              <a:t>VO </a:t>
            </a:r>
            <a:r>
              <a:rPr lang="es-ES" sz="2600" spc="15" dirty="0">
                <a:latin typeface="Trebuchet MS" panose="020B0603020202020204"/>
                <a:cs typeface="Trebuchet MS" panose="020B0603020202020204"/>
              </a:rPr>
              <a:t>dosis </a:t>
            </a:r>
            <a:r>
              <a:rPr lang="es-ES" sz="2600" spc="15" dirty="0" err="1">
                <a:latin typeface="Trebuchet MS" panose="020B0603020202020204"/>
                <a:cs typeface="Trebuchet MS" panose="020B0603020202020204"/>
              </a:rPr>
              <a:t>única</a:t>
            </a:r>
            <a:r>
              <a:rPr lang="es-ES" sz="2600" spc="15" dirty="0">
                <a:latin typeface="Trebuchet MS" panose="020B0603020202020204"/>
                <a:cs typeface="Trebuchet MS" panose="020B0603020202020204"/>
              </a:rPr>
              <a:t> </a:t>
            </a:r>
            <a:endParaRPr lang="es-ES" sz="2600" spc="15" dirty="0" smtClean="0">
              <a:latin typeface="Trebuchet MS" panose="020B0603020202020204"/>
              <a:cs typeface="Trebuchet MS" panose="020B0603020202020204"/>
            </a:endParaRPr>
          </a:p>
          <a:p>
            <a:pPr marL="12700" marR="7239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300" algn="l"/>
              </a:tabLst>
            </a:pPr>
            <a:r>
              <a:rPr lang="es-ES" sz="2600" spc="15" dirty="0">
                <a:latin typeface="Trebuchet MS" panose="020B0603020202020204"/>
                <a:cs typeface="Trebuchet MS" panose="020B0603020202020204"/>
              </a:rPr>
              <a:t>		Varones: repetir c/ 48 </a:t>
            </a:r>
            <a:r>
              <a:rPr lang="es-ES" sz="2600" spc="15" dirty="0" err="1">
                <a:latin typeface="Trebuchet MS" panose="020B0603020202020204"/>
                <a:cs typeface="Trebuchet MS" panose="020B0603020202020204"/>
              </a:rPr>
              <a:t>hs</a:t>
            </a:r>
            <a:r>
              <a:rPr lang="es-ES" sz="2600" spc="15" dirty="0">
                <a:latin typeface="Trebuchet MS" panose="020B0603020202020204"/>
                <a:cs typeface="Trebuchet MS" panose="020B0603020202020204"/>
              </a:rPr>
              <a:t> 3 </a:t>
            </a:r>
            <a:r>
              <a:rPr lang="es-ES" sz="2600" spc="15" dirty="0" smtClean="0">
                <a:latin typeface="Trebuchet MS" panose="020B0603020202020204"/>
                <a:cs typeface="Trebuchet MS" panose="020B0603020202020204"/>
              </a:rPr>
              <a:t>veces</a:t>
            </a:r>
          </a:p>
          <a:p>
            <a:pPr marL="12700" marR="7239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300" algn="l"/>
              </a:tabLst>
            </a:pPr>
            <a:endParaRPr lang="es-ES" sz="2600" spc="15" dirty="0">
              <a:latin typeface="Trebuchet MS" panose="020B0603020202020204"/>
              <a:cs typeface="Trebuchet MS" panose="020B0603020202020204"/>
            </a:endParaRPr>
          </a:p>
          <a:p>
            <a:pPr marL="12700" marR="7239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300" algn="l"/>
              </a:tabLst>
            </a:pPr>
            <a:r>
              <a:rPr lang="es-ES" sz="2600" spc="15" dirty="0" smtClean="0">
                <a:latin typeface="Trebuchet MS" panose="020B0603020202020204"/>
                <a:cs typeface="Trebuchet MS" panose="020B0603020202020204"/>
              </a:rPr>
              <a:t>Otras</a:t>
            </a:r>
          </a:p>
          <a:p>
            <a:pPr marL="12700" marR="7239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300" algn="l"/>
              </a:tabLst>
            </a:pPr>
            <a:r>
              <a:rPr lang="es-ES" sz="2200" spc="15" dirty="0" err="1" smtClean="0">
                <a:latin typeface="Trebuchet MS" panose="020B0603020202020204"/>
                <a:cs typeface="Trebuchet MS" panose="020B0603020202020204"/>
              </a:rPr>
              <a:t>Cefalexina</a:t>
            </a:r>
            <a:r>
              <a:rPr lang="es-ES" sz="2200" spc="1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2200" spc="15" dirty="0">
                <a:latin typeface="Trebuchet MS" panose="020B0603020202020204"/>
                <a:cs typeface="Trebuchet MS" panose="020B0603020202020204"/>
              </a:rPr>
              <a:t>500 mg </a:t>
            </a:r>
            <a:r>
              <a:rPr lang="es-ES" sz="2200" spc="15" dirty="0" smtClean="0">
                <a:latin typeface="Trebuchet MS" panose="020B0603020202020204"/>
                <a:cs typeface="Trebuchet MS" panose="020B0603020202020204"/>
              </a:rPr>
              <a:t>VO c/8 </a:t>
            </a:r>
            <a:r>
              <a:rPr lang="es-ES" sz="2200" spc="15" dirty="0" err="1" smtClean="0">
                <a:latin typeface="Trebuchet MS" panose="020B0603020202020204"/>
                <a:cs typeface="Trebuchet MS" panose="020B0603020202020204"/>
              </a:rPr>
              <a:t>hs</a:t>
            </a:r>
            <a:r>
              <a:rPr lang="es-ES" sz="2200" spc="15" dirty="0" smtClean="0">
                <a:latin typeface="Trebuchet MS" panose="020B0603020202020204"/>
                <a:cs typeface="Trebuchet MS" panose="020B0603020202020204"/>
              </a:rPr>
              <a:t> </a:t>
            </a:r>
          </a:p>
          <a:p>
            <a:pPr marL="12700" marR="7239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300" algn="l"/>
              </a:tabLst>
            </a:pPr>
            <a:r>
              <a:rPr lang="pt-BR" sz="2200" dirty="0" err="1" smtClean="0"/>
              <a:t>Cefadroxilo</a:t>
            </a:r>
            <a:r>
              <a:rPr lang="pt-BR" sz="2200" dirty="0" smtClean="0"/>
              <a:t> </a:t>
            </a:r>
            <a:r>
              <a:rPr lang="pt-BR" sz="2200" dirty="0"/>
              <a:t>2 g</a:t>
            </a:r>
            <a:r>
              <a:rPr lang="pt-BR" sz="2200" dirty="0" smtClean="0"/>
              <a:t>/ VO </a:t>
            </a:r>
            <a:r>
              <a:rPr lang="pt-BR" sz="2200" dirty="0" err="1"/>
              <a:t>dosis</a:t>
            </a:r>
            <a:r>
              <a:rPr lang="pt-BR" sz="2200" dirty="0"/>
              <a:t> </a:t>
            </a:r>
            <a:r>
              <a:rPr lang="pt-BR" sz="2200" dirty="0" smtClean="0"/>
              <a:t>única</a:t>
            </a:r>
          </a:p>
          <a:p>
            <a:r>
              <a:rPr lang="pt-BR" sz="2200" dirty="0" err="1" smtClean="0"/>
              <a:t>Cefuroxima</a:t>
            </a:r>
            <a:r>
              <a:rPr lang="pt-BR" sz="2200" dirty="0" smtClean="0"/>
              <a:t> </a:t>
            </a:r>
            <a:r>
              <a:rPr lang="pt-BR" sz="2200" dirty="0"/>
              <a:t>500 mg/</a:t>
            </a:r>
            <a:r>
              <a:rPr lang="pt-BR" sz="2200" dirty="0" err="1"/>
              <a:t>vo</a:t>
            </a:r>
            <a:r>
              <a:rPr lang="pt-BR" sz="2200" dirty="0"/>
              <a:t> c/12 h, </a:t>
            </a:r>
            <a:endParaRPr lang="pt-BR" sz="2200" dirty="0" smtClean="0"/>
          </a:p>
          <a:p>
            <a:r>
              <a:rPr lang="pt-BR" sz="2200" dirty="0" err="1" smtClean="0"/>
              <a:t>Cefixima</a:t>
            </a:r>
            <a:r>
              <a:rPr lang="pt-BR" sz="2200" dirty="0" smtClean="0"/>
              <a:t> </a:t>
            </a:r>
            <a:r>
              <a:rPr lang="es-AR" sz="2200" dirty="0" smtClean="0"/>
              <a:t>400 </a:t>
            </a:r>
            <a:r>
              <a:rPr lang="es-AR" sz="2200" dirty="0"/>
              <a:t>mg/</a:t>
            </a:r>
            <a:r>
              <a:rPr lang="es-AR" sz="2200" dirty="0" err="1"/>
              <a:t>vo</a:t>
            </a:r>
            <a:r>
              <a:rPr lang="es-AR" sz="2200" dirty="0"/>
              <a:t> c/24 h </a:t>
            </a:r>
            <a:r>
              <a:rPr lang="es-AR" sz="2200" dirty="0" smtClean="0"/>
              <a:t>una dosis </a:t>
            </a:r>
            <a:r>
              <a:rPr lang="pt-BR" sz="2200" dirty="0" smtClean="0"/>
              <a:t>Amoxicilina/</a:t>
            </a:r>
            <a:r>
              <a:rPr lang="pt-BR" sz="2200" dirty="0" err="1" smtClean="0"/>
              <a:t>clavulánico</a:t>
            </a:r>
            <a:r>
              <a:rPr lang="pt-BR" sz="2200" dirty="0" smtClean="0"/>
              <a:t> </a:t>
            </a:r>
            <a:r>
              <a:rPr lang="pt-BR" sz="2200" dirty="0"/>
              <a:t>875/125 mg/</a:t>
            </a:r>
            <a:r>
              <a:rPr lang="pt-BR" sz="2200" dirty="0" err="1"/>
              <a:t>vo</a:t>
            </a:r>
            <a:r>
              <a:rPr lang="pt-BR" sz="2200" dirty="0"/>
              <a:t> c/12 h </a:t>
            </a:r>
            <a:endParaRPr lang="pt-BR" sz="2200" dirty="0" smtClean="0"/>
          </a:p>
          <a:p>
            <a:r>
              <a:rPr lang="pt-BR" sz="2200" b="1" dirty="0" smtClean="0"/>
              <a:t>Todos por 5 </a:t>
            </a:r>
            <a:r>
              <a:rPr lang="pt-BR" sz="2200" b="1" dirty="0" err="1" smtClean="0"/>
              <a:t>días</a:t>
            </a:r>
            <a:endParaRPr lang="es-ES" sz="2600" b="1" spc="15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7848600" y="6248400"/>
            <a:ext cx="3467100" cy="1891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s-MX" spc="114" dirty="0" smtClean="0"/>
              <a:t>Actualización OPS 2024 a 2026</a:t>
            </a:r>
            <a:endParaRPr spc="-20" dirty="0"/>
          </a:p>
        </p:txBody>
      </p:sp>
      <p:sp>
        <p:nvSpPr>
          <p:cNvPr id="4" name="object 2"/>
          <p:cNvSpPr txBox="1"/>
          <p:nvPr/>
        </p:nvSpPr>
        <p:spPr>
          <a:xfrm>
            <a:off x="1295401" y="3188017"/>
            <a:ext cx="21863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3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a)</a:t>
            </a:r>
            <a:r>
              <a:rPr sz="4000" i="1" spc="-56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i="1" spc="-43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Cistitis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200" y="2928937"/>
            <a:ext cx="2700020" cy="11544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705485" marR="5080" indent="-693420">
              <a:lnSpc>
                <a:spcPts val="4080"/>
              </a:lnSpc>
              <a:spcBef>
                <a:spcPts val="835"/>
              </a:spcBef>
            </a:pPr>
            <a:r>
              <a:rPr sz="4000" i="1" spc="-40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b) </a:t>
            </a:r>
            <a:r>
              <a:rPr sz="4000" i="1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Pielonefritis  </a:t>
            </a:r>
            <a:r>
              <a:rPr sz="4000" i="1" spc="-24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aguda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1285" y="838200"/>
            <a:ext cx="6114415" cy="55889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69215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presentación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 err="1">
                <a:latin typeface="Trebuchet MS" panose="020B0603020202020204"/>
                <a:cs typeface="Trebuchet MS" panose="020B0603020202020204"/>
              </a:rPr>
              <a:t>clínica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 err="1" smtClean="0">
                <a:latin typeface="Trebuchet MS" panose="020B0603020202020204"/>
                <a:cs typeface="Trebuchet MS" panose="020B0603020202020204"/>
              </a:rPr>
              <a:t>var</a:t>
            </a:r>
            <a:r>
              <a:rPr lang="es-MX" sz="3200" spc="35" dirty="0" err="1" smtClean="0">
                <a:latin typeface="Trebuchet MS" panose="020B0603020202020204"/>
                <a:cs typeface="Trebuchet MS" panose="020B0603020202020204"/>
              </a:rPr>
              <a:t>ía</a:t>
            </a:r>
            <a:r>
              <a:rPr sz="3200" spc="-12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 smtClean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un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cuadro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leve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solo 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manifestado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por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disuria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hasta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una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sepsis por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Bacilos 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Gram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negativos.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0000"/>
              </a:lnSpc>
              <a:spcBef>
                <a:spcPts val="100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lang="es-MX" sz="3200" spc="65" dirty="0" err="1" smtClean="0">
                <a:latin typeface="Trebuchet MS" panose="020B0603020202020204"/>
                <a:cs typeface="Trebuchet MS" panose="020B0603020202020204"/>
              </a:rPr>
              <a:t>Hemo</a:t>
            </a:r>
            <a:r>
              <a:rPr lang="es-MX" sz="3200" spc="65" dirty="0" smtClean="0">
                <a:latin typeface="Trebuchet MS" panose="020B0603020202020204"/>
                <a:cs typeface="Trebuchet MS" panose="020B0603020202020204"/>
              </a:rPr>
              <a:t> y </a:t>
            </a:r>
            <a:r>
              <a:rPr lang="es-MX" sz="3200" spc="65" dirty="0" err="1" smtClean="0">
                <a:latin typeface="Trebuchet MS" panose="020B0603020202020204"/>
                <a:cs typeface="Trebuchet MS" panose="020B0603020202020204"/>
              </a:rPr>
              <a:t>urocultivo</a:t>
            </a:r>
            <a:r>
              <a:rPr lang="es-MX" sz="3200" spc="65" dirty="0" smtClean="0">
                <a:latin typeface="Trebuchet MS" panose="020B0603020202020204"/>
                <a:cs typeface="Trebuchet MS" panose="020B0603020202020204"/>
              </a:rPr>
              <a:t> siempre</a:t>
            </a:r>
          </a:p>
          <a:p>
            <a:pPr marL="241300" marR="5080" indent="-229235">
              <a:lnSpc>
                <a:spcPct val="120000"/>
              </a:lnSpc>
              <a:spcBef>
                <a:spcPts val="100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65" dirty="0" smtClean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9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estudios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por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imágenes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no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deben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ser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solicitados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 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forma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rutinaria. 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8200" y="1371600"/>
            <a:ext cx="7619999" cy="39235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lang="es-ES" sz="2600" spc="60" dirty="0">
                <a:latin typeface="Trebuchet MS" panose="020B0603020202020204"/>
                <a:cs typeface="Trebuchet MS" panose="020B0603020202020204"/>
              </a:rPr>
              <a:t>T</a:t>
            </a:r>
            <a:r>
              <a:rPr sz="2600" spc="-15" dirty="0">
                <a:latin typeface="Trebuchet MS" panose="020B0603020202020204"/>
                <a:cs typeface="Trebuchet MS" panose="020B0603020202020204"/>
              </a:rPr>
              <a:t>res</a:t>
            </a:r>
            <a:r>
              <a:rPr sz="26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60" dirty="0">
                <a:latin typeface="Trebuchet MS" panose="020B0603020202020204"/>
                <a:cs typeface="Trebuchet MS" panose="020B0603020202020204"/>
              </a:rPr>
              <a:t>opciones</a:t>
            </a:r>
            <a:r>
              <a:rPr sz="26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26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40" dirty="0">
                <a:latin typeface="Trebuchet MS" panose="020B0603020202020204"/>
                <a:cs typeface="Trebuchet MS" panose="020B0603020202020204"/>
              </a:rPr>
              <a:t>seguimiento</a:t>
            </a:r>
            <a:r>
              <a:rPr sz="26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26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15" dirty="0">
                <a:latin typeface="Trebuchet MS" panose="020B0603020202020204"/>
                <a:cs typeface="Trebuchet MS" panose="020B0603020202020204"/>
              </a:rPr>
              <a:t>estas</a:t>
            </a:r>
            <a:r>
              <a:rPr sz="26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10" dirty="0">
                <a:latin typeface="Trebuchet MS" panose="020B0603020202020204"/>
                <a:cs typeface="Trebuchet MS" panose="020B0603020202020204"/>
              </a:rPr>
              <a:t>pacientes:</a:t>
            </a:r>
            <a:endParaRPr sz="2600" dirty="0">
              <a:latin typeface="Trebuchet MS" panose="020B0603020202020204"/>
              <a:cs typeface="Trebuchet MS" panose="020B0603020202020204"/>
            </a:endParaRPr>
          </a:p>
          <a:p>
            <a:pPr marL="299720" indent="-287020">
              <a:lnSpc>
                <a:spcPct val="100000"/>
              </a:lnSpc>
              <a:spcBef>
                <a:spcPts val="144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99085" algn="l"/>
                <a:tab pos="299720" algn="l"/>
              </a:tabLst>
            </a:pPr>
            <a:r>
              <a:rPr lang="es-MX" sz="2600" spc="50" dirty="0" smtClean="0">
                <a:latin typeface="Trebuchet MS" panose="020B0603020202020204"/>
                <a:cs typeface="Trebuchet MS" panose="020B0603020202020204"/>
              </a:rPr>
              <a:t>F</a:t>
            </a:r>
            <a:r>
              <a:rPr sz="2600" spc="15" dirty="0" err="1" smtClean="0">
                <a:latin typeface="Trebuchet MS" panose="020B0603020202020204"/>
                <a:cs typeface="Trebuchet MS" panose="020B0603020202020204"/>
              </a:rPr>
              <a:t>orma</a:t>
            </a:r>
            <a:r>
              <a:rPr sz="2600" spc="-27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" dirty="0" err="1" smtClean="0">
                <a:latin typeface="Trebuchet MS" panose="020B0603020202020204"/>
                <a:cs typeface="Trebuchet MS" panose="020B0603020202020204"/>
              </a:rPr>
              <a:t>ambulatoria</a:t>
            </a:r>
            <a:r>
              <a:rPr lang="es-MX" sz="2600" spc="5" dirty="0" smtClean="0">
                <a:latin typeface="Trebuchet MS" panose="020B0603020202020204"/>
                <a:cs typeface="Trebuchet MS" panose="020B0603020202020204"/>
              </a:rPr>
              <a:t>:  Paciente estable </a:t>
            </a:r>
            <a:r>
              <a:rPr lang="es-MX" sz="2600" spc="5" dirty="0" err="1" smtClean="0">
                <a:latin typeface="Trebuchet MS" panose="020B0603020202020204"/>
                <a:cs typeface="Trebuchet MS" panose="020B0603020202020204"/>
              </a:rPr>
              <a:t>hemodinámicamente</a:t>
            </a:r>
            <a:r>
              <a:rPr lang="es-MX" sz="2600" spc="5" dirty="0" smtClean="0">
                <a:latin typeface="Trebuchet MS" panose="020B0603020202020204"/>
                <a:cs typeface="Trebuchet MS" panose="020B0603020202020204"/>
              </a:rPr>
              <a:t> y tolera la VO</a:t>
            </a:r>
          </a:p>
          <a:p>
            <a:pPr marL="299720" indent="-287020">
              <a:lnSpc>
                <a:spcPct val="100000"/>
              </a:lnSpc>
              <a:spcBef>
                <a:spcPts val="144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99085" algn="l"/>
                <a:tab pos="299720" algn="l"/>
              </a:tabLst>
            </a:pPr>
            <a:endParaRPr sz="2600" dirty="0">
              <a:latin typeface="Trebuchet MS" panose="020B0603020202020204"/>
              <a:cs typeface="Trebuchet MS" panose="020B0603020202020204"/>
            </a:endParaRPr>
          </a:p>
          <a:p>
            <a:pPr marL="241300" marR="447675" indent="-228600">
              <a:lnSpc>
                <a:spcPct val="121000"/>
              </a:lnSpc>
              <a:spcBef>
                <a:spcPts val="97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99085" algn="l"/>
                <a:tab pos="299720" algn="l"/>
              </a:tabLst>
            </a:pPr>
            <a:r>
              <a:rPr sz="2600" dirty="0"/>
              <a:t>	</a:t>
            </a:r>
            <a:r>
              <a:rPr lang="es-MX" sz="2600" spc="60" dirty="0" smtClean="0">
                <a:latin typeface="Trebuchet MS" panose="020B0603020202020204"/>
                <a:cs typeface="Trebuchet MS" panose="020B0603020202020204"/>
              </a:rPr>
              <a:t>O</a:t>
            </a:r>
            <a:r>
              <a:rPr sz="2600" spc="60" dirty="0" err="1" smtClean="0">
                <a:latin typeface="Trebuchet MS" panose="020B0603020202020204"/>
                <a:cs typeface="Trebuchet MS" panose="020B0603020202020204"/>
              </a:rPr>
              <a:t>bservación</a:t>
            </a:r>
            <a:r>
              <a:rPr sz="2600" spc="-114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26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0" dirty="0" err="1" smtClean="0">
                <a:latin typeface="Trebuchet MS" panose="020B0603020202020204"/>
                <a:cs typeface="Trebuchet MS" panose="020B0603020202020204"/>
              </a:rPr>
              <a:t>guardia</a:t>
            </a:r>
            <a:r>
              <a:rPr lang="es-MX" sz="2600" spc="50" dirty="0" smtClean="0">
                <a:latin typeface="Trebuchet MS" panose="020B0603020202020204"/>
                <a:cs typeface="Trebuchet MS" panose="020B0603020202020204"/>
              </a:rPr>
              <a:t>: Dudoso</a:t>
            </a:r>
          </a:p>
          <a:p>
            <a:pPr marL="241300" marR="447675" indent="-228600">
              <a:lnSpc>
                <a:spcPct val="121000"/>
              </a:lnSpc>
              <a:spcBef>
                <a:spcPts val="97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99085" algn="l"/>
                <a:tab pos="299720" algn="l"/>
              </a:tabLst>
            </a:pPr>
            <a:endParaRPr sz="2600" dirty="0">
              <a:latin typeface="Trebuchet MS" panose="020B0603020202020204"/>
              <a:cs typeface="Trebuchet MS" panose="020B0603020202020204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300" algn="l"/>
              </a:tabLst>
            </a:pPr>
            <a:r>
              <a:rPr lang="es-MX" sz="2600" spc="65" dirty="0" err="1">
                <a:latin typeface="Trebuchet MS" panose="020B0603020202020204"/>
                <a:cs typeface="Trebuchet MS" panose="020B0603020202020204"/>
              </a:rPr>
              <a:t>I</a:t>
            </a:r>
            <a:r>
              <a:rPr sz="2600" spc="65" dirty="0" err="1" smtClean="0">
                <a:latin typeface="Trebuchet MS" panose="020B0603020202020204"/>
                <a:cs typeface="Trebuchet MS" panose="020B0603020202020204"/>
              </a:rPr>
              <a:t>ngreso</a:t>
            </a:r>
            <a:r>
              <a:rPr sz="2600" spc="-27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10" dirty="0" err="1" smtClean="0">
                <a:latin typeface="Trebuchet MS" panose="020B0603020202020204"/>
                <a:cs typeface="Trebuchet MS" panose="020B0603020202020204"/>
              </a:rPr>
              <a:t>hospitalario</a:t>
            </a:r>
            <a:r>
              <a:rPr lang="es-MX" sz="2600" spc="10" dirty="0" smtClean="0">
                <a:latin typeface="Trebuchet MS" panose="020B0603020202020204"/>
                <a:cs typeface="Trebuchet MS" panose="020B0603020202020204"/>
              </a:rPr>
              <a:t>: Intolerancia VO - sepsis</a:t>
            </a:r>
            <a:endParaRPr sz="2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346200" y="2928937"/>
            <a:ext cx="2700020" cy="11544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705485" marR="5080" indent="-693420">
              <a:lnSpc>
                <a:spcPts val="4080"/>
              </a:lnSpc>
              <a:spcBef>
                <a:spcPts val="835"/>
              </a:spcBef>
            </a:pPr>
            <a:r>
              <a:rPr sz="4000" i="1" spc="-40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b) </a:t>
            </a:r>
            <a:r>
              <a:rPr sz="4000" i="1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Pielonefritis  </a:t>
            </a:r>
            <a:r>
              <a:rPr sz="4000" i="1" spc="-24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aguda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1025"/>
            <a:ext cx="10524307" cy="5695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800" y="741896"/>
            <a:ext cx="7696200" cy="5483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2720" indent="-22860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MX" sz="2600" b="1" spc="15" dirty="0" smtClean="0">
                <a:latin typeface="Trebuchet MS" panose="020B0603020202020204"/>
                <a:cs typeface="Trebuchet MS" panose="020B0603020202020204"/>
              </a:rPr>
              <a:t>Tratamiento</a:t>
            </a:r>
          </a:p>
          <a:p>
            <a:r>
              <a:rPr lang="es-MX" sz="2000" dirty="0" smtClean="0"/>
              <a:t>Bajo </a:t>
            </a:r>
            <a:r>
              <a:rPr lang="es-MX" sz="2000" dirty="0"/>
              <a:t>riesgo de infección por bacterias </a:t>
            </a:r>
            <a:r>
              <a:rPr lang="es-MX" sz="2000" dirty="0" err="1"/>
              <a:t>multirresistentes</a:t>
            </a:r>
            <a:r>
              <a:rPr lang="es-MX" sz="2000" dirty="0"/>
              <a:t> (sin tratamiento</a:t>
            </a:r>
          </a:p>
          <a:p>
            <a:r>
              <a:rPr lang="es-MX" sz="2000" dirty="0"/>
              <a:t>antibiótico anterior ni contacto con el sistema de salud ni catéter vesical </a:t>
            </a:r>
            <a:r>
              <a:rPr lang="es-MX" sz="2000" dirty="0" smtClean="0"/>
              <a:t>permanente y </a:t>
            </a:r>
            <a:r>
              <a:rPr lang="es-MX" sz="2000" dirty="0"/>
              <a:t>sin historia de anomalías anatómicas ni funcionales del tracto urinario</a:t>
            </a:r>
            <a:r>
              <a:rPr lang="es-MX" sz="2000" dirty="0" smtClean="0"/>
              <a:t>).</a:t>
            </a:r>
          </a:p>
          <a:p>
            <a:endParaRPr lang="es-AR" sz="2000" spc="15" dirty="0" smtClean="0"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1</a:t>
            </a: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) </a:t>
            </a:r>
            <a:r>
              <a:rPr lang="es-AR" sz="2600" spc="15" dirty="0" err="1" smtClean="0">
                <a:latin typeface="Trebuchet MS" panose="020B0603020202020204"/>
                <a:cs typeface="Trebuchet MS" panose="020B0603020202020204"/>
              </a:rPr>
              <a:t>Cefixima</a:t>
            </a: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400 </a:t>
            </a: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mg/día VO.</a:t>
            </a:r>
            <a:endParaRPr lang="es-AR" sz="2600" spc="15" dirty="0"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2) </a:t>
            </a:r>
            <a:r>
              <a:rPr lang="es-AR" sz="2600" spc="15" dirty="0" err="1">
                <a:latin typeface="Trebuchet MS" panose="020B0603020202020204"/>
                <a:cs typeface="Trebuchet MS" panose="020B0603020202020204"/>
              </a:rPr>
              <a:t>Ceftriaxona</a:t>
            </a: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2 g</a:t>
            </a: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/ </a:t>
            </a: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día EV. </a:t>
            </a:r>
          </a:p>
          <a:p>
            <a:pPr marL="698500" marR="172720" lvl="1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MX" sz="2000" spc="15" dirty="0" smtClean="0">
                <a:latin typeface="Trebuchet MS" panose="020B0603020202020204"/>
                <a:cs typeface="Trebuchet MS" panose="020B0603020202020204"/>
              </a:rPr>
              <a:t>Ampicilina </a:t>
            </a:r>
            <a:r>
              <a:rPr lang="es-MX" sz="2000" spc="15" dirty="0" err="1" smtClean="0">
                <a:latin typeface="Trebuchet MS" panose="020B0603020202020204"/>
                <a:cs typeface="Trebuchet MS" panose="020B0603020202020204"/>
              </a:rPr>
              <a:t>sulbactam</a:t>
            </a:r>
            <a:r>
              <a:rPr lang="es-MX" sz="2000" spc="15" dirty="0" smtClean="0">
                <a:latin typeface="Trebuchet MS" panose="020B0603020202020204"/>
                <a:cs typeface="Trebuchet MS" panose="020B0603020202020204"/>
              </a:rPr>
              <a:t> 1,5 </a:t>
            </a:r>
            <a:r>
              <a:rPr lang="es-MX" sz="2000" spc="15" dirty="0" err="1" smtClean="0">
                <a:latin typeface="Trebuchet MS" panose="020B0603020202020204"/>
                <a:cs typeface="Trebuchet MS" panose="020B0603020202020204"/>
              </a:rPr>
              <a:t>grs</a:t>
            </a:r>
            <a:r>
              <a:rPr lang="es-MX" sz="2000" spc="15" dirty="0" smtClean="0">
                <a:latin typeface="Trebuchet MS" panose="020B0603020202020204"/>
                <a:cs typeface="Trebuchet MS" panose="020B0603020202020204"/>
              </a:rPr>
              <a:t> / 6 </a:t>
            </a:r>
            <a:r>
              <a:rPr lang="es-MX" sz="2000" spc="15" dirty="0" err="1" smtClean="0">
                <a:latin typeface="Trebuchet MS" panose="020B0603020202020204"/>
                <a:cs typeface="Trebuchet MS" panose="020B0603020202020204"/>
              </a:rPr>
              <a:t>hs</a:t>
            </a:r>
            <a:endParaRPr lang="es-AR" sz="2000" spc="15" dirty="0"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endParaRPr lang="es-AR" sz="2600" spc="15" dirty="0" smtClean="0"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3) </a:t>
            </a:r>
            <a:r>
              <a:rPr lang="es-AR" sz="2600" spc="15" dirty="0" err="1" smtClean="0">
                <a:latin typeface="Trebuchet MS" panose="020B0603020202020204"/>
                <a:cs typeface="Trebuchet MS" panose="020B0603020202020204"/>
              </a:rPr>
              <a:t>Amikacina</a:t>
            </a: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1 </a:t>
            </a: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g/día o cuando hay BLEE &gt; 20%</a:t>
            </a:r>
          </a:p>
          <a:p>
            <a:pPr marL="241300" marR="172720" indent="-22860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endParaRPr lang="es-AR" sz="2600" spc="15" dirty="0">
              <a:latin typeface="Trebuchet MS" panose="020B0603020202020204"/>
              <a:cs typeface="Trebuchet MS" panose="020B0603020202020204"/>
            </a:endParaRPr>
          </a:p>
          <a:p>
            <a:pPr marL="12700" marR="17272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tabLst>
                <a:tab pos="240665" algn="l"/>
                <a:tab pos="241300" algn="l"/>
              </a:tabLst>
            </a:pPr>
            <a:r>
              <a:rPr lang="es-AR" sz="2600" spc="15" dirty="0" smtClean="0">
                <a:latin typeface="Trebuchet MS" panose="020B0603020202020204"/>
                <a:cs typeface="Trebuchet MS" panose="020B0603020202020204"/>
              </a:rPr>
              <a:t>Duración: 7 días</a:t>
            </a:r>
          </a:p>
          <a:p>
            <a:pPr marL="241300" marR="172720" indent="-22860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endParaRPr lang="es-MX" sz="2600" spc="15" dirty="0">
              <a:latin typeface="Trebuchet MS" panose="020B0603020202020204"/>
              <a:cs typeface="Trebuchet MS" panose="020B0603020202020204"/>
            </a:endParaRPr>
          </a:p>
          <a:p>
            <a:pPr marL="12700" marR="172720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11000"/>
              <a:tabLst>
                <a:tab pos="240665" algn="l"/>
                <a:tab pos="241300" algn="l"/>
              </a:tabLst>
            </a:pPr>
            <a:r>
              <a:rPr lang="es-MX" sz="2000" b="1" u="sng" spc="15" dirty="0" smtClean="0">
                <a:latin typeface="Trebuchet MS" panose="020B0603020202020204"/>
                <a:cs typeface="Trebuchet MS" panose="020B0603020202020204"/>
              </a:rPr>
              <a:t>BLEE</a:t>
            </a:r>
            <a:r>
              <a:rPr lang="es-MX" sz="2000" b="1" spc="15" dirty="0" smtClean="0">
                <a:latin typeface="Trebuchet MS" panose="020B0603020202020204"/>
                <a:cs typeface="Trebuchet MS" panose="020B0603020202020204"/>
              </a:rPr>
              <a:t>: Beta-</a:t>
            </a:r>
            <a:r>
              <a:rPr lang="es-MX" sz="2000" b="1" spc="15" dirty="0" err="1" smtClean="0">
                <a:latin typeface="Trebuchet MS" panose="020B0603020202020204"/>
                <a:cs typeface="Trebuchet MS" panose="020B0603020202020204"/>
              </a:rPr>
              <a:t>Lactamas</a:t>
            </a:r>
            <a:r>
              <a:rPr lang="es-MX" sz="2000" b="1" spc="15" dirty="0" smtClean="0">
                <a:latin typeface="Trebuchet MS" panose="020B0603020202020204"/>
                <a:cs typeface="Trebuchet MS" panose="020B0603020202020204"/>
              </a:rPr>
              <a:t> Espectro Extendido</a:t>
            </a:r>
            <a:endParaRPr sz="2000" b="1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1346200" y="2928937"/>
            <a:ext cx="2700020" cy="11544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705485" marR="5080" indent="-693420">
              <a:lnSpc>
                <a:spcPts val="4080"/>
              </a:lnSpc>
              <a:spcBef>
                <a:spcPts val="835"/>
              </a:spcBef>
            </a:pPr>
            <a:r>
              <a:rPr sz="4000" i="1" spc="-40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b) </a:t>
            </a:r>
            <a:r>
              <a:rPr sz="4000" i="1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Pielonefritis  </a:t>
            </a:r>
            <a:r>
              <a:rPr sz="4000" i="1" spc="-24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aguda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7696200" y="6635795"/>
            <a:ext cx="3467100" cy="1891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Trebuchet MS" panose="020B0603020202020204"/>
                <a:ea typeface="+mn-ea"/>
                <a:cs typeface="Trebuchet MS" panose="020B0603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35"/>
              </a:spcBef>
            </a:pPr>
            <a:r>
              <a:rPr lang="es-MX" spc="114" dirty="0" smtClean="0"/>
              <a:t>Actualización OPS 2024 a 2026</a:t>
            </a:r>
            <a:endParaRPr lang="es-MX" spc="-2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800" y="741896"/>
            <a:ext cx="7696200" cy="433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2720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MX" sz="2600" b="1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Tratamiento</a:t>
            </a:r>
          </a:p>
          <a:p>
            <a:r>
              <a:rPr lang="es-MX" sz="2000" dirty="0" smtClean="0">
                <a:solidFill>
                  <a:prstClr val="black"/>
                </a:solidFill>
              </a:rPr>
              <a:t>En caso de sepsis o sospeche de </a:t>
            </a:r>
            <a:r>
              <a:rPr lang="es-MX" sz="2000" dirty="0" err="1" smtClean="0">
                <a:solidFill>
                  <a:prstClr val="black"/>
                </a:solidFill>
              </a:rPr>
              <a:t>Pseudomona</a:t>
            </a:r>
            <a:r>
              <a:rPr lang="es-MX" sz="2000" dirty="0" smtClean="0">
                <a:solidFill>
                  <a:prstClr val="black"/>
                </a:solidFill>
              </a:rPr>
              <a:t> </a:t>
            </a:r>
            <a:r>
              <a:rPr lang="es-MX" sz="2000" dirty="0" err="1" smtClean="0">
                <a:solidFill>
                  <a:prstClr val="black"/>
                </a:solidFill>
              </a:rPr>
              <a:t>aureuginosa</a:t>
            </a:r>
            <a:r>
              <a:rPr lang="es-MX" sz="2000" dirty="0" smtClean="0">
                <a:solidFill>
                  <a:prstClr val="black"/>
                </a:solidFill>
              </a:rPr>
              <a:t> resistente.</a:t>
            </a:r>
            <a:endParaRPr lang="es-MX" sz="2000" dirty="0" smtClean="0">
              <a:solidFill>
                <a:prstClr val="black"/>
              </a:solidFill>
            </a:endParaRPr>
          </a:p>
          <a:p>
            <a:endParaRPr lang="es-AR" sz="2000" spc="15" dirty="0" smtClean="0">
              <a:solidFill>
                <a:prstClr val="black"/>
              </a:solidFill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1</a:t>
            </a:r>
            <a:r>
              <a:rPr lang="es-AR" sz="2600" spc="15" dirty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) </a:t>
            </a:r>
            <a:r>
              <a:rPr lang="es-AR" sz="2600" spc="15" dirty="0" err="1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Amikacina</a:t>
            </a:r>
            <a:r>
              <a:rPr lang="es-AR" sz="2600" spc="15" dirty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 1 g/día </a:t>
            </a:r>
            <a:endParaRPr lang="es-AR" sz="2600" spc="15" dirty="0" smtClean="0">
              <a:solidFill>
                <a:prstClr val="black"/>
              </a:solidFill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endParaRPr lang="es-AR" sz="2600" spc="15" dirty="0">
              <a:solidFill>
                <a:prstClr val="black"/>
              </a:solidFill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lang="es-AR" sz="2600" spc="15" dirty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) </a:t>
            </a:r>
            <a:r>
              <a:rPr lang="es-AR" sz="2600" spc="15" dirty="0" err="1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Meropenem</a:t>
            </a: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 1 </a:t>
            </a: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lang="es-AR" sz="2600" spc="15" dirty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/ </a:t>
            </a: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8 </a:t>
            </a:r>
            <a:r>
              <a:rPr lang="es-AR" sz="2600" spc="15" dirty="0" err="1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hs</a:t>
            </a: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EV. </a:t>
            </a:r>
          </a:p>
          <a:p>
            <a:pPr marL="241300" marR="172720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endParaRPr lang="es-AR" sz="2600" spc="15" dirty="0" smtClean="0">
              <a:solidFill>
                <a:prstClr val="black"/>
              </a:solidFill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3) </a:t>
            </a:r>
            <a:r>
              <a:rPr lang="es-AR" sz="2600" spc="15" dirty="0" err="1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Piperacilina</a:t>
            </a: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15" dirty="0" err="1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Tazobactam</a:t>
            </a: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 4,5 g/6 </a:t>
            </a:r>
            <a:r>
              <a:rPr lang="es-AR" sz="2600" spc="15" dirty="0" err="1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hs</a:t>
            </a:r>
            <a:endParaRPr lang="es-AR" sz="2600" spc="15" dirty="0" smtClean="0">
              <a:solidFill>
                <a:prstClr val="black"/>
              </a:solidFill>
              <a:latin typeface="Trebuchet MS" panose="020B0603020202020204"/>
              <a:cs typeface="Trebuchet MS" panose="020B0603020202020204"/>
            </a:endParaRPr>
          </a:p>
          <a:p>
            <a:pPr marL="241300" marR="172720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endParaRPr lang="es-AR" sz="2600" spc="15" dirty="0" smtClean="0">
              <a:solidFill>
                <a:prstClr val="black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172720">
              <a:spcBef>
                <a:spcPts val="100"/>
              </a:spcBef>
              <a:buClr>
                <a:srgbClr val="0FB6F4"/>
              </a:buClr>
              <a:buSzPct val="111000"/>
              <a:tabLst>
                <a:tab pos="240665" algn="l"/>
                <a:tab pos="241300" algn="l"/>
              </a:tabLst>
            </a:pPr>
            <a:r>
              <a:rPr lang="es-AR" sz="2600" spc="15" dirty="0" smtClean="0">
                <a:solidFill>
                  <a:prstClr val="black"/>
                </a:solidFill>
                <a:latin typeface="Trebuchet MS" panose="020B0603020202020204"/>
                <a:cs typeface="Trebuchet MS" panose="020B0603020202020204"/>
              </a:rPr>
              <a:t>Duración mínima: 7 días</a:t>
            </a:r>
          </a:p>
          <a:p>
            <a:pPr marL="241300" marR="172720" indent="-228600">
              <a:spcBef>
                <a:spcPts val="100"/>
              </a:spcBef>
              <a:buClr>
                <a:srgbClr val="0FB6F4"/>
              </a:buClr>
              <a:buSzPct val="111000"/>
              <a:buFont typeface="Wingdings" panose="05000000000000000000"/>
              <a:buChar char=""/>
              <a:tabLst>
                <a:tab pos="240665" algn="l"/>
                <a:tab pos="241300" algn="l"/>
              </a:tabLst>
            </a:pPr>
            <a:endParaRPr lang="es-MX" sz="2600" spc="15" dirty="0" smtClean="0">
              <a:solidFill>
                <a:prstClr val="black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1346200" y="2928937"/>
            <a:ext cx="2700020" cy="11544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705485" marR="5080" indent="-693420">
              <a:lnSpc>
                <a:spcPts val="4080"/>
              </a:lnSpc>
              <a:spcBef>
                <a:spcPts val="835"/>
              </a:spcBef>
            </a:pPr>
            <a:r>
              <a:rPr sz="4000" i="1" spc="-40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b) </a:t>
            </a:r>
            <a:r>
              <a:rPr sz="4000" i="1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Pielonefritis  </a:t>
            </a:r>
            <a:r>
              <a:rPr sz="4000" i="1" spc="-24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aguda</a:t>
            </a:r>
            <a:endParaRPr sz="4000" dirty="0">
              <a:solidFill>
                <a:prstClr val="black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7696200" y="6635795"/>
            <a:ext cx="3467100" cy="1891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Trebuchet MS" panose="020B0603020202020204"/>
                <a:ea typeface="+mn-ea"/>
                <a:cs typeface="Trebuchet MS" panose="020B0603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35"/>
              </a:spcBef>
            </a:pPr>
            <a:r>
              <a:rPr lang="es-MX" spc="114" dirty="0" smtClean="0"/>
              <a:t>Actualización OPS 2024 a 2026</a:t>
            </a:r>
            <a:endParaRPr lang="es-MX" spc="-20" dirty="0"/>
          </a:p>
        </p:txBody>
      </p:sp>
    </p:spTree>
    <p:extLst>
      <p:ext uri="{BB962C8B-B14F-4D97-AF65-F5344CB8AC3E}">
        <p14:creationId xmlns:p14="http://schemas.microsoft.com/office/powerpoint/2010/main" val="364471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360" y="2525331"/>
            <a:ext cx="2921000" cy="19748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1905" algn="ctr">
              <a:lnSpc>
                <a:spcPct val="85000"/>
              </a:lnSpc>
              <a:spcBef>
                <a:spcPts val="745"/>
              </a:spcBef>
            </a:pPr>
            <a:r>
              <a:rPr sz="3600" i="1" spc="-3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c) </a:t>
            </a:r>
            <a:r>
              <a:rPr sz="3600" i="1" spc="-37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Infecciones </a:t>
            </a:r>
            <a:r>
              <a:rPr sz="3600" i="1" spc="-43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del  </a:t>
            </a:r>
            <a:r>
              <a:rPr sz="3600" i="1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tracto </a:t>
            </a:r>
            <a:r>
              <a:rPr sz="3600" i="1" spc="-38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urinario </a:t>
            </a:r>
            <a:r>
              <a:rPr sz="3600" i="1" spc="-3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en  </a:t>
            </a:r>
            <a:r>
              <a:rPr sz="3600" i="1" spc="-3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la             </a:t>
            </a:r>
            <a:r>
              <a:rPr sz="3600" i="1" spc="-34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postmenopausia</a:t>
            </a:r>
            <a:r>
              <a:rPr sz="3600" i="1" spc="-2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0" y="1400094"/>
            <a:ext cx="7696200" cy="42253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70" dirty="0">
                <a:latin typeface="Trebuchet MS" panose="020B0603020202020204"/>
                <a:cs typeface="Trebuchet MS" panose="020B0603020202020204"/>
              </a:rPr>
              <a:t>El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tratamiento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empírico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ITU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mujeres 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postmenopáusicas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es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básicamente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mismo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que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las 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mujeres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jóvenes.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marR="191135" indent="-229235">
              <a:lnSpc>
                <a:spcPct val="120000"/>
              </a:lnSpc>
              <a:spcBef>
                <a:spcPts val="100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nitrofurantoina</a:t>
            </a:r>
            <a:r>
              <a:rPr sz="3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no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90" dirty="0">
                <a:latin typeface="Trebuchet MS" panose="020B0603020202020204"/>
                <a:cs typeface="Trebuchet MS" panose="020B0603020202020204"/>
              </a:rPr>
              <a:t>debe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utilizarse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con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i="1" dirty="0">
                <a:latin typeface="Georgia" panose="02040502050405020303"/>
                <a:cs typeface="Georgia" panose="02040502050405020303"/>
              </a:rPr>
              <a:t>clearance</a:t>
            </a:r>
            <a:r>
              <a:rPr sz="3200" i="1" spc="-45" dirty="0">
                <a:latin typeface="Georgia" panose="02040502050405020303"/>
                <a:cs typeface="Georgia" panose="02040502050405020303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creatinina </a:t>
            </a:r>
            <a:r>
              <a:rPr sz="3200" spc="254" dirty="0">
                <a:latin typeface="Trebuchet MS" panose="020B0603020202020204"/>
                <a:cs typeface="Trebuchet MS" panose="020B0603020202020204"/>
              </a:rPr>
              <a:t>&lt;</a:t>
            </a:r>
            <a:r>
              <a:rPr sz="3200" spc="-3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50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ml/min.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0660" y="2759075"/>
            <a:ext cx="2440940" cy="15093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-82550" algn="ctr">
              <a:lnSpc>
                <a:spcPts val="3680"/>
              </a:lnSpc>
              <a:spcBef>
                <a:spcPts val="755"/>
              </a:spcBef>
            </a:pPr>
            <a:r>
              <a:rPr sz="3600" i="1" spc="-3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d) </a:t>
            </a:r>
            <a:r>
              <a:rPr sz="3600" i="1" spc="-6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Infección  </a:t>
            </a:r>
            <a:r>
              <a:rPr sz="3600" i="1" spc="-42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recurrente </a:t>
            </a:r>
            <a:r>
              <a:rPr sz="3600" i="1" spc="-43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del  </a:t>
            </a:r>
            <a:r>
              <a:rPr sz="3600" i="1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tracto</a:t>
            </a:r>
            <a:r>
              <a:rPr sz="3600" i="1" spc="-56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i="1" spc="-38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urinario</a:t>
            </a:r>
            <a:r>
              <a:rPr sz="3600" i="1" spc="-2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53666" y="1600200"/>
            <a:ext cx="6453472" cy="2940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z="3200" spc="70" dirty="0">
                <a:latin typeface="Trebuchet MS" panose="020B0603020202020204"/>
                <a:cs typeface="Trebuchet MS" panose="020B0603020202020204"/>
              </a:rPr>
              <a:t>S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e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define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por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 </a:t>
            </a:r>
            <a:r>
              <a:rPr sz="3200" spc="45" dirty="0" err="1">
                <a:latin typeface="Trebuchet MS" panose="020B0603020202020204"/>
                <a:cs typeface="Trebuchet MS" panose="020B0603020202020204"/>
              </a:rPr>
              <a:t>presencia</a:t>
            </a:r>
            <a:r>
              <a:rPr lang="es-ES" sz="3200" spc="45" dirty="0">
                <a:latin typeface="Trebuchet MS" panose="020B0603020202020204"/>
                <a:cs typeface="Trebuchet MS" panose="020B0603020202020204"/>
              </a:rPr>
              <a:t>:</a:t>
            </a:r>
          </a:p>
          <a:p>
            <a:pPr marL="12065" marR="5080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endParaRPr lang="es-ES" sz="3200" spc="30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-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5" dirty="0">
                <a:latin typeface="Trebuchet MS" panose="020B0603020202020204"/>
                <a:cs typeface="Trebuchet MS" panose="020B0603020202020204"/>
              </a:rPr>
              <a:t>tres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episodios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ITU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último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 err="1">
                <a:latin typeface="Trebuchet MS" panose="020B0603020202020204"/>
                <a:cs typeface="Trebuchet MS" panose="020B0603020202020204"/>
              </a:rPr>
              <a:t>año</a:t>
            </a:r>
            <a:r>
              <a:rPr sz="3200" spc="3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</a:t>
            </a:r>
            <a:endParaRPr lang="es-ES" sz="3200" spc="65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90" dirty="0">
                <a:latin typeface="Trebuchet MS" panose="020B0603020202020204"/>
                <a:cs typeface="Trebuchet MS" panose="020B0603020202020204"/>
              </a:rPr>
              <a:t>dos 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episodios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 err="1">
                <a:latin typeface="Trebuchet MS" panose="020B0603020202020204"/>
                <a:cs typeface="Trebuchet MS" panose="020B0603020202020204"/>
              </a:rPr>
              <a:t>últimos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6</a:t>
            </a:r>
            <a:r>
              <a:rPr lang="es-ES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meses.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939" y="2293556"/>
            <a:ext cx="2954655" cy="19748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065" marR="5080" algn="ctr">
              <a:lnSpc>
                <a:spcPct val="85000"/>
              </a:lnSpc>
              <a:spcBef>
                <a:spcPts val="745"/>
              </a:spcBef>
            </a:pPr>
            <a:r>
              <a:rPr sz="3600" spc="-27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Algunas </a:t>
            </a:r>
            <a:r>
              <a:rPr sz="3600" spc="-29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medidas  </a:t>
            </a:r>
            <a:r>
              <a:rPr sz="3600" spc="-27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pueden</a:t>
            </a:r>
            <a:r>
              <a:rPr sz="3600" spc="-60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29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disminuir  </a:t>
            </a:r>
            <a:r>
              <a:rPr sz="3600" spc="-31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la </a:t>
            </a:r>
            <a:r>
              <a:rPr sz="3600" spc="-34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frecuencia </a:t>
            </a:r>
            <a:r>
              <a:rPr sz="3600" spc="-24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de  </a:t>
            </a:r>
            <a:r>
              <a:rPr sz="3600" spc="-23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los</a:t>
            </a:r>
            <a:r>
              <a:rPr sz="3600" spc="-57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29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episodios: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2947" y="531510"/>
            <a:ext cx="7620000" cy="5498941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4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z="3200" spc="20" dirty="0">
                <a:latin typeface="Trebuchet MS" panose="020B0603020202020204"/>
                <a:cs typeface="Trebuchet MS" panose="020B0603020202020204"/>
              </a:rPr>
              <a:t>1) </a:t>
            </a:r>
            <a:r>
              <a:rPr sz="3200" spc="20" dirty="0" err="1">
                <a:latin typeface="Trebuchet MS" panose="020B0603020202020204"/>
                <a:cs typeface="Trebuchet MS" panose="020B0603020202020204"/>
              </a:rPr>
              <a:t>Evitar</a:t>
            </a:r>
            <a:r>
              <a:rPr lang="es-ES" sz="3200" spc="20" dirty="0">
                <a:latin typeface="Trebuchet MS" panose="020B0603020202020204"/>
                <a:cs typeface="Trebuchet MS" panose="020B0603020202020204"/>
              </a:rPr>
              <a:t>:</a:t>
            </a:r>
          </a:p>
          <a:p>
            <a:pPr marL="12065">
              <a:lnSpc>
                <a:spcPct val="100000"/>
              </a:lnSpc>
              <a:spcBef>
                <a:spcPts val="124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MX" sz="2600" spc="15" dirty="0" smtClean="0">
                <a:latin typeface="Trebuchet MS" panose="020B0603020202020204"/>
                <a:cs typeface="Trebuchet MS" panose="020B0603020202020204"/>
              </a:rPr>
              <a:t>R</a:t>
            </a:r>
            <a:r>
              <a:rPr sz="2600" spc="15" dirty="0" err="1" smtClean="0">
                <a:latin typeface="Trebuchet MS" panose="020B0603020202020204"/>
                <a:cs typeface="Trebuchet MS" panose="020B0603020202020204"/>
              </a:rPr>
              <a:t>etención</a:t>
            </a:r>
            <a:r>
              <a:rPr sz="2600" spc="-114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26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45" dirty="0" err="1">
                <a:latin typeface="Trebuchet MS" panose="020B0603020202020204"/>
                <a:cs typeface="Trebuchet MS" panose="020B0603020202020204"/>
              </a:rPr>
              <a:t>orina</a:t>
            </a:r>
            <a:r>
              <a:rPr lang="es-ES" sz="260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2600" spc="25" dirty="0" err="1">
                <a:latin typeface="Trebuchet MS" panose="020B0603020202020204"/>
                <a:cs typeface="Trebuchet MS" panose="020B0603020202020204"/>
              </a:rPr>
              <a:t>el</a:t>
            </a:r>
            <a:r>
              <a:rPr sz="26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65" dirty="0">
                <a:latin typeface="Trebuchet MS" panose="020B0603020202020204"/>
                <a:cs typeface="Trebuchet MS" panose="020B0603020202020204"/>
              </a:rPr>
              <a:t>uso</a:t>
            </a:r>
            <a:r>
              <a:rPr sz="26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8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26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40" dirty="0">
                <a:latin typeface="Trebuchet MS" panose="020B0603020202020204"/>
                <a:cs typeface="Trebuchet MS" panose="020B0603020202020204"/>
              </a:rPr>
              <a:t>diafragmas</a:t>
            </a:r>
            <a:r>
              <a:rPr sz="26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5" dirty="0">
                <a:latin typeface="Trebuchet MS" panose="020B0603020202020204"/>
                <a:cs typeface="Trebuchet MS" panose="020B0603020202020204"/>
              </a:rPr>
              <a:t>con</a:t>
            </a:r>
            <a:r>
              <a:rPr sz="26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40" dirty="0" err="1">
                <a:latin typeface="Trebuchet MS" panose="020B0603020202020204"/>
                <a:cs typeface="Trebuchet MS" panose="020B0603020202020204"/>
              </a:rPr>
              <a:t>cremas</a:t>
            </a:r>
            <a:r>
              <a:rPr sz="26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5" dirty="0" err="1">
                <a:latin typeface="Trebuchet MS" panose="020B0603020202020204"/>
                <a:cs typeface="Trebuchet MS" panose="020B0603020202020204"/>
              </a:rPr>
              <a:t>espermicidas</a:t>
            </a:r>
            <a:r>
              <a:rPr lang="es-ES" sz="260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26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lang="es-ES" sz="2600" spc="-2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" dirty="0" err="1" smtClean="0">
                <a:latin typeface="Trebuchet MS" panose="020B0603020202020204"/>
                <a:cs typeface="Trebuchet MS" panose="020B0603020202020204"/>
              </a:rPr>
              <a:t>estreñimiento</a:t>
            </a:r>
            <a:endParaRPr lang="es-MX" sz="2600" spc="5" dirty="0" smtClean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124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endParaRPr lang="es-ES" sz="2600" dirty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1425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z="2600" spc="-105" dirty="0">
                <a:latin typeface="Trebuchet MS" panose="020B0603020202020204"/>
                <a:cs typeface="Trebuchet MS" panose="020B0603020202020204"/>
              </a:rPr>
              <a:t>2</a:t>
            </a:r>
            <a:r>
              <a:rPr lang="es-ES" sz="2600" spc="-105" dirty="0" smtClean="0">
                <a:latin typeface="Trebuchet MS" panose="020B0603020202020204"/>
                <a:cs typeface="Trebuchet MS" panose="020B0603020202020204"/>
              </a:rPr>
              <a:t>) </a:t>
            </a:r>
            <a:r>
              <a:rPr sz="2600" spc="15" dirty="0" smtClean="0">
                <a:latin typeface="Trebuchet MS" panose="020B0603020202020204"/>
                <a:cs typeface="Trebuchet MS" panose="020B0603020202020204"/>
              </a:rPr>
              <a:t>La</a:t>
            </a:r>
            <a:r>
              <a:rPr sz="2600" spc="-10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45" dirty="0">
                <a:latin typeface="Trebuchet MS" panose="020B0603020202020204"/>
                <a:cs typeface="Trebuchet MS" panose="020B0603020202020204"/>
              </a:rPr>
              <a:t>recomendación</a:t>
            </a:r>
            <a:r>
              <a:rPr sz="26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5" dirty="0">
                <a:latin typeface="Trebuchet MS" panose="020B0603020202020204"/>
                <a:cs typeface="Trebuchet MS" panose="020B0603020202020204"/>
              </a:rPr>
              <a:t>del</a:t>
            </a:r>
            <a:r>
              <a:rPr sz="26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65" dirty="0">
                <a:latin typeface="Trebuchet MS" panose="020B0603020202020204"/>
                <a:cs typeface="Trebuchet MS" panose="020B0603020202020204"/>
              </a:rPr>
              <a:t>uso</a:t>
            </a:r>
            <a:r>
              <a:rPr sz="26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8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26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0" dirty="0" err="1">
                <a:latin typeface="Trebuchet MS" panose="020B0603020202020204"/>
                <a:cs typeface="Trebuchet MS" panose="020B0603020202020204"/>
              </a:rPr>
              <a:t>arándanos</a:t>
            </a:r>
            <a:r>
              <a:rPr sz="26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70" dirty="0">
                <a:latin typeface="Trebuchet MS" panose="020B0603020202020204"/>
                <a:cs typeface="Trebuchet MS" panose="020B0603020202020204"/>
              </a:rPr>
              <a:t>se </a:t>
            </a:r>
            <a:r>
              <a:rPr sz="2600" spc="50" dirty="0">
                <a:latin typeface="Trebuchet MS" panose="020B0603020202020204"/>
                <a:cs typeface="Trebuchet MS" panose="020B0603020202020204"/>
              </a:rPr>
              <a:t>ve </a:t>
            </a:r>
            <a:r>
              <a:rPr sz="2600" dirty="0">
                <a:latin typeface="Trebuchet MS" panose="020B0603020202020204"/>
                <a:cs typeface="Trebuchet MS" panose="020B0603020202020204"/>
              </a:rPr>
              <a:t>limitada </a:t>
            </a:r>
            <a:r>
              <a:rPr sz="2600" spc="55" dirty="0">
                <a:latin typeface="Trebuchet MS" panose="020B0603020202020204"/>
                <a:cs typeface="Trebuchet MS" panose="020B0603020202020204"/>
              </a:rPr>
              <a:t>no solo </a:t>
            </a:r>
            <a:r>
              <a:rPr sz="2600" spc="75" dirty="0" err="1">
                <a:latin typeface="Trebuchet MS" panose="020B0603020202020204"/>
                <a:cs typeface="Trebuchet MS" panose="020B0603020202020204"/>
              </a:rPr>
              <a:t>por</a:t>
            </a:r>
            <a:r>
              <a:rPr sz="2600" spc="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lang="es-ES" sz="2600" spc="-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25" dirty="0" err="1">
                <a:latin typeface="Trebuchet MS" panose="020B0603020202020204"/>
                <a:cs typeface="Trebuchet MS" panose="020B0603020202020204"/>
              </a:rPr>
              <a:t>inconsistencia</a:t>
            </a:r>
            <a:r>
              <a:rPr sz="26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26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60" dirty="0">
                <a:latin typeface="Trebuchet MS" panose="020B0603020202020204"/>
                <a:cs typeface="Trebuchet MS" panose="020B0603020202020204"/>
              </a:rPr>
              <a:t>su</a:t>
            </a:r>
            <a:r>
              <a:rPr sz="26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" dirty="0">
                <a:latin typeface="Trebuchet MS" panose="020B0603020202020204"/>
                <a:cs typeface="Trebuchet MS" panose="020B0603020202020204"/>
              </a:rPr>
              <a:t>eficacia</a:t>
            </a:r>
            <a:r>
              <a:rPr sz="26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26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30" dirty="0">
                <a:latin typeface="Trebuchet MS" panose="020B0603020202020204"/>
                <a:cs typeface="Trebuchet MS" panose="020B0603020202020204"/>
              </a:rPr>
              <a:t>las</a:t>
            </a:r>
            <a:r>
              <a:rPr sz="26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25" dirty="0">
                <a:latin typeface="Trebuchet MS" panose="020B0603020202020204"/>
                <a:cs typeface="Trebuchet MS" panose="020B0603020202020204"/>
              </a:rPr>
              <a:t>interacciones</a:t>
            </a:r>
            <a:r>
              <a:rPr sz="26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5" dirty="0">
                <a:latin typeface="Trebuchet MS" panose="020B0603020202020204"/>
                <a:cs typeface="Trebuchet MS" panose="020B0603020202020204"/>
              </a:rPr>
              <a:t>con  </a:t>
            </a:r>
            <a:r>
              <a:rPr sz="2600" spc="5" dirty="0" err="1">
                <a:latin typeface="Trebuchet MS" panose="020B0603020202020204"/>
                <a:cs typeface="Trebuchet MS" panose="020B0603020202020204"/>
              </a:rPr>
              <a:t>otros</a:t>
            </a:r>
            <a:r>
              <a:rPr sz="2600" spc="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35" dirty="0" err="1">
                <a:latin typeface="Trebuchet MS" panose="020B0603020202020204"/>
                <a:cs typeface="Trebuchet MS" panose="020B0603020202020204"/>
              </a:rPr>
              <a:t>medicamentos</a:t>
            </a:r>
            <a:r>
              <a:rPr lang="es-ES" sz="2600" spc="35" dirty="0" smtClean="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12065">
              <a:lnSpc>
                <a:spcPct val="100000"/>
              </a:lnSpc>
              <a:spcBef>
                <a:spcPts val="1425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endParaRPr lang="es-ES" sz="2600" spc="35" dirty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1425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z="2600" spc="65" dirty="0">
                <a:latin typeface="Trebuchet MS" panose="020B0603020202020204"/>
                <a:cs typeface="Trebuchet MS" panose="020B0603020202020204"/>
              </a:rPr>
              <a:t>3)</a:t>
            </a:r>
            <a:r>
              <a:rPr sz="2600" spc="65" dirty="0" err="1">
                <a:latin typeface="Trebuchet MS" panose="020B0603020202020204"/>
                <a:cs typeface="Trebuchet MS" panose="020B0603020202020204"/>
              </a:rPr>
              <a:t>Estrógenos</a:t>
            </a:r>
            <a:r>
              <a:rPr sz="2600" spc="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10" dirty="0">
                <a:latin typeface="Trebuchet MS" panose="020B0603020202020204"/>
                <a:cs typeface="Trebuchet MS" panose="020B0603020202020204"/>
              </a:rPr>
              <a:t>tópicos: </a:t>
            </a:r>
            <a:r>
              <a:rPr sz="26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30" dirty="0">
                <a:latin typeface="Trebuchet MS" panose="020B0603020202020204"/>
                <a:cs typeface="Trebuchet MS" panose="020B0603020202020204"/>
              </a:rPr>
              <a:t>las </a:t>
            </a:r>
            <a:r>
              <a:rPr sz="2600" spc="45" dirty="0">
                <a:latin typeface="Trebuchet MS" panose="020B0603020202020204"/>
                <a:cs typeface="Trebuchet MS" panose="020B0603020202020204"/>
              </a:rPr>
              <a:t>preparaciones </a:t>
            </a:r>
            <a:r>
              <a:rPr sz="2600" spc="85" dirty="0">
                <a:latin typeface="Trebuchet MS" panose="020B0603020202020204"/>
                <a:cs typeface="Trebuchet MS" panose="020B0603020202020204"/>
              </a:rPr>
              <a:t>de  </a:t>
            </a:r>
            <a:r>
              <a:rPr sz="2600" spc="45" dirty="0">
                <a:latin typeface="Trebuchet MS" panose="020B0603020202020204"/>
                <a:cs typeface="Trebuchet MS" panose="020B0603020202020204"/>
              </a:rPr>
              <a:t>estrógeno</a:t>
            </a:r>
            <a:r>
              <a:rPr sz="26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50" dirty="0">
                <a:latin typeface="Trebuchet MS" panose="020B0603020202020204"/>
                <a:cs typeface="Trebuchet MS" panose="020B0603020202020204"/>
              </a:rPr>
              <a:t>vaginal</a:t>
            </a:r>
            <a:r>
              <a:rPr sz="26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45" dirty="0" err="1" smtClean="0">
                <a:latin typeface="Trebuchet MS" panose="020B0603020202020204"/>
                <a:cs typeface="Trebuchet MS" panose="020B0603020202020204"/>
              </a:rPr>
              <a:t>disminuyeron</a:t>
            </a:r>
            <a:r>
              <a:rPr sz="2600" spc="-10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26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40" dirty="0">
                <a:latin typeface="Trebuchet MS" panose="020B0603020202020204"/>
                <a:cs typeface="Trebuchet MS" panose="020B0603020202020204"/>
              </a:rPr>
              <a:t>número</a:t>
            </a:r>
            <a:r>
              <a:rPr sz="26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26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30" dirty="0">
                <a:latin typeface="Trebuchet MS" panose="020B0603020202020204"/>
                <a:cs typeface="Trebuchet MS" panose="020B0603020202020204"/>
              </a:rPr>
              <a:t>ITU</a:t>
            </a:r>
            <a:endParaRPr sz="2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0" y="1752600"/>
            <a:ext cx="7103744" cy="32451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420"/>
              </a:spcBef>
              <a:buClr>
                <a:srgbClr val="0FB6F4"/>
              </a:buClr>
              <a:buSzPct val="108000"/>
              <a:tabLst>
                <a:tab pos="299720" algn="l"/>
                <a:tab pos="300355" algn="l"/>
              </a:tabLst>
            </a:pPr>
            <a:r>
              <a:rPr lang="es-ES" sz="2600" spc="25" dirty="0" smtClean="0">
                <a:latin typeface="Trebuchet MS" panose="020B0603020202020204"/>
                <a:cs typeface="Trebuchet MS" panose="020B0603020202020204"/>
              </a:rPr>
              <a:t>4)</a:t>
            </a:r>
            <a:r>
              <a:rPr lang="es-MX" sz="2600" spc="25" dirty="0" smtClean="0">
                <a:latin typeface="Trebuchet MS" panose="020B0603020202020204"/>
                <a:cs typeface="Trebuchet MS" panose="020B0603020202020204"/>
              </a:rPr>
              <a:t>H</a:t>
            </a:r>
            <a:r>
              <a:rPr sz="2600" spc="5" dirty="0" err="1" smtClean="0">
                <a:latin typeface="Trebuchet MS" panose="020B0603020202020204"/>
                <a:cs typeface="Trebuchet MS" panose="020B0603020202020204"/>
              </a:rPr>
              <a:t>idratación</a:t>
            </a:r>
            <a:r>
              <a:rPr lang="es-MX" sz="2600" spc="5" dirty="0" smtClean="0">
                <a:latin typeface="Trebuchet MS" panose="020B0603020202020204"/>
                <a:cs typeface="Trebuchet MS" panose="020B0603020202020204"/>
              </a:rPr>
              <a:t> suficiente</a:t>
            </a:r>
            <a:r>
              <a:rPr sz="2600" spc="5" dirty="0" smtClean="0">
                <a:latin typeface="Trebuchet MS" panose="020B0603020202020204"/>
                <a:cs typeface="Trebuchet MS" panose="020B0603020202020204"/>
              </a:rPr>
              <a:t>:</a:t>
            </a:r>
            <a:r>
              <a:rPr sz="2600" spc="-25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25" dirty="0">
                <a:latin typeface="Trebuchet MS" panose="020B0603020202020204"/>
                <a:cs typeface="Trebuchet MS" panose="020B0603020202020204"/>
              </a:rPr>
              <a:t>1.5</a:t>
            </a:r>
            <a:r>
              <a:rPr sz="26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-10" dirty="0">
                <a:latin typeface="Trebuchet MS" panose="020B0603020202020204"/>
                <a:cs typeface="Trebuchet MS" panose="020B0603020202020204"/>
              </a:rPr>
              <a:t>litros</a:t>
            </a:r>
            <a:r>
              <a:rPr sz="26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75" dirty="0" err="1">
                <a:latin typeface="Trebuchet MS" panose="020B0603020202020204"/>
                <a:cs typeface="Trebuchet MS" panose="020B0603020202020204"/>
              </a:rPr>
              <a:t>por</a:t>
            </a:r>
            <a:r>
              <a:rPr sz="26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spc="40" dirty="0" err="1">
                <a:latin typeface="Trebuchet MS" panose="020B0603020202020204"/>
                <a:cs typeface="Trebuchet MS" panose="020B0603020202020204"/>
              </a:rPr>
              <a:t>día</a:t>
            </a:r>
            <a:r>
              <a:rPr lang="es-ES" sz="2600" spc="40" dirty="0" smtClean="0">
                <a:latin typeface="Trebuchet MS" panose="020B0603020202020204"/>
                <a:cs typeface="Trebuchet MS" panose="020B0603020202020204"/>
              </a:rPr>
              <a:t>.</a:t>
            </a:r>
          </a:p>
          <a:p>
            <a:pPr marL="12065">
              <a:lnSpc>
                <a:spcPct val="100000"/>
              </a:lnSpc>
              <a:spcBef>
                <a:spcPts val="1420"/>
              </a:spcBef>
              <a:buClr>
                <a:srgbClr val="0FB6F4"/>
              </a:buClr>
              <a:buSzPct val="108000"/>
              <a:tabLst>
                <a:tab pos="299720" algn="l"/>
                <a:tab pos="300355" algn="l"/>
              </a:tabLst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12065" marR="5080">
              <a:lnSpc>
                <a:spcPct val="120000"/>
              </a:lnSpc>
              <a:spcBef>
                <a:spcPts val="1005"/>
              </a:spcBef>
              <a:buClr>
                <a:srgbClr val="0FB6F4"/>
              </a:buClr>
              <a:buSzPct val="108000"/>
              <a:tabLst>
                <a:tab pos="299720" algn="l"/>
                <a:tab pos="300355" algn="l"/>
              </a:tabLst>
            </a:pPr>
            <a:r>
              <a:rPr lang="es-ES" sz="2200" spc="45" dirty="0">
                <a:latin typeface="Trebuchet MS" panose="020B0603020202020204"/>
                <a:cs typeface="Trebuchet MS" panose="020B0603020202020204"/>
              </a:rPr>
              <a:t>5) </a:t>
            </a:r>
            <a:r>
              <a:rPr sz="2200" spc="45" dirty="0">
                <a:latin typeface="Trebuchet MS" panose="020B0603020202020204"/>
                <a:cs typeface="Trebuchet MS" panose="020B0603020202020204"/>
              </a:rPr>
              <a:t>Las</a:t>
            </a:r>
            <a:r>
              <a:rPr sz="2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45" dirty="0">
                <a:latin typeface="Trebuchet MS" panose="020B0603020202020204"/>
                <a:cs typeface="Trebuchet MS" panose="020B0603020202020204"/>
              </a:rPr>
              <a:t>vacunas</a:t>
            </a:r>
            <a:r>
              <a:rPr sz="22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2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2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5" dirty="0">
                <a:latin typeface="Trebuchet MS" panose="020B0603020202020204"/>
                <a:cs typeface="Trebuchet MS" panose="020B0603020202020204"/>
              </a:rPr>
              <a:t>interferencia</a:t>
            </a:r>
            <a:r>
              <a:rPr sz="22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25" dirty="0">
                <a:latin typeface="Trebuchet MS" panose="020B0603020202020204"/>
                <a:cs typeface="Trebuchet MS" panose="020B0603020202020204"/>
              </a:rPr>
              <a:t>bacteriana</a:t>
            </a:r>
            <a:r>
              <a:rPr sz="2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65" dirty="0">
                <a:latin typeface="Trebuchet MS" panose="020B0603020202020204"/>
                <a:cs typeface="Trebuchet MS" panose="020B0603020202020204"/>
              </a:rPr>
              <a:t>basada</a:t>
            </a:r>
            <a:r>
              <a:rPr sz="2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2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5" dirty="0">
                <a:latin typeface="Trebuchet MS" panose="020B0603020202020204"/>
                <a:cs typeface="Trebuchet MS" panose="020B0603020202020204"/>
              </a:rPr>
              <a:t>la  </a:t>
            </a:r>
            <a:r>
              <a:rPr sz="2200" spc="10" dirty="0">
                <a:latin typeface="Trebuchet MS" panose="020B0603020202020204"/>
                <a:cs typeface="Trebuchet MS" panose="020B0603020202020204"/>
              </a:rPr>
              <a:t>instilación intravesical </a:t>
            </a:r>
            <a:r>
              <a:rPr sz="2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2200" spc="65" dirty="0">
                <a:latin typeface="Trebuchet MS" panose="020B0603020202020204"/>
                <a:cs typeface="Trebuchet MS" panose="020B0603020202020204"/>
              </a:rPr>
              <a:t>cepas </a:t>
            </a:r>
            <a:r>
              <a:rPr sz="2200" spc="15" dirty="0">
                <a:latin typeface="Trebuchet MS" panose="020B0603020202020204"/>
                <a:cs typeface="Trebuchet MS" panose="020B0603020202020204"/>
              </a:rPr>
              <a:t>avirulentas </a:t>
            </a:r>
            <a:r>
              <a:rPr sz="2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2200" i="1" spc="-60" dirty="0">
                <a:latin typeface="Georgia" panose="02040502050405020303"/>
                <a:cs typeface="Georgia" panose="02040502050405020303"/>
              </a:rPr>
              <a:t>E. </a:t>
            </a:r>
            <a:r>
              <a:rPr sz="2200" i="1" spc="20" dirty="0">
                <a:latin typeface="Georgia" panose="02040502050405020303"/>
                <a:cs typeface="Georgia" panose="02040502050405020303"/>
              </a:rPr>
              <a:t>coli  </a:t>
            </a:r>
            <a:r>
              <a:rPr sz="2200" spc="35" dirty="0">
                <a:latin typeface="Trebuchet MS" panose="020B0603020202020204"/>
                <a:cs typeface="Trebuchet MS" panose="020B0603020202020204"/>
              </a:rPr>
              <a:t>han </a:t>
            </a:r>
            <a:r>
              <a:rPr sz="2200" spc="30" dirty="0">
                <a:latin typeface="Trebuchet MS" panose="020B0603020202020204"/>
                <a:cs typeface="Trebuchet MS" panose="020B0603020202020204"/>
              </a:rPr>
              <a:t>mostrado </a:t>
            </a:r>
            <a:r>
              <a:rPr sz="2200" spc="25" dirty="0">
                <a:latin typeface="Trebuchet MS" panose="020B0603020202020204"/>
                <a:cs typeface="Trebuchet MS" panose="020B0603020202020204"/>
              </a:rPr>
              <a:t>resultados </a:t>
            </a:r>
            <a:r>
              <a:rPr sz="2200" spc="35" dirty="0">
                <a:latin typeface="Trebuchet MS" panose="020B0603020202020204"/>
                <a:cs typeface="Trebuchet MS" panose="020B0603020202020204"/>
              </a:rPr>
              <a:t>prometedores </a:t>
            </a:r>
            <a:r>
              <a:rPr sz="2200" spc="125" dirty="0">
                <a:latin typeface="Trebuchet MS" panose="020B0603020202020204"/>
                <a:cs typeface="Trebuchet MS" panose="020B0603020202020204"/>
              </a:rPr>
              <a:t>y </a:t>
            </a:r>
            <a:r>
              <a:rPr sz="2200" spc="60" dirty="0">
                <a:latin typeface="Trebuchet MS" panose="020B0603020202020204"/>
                <a:cs typeface="Trebuchet MS" panose="020B0603020202020204"/>
              </a:rPr>
              <a:t>podrían </a:t>
            </a:r>
            <a:r>
              <a:rPr sz="2200" spc="65" dirty="0">
                <a:latin typeface="Trebuchet MS" panose="020B0603020202020204"/>
                <a:cs typeface="Trebuchet MS" panose="020B0603020202020204"/>
              </a:rPr>
              <a:t>ser  </a:t>
            </a:r>
            <a:r>
              <a:rPr sz="2200" dirty="0">
                <a:latin typeface="Trebuchet MS" panose="020B0603020202020204"/>
                <a:cs typeface="Trebuchet MS" panose="020B0603020202020204"/>
              </a:rPr>
              <a:t>útiles </a:t>
            </a:r>
            <a:r>
              <a:rPr sz="2200" spc="50" dirty="0">
                <a:latin typeface="Trebuchet MS" panose="020B0603020202020204"/>
                <a:cs typeface="Trebuchet MS" panose="020B0603020202020204"/>
              </a:rPr>
              <a:t>en </a:t>
            </a:r>
            <a:r>
              <a:rPr sz="2200" spc="15" dirty="0" err="1">
                <a:latin typeface="Trebuchet MS" panose="020B0603020202020204"/>
                <a:cs typeface="Trebuchet MS" panose="020B0603020202020204"/>
              </a:rPr>
              <a:t>estas</a:t>
            </a:r>
            <a:r>
              <a:rPr sz="2200" spc="-3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10" dirty="0" err="1">
                <a:latin typeface="Trebuchet MS" panose="020B0603020202020204"/>
                <a:cs typeface="Trebuchet MS" panose="020B0603020202020204"/>
              </a:rPr>
              <a:t>circunstancias</a:t>
            </a:r>
            <a:r>
              <a:rPr lang="es-ES" sz="2200" spc="10" dirty="0">
                <a:latin typeface="Trebuchet MS" panose="020B0603020202020204"/>
                <a:cs typeface="Trebuchet MS" panose="020B0603020202020204"/>
              </a:rPr>
              <a:t> ( EN FASE DE INVESTIGACIÓN)</a:t>
            </a:r>
            <a:endParaRPr sz="2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1470660" y="2759075"/>
            <a:ext cx="2440940" cy="15093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-82550" algn="ctr">
              <a:lnSpc>
                <a:spcPts val="3680"/>
              </a:lnSpc>
              <a:spcBef>
                <a:spcPts val="755"/>
              </a:spcBef>
            </a:pPr>
            <a:r>
              <a:rPr sz="3600" i="1" spc="-3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d) </a:t>
            </a:r>
            <a:r>
              <a:rPr sz="3600" i="1" spc="-6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Infección  </a:t>
            </a:r>
            <a:r>
              <a:rPr sz="3600" i="1" spc="-42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recurrente </a:t>
            </a:r>
            <a:r>
              <a:rPr sz="3600" i="1" spc="-43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del  </a:t>
            </a:r>
            <a:r>
              <a:rPr sz="3600" i="1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tracto</a:t>
            </a:r>
            <a:r>
              <a:rPr sz="3600" i="1" spc="-56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i="1" spc="-38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urinario</a:t>
            </a:r>
            <a:r>
              <a:rPr sz="3600" i="1" spc="-2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2187321"/>
            <a:ext cx="3012440" cy="30599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60325" algn="ctr">
              <a:lnSpc>
                <a:spcPct val="85000"/>
              </a:lnSpc>
              <a:spcBef>
                <a:spcPts val="605"/>
              </a:spcBef>
            </a:pPr>
            <a:r>
              <a:rPr sz="2800" spc="-21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Si </a:t>
            </a:r>
            <a:r>
              <a:rPr sz="2800" spc="-15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2800" spc="-25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pesar </a:t>
            </a:r>
            <a:r>
              <a:rPr sz="2800" spc="-204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de </a:t>
            </a:r>
            <a:r>
              <a:rPr sz="2800" spc="-26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la  </a:t>
            </a:r>
            <a:r>
              <a:rPr sz="2800" spc="-39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implementaciónde  </a:t>
            </a:r>
            <a:r>
              <a:rPr sz="2800" spc="-26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estas medidas </a:t>
            </a:r>
            <a:r>
              <a:rPr sz="2800" spc="-24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las </a:t>
            </a:r>
            <a:r>
              <a:rPr sz="2800" spc="-23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ITU  </a:t>
            </a:r>
            <a:r>
              <a:rPr sz="2800" spc="-30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persisten, </a:t>
            </a:r>
            <a:r>
              <a:rPr sz="2800" spc="-18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se  </a:t>
            </a:r>
            <a:r>
              <a:rPr sz="2800" spc="-370" dirty="0" err="1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considerarán</a:t>
            </a:r>
            <a:r>
              <a:rPr lang="es-ES" sz="2800" spc="-37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370" dirty="0" err="1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algunas</a:t>
            </a:r>
            <a:r>
              <a:rPr sz="2800" spc="-64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38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de  </a:t>
            </a:r>
            <a:r>
              <a:rPr sz="2800" spc="-24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las</a:t>
            </a:r>
            <a:r>
              <a:rPr sz="2800" spc="-57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27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siguientes</a:t>
            </a:r>
            <a:r>
              <a:rPr sz="2800" spc="-61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30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estrategias  </a:t>
            </a:r>
            <a:r>
              <a:rPr sz="3200" spc="-509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terapéuticas: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7247" y="1600200"/>
            <a:ext cx="7391400" cy="352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100"/>
              </a:spcBef>
              <a:buClr>
                <a:srgbClr val="0FB6F4"/>
              </a:buClr>
              <a:buSzPct val="110000"/>
              <a:buFont typeface="Wingdings" panose="05000000000000000000"/>
              <a:buChar char=""/>
              <a:tabLst>
                <a:tab pos="241300" algn="l"/>
                <a:tab pos="241935" algn="l"/>
                <a:tab pos="2359660" algn="l"/>
                <a:tab pos="4986655" algn="l"/>
              </a:tabLst>
            </a:pPr>
            <a:r>
              <a:rPr lang="es-MX" sz="2600" spc="10" dirty="0">
                <a:latin typeface="Trebuchet MS" panose="020B0603020202020204"/>
                <a:cs typeface="Trebuchet MS" panose="020B0603020202020204"/>
              </a:rPr>
              <a:t>Profilaxis </a:t>
            </a:r>
            <a:r>
              <a:rPr lang="es-MX" sz="2600" spc="10" dirty="0" err="1">
                <a:latin typeface="Trebuchet MS" panose="020B0603020202020204"/>
                <a:cs typeface="Trebuchet MS" panose="020B0603020202020204"/>
              </a:rPr>
              <a:t>antibiótica</a:t>
            </a:r>
            <a:r>
              <a:rPr lang="es-MX" sz="2600" spc="10" dirty="0">
                <a:latin typeface="Trebuchet MS" panose="020B0603020202020204"/>
                <a:cs typeface="Trebuchet MS" panose="020B0603020202020204"/>
              </a:rPr>
              <a:t> continua: en mujeres que presentan más </a:t>
            </a:r>
            <a:r>
              <a:rPr lang="es-MX" sz="2600" spc="10" dirty="0" smtClean="0">
                <a:latin typeface="Trebuchet MS" panose="020B0603020202020204"/>
                <a:cs typeface="Trebuchet MS" panose="020B0603020202020204"/>
              </a:rPr>
              <a:t>de </a:t>
            </a:r>
            <a:r>
              <a:rPr lang="es-MX" sz="2600" spc="10" dirty="0">
                <a:latin typeface="Trebuchet MS" panose="020B0603020202020204"/>
                <a:cs typeface="Trebuchet MS" panose="020B0603020202020204"/>
              </a:rPr>
              <a:t>tres episodios en el año  se puede indicar la administración de antibióticos en bajas dosis (</a:t>
            </a:r>
            <a:r>
              <a:rPr lang="es-MX" sz="2600" spc="10" dirty="0" err="1" smtClean="0">
                <a:latin typeface="Trebuchet MS" panose="020B0603020202020204"/>
                <a:cs typeface="Trebuchet MS" panose="020B0603020202020204"/>
              </a:rPr>
              <a:t>Nitrofurantoína</a:t>
            </a:r>
            <a:r>
              <a:rPr lang="es-MX" sz="2600" spc="10" dirty="0">
                <a:latin typeface="Trebuchet MS" panose="020B0603020202020204"/>
                <a:cs typeface="Trebuchet MS" panose="020B0603020202020204"/>
              </a:rPr>
              <a:t>) </a:t>
            </a:r>
            <a:endParaRPr lang="es-MX" sz="2600" spc="10" dirty="0" smtClean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10000"/>
              </a:lnSpc>
              <a:spcBef>
                <a:spcPts val="100"/>
              </a:spcBef>
              <a:buClr>
                <a:srgbClr val="0FB6F4"/>
              </a:buClr>
              <a:buSzPct val="110000"/>
              <a:buFont typeface="Wingdings" panose="05000000000000000000"/>
              <a:buChar char=""/>
              <a:tabLst>
                <a:tab pos="241300" algn="l"/>
                <a:tab pos="241935" algn="l"/>
                <a:tab pos="2359660" algn="l"/>
                <a:tab pos="4986655" algn="l"/>
              </a:tabLst>
            </a:pPr>
            <a:endParaRPr lang="es-MX" sz="2600" spc="10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10000"/>
              </a:lnSpc>
              <a:spcBef>
                <a:spcPts val="100"/>
              </a:spcBef>
              <a:buClr>
                <a:srgbClr val="0FB6F4"/>
              </a:buClr>
              <a:buSzPct val="110000"/>
              <a:buFont typeface="Wingdings" panose="05000000000000000000"/>
              <a:buChar char=""/>
              <a:tabLst>
                <a:tab pos="241300" algn="l"/>
                <a:tab pos="241935" algn="l"/>
                <a:tab pos="2359660" algn="l"/>
                <a:tab pos="4986655" algn="l"/>
              </a:tabLst>
            </a:pPr>
            <a:r>
              <a:rPr lang="es-MX" sz="2600" spc="10" dirty="0">
                <a:latin typeface="Trebuchet MS" panose="020B0603020202020204"/>
                <a:cs typeface="Trebuchet MS" panose="020B0603020202020204"/>
              </a:rPr>
              <a:t>La elección del  antibiótico debería hacerse en base a los resultados de UC </a:t>
            </a:r>
            <a:r>
              <a:rPr lang="es-MX" sz="2600" spc="10" dirty="0" smtClean="0">
                <a:latin typeface="Trebuchet MS" panose="020B0603020202020204"/>
                <a:cs typeface="Trebuchet MS" panose="020B0603020202020204"/>
              </a:rPr>
              <a:t>previos y </a:t>
            </a:r>
            <a:r>
              <a:rPr lang="es-MX" sz="2600" spc="10" dirty="0">
                <a:latin typeface="Trebuchet MS" panose="020B0603020202020204"/>
                <a:cs typeface="Trebuchet MS" panose="020B0603020202020204"/>
              </a:rPr>
              <a:t>a los datos de epidemiologia </a:t>
            </a:r>
            <a:r>
              <a:rPr lang="es-MX" sz="2600" spc="10" dirty="0" smtClean="0">
                <a:latin typeface="Trebuchet MS" panose="020B0603020202020204"/>
                <a:cs typeface="Trebuchet MS" panose="020B0603020202020204"/>
              </a:rPr>
              <a:t>local.</a:t>
            </a:r>
            <a:endParaRPr sz="2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72000" y="1066800"/>
            <a:ext cx="7772400" cy="519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100"/>
              </a:spcBef>
              <a:buClr>
                <a:srgbClr val="0FB6F4"/>
              </a:buClr>
              <a:buSzPct val="110000"/>
              <a:buFont typeface="Wingdings" panose="05000000000000000000"/>
              <a:buChar char=""/>
              <a:tabLst>
                <a:tab pos="241300" algn="l"/>
                <a:tab pos="241935" algn="l"/>
                <a:tab pos="2359660" algn="l"/>
                <a:tab pos="4986655" algn="l"/>
              </a:tabLst>
            </a:pPr>
            <a:r>
              <a:rPr lang="es-AR" sz="2600" spc="40" dirty="0">
                <a:latin typeface="Trebuchet MS" panose="020B0603020202020204"/>
                <a:cs typeface="Trebuchet MS" panose="020B0603020202020204"/>
              </a:rPr>
              <a:t>Si </a:t>
            </a:r>
            <a:r>
              <a:rPr lang="es-AR" sz="2600" spc="50" dirty="0">
                <a:latin typeface="Trebuchet MS" panose="020B0603020202020204"/>
                <a:cs typeface="Trebuchet MS" panose="020B0603020202020204"/>
              </a:rPr>
              <a:t>bien </a:t>
            </a:r>
            <a:r>
              <a:rPr lang="es-AR" sz="2600" b="1" dirty="0">
                <a:latin typeface="Trebuchet MS" panose="020B0603020202020204"/>
                <a:cs typeface="Trebuchet MS" panose="020B0603020202020204"/>
              </a:rPr>
              <a:t>la </a:t>
            </a:r>
            <a:r>
              <a:rPr lang="es-AR" sz="2600" b="1" spc="20" dirty="0">
                <a:latin typeface="Trebuchet MS" panose="020B0603020202020204"/>
                <a:cs typeface="Trebuchet MS" panose="020B0603020202020204"/>
              </a:rPr>
              <a:t>profilaxis </a:t>
            </a:r>
            <a:r>
              <a:rPr lang="es-AR" sz="2600" b="1" spc="30" dirty="0">
                <a:latin typeface="Trebuchet MS" panose="020B0603020202020204"/>
                <a:cs typeface="Trebuchet MS" panose="020B0603020202020204"/>
              </a:rPr>
              <a:t>suele  </a:t>
            </a:r>
            <a:r>
              <a:rPr lang="es-AR" sz="2600" b="1" spc="35" dirty="0">
                <a:latin typeface="Trebuchet MS" panose="020B0603020202020204"/>
                <a:cs typeface="Trebuchet MS" panose="020B0603020202020204"/>
              </a:rPr>
              <a:t>recomendarse </a:t>
            </a:r>
            <a:r>
              <a:rPr lang="es-AR" sz="2600" b="1" spc="10" dirty="0">
                <a:latin typeface="Trebuchet MS" panose="020B0603020202020204"/>
                <a:cs typeface="Trebuchet MS" panose="020B0603020202020204"/>
              </a:rPr>
              <a:t>durante </a:t>
            </a:r>
            <a:r>
              <a:rPr lang="es-AR" sz="2600" b="1" spc="50" dirty="0" smtClean="0">
                <a:latin typeface="Trebuchet MS" panose="020B0603020202020204"/>
                <a:cs typeface="Trebuchet MS" panose="020B0603020202020204"/>
              </a:rPr>
              <a:t>6 </a:t>
            </a:r>
            <a:r>
              <a:rPr lang="es-AR" sz="2600" b="1" spc="5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lang="es-AR" sz="2600" b="1" spc="5" dirty="0" smtClean="0">
                <a:latin typeface="Trebuchet MS" panose="020B0603020202020204"/>
                <a:cs typeface="Trebuchet MS" panose="020B0603020202020204"/>
              </a:rPr>
              <a:t>12</a:t>
            </a:r>
            <a:r>
              <a:rPr lang="es-AR" sz="2600" b="1" spc="6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b="1" spc="25" dirty="0">
                <a:latin typeface="Trebuchet MS" panose="020B0603020202020204"/>
                <a:cs typeface="Trebuchet MS" panose="020B0603020202020204"/>
              </a:rPr>
              <a:t>meses, </a:t>
            </a:r>
            <a:r>
              <a:rPr lang="es-AR" sz="2600" b="1" spc="35" dirty="0">
                <a:latin typeface="Trebuchet MS" panose="020B0603020202020204"/>
                <a:cs typeface="Trebuchet MS" panose="020B0603020202020204"/>
              </a:rPr>
              <a:t>en </a:t>
            </a:r>
            <a:r>
              <a:rPr lang="es-AR" sz="2600" b="1" spc="10" dirty="0">
                <a:latin typeface="Trebuchet MS" panose="020B0603020202020204"/>
                <a:cs typeface="Trebuchet MS" panose="020B0603020202020204"/>
              </a:rPr>
              <a:t>mujeres </a:t>
            </a:r>
            <a:r>
              <a:rPr lang="es-AR" sz="2600" b="1" spc="45" dirty="0">
                <a:latin typeface="Trebuchet MS" panose="020B0603020202020204"/>
                <a:cs typeface="Trebuchet MS" panose="020B0603020202020204"/>
              </a:rPr>
              <a:t>con </a:t>
            </a:r>
            <a:r>
              <a:rPr lang="es-AR" sz="2600" b="1" spc="-10" dirty="0">
                <a:latin typeface="Trebuchet MS" panose="020B0603020202020204"/>
                <a:cs typeface="Trebuchet MS" panose="020B0603020202020204"/>
              </a:rPr>
              <a:t>altas  </a:t>
            </a:r>
            <a:r>
              <a:rPr lang="es-AR" sz="2600" b="1" spc="5" dirty="0">
                <a:latin typeface="Trebuchet MS" panose="020B0603020202020204"/>
                <a:cs typeface="Trebuchet MS" panose="020B0603020202020204"/>
              </a:rPr>
              <a:t>tasas</a:t>
            </a:r>
            <a:r>
              <a:rPr lang="es-AR" sz="2600" b="1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b="1" spc="7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lang="es-AR" sz="2600" b="1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b="1" spc="10" dirty="0">
                <a:latin typeface="Trebuchet MS" panose="020B0603020202020204"/>
                <a:cs typeface="Trebuchet MS" panose="020B0603020202020204"/>
              </a:rPr>
              <a:t>recurrencia</a:t>
            </a:r>
            <a:r>
              <a:rPr lang="es-AR" sz="2600" b="1" spc="-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b="1" spc="60" dirty="0">
                <a:latin typeface="Trebuchet MS" panose="020B0603020202020204"/>
                <a:cs typeface="Trebuchet MS" panose="020B0603020202020204"/>
              </a:rPr>
              <a:t>puede</a:t>
            </a:r>
            <a:r>
              <a:rPr lang="es-AR" sz="2600" b="1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b="1" spc="45" dirty="0">
                <a:latin typeface="Trebuchet MS" panose="020B0603020202020204"/>
                <a:cs typeface="Trebuchet MS" panose="020B0603020202020204"/>
              </a:rPr>
              <a:t>prolongarse</a:t>
            </a:r>
            <a:r>
              <a:rPr lang="es-AR" sz="2600" b="1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b="1" spc="65" dirty="0">
                <a:latin typeface="Trebuchet MS" panose="020B0603020202020204"/>
                <a:cs typeface="Trebuchet MS" panose="020B0603020202020204"/>
              </a:rPr>
              <a:t>por</a:t>
            </a:r>
            <a:r>
              <a:rPr lang="es-AR" sz="2600" b="1" spc="-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b="1" spc="-25" dirty="0">
                <a:latin typeface="Trebuchet MS" panose="020B0603020202020204"/>
                <a:cs typeface="Trebuchet MS" panose="020B0603020202020204"/>
              </a:rPr>
              <a:t>periodos</a:t>
            </a:r>
            <a:r>
              <a:rPr lang="es-AR" sz="2600" b="1" spc="-25" dirty="0">
                <a:latin typeface="Times New Roman" panose="02020603050405020304"/>
                <a:cs typeface="Times New Roman" panose="02020603050405020304"/>
              </a:rPr>
              <a:t>́ </a:t>
            </a:r>
            <a:r>
              <a:rPr lang="es-AR" sz="2600" b="1" dirty="0">
                <a:latin typeface="Trebuchet MS" panose="020B0603020202020204"/>
                <a:cs typeface="Trebuchet MS" panose="020B0603020202020204"/>
              </a:rPr>
              <a:t>mayores.</a:t>
            </a:r>
          </a:p>
          <a:p>
            <a:pPr marL="241300" marR="93980" indent="-229235">
              <a:lnSpc>
                <a:spcPct val="110000"/>
              </a:lnSpc>
              <a:spcBef>
                <a:spcPts val="1000"/>
              </a:spcBef>
              <a:buClr>
                <a:srgbClr val="0FB6F4"/>
              </a:buClr>
              <a:buSzPct val="110000"/>
              <a:buFont typeface="Wingdings" panose="05000000000000000000"/>
              <a:buChar char=""/>
              <a:tabLst>
                <a:tab pos="241300" algn="l"/>
                <a:tab pos="241935" algn="l"/>
              </a:tabLst>
            </a:pPr>
            <a:r>
              <a:rPr lang="es-AR" sz="2600" spc="30" dirty="0">
                <a:latin typeface="Trebuchet MS" panose="020B0603020202020204"/>
                <a:cs typeface="Trebuchet MS" panose="020B0603020202020204"/>
              </a:rPr>
              <a:t>Administración </a:t>
            </a:r>
            <a:r>
              <a:rPr lang="es-AR" sz="2600" spc="70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lang="es-AR" sz="2600" spc="10" dirty="0">
                <a:latin typeface="Trebuchet MS" panose="020B0603020202020204"/>
                <a:cs typeface="Trebuchet MS" panose="020B0603020202020204"/>
              </a:rPr>
              <a:t>antibióticos profilácticos </a:t>
            </a:r>
            <a:r>
              <a:rPr lang="es-AR" sz="2600" dirty="0" err="1">
                <a:latin typeface="Trebuchet MS" panose="020B0603020202020204"/>
                <a:cs typeface="Trebuchet MS" panose="020B0603020202020204"/>
              </a:rPr>
              <a:t>postcoito</a:t>
            </a:r>
            <a:r>
              <a:rPr lang="es-AR" sz="2600" dirty="0">
                <a:latin typeface="Trebuchet MS" panose="020B0603020202020204"/>
                <a:cs typeface="Trebuchet MS" panose="020B0603020202020204"/>
              </a:rPr>
              <a:t>: </a:t>
            </a:r>
            <a:r>
              <a:rPr lang="es-AR" sz="2600" spc="-5" dirty="0" err="1" smtClean="0">
                <a:latin typeface="Trebuchet MS" panose="020B0603020202020204"/>
                <a:cs typeface="Trebuchet MS" panose="020B0603020202020204"/>
              </a:rPr>
              <a:t>nitrofurantoí</a:t>
            </a:r>
            <a:r>
              <a:rPr lang="es-AR" sz="2600" spc="-5" dirty="0" err="1" smtClean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lang="es-AR" sz="2600" spc="-5" dirty="0" err="1" smtClean="0">
                <a:latin typeface="Trebuchet MS" panose="020B0603020202020204"/>
                <a:cs typeface="Trebuchet MS" panose="020B0603020202020204"/>
              </a:rPr>
              <a:t>na</a:t>
            </a:r>
            <a:r>
              <a:rPr lang="es-AR" sz="2600" spc="-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20" dirty="0">
                <a:latin typeface="Trebuchet MS" panose="020B0603020202020204"/>
                <a:cs typeface="Trebuchet MS" panose="020B0603020202020204"/>
              </a:rPr>
              <a:t>50-100 </a:t>
            </a: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mg, </a:t>
            </a:r>
            <a:r>
              <a:rPr lang="es-AR" sz="2600" spc="50" dirty="0">
                <a:latin typeface="Trebuchet MS" panose="020B0603020202020204"/>
                <a:cs typeface="Trebuchet MS" panose="020B0603020202020204"/>
              </a:rPr>
              <a:t>o </a:t>
            </a:r>
            <a:r>
              <a:rPr lang="es-AR" sz="2600" spc="10" dirty="0">
                <a:latin typeface="Trebuchet MS" panose="020B0603020202020204"/>
                <a:cs typeface="Trebuchet MS" panose="020B0603020202020204"/>
              </a:rPr>
              <a:t>cefalexina </a:t>
            </a:r>
            <a:r>
              <a:rPr lang="es-AR" sz="2600" spc="30" dirty="0">
                <a:latin typeface="Trebuchet MS" panose="020B0603020202020204"/>
                <a:cs typeface="Trebuchet MS" panose="020B0603020202020204"/>
              </a:rPr>
              <a:t>250  </a:t>
            </a:r>
            <a:r>
              <a:rPr lang="es-AR" sz="2600" spc="20" dirty="0">
                <a:latin typeface="Trebuchet MS" panose="020B0603020202020204"/>
                <a:cs typeface="Trebuchet MS" panose="020B0603020202020204"/>
              </a:rPr>
              <a:t>mg.</a:t>
            </a:r>
            <a:endParaRPr lang="es-AR" sz="2600" dirty="0">
              <a:latin typeface="Trebuchet MS" panose="020B0603020202020204"/>
              <a:cs typeface="Trebuchet MS" panose="020B0603020202020204"/>
            </a:endParaRPr>
          </a:p>
          <a:p>
            <a:pPr marL="241300" marR="33655" indent="-229235">
              <a:lnSpc>
                <a:spcPct val="110000"/>
              </a:lnSpc>
              <a:spcBef>
                <a:spcPts val="1000"/>
              </a:spcBef>
              <a:buClr>
                <a:srgbClr val="0FB6F4"/>
              </a:buClr>
              <a:buSzPct val="110000"/>
              <a:buFont typeface="Wingdings" panose="05000000000000000000"/>
              <a:buChar char=""/>
              <a:tabLst>
                <a:tab pos="241300" algn="l"/>
                <a:tab pos="241935" algn="l"/>
              </a:tabLst>
            </a:pPr>
            <a:r>
              <a:rPr lang="es-AR" sz="2600" spc="-15" dirty="0">
                <a:latin typeface="Trebuchet MS" panose="020B0603020202020204"/>
                <a:cs typeface="Trebuchet MS" panose="020B0603020202020204"/>
              </a:rPr>
              <a:t>Autotratamiento:</a:t>
            </a:r>
            <a:r>
              <a:rPr lang="es-AR" sz="2600" spc="-2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40" dirty="0">
                <a:latin typeface="Trebuchet MS" panose="020B0603020202020204"/>
                <a:cs typeface="Trebuchet MS" panose="020B0603020202020204"/>
              </a:rPr>
              <a:t>si</a:t>
            </a:r>
            <a:r>
              <a:rPr lang="es-AR" sz="26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4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lang="es-AR" sz="26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55" dirty="0">
                <a:latin typeface="Trebuchet MS" panose="020B0603020202020204"/>
                <a:cs typeface="Trebuchet MS" panose="020B0603020202020204"/>
              </a:rPr>
              <a:t>episodios</a:t>
            </a:r>
            <a:r>
              <a:rPr lang="es-AR" sz="26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50" dirty="0">
                <a:latin typeface="Trebuchet MS" panose="020B0603020202020204"/>
                <a:cs typeface="Trebuchet MS" panose="020B0603020202020204"/>
              </a:rPr>
              <a:t>son</a:t>
            </a:r>
            <a:r>
              <a:rPr lang="es-AR" sz="26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45" dirty="0">
                <a:latin typeface="Trebuchet MS" panose="020B0603020202020204"/>
                <a:cs typeface="Trebuchet MS" panose="020B0603020202020204"/>
              </a:rPr>
              <a:t>menos</a:t>
            </a:r>
            <a:r>
              <a:rPr lang="es-AR" sz="26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7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lang="es-AR" sz="26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-20" dirty="0">
                <a:latin typeface="Trebuchet MS" panose="020B0603020202020204"/>
                <a:cs typeface="Trebuchet MS" panose="020B0603020202020204"/>
              </a:rPr>
              <a:t>tres</a:t>
            </a:r>
            <a:r>
              <a:rPr lang="es-AR" sz="26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35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lang="es-AR" sz="26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lang="es-AR" sz="26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30" dirty="0">
                <a:latin typeface="Trebuchet MS" panose="020B0603020202020204"/>
                <a:cs typeface="Trebuchet MS" panose="020B0603020202020204"/>
              </a:rPr>
              <a:t>año</a:t>
            </a:r>
            <a:r>
              <a:rPr lang="es-AR" sz="2600" spc="-75" dirty="0">
                <a:latin typeface="Trebuchet MS" panose="020B0603020202020204"/>
                <a:cs typeface="Trebuchet MS" panose="020B0603020202020204"/>
              </a:rPr>
              <a:t>: </a:t>
            </a:r>
            <a:r>
              <a:rPr lang="es-AR" sz="2600" spc="45" dirty="0">
                <a:latin typeface="Trebuchet MS" panose="020B0603020202020204"/>
                <a:cs typeface="Trebuchet MS" panose="020B0603020202020204"/>
              </a:rPr>
              <a:t>regímenes</a:t>
            </a:r>
            <a:r>
              <a:rPr lang="es-AR" sz="26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7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lang="es-AR" sz="26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25" dirty="0">
                <a:latin typeface="Trebuchet MS" panose="020B0603020202020204"/>
                <a:cs typeface="Trebuchet MS" panose="020B0603020202020204"/>
              </a:rPr>
              <a:t>5 </a:t>
            </a:r>
            <a:r>
              <a:rPr lang="es-AR" sz="2600" spc="50" dirty="0" smtClean="0">
                <a:latin typeface="Trebuchet MS" panose="020B0603020202020204"/>
                <a:cs typeface="Trebuchet MS" panose="020B0603020202020204"/>
              </a:rPr>
              <a:t>días </a:t>
            </a:r>
            <a:r>
              <a:rPr lang="es-AR" sz="2600" spc="45" dirty="0">
                <a:latin typeface="Trebuchet MS" panose="020B0603020202020204"/>
                <a:cs typeface="Trebuchet MS" panose="020B0603020202020204"/>
              </a:rPr>
              <a:t>con </a:t>
            </a:r>
            <a:r>
              <a:rPr lang="es-AR" sz="2600" spc="-5" dirty="0" err="1">
                <a:latin typeface="Trebuchet MS" panose="020B0603020202020204"/>
                <a:cs typeface="Trebuchet MS" panose="020B0603020202020204"/>
              </a:rPr>
              <a:t>nitrofurantoi</a:t>
            </a:r>
            <a:r>
              <a:rPr lang="es-AR" sz="2600" spc="-5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lang="es-AR" sz="2600" spc="-5" dirty="0" err="1">
                <a:latin typeface="Trebuchet MS" panose="020B0603020202020204"/>
                <a:cs typeface="Trebuchet MS" panose="020B0603020202020204"/>
              </a:rPr>
              <a:t>na</a:t>
            </a:r>
            <a:r>
              <a:rPr lang="es-AR" sz="2600" spc="-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2600" spc="55" dirty="0">
                <a:latin typeface="Trebuchet MS" panose="020B0603020202020204"/>
                <a:cs typeface="Trebuchet MS" panose="020B0603020202020204"/>
              </a:rPr>
              <a:t>o </a:t>
            </a:r>
            <a:r>
              <a:rPr lang="es-AR" sz="2600" spc="15" dirty="0">
                <a:latin typeface="Trebuchet MS" panose="020B0603020202020204"/>
                <a:cs typeface="Trebuchet MS" panose="020B0603020202020204"/>
              </a:rPr>
              <a:t>5-7 </a:t>
            </a:r>
            <a:r>
              <a:rPr lang="es-AR" sz="2600" spc="50" dirty="0">
                <a:latin typeface="Trebuchet MS" panose="020B0603020202020204"/>
                <a:cs typeface="Trebuchet MS" panose="020B0603020202020204"/>
              </a:rPr>
              <a:t>días </a:t>
            </a:r>
            <a:r>
              <a:rPr lang="es-AR" sz="2600" spc="45" dirty="0">
                <a:latin typeface="Trebuchet MS" panose="020B0603020202020204"/>
                <a:cs typeface="Trebuchet MS" panose="020B0603020202020204"/>
              </a:rPr>
              <a:t>con </a:t>
            </a:r>
            <a:r>
              <a:rPr lang="es-AR" sz="2600" spc="35" dirty="0">
                <a:latin typeface="Trebuchet MS" panose="020B0603020202020204"/>
                <a:cs typeface="Trebuchet MS" panose="020B0603020202020204"/>
              </a:rPr>
              <a:t>cefalosporinas </a:t>
            </a:r>
            <a:r>
              <a:rPr lang="es-AR" sz="2600" spc="70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lang="es-AR" sz="2600" spc="10" dirty="0">
                <a:latin typeface="Trebuchet MS" panose="020B0603020202020204"/>
                <a:cs typeface="Trebuchet MS" panose="020B0603020202020204"/>
              </a:rPr>
              <a:t>1ra  </a:t>
            </a:r>
            <a:r>
              <a:rPr lang="es-AR" sz="2600" spc="30" dirty="0" err="1">
                <a:latin typeface="Trebuchet MS" panose="020B0603020202020204"/>
                <a:cs typeface="Trebuchet MS" panose="020B0603020202020204"/>
              </a:rPr>
              <a:t>generacio</a:t>
            </a:r>
            <a:r>
              <a:rPr lang="es-AR" sz="2600" spc="30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lang="es-AR" sz="2600" spc="30" dirty="0" err="1">
                <a:latin typeface="Trebuchet MS" panose="020B0603020202020204"/>
                <a:cs typeface="Trebuchet MS" panose="020B0603020202020204"/>
              </a:rPr>
              <a:t>n</a:t>
            </a:r>
            <a:r>
              <a:rPr lang="es-AR" sz="2600" spc="30" dirty="0">
                <a:latin typeface="Trebuchet MS" panose="020B0603020202020204"/>
                <a:cs typeface="Trebuchet MS" panose="020B0603020202020204"/>
              </a:rPr>
              <a:t>. </a:t>
            </a:r>
            <a:endParaRPr lang="es-AR" sz="2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360" y="2527300"/>
            <a:ext cx="2920365" cy="15068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30480" algn="just">
              <a:lnSpc>
                <a:spcPct val="85000"/>
              </a:lnSpc>
              <a:spcBef>
                <a:spcPts val="745"/>
              </a:spcBef>
            </a:pPr>
            <a:r>
              <a:rPr sz="3600" i="1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e) </a:t>
            </a:r>
            <a:r>
              <a:rPr sz="3600" i="1" spc="-37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Infecciones </a:t>
            </a:r>
            <a:r>
              <a:rPr sz="3600" i="1" spc="-43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del  </a:t>
            </a:r>
            <a:r>
              <a:rPr sz="3600" i="1" spc="-39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tracto </a:t>
            </a:r>
            <a:r>
              <a:rPr sz="3600" i="1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urinario </a:t>
            </a:r>
            <a:r>
              <a:rPr sz="3600" i="1" spc="-3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en  </a:t>
            </a:r>
            <a:r>
              <a:rPr sz="3600" i="1" spc="-3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la</a:t>
            </a:r>
            <a:r>
              <a:rPr sz="3600" i="1" spc="-4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i="1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embarazada</a:t>
            </a:r>
            <a:r>
              <a:rPr sz="3600" i="1" spc="-27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0" y="1143000"/>
            <a:ext cx="7620000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3200" i="1" spc="-25" dirty="0" err="1">
                <a:latin typeface="Georgia" panose="02040502050405020303"/>
                <a:cs typeface="Georgia" panose="02040502050405020303"/>
              </a:rPr>
              <a:t>Cistitis</a:t>
            </a:r>
            <a:endParaRPr sz="3200" dirty="0">
              <a:latin typeface="Georgia" panose="02040502050405020303"/>
              <a:cs typeface="Georgia" panose="02040502050405020303"/>
            </a:endParaRPr>
          </a:p>
          <a:p>
            <a:pPr marL="241300" marR="5080" indent="-229235">
              <a:lnSpc>
                <a:spcPct val="120000"/>
              </a:lnSpc>
              <a:spcBef>
                <a:spcPts val="100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75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diagno</a:t>
            </a:r>
            <a:r>
              <a:rPr sz="3200" spc="4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stico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confirma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mediante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un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70" dirty="0">
                <a:latin typeface="Trebuchet MS" panose="020B0603020202020204"/>
                <a:cs typeface="Trebuchet MS" panose="020B0603020202020204"/>
              </a:rPr>
              <a:t>UC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con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4" dirty="0">
                <a:latin typeface="Trebuchet MS" panose="020B0603020202020204"/>
                <a:cs typeface="Trebuchet MS" panose="020B0603020202020204"/>
              </a:rPr>
              <a:t>&gt;</a:t>
            </a:r>
            <a:r>
              <a:rPr sz="3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1000 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UFC/ml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acompan</a:t>
            </a:r>
            <a:r>
              <a:rPr sz="3200" spc="50" dirty="0">
                <a:latin typeface="Times New Roman" panose="02020603050405020304"/>
                <a:cs typeface="Times New Roman" panose="02020603050405020304"/>
              </a:rPr>
              <a:t>̃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ado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clínica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sugestiva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infeccio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n. </a:t>
            </a:r>
            <a:endParaRPr lang="es-ES" sz="3200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0000"/>
              </a:lnSpc>
              <a:spcBef>
                <a:spcPts val="100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75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3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inicia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forma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empírica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90" dirty="0" err="1">
                <a:latin typeface="Trebuchet MS" panose="020B0603020202020204"/>
                <a:cs typeface="Trebuchet MS" panose="020B0603020202020204"/>
              </a:rPr>
              <a:t>debe</a:t>
            </a:r>
            <a:r>
              <a:rPr lang="es-ES" sz="3200" spc="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 err="1">
                <a:latin typeface="Trebuchet MS" panose="020B0603020202020204"/>
                <a:cs typeface="Trebuchet MS" panose="020B0603020202020204"/>
              </a:rPr>
              <a:t>ajustarse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segu</a:t>
            </a:r>
            <a:r>
              <a:rPr sz="3200" spc="7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n</a:t>
            </a:r>
            <a:r>
              <a:rPr sz="3200" spc="-1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antibiograma.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900" y="2760027"/>
            <a:ext cx="2834640" cy="15074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750"/>
              </a:spcBef>
            </a:pPr>
            <a:r>
              <a:rPr sz="3600" spc="-28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Pueden</a:t>
            </a:r>
            <a:r>
              <a:rPr sz="3600" spc="-63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35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utilizarse  </a:t>
            </a:r>
            <a:r>
              <a:rPr sz="3600" spc="-28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las </a:t>
            </a:r>
            <a:r>
              <a:rPr sz="3600" spc="-30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siguientes  </a:t>
            </a:r>
            <a:r>
              <a:rPr sz="3600" spc="-30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opciones: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00" y="982617"/>
            <a:ext cx="7298691" cy="2282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20" dirty="0">
                <a:latin typeface="Trebuchet MS" panose="020B0603020202020204"/>
                <a:cs typeface="Trebuchet MS" panose="020B0603020202020204"/>
              </a:rPr>
              <a:t>1)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Cefalexina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500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5" dirty="0">
                <a:latin typeface="Trebuchet MS" panose="020B0603020202020204"/>
                <a:cs typeface="Trebuchet MS" panose="020B0603020202020204"/>
              </a:rPr>
              <a:t>mg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30" dirty="0" smtClean="0">
                <a:latin typeface="Trebuchet MS" panose="020B0603020202020204"/>
                <a:cs typeface="Trebuchet MS" panose="020B0603020202020204"/>
              </a:rPr>
              <a:t>c/</a:t>
            </a:r>
            <a:r>
              <a:rPr lang="es-MX" sz="3200" spc="-30" dirty="0" smtClean="0">
                <a:latin typeface="Trebuchet MS" panose="020B0603020202020204"/>
                <a:cs typeface="Trebuchet MS" panose="020B0603020202020204"/>
              </a:rPr>
              <a:t>12</a:t>
            </a:r>
            <a:r>
              <a:rPr sz="3200" spc="-7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 err="1" smtClean="0">
                <a:latin typeface="Trebuchet MS" panose="020B0603020202020204"/>
                <a:cs typeface="Trebuchet MS" panose="020B0603020202020204"/>
              </a:rPr>
              <a:t>hs</a:t>
            </a:r>
            <a:r>
              <a:rPr lang="es-MX" sz="3200" spc="40" dirty="0" smtClean="0">
                <a:latin typeface="Trebuchet MS" panose="020B0603020202020204"/>
                <a:cs typeface="Trebuchet MS" panose="020B0603020202020204"/>
              </a:rPr>
              <a:t>. 5 días</a:t>
            </a:r>
            <a:endParaRPr lang="es-ES" sz="3200" spc="80" dirty="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</a:tabLst>
            </a:pPr>
            <a:r>
              <a:rPr lang="es-ES" sz="3200" spc="80" dirty="0">
                <a:latin typeface="Trebuchet MS" panose="020B0603020202020204"/>
                <a:cs typeface="Trebuchet MS" panose="020B0603020202020204"/>
              </a:rPr>
              <a:t>2) Nitrofurantoína 100 Mg/ </a:t>
            </a:r>
            <a:r>
              <a:rPr lang="es-ES" sz="3200" spc="80" dirty="0" smtClean="0">
                <a:latin typeface="Trebuchet MS" panose="020B0603020202020204"/>
                <a:cs typeface="Trebuchet MS" panose="020B0603020202020204"/>
              </a:rPr>
              <a:t>8 </a:t>
            </a:r>
            <a:r>
              <a:rPr lang="es-ES" sz="3200" spc="80" dirty="0" err="1" smtClean="0">
                <a:latin typeface="Trebuchet MS" panose="020B0603020202020204"/>
                <a:cs typeface="Trebuchet MS" panose="020B0603020202020204"/>
              </a:rPr>
              <a:t>hs</a:t>
            </a:r>
            <a:r>
              <a:rPr lang="es-ES" sz="3200" spc="80" dirty="0" smtClean="0">
                <a:latin typeface="Trebuchet MS" panose="020B0603020202020204"/>
                <a:cs typeface="Trebuchet MS" panose="020B0603020202020204"/>
              </a:rPr>
              <a:t> 7 días </a:t>
            </a:r>
            <a:r>
              <a:rPr lang="es-MX" spc="80" dirty="0" smtClean="0">
                <a:latin typeface="Arial" panose="020B0604020202020204" pitchFamily="34" charset="0"/>
              </a:rPr>
              <a:t>(contraindicada durante el primer trimestre) </a:t>
            </a:r>
            <a:endParaRPr lang="es-AR" spc="80" dirty="0">
              <a:latin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935" algn="l"/>
              </a:tabLst>
            </a:pPr>
            <a:r>
              <a:rPr lang="es-ES" sz="3200" spc="80" dirty="0">
                <a:latin typeface="Trebuchet MS" panose="020B0603020202020204"/>
                <a:cs typeface="Trebuchet MS" panose="020B0603020202020204"/>
              </a:rPr>
              <a:t> </a:t>
            </a: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9000"/>
              <a:tabLst>
                <a:tab pos="241935" algn="l"/>
              </a:tabLst>
            </a:pPr>
            <a:endParaRPr sz="17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6422" y="3024492"/>
            <a:ext cx="7696200" cy="3802323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7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</a:tabLst>
            </a:pPr>
            <a:r>
              <a:rPr lang="es-ES" sz="3200" spc="15" dirty="0">
                <a:latin typeface="Trebuchet MS" panose="020B0603020202020204"/>
                <a:cs typeface="Trebuchet MS" panose="020B0603020202020204"/>
              </a:rPr>
              <a:t>3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)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Fosfomicina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trometamol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3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4" dirty="0">
                <a:latin typeface="Trebuchet MS" panose="020B0603020202020204"/>
                <a:cs typeface="Trebuchet MS" panose="020B0603020202020204"/>
              </a:rPr>
              <a:t>g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 err="1">
                <a:latin typeface="Trebuchet MS" panose="020B0603020202020204"/>
                <a:cs typeface="Trebuchet MS" panose="020B0603020202020204"/>
              </a:rPr>
              <a:t>u</a:t>
            </a:r>
            <a:r>
              <a:rPr sz="3200" spc="20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20" dirty="0" err="1">
                <a:latin typeface="Trebuchet MS" panose="020B0603020202020204"/>
                <a:cs typeface="Trebuchet MS" panose="020B0603020202020204"/>
              </a:rPr>
              <a:t>nica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 err="1" smtClean="0">
                <a:latin typeface="Trebuchet MS" panose="020B0603020202020204"/>
                <a:cs typeface="Trebuchet MS" panose="020B0603020202020204"/>
              </a:rPr>
              <a:t>dosis</a:t>
            </a:r>
            <a:endParaRPr lang="es-MX" sz="3200" spc="75" dirty="0" smtClean="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lnSpc>
                <a:spcPct val="100000"/>
              </a:lnSpc>
              <a:spcBef>
                <a:spcPts val="87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</a:tabLst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12065" marR="5080">
              <a:lnSpc>
                <a:spcPct val="100000"/>
              </a:lnSpc>
              <a:spcBef>
                <a:spcPts val="1000"/>
              </a:spcBef>
              <a:buClr>
                <a:srgbClr val="0FB6F4"/>
              </a:buClr>
              <a:buSzPct val="109000"/>
              <a:tabLst>
                <a:tab pos="241935" algn="l"/>
              </a:tabLst>
            </a:pPr>
            <a:r>
              <a:rPr sz="3200" spc="160" dirty="0" smtClean="0">
                <a:latin typeface="Trebuchet MS" panose="020B0603020202020204"/>
                <a:cs typeface="Trebuchet MS" panose="020B0603020202020204"/>
              </a:rPr>
              <a:t>UC</a:t>
            </a:r>
            <a:r>
              <a:rPr sz="3200" spc="-7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control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7-15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 err="1">
                <a:latin typeface="Trebuchet MS" panose="020B0603020202020204"/>
                <a:cs typeface="Trebuchet MS" panose="020B0603020202020204"/>
              </a:rPr>
              <a:t>di</a:t>
            </a:r>
            <a:r>
              <a:rPr sz="3200" spc="40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40" dirty="0" err="1">
                <a:latin typeface="Trebuchet MS" panose="020B0603020202020204"/>
                <a:cs typeface="Trebuchet MS" panose="020B0603020202020204"/>
              </a:rPr>
              <a:t>as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 err="1" smtClean="0">
                <a:latin typeface="Trebuchet MS" panose="020B0603020202020204"/>
                <a:cs typeface="Trebuchet MS" panose="020B0603020202020204"/>
              </a:rPr>
              <a:t>despue</a:t>
            </a:r>
            <a:r>
              <a:rPr sz="3200" spc="65" dirty="0" err="1" smtClean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65" dirty="0" err="1" smtClean="0">
                <a:latin typeface="Trebuchet MS" panose="020B0603020202020204"/>
                <a:cs typeface="Trebuchet MS" panose="020B0603020202020204"/>
              </a:rPr>
              <a:t>s</a:t>
            </a:r>
            <a:r>
              <a:rPr lang="es-MX" sz="3200" spc="6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 smtClean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completar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la antibioterapia, </a:t>
            </a:r>
            <a:r>
              <a:rPr sz="3200" spc="120" dirty="0">
                <a:latin typeface="Trebuchet MS" panose="020B0603020202020204"/>
                <a:cs typeface="Trebuchet MS" panose="020B0603020202020204"/>
              </a:rPr>
              <a:t>y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mensualmente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hasta  finalizar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 </a:t>
            </a:r>
            <a:r>
              <a:rPr sz="3200" spc="30" dirty="0" err="1">
                <a:latin typeface="Trebuchet MS" panose="020B0603020202020204"/>
                <a:cs typeface="Trebuchet MS" panose="020B0603020202020204"/>
              </a:rPr>
              <a:t>embarazo</a:t>
            </a:r>
            <a:r>
              <a:rPr lang="es-ES" sz="3200" spc="30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239000" y="6477000"/>
            <a:ext cx="3467100" cy="1891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Trebuchet MS" panose="020B0603020202020204"/>
                <a:ea typeface="+mn-ea"/>
                <a:cs typeface="Trebuchet MS" panose="020B0603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35"/>
              </a:spcBef>
            </a:pPr>
            <a:r>
              <a:rPr lang="es-MX" spc="114" dirty="0" smtClean="0"/>
              <a:t>Actualización OPS 2024 a 2026</a:t>
            </a:r>
            <a:endParaRPr lang="es-MX"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6195"/>
            <a:ext cx="10287000" cy="61856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4319" y="3188017"/>
            <a:ext cx="22123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5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Pielonefritis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19161" y="1361587"/>
            <a:ext cx="7247572" cy="3706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1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75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80-90%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las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pielonefritis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aparecen</a:t>
            </a:r>
            <a:r>
              <a:rPr sz="32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90" dirty="0">
                <a:latin typeface="Trebuchet MS" panose="020B0603020202020204"/>
                <a:cs typeface="Trebuchet MS" panose="020B0603020202020204"/>
              </a:rPr>
              <a:t>segundo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 </a:t>
            </a:r>
            <a:r>
              <a:rPr sz="3200" dirty="0" err="1" smtClean="0">
                <a:latin typeface="Trebuchet MS" panose="020B0603020202020204"/>
                <a:cs typeface="Trebuchet MS" panose="020B0603020202020204"/>
              </a:rPr>
              <a:t>tercer</a:t>
            </a:r>
            <a:r>
              <a:rPr sz="3200" spc="-12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trimestre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gestacio</a:t>
            </a:r>
            <a:r>
              <a:rPr sz="3200" spc="3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 err="1">
                <a:latin typeface="Trebuchet MS" panose="020B0603020202020204"/>
                <a:cs typeface="Trebuchet MS" panose="020B0603020202020204"/>
              </a:rPr>
              <a:t>puerperio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marR="50165" indent="-229235">
              <a:lnSpc>
                <a:spcPct val="120000"/>
              </a:lnSpc>
              <a:spcBef>
                <a:spcPts val="98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5" dirty="0">
                <a:latin typeface="Trebuchet MS" panose="020B0603020202020204"/>
                <a:cs typeface="Trebuchet MS" panose="020B0603020202020204"/>
              </a:rPr>
              <a:t>La pielonefritis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embarazo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es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una </a:t>
            </a:r>
            <a:r>
              <a:rPr sz="3200" spc="45" dirty="0" err="1">
                <a:latin typeface="Trebuchet MS" panose="020B0603020202020204"/>
                <a:cs typeface="Trebuchet MS" panose="020B0603020202020204"/>
              </a:rPr>
              <a:t>enfermedad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 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grave</a:t>
            </a:r>
            <a:r>
              <a:rPr sz="1800" spc="-15" dirty="0">
                <a:latin typeface="Trebuchet MS" panose="020B0603020202020204"/>
                <a:cs typeface="Trebuchet MS" panose="020B0603020202020204"/>
              </a:rPr>
              <a:t>.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3066" y="1219200"/>
            <a:ext cx="7362507" cy="4277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78740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z="3200" spc="15" dirty="0" smtClean="0">
                <a:latin typeface="Trebuchet MS" panose="020B0603020202020204"/>
                <a:cs typeface="Trebuchet MS" panose="020B0603020202020204"/>
              </a:rPr>
              <a:t>H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ospitalizacio</a:t>
            </a:r>
            <a:r>
              <a:rPr sz="3200" spc="15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n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antibio</a:t>
            </a:r>
            <a:r>
              <a:rPr sz="3200" spc="1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ticos 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intravenosos</a:t>
            </a:r>
            <a:r>
              <a:rPr sz="32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hasta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que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paciente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este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25" dirty="0" err="1">
                <a:latin typeface="Trebuchet MS" panose="020B0603020202020204"/>
                <a:cs typeface="Trebuchet MS" panose="020B0603020202020204"/>
              </a:rPr>
              <a:t>afebril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 err="1" smtClean="0">
                <a:latin typeface="Trebuchet MS" panose="020B0603020202020204"/>
                <a:cs typeface="Trebuchet MS" panose="020B0603020202020204"/>
              </a:rPr>
              <a:t>durante</a:t>
            </a:r>
            <a:r>
              <a:rPr lang="es-MX" sz="3200" spc="1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 smtClean="0">
                <a:latin typeface="Trebuchet MS" panose="020B0603020202020204"/>
                <a:cs typeface="Trebuchet MS" panose="020B0603020202020204"/>
              </a:rPr>
              <a:t>24</a:t>
            </a:r>
            <a:r>
              <a:rPr sz="3200" spc="-10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48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horas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mejore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sintoma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ticamente.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12065" marR="5080">
              <a:lnSpc>
                <a:spcPct val="120000"/>
              </a:lnSpc>
              <a:spcBef>
                <a:spcPts val="985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z="3200" spc="65" dirty="0" smtClean="0">
                <a:latin typeface="Trebuchet MS" panose="020B0603020202020204"/>
                <a:cs typeface="Trebuchet MS" panose="020B0603020202020204"/>
              </a:rPr>
              <a:t>Puede </a:t>
            </a:r>
            <a:r>
              <a:rPr lang="es-ES" sz="3200" spc="65" dirty="0">
                <a:latin typeface="Trebuchet MS" panose="020B0603020202020204"/>
                <a:cs typeface="Trebuchet MS" panose="020B0603020202020204"/>
              </a:rPr>
              <a:t>considerarse el </a:t>
            </a:r>
            <a:r>
              <a:rPr sz="3200" spc="-25" dirty="0" err="1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32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 err="1" smtClean="0">
                <a:latin typeface="Trebuchet MS" panose="020B0603020202020204"/>
                <a:cs typeface="Trebuchet MS" panose="020B0603020202020204"/>
              </a:rPr>
              <a:t>ambulatorio</a:t>
            </a:r>
            <a:r>
              <a:rPr sz="3200" spc="2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si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asegura</a:t>
            </a:r>
            <a:r>
              <a:rPr sz="3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un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seguimiento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apropiado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(BI).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544319" y="3250565"/>
            <a:ext cx="22123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5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Pielonefritis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5900" y="2670175"/>
            <a:ext cx="2329180" cy="11537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198120">
              <a:lnSpc>
                <a:spcPts val="4080"/>
              </a:lnSpc>
              <a:spcBef>
                <a:spcPts val="835"/>
              </a:spcBef>
            </a:pPr>
            <a:r>
              <a:rPr sz="4000" i="1" spc="-35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4000" i="1" spc="-24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4000" i="1" spc="-37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4000" i="1" spc="-37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4000" i="1" spc="-43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4000" i="1" spc="-34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4000" i="1" spc="-24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as</a:t>
            </a:r>
            <a:r>
              <a:rPr sz="4000" i="1" spc="-30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i="1" spc="-56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4000" i="1" spc="-43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4000" i="1" spc="-47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4000" i="1" spc="-24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4000" i="1" spc="-37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p</a:t>
            </a:r>
            <a:r>
              <a:rPr sz="4000" i="1" spc="-185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é</a:t>
            </a:r>
            <a:r>
              <a:rPr sz="4000" i="1" spc="-37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4000" i="1" spc="-52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4000" i="1" spc="-509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4000" i="1" spc="-34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4000" i="1" spc="-290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4000" i="1" spc="-7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endParaRPr sz="4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0600" y="685800"/>
            <a:ext cx="7696199" cy="534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10477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z="3200" spc="30" dirty="0">
                <a:latin typeface="Trebuchet MS" panose="020B0603020202020204"/>
                <a:cs typeface="Trebuchet MS" panose="020B0603020202020204"/>
              </a:rPr>
              <a:t>1) C</a:t>
            </a:r>
            <a:r>
              <a:rPr sz="3200" spc="30" dirty="0" err="1">
                <a:latin typeface="Trebuchet MS" panose="020B0603020202020204"/>
                <a:cs typeface="Trebuchet MS" panose="020B0603020202020204"/>
              </a:rPr>
              <a:t>eftriaxona</a:t>
            </a:r>
            <a:r>
              <a:rPr sz="32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1-2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g/24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h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85" dirty="0">
                <a:latin typeface="Trebuchet MS" panose="020B0603020202020204"/>
                <a:cs typeface="Trebuchet MS" panose="020B0603020202020204"/>
              </a:rPr>
              <a:t>EV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80" dirty="0">
                <a:latin typeface="Trebuchet MS" panose="020B0603020202020204"/>
                <a:cs typeface="Trebuchet MS" panose="020B0603020202020204"/>
              </a:rPr>
              <a:t>IM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(AII).</a:t>
            </a:r>
            <a:r>
              <a:rPr sz="3200" spc="-225" dirty="0">
                <a:latin typeface="Trebuchet MS" panose="020B0603020202020204"/>
                <a:cs typeface="Trebuchet MS" panose="020B0603020202020204"/>
              </a:rPr>
              <a:t> 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144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sz="3200" spc="20" dirty="0">
                <a:latin typeface="Trebuchet MS" panose="020B0603020202020204"/>
                <a:cs typeface="Trebuchet MS" panose="020B0603020202020204"/>
              </a:rPr>
              <a:t>2)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95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caso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alergia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β-lacta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micos: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378460" lvl="1" indent="-137795">
              <a:lnSpc>
                <a:spcPct val="100000"/>
              </a:lnSpc>
              <a:spcBef>
                <a:spcPts val="440"/>
              </a:spcBef>
              <a:buChar char="•"/>
              <a:tabLst>
                <a:tab pos="379095" algn="l"/>
              </a:tabLst>
            </a:pPr>
            <a:r>
              <a:rPr lang="es-MX" sz="3200" spc="30" dirty="0" err="1" smtClean="0">
                <a:latin typeface="Trebuchet MS" panose="020B0603020202020204"/>
                <a:cs typeface="Trebuchet MS" panose="020B0603020202020204"/>
              </a:rPr>
              <a:t>Amika</a:t>
            </a:r>
            <a:r>
              <a:rPr sz="3200" spc="30" dirty="0" err="1" smtClean="0">
                <a:latin typeface="Trebuchet MS" panose="020B0603020202020204"/>
                <a:cs typeface="Trebuchet MS" panose="020B0603020202020204"/>
              </a:rPr>
              <a:t>cina</a:t>
            </a:r>
            <a:r>
              <a:rPr sz="3200" spc="3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240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mg/24h</a:t>
            </a:r>
            <a:r>
              <a:rPr sz="3200" spc="-3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10" dirty="0">
                <a:latin typeface="Trebuchet MS" panose="020B0603020202020204"/>
                <a:cs typeface="Trebuchet MS" panose="020B0603020202020204"/>
              </a:rPr>
              <a:t>IM/EV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378460" lvl="1" indent="-137795">
              <a:lnSpc>
                <a:spcPct val="100000"/>
              </a:lnSpc>
              <a:spcBef>
                <a:spcPts val="425"/>
              </a:spcBef>
              <a:buChar char="•"/>
              <a:tabLst>
                <a:tab pos="379095" algn="l"/>
              </a:tabLst>
            </a:pPr>
            <a:r>
              <a:rPr sz="3200" spc="20" dirty="0">
                <a:latin typeface="Trebuchet MS" panose="020B0603020202020204"/>
                <a:cs typeface="Trebuchet MS" panose="020B0603020202020204"/>
              </a:rPr>
              <a:t>Aztreonam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95" dirty="0">
                <a:latin typeface="Trebuchet MS" panose="020B0603020202020204"/>
                <a:cs typeface="Trebuchet MS" panose="020B0603020202020204"/>
              </a:rPr>
              <a:t>1g-2g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85" dirty="0">
                <a:latin typeface="Trebuchet MS" panose="020B0603020202020204"/>
                <a:cs typeface="Trebuchet MS" panose="020B0603020202020204"/>
              </a:rPr>
              <a:t>EV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c/8-12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horas,</a:t>
            </a:r>
            <a:r>
              <a:rPr sz="3200" spc="-2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segu</a:t>
            </a:r>
            <a:r>
              <a:rPr sz="3200" spc="7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n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gravedad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20000"/>
              </a:lnSpc>
              <a:spcBef>
                <a:spcPts val="1005"/>
              </a:spcBef>
            </a:pPr>
            <a:r>
              <a:rPr sz="3200" spc="30" dirty="0">
                <a:latin typeface="Trebuchet MS" panose="020B0603020202020204"/>
                <a:cs typeface="Trebuchet MS" panose="020B0603020202020204"/>
              </a:rPr>
              <a:t>Tras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48-72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horas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afebril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continuar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con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antibio</a:t>
            </a:r>
            <a:r>
              <a:rPr sz="3200" spc="1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ticos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por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vía 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oral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(segu</a:t>
            </a:r>
            <a:r>
              <a:rPr sz="3200" spc="6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n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resultado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antibiograma)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hasta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completar 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10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di</a:t>
            </a:r>
            <a:r>
              <a:rPr sz="3200" spc="4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as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3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40" dirty="0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1800" spc="-40" dirty="0">
                <a:latin typeface="Trebuchet MS" panose="020B0603020202020204"/>
                <a:cs typeface="Trebuchet MS" panose="020B0603020202020204"/>
              </a:rPr>
              <a:t>.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7543800" y="6400800"/>
            <a:ext cx="3467100" cy="1891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Trebuchet MS" panose="020B0603020202020204"/>
                <a:ea typeface="+mn-ea"/>
                <a:cs typeface="Trebuchet MS" panose="020B0603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35"/>
              </a:spcBef>
            </a:pPr>
            <a:r>
              <a:rPr lang="es-MX" spc="114" dirty="0" smtClean="0"/>
              <a:t>Actualización OPS 2024 a 2026</a:t>
            </a:r>
            <a:endParaRPr lang="es-MX" spc="-2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0" y="1828800"/>
            <a:ext cx="5693410" cy="23246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14" dirty="0">
                <a:latin typeface="Trebuchet MS" panose="020B0603020202020204"/>
                <a:cs typeface="Trebuchet MS" panose="020B0603020202020204"/>
              </a:rPr>
              <a:t>Como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seguimiento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clínico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propone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70" dirty="0">
                <a:latin typeface="Trebuchet MS" panose="020B0603020202020204"/>
                <a:cs typeface="Trebuchet MS" panose="020B0603020202020204"/>
              </a:rPr>
              <a:t>UC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7-14 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días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409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finalizar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tratamiento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antibio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tico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844" y="2561588"/>
            <a:ext cx="2121155" cy="1473609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60325" rIns="0" bIns="0" rtlCol="0">
            <a:spAutoFit/>
          </a:bodyPr>
          <a:lstStyle/>
          <a:p>
            <a:pPr marR="50800" indent="2540" algn="ctr">
              <a:lnSpc>
                <a:spcPct val="85000"/>
              </a:lnSpc>
              <a:spcBef>
                <a:spcPts val="475"/>
              </a:spcBef>
            </a:pPr>
            <a:r>
              <a:rPr sz="3600" spc="-33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Infecciones  </a:t>
            </a:r>
            <a:r>
              <a:rPr sz="3600" spc="-31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urinarias</a:t>
            </a:r>
            <a:r>
              <a:rPr sz="3600" spc="-75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spc="-23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en  </a:t>
            </a:r>
            <a:r>
              <a:rPr sz="3600" spc="-285" dirty="0">
                <a:solidFill>
                  <a:srgbClr val="FFFDFF"/>
                </a:solidFill>
                <a:latin typeface="Trebuchet MS" panose="020B0603020202020204"/>
                <a:cs typeface="Trebuchet MS" panose="020B0603020202020204"/>
              </a:rPr>
              <a:t>hombres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5347" y="1295400"/>
            <a:ext cx="7315200" cy="423616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4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lang="es-ES" sz="3200" spc="35" dirty="0">
                <a:latin typeface="Trebuchet MS" panose="020B0603020202020204"/>
                <a:cs typeface="Trebuchet MS" panose="020B0603020202020204"/>
              </a:rPr>
              <a:t>ITU COMPLICADA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0000"/>
              </a:lnSpc>
              <a:spcBef>
                <a:spcPts val="99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incidencia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aumenta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partir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50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an</a:t>
            </a:r>
            <a:r>
              <a:rPr sz="3200" spc="15" dirty="0">
                <a:latin typeface="Times New Roman" panose="02020603050405020304"/>
                <a:cs typeface="Times New Roman" panose="02020603050405020304"/>
              </a:rPr>
              <a:t>̃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os,</a:t>
            </a:r>
            <a:r>
              <a:rPr sz="3200" spc="-2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cuando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 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patología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prosta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tica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las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instrumentaciones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vía 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urinaria,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que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son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reconocidos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factores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riesgo,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 </a:t>
            </a:r>
            <a:r>
              <a:rPr sz="3200" spc="20" dirty="0" err="1" smtClean="0">
                <a:latin typeface="Trebuchet MS" panose="020B0603020202020204"/>
                <a:cs typeface="Trebuchet MS" panose="020B0603020202020204"/>
              </a:rPr>
              <a:t>tornan</a:t>
            </a:r>
            <a:r>
              <a:rPr sz="3200" spc="2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ma</a:t>
            </a:r>
            <a:r>
              <a:rPr sz="3200" spc="4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s</a:t>
            </a:r>
            <a:r>
              <a:rPr sz="3200" spc="-2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frecuentes.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1020" y="2928937"/>
            <a:ext cx="17697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3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a)</a:t>
            </a:r>
            <a:r>
              <a:rPr sz="4000" i="1" spc="-45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i="1" spc="-44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Cistitis</a:t>
            </a:r>
            <a:r>
              <a:rPr sz="4000" i="1" spc="-30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8109" y="1051063"/>
            <a:ext cx="5978525" cy="5480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65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 err="1">
                <a:latin typeface="Trebuchet MS" panose="020B0603020202020204"/>
                <a:cs typeface="Trebuchet MS" panose="020B0603020202020204"/>
              </a:rPr>
              <a:t>recomienda</a:t>
            </a:r>
            <a:r>
              <a:rPr lang="es-ES" sz="3200" spc="40" dirty="0">
                <a:latin typeface="Trebuchet MS" panose="020B0603020202020204"/>
                <a:cs typeface="Trebuchet MS" panose="020B0603020202020204"/>
              </a:rPr>
              <a:t> 7 días de </a:t>
            </a:r>
            <a:r>
              <a:rPr lang="es-ES" sz="3200" spc="40" dirty="0" smtClean="0">
                <a:latin typeface="Trebuchet MS" panose="020B0603020202020204"/>
                <a:cs typeface="Trebuchet MS" panose="020B0603020202020204"/>
              </a:rPr>
              <a:t>tratamiento</a:t>
            </a:r>
          </a:p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endParaRPr lang="es-ES" sz="3200" spc="40" dirty="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lang="es-AR" sz="3200" spc="105" dirty="0">
                <a:latin typeface="Trebuchet MS" panose="020B0603020202020204"/>
                <a:cs typeface="Trebuchet MS" panose="020B0603020202020204"/>
              </a:rPr>
              <a:t>No</a:t>
            </a:r>
            <a:r>
              <a:rPr lang="es-AR"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lang="es-AR"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40" dirty="0">
                <a:latin typeface="Trebuchet MS" panose="020B0603020202020204"/>
                <a:cs typeface="Trebuchet MS" panose="020B0603020202020204"/>
              </a:rPr>
              <a:t>recomienda</a:t>
            </a:r>
            <a:r>
              <a:rPr lang="es-AR"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5" dirty="0">
                <a:latin typeface="Trebuchet MS" panose="020B0603020202020204"/>
                <a:cs typeface="Trebuchet MS" panose="020B0603020202020204"/>
              </a:rPr>
              <a:t>efectuar</a:t>
            </a:r>
            <a:r>
              <a:rPr lang="es-AR"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170" dirty="0">
                <a:latin typeface="Trebuchet MS" panose="020B0603020202020204"/>
                <a:cs typeface="Trebuchet MS" panose="020B0603020202020204"/>
              </a:rPr>
              <a:t>UC</a:t>
            </a:r>
            <a:r>
              <a:rPr lang="es-AR"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dirty="0">
                <a:latin typeface="Trebuchet MS" panose="020B0603020202020204"/>
                <a:cs typeface="Trebuchet MS" panose="020B0603020202020204"/>
              </a:rPr>
              <a:t>al</a:t>
            </a:r>
            <a:r>
              <a:rPr lang="es-AR"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15" dirty="0">
                <a:latin typeface="Trebuchet MS" panose="020B0603020202020204"/>
                <a:cs typeface="Trebuchet MS" panose="020B0603020202020204"/>
              </a:rPr>
              <a:t>final</a:t>
            </a:r>
            <a:r>
              <a:rPr lang="es-AR"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55" dirty="0">
                <a:latin typeface="Trebuchet MS" panose="020B0603020202020204"/>
                <a:cs typeface="Trebuchet MS" panose="020B0603020202020204"/>
              </a:rPr>
              <a:t>del</a:t>
            </a:r>
            <a:r>
              <a:rPr lang="es-AR"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50" dirty="0">
                <a:latin typeface="Trebuchet MS" panose="020B0603020202020204"/>
                <a:cs typeface="Trebuchet MS" panose="020B0603020202020204"/>
              </a:rPr>
              <a:t>trata</a:t>
            </a:r>
            <a:r>
              <a:rPr lang="es-AR" sz="3200" spc="10" dirty="0">
                <a:latin typeface="Trebuchet MS" panose="020B0603020202020204"/>
                <a:cs typeface="Trebuchet MS" panose="020B0603020202020204"/>
              </a:rPr>
              <a:t>miento</a:t>
            </a:r>
            <a:r>
              <a:rPr lang="es-AR" sz="32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50" dirty="0">
                <a:latin typeface="Trebuchet MS" panose="020B0603020202020204"/>
                <a:cs typeface="Trebuchet MS" panose="020B0603020202020204"/>
              </a:rPr>
              <a:t>si</a:t>
            </a:r>
            <a:r>
              <a:rPr lang="es-AR"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25" dirty="0">
                <a:latin typeface="Trebuchet MS" panose="020B0603020202020204"/>
                <a:cs typeface="Trebuchet MS" panose="020B0603020202020204"/>
              </a:rPr>
              <a:t>respuesta</a:t>
            </a:r>
            <a:r>
              <a:rPr lang="es-AR"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20" dirty="0">
                <a:latin typeface="Trebuchet MS" panose="020B0603020202020204"/>
                <a:cs typeface="Trebuchet MS" panose="020B0603020202020204"/>
              </a:rPr>
              <a:t>clínica</a:t>
            </a:r>
            <a:r>
              <a:rPr lang="es-AR"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25" dirty="0">
                <a:latin typeface="Trebuchet MS" panose="020B0603020202020204"/>
                <a:cs typeface="Trebuchet MS" panose="020B0603020202020204"/>
              </a:rPr>
              <a:t>fue</a:t>
            </a:r>
            <a:r>
              <a:rPr lang="es-AR"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5" dirty="0">
                <a:latin typeface="Trebuchet MS" panose="020B0603020202020204"/>
                <a:cs typeface="Trebuchet MS" panose="020B0603020202020204"/>
              </a:rPr>
              <a:t>favorable,</a:t>
            </a:r>
            <a:r>
              <a:rPr lang="es-AR" sz="32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75" dirty="0">
                <a:latin typeface="Trebuchet MS" panose="020B0603020202020204"/>
                <a:cs typeface="Trebuchet MS" panose="020B0603020202020204"/>
              </a:rPr>
              <a:t>dado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55" dirty="0">
                <a:latin typeface="Trebuchet MS" panose="020B0603020202020204"/>
                <a:cs typeface="Trebuchet MS" panose="020B0603020202020204"/>
              </a:rPr>
              <a:t>que</a:t>
            </a:r>
            <a:r>
              <a:rPr lang="es-AR"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lang="es-AR" sz="32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25" dirty="0" err="1">
                <a:latin typeface="Trebuchet MS" panose="020B0603020202020204"/>
                <a:cs typeface="Trebuchet MS" panose="020B0603020202020204"/>
              </a:rPr>
              <a:t>colonizacio</a:t>
            </a:r>
            <a:r>
              <a:rPr lang="es-AR" sz="3200" spc="25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lang="es-AR" sz="3200" spc="25" dirty="0" err="1">
                <a:latin typeface="Trebuchet MS" panose="020B0603020202020204"/>
                <a:cs typeface="Trebuchet MS" panose="020B0603020202020204"/>
              </a:rPr>
              <a:t>n</a:t>
            </a:r>
            <a:r>
              <a:rPr lang="es-AR"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dirty="0">
                <a:latin typeface="Trebuchet MS" panose="020B0603020202020204"/>
                <a:cs typeface="Trebuchet MS" panose="020B0603020202020204"/>
              </a:rPr>
              <a:t>asintomática</a:t>
            </a:r>
            <a:r>
              <a:rPr lang="es-AR"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55" dirty="0">
                <a:latin typeface="Trebuchet MS" panose="020B0603020202020204"/>
                <a:cs typeface="Trebuchet MS" panose="020B0603020202020204"/>
              </a:rPr>
              <a:t>no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60" dirty="0">
                <a:latin typeface="Trebuchet MS" panose="020B0603020202020204"/>
                <a:cs typeface="Trebuchet MS" panose="020B0603020202020204"/>
              </a:rPr>
              <a:t>debería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65" dirty="0">
                <a:latin typeface="Trebuchet MS" panose="020B0603020202020204"/>
                <a:cs typeface="Trebuchet MS" panose="020B0603020202020204"/>
              </a:rPr>
              <a:t>ser</a:t>
            </a:r>
            <a:r>
              <a:rPr lang="es-AR"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25" dirty="0">
                <a:latin typeface="Trebuchet MS" panose="020B0603020202020204"/>
                <a:cs typeface="Trebuchet MS" panose="020B0603020202020204"/>
              </a:rPr>
              <a:t>tratada</a:t>
            </a:r>
            <a:endParaRPr lang="es-AR" sz="3200" dirty="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endParaRPr lang="es-ES" sz="3200" spc="40" dirty="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5847" y="1143000"/>
            <a:ext cx="6934200" cy="4766048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4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65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recomienda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 err="1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25" dirty="0" err="1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3200" spc="-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con</a:t>
            </a:r>
            <a:endParaRPr lang="es-ES" sz="3200" spc="5" dirty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1245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endParaRPr lang="es-ES" sz="3200" dirty="0">
              <a:latin typeface="Trebuchet MS" panose="020B0603020202020204"/>
              <a:cs typeface="Trebuchet MS" panose="020B0603020202020204"/>
            </a:endParaRPr>
          </a:p>
          <a:p>
            <a:pPr marL="526415" indent="-514350">
              <a:lnSpc>
                <a:spcPct val="100000"/>
              </a:lnSpc>
              <a:spcBef>
                <a:spcPts val="1245"/>
              </a:spcBef>
              <a:buClr>
                <a:srgbClr val="0FB6F4"/>
              </a:buClr>
              <a:buSzPct val="108000"/>
              <a:buAutoNum type="arabicParenR"/>
              <a:tabLst>
                <a:tab pos="241935" algn="l"/>
              </a:tabLst>
            </a:pPr>
            <a:r>
              <a:rPr sz="3200" spc="5" dirty="0" err="1" smtClean="0">
                <a:latin typeface="Trebuchet MS" panose="020B0603020202020204"/>
                <a:cs typeface="Trebuchet MS" panose="020B0603020202020204"/>
              </a:rPr>
              <a:t>Nitrofurantoi</a:t>
            </a:r>
            <a:r>
              <a:rPr sz="3200" spc="5" dirty="0" err="1" smtClean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5" dirty="0" err="1" smtClean="0">
                <a:latin typeface="Trebuchet MS" panose="020B0603020202020204"/>
                <a:cs typeface="Trebuchet MS" panose="020B0603020202020204"/>
              </a:rPr>
              <a:t>na</a:t>
            </a:r>
            <a:r>
              <a:rPr sz="3200" spc="-15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100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5" dirty="0">
                <a:latin typeface="Trebuchet MS" panose="020B0603020202020204"/>
                <a:cs typeface="Trebuchet MS" panose="020B0603020202020204"/>
              </a:rPr>
              <a:t>mg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30" dirty="0" smtClean="0">
                <a:latin typeface="Trebuchet MS" panose="020B0603020202020204"/>
                <a:cs typeface="Trebuchet MS" panose="020B0603020202020204"/>
              </a:rPr>
              <a:t>c/</a:t>
            </a:r>
            <a:r>
              <a:rPr lang="es-MX" sz="3200" spc="-30" dirty="0" smtClean="0">
                <a:latin typeface="Trebuchet MS" panose="020B0603020202020204"/>
                <a:cs typeface="Trebuchet MS" panose="020B0603020202020204"/>
              </a:rPr>
              <a:t>8</a:t>
            </a:r>
            <a:r>
              <a:rPr sz="3200" spc="-10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horas</a:t>
            </a:r>
            <a:r>
              <a:rPr sz="3200" spc="15" dirty="0" smtClean="0">
                <a:latin typeface="Trebuchet MS" panose="020B0603020202020204"/>
                <a:cs typeface="Trebuchet MS" panose="020B0603020202020204"/>
              </a:rPr>
              <a:t>,</a:t>
            </a:r>
            <a:endParaRPr lang="es-MX" sz="3200" spc="15" dirty="0" smtClean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1245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sz="3200" spc="-254" dirty="0" smtClean="0">
                <a:latin typeface="Trebuchet MS" panose="020B0603020202020204"/>
                <a:cs typeface="Trebuchet MS" panose="020B0603020202020204"/>
              </a:rPr>
              <a:t> 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79400" indent="-267335">
              <a:lnSpc>
                <a:spcPct val="100000"/>
              </a:lnSpc>
              <a:buAutoNum type="arabicParenR" startAt="2"/>
              <a:tabLst>
                <a:tab pos="280035" algn="l"/>
              </a:tabLst>
            </a:pPr>
            <a:r>
              <a:rPr lang="es-ES" sz="320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 err="1">
                <a:latin typeface="Trebuchet MS" panose="020B0603020202020204"/>
                <a:cs typeface="Trebuchet MS" panose="020B0603020202020204"/>
              </a:rPr>
              <a:t>Cefalexina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500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5" dirty="0">
                <a:latin typeface="Trebuchet MS" panose="020B0603020202020204"/>
                <a:cs typeface="Trebuchet MS" panose="020B0603020202020204"/>
              </a:rPr>
              <a:t>mg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30" dirty="0">
                <a:latin typeface="Trebuchet MS" panose="020B0603020202020204"/>
                <a:cs typeface="Trebuchet MS" panose="020B0603020202020204"/>
              </a:rPr>
              <a:t>c/8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horas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AutoNum type="arabicParenR" startAt="2"/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79400" indent="-267335">
              <a:lnSpc>
                <a:spcPct val="100000"/>
              </a:lnSpc>
              <a:spcBef>
                <a:spcPts val="1585"/>
              </a:spcBef>
              <a:buAutoNum type="arabicParenR" startAt="2"/>
              <a:tabLst>
                <a:tab pos="280035" algn="l"/>
              </a:tabLst>
            </a:pPr>
            <a:r>
              <a:rPr sz="3200" spc="15" dirty="0">
                <a:latin typeface="Trebuchet MS" panose="020B0603020202020204"/>
                <a:cs typeface="Trebuchet MS" panose="020B0603020202020204"/>
              </a:rPr>
              <a:t>Fosfomicina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trometamol</a:t>
            </a:r>
            <a:r>
              <a:rPr sz="32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3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20" dirty="0">
                <a:latin typeface="Trebuchet MS" panose="020B0603020202020204"/>
                <a:cs typeface="Trebuchet MS" panose="020B0603020202020204"/>
              </a:rPr>
              <a:t>g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MX" sz="3200" spc="50" dirty="0" smtClean="0">
                <a:latin typeface="Trebuchet MS" panose="020B0603020202020204"/>
                <a:cs typeface="Trebuchet MS" panose="020B0603020202020204"/>
              </a:rPr>
              <a:t>c/ 48 </a:t>
            </a:r>
            <a:r>
              <a:rPr lang="es-MX" sz="3200" spc="50" dirty="0" err="1" smtClean="0">
                <a:latin typeface="Trebuchet MS" panose="020B0603020202020204"/>
                <a:cs typeface="Trebuchet MS" panose="020B0603020202020204"/>
              </a:rPr>
              <a:t>hs</a:t>
            </a:r>
            <a:r>
              <a:rPr lang="es-MX" sz="3200" spc="50" dirty="0" smtClean="0">
                <a:latin typeface="Trebuchet MS" panose="020B0603020202020204"/>
                <a:cs typeface="Trebuchet MS" panose="020B0603020202020204"/>
              </a:rPr>
              <a:t> 3 dosis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7543800" y="6400800"/>
            <a:ext cx="3467100" cy="1891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Trebuchet MS" panose="020B0603020202020204"/>
                <a:ea typeface="+mn-ea"/>
                <a:cs typeface="Trebuchet MS" panose="020B0603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35"/>
              </a:spcBef>
            </a:pPr>
            <a:r>
              <a:rPr lang="es-MX" spc="114" dirty="0" smtClean="0"/>
              <a:t>Actualización OPS 2024 a 2026</a:t>
            </a:r>
            <a:endParaRPr lang="es-MX" spc="-2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200" y="2928937"/>
            <a:ext cx="27000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40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b)</a:t>
            </a:r>
            <a:r>
              <a:rPr sz="4000" i="1" spc="-53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i="1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Pielonefritis</a:t>
            </a:r>
            <a:r>
              <a:rPr sz="4000" i="1" spc="-30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-183105"/>
            <a:ext cx="7696200" cy="604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10000"/>
              </a:lnSpc>
              <a:spcBef>
                <a:spcPts val="10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pc="65" dirty="0">
                <a:latin typeface="Trebuchet MS" panose="020B0603020202020204"/>
                <a:cs typeface="Trebuchet MS" panose="020B0603020202020204"/>
              </a:rPr>
              <a:t> </a:t>
            </a:r>
            <a:endParaRPr lang="es-ES" sz="1800" spc="20" dirty="0">
              <a:latin typeface="Trebuchet MS" panose="020B0603020202020204"/>
              <a:cs typeface="Trebuchet MS" panose="020B0603020202020204"/>
            </a:endParaRPr>
          </a:p>
          <a:p>
            <a:pPr marL="12065" marR="5080">
              <a:lnSpc>
                <a:spcPct val="110000"/>
              </a:lnSpc>
              <a:spcBef>
                <a:spcPts val="10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AR" spc="20" dirty="0">
                <a:latin typeface="Trebuchet MS" panose="020B0603020202020204"/>
                <a:cs typeface="Trebuchet MS" panose="020B0603020202020204"/>
              </a:rPr>
              <a:t> 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sugieren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como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5" dirty="0">
                <a:latin typeface="Trebuchet MS" panose="020B0603020202020204"/>
                <a:cs typeface="Trebuchet MS" panose="020B0603020202020204"/>
              </a:rPr>
              <a:t>tratamientos</a:t>
            </a:r>
            <a:r>
              <a:rPr sz="3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 err="1">
                <a:latin typeface="Trebuchet MS" panose="020B0603020202020204"/>
                <a:cs typeface="Trebuchet MS" panose="020B0603020202020204"/>
              </a:rPr>
              <a:t>empíricos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:</a:t>
            </a:r>
            <a:endParaRPr lang="es-AR" sz="3200" spc="40" dirty="0">
              <a:latin typeface="Trebuchet MS" panose="020B0603020202020204"/>
              <a:cs typeface="Trebuchet MS" panose="020B0603020202020204"/>
            </a:endParaRPr>
          </a:p>
          <a:p>
            <a:pPr marL="12065" marR="5080">
              <a:lnSpc>
                <a:spcPct val="110000"/>
              </a:lnSpc>
              <a:spcBef>
                <a:spcPts val="10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AR" sz="3200" spc="10" dirty="0">
                <a:latin typeface="Trebuchet MS" panose="020B0603020202020204"/>
                <a:cs typeface="Trebuchet MS" panose="020B0603020202020204"/>
              </a:rPr>
              <a:t>a)</a:t>
            </a:r>
            <a:r>
              <a:rPr lang="es-AR"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25" dirty="0">
                <a:latin typeface="Trebuchet MS" panose="020B0603020202020204"/>
                <a:cs typeface="Trebuchet MS" panose="020B0603020202020204"/>
              </a:rPr>
              <a:t>Ambulatorio:</a:t>
            </a:r>
            <a:endParaRPr lang="es-AR" sz="3200" dirty="0">
              <a:latin typeface="Trebuchet MS" panose="020B0603020202020204"/>
              <a:cs typeface="Trebuchet MS" panose="020B0603020202020204"/>
            </a:endParaRPr>
          </a:p>
          <a:p>
            <a:pPr marL="12700" marR="1247775">
              <a:lnSpc>
                <a:spcPct val="110000"/>
              </a:lnSpc>
              <a:spcBef>
                <a:spcPts val="1005"/>
              </a:spcBef>
            </a:pP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Ceftriaxona</a:t>
            </a:r>
            <a:r>
              <a:rPr lang="es-AR" sz="3200" spc="-1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1</a:t>
            </a:r>
            <a:r>
              <a:rPr lang="es-AR"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g/</a:t>
            </a:r>
            <a:r>
              <a:rPr lang="es-AR" sz="3200" spc="30" dirty="0" err="1">
                <a:latin typeface="Trebuchet MS" panose="020B0603020202020204"/>
                <a:cs typeface="Trebuchet MS" panose="020B0603020202020204"/>
              </a:rPr>
              <a:t>di</a:t>
            </a:r>
            <a:r>
              <a:rPr lang="es-AR" sz="3200" spc="30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lang="es-AR" sz="3200" spc="30" dirty="0" err="1">
                <a:latin typeface="Trebuchet MS" panose="020B0603020202020204"/>
                <a:cs typeface="Trebuchet MS" panose="020B0603020202020204"/>
              </a:rPr>
              <a:t>a</a:t>
            </a:r>
            <a:r>
              <a:rPr lang="es-AR"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180" dirty="0">
                <a:latin typeface="Trebuchet MS" panose="020B0603020202020204"/>
                <a:cs typeface="Trebuchet MS" panose="020B0603020202020204"/>
              </a:rPr>
              <a:t>IM</a:t>
            </a:r>
            <a:r>
              <a:rPr lang="es-AR"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135" dirty="0">
                <a:latin typeface="Trebuchet MS" panose="020B0603020202020204"/>
                <a:cs typeface="Trebuchet MS" panose="020B0603020202020204"/>
              </a:rPr>
              <a:t>IV</a:t>
            </a: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 mg</a:t>
            </a:r>
          </a:p>
          <a:p>
            <a:pPr marL="12700" marR="1247775">
              <a:lnSpc>
                <a:spcPct val="110000"/>
              </a:lnSpc>
              <a:spcBef>
                <a:spcPts val="1005"/>
              </a:spcBef>
            </a:pP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Cefixima 400 mg/día.</a:t>
            </a:r>
          </a:p>
          <a:p>
            <a:pPr marL="12700" marR="5080" indent="55880">
              <a:lnSpc>
                <a:spcPct val="157000"/>
              </a:lnSpc>
              <a:spcBef>
                <a:spcPts val="100"/>
              </a:spcBef>
            </a:pPr>
            <a:r>
              <a:rPr lang="es-AR" sz="3200" spc="85" dirty="0">
                <a:latin typeface="Trebuchet MS" panose="020B0603020202020204"/>
                <a:cs typeface="Trebuchet MS" panose="020B0603020202020204"/>
              </a:rPr>
              <a:t>b)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En internación</a:t>
            </a:r>
          </a:p>
          <a:p>
            <a:pPr marL="12700" marR="5080" indent="55880">
              <a:lnSpc>
                <a:spcPct val="157000"/>
              </a:lnSpc>
              <a:spcBef>
                <a:spcPts val="100"/>
              </a:spcBef>
            </a:pP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Ceftriaxona</a:t>
            </a:r>
            <a:r>
              <a:rPr lang="es-AR" sz="3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1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g/día</a:t>
            </a:r>
            <a:r>
              <a:rPr lang="es-AR"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135" dirty="0">
                <a:latin typeface="Trebuchet MS" panose="020B0603020202020204"/>
                <a:cs typeface="Trebuchet MS" panose="020B0603020202020204"/>
              </a:rPr>
              <a:t>IV</a:t>
            </a:r>
            <a:r>
              <a:rPr lang="es-AR"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180" dirty="0">
                <a:latin typeface="Trebuchet MS" panose="020B0603020202020204"/>
                <a:cs typeface="Trebuchet MS" panose="020B0603020202020204"/>
              </a:rPr>
              <a:t>IM</a:t>
            </a:r>
            <a:endParaRPr lang="es-AR" sz="3200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lang="es-AR" sz="3200" spc="55" dirty="0">
                <a:latin typeface="Trebuchet MS" panose="020B0603020202020204"/>
                <a:cs typeface="Trebuchet MS" panose="020B0603020202020204"/>
              </a:rPr>
              <a:t> Amikacina</a:t>
            </a:r>
            <a:r>
              <a:rPr lang="es-AR"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1</a:t>
            </a:r>
            <a:r>
              <a:rPr lang="es-AR"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30" dirty="0">
                <a:latin typeface="Trebuchet MS" panose="020B0603020202020204"/>
                <a:cs typeface="Trebuchet MS" panose="020B0603020202020204"/>
              </a:rPr>
              <a:t>g/día</a:t>
            </a:r>
            <a:r>
              <a:rPr lang="es-AR"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135" dirty="0">
                <a:latin typeface="Trebuchet MS" panose="020B0603020202020204"/>
                <a:cs typeface="Trebuchet MS" panose="020B0603020202020204"/>
              </a:rPr>
              <a:t>IV</a:t>
            </a:r>
            <a:r>
              <a:rPr lang="es-AR"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lang="es-AR"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180" dirty="0">
                <a:latin typeface="Trebuchet MS" panose="020B0603020202020204"/>
                <a:cs typeface="Trebuchet MS" panose="020B0603020202020204"/>
              </a:rPr>
              <a:t>IM</a:t>
            </a:r>
            <a:endParaRPr lang="es-AR" sz="3200" spc="30" dirty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1200"/>
              </a:spcBef>
              <a:buClr>
                <a:srgbClr val="0FB6F4"/>
              </a:buClr>
              <a:buSzPct val="108000"/>
              <a:tabLst>
                <a:tab pos="241935" algn="l"/>
              </a:tabLst>
            </a:pPr>
            <a:r>
              <a:rPr lang="es-ES" sz="3200" spc="15" dirty="0">
                <a:latin typeface="Trebuchet MS" panose="020B0603020202020204"/>
                <a:cs typeface="Trebuchet MS" panose="020B0603020202020204"/>
              </a:rPr>
              <a:t>   Duración del tratamiento </a:t>
            </a:r>
            <a:r>
              <a:rPr lang="es-ES"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spc="30" dirty="0">
                <a:latin typeface="Trebuchet MS" panose="020B0603020202020204"/>
                <a:cs typeface="Trebuchet MS" panose="020B0603020202020204"/>
              </a:rPr>
              <a:t>10</a:t>
            </a:r>
            <a:r>
              <a:rPr lang="es-ES"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spc="20" dirty="0">
                <a:latin typeface="Trebuchet MS" panose="020B0603020202020204"/>
                <a:cs typeface="Trebuchet MS" panose="020B0603020202020204"/>
              </a:rPr>
              <a:t>días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4660" y="2928937"/>
            <a:ext cx="18516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Prostatitis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48200" y="1371600"/>
            <a:ext cx="7543800" cy="3151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0"/>
              </a:spcBef>
            </a:pPr>
            <a:r>
              <a:rPr lang="es-AR" sz="3200" spc="6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lang="es-AR"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-5" dirty="0">
                <a:latin typeface="Trebuchet MS" panose="020B0603020202020204"/>
                <a:cs typeface="Trebuchet MS" panose="020B0603020202020204"/>
              </a:rPr>
              <a:t>factores</a:t>
            </a:r>
            <a:r>
              <a:rPr lang="es-AR" sz="3200" spc="-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lang="es-AR"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80" dirty="0">
                <a:latin typeface="Trebuchet MS" panose="020B0603020202020204"/>
                <a:cs typeface="Trebuchet MS" panose="020B0603020202020204"/>
              </a:rPr>
              <a:t>riesgo</a:t>
            </a:r>
            <a:r>
              <a:rPr lang="es-AR"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40" dirty="0">
                <a:latin typeface="Trebuchet MS" panose="020B0603020202020204"/>
                <a:cs typeface="Trebuchet MS" panose="020B0603020202020204"/>
              </a:rPr>
              <a:t>más</a:t>
            </a:r>
            <a:r>
              <a:rPr lang="es-AR"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60" dirty="0">
                <a:latin typeface="Trebuchet MS" panose="020B0603020202020204"/>
                <a:cs typeface="Trebuchet MS" panose="020B0603020202020204"/>
              </a:rPr>
              <a:t>comunes</a:t>
            </a:r>
            <a:r>
              <a:rPr lang="es-AR"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spc="20" dirty="0">
                <a:latin typeface="Trebuchet MS" panose="020B0603020202020204"/>
                <a:cs typeface="Trebuchet MS" panose="020B0603020202020204"/>
              </a:rPr>
              <a:t>son:</a:t>
            </a:r>
            <a:r>
              <a:rPr lang="es-AR" sz="3200" dirty="0">
                <a:latin typeface="Trebuchet MS" panose="020B0603020202020204"/>
                <a:cs typeface="Trebuchet MS" panose="020B0603020202020204"/>
              </a:rPr>
              <a:t/>
            </a:r>
            <a:br>
              <a:rPr lang="es-AR" sz="3200" dirty="0">
                <a:latin typeface="Trebuchet MS" panose="020B0603020202020204"/>
                <a:cs typeface="Trebuchet MS" panose="020B0603020202020204"/>
              </a:rPr>
            </a:br>
            <a:r>
              <a:rPr lang="es-ES" sz="3200" spc="15" dirty="0"/>
              <a:t/>
            </a:r>
            <a:br>
              <a:rPr lang="es-ES" sz="3200" spc="15" dirty="0"/>
            </a:br>
            <a:r>
              <a:rPr lang="es-ES" sz="3200" spc="15" dirty="0"/>
              <a:t>I</a:t>
            </a:r>
            <a:r>
              <a:rPr sz="3200" spc="15" dirty="0" err="1"/>
              <a:t>nstrumentacio</a:t>
            </a:r>
            <a:r>
              <a:rPr sz="3200" spc="15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5" dirty="0" err="1"/>
              <a:t>n</a:t>
            </a:r>
            <a:r>
              <a:rPr sz="3200" spc="-120" dirty="0"/>
              <a:t> </a:t>
            </a:r>
            <a:r>
              <a:rPr sz="3200" spc="55" dirty="0"/>
              <a:t>del</a:t>
            </a:r>
            <a:r>
              <a:rPr sz="3200" spc="-95" dirty="0"/>
              <a:t> </a:t>
            </a:r>
            <a:r>
              <a:rPr sz="3200" spc="-35" dirty="0"/>
              <a:t>tracto</a:t>
            </a:r>
            <a:r>
              <a:rPr sz="3200" spc="-120" dirty="0"/>
              <a:t> </a:t>
            </a:r>
            <a:r>
              <a:rPr sz="3200" spc="15" dirty="0"/>
              <a:t>urinario,</a:t>
            </a:r>
            <a:r>
              <a:rPr sz="3200" spc="-290" dirty="0"/>
              <a:t> </a:t>
            </a:r>
            <a:r>
              <a:rPr sz="3200" spc="10" dirty="0"/>
              <a:t>estrechez</a:t>
            </a:r>
            <a:r>
              <a:rPr sz="3200" spc="-140" dirty="0"/>
              <a:t> </a:t>
            </a:r>
            <a:r>
              <a:rPr sz="3200" spc="-15" dirty="0"/>
              <a:t>uretral</a:t>
            </a:r>
            <a:r>
              <a:rPr sz="3200" spc="-145" dirty="0"/>
              <a:t> </a:t>
            </a:r>
            <a:r>
              <a:rPr sz="3200" spc="125" dirty="0"/>
              <a:t>y </a:t>
            </a:r>
            <a:r>
              <a:rPr lang="es-MX" sz="3200" spc="125" dirty="0" err="1" smtClean="0"/>
              <a:t>ure</a:t>
            </a:r>
            <a:r>
              <a:rPr sz="3200" spc="-10" dirty="0" err="1" smtClean="0"/>
              <a:t>tritis</a:t>
            </a:r>
            <a:r>
              <a:rPr sz="3200" spc="-10" dirty="0" smtClean="0"/>
              <a:t> </a:t>
            </a:r>
            <a:r>
              <a:rPr sz="2200" spc="30" dirty="0"/>
              <a:t>(generalmente </a:t>
            </a:r>
            <a:r>
              <a:rPr sz="2200" spc="75" dirty="0"/>
              <a:t>por </a:t>
            </a:r>
            <a:r>
              <a:rPr sz="2200" spc="70" dirty="0"/>
              <a:t>ge</a:t>
            </a:r>
            <a:r>
              <a:rPr sz="2200" spc="7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2200" spc="70" dirty="0"/>
              <a:t>rmenes </a:t>
            </a:r>
            <a:r>
              <a:rPr sz="2200" spc="55" dirty="0"/>
              <a:t>asociados </a:t>
            </a:r>
            <a:r>
              <a:rPr sz="2200" spc="5" dirty="0"/>
              <a:t>a </a:t>
            </a:r>
            <a:r>
              <a:rPr sz="2200" spc="35" dirty="0" err="1" smtClean="0"/>
              <a:t>infecciones</a:t>
            </a:r>
            <a:r>
              <a:rPr sz="2200" spc="35" dirty="0" smtClean="0"/>
              <a:t> </a:t>
            </a:r>
            <a:r>
              <a:rPr sz="2200" spc="80" dirty="0"/>
              <a:t>de </a:t>
            </a:r>
            <a:r>
              <a:rPr sz="2200" spc="20" dirty="0"/>
              <a:t>trasmisio</a:t>
            </a:r>
            <a:r>
              <a:rPr sz="2200" spc="2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2200" spc="20" dirty="0"/>
              <a:t>n</a:t>
            </a:r>
            <a:r>
              <a:rPr sz="2200" spc="-375" dirty="0"/>
              <a:t> </a:t>
            </a:r>
            <a:r>
              <a:rPr sz="2200" spc="15" dirty="0"/>
              <a:t>sexual).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5347" y="1524000"/>
            <a:ext cx="7315200" cy="416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37160" indent="-229235">
              <a:lnSpc>
                <a:spcPct val="120000"/>
              </a:lnSpc>
              <a:spcBef>
                <a:spcPts val="10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75" dirty="0">
                <a:latin typeface="Trebuchet MS" panose="020B0603020202020204"/>
                <a:cs typeface="Trebuchet MS" panose="020B0603020202020204"/>
              </a:rPr>
              <a:t>El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diagno</a:t>
            </a:r>
            <a:r>
              <a:rPr sz="3200" spc="4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stico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PBA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suele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efectuarse </a:t>
            </a:r>
            <a:r>
              <a:rPr sz="3200" spc="-15" dirty="0">
                <a:latin typeface="Trebuchet MS" panose="020B0603020202020204"/>
                <a:cs typeface="Trebuchet MS" panose="020B0603020202020204"/>
              </a:rPr>
              <a:t>ante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la </a:t>
            </a:r>
            <a:r>
              <a:rPr sz="3200" spc="45" dirty="0" err="1" smtClean="0">
                <a:latin typeface="Trebuchet MS" panose="020B0603020202020204"/>
                <a:cs typeface="Trebuchet MS" panose="020B0603020202020204"/>
              </a:rPr>
              <a:t>presencia</a:t>
            </a:r>
            <a:r>
              <a:rPr sz="3200" spc="-13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si</a:t>
            </a:r>
            <a:r>
              <a:rPr sz="3200" spc="2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ntomas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urinarios</a:t>
            </a:r>
            <a:r>
              <a:rPr sz="3200" spc="-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prosta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ticos,</a:t>
            </a:r>
            <a:r>
              <a:rPr sz="32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con 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repercusio</a:t>
            </a:r>
            <a:r>
              <a:rPr sz="3200" spc="5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n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siste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mica,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utiliza</a:t>
            </a:r>
            <a:r>
              <a:rPr sz="3200" spc="1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ndose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 </a:t>
            </a:r>
            <a:r>
              <a:rPr sz="3200" spc="170" dirty="0">
                <a:latin typeface="Trebuchet MS" panose="020B0603020202020204"/>
                <a:cs typeface="Trebuchet MS" panose="020B0603020202020204"/>
              </a:rPr>
              <a:t>UC </a:t>
            </a:r>
            <a:r>
              <a:rPr sz="3200" spc="125" dirty="0">
                <a:latin typeface="Trebuchet MS" panose="020B0603020202020204"/>
                <a:cs typeface="Trebuchet MS" panose="020B0603020202020204"/>
              </a:rPr>
              <a:t>y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 </a:t>
            </a:r>
            <a:r>
              <a:rPr sz="3200" spc="25" dirty="0" err="1" smtClean="0">
                <a:latin typeface="Trebuchet MS" panose="020B0603020202020204"/>
                <a:cs typeface="Trebuchet MS" panose="020B0603020202020204"/>
              </a:rPr>
              <a:t>hemocultivos</a:t>
            </a:r>
            <a:r>
              <a:rPr sz="3200" spc="-114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como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me</a:t>
            </a:r>
            <a:r>
              <a:rPr sz="3200" spc="3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todos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 err="1">
                <a:latin typeface="Trebuchet MS" panose="020B0603020202020204"/>
                <a:cs typeface="Trebuchet MS" panose="020B0603020202020204"/>
              </a:rPr>
              <a:t>investigacio</a:t>
            </a:r>
            <a:r>
              <a:rPr sz="3200" spc="35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35" dirty="0" err="1">
                <a:latin typeface="Trebuchet MS" panose="020B0603020202020204"/>
                <a:cs typeface="Trebuchet MS" panose="020B0603020202020204"/>
              </a:rPr>
              <a:t>n</a:t>
            </a:r>
            <a:r>
              <a:rPr lang="es-ES" sz="32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 err="1">
                <a:latin typeface="Trebuchet MS" panose="020B0603020202020204"/>
                <a:cs typeface="Trebuchet MS" panose="020B0603020202020204"/>
              </a:rPr>
              <a:t>etiolo</a:t>
            </a:r>
            <a:r>
              <a:rPr sz="3200" spc="10" dirty="0" err="1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0" dirty="0" err="1">
                <a:latin typeface="Trebuchet MS" panose="020B0603020202020204"/>
                <a:cs typeface="Trebuchet MS" panose="020B0603020202020204"/>
              </a:rPr>
              <a:t>gica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1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85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800600" y="5934670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Chavero G, Molina N, Egea A Área Microbiología. Servicio de Laboratorio. Dirección de Especialidades Médicas. Municipalidad de Córdoba. </a:t>
            </a:r>
            <a:r>
              <a:rPr lang="es-AR" dirty="0" err="1"/>
              <a:t>gabrielarchavero@gmail.com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24000" y="168356"/>
            <a:ext cx="1013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b="1" dirty="0"/>
              <a:t>PREVALENCIA DE AGENTES ETIOLÓGICOS Y PERFIL DE RESISTENCIA ANTIMICROBIANA EN UROCULTIVOS: IMPORTANCIA DE SU REPORTE LOCAL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4800600" y="1898651"/>
          <a:ext cx="6705600" cy="3060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9282"/>
                <a:gridCol w="1776318"/>
              </a:tblGrid>
              <a:tr h="756173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      </a:t>
                      </a:r>
                      <a:r>
                        <a:rPr lang="es-AR" sz="1600" u="none" strike="noStrike" dirty="0">
                          <a:effectLst/>
                        </a:rPr>
                        <a:t>   ETIOLOGÍA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6131"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6131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ESCHERICHA COLI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79,60%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6131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SCN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5%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6131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K PNEUMONIAE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4,40%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7747" y="685800"/>
            <a:ext cx="7010400" cy="5574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65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sugiere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iniciar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con: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79400" indent="-267335">
              <a:lnSpc>
                <a:spcPct val="100000"/>
              </a:lnSpc>
              <a:spcBef>
                <a:spcPts val="1465"/>
              </a:spcBef>
              <a:buAutoNum type="arabicParenR"/>
              <a:tabLst>
                <a:tab pos="280035" algn="l"/>
              </a:tabLst>
            </a:pPr>
            <a:r>
              <a:rPr sz="3200" spc="30" dirty="0">
                <a:latin typeface="Trebuchet MS" panose="020B0603020202020204"/>
                <a:cs typeface="Trebuchet MS" panose="020B0603020202020204"/>
              </a:rPr>
              <a:t>Ceftriaxona</a:t>
            </a:r>
            <a:r>
              <a:rPr sz="3200" spc="-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1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2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20" dirty="0">
                <a:latin typeface="Trebuchet MS" panose="020B0603020202020204"/>
                <a:cs typeface="Trebuchet MS" panose="020B0603020202020204"/>
              </a:rPr>
              <a:t>g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por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di</a:t>
            </a:r>
            <a:r>
              <a:rPr sz="3200" spc="3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5" dirty="0">
                <a:latin typeface="Trebuchet MS" panose="020B0603020202020204"/>
                <a:cs typeface="Trebuchet MS" panose="020B0603020202020204"/>
              </a:rPr>
              <a:t>IV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80" dirty="0">
                <a:latin typeface="Trebuchet MS" panose="020B0603020202020204"/>
                <a:cs typeface="Trebuchet MS" panose="020B0603020202020204"/>
              </a:rPr>
              <a:t>IM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79400" indent="-267335">
              <a:lnSpc>
                <a:spcPct val="100000"/>
              </a:lnSpc>
              <a:spcBef>
                <a:spcPts val="440"/>
              </a:spcBef>
              <a:buAutoNum type="arabicParenR"/>
              <a:tabLst>
                <a:tab pos="280035" algn="l"/>
              </a:tabLst>
            </a:pPr>
            <a:r>
              <a:rPr sz="3200" spc="30" dirty="0">
                <a:latin typeface="Trebuchet MS" panose="020B0603020202020204"/>
                <a:cs typeface="Trebuchet MS" panose="020B0603020202020204"/>
              </a:rPr>
              <a:t>Gentamicina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240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5" dirty="0">
                <a:latin typeface="Trebuchet MS" panose="020B0603020202020204"/>
                <a:cs typeface="Trebuchet MS" panose="020B0603020202020204"/>
              </a:rPr>
              <a:t>mg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 err="1">
                <a:latin typeface="Trebuchet MS" panose="020B0603020202020204"/>
                <a:cs typeface="Trebuchet MS" panose="020B0603020202020204"/>
              </a:rPr>
              <a:t>por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 smtClean="0">
                <a:latin typeface="Trebuchet MS" panose="020B0603020202020204"/>
                <a:cs typeface="Trebuchet MS" panose="020B0603020202020204"/>
              </a:rPr>
              <a:t>d</a:t>
            </a:r>
            <a:r>
              <a:rPr lang="es-MX" sz="3200" spc="30" dirty="0" smtClean="0">
                <a:latin typeface="Trebuchet MS" panose="020B0603020202020204"/>
                <a:cs typeface="Trebuchet MS" panose="020B0603020202020204"/>
              </a:rPr>
              <a:t>í</a:t>
            </a:r>
            <a:r>
              <a:rPr sz="3200" spc="30" dirty="0" smtClean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30" dirty="0" smtClean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8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30" dirty="0">
                <a:latin typeface="Trebuchet MS" panose="020B0603020202020204"/>
                <a:cs typeface="Trebuchet MS" panose="020B0603020202020204"/>
              </a:rPr>
              <a:t>IV</a:t>
            </a:r>
            <a:endParaRPr lang="es-ES" sz="3200" spc="130" dirty="0">
              <a:latin typeface="Trebuchet MS" panose="020B0603020202020204"/>
              <a:cs typeface="Trebuchet MS" panose="020B0603020202020204"/>
            </a:endParaRPr>
          </a:p>
          <a:p>
            <a:pPr marL="12065">
              <a:lnSpc>
                <a:spcPct val="100000"/>
              </a:lnSpc>
              <a:spcBef>
                <a:spcPts val="440"/>
              </a:spcBef>
              <a:tabLst>
                <a:tab pos="280035" algn="l"/>
              </a:tabLst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20000"/>
              </a:lnSpc>
              <a:spcBef>
                <a:spcPts val="15"/>
              </a:spcBef>
            </a:pPr>
            <a:r>
              <a:rPr sz="3200" spc="1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5" dirty="0">
                <a:latin typeface="Trebuchet MS" panose="020B0603020202020204"/>
                <a:cs typeface="Trebuchet MS" panose="020B0603020202020204"/>
              </a:rPr>
              <a:t>falta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respuesta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clínica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las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primeras</a:t>
            </a:r>
            <a:r>
              <a:rPr sz="3200" spc="-20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36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horas  </a:t>
            </a:r>
            <a:r>
              <a:rPr sz="3200" spc="90" dirty="0">
                <a:latin typeface="Trebuchet MS" panose="020B0603020202020204"/>
                <a:cs typeface="Trebuchet MS" panose="020B0603020202020204"/>
              </a:rPr>
              <a:t>debe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hacer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sospechar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la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presencia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un </a:t>
            </a:r>
            <a:r>
              <a:rPr sz="3200" spc="75" dirty="0" err="1">
                <a:latin typeface="Trebuchet MS" panose="020B0603020202020204"/>
                <a:cs typeface="Trebuchet MS" panose="020B0603020202020204"/>
              </a:rPr>
              <a:t>absceso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85" dirty="0" smtClean="0">
                <a:latin typeface="Trebuchet MS" panose="020B0603020202020204"/>
                <a:cs typeface="Trebuchet MS" panose="020B0603020202020204"/>
              </a:rPr>
              <a:t>prost</a:t>
            </a:r>
            <a:r>
              <a:rPr lang="es-MX" sz="3200" spc="-85" dirty="0" smtClean="0">
                <a:latin typeface="Trebuchet MS" panose="020B0603020202020204"/>
                <a:cs typeface="Trebuchet MS" panose="020B0603020202020204"/>
              </a:rPr>
              <a:t>á</a:t>
            </a:r>
            <a:r>
              <a:rPr sz="3200" spc="-85" dirty="0" err="1" smtClean="0">
                <a:latin typeface="Trebuchet MS" panose="020B0603020202020204"/>
                <a:cs typeface="Trebuchet MS" panose="020B0603020202020204"/>
              </a:rPr>
              <a:t>tico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8109" y="3469957"/>
            <a:ext cx="32200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405" dirty="0">
                <a:latin typeface="Trebuchet MS" panose="020B0603020202020204"/>
                <a:cs typeface="Trebuchet MS" panose="020B0603020202020204"/>
              </a:rPr>
              <a:t>RESUMEN</a:t>
            </a:r>
            <a:endParaRPr sz="5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947" y="1066800"/>
            <a:ext cx="6858000" cy="4095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5" dirty="0">
                <a:latin typeface="Trebuchet MS" panose="020B0603020202020204"/>
                <a:cs typeface="Trebuchet MS" panose="020B0603020202020204"/>
              </a:rPr>
              <a:t>La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bacteriuria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asintomática </a:t>
            </a:r>
            <a:r>
              <a:rPr sz="3200" spc="90" dirty="0">
                <a:latin typeface="Trebuchet MS" panose="020B0603020202020204"/>
                <a:cs typeface="Trebuchet MS" panose="020B0603020202020204"/>
              </a:rPr>
              <a:t>debe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ser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tratada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solo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 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embarazadas,</a:t>
            </a:r>
            <a:r>
              <a:rPr sz="3200" spc="-2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quienes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también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las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90" dirty="0">
                <a:latin typeface="Trebuchet MS" panose="020B0603020202020204"/>
                <a:cs typeface="Trebuchet MS" panose="020B0603020202020204"/>
              </a:rPr>
              <a:t>debe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investigar 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sistemáticamente;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antibióticos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elección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son  </a:t>
            </a:r>
            <a:r>
              <a:rPr sz="3200" spc="-20" dirty="0">
                <a:latin typeface="Trebuchet MS" panose="020B0603020202020204"/>
                <a:cs typeface="Trebuchet MS" panose="020B0603020202020204"/>
              </a:rPr>
              <a:t>nitrofurantoína, 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amoxicilina-clavulánico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,  </a:t>
            </a:r>
            <a:r>
              <a:rPr sz="3200" spc="20" dirty="0" err="1">
                <a:latin typeface="Trebuchet MS" panose="020B0603020202020204"/>
                <a:cs typeface="Trebuchet MS" panose="020B0603020202020204"/>
              </a:rPr>
              <a:t>cefalexina</a:t>
            </a:r>
            <a:r>
              <a:rPr lang="es-ES" sz="3200" spc="20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0" y="374328"/>
            <a:ext cx="7010400" cy="528054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10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30" dirty="0">
                <a:latin typeface="Trebuchet MS" panose="020B0603020202020204"/>
                <a:cs typeface="Trebuchet MS" panose="020B0603020202020204"/>
              </a:rPr>
              <a:t>Ante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procedimientos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que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impliquen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lesio</a:t>
            </a:r>
            <a:r>
              <a:rPr sz="3200" spc="3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n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con 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sangrado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del </a:t>
            </a:r>
            <a:r>
              <a:rPr sz="3200" spc="-35" dirty="0">
                <a:latin typeface="Trebuchet MS" panose="020B0603020202020204"/>
                <a:cs typeface="Trebuchet MS" panose="020B0603020202020204"/>
              </a:rPr>
              <a:t>tracto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urinario </a:t>
            </a:r>
            <a:r>
              <a:rPr sz="3200" spc="70" dirty="0">
                <a:latin typeface="Trebuchet MS" panose="020B0603020202020204"/>
                <a:cs typeface="Trebuchet MS" panose="020B0603020202020204"/>
              </a:rPr>
              <a:t>se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recomienda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solicitar 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urocultivo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para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pesquisar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bacteriuria</a:t>
            </a:r>
            <a:r>
              <a:rPr sz="32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asintoma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tica,</a:t>
            </a:r>
            <a:r>
              <a:rPr sz="3200" spc="-2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y,</a:t>
            </a:r>
            <a:r>
              <a:rPr sz="3200" spc="-2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si  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resultara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positivo,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administrar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antimicrobianos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segu</a:t>
            </a:r>
            <a:r>
              <a:rPr sz="3200" spc="7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n 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sensibilidad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desde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inmediatamente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antes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hasta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24 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horas</a:t>
            </a:r>
            <a:r>
              <a:rPr sz="32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luego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0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intervencio</a:t>
            </a:r>
            <a:r>
              <a:rPr sz="3200" spc="1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n.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0" y="609600"/>
            <a:ext cx="7162800" cy="5291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741045" indent="-229235">
              <a:lnSpc>
                <a:spcPct val="120000"/>
              </a:lnSpc>
              <a:spcBef>
                <a:spcPts val="10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00" dirty="0">
                <a:latin typeface="Trebuchet MS" panose="020B0603020202020204"/>
                <a:cs typeface="Trebuchet MS" panose="020B0603020202020204"/>
              </a:rPr>
              <a:t>En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mujeres, la </a:t>
            </a:r>
            <a:r>
              <a:rPr sz="3200" spc="-15" dirty="0">
                <a:latin typeface="Trebuchet MS" panose="020B0603020202020204"/>
                <a:cs typeface="Trebuchet MS" panose="020B0603020202020204"/>
              </a:rPr>
              <a:t>cistitis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puede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ser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tratada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con  </a:t>
            </a:r>
            <a:r>
              <a:rPr sz="3200" spc="-20" dirty="0">
                <a:latin typeface="Trebuchet MS" panose="020B0603020202020204"/>
                <a:cs typeface="Trebuchet MS" panose="020B0603020202020204"/>
              </a:rPr>
              <a:t>nitrofurantoina,</a:t>
            </a:r>
            <a:r>
              <a:rPr sz="3200" spc="-2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cefalexina,</a:t>
            </a:r>
            <a:r>
              <a:rPr sz="32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fosfomicina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endParaRPr lang="es-ES" sz="3200" spc="-75" dirty="0">
              <a:latin typeface="Trebuchet MS" panose="020B0603020202020204"/>
              <a:cs typeface="Trebuchet MS" panose="020B0603020202020204"/>
            </a:endParaRPr>
          </a:p>
          <a:p>
            <a:pPr marL="241300" marR="741045" indent="-229235">
              <a:lnSpc>
                <a:spcPct val="120000"/>
              </a:lnSpc>
              <a:spcBef>
                <a:spcPts val="105"/>
              </a:spcBef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50" dirty="0" err="1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pielonefritis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puede </a:t>
            </a:r>
            <a:r>
              <a:rPr sz="3200" spc="50" dirty="0" err="1">
                <a:latin typeface="Trebuchet MS" panose="020B0603020202020204"/>
                <a:cs typeface="Trebuchet MS" panose="020B0603020202020204"/>
              </a:rPr>
              <a:t>emplearse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cefixima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cefalexina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si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el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es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ambulatorio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 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ceftriaxona,</a:t>
            </a:r>
            <a:r>
              <a:rPr sz="3200" spc="-2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cefazolina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amikacina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si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es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hospitalario.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800" y="-14288"/>
            <a:ext cx="7696200" cy="6009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2460" indent="-229235">
              <a:lnSpc>
                <a:spcPct val="120000"/>
              </a:lnSpc>
              <a:spcBef>
                <a:spcPts val="10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95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los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hombres,</a:t>
            </a:r>
            <a:r>
              <a:rPr sz="3200" spc="-250" dirty="0">
                <a:latin typeface="Trebuchet MS" panose="020B0603020202020204"/>
                <a:cs typeface="Trebuchet MS" panose="020B0603020202020204"/>
              </a:rPr>
              <a:t> 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lnSpc>
                <a:spcPct val="100000"/>
              </a:lnSpc>
              <a:spcBef>
                <a:spcPts val="142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65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recomienda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25" dirty="0">
                <a:latin typeface="Trebuchet MS" panose="020B0603020202020204"/>
                <a:cs typeface="Trebuchet MS" panose="020B0603020202020204"/>
              </a:rPr>
              <a:t>tratamiento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con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nitrofurantoina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cefalexina</a:t>
            </a:r>
            <a:r>
              <a:rPr lang="es-ES" sz="32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 err="1">
                <a:latin typeface="Trebuchet MS" panose="020B0603020202020204"/>
                <a:cs typeface="Trebuchet MS" panose="020B0603020202020204"/>
              </a:rPr>
              <a:t>por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7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días,</a:t>
            </a:r>
            <a:r>
              <a:rPr sz="3200" spc="-2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bien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monodosis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con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fosfomicina.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marR="93980" indent="-229235">
              <a:lnSpc>
                <a:spcPct val="120000"/>
              </a:lnSpc>
              <a:spcBef>
                <a:spcPts val="99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spc="15" dirty="0">
                <a:latin typeface="Trebuchet MS" panose="020B0603020202020204"/>
                <a:cs typeface="Trebuchet MS" panose="020B0603020202020204"/>
              </a:rPr>
              <a:t>P</a:t>
            </a:r>
            <a:r>
              <a:rPr sz="3200" spc="15" dirty="0" err="1">
                <a:latin typeface="Trebuchet MS" panose="020B0603020202020204"/>
                <a:cs typeface="Trebuchet MS" panose="020B0603020202020204"/>
              </a:rPr>
              <a:t>ielonefritis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hombres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spc="-105" dirty="0">
                <a:latin typeface="Trebuchet MS" panose="020B0603020202020204"/>
                <a:cs typeface="Trebuchet MS" panose="020B0603020202020204"/>
              </a:rPr>
              <a:t>:</a:t>
            </a:r>
            <a:r>
              <a:rPr sz="3200" spc="5" dirty="0" err="1">
                <a:latin typeface="Trebuchet MS" panose="020B0603020202020204"/>
                <a:cs typeface="Trebuchet MS" panose="020B0603020202020204"/>
              </a:rPr>
              <a:t>ceftriaxona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o </a:t>
            </a:r>
            <a:r>
              <a:rPr sz="3200" spc="20" dirty="0" err="1">
                <a:latin typeface="Trebuchet MS" panose="020B0603020202020204"/>
                <a:cs typeface="Trebuchet MS" panose="020B0603020202020204"/>
              </a:rPr>
              <a:t>cefixima</a:t>
            </a:r>
            <a:r>
              <a:rPr sz="32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spc="20" dirty="0">
                <a:latin typeface="Trebuchet MS" panose="020B0603020202020204"/>
                <a:cs typeface="Trebuchet MS" panose="020B0603020202020204"/>
              </a:rPr>
              <a:t>(</a:t>
            </a:r>
            <a:r>
              <a:rPr sz="3200" spc="25" dirty="0" err="1">
                <a:latin typeface="Trebuchet MS" panose="020B0603020202020204"/>
                <a:cs typeface="Trebuchet MS" panose="020B0603020202020204"/>
              </a:rPr>
              <a:t>ambulatorio</a:t>
            </a:r>
            <a:r>
              <a:rPr lang="es-ES" sz="3200" spc="25" dirty="0">
                <a:latin typeface="Trebuchet MS" panose="020B0603020202020204"/>
                <a:cs typeface="Trebuchet MS" panose="020B0603020202020204"/>
              </a:rPr>
              <a:t>)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14" dirty="0">
                <a:latin typeface="Trebuchet MS" panose="020B0603020202020204"/>
                <a:cs typeface="Trebuchet MS" panose="020B0603020202020204"/>
              </a:rPr>
              <a:t>y 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ceftriaxona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 err="1">
                <a:latin typeface="Trebuchet MS" panose="020B0603020202020204"/>
                <a:cs typeface="Trebuchet MS" panose="020B0603020202020204"/>
              </a:rPr>
              <a:t>amikacina</a:t>
            </a:r>
            <a:r>
              <a:rPr lang="es-ES"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spc="-114" dirty="0">
                <a:latin typeface="Trebuchet MS" panose="020B0603020202020204"/>
                <a:cs typeface="Trebuchet MS" panose="020B0603020202020204"/>
              </a:rPr>
              <a:t>(</a:t>
            </a:r>
            <a:r>
              <a:rPr sz="3200" spc="10" dirty="0" err="1">
                <a:latin typeface="Trebuchet MS" panose="020B0603020202020204"/>
                <a:cs typeface="Trebuchet MS" panose="020B0603020202020204"/>
              </a:rPr>
              <a:t>hospitalario</a:t>
            </a:r>
            <a:r>
              <a:rPr lang="es-ES" sz="3200" spc="10" dirty="0">
                <a:latin typeface="Trebuchet MS" panose="020B0603020202020204"/>
                <a:cs typeface="Trebuchet MS" panose="020B0603020202020204"/>
              </a:rPr>
              <a:t>)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marR="466725" indent="-229235">
              <a:lnSpc>
                <a:spcPct val="120000"/>
              </a:lnSpc>
              <a:spcBef>
                <a:spcPts val="102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65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>
                <a:latin typeface="Trebuchet MS" panose="020B0603020202020204"/>
                <a:cs typeface="Trebuchet MS" panose="020B0603020202020204"/>
              </a:rPr>
              <a:t>sugiere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45" dirty="0">
                <a:latin typeface="Trebuchet MS" panose="020B0603020202020204"/>
                <a:cs typeface="Trebuchet MS" panose="020B0603020202020204"/>
              </a:rPr>
              <a:t>tratar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las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0" dirty="0">
                <a:latin typeface="Trebuchet MS" panose="020B0603020202020204"/>
                <a:cs typeface="Trebuchet MS" panose="020B0603020202020204"/>
              </a:rPr>
              <a:t>prostatitis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bacterianas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agudas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5" dirty="0">
                <a:latin typeface="Trebuchet MS" panose="020B0603020202020204"/>
                <a:cs typeface="Trebuchet MS" panose="020B0603020202020204"/>
              </a:rPr>
              <a:t>con  </a:t>
            </a:r>
            <a:r>
              <a:rPr sz="3200" spc="5" dirty="0">
                <a:latin typeface="Trebuchet MS" panose="020B0603020202020204"/>
                <a:cs typeface="Trebuchet MS" panose="020B0603020202020204"/>
              </a:rPr>
              <a:t>ceftriaxona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3200" spc="-1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" dirty="0" err="1">
                <a:latin typeface="Trebuchet MS" panose="020B0603020202020204"/>
                <a:cs typeface="Trebuchet MS" panose="020B0603020202020204"/>
              </a:rPr>
              <a:t>gentamicina</a:t>
            </a:r>
            <a:r>
              <a:rPr sz="3200" spc="10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,609,937 imágenes de Gracias - Imágenes, fotos y vecto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6604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800600" y="5934670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Chavero G, Molina N, Egea A Área Microbiología. Servicio de Laboratorio. Dirección de Especialidades Médicas. Municipalidad de Córdoba. </a:t>
            </a:r>
            <a:r>
              <a:rPr lang="es-AR" dirty="0" err="1"/>
              <a:t>gabrielarchavero@gmail.com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1524000" y="168356"/>
            <a:ext cx="1013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b="1" dirty="0"/>
              <a:t>PREVALENCIA DE AGENTES ETIOLÓGICOS Y PERFIL DE RESISTENCIA ANTIMICROBIANA EN UROCULTIVOS: IMPORTANCIA DE SU REPORTE LOCAL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5029200" y="1828800"/>
          <a:ext cx="6480716" cy="3657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4560"/>
                <a:gridCol w="1526156"/>
              </a:tblGrid>
              <a:tr h="515502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effectLst/>
                        </a:rPr>
                        <a:t>RESISTENCIA DE LA E COLI</a:t>
                      </a:r>
                      <a:endParaRPr lang="es-AR" sz="1600" b="1" i="0" u="none" strike="noStrike">
                        <a:solidFill>
                          <a:srgbClr val="000000"/>
                        </a:solidFill>
                        <a:effectLst/>
                        <a:latin typeface="Calibri (Cuerpo)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762"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7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AMPILICINA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56%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7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AMS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11,20%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7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CEFAZOLINA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12,20%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7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CIPROFLOXACINA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28,10%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7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TMP/SMX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30,40%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7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GENTAMICINA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4,50%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27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NITROFURANTOINA</a:t>
                      </a:r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0%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00" y="168356"/>
            <a:ext cx="1013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b="1" dirty="0"/>
              <a:t>PREVALENCIA DE AGENTES ETIOLÓGICOS Y PERFIL DE RESISTENCIA ANTIMICROBIANA EN UROCULTIVOS: IMPORTANCIA DE SU REPORTE LOCAL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800600" y="5934670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Chavero G, Molina N, Egea A Área Microbiología. Servicio de Laboratorio. Dirección de Especialidades Médicas. Municipalidad de Córdoba. </a:t>
            </a:r>
            <a:r>
              <a:rPr lang="es-AR" dirty="0" err="1"/>
              <a:t>gabrielarchavero@gmail.com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4724400" y="1683902"/>
            <a:ext cx="7696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/>
              <a:t>La distribución de los patógenos más frecuentes fue concordante con lo publicado por otros autores siendo E. </a:t>
            </a:r>
            <a:r>
              <a:rPr lang="es-AR" sz="3200" dirty="0" err="1"/>
              <a:t>coli</a:t>
            </a:r>
            <a:r>
              <a:rPr lang="es-AR" sz="3200" dirty="0"/>
              <a:t> el principal patógeno aislado, en el cual se observó resistencia elevada a ciprofloxacina, a la  ampicilina y a TMS esto hace que sean contraindicados como tratamientos empíricos.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4800600" y="762000"/>
            <a:ext cx="6553200" cy="446166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lang="es-ES" sz="3200" dirty="0"/>
              <a:t>BACTERIURIA ASINTOMÁTICA</a:t>
            </a:r>
          </a:p>
          <a:p>
            <a:pPr marL="34290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lang="es-ES" sz="3200" dirty="0"/>
              <a:t>ITU EN MUJERES</a:t>
            </a:r>
          </a:p>
          <a:p>
            <a:pPr marL="34290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lang="es-ES" sz="3200" dirty="0"/>
              <a:t>ITU EN HOMBRES</a:t>
            </a: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0039" y="2991802"/>
            <a:ext cx="2120265" cy="1042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57480">
              <a:lnSpc>
                <a:spcPts val="3680"/>
              </a:lnSpc>
              <a:spcBef>
                <a:spcPts val="755"/>
              </a:spcBef>
            </a:pP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Bacteriuria  </a:t>
            </a:r>
            <a:r>
              <a:rPr sz="3600" spc="-38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3600" spc="-2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3600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3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3600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23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á</a:t>
            </a:r>
            <a:r>
              <a:rPr sz="3600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4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3600" spc="-20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0346" y="274362"/>
            <a:ext cx="5863590" cy="1557478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25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  <a:tab pos="636905" algn="l"/>
              </a:tabLst>
            </a:pPr>
            <a:r>
              <a:rPr lang="es-ES" sz="3200" spc="95" dirty="0">
                <a:latin typeface="Trebuchet MS" panose="020B0603020202020204"/>
                <a:cs typeface="Trebuchet MS" panose="020B0603020202020204"/>
              </a:rPr>
              <a:t> D</a:t>
            </a:r>
            <a:r>
              <a:rPr sz="3200" spc="50" dirty="0" err="1">
                <a:latin typeface="Trebuchet MS" panose="020B0603020202020204"/>
                <a:cs typeface="Trebuchet MS" panose="020B0603020202020204"/>
              </a:rPr>
              <a:t>esarrollo</a:t>
            </a:r>
            <a:r>
              <a:rPr sz="3200" spc="-1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45" dirty="0">
                <a:latin typeface="Trebuchet MS" panose="020B0603020202020204"/>
                <a:cs typeface="Trebuchet MS" panose="020B0603020202020204"/>
              </a:rPr>
              <a:t>un</a:t>
            </a:r>
            <a:r>
              <a:rPr sz="3200" b="1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60" dirty="0">
                <a:latin typeface="Trebuchet MS" panose="020B0603020202020204"/>
                <a:cs typeface="Trebuchet MS" panose="020B0603020202020204"/>
              </a:rPr>
              <a:t>solo</a:t>
            </a:r>
            <a:r>
              <a:rPr sz="3200" b="1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5" dirty="0">
                <a:latin typeface="Trebuchet MS" panose="020B0603020202020204"/>
                <a:cs typeface="Trebuchet MS" panose="020B0603020202020204"/>
              </a:rPr>
              <a:t>tipo</a:t>
            </a:r>
            <a:r>
              <a:rPr sz="3200" b="1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10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b="1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25" dirty="0">
                <a:latin typeface="Trebuchet MS" panose="020B0603020202020204"/>
                <a:cs typeface="Trebuchet MS" panose="020B0603020202020204"/>
              </a:rPr>
              <a:t>bacteria</a:t>
            </a:r>
            <a:r>
              <a:rPr sz="3200" b="1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5" dirty="0" err="1">
                <a:latin typeface="Trebuchet MS" panose="020B0603020202020204"/>
                <a:cs typeface="Trebuchet MS" panose="020B0603020202020204"/>
              </a:rPr>
              <a:t>en</a:t>
            </a:r>
            <a:r>
              <a:rPr lang="es-ES" sz="3200" spc="55" dirty="0">
                <a:latin typeface="Trebuchet MS" panose="020B0603020202020204"/>
                <a:cs typeface="Trebuchet MS" panose="020B0603020202020204"/>
              </a:rPr>
              <a:t> l</a:t>
            </a:r>
            <a:r>
              <a:rPr sz="32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orina</a:t>
            </a:r>
            <a:r>
              <a:rPr sz="3200" spc="-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5" dirty="0">
                <a:latin typeface="Trebuchet MS" panose="020B0603020202020204"/>
                <a:cs typeface="Trebuchet MS" panose="020B0603020202020204"/>
              </a:rPr>
              <a:t>individuos</a:t>
            </a:r>
            <a:r>
              <a:rPr sz="32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asintomáticos</a:t>
            </a:r>
            <a:r>
              <a:rPr sz="2200" spc="-5" dirty="0">
                <a:latin typeface="Trebuchet MS" panose="020B0603020202020204"/>
                <a:cs typeface="Trebuchet MS" panose="020B0603020202020204"/>
              </a:rPr>
              <a:t>.</a:t>
            </a:r>
            <a:endParaRPr sz="2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1806" y="1959816"/>
            <a:ext cx="5975985" cy="2991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90"/>
              </a:spcBef>
              <a:buClr>
                <a:srgbClr val="0FB6F4"/>
              </a:buClr>
              <a:buSzPct val="109000"/>
              <a:buFont typeface="Wingdings" panose="05000000000000000000"/>
              <a:buChar char=""/>
              <a:tabLst>
                <a:tab pos="241935" algn="l"/>
                <a:tab pos="1513205" algn="l"/>
              </a:tabLst>
            </a:pPr>
            <a:r>
              <a:rPr sz="3200" spc="80" dirty="0">
                <a:latin typeface="Trebuchet MS" panose="020B0603020202020204"/>
                <a:cs typeface="Trebuchet MS" panose="020B0603020202020204"/>
              </a:rPr>
              <a:t>Se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requieren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al </a:t>
            </a:r>
            <a:r>
              <a:rPr sz="3200" spc="75" dirty="0" err="1">
                <a:latin typeface="Trebuchet MS" panose="020B0603020202020204"/>
                <a:cs typeface="Trebuchet MS" panose="020B0603020202020204"/>
              </a:rPr>
              <a:t>menos</a:t>
            </a:r>
            <a:r>
              <a:rPr lang="es-ES" sz="3200" spc="75" dirty="0">
                <a:latin typeface="Trebuchet MS" panose="020B0603020202020204"/>
                <a:cs typeface="Trebuchet MS" panose="020B0603020202020204"/>
              </a:rPr>
              <a:t>:</a:t>
            </a:r>
            <a:r>
              <a:rPr sz="3200" spc="75" dirty="0">
                <a:latin typeface="Trebuchet MS" panose="020B0603020202020204"/>
                <a:cs typeface="Trebuchet MS" panose="020B0603020202020204"/>
              </a:rPr>
              <a:t> </a:t>
            </a:r>
            <a:endParaRPr lang="es-ES" sz="3200" spc="75" dirty="0">
              <a:latin typeface="Trebuchet MS" panose="020B0603020202020204"/>
              <a:cs typeface="Trebuchet MS" panose="020B0603020202020204"/>
            </a:endParaRPr>
          </a:p>
          <a:p>
            <a:pPr marL="12065" marR="5080">
              <a:lnSpc>
                <a:spcPct val="120000"/>
              </a:lnSpc>
              <a:spcBef>
                <a:spcPts val="90"/>
              </a:spcBef>
              <a:buClr>
                <a:srgbClr val="0FB6F4"/>
              </a:buClr>
              <a:buSzPct val="109000"/>
              <a:tabLst>
                <a:tab pos="241935" algn="l"/>
                <a:tab pos="1513205" algn="l"/>
              </a:tabLst>
            </a:pPr>
            <a:r>
              <a:rPr lang="es-AR" sz="3200" b="1" spc="75" dirty="0">
                <a:latin typeface="Trebuchet MS" panose="020B0603020202020204"/>
                <a:cs typeface="Trebuchet MS" panose="020B0603020202020204"/>
              </a:rPr>
              <a:t>- </a:t>
            </a:r>
            <a:r>
              <a:rPr lang="es-AR" sz="3200" b="1" spc="114" dirty="0">
                <a:latin typeface="Trebuchet MS" panose="020B0603020202020204"/>
                <a:cs typeface="Trebuchet MS" panose="020B0603020202020204"/>
              </a:rPr>
              <a:t> 2</a:t>
            </a:r>
            <a:r>
              <a:rPr sz="3200" b="1" spc="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10" dirty="0" err="1">
                <a:latin typeface="Trebuchet MS" panose="020B0603020202020204"/>
                <a:cs typeface="Trebuchet MS" panose="020B0603020202020204"/>
              </a:rPr>
              <a:t>urocultivos</a:t>
            </a:r>
            <a:r>
              <a:rPr sz="3200" b="1" spc="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30" dirty="0" err="1">
                <a:latin typeface="Trebuchet MS" panose="020B0603020202020204"/>
                <a:cs typeface="Trebuchet MS" panose="020B0603020202020204"/>
              </a:rPr>
              <a:t>consecutivos</a:t>
            </a:r>
            <a:r>
              <a:rPr sz="3200" b="1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55" dirty="0">
                <a:latin typeface="Trebuchet MS" panose="020B0603020202020204"/>
                <a:cs typeface="Trebuchet MS" panose="020B0603020202020204"/>
              </a:rPr>
              <a:t>en </a:t>
            </a:r>
            <a:r>
              <a:rPr sz="3200" b="1" spc="15" dirty="0" err="1">
                <a:latin typeface="Trebuchet MS" panose="020B0603020202020204"/>
                <a:cs typeface="Trebuchet MS" panose="020B0603020202020204"/>
              </a:rPr>
              <a:t>mujeres</a:t>
            </a:r>
            <a:r>
              <a:rPr sz="3200" b="1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ES" sz="3200" b="1" spc="15" dirty="0">
                <a:latin typeface="Trebuchet MS" panose="020B0603020202020204"/>
                <a:cs typeface="Trebuchet MS" panose="020B0603020202020204"/>
              </a:rPr>
              <a:t>.</a:t>
            </a:r>
            <a:endParaRPr lang="es-ES" sz="3200" b="1" spc="150" dirty="0">
              <a:latin typeface="Trebuchet MS" panose="020B0603020202020204"/>
              <a:cs typeface="Trebuchet MS" panose="020B0603020202020204"/>
            </a:endParaRPr>
          </a:p>
          <a:p>
            <a:pPr marL="12065" marR="5080">
              <a:lnSpc>
                <a:spcPct val="120000"/>
              </a:lnSpc>
              <a:spcBef>
                <a:spcPts val="90"/>
              </a:spcBef>
              <a:buClr>
                <a:srgbClr val="0FB6F4"/>
              </a:buClr>
              <a:buSzPct val="109000"/>
              <a:tabLst>
                <a:tab pos="241935" algn="l"/>
                <a:tab pos="1513205" algn="l"/>
              </a:tabLst>
            </a:pPr>
            <a:r>
              <a:rPr lang="es-AR" sz="3200" b="1" spc="150" dirty="0">
                <a:latin typeface="Trebuchet MS" panose="020B0603020202020204"/>
                <a:cs typeface="Trebuchet MS" panose="020B0603020202020204"/>
              </a:rPr>
              <a:t>- </a:t>
            </a:r>
            <a:r>
              <a:rPr lang="es-AR" sz="3200" b="1" spc="55" dirty="0">
                <a:latin typeface="Trebuchet MS" panose="020B0603020202020204"/>
                <a:cs typeface="Trebuchet MS" panose="020B0603020202020204"/>
              </a:rPr>
              <a:t>1 urocultivo</a:t>
            </a:r>
            <a:r>
              <a:rPr sz="3200" b="1" spc="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55" dirty="0">
                <a:latin typeface="Trebuchet MS" panose="020B0603020202020204"/>
                <a:cs typeface="Trebuchet MS" panose="020B0603020202020204"/>
              </a:rPr>
              <a:t>en  </a:t>
            </a:r>
            <a:r>
              <a:rPr sz="3200" b="1" spc="70" dirty="0">
                <a:latin typeface="Trebuchet MS" panose="020B0603020202020204"/>
                <a:cs typeface="Trebuchet MS" panose="020B0603020202020204"/>
              </a:rPr>
              <a:t>hombres	</a:t>
            </a:r>
            <a:r>
              <a:rPr sz="3200" b="1" spc="60" dirty="0">
                <a:latin typeface="Trebuchet MS" panose="020B0603020202020204"/>
                <a:cs typeface="Trebuchet MS" panose="020B0603020202020204"/>
              </a:rPr>
              <a:t>con</a:t>
            </a:r>
            <a:r>
              <a:rPr sz="3200" b="1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10" dirty="0">
                <a:latin typeface="Trebuchet MS" panose="020B0603020202020204"/>
                <a:cs typeface="Trebuchet MS" panose="020B0603020202020204"/>
              </a:rPr>
              <a:t>recuento</a:t>
            </a:r>
            <a:r>
              <a:rPr sz="3200" b="1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310" dirty="0">
                <a:latin typeface="Trebuchet MS" panose="020B0603020202020204"/>
                <a:cs typeface="Trebuchet MS" panose="020B0603020202020204"/>
              </a:rPr>
              <a:t>≥</a:t>
            </a:r>
            <a:r>
              <a:rPr sz="3200" b="1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MX" sz="3200" dirty="0" smtClean="0"/>
              <a:t>10</a:t>
            </a:r>
            <a:r>
              <a:rPr lang="es-MX" sz="3200" baseline="30000" dirty="0" smtClean="0"/>
              <a:t>5</a:t>
            </a:r>
            <a:r>
              <a:rPr sz="3200" b="1" spc="-150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25" dirty="0">
                <a:latin typeface="Trebuchet MS" panose="020B0603020202020204"/>
                <a:cs typeface="Trebuchet MS" panose="020B0603020202020204"/>
              </a:rPr>
              <a:t>UFC/ml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1804" y="5023812"/>
            <a:ext cx="6745393" cy="119276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>
              <a:lnSpc>
                <a:spcPct val="120000"/>
              </a:lnSpc>
              <a:spcBef>
                <a:spcPts val="85"/>
              </a:spcBef>
              <a:buClr>
                <a:srgbClr val="0FB6F4"/>
              </a:buClr>
              <a:buSzPct val="109000"/>
              <a:tabLst>
                <a:tab pos="241935" algn="l"/>
              </a:tabLst>
            </a:pPr>
            <a:r>
              <a:rPr lang="es-AR" sz="3200" b="1" spc="45" dirty="0">
                <a:latin typeface="Trebuchet MS" panose="020B0603020202020204"/>
                <a:cs typeface="Trebuchet MS" panose="020B0603020202020204"/>
              </a:rPr>
              <a:t>-  1 urocultivo </a:t>
            </a:r>
            <a:r>
              <a:rPr lang="es-AR" sz="3200" b="1" spc="60" dirty="0">
                <a:latin typeface="Trebuchet MS" panose="020B0603020202020204"/>
                <a:cs typeface="Trebuchet MS" panose="020B0603020202020204"/>
              </a:rPr>
              <a:t>con</a:t>
            </a:r>
            <a:r>
              <a:rPr lang="es-AR" sz="3200" b="1" spc="-11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b="1" spc="10" dirty="0">
                <a:latin typeface="Trebuchet MS" panose="020B0603020202020204"/>
                <a:cs typeface="Trebuchet MS" panose="020B0603020202020204"/>
              </a:rPr>
              <a:t>recuento</a:t>
            </a:r>
            <a:r>
              <a:rPr lang="es-AR" sz="3200" b="1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AR" sz="3200" b="1" spc="315" dirty="0">
                <a:latin typeface="Trebuchet MS" panose="020B0603020202020204"/>
                <a:cs typeface="Trebuchet MS" panose="020B0603020202020204"/>
              </a:rPr>
              <a:t>≥</a:t>
            </a:r>
            <a:r>
              <a:rPr lang="es-AR" sz="3200" b="1" spc="-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s-MX" sz="3200" dirty="0"/>
              <a:t>10</a:t>
            </a:r>
            <a:r>
              <a:rPr lang="es-MX" sz="3200" baseline="30000" dirty="0"/>
              <a:t>2</a:t>
            </a:r>
            <a:r>
              <a:rPr lang="es-ES" sz="3200" b="1" spc="125" dirty="0" smtClean="0">
                <a:latin typeface="Trebuchet MS" panose="020B0603020202020204"/>
                <a:cs typeface="Trebuchet MS" panose="020B0603020202020204"/>
              </a:rPr>
              <a:t>; </a:t>
            </a:r>
            <a:r>
              <a:rPr lang="es-ES" sz="3200" b="1" spc="125" dirty="0">
                <a:latin typeface="Trebuchet MS" panose="020B0603020202020204"/>
                <a:cs typeface="Trebuchet MS" panose="020B0603020202020204"/>
              </a:rPr>
              <a:t>e</a:t>
            </a:r>
            <a:r>
              <a:rPr lang="es-ES" sz="3200" spc="125" dirty="0">
                <a:latin typeface="Trebuchet MS" panose="020B0603020202020204"/>
                <a:cs typeface="Trebuchet MS" panose="020B0603020202020204"/>
              </a:rPr>
              <a:t>n </a:t>
            </a:r>
            <a:r>
              <a:rPr lang="es-ES" sz="3200" spc="30" dirty="0">
                <a:latin typeface="Trebuchet MS" panose="020B0603020202020204"/>
                <a:cs typeface="Trebuchet MS" panose="020B0603020202020204"/>
              </a:rPr>
              <a:t>pacientes </a:t>
            </a:r>
            <a:r>
              <a:rPr lang="es-ES" sz="3200" spc="-5" dirty="0">
                <a:latin typeface="Trebuchet MS" panose="020B0603020202020204"/>
                <a:cs typeface="Trebuchet MS" panose="020B0603020202020204"/>
              </a:rPr>
              <a:t>cateterizados.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5847" y="533400"/>
            <a:ext cx="6934200" cy="4275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b="1" i="1" spc="5" dirty="0">
                <a:latin typeface="Trebuchet MS" panose="020B0603020202020204"/>
                <a:cs typeface="Trebuchet MS" panose="020B0603020202020204"/>
              </a:rPr>
              <a:t>  </a:t>
            </a:r>
            <a:r>
              <a:rPr sz="3200" b="1" i="1" u="sng" spc="5" dirty="0" err="1">
                <a:latin typeface="Trebuchet MS" panose="020B0603020202020204"/>
                <a:cs typeface="Trebuchet MS" panose="020B0603020202020204"/>
              </a:rPr>
              <a:t>Pacientes</a:t>
            </a:r>
            <a:r>
              <a:rPr sz="3200" b="1" i="1" u="sng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u="sng" spc="-15" dirty="0">
                <a:latin typeface="Trebuchet MS" panose="020B0603020202020204"/>
                <a:cs typeface="Trebuchet MS" panose="020B0603020202020204"/>
              </a:rPr>
              <a:t>diabéticos</a:t>
            </a:r>
            <a:r>
              <a:rPr sz="3200" u="sng" spc="-15" dirty="0">
                <a:latin typeface="Trebuchet MS" panose="020B0603020202020204"/>
                <a:cs typeface="Trebuchet MS" panose="020B0603020202020204"/>
              </a:rPr>
              <a:t>:</a:t>
            </a:r>
            <a:endParaRPr sz="3200" u="sng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1000"/>
              </a:lnSpc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10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5" dirty="0">
                <a:latin typeface="Trebuchet MS" panose="020B0603020202020204"/>
                <a:cs typeface="Trebuchet MS" panose="020B0603020202020204"/>
              </a:rPr>
              <a:t>diabéticos</a:t>
            </a:r>
            <a:r>
              <a:rPr sz="3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5" dirty="0">
                <a:latin typeface="Trebuchet MS" panose="020B0603020202020204"/>
                <a:cs typeface="Trebuchet MS" panose="020B0603020202020204"/>
              </a:rPr>
              <a:t>existe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una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mayor</a:t>
            </a:r>
            <a:r>
              <a:rPr sz="3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30" dirty="0">
                <a:latin typeface="Trebuchet MS" panose="020B0603020202020204"/>
                <a:cs typeface="Trebuchet MS" panose="020B0603020202020204"/>
              </a:rPr>
              <a:t>prevalencia</a:t>
            </a:r>
            <a:r>
              <a:rPr sz="32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25" dirty="0">
                <a:latin typeface="Trebuchet MS" panose="020B0603020202020204"/>
                <a:cs typeface="Trebuchet MS" panose="020B0603020202020204"/>
              </a:rPr>
              <a:t>BA</a:t>
            </a:r>
            <a:r>
              <a:rPr lang="es-ES" sz="3200" spc="25" dirty="0" smtClean="0">
                <a:latin typeface="Trebuchet MS" panose="020B0603020202020204"/>
                <a:cs typeface="Trebuchet MS" panose="020B0603020202020204"/>
              </a:rPr>
              <a:t>. (No tratar)</a:t>
            </a:r>
            <a:endParaRPr lang="es-ES" sz="3200" spc="25" dirty="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ct val="121000"/>
              </a:lnSpc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endParaRPr sz="3200" dirty="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lnSpc>
                <a:spcPct val="100000"/>
              </a:lnSpc>
              <a:buClr>
                <a:srgbClr val="0FB6F4"/>
              </a:buClr>
              <a:buSzPct val="108000"/>
              <a:buFont typeface="Wingdings" panose="05000000000000000000"/>
              <a:buChar char=""/>
              <a:tabLst>
                <a:tab pos="241935" algn="l"/>
              </a:tabLst>
            </a:pPr>
            <a:r>
              <a:rPr sz="3200" spc="65" dirty="0">
                <a:latin typeface="Trebuchet MS" panose="020B0603020202020204"/>
                <a:cs typeface="Trebuchet MS" panose="020B0603020202020204"/>
              </a:rPr>
              <a:t>Se</a:t>
            </a:r>
            <a:r>
              <a:rPr sz="3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40" dirty="0">
                <a:latin typeface="Trebuchet MS" panose="020B0603020202020204"/>
                <a:cs typeface="Trebuchet MS" panose="020B0603020202020204"/>
              </a:rPr>
              <a:t>desaconseja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>
                <a:latin typeface="Trebuchet MS" panose="020B0603020202020204"/>
                <a:cs typeface="Trebuchet MS" panose="020B0603020202020204"/>
              </a:rPr>
              <a:t>la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60" dirty="0">
                <a:latin typeface="Trebuchet MS" panose="020B0603020202020204"/>
                <a:cs typeface="Trebuchet MS" panose="020B0603020202020204"/>
              </a:rPr>
              <a:t>pesquisa</a:t>
            </a:r>
            <a:r>
              <a:rPr sz="3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85" dirty="0">
                <a:latin typeface="Trebuchet MS" panose="020B0603020202020204"/>
                <a:cs typeface="Trebuchet MS" panose="020B0603020202020204"/>
              </a:rPr>
              <a:t>de</a:t>
            </a:r>
            <a:r>
              <a:rPr sz="3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105" dirty="0">
                <a:latin typeface="Trebuchet MS" panose="020B0603020202020204"/>
                <a:cs typeface="Trebuchet MS" panose="020B0603020202020204"/>
              </a:rPr>
              <a:t>BA</a:t>
            </a:r>
            <a:r>
              <a:rPr sz="3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en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5" dirty="0" err="1">
                <a:latin typeface="Trebuchet MS" panose="020B0603020202020204"/>
                <a:cs typeface="Trebuchet MS" panose="020B0603020202020204"/>
              </a:rPr>
              <a:t>esta</a:t>
            </a:r>
            <a:r>
              <a:rPr sz="32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50" dirty="0">
                <a:latin typeface="Trebuchet MS" panose="020B0603020202020204"/>
                <a:cs typeface="Trebuchet MS" panose="020B0603020202020204"/>
              </a:rPr>
              <a:t>población</a:t>
            </a:r>
            <a:r>
              <a:rPr lang="es-ES" sz="3200" spc="50" dirty="0">
                <a:latin typeface="Trebuchet MS" panose="020B0603020202020204"/>
                <a:cs typeface="Trebuchet MS" panose="020B0603020202020204"/>
              </a:rPr>
              <a:t>.</a:t>
            </a:r>
            <a:endParaRPr sz="32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114" dirty="0"/>
              <a:t>CONSENSO</a:t>
            </a:r>
            <a:r>
              <a:rPr spc="-90" dirty="0"/>
              <a:t> </a:t>
            </a:r>
            <a:r>
              <a:rPr spc="80" dirty="0"/>
              <a:t>ARGENTINO</a:t>
            </a:r>
            <a:r>
              <a:rPr spc="-50" dirty="0"/>
              <a:t> </a:t>
            </a:r>
            <a:r>
              <a:rPr spc="90" dirty="0"/>
              <a:t>INTERSOCIEDADES</a:t>
            </a:r>
            <a:r>
              <a:rPr spc="-100" dirty="0"/>
              <a:t> </a:t>
            </a:r>
            <a:r>
              <a:rPr spc="120" dirty="0"/>
              <a:t>DE</a:t>
            </a:r>
            <a:r>
              <a:rPr spc="-50" dirty="0"/>
              <a:t> </a:t>
            </a:r>
            <a:r>
              <a:rPr spc="95" dirty="0"/>
              <a:t>INFECCIO</a:t>
            </a:r>
            <a:r>
              <a:rPr spc="95" dirty="0">
                <a:latin typeface="Times New Roman" panose="02020603050405020304"/>
                <a:cs typeface="Times New Roman" panose="02020603050405020304"/>
              </a:rPr>
              <a:t>́</a:t>
            </a:r>
            <a:r>
              <a:rPr spc="95" dirty="0"/>
              <a:t>N</a:t>
            </a:r>
            <a:r>
              <a:rPr spc="-85" dirty="0"/>
              <a:t> </a:t>
            </a:r>
            <a:r>
              <a:rPr spc="60" dirty="0"/>
              <a:t>URINARIA</a:t>
            </a:r>
            <a:r>
              <a:rPr spc="-75" dirty="0"/>
              <a:t> </a:t>
            </a:r>
            <a:r>
              <a:rPr spc="20" dirty="0"/>
              <a:t>2018-2019</a:t>
            </a:r>
            <a:r>
              <a:rPr spc="-110" dirty="0"/>
              <a:t> </a:t>
            </a:r>
            <a:r>
              <a:rPr spc="-20" dirty="0"/>
              <a:t>-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590039" y="2991802"/>
            <a:ext cx="2120265" cy="10420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57480">
              <a:lnSpc>
                <a:spcPts val="3680"/>
              </a:lnSpc>
              <a:spcBef>
                <a:spcPts val="755"/>
              </a:spcBef>
            </a:pP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Bacteriuria  </a:t>
            </a:r>
            <a:r>
              <a:rPr sz="3600" spc="-38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3600" spc="-24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3600" spc="-39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3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3600" spc="-45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23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3600" spc="-35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á</a:t>
            </a:r>
            <a:r>
              <a:rPr sz="3600" spc="-409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3600" spc="-41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3600" spc="-465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3600" spc="-200" dirty="0">
                <a:solidFill>
                  <a:srgbClr val="006F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endParaRPr sz="360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2022</Words>
  <Application>Microsoft Office PowerPoint</Application>
  <PresentationFormat>Panorámica</PresentationFormat>
  <Paragraphs>261</Paragraphs>
  <Slides>46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(Cuerpo)</vt:lpstr>
      <vt:lpstr>Georgia</vt:lpstr>
      <vt:lpstr>Times New Roman</vt:lpstr>
      <vt:lpstr>Trebuchet MS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factores de riesgo más comunes son:  Instrumentación del tracto urinario, estrechez uretral y uretritis (generalmente por gérmenes asociados a infecciones de trasmisión sexual).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bacteriuria asintomática debe ser tratada solo en embarazadas, a quienes también se las debe investigar sistemáticamente; los antibióticos de elección son nitrofurantoína, amoxicilina, amoxicilina-clavulánico, cefalexina y trimetoprimasulfametoxazol</dc:title>
  <dc:creator>Microsoft Office User</dc:creator>
  <cp:lastModifiedBy>Usuario</cp:lastModifiedBy>
  <cp:revision>15</cp:revision>
  <dcterms:created xsi:type="dcterms:W3CDTF">2023-04-04T00:18:00Z</dcterms:created>
  <dcterms:modified xsi:type="dcterms:W3CDTF">2026-04-04T21:33:54Z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2022-04-14T18:00:00Z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2023-04-03T18:00:00Z</vt:filetime>
  </property>
  <property fmtid="{D5CDD505-2E9C-101B-9397-08002B2CF9AE}" pid="5" name="ICV">
    <vt:lpwstr>BDC37519EF15496F84D851BB9AF2FE12</vt:lpwstr>
  </property>
  <property fmtid="{D5CDD505-2E9C-101B-9397-08002B2CF9AE}" pid="6" name="KSOProductBuildVer">
    <vt:lpwstr>3082-12.2.0.17119</vt:lpwstr>
  </property>
</Properties>
</file>