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80" r:id="rId6"/>
    <p:sldId id="259" r:id="rId7"/>
    <p:sldId id="261" r:id="rId8"/>
    <p:sldId id="263" r:id="rId9"/>
    <p:sldId id="264" r:id="rId10"/>
    <p:sldId id="281" r:id="rId11"/>
    <p:sldId id="265" r:id="rId12"/>
    <p:sldId id="267" r:id="rId13"/>
    <p:sldId id="266" r:id="rId14"/>
    <p:sldId id="268" r:id="rId15"/>
    <p:sldId id="29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94434" autoAdjust="0"/>
  </p:normalViewPr>
  <p:slideViewPr>
    <p:cSldViewPr snapToGrid="0">
      <p:cViewPr varScale="1">
        <p:scale>
          <a:sx n="77" d="100"/>
          <a:sy n="77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158926" y="725178"/>
            <a:ext cx="8832540" cy="2718760"/>
          </a:xfrm>
        </p:spPr>
        <p:txBody>
          <a:bodyPr>
            <a:normAutofit/>
          </a:bodyPr>
          <a:lstStyle/>
          <a:p>
            <a:pPr algn="ctr"/>
            <a:r>
              <a:rPr lang="es-AR" sz="4800" dirty="0" smtClean="0"/>
              <a:t>Tratamiento </a:t>
            </a:r>
            <a:br>
              <a:rPr lang="es-AR" sz="4800" dirty="0" smtClean="0"/>
            </a:br>
            <a:r>
              <a:rPr lang="es-AR" sz="4800" dirty="0" smtClean="0"/>
              <a:t>farmacológico  de  la </a:t>
            </a:r>
            <a:br>
              <a:rPr lang="es-AR" sz="4800" dirty="0" smtClean="0"/>
            </a:br>
            <a:r>
              <a:rPr lang="es-AR" sz="4800" dirty="0" smtClean="0"/>
              <a:t>Anemia  </a:t>
            </a:r>
            <a:r>
              <a:rPr lang="es-AR" sz="4800" dirty="0" err="1" smtClean="0"/>
              <a:t>ferropénica</a:t>
            </a:r>
            <a:endParaRPr lang="es-A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26405" y="4080146"/>
            <a:ext cx="5093355" cy="550545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Prof. Dr. Gabriel S. Iraci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80" y="153822"/>
            <a:ext cx="1938033" cy="5526357"/>
          </a:xfrm>
          <a:prstGeom prst="rect">
            <a:avLst/>
          </a:prstGeom>
        </p:spPr>
      </p:pic>
      <p:sp>
        <p:nvSpPr>
          <p:cNvPr id="5" name="Subtítulo 2"/>
          <p:cNvSpPr txBox="1"/>
          <p:nvPr/>
        </p:nvSpPr>
        <p:spPr>
          <a:xfrm rot="21420000">
            <a:off x="381000" y="4937760"/>
            <a:ext cx="6690360" cy="1086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Prof. titula</a:t>
            </a:r>
            <a:r>
              <a:rPr lang="es-ES" altLang="es-A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es-A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s-AR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Cát</a:t>
            </a:r>
            <a:r>
              <a:rPr lang="es-A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s-AR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Fco</a:t>
            </a:r>
            <a:r>
              <a:rPr lang="es-A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 Aplicada</a:t>
            </a:r>
          </a:p>
          <a:p>
            <a:pPr algn="ctr"/>
            <a:r>
              <a:rPr lang="es-A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HNC – FCM - UNC</a:t>
            </a:r>
            <a:endParaRPr lang="es-A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3336925"/>
            <a:ext cx="7545705" cy="203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 Si mavis no tolera la vía oral 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Imagen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Marcador de posición de contenido 103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45560" r="-391"/>
          <a:stretch>
            <a:fillRect/>
          </a:stretch>
        </p:blipFill>
        <p:spPr>
          <a:xfrm>
            <a:off x="8423910" y="1498600"/>
            <a:ext cx="2865120" cy="44405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Marcador de contenido 2"/>
          <p:cNvSpPr txBox="1"/>
          <p:nvPr/>
        </p:nvSpPr>
        <p:spPr>
          <a:xfrm>
            <a:off x="8423910" y="5494020"/>
            <a:ext cx="2110740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transylvania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ferropenica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/>
          <p:nvPr/>
        </p:nvSpPr>
        <p:spPr>
          <a:xfrm>
            <a:off x="1945006" y="2754752"/>
            <a:ext cx="2528046" cy="77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/>
          <p:nvPr/>
        </p:nvSpPr>
        <p:spPr>
          <a:xfrm>
            <a:off x="685800" y="3739515"/>
            <a:ext cx="7239000" cy="10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Sólo preparaciones aptas para esta vía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Imagen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Marcador de contenido 2"/>
          <p:cNvSpPr txBox="1"/>
          <p:nvPr/>
        </p:nvSpPr>
        <p:spPr>
          <a:xfrm>
            <a:off x="685800" y="1810385"/>
            <a:ext cx="4445000" cy="95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vía intramuscular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45158"/>
            <a:ext cx="10396882" cy="1151965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685801" y="2244055"/>
            <a:ext cx="10665371" cy="954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/>
          <p:cNvSpPr txBox="1"/>
          <p:nvPr/>
        </p:nvSpPr>
        <p:spPr>
          <a:xfrm>
            <a:off x="4539615" y="2406650"/>
            <a:ext cx="4111625" cy="302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Advertir de las posibles manchas “tatuajes” que pueden quedar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557" t="34229" r="50398" b="8856"/>
          <a:stretch>
            <a:fillRect/>
          </a:stretch>
        </p:blipFill>
        <p:spPr>
          <a:xfrm rot="5400000">
            <a:off x="9137650" y="2010410"/>
            <a:ext cx="2187575" cy="26555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37" t="33045" r="51160" b="13144"/>
          <a:stretch>
            <a:fillRect/>
          </a:stretch>
        </p:blipFill>
        <p:spPr>
          <a:xfrm>
            <a:off x="8903970" y="134620"/>
            <a:ext cx="2654935" cy="19462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3059" t="25472" r="17948" b="13035"/>
          <a:stretch>
            <a:fillRect/>
          </a:stretch>
        </p:blipFill>
        <p:spPr>
          <a:xfrm>
            <a:off x="8904605" y="4541520"/>
            <a:ext cx="2654300" cy="1732915"/>
          </a:xfrm>
          <a:prstGeom prst="rect">
            <a:avLst/>
          </a:prstGeom>
        </p:spPr>
      </p:pic>
      <p:sp>
        <p:nvSpPr>
          <p:cNvPr id="9" name="Marcador de contenido 2"/>
          <p:cNvSpPr txBox="1"/>
          <p:nvPr/>
        </p:nvSpPr>
        <p:spPr>
          <a:xfrm>
            <a:off x="685800" y="1810385"/>
            <a:ext cx="4445000" cy="95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vía intramuscular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Marcador de posición de contenido 101"/>
          <p:cNvPicPr>
            <a:picLocks noGrp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819785" y="2546985"/>
            <a:ext cx="3038475" cy="356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Marcador de contenido 2"/>
          <p:cNvSpPr txBox="1"/>
          <p:nvPr/>
        </p:nvSpPr>
        <p:spPr>
          <a:xfrm>
            <a:off x="819785" y="2546985"/>
            <a:ext cx="2110740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transylvania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45158"/>
            <a:ext cx="10396882" cy="1151965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685800" y="1810385"/>
            <a:ext cx="4445000" cy="95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vía intramuscular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/>
          <p:nvPr/>
        </p:nvSpPr>
        <p:spPr>
          <a:xfrm>
            <a:off x="685801" y="2566427"/>
            <a:ext cx="6817658" cy="1064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debe indicar con técnica en z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/>
          <p:cNvSpPr txBox="1"/>
          <p:nvPr/>
        </p:nvSpPr>
        <p:spPr>
          <a:xfrm>
            <a:off x="1100692" y="3358682"/>
            <a:ext cx="8202304" cy="2086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Presionar la piel del sitio de inyección y desplazándola hacia un lado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Inyectar a 90°. Aguardar 10 </a:t>
            </a:r>
            <a:r>
              <a:rPr lang="es-A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retirar lentamente ir soltando la piel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828"/>
          <a:stretch>
            <a:fillRect/>
          </a:stretch>
        </p:blipFill>
        <p:spPr>
          <a:xfrm>
            <a:off x="9556553" y="445158"/>
            <a:ext cx="1794619" cy="5930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45158"/>
            <a:ext cx="10396882" cy="1151965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717444"/>
            <a:ext cx="10286999" cy="670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¿cuánto dura el tratamiento?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685800" y="2508446"/>
            <a:ext cx="10665460" cy="263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Hasta corregir la deficienci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de hierro.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Lograr valores de ferritina superiores a 30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/L y % saturación de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transferrina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&gt; 20 %.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(3 a 6 meses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aprox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s-A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deber corregir la causa / pérdida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/>
          <p:nvPr/>
        </p:nvSpPr>
        <p:spPr>
          <a:xfrm>
            <a:off x="125260" y="5834083"/>
            <a:ext cx="9174157" cy="44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anemia </a:t>
            </a:r>
            <a:r>
              <a:rPr lang="es-AR" dirty="0" smtClean="0"/>
              <a:t> </a:t>
            </a:r>
            <a:r>
              <a:rPr lang="es-AR" dirty="0" err="1"/>
              <a:t>Clinical</a:t>
            </a:r>
            <a:r>
              <a:rPr lang="es-AR" dirty="0"/>
              <a:t> Medicine 2021 </a:t>
            </a:r>
            <a:r>
              <a:rPr lang="es-AR" dirty="0" err="1"/>
              <a:t>Vol</a:t>
            </a:r>
            <a:r>
              <a:rPr lang="es-AR" dirty="0"/>
              <a:t> 21, No 2: 107–13 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Marcador de posición de contenido 99"/>
          <p:cNvPicPr>
            <a:picLocks noGrp="1"/>
          </p:cNvPicPr>
          <p:nvPr>
            <p:ph sz="quarter" idx="14"/>
          </p:nvPr>
        </p:nvPicPr>
        <p:blipFill>
          <a:blip r:embed="rId2"/>
          <a:srcRect l="22070" r="21066" b="3162"/>
          <a:stretch>
            <a:fillRect/>
          </a:stretch>
        </p:blipFill>
        <p:spPr>
          <a:xfrm flipH="1">
            <a:off x="9569884" y="1379220"/>
            <a:ext cx="1458160" cy="4201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710055"/>
            <a:ext cx="8034655" cy="1097915"/>
          </a:xfrm>
        </p:spPr>
        <p:txBody>
          <a:bodyPr>
            <a:normAutofit fontScale="87500" lnSpcReduction="10000"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alt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 grupos de riesgo para desarrollar anemia ferropénica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970280" y="2807335"/>
            <a:ext cx="8132445" cy="2577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vegetarianos extremos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Embarazadas de bajos recursos.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	a partir de la segunda mitad del embarazo chequear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Niños prematuros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altLang="es-AR" sz="2800" dirty="0">
                <a:latin typeface="Arial" panose="020B0604020202020204" pitchFamily="34" charset="0"/>
                <a:cs typeface="Arial" panose="020B0604020202020204" pitchFamily="34" charset="0"/>
              </a:rPr>
              <a:t>Lactantes con leche de vaca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altLang="es-ES" dirty="0" smtClean="0"/>
              <a:t>La sangre es vida !</a:t>
            </a:r>
            <a:endParaRPr lang="es-AR" altLang="es-ES" dirty="0"/>
          </a:p>
        </p:txBody>
      </p:sp>
      <p:pic>
        <p:nvPicPr>
          <p:cNvPr id="105" name="Marcador de posición de contenido 104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51125" y="2153920"/>
            <a:ext cx="6465570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Marcador de contenido 2"/>
          <p:cNvSpPr txBox="1"/>
          <p:nvPr/>
        </p:nvSpPr>
        <p:spPr>
          <a:xfrm>
            <a:off x="5457190" y="5020310"/>
            <a:ext cx="2110740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transylvania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2063115"/>
            <a:ext cx="5808345" cy="33108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s-A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NUNCA SE DEBE INICIAR UN TRATAMIENTO SIN diagnóstico etiológico</a:t>
            </a:r>
            <a:endParaRPr lang="es-A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/>
          <p:nvPr/>
        </p:nvSpPr>
        <p:spPr>
          <a:xfrm>
            <a:off x="685800" y="584835"/>
            <a:ext cx="5808980" cy="111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advertencia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/>
          <p:nvPr/>
        </p:nvSpPr>
        <p:spPr>
          <a:xfrm>
            <a:off x="267116" y="5740115"/>
            <a:ext cx="5033141" cy="44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Guías Soc.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Gastroenterología 2021</a:t>
            </a:r>
            <a:endParaRPr lang="es-A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Marcador de posición de contenido 105"/>
          <p:cNvPicPr>
            <a:picLocks noGrp="1"/>
          </p:cNvPicPr>
          <p:nvPr>
            <p:ph sz="quarter" idx="14"/>
          </p:nvPr>
        </p:nvPicPr>
        <p:blipFill>
          <a:blip r:embed="rId2"/>
          <a:srcRect l="37274"/>
          <a:stretch>
            <a:fillRect/>
          </a:stretch>
        </p:blipFill>
        <p:spPr>
          <a:xfrm>
            <a:off x="6979285" y="1382395"/>
            <a:ext cx="4146550" cy="435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Marcador de contenido 2"/>
          <p:cNvSpPr txBox="1"/>
          <p:nvPr/>
        </p:nvSpPr>
        <p:spPr>
          <a:xfrm>
            <a:off x="7222490" y="5295900"/>
            <a:ext cx="3903345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Drácula - Francis ford cópo</a:t>
            </a:r>
            <a:r>
              <a:rPr lang="es-A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101"/>
          <p:cNvPicPr>
            <a:picLocks noGrp="1"/>
          </p:cNvPicPr>
          <p:nvPr>
            <p:ph sz="quarter" idx="13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4795" y="1485593"/>
            <a:ext cx="3095625" cy="4284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28057"/>
            <a:ext cx="6241472" cy="1158140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endParaRPr lang="es-A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/>
          <p:nvPr/>
        </p:nvSpPr>
        <p:spPr>
          <a:xfrm>
            <a:off x="251876" y="5769960"/>
            <a:ext cx="5033141" cy="44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Guías Soc.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Gastroenterología 2021</a:t>
            </a:r>
            <a:endParaRPr lang="es-A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5800" y="1648779"/>
            <a:ext cx="7774708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Mavis</a:t>
            </a:r>
            <a:r>
              <a:rPr lang="es-A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26 años, consult</a:t>
            </a:r>
            <a:r>
              <a:rPr lang="es-ES" altLang="es-A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A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por astenia, debilidad y palidez.</a:t>
            </a:r>
          </a:p>
          <a:p>
            <a:endParaRPr lang="es-A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Antecedentes: </a:t>
            </a:r>
            <a:r>
              <a:rPr lang="es-AR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mestruaciones</a:t>
            </a:r>
            <a:r>
              <a:rPr lang="es-A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abundantes 24/5</a:t>
            </a:r>
          </a:p>
          <a:p>
            <a:endParaRPr lang="es-A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Se sospechó anemia y se solicitó laboratorio.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29005" y="3714115"/>
            <a:ext cx="84518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Laboratorio:		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10,2 GR: 3.700.000  </a:t>
            </a:r>
          </a:p>
          <a:p>
            <a:r>
              <a:rPr lang="es-ES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VCM: 75 (VN 80 a 100 fL)	HCM: 27 mg/dl (VN: 34 +-2 mg/dl) 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Plaquetas 460.000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Ferremia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  <a:r>
              <a:rPr lang="es-ES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ug/dl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(VN 60 a 170 ug/dL)</a:t>
            </a:r>
            <a:endParaRPr lang="es-A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" alt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Ferrit</a:t>
            </a: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ina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ng/mL (VN: 12 a 150 ng/mL)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/>
          <p:cNvSpPr txBox="1"/>
          <p:nvPr/>
        </p:nvSpPr>
        <p:spPr>
          <a:xfrm>
            <a:off x="8597900" y="5769610"/>
            <a:ext cx="2110740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transylvania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15925"/>
            <a:ext cx="10396882" cy="1158140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847496"/>
            <a:ext cx="5088714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vía elijo?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/>
          <p:nvPr/>
        </p:nvSpPr>
        <p:spPr>
          <a:xfrm>
            <a:off x="1301750" y="2645410"/>
            <a:ext cx="5076825" cy="289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oral: 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Es la preferida...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s-A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Médicamente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100" name="Marcador de posición de contenido 99"/>
          <p:cNvPicPr>
            <a:picLocks noGrp="1"/>
          </p:cNvPicPr>
          <p:nvPr>
            <p:ph sz="quarter" idx="14"/>
          </p:nvPr>
        </p:nvPicPr>
        <p:blipFill>
          <a:blip r:embed="rId2"/>
          <a:srcRect l="25335" r="14850"/>
          <a:stretch>
            <a:fillRect/>
          </a:stretch>
        </p:blipFill>
        <p:spPr>
          <a:xfrm>
            <a:off x="6588125" y="2539365"/>
            <a:ext cx="4009390" cy="3640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Marcador de contenido 2"/>
          <p:cNvSpPr txBox="1"/>
          <p:nvPr/>
        </p:nvSpPr>
        <p:spPr>
          <a:xfrm>
            <a:off x="7353300" y="5734685"/>
            <a:ext cx="2110740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 transylvania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12750"/>
            <a:ext cx="10396882" cy="1158140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570890"/>
            <a:ext cx="5088714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vía elijo?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685800" y="2285364"/>
            <a:ext cx="7357745" cy="340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endovenosa: 	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A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anemias severas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s-ES" alt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Enf. inflamatoria intestinal</a:t>
            </a:r>
            <a:endParaRPr lang="es-A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absorción gástrica comprometida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(cirugía </a:t>
            </a:r>
            <a:r>
              <a:rPr lang="es-A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bariátrica</a:t>
            </a: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A cargo del hematólogo/a</a:t>
            </a:r>
            <a:endParaRPr lang="es-A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Marcador de posición de contenido 100"/>
          <p:cNvPicPr>
            <a:picLocks noGrp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179435" y="2063115"/>
            <a:ext cx="2719705" cy="3852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Marcador de contenido 2"/>
          <p:cNvSpPr txBox="1"/>
          <p:nvPr/>
        </p:nvSpPr>
        <p:spPr>
          <a:xfrm>
            <a:off x="8597900" y="5470525"/>
            <a:ext cx="1883410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underworld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799" y="1844040"/>
            <a:ext cx="8196943" cy="7626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Sales de hierro (algunas </a:t>
            </a:r>
            <a:r>
              <a:rPr lang="es-A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oral)</a:t>
            </a:r>
          </a:p>
          <a:p>
            <a:pPr marL="0" indent="0">
              <a:buNone/>
            </a:pP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 debe </a:t>
            </a:r>
            <a:r>
              <a:rPr lang="es-A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chequear la cantidad de Fe elemental que tiene la sal</a:t>
            </a:r>
            <a:r>
              <a:rPr lang="es-A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489112" y="2377424"/>
            <a:ext cx="8535145" cy="3231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Sulfato hidratado		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20 % de FE elemental</a:t>
            </a:r>
          </a:p>
          <a:p>
            <a:pPr marL="0" indent="0">
              <a:buNone/>
            </a:pP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Fumarato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				33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% de FE elemental</a:t>
            </a:r>
            <a:endParaRPr lang="es-A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Gluconato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		12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% de FE elemental </a:t>
            </a: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Diglicinato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		20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% de FE elemental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Polimaltosato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(VO – EV)		20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% de FE elemental </a:t>
            </a:r>
          </a:p>
          <a:p>
            <a:pPr marL="0" indent="0">
              <a:buNone/>
            </a:pP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Carboximaltosa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(EV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50 mg / ml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 FE elemental </a:t>
            </a:r>
          </a:p>
        </p:txBody>
      </p:sp>
      <p:sp>
        <p:nvSpPr>
          <p:cNvPr id="5" name="Marcador de contenido 2"/>
          <p:cNvSpPr txBox="1"/>
          <p:nvPr/>
        </p:nvSpPr>
        <p:spPr>
          <a:xfrm>
            <a:off x="6917121" y="5735486"/>
            <a:ext cx="5033141" cy="44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Prvademecum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endParaRPr lang="es-A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posición de contenido 3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0070" t="6002" r="26914" b="10730"/>
          <a:stretch/>
        </p:blipFill>
        <p:spPr>
          <a:xfrm>
            <a:off x="9731829" y="1730829"/>
            <a:ext cx="1730830" cy="3624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45158"/>
            <a:ext cx="10396882" cy="1151965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717444"/>
            <a:ext cx="6503276" cy="670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vía elijo?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685801" y="2779792"/>
            <a:ext cx="10665460" cy="280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oral: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s-A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estandar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65 mg </a:t>
            </a:r>
            <a:r>
              <a:rPr lang="es-A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 elemental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c/ 8hs (Dosis máxima)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s-A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intolerancia digestiva se puede indicar*: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AR" sz="2600" dirty="0">
                <a:latin typeface="Arial" panose="020B0604020202020204" pitchFamily="34" charset="0"/>
                <a:cs typeface="Arial" panose="020B0604020202020204" pitchFamily="34" charset="0"/>
              </a:rPr>
              <a:t>	  	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40 - 80 </a:t>
            </a:r>
            <a:r>
              <a:rPr lang="es-AR" sz="240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es-AR" sz="2400" smtClean="0">
                <a:latin typeface="Arial" panose="020B0604020202020204" pitchFamily="34" charset="0"/>
                <a:cs typeface="Arial" panose="020B0604020202020204" pitchFamily="34" charset="0"/>
              </a:rPr>
              <a:t>días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alternos 	(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Dosis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mínima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		200 mg días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alternos		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(Dosis 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mínima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/>
        </p:nvSpPr>
        <p:spPr>
          <a:xfrm>
            <a:off x="537883" y="5666642"/>
            <a:ext cx="10396855" cy="67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el </a:t>
            </a:r>
            <a:r>
              <a:rPr lang="es-A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rapido del Fe plasmático incrementa la liberación de hepcidina que reduce la absorición de fe por casi 48 hs.  - moretti.  blood 2015. 126: 1981 -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071" r="11385"/>
          <a:stretch>
            <a:fillRect/>
          </a:stretch>
        </p:blipFill>
        <p:spPr>
          <a:xfrm>
            <a:off x="7336994" y="526632"/>
            <a:ext cx="3476719" cy="2557035"/>
          </a:xfrm>
          <a:prstGeom prst="rect">
            <a:avLst/>
          </a:prstGeom>
        </p:spPr>
      </p:pic>
      <p:sp>
        <p:nvSpPr>
          <p:cNvPr id="10" name="Marcador de contenido 2"/>
          <p:cNvSpPr txBox="1"/>
          <p:nvPr/>
        </p:nvSpPr>
        <p:spPr>
          <a:xfrm>
            <a:off x="9064788" y="2652505"/>
            <a:ext cx="1883410" cy="445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underworld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45158"/>
            <a:ext cx="10396882" cy="1151965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717444"/>
            <a:ext cx="6503276" cy="670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¿Qué vía elijo?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685801" y="3660410"/>
            <a:ext cx="10887500" cy="1771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oral: 	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Preferentemente en ayunas.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lejos de las comidas (30 min antes), te o </a:t>
            </a:r>
            <a:r>
              <a:rPr lang="es-A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cafÉ</a:t>
            </a:r>
            <a:endParaRPr lang="es-A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		se puede agregar 500 mg de vit. c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(eficacia dudosa)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7357"/>
          <a:stretch>
            <a:fillRect/>
          </a:stretch>
        </p:blipFill>
        <p:spPr>
          <a:xfrm>
            <a:off x="7188835" y="890270"/>
            <a:ext cx="3893820" cy="2613025"/>
          </a:xfrm>
          <a:prstGeom prst="rect">
            <a:avLst/>
          </a:prstGeom>
        </p:spPr>
      </p:pic>
      <p:sp>
        <p:nvSpPr>
          <p:cNvPr id="7" name="Marcador de contenido 2"/>
          <p:cNvSpPr txBox="1"/>
          <p:nvPr/>
        </p:nvSpPr>
        <p:spPr>
          <a:xfrm>
            <a:off x="6821586" y="5740750"/>
            <a:ext cx="5033141" cy="44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Guías Soc.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Gastroenterología 2021</a:t>
            </a:r>
            <a:endParaRPr lang="es-A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/>
          <p:cNvSpPr txBox="1"/>
          <p:nvPr/>
        </p:nvSpPr>
        <p:spPr>
          <a:xfrm>
            <a:off x="7179310" y="3224530"/>
            <a:ext cx="3432810" cy="27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Drácula - Francis ford cópo</a:t>
            </a:r>
            <a:r>
              <a:rPr lang="es-A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endParaRPr lang="es-A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45158"/>
            <a:ext cx="10396882" cy="1151965"/>
          </a:xfrm>
        </p:spPr>
        <p:txBody>
          <a:bodyPr>
            <a:noAutofit/>
          </a:bodyPr>
          <a:lstStyle/>
          <a:p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Anemia </a:t>
            </a:r>
            <a:r>
              <a:rPr lang="es-AR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ferropénica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 farmacológico</a:t>
            </a:r>
            <a:endParaRPr lang="es-A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717444"/>
            <a:ext cx="10286999" cy="670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y cuando controlo la eficacia?</a:t>
            </a:r>
            <a:endParaRPr lang="es-A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/>
          <p:nvPr/>
        </p:nvSpPr>
        <p:spPr>
          <a:xfrm>
            <a:off x="685799" y="2739390"/>
            <a:ext cx="10819263" cy="240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– 10 días: incremento de eritrocitos (si se </a:t>
            </a:r>
            <a:r>
              <a:rPr lang="es-A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dosaron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antes)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2 semanas:  puede aumentar la </a:t>
            </a:r>
            <a:r>
              <a:rPr lang="es-A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0,7 - 1 mg/dl</a:t>
            </a:r>
            <a:r>
              <a:rPr lang="es-ES" alt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A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la dosificación es cada 48 h. controlar al mes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/>
          <p:nvPr/>
        </p:nvSpPr>
        <p:spPr>
          <a:xfrm>
            <a:off x="6821586" y="5740750"/>
            <a:ext cx="5033141" cy="44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Guías Soc. </a:t>
            </a:r>
            <a:r>
              <a:rPr lang="es-AR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</a:t>
            </a:r>
            <a:r>
              <a:rPr lang="es-AR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Gastroenterología 2021</a:t>
            </a:r>
            <a:endParaRPr lang="es-A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68</TotalTime>
  <Words>419</Words>
  <Application>Microsoft Office PowerPoint</Application>
  <PresentationFormat>Panorámica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Impact</vt:lpstr>
      <vt:lpstr>Times New Roman</vt:lpstr>
      <vt:lpstr>Evento principal</vt:lpstr>
      <vt:lpstr>Tratamiento  farmacológico  de  la  Anemia  ferropénica</vt:lpstr>
      <vt:lpstr>Presentación de PowerPoint</vt:lpstr>
      <vt:lpstr>Anemia ferropénica</vt:lpstr>
      <vt:lpstr>Anemia ferropénica  tratamiento farmacológico</vt:lpstr>
      <vt:lpstr>Anemia ferropénica  tratamiento farmacológico</vt:lpstr>
      <vt:lpstr>Anemia ferropénica  tratamiento farmacológico</vt:lpstr>
      <vt:lpstr>Anemia ferropénica  tratamiento farmacológico</vt:lpstr>
      <vt:lpstr>Anemia ferropénica  tratamiento farmacológico</vt:lpstr>
      <vt:lpstr>Anemia ferropénica  tratamiento farmacológico</vt:lpstr>
      <vt:lpstr>Anemia ferropénica  tratamiento farmacológico</vt:lpstr>
      <vt:lpstr>Anemia ferropenica  tratamiento farmacológico</vt:lpstr>
      <vt:lpstr>Anemia ferropénica  tratamiento farmacológico</vt:lpstr>
      <vt:lpstr>Anemia ferropénica  tratamiento farmacológico</vt:lpstr>
      <vt:lpstr>Anemia ferropénica  tratamiento farmacológico</vt:lpstr>
      <vt:lpstr>Anemia ferropénica  tratamiento farmacológico</vt:lpstr>
      <vt:lpstr>La sangre es vida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Anemias</dc:title>
  <dc:creator>Cuenta Microsoft</dc:creator>
  <cp:lastModifiedBy>Usuario</cp:lastModifiedBy>
  <cp:revision>37</cp:revision>
  <dcterms:created xsi:type="dcterms:W3CDTF">2022-09-10T20:43:00Z</dcterms:created>
  <dcterms:modified xsi:type="dcterms:W3CDTF">2026-04-04T19:12:37Z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CC02D9EAC06F42FCBDE7E509E24DA036</vt:lpwstr>
  </property>
  <property fmtid="{D5CDD505-2E9C-101B-9397-08002B2CF9AE}" pid="3" name="KSOProductBuildVer">
    <vt:lpwstr>3082-11.2.0.11537</vt:lpwstr>
  </property>
</Properties>
</file>