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sldIdLst>
    <p:sldId id="257" r:id="rId2"/>
    <p:sldId id="357" r:id="rId3"/>
    <p:sldId id="289" r:id="rId4"/>
    <p:sldId id="327" r:id="rId5"/>
    <p:sldId id="336" r:id="rId6"/>
    <p:sldId id="347" r:id="rId7"/>
    <p:sldId id="349" r:id="rId8"/>
    <p:sldId id="331" r:id="rId9"/>
    <p:sldId id="332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290" r:id="rId18"/>
    <p:sldId id="303" r:id="rId19"/>
    <p:sldId id="346" r:id="rId20"/>
    <p:sldId id="318" r:id="rId21"/>
    <p:sldId id="297" r:id="rId22"/>
  </p:sldIdLst>
  <p:sldSz cx="10801350" cy="7200900"/>
  <p:notesSz cx="6858000" cy="9144000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B3780D"/>
    <a:srgbClr val="FF0000"/>
    <a:srgbClr val="FFFFFF"/>
    <a:srgbClr val="000000"/>
    <a:srgbClr val="00CCFF"/>
    <a:srgbClr val="FFFF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71" autoAdjust="0"/>
    <p:restoredTop sz="99096" autoAdjust="0"/>
  </p:normalViewPr>
  <p:slideViewPr>
    <p:cSldViewPr>
      <p:cViewPr varScale="1">
        <p:scale>
          <a:sx n="51" d="100"/>
          <a:sy n="51" d="100"/>
        </p:scale>
        <p:origin x="1356" y="36"/>
      </p:cViewPr>
      <p:guideLst>
        <p:guide orient="horz" pos="2268"/>
        <p:guide pos="34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0" y="6350"/>
            <a:ext cx="10798175" cy="7194550"/>
            <a:chOff x="0" y="4"/>
            <a:chExt cx="5758" cy="4316"/>
          </a:xfrm>
        </p:grpSpPr>
        <p:grpSp>
          <p:nvGrpSpPr>
            <p:cNvPr id="6451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645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5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64518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4519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4520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64521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64522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523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524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525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526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527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6452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260475" y="2097088"/>
            <a:ext cx="8370888" cy="1503362"/>
          </a:xfrm>
        </p:spPr>
        <p:txBody>
          <a:bodyPr anchor="b"/>
          <a:lstStyle>
            <a:lvl1pPr>
              <a:defRPr/>
            </a:lvl1pPr>
          </a:lstStyle>
          <a:p>
            <a:r>
              <a:rPr lang="es-ES_tradnl"/>
              <a:t>Haga clic para cambiar el estilo de título	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60475" y="4079875"/>
            <a:ext cx="7561263" cy="18415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4531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960813" y="6561138"/>
            <a:ext cx="3419475" cy="479425"/>
          </a:xfrm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4532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F7CD2D2-BF5E-4D18-885D-07DA9D6B12CB}" type="slidenum">
              <a:rPr lang="es-ES_tradnl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67766C-1A61-4A5D-A964-8A2F9CF35E62}" type="slidenum">
              <a:rPr lang="es-ES_tradnl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943850" y="320675"/>
            <a:ext cx="2227263" cy="60801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60475" y="320675"/>
            <a:ext cx="6530975" cy="60801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8CC9D-33CA-4FD7-A863-21E70DCEDDD4}" type="slidenum">
              <a:rPr lang="es-ES_tradnl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D25C7-81C4-4AE7-947F-D08F6388F9C9}" type="slidenum">
              <a:rPr lang="es-ES_tradnl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52488" y="4627563"/>
            <a:ext cx="9182100" cy="1430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52488" y="3052763"/>
            <a:ext cx="9182100" cy="15748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B8BB3-146D-48EB-BDAA-94721B7F6AA8}" type="slidenum">
              <a:rPr lang="es-ES_tradnl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260475" y="2079625"/>
            <a:ext cx="4378325" cy="4321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791200" y="2079625"/>
            <a:ext cx="4379913" cy="4321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8177A-954C-404E-B617-EAE051905F21}" type="slidenum">
              <a:rPr lang="es-ES_tradnl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750" y="288925"/>
            <a:ext cx="9721850" cy="120015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9750" y="1611313"/>
            <a:ext cx="4772025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39750" y="2284413"/>
            <a:ext cx="4772025" cy="41481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486400" y="1611313"/>
            <a:ext cx="4775200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486400" y="2284413"/>
            <a:ext cx="4775200" cy="41481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C5D22-3FEC-49C1-A4A0-4CA64D117487}" type="slidenum">
              <a:rPr lang="es-ES_tradnl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649B8-2437-419D-8723-A3D04645EEFB}" type="slidenum">
              <a:rPr lang="es-ES_tradnl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D66F0-8EB4-41F0-B168-6D8172BE3216}" type="slidenum">
              <a:rPr lang="es-ES_tradnl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750" y="287338"/>
            <a:ext cx="3554413" cy="12192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22750" y="287338"/>
            <a:ext cx="6038850" cy="61452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39750" y="1506538"/>
            <a:ext cx="3554413" cy="49260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48C02-59E4-4C28-BF5C-AB1632CE8AC2}" type="slidenum">
              <a:rPr lang="es-ES_tradnl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17725" y="5040313"/>
            <a:ext cx="6480175" cy="5953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117725" y="642938"/>
            <a:ext cx="6480175" cy="4321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117725" y="5635625"/>
            <a:ext cx="6480175" cy="8445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B109B-95F6-4FA5-8C27-4D81970882BA}" type="slidenum">
              <a:rPr lang="es-ES_tradnl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0" y="6350"/>
            <a:ext cx="10798175" cy="7194550"/>
            <a:chOff x="0" y="4"/>
            <a:chExt cx="5758" cy="4316"/>
          </a:xfrm>
        </p:grpSpPr>
        <p:sp>
          <p:nvSpPr>
            <p:cNvPr id="63491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3492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63493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63494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495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496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497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498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499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500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501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502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6350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260475" y="320675"/>
            <a:ext cx="8910638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cambiar el estilo de título	</a:t>
            </a:r>
          </a:p>
        </p:txBody>
      </p:sp>
      <p:sp>
        <p:nvSpPr>
          <p:cNvPr id="63504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60475" y="2079625"/>
            <a:ext cx="891063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63505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60475" y="6561138"/>
            <a:ext cx="22494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defTabSz="1028700">
              <a:defRPr sz="11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_tradnl"/>
          </a:p>
        </p:txBody>
      </p:sp>
      <p:sp>
        <p:nvSpPr>
          <p:cNvPr id="63506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51300" y="6561138"/>
            <a:ext cx="3419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algn="ctr" defTabSz="1028700">
              <a:defRPr sz="11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_tradnl"/>
          </a:p>
        </p:txBody>
      </p:sp>
      <p:sp>
        <p:nvSpPr>
          <p:cNvPr id="63507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1625" y="6561138"/>
            <a:ext cx="22494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algn="r" defTabSz="1028700">
              <a:defRPr sz="11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F548120-ED48-43E6-909B-7B3CFA6D4649}" type="slidenum">
              <a:rPr lang="es-ES_tradnl"/>
              <a:pPr/>
              <a:t>‹Nº›</a:t>
            </a:fld>
            <a:endParaRPr lang="es-ES_tradn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dissolve/>
  </p:transition>
  <p:txStyles>
    <p:titleStyle>
      <a:lvl1pPr algn="l" defTabSz="1028700" rtl="0" fontAlgn="base">
        <a:spcBef>
          <a:spcPct val="0"/>
        </a:spcBef>
        <a:spcAft>
          <a:spcPct val="0"/>
        </a:spcAft>
        <a:defRPr sz="5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defTabSz="1028700" rtl="0" fontAlgn="base">
        <a:spcBef>
          <a:spcPct val="0"/>
        </a:spcBef>
        <a:spcAft>
          <a:spcPct val="0"/>
        </a:spcAft>
        <a:defRPr sz="5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defTabSz="1028700" rtl="0" fontAlgn="base">
        <a:spcBef>
          <a:spcPct val="0"/>
        </a:spcBef>
        <a:spcAft>
          <a:spcPct val="0"/>
        </a:spcAft>
        <a:defRPr sz="5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defTabSz="1028700" rtl="0" fontAlgn="base">
        <a:spcBef>
          <a:spcPct val="0"/>
        </a:spcBef>
        <a:spcAft>
          <a:spcPct val="0"/>
        </a:spcAft>
        <a:defRPr sz="5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defTabSz="1028700" rtl="0" fontAlgn="base">
        <a:spcBef>
          <a:spcPct val="0"/>
        </a:spcBef>
        <a:spcAft>
          <a:spcPct val="0"/>
        </a:spcAft>
        <a:defRPr sz="5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defTabSz="1028700" rtl="0" fontAlgn="base">
        <a:spcBef>
          <a:spcPct val="0"/>
        </a:spcBef>
        <a:spcAft>
          <a:spcPct val="0"/>
        </a:spcAft>
        <a:defRPr sz="5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defTabSz="1028700" rtl="0" fontAlgn="base">
        <a:spcBef>
          <a:spcPct val="0"/>
        </a:spcBef>
        <a:spcAft>
          <a:spcPct val="0"/>
        </a:spcAft>
        <a:defRPr sz="5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defTabSz="1028700" rtl="0" fontAlgn="base">
        <a:spcBef>
          <a:spcPct val="0"/>
        </a:spcBef>
        <a:spcAft>
          <a:spcPct val="0"/>
        </a:spcAft>
        <a:defRPr sz="5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defTabSz="1028700" rtl="0" fontAlgn="base">
        <a:spcBef>
          <a:spcPct val="0"/>
        </a:spcBef>
        <a:spcAft>
          <a:spcPct val="0"/>
        </a:spcAft>
        <a:defRPr sz="5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85763" indent="-385763" algn="l" defTabSz="1028700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36613" indent="-322263" algn="l" defTabSz="1028700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285875" indent="-257175" algn="l" defTabSz="1028700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800225" indent="-257175" algn="l" defTabSz="1028700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314575" indent="-257175" algn="l" defTabSz="1028700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771775" indent="-257175" algn="l" defTabSz="1028700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228975" indent="-257175" algn="l" defTabSz="1028700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686175" indent="-257175" algn="l" defTabSz="1028700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143375" indent="-257175" algn="l" defTabSz="1028700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7" Type="http://schemas.openxmlformats.org/officeDocument/2006/relationships/image" Target="../media/image2.png"/><Relationship Id="rId2" Type="http://schemas.microsoft.com/office/2007/relationships/media" Target="../media/media6.wma"/><Relationship Id="rId1" Type="http://schemas.openxmlformats.org/officeDocument/2006/relationships/tags" Target="../tags/tag3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2.png"/><Relationship Id="rId2" Type="http://schemas.microsoft.com/office/2007/relationships/media" Target="../media/media7.wma"/><Relationship Id="rId1" Type="http://schemas.openxmlformats.org/officeDocument/2006/relationships/tags" Target="../tags/tag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13563" y="198438"/>
            <a:ext cx="3887787" cy="37782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s-ES_tradnl" sz="1400" b="1" dirty="0"/>
              <a:t>Evidencia científica – </a:t>
            </a:r>
            <a:r>
              <a:rPr lang="es-ES_tradnl" sz="1400" b="1" dirty="0" err="1"/>
              <a:t>Prof</a:t>
            </a:r>
            <a:r>
              <a:rPr lang="es-ES_tradnl" sz="1400" b="1" dirty="0"/>
              <a:t> </a:t>
            </a:r>
            <a:r>
              <a:rPr lang="es-ES_tradnl" sz="1400" b="1" dirty="0" err="1"/>
              <a:t>Dr</a:t>
            </a:r>
            <a:r>
              <a:rPr lang="es-ES_tradnl" sz="1400" b="1" dirty="0"/>
              <a:t> </a:t>
            </a:r>
            <a:r>
              <a:rPr lang="es-ES_tradnl" sz="1400" b="1" dirty="0" err="1"/>
              <a:t>Iraci</a:t>
            </a:r>
            <a:r>
              <a:rPr lang="es-ES_tradnl" sz="1400" b="1" dirty="0"/>
              <a:t> </a:t>
            </a:r>
            <a:r>
              <a:rPr lang="es-ES_tradnl" sz="1400" b="1" dirty="0" smtClean="0"/>
              <a:t>2024</a:t>
            </a:r>
            <a:endParaRPr lang="es-ES_tradnl" sz="1400" b="1" dirty="0"/>
          </a:p>
        </p:txBody>
      </p:sp>
      <p:pic>
        <p:nvPicPr>
          <p:cNvPr id="3078" name="Picture 6" descr="membrete_400color"/>
          <p:cNvPicPr>
            <a:picLocks noChangeAspect="1" noChangeArrowheads="1"/>
          </p:cNvPicPr>
          <p:nvPr/>
        </p:nvPicPr>
        <p:blipFill>
          <a:blip r:embed="rId4" cstate="print"/>
          <a:srcRect r="65814"/>
          <a:stretch>
            <a:fillRect/>
          </a:stretch>
        </p:blipFill>
        <p:spPr bwMode="auto">
          <a:xfrm>
            <a:off x="2304331" y="1944688"/>
            <a:ext cx="3328987" cy="115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3079" name="Picture 7" descr="membrete_400color"/>
          <p:cNvPicPr>
            <a:picLocks noChangeAspect="1" noChangeArrowheads="1"/>
          </p:cNvPicPr>
          <p:nvPr/>
        </p:nvPicPr>
        <p:blipFill>
          <a:blip r:embed="rId4" cstate="print"/>
          <a:srcRect l="70427"/>
          <a:stretch>
            <a:fillRect/>
          </a:stretch>
        </p:blipFill>
        <p:spPr bwMode="auto">
          <a:xfrm>
            <a:off x="5995194" y="1944688"/>
            <a:ext cx="2879725" cy="115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7" name="Rectangle 8"/>
          <p:cNvSpPr>
            <a:spLocks noRot="1" noChangeArrowheads="1"/>
          </p:cNvSpPr>
          <p:nvPr/>
        </p:nvSpPr>
        <p:spPr bwMode="auto">
          <a:xfrm>
            <a:off x="1189038" y="3672458"/>
            <a:ext cx="8569325" cy="197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Prof. 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Dr. Gabriel </a:t>
            </a: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s-ES_tradnl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Iraci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</a:t>
            </a:r>
            <a:r>
              <a:rPr lang="es-ES_tradn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Titular encargado de Farmacología Aplicada </a:t>
            </a:r>
            <a:r>
              <a:rPr lang="es-ES_tradn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y II –HNC-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Médico Esp. </a:t>
            </a:r>
            <a:r>
              <a:rPr lang="es-ES_tradn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</a:t>
            </a:r>
            <a:r>
              <a:rPr lang="es-ES_tradn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Interna y Farmacología Clínica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Jefe </a:t>
            </a:r>
            <a:r>
              <a:rPr lang="es-ES_tradn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Programación - Dirección de Atención Primaria de la Salud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</a:t>
            </a:r>
            <a:r>
              <a:rPr lang="es-ES_tradn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de Córdoba</a:t>
            </a:r>
            <a:endParaRPr lang="es-ES_trad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77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 dirty="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1079500" y="1512888"/>
            <a:ext cx="9721850" cy="57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METODOLOGÍA RIGUROSA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79500" y="2160290"/>
            <a:ext cx="9721850" cy="468052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Prospectivos</a:t>
            </a:r>
            <a:endParaRPr lang="es-ES_tradnl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Registrarse en organismos competentes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endParaRPr lang="es-ES_tradnl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De ahora en adelante.</a:t>
            </a:r>
            <a:endParaRPr lang="es-ES_tradnl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	</a:t>
            </a:r>
            <a:endParaRPr lang="es-ES_tradnl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Los estudios Retrospectivos NO permiten el CONTROL / registro apropiado de las variables a estudiar.</a:t>
            </a:r>
            <a:endParaRPr lang="es-ES_tradnl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6913563" y="198438"/>
            <a:ext cx="38877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Evidencia científica – </a:t>
            </a:r>
            <a:r>
              <a:rPr lang="es-ES_tradnl" sz="1400" b="1" kern="0" dirty="0" err="1" smtClean="0"/>
              <a:t>Prof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Dr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Iraci</a:t>
            </a:r>
            <a:r>
              <a:rPr lang="es-ES_tradnl" sz="1400" b="1" kern="0" dirty="0" smtClean="0"/>
              <a:t> </a:t>
            </a:r>
            <a:r>
              <a:rPr lang="es-ES_tradnl" sz="1400" b="1" kern="0" dirty="0" smtClean="0"/>
              <a:t>2024</a:t>
            </a:r>
            <a:endParaRPr lang="es-ES_tradnl" sz="1400" b="1" kern="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469215"/>
      </p:ext>
    </p:extLst>
  </p:cSld>
  <p:clrMapOvr>
    <a:masterClrMapping/>
  </p:clrMapOvr>
  <p:transition spd="slow" advTm="5211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 dirty="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1079500" y="1512888"/>
            <a:ext cx="9721850" cy="57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METODOLOGÍA RIGUROSA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69181" y="2232025"/>
            <a:ext cx="9721850" cy="43924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Controlados</a:t>
            </a:r>
            <a:endParaRPr lang="es-ES_tradnl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Criterios de inclusión y exclusión pre establecidos</a:t>
            </a:r>
          </a:p>
          <a:p>
            <a:pPr defTabSz="102870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Variables de estudio </a:t>
            </a:r>
            <a:r>
              <a:rPr lang="es-ES_tradnl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parametrizadas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, </a:t>
            </a: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estandarizadas 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y validadas.  Eficacia o seguridad 	</a:t>
            </a: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Metodología estadística apropiada</a:t>
            </a:r>
            <a:endParaRPr lang="es-ES_tradnl" sz="27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s-ES_tradnl" sz="4000" b="1" u="sng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6913563" y="198438"/>
            <a:ext cx="38877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Evidencia científica – </a:t>
            </a:r>
            <a:r>
              <a:rPr lang="es-ES_tradnl" sz="1400" b="1" kern="0" dirty="0" err="1" smtClean="0"/>
              <a:t>Prof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Dr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Iraci</a:t>
            </a:r>
            <a:r>
              <a:rPr lang="es-ES_tradnl" sz="1400" b="1" kern="0" dirty="0" smtClean="0"/>
              <a:t> </a:t>
            </a:r>
            <a:r>
              <a:rPr lang="es-ES_tradnl" sz="1400" b="1" kern="0" dirty="0" smtClean="0"/>
              <a:t>2024</a:t>
            </a:r>
            <a:endParaRPr lang="es-ES_tradnl" sz="1400" b="1" kern="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553772"/>
      </p:ext>
    </p:extLst>
  </p:cSld>
  <p:clrMapOvr>
    <a:masterClrMapping/>
  </p:clrMapOvr>
  <p:transition spd="slow" advTm="18545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 dirty="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1079500" y="1512888"/>
            <a:ext cx="9721850" cy="57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METODOLOGÍA RIGUROSA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79500" y="2160290"/>
            <a:ext cx="9289727" cy="43924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Comparativos</a:t>
            </a:r>
            <a:endParaRPr lang="es-ES_tradnl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No existe evidencia clínica sin comparador.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endParaRPr lang="es-ES_tradnl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No hay forma de saber si la evolución fue por el 	tratamiento o la patología.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endParaRPr lang="es-ES_tradnl" sz="2400" b="1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Si la patología tiene otros tratamientos se debe 	comparar contra ellos. 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Sería antiético no hacerlo.</a:t>
            </a:r>
            <a:endParaRPr lang="es-ES_tradnl" sz="4000" b="1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6913563" y="198438"/>
            <a:ext cx="38877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Evidencia científica – </a:t>
            </a:r>
            <a:r>
              <a:rPr lang="es-ES_tradnl" sz="1400" b="1" kern="0" dirty="0" err="1" smtClean="0"/>
              <a:t>Prof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Dr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Iraci</a:t>
            </a:r>
            <a:r>
              <a:rPr lang="es-ES_tradnl" sz="1400" b="1" kern="0" dirty="0" smtClean="0"/>
              <a:t> </a:t>
            </a:r>
            <a:r>
              <a:rPr lang="es-ES_tradnl" sz="1400" b="1" kern="0" dirty="0" smtClean="0"/>
              <a:t>2024</a:t>
            </a:r>
            <a:endParaRPr lang="es-ES_tradnl" sz="1400" b="1" kern="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6326610"/>
      </p:ext>
    </p:extLst>
  </p:cSld>
  <p:clrMapOvr>
    <a:masterClrMapping/>
  </p:clrMapOvr>
  <p:transition spd="slow" advTm="5146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 dirty="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1079500" y="1512888"/>
            <a:ext cx="9721850" cy="57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METODOLOGÍA RIGUROSA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79500" y="2160290"/>
            <a:ext cx="9289727" cy="43924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Aleatorizados</a:t>
            </a:r>
            <a:endParaRPr lang="es-ES_tradnl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Evita los SESGOS de selección.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endParaRPr lang="es-ES_tradnl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Balancea las características de los sujetos de 	investigación.</a:t>
            </a:r>
            <a:endParaRPr lang="es-ES_tradnl" sz="4000" b="1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6913563" y="198438"/>
            <a:ext cx="38877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Evidencia científica – </a:t>
            </a:r>
            <a:r>
              <a:rPr lang="es-ES_tradnl" sz="1400" b="1" kern="0" dirty="0" err="1" smtClean="0"/>
              <a:t>Prof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Dr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Iraci</a:t>
            </a:r>
            <a:r>
              <a:rPr lang="es-ES_tradnl" sz="1400" b="1" kern="0" dirty="0" smtClean="0"/>
              <a:t> </a:t>
            </a:r>
            <a:r>
              <a:rPr lang="es-ES_tradnl" sz="1400" b="1" kern="0" dirty="0" smtClean="0"/>
              <a:t>2024</a:t>
            </a:r>
            <a:endParaRPr lang="es-ES_tradnl" sz="1400" b="1" kern="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6558595"/>
      </p:ext>
    </p:extLst>
  </p:cSld>
  <p:clrMapOvr>
    <a:masterClrMapping/>
  </p:clrMapOvr>
  <p:transition spd="slow" advTm="7678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 dirty="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1079500" y="1512888"/>
            <a:ext cx="9721850" cy="57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METODOLOGÍA RIGUROSA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79500" y="2160290"/>
            <a:ext cx="9289727" cy="43924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Doble ciego</a:t>
            </a:r>
            <a:endParaRPr lang="es-ES_tradnl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Ni el paciente ni el médico tratante conocen el </a:t>
            </a:r>
            <a:r>
              <a:rPr lang="es-ES_tradnl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tto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.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Evita la subjetividad de ambos.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endParaRPr lang="es-ES_tradnl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Triple ciego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:  También está cegado quien analiza 	los datos.</a:t>
            </a:r>
            <a:endParaRPr lang="es-ES_tradnl" sz="2400" b="1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6913563" y="198438"/>
            <a:ext cx="38877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Evidencia científica – </a:t>
            </a:r>
            <a:r>
              <a:rPr lang="es-ES_tradnl" sz="1400" b="1" kern="0" dirty="0" err="1" smtClean="0"/>
              <a:t>Prof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Dr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Iraci</a:t>
            </a:r>
            <a:r>
              <a:rPr lang="es-ES_tradnl" sz="1400" b="1" kern="0" dirty="0" smtClean="0"/>
              <a:t> </a:t>
            </a:r>
            <a:r>
              <a:rPr lang="es-ES_tradnl" sz="1400" b="1" kern="0" dirty="0" smtClean="0"/>
              <a:t>2024</a:t>
            </a:r>
            <a:endParaRPr lang="es-ES_tradnl" sz="1400" b="1" kern="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7141310"/>
      </p:ext>
    </p:extLst>
  </p:cSld>
  <p:clrMapOvr>
    <a:masterClrMapping/>
  </p:clrMapOvr>
  <p:transition spd="slow" advTm="4352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 dirty="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1079500" y="1512888"/>
            <a:ext cx="9721850" cy="57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METODOLOGÍA RIGUROSA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79500" y="2160290"/>
            <a:ext cx="9289727" cy="338437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Grandes poblaciones</a:t>
            </a:r>
            <a:endParaRPr lang="es-ES_tradnl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Si es posible. Excepto para “patologías raras”.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endParaRPr lang="es-ES_tradnl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Le ofrecen potencia estadística.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Permiten conocer RAM poco frecuentes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Evaluar eficacia en distintas etnias</a:t>
            </a:r>
            <a:endParaRPr lang="es-ES_tradnl" sz="2400" b="1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6895976" y="182563"/>
            <a:ext cx="38877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Evidencia científica – </a:t>
            </a:r>
            <a:r>
              <a:rPr lang="es-ES_tradnl" sz="1400" b="1" kern="0" dirty="0" err="1" smtClean="0"/>
              <a:t>Prof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Dr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Iraci</a:t>
            </a:r>
            <a:r>
              <a:rPr lang="es-ES_tradnl" sz="1400" b="1" kern="0" dirty="0" smtClean="0"/>
              <a:t> </a:t>
            </a:r>
            <a:r>
              <a:rPr lang="es-ES_tradnl" sz="1400" b="1" kern="0" dirty="0" smtClean="0"/>
              <a:t>2024</a:t>
            </a:r>
            <a:endParaRPr lang="es-ES_tradnl" sz="1400" b="1" kern="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6449172"/>
      </p:ext>
    </p:extLst>
  </p:cSld>
  <p:clrMapOvr>
    <a:masterClrMapping/>
  </p:clrMapOvr>
  <p:transition spd="slow" advTm="5301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 dirty="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1079500" y="1512888"/>
            <a:ext cx="9721850" cy="57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METODOLOGÍA RIGUROSA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79500" y="2160290"/>
            <a:ext cx="9289727" cy="446449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Meta-análisis</a:t>
            </a:r>
            <a:endParaRPr lang="es-ES_tradnl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Son estudios que resumen varios trabajos científicos con el mismo objetivo.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endParaRPr lang="es-ES_tradnl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Para ser VÁLIDOS deben: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Incluir poblaciones muy similares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Tener intervenciones casi idénticas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Tener todos cantidades parecidas de 			pacientes</a:t>
            </a:r>
            <a:endParaRPr lang="es-ES_tradnl" sz="2400" b="1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6913563" y="198438"/>
            <a:ext cx="38877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Evidencia científica – </a:t>
            </a:r>
            <a:r>
              <a:rPr lang="es-ES_tradnl" sz="1400" b="1" kern="0" dirty="0" err="1" smtClean="0"/>
              <a:t>Prof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Dr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Iraci</a:t>
            </a:r>
            <a:r>
              <a:rPr lang="es-ES_tradnl" sz="1400" b="1" kern="0" dirty="0" smtClean="0"/>
              <a:t> </a:t>
            </a:r>
            <a:r>
              <a:rPr lang="es-ES_tradnl" sz="1400" b="1" kern="0" dirty="0" smtClean="0"/>
              <a:t>2024</a:t>
            </a:r>
            <a:endParaRPr lang="es-ES_tradnl" sz="1400" b="1" kern="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6712490"/>
      </p:ext>
    </p:extLst>
  </p:cSld>
  <p:clrMapOvr>
    <a:masterClrMapping/>
  </p:clrMapOvr>
  <p:transition spd="slow" advTm="16495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1079500" y="1512888"/>
            <a:ext cx="74898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¿La Evidencia Científica se puede clasificar?</a:t>
            </a:r>
          </a:p>
        </p:txBody>
      </p: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147763" y="3456434"/>
            <a:ext cx="96535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3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Niveles:      </a:t>
            </a:r>
            <a:r>
              <a:rPr lang="es-ES_tradnl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</a:t>
            </a:r>
            <a:r>
              <a:rPr lang="es-ES_tradnl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   </a:t>
            </a:r>
            <a:r>
              <a:rPr lang="es-ES_tradnl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–    </a:t>
            </a:r>
            <a:r>
              <a:rPr lang="es-ES_tradn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B</a:t>
            </a:r>
            <a:r>
              <a:rPr lang="es-ES_tradnl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   </a:t>
            </a:r>
            <a:r>
              <a:rPr lang="es-ES_tradnl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es-ES_tradnl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es-ES_tradnl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–  </a:t>
            </a:r>
            <a:r>
              <a:rPr lang="es-ES_tradnl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  </a:t>
            </a:r>
            <a:r>
              <a:rPr lang="es-ES_tradnl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</a:t>
            </a:r>
            <a:r>
              <a:rPr lang="es-ES_tradnl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es-ES_tradnl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  –    </a:t>
            </a:r>
            <a:r>
              <a:rPr lang="es-ES_tradnl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D</a:t>
            </a:r>
            <a:r>
              <a:rPr lang="es-ES_tradnl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es-ES_tradnl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 </a:t>
            </a:r>
            <a:endParaRPr lang="es-ES_tradnl" sz="2300" b="1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100362" name="Rectangle 10"/>
          <p:cNvSpPr>
            <a:spLocks noChangeArrowheads="1"/>
          </p:cNvSpPr>
          <p:nvPr/>
        </p:nvSpPr>
        <p:spPr bwMode="auto">
          <a:xfrm>
            <a:off x="2088307" y="5472658"/>
            <a:ext cx="66976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Clasificación simplificada que usaremos en la cátedra</a:t>
            </a: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6913563" y="198438"/>
            <a:ext cx="38877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Evidencia científica – </a:t>
            </a:r>
            <a:r>
              <a:rPr lang="es-ES_tradnl" sz="1400" b="1" kern="0" dirty="0" err="1" smtClean="0"/>
              <a:t>Prof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Dr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Iraci</a:t>
            </a:r>
            <a:r>
              <a:rPr lang="es-ES_tradnl" sz="1400" b="1" kern="0" dirty="0" smtClean="0"/>
              <a:t> </a:t>
            </a:r>
            <a:r>
              <a:rPr lang="es-ES_tradnl" sz="1400" b="1" kern="0" dirty="0" smtClean="0"/>
              <a:t>2024</a:t>
            </a:r>
            <a:endParaRPr lang="es-ES_tradnl" sz="1400" b="1" kern="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569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0358" grpId="0"/>
      <p:bldP spid="1003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1147763" y="1512888"/>
            <a:ext cx="965358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Clasificación de la Evidencia Científica. SAC</a:t>
            </a:r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1048047" y="2029569"/>
            <a:ext cx="9535132" cy="12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s-ES_tradnl" sz="23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Nivel </a:t>
            </a:r>
            <a:r>
              <a:rPr lang="es-ES_tradnl" sz="23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de evidencia A 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3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Múltiples ensayos clínicos</a:t>
            </a:r>
            <a:r>
              <a:rPr lang="es-ES_tradnl" sz="2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, aleatorios, controlados, </a:t>
            </a:r>
            <a:r>
              <a:rPr lang="es-ES_tradnl" sz="2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comparados </a:t>
            </a:r>
            <a:r>
              <a:rPr lang="es-ES_tradnl" sz="2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o </a:t>
            </a:r>
            <a:r>
              <a:rPr lang="es-ES_tradnl" sz="2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meta-análisis.</a:t>
            </a:r>
            <a:endParaRPr lang="es-ES_tradnl" sz="2200" b="1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6913563" y="198438"/>
            <a:ext cx="38877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Evidencia científica – </a:t>
            </a:r>
            <a:r>
              <a:rPr lang="es-ES_tradnl" sz="1400" b="1" kern="0" dirty="0" err="1" smtClean="0"/>
              <a:t>Prof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Dr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Iraci</a:t>
            </a:r>
            <a:r>
              <a:rPr lang="es-ES_tradnl" sz="1400" b="1" kern="0" dirty="0" smtClean="0"/>
              <a:t> </a:t>
            </a:r>
            <a:r>
              <a:rPr lang="es-ES_tradnl" sz="1400" b="1" kern="0" dirty="0" smtClean="0"/>
              <a:t>2024</a:t>
            </a:r>
            <a:endParaRPr lang="es-ES_tradnl" sz="1400" b="1" kern="0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48047" y="3415461"/>
            <a:ext cx="9469399" cy="12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s-ES_tradnl" sz="2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Nivel de evidencia B 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3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Ú</a:t>
            </a:r>
            <a:r>
              <a:rPr lang="es-ES_tradnl" sz="2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nico ensayo clínico con distribución aleatoria o de 	grandes estudios sin distribución aleatoria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048047" y="4843783"/>
            <a:ext cx="9721850" cy="99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s-ES_tradnl" sz="23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Nivel de evidencia C 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3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P</a:t>
            </a:r>
            <a:r>
              <a:rPr lang="es-ES_tradnl" sz="2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equeños estudios, retrospectivos o práctica habitual.</a:t>
            </a:r>
            <a:endParaRPr lang="es-ES_tradnl" sz="2200" b="1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048047" y="5904706"/>
            <a:ext cx="9721850" cy="11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s-ES_tradnl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Nivel de evidencia D 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3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Opinión de expertos</a:t>
            </a:r>
            <a:r>
              <a:rPr lang="es-ES_tradnl" sz="2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.</a:t>
            </a:r>
            <a:endParaRPr lang="es-ES_tradnl" sz="2200" b="1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515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1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4694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pic>
        <p:nvPicPr>
          <p:cNvPr id="130053" name="Picture 5" descr="frase-el-mundo-del-hombre-contemporaneo-se-funda-sobre-los-resultados-de-la-ciencia-el-dato-reemplaza-mario-bunge-105216"/>
          <p:cNvPicPr>
            <a:picLocks noChangeAspect="1" noChangeArrowheads="1"/>
          </p:cNvPicPr>
          <p:nvPr/>
        </p:nvPicPr>
        <p:blipFill>
          <a:blip r:embed="rId4" cstate="print"/>
          <a:srcRect l="1767" t="11221" r="73567" b="10190"/>
          <a:stretch>
            <a:fillRect/>
          </a:stretch>
        </p:blipFill>
        <p:spPr bwMode="auto">
          <a:xfrm>
            <a:off x="1079500" y="2520950"/>
            <a:ext cx="2303463" cy="3455988"/>
          </a:xfrm>
          <a:prstGeom prst="rect">
            <a:avLst/>
          </a:prstGeom>
          <a:noFill/>
        </p:spPr>
      </p:pic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3614725" y="2171690"/>
            <a:ext cx="692948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“El mundo del hombre contemporáneos se funda sobre los resultados de la ciencia: </a:t>
            </a:r>
            <a:r>
              <a:rPr lang="es-ES_tradnl" sz="3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la teoría reemplaza a la fantasía, el </a:t>
            </a:r>
            <a:r>
              <a:rPr lang="es-ES_tradnl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dato </a:t>
            </a:r>
            <a:r>
              <a:rPr lang="es-ES_tradnl" sz="3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al </a:t>
            </a:r>
            <a:r>
              <a:rPr lang="es-ES_tradnl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mito, </a:t>
            </a:r>
            <a:r>
              <a:rPr lang="es-ES_tradnl" sz="3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la </a:t>
            </a:r>
            <a:r>
              <a:rPr lang="es-ES_tradnl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predicción a la profecía.”</a:t>
            </a:r>
          </a:p>
          <a:p>
            <a:pPr lvl="0" defTabSz="1028700">
              <a:lnSpc>
                <a:spcPct val="140000"/>
              </a:lnSpc>
              <a:spcBef>
                <a:spcPct val="20000"/>
              </a:spcBef>
              <a:buClr>
                <a:srgbClr val="FFFFCC"/>
              </a:buClr>
              <a:buSzPct val="70000"/>
            </a:pPr>
            <a:r>
              <a:rPr lang="es-ES_tradnl" sz="2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Mario Bunge</a:t>
            </a:r>
            <a:r>
              <a:rPr lang="es-ES_tradnl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 </a:t>
            </a:r>
          </a:p>
          <a:p>
            <a:pPr lvl="0" defTabSz="1028700">
              <a:lnSpc>
                <a:spcPct val="140000"/>
              </a:lnSpc>
              <a:spcBef>
                <a:spcPct val="20000"/>
              </a:spcBef>
              <a:buClr>
                <a:srgbClr val="FFFFCC"/>
              </a:buClr>
              <a:buSzPct val="70000"/>
            </a:pPr>
            <a:r>
              <a:rPr lang="es-ES_tradnl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(Físico y Filósofo Argentino. 1919 - 2020)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6913563" y="198438"/>
            <a:ext cx="38877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Evidencia científica – </a:t>
            </a:r>
            <a:r>
              <a:rPr lang="es-ES_tradnl" sz="1400" b="1" kern="0" dirty="0" err="1" smtClean="0"/>
              <a:t>Prof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Dr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Iraci</a:t>
            </a:r>
            <a:r>
              <a:rPr lang="es-ES_tradnl" sz="1400" b="1" kern="0" dirty="0" smtClean="0"/>
              <a:t> </a:t>
            </a:r>
            <a:r>
              <a:rPr lang="es-ES_tradnl" sz="1400" b="1" kern="0" dirty="0" smtClean="0"/>
              <a:t>2024</a:t>
            </a:r>
            <a:endParaRPr lang="es-ES_tradnl" sz="1400" b="1" kern="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05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1216719" y="1828002"/>
            <a:ext cx="944054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algn="ctr"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tabLst>
                <a:tab pos="0" algn="l"/>
                <a:tab pos="95250" algn="l"/>
                <a:tab pos="177800" algn="l"/>
                <a:tab pos="355600" algn="l"/>
              </a:tabLst>
            </a:pPr>
            <a:r>
              <a:rPr lang="es-ES_tradnl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Hagan el inmenso esfuerzo de </a:t>
            </a:r>
          </a:p>
          <a:p>
            <a:pPr algn="ctr"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tabLst>
                <a:tab pos="0" algn="l"/>
                <a:tab pos="95250" algn="l"/>
                <a:tab pos="177800" algn="l"/>
                <a:tab pos="355600" algn="l"/>
              </a:tabLst>
            </a:pPr>
            <a:r>
              <a:rPr lang="es-ES_tradnl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NO DORMIRSE !</a:t>
            </a:r>
          </a:p>
        </p:txBody>
      </p:sp>
      <p:sp>
        <p:nvSpPr>
          <p:cNvPr id="9933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913563" y="198438"/>
            <a:ext cx="3887787" cy="377825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s-ES_tradnl" sz="1400" b="1" dirty="0"/>
              <a:t>Evidencia científica – </a:t>
            </a:r>
            <a:r>
              <a:rPr lang="es-ES_tradnl" sz="1400" b="1" dirty="0" err="1"/>
              <a:t>Prof</a:t>
            </a:r>
            <a:r>
              <a:rPr lang="es-ES_tradnl" sz="1400" b="1" dirty="0"/>
              <a:t> </a:t>
            </a:r>
            <a:r>
              <a:rPr lang="es-ES_tradnl" sz="1400" b="1" dirty="0" err="1"/>
              <a:t>Dr</a:t>
            </a:r>
            <a:r>
              <a:rPr lang="es-ES_tradnl" sz="1400" b="1" dirty="0"/>
              <a:t> </a:t>
            </a:r>
            <a:r>
              <a:rPr lang="es-ES_tradnl" sz="1400" b="1" dirty="0" err="1"/>
              <a:t>Iraci</a:t>
            </a:r>
            <a:r>
              <a:rPr lang="es-ES_tradnl" sz="1400" b="1" dirty="0"/>
              <a:t> </a:t>
            </a:r>
            <a:r>
              <a:rPr lang="es-ES_tradnl" sz="1400" b="1" dirty="0" smtClean="0"/>
              <a:t>2024</a:t>
            </a:r>
            <a:endParaRPr lang="es-ES_tradnl" sz="14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430" y="3168402"/>
            <a:ext cx="5123524" cy="384264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98889"/>
      </p:ext>
    </p:extLst>
  </p:cSld>
  <p:clrMapOvr>
    <a:masterClrMapping/>
  </p:clrMapOvr>
  <p:transition spd="slow" advTm="891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pic>
        <p:nvPicPr>
          <p:cNvPr id="130053" name="Picture 5" descr="frase-el-mundo-del-hombre-contemporaneo-se-funda-sobre-los-resultados-de-la-ciencia-el-dato-reemplaza-mario-bunge-105216"/>
          <p:cNvPicPr>
            <a:picLocks noChangeAspect="1" noChangeArrowheads="1"/>
          </p:cNvPicPr>
          <p:nvPr/>
        </p:nvPicPr>
        <p:blipFill>
          <a:blip r:embed="rId4" cstate="print"/>
          <a:srcRect l="1767" t="11221" r="73567" b="10190"/>
          <a:stretch>
            <a:fillRect/>
          </a:stretch>
        </p:blipFill>
        <p:spPr bwMode="auto">
          <a:xfrm>
            <a:off x="1079500" y="2520950"/>
            <a:ext cx="2303463" cy="3455988"/>
          </a:xfrm>
          <a:prstGeom prst="rect">
            <a:avLst/>
          </a:prstGeom>
          <a:noFill/>
        </p:spPr>
      </p:pic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3614725" y="2171690"/>
            <a:ext cx="692948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“El mundo del hombre contemporáneos se funda sobre los resultados de la ciencia: </a:t>
            </a:r>
            <a:r>
              <a:rPr lang="es-ES_tradnl" sz="2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la </a:t>
            </a:r>
            <a:r>
              <a:rPr lang="es-ES_tradnl" sz="2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farmacología</a:t>
            </a:r>
            <a:r>
              <a:rPr lang="es-ES_tradnl" sz="2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reemplaza a la </a:t>
            </a:r>
            <a:r>
              <a:rPr lang="es-ES_tradnl" sz="2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pócima</a:t>
            </a:r>
            <a:r>
              <a:rPr lang="es-ES_tradnl" sz="2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, la </a:t>
            </a:r>
            <a:r>
              <a:rPr lang="es-ES_tradnl" sz="2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evidencia</a:t>
            </a:r>
            <a:r>
              <a:rPr lang="es-ES_tradnl" sz="2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a la </a:t>
            </a:r>
            <a:r>
              <a:rPr lang="es-ES_tradnl" sz="2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experiencia</a:t>
            </a:r>
            <a:r>
              <a:rPr lang="es-ES_tradnl" sz="2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, la </a:t>
            </a:r>
            <a:r>
              <a:rPr lang="es-ES_tradnl" sz="26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probabilidad</a:t>
            </a:r>
            <a:r>
              <a:rPr lang="es-ES_tradnl" sz="2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es-ES_tradnl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 la profecía.”</a:t>
            </a:r>
          </a:p>
          <a:p>
            <a:pPr defTabSz="1028700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Mario Bunge  </a:t>
            </a:r>
            <a:r>
              <a:rPr lang="es-ES_tradn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endParaRPr lang="es-ES_tradnl" sz="2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(Físico y Filósofo Argentino. 1919 - 2020)</a:t>
            </a:r>
            <a:endParaRPr lang="es-ES_tradnl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6913563" y="198438"/>
            <a:ext cx="38877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Evidencia científica – </a:t>
            </a:r>
            <a:r>
              <a:rPr lang="es-ES_tradnl" sz="1400" b="1" kern="0" dirty="0" err="1" smtClean="0"/>
              <a:t>Prof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Dr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Iraci</a:t>
            </a:r>
            <a:r>
              <a:rPr lang="es-ES_tradnl" sz="1400" b="1" kern="0" dirty="0" smtClean="0"/>
              <a:t> </a:t>
            </a:r>
            <a:r>
              <a:rPr lang="es-ES_tradnl" sz="1400" b="1" kern="0" dirty="0" smtClean="0"/>
              <a:t>2024</a:t>
            </a:r>
            <a:endParaRPr lang="es-ES_tradnl" sz="1400" b="1" kern="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67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403" y="2016274"/>
            <a:ext cx="4611144" cy="2881965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108554" name="Rectangle 10"/>
          <p:cNvSpPr>
            <a:spLocks noChangeArrowheads="1"/>
          </p:cNvSpPr>
          <p:nvPr/>
        </p:nvSpPr>
        <p:spPr bwMode="auto">
          <a:xfrm rot="21313738">
            <a:off x="819632" y="4918409"/>
            <a:ext cx="8993062" cy="228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25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¡¡¡ ESTUDIEN  y</a:t>
            </a:r>
          </a:p>
          <a:p>
            <a:pPr algn="ctr">
              <a:lnSpc>
                <a:spcPct val="125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Analicen la información !!! </a:t>
            </a:r>
            <a:endParaRPr lang="es-ES_tradnl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27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08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85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3471849" y="2457442"/>
            <a:ext cx="711791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tabLst>
                <a:tab pos="0" algn="l"/>
                <a:tab pos="95250" algn="l"/>
                <a:tab pos="177800" algn="l"/>
                <a:tab pos="355600" algn="l"/>
              </a:tabLst>
            </a:pPr>
            <a:r>
              <a:rPr lang="es-ES_tradnl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“...No admitir como verdadera cosa alguna, como no </a:t>
            </a:r>
            <a:r>
              <a:rPr lang="es-ES_tradnl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supiese con </a:t>
            </a:r>
            <a:r>
              <a:rPr lang="es-ES_tradnl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evidencia que lo es...</a:t>
            </a:r>
            <a:r>
              <a:rPr lang="es-ES_tradnl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” </a:t>
            </a:r>
            <a:endParaRPr lang="es-ES_tradnl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tabLst>
                <a:tab pos="0" algn="l"/>
                <a:tab pos="95250" algn="l"/>
                <a:tab pos="177800" algn="l"/>
                <a:tab pos="355600" algn="l"/>
              </a:tabLst>
            </a:pPr>
            <a:endParaRPr lang="es-ES_tradnl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marL="385763" indent="-385763" algn="r"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El discurso del método. René Descartes. </a:t>
            </a:r>
            <a:r>
              <a:rPr lang="es-ES_tradnl" sz="1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Leyda</a:t>
            </a:r>
            <a:r>
              <a:rPr lang="es-ES_tradnl" sz="1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es-ES_tradnl" sz="1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1627</a:t>
            </a:r>
            <a:endParaRPr lang="es-ES_tradnl" sz="1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9933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913563" y="198438"/>
            <a:ext cx="3887787" cy="377825"/>
          </a:xfrm>
          <a:noFill/>
          <a:ln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s-ES_tradnl" sz="1400" b="1" dirty="0"/>
              <a:t>Evidencia científica – </a:t>
            </a:r>
            <a:r>
              <a:rPr lang="es-ES_tradnl" sz="1400" b="1" dirty="0" err="1"/>
              <a:t>Prof</a:t>
            </a:r>
            <a:r>
              <a:rPr lang="es-ES_tradnl" sz="1400" b="1" dirty="0"/>
              <a:t> </a:t>
            </a:r>
            <a:r>
              <a:rPr lang="es-ES_tradnl" sz="1400" b="1" dirty="0" err="1"/>
              <a:t>Dr</a:t>
            </a:r>
            <a:r>
              <a:rPr lang="es-ES_tradnl" sz="1400" b="1" dirty="0"/>
              <a:t> </a:t>
            </a:r>
            <a:r>
              <a:rPr lang="es-ES_tradnl" sz="1400" b="1" dirty="0" err="1"/>
              <a:t>Iraci</a:t>
            </a:r>
            <a:r>
              <a:rPr lang="es-ES_tradnl" sz="1400" b="1" dirty="0"/>
              <a:t> </a:t>
            </a:r>
            <a:r>
              <a:rPr lang="es-ES_tradnl" sz="1400" b="1" dirty="0" smtClean="0"/>
              <a:t>2024</a:t>
            </a:r>
            <a:endParaRPr lang="es-ES_tradnl" sz="1400" b="1" dirty="0"/>
          </a:p>
        </p:txBody>
      </p:sp>
      <p:pic>
        <p:nvPicPr>
          <p:cNvPr id="14338" name="Picture 2" descr="Resultado de imagen para rene descart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5833" y="2528880"/>
            <a:ext cx="2143140" cy="3184095"/>
          </a:xfrm>
          <a:prstGeom prst="rect">
            <a:avLst/>
          </a:prstGeom>
          <a:noFill/>
          <a:ln w="76200" cap="rnd" cmpd="tri">
            <a:gradFill>
              <a:gsLst>
                <a:gs pos="9000">
                  <a:srgbClr val="B3780D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28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990168" y="2013290"/>
            <a:ext cx="950505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El Conocimiento Médico se funda en una rama de la matemática…</a:t>
            </a:r>
            <a:endParaRPr lang="es-ES_tradnl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80197" y="4968602"/>
            <a:ext cx="932499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algn="ctr" defTabSz="102870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La Estadística Sólo informa PROBABILIDAD </a:t>
            </a:r>
          </a:p>
          <a:p>
            <a:pPr algn="ctr" defTabSz="102870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ESTA PROHIBIDO GARANTIZAR RESULTADOS</a:t>
            </a:r>
            <a:endParaRPr lang="es-ES_tradnl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6913563" y="198438"/>
            <a:ext cx="38877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Evidencia científica – </a:t>
            </a:r>
            <a:r>
              <a:rPr lang="es-ES_tradnl" sz="1400" b="1" kern="0" dirty="0" err="1" smtClean="0"/>
              <a:t>Prof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Dr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Iraci</a:t>
            </a:r>
            <a:r>
              <a:rPr lang="es-ES_tradnl" sz="1400" b="1" kern="0" dirty="0" smtClean="0"/>
              <a:t> </a:t>
            </a:r>
            <a:r>
              <a:rPr lang="es-ES_tradnl" sz="1400" b="1" kern="0" dirty="0" smtClean="0"/>
              <a:t>2024</a:t>
            </a:r>
            <a:endParaRPr lang="es-ES_tradnl" sz="1400" b="1" kern="0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00139" y="3453450"/>
            <a:ext cx="9505056" cy="95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algn="ctr" defTabSz="102870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“</a:t>
            </a:r>
            <a:r>
              <a:rPr lang="es-ES_tradnl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LA</a:t>
            </a: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 </a:t>
            </a:r>
            <a:r>
              <a:rPr lang="es-ES_tradnl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ESTADISTICA</a:t>
            </a: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”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085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9332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 dirty="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1147762" y="1885938"/>
            <a:ext cx="9077449" cy="115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algn="ctr"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El conocimiento médico </a:t>
            </a:r>
          </a:p>
          <a:p>
            <a:pPr algn="ctr"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se funda sobre bases matemáticas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050155" y="3246810"/>
            <a:ext cx="972115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marL="385763" indent="-385763"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2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DIAGNÓSTICO</a:t>
            </a:r>
            <a:r>
              <a:rPr lang="es-ES_tradnl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: Sensibilidad, especificidad, VPP, VPN, etc. </a:t>
            </a:r>
          </a:p>
          <a:p>
            <a:pPr marL="385763" indent="-385763"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Sesgos (</a:t>
            </a:r>
            <a:r>
              <a:rPr lang="es-ES_tradnl" sz="2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bias</a:t>
            </a:r>
            <a:r>
              <a:rPr lang="es-ES_tradnl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), variación inter – </a:t>
            </a:r>
            <a:r>
              <a:rPr lang="es-ES_tradnl" sz="2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intra</a:t>
            </a:r>
            <a:r>
              <a:rPr lang="es-ES_tradnl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ensayo, </a:t>
            </a:r>
            <a:r>
              <a:rPr lang="es-ES_tradnl" sz="2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etc</a:t>
            </a:r>
            <a:endParaRPr lang="es-ES_tradnl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42957" y="4593872"/>
            <a:ext cx="9758393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marL="385763" indent="-385763"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2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TRATAMIENTOS:</a:t>
            </a:r>
            <a:r>
              <a:rPr lang="es-ES_tradnl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 IC, DE , RRR vs RRA, NNT, % sobrevida, </a:t>
            </a:r>
            <a:r>
              <a:rPr lang="es-ES_tradnl" sz="2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etc</a:t>
            </a:r>
            <a:endParaRPr lang="es-ES_tradnl" sz="22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marL="385763" indent="-385763"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T1/2, </a:t>
            </a: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6913563" y="198438"/>
            <a:ext cx="38877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Evidencia científica – </a:t>
            </a:r>
            <a:r>
              <a:rPr lang="es-ES_tradnl" sz="1400" b="1" kern="0" dirty="0" err="1" smtClean="0"/>
              <a:t>Prof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Dr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Iraci</a:t>
            </a:r>
            <a:r>
              <a:rPr lang="es-ES_tradnl" sz="1400" b="1" kern="0" dirty="0" smtClean="0"/>
              <a:t> </a:t>
            </a:r>
            <a:r>
              <a:rPr lang="es-ES_tradnl" sz="1400" b="1" kern="0" dirty="0" smtClean="0"/>
              <a:t>2024</a:t>
            </a:r>
            <a:endParaRPr lang="es-ES_tradnl" sz="1400" b="1" kern="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054392" y="5904706"/>
            <a:ext cx="9758393" cy="87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Poder estadístico y Significancia estadística: P &lt; 0,05 y significancia biológica.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2502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50861" y="2122462"/>
            <a:ext cx="950575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algn="ctr"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                     se puede extrapolar de una investigación básica (tejidos, animales, simulaciones computacionales, testeos en laboratorios) a un resultado en humanos.</a:t>
            </a:r>
            <a:endParaRPr lang="es-ES_tradnl" sz="2200" b="1" u="sng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48147" y="1937159"/>
            <a:ext cx="2880320" cy="71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algn="ctr"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JAMÁS</a:t>
            </a:r>
            <a:endParaRPr lang="es-ES_tradnl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6913563" y="198438"/>
            <a:ext cx="38877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Evidencia científica – </a:t>
            </a:r>
            <a:r>
              <a:rPr lang="es-ES_tradnl" sz="1400" b="1" kern="0" dirty="0" err="1" smtClean="0"/>
              <a:t>Prof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Dr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Iraci</a:t>
            </a:r>
            <a:r>
              <a:rPr lang="es-ES_tradnl" sz="1400" b="1" kern="0" dirty="0" smtClean="0"/>
              <a:t> </a:t>
            </a:r>
            <a:r>
              <a:rPr lang="es-ES_tradnl" sz="1400" b="1" kern="0" dirty="0" smtClean="0"/>
              <a:t>2024</a:t>
            </a:r>
            <a:endParaRPr lang="es-ES_tradnl" sz="1400" b="1" kern="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734" y="3776644"/>
            <a:ext cx="2785212" cy="3043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3888854" y="6120730"/>
            <a:ext cx="3888432" cy="95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Longitudinal </a:t>
            </a:r>
            <a:r>
              <a:rPr lang="es-ES_tradnl" sz="1400" b="1" kern="0" dirty="0" err="1" smtClean="0"/>
              <a:t>monitoring</a:t>
            </a:r>
            <a:r>
              <a:rPr lang="es-ES_tradnl" sz="1400" b="1" kern="0" dirty="0" smtClean="0"/>
              <a:t> of SARS CoV2 RNA </a:t>
            </a:r>
            <a:r>
              <a:rPr lang="es-ES_tradnl" sz="1400" b="1" kern="0" dirty="0" err="1" smtClean="0"/>
              <a:t>on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high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touch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surfaces</a:t>
            </a:r>
            <a:r>
              <a:rPr lang="es-ES_tradnl" sz="1400" b="1" kern="0" dirty="0" smtClean="0"/>
              <a:t> in a </a:t>
            </a:r>
            <a:r>
              <a:rPr lang="es-ES_tradnl" sz="1400" b="1" kern="0" dirty="0" err="1" smtClean="0"/>
              <a:t>community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setting</a:t>
            </a:r>
            <a:r>
              <a:rPr lang="es-ES_tradnl" sz="1400" b="1" kern="0" dirty="0" smtClean="0"/>
              <a:t>. </a:t>
            </a:r>
          </a:p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27 oct 2020</a:t>
            </a:r>
            <a:endParaRPr lang="es-ES_tradnl" sz="1400" b="1" kern="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037" y="3634630"/>
            <a:ext cx="2843485" cy="32093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3823011" y="3776644"/>
            <a:ext cx="3761453" cy="83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Aerosol and </a:t>
            </a:r>
            <a:r>
              <a:rPr lang="es-ES_tradnl" sz="1400" b="1" kern="0" dirty="0" err="1" smtClean="0"/>
              <a:t>surface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stability</a:t>
            </a:r>
            <a:r>
              <a:rPr lang="es-ES_tradnl" sz="1400" b="1" kern="0" dirty="0" smtClean="0"/>
              <a:t> of SARS CoV2 as </a:t>
            </a:r>
            <a:r>
              <a:rPr lang="es-ES_tradnl" sz="1400" b="1" kern="0" dirty="0" err="1" smtClean="0"/>
              <a:t>compared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with</a:t>
            </a:r>
            <a:r>
              <a:rPr lang="es-ES_tradnl" sz="1400" b="1" kern="0" dirty="0" smtClean="0"/>
              <a:t> SARS CoV2</a:t>
            </a:r>
          </a:p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NEJM 16 abril 2020</a:t>
            </a:r>
            <a:endParaRPr lang="es-ES_tradnl" sz="1400" b="1" kern="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551979"/>
      </p:ext>
    </p:extLst>
  </p:cSld>
  <p:clrMapOvr>
    <a:masterClrMapping/>
  </p:clrMapOvr>
  <p:transition spd="slow" advTm="15003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851535" y="2018614"/>
            <a:ext cx="9721850" cy="10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algn="ctr"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Aún el mejor criterio o 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razonamiento 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clínico son INVÁLIDOS ante la EVIDENCIA CIENTÍFICA</a:t>
            </a:r>
            <a:endParaRPr lang="es-ES_tradnl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68227" y="2232298"/>
            <a:ext cx="86409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algn="ctr"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s-ES_tradnl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s-ES_tradnl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s-ES_tradnl" sz="4000" b="1" u="sng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6913563" y="198438"/>
            <a:ext cx="38877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Evidencia científica – </a:t>
            </a:r>
            <a:r>
              <a:rPr lang="es-ES_tradnl" sz="1400" b="1" kern="0" dirty="0" err="1" smtClean="0"/>
              <a:t>Prof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Dr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Iraci</a:t>
            </a:r>
            <a:r>
              <a:rPr lang="es-ES_tradnl" sz="1400" b="1" kern="0" dirty="0" smtClean="0"/>
              <a:t> </a:t>
            </a:r>
            <a:r>
              <a:rPr lang="es-ES_tradnl" sz="1400" b="1" kern="0" dirty="0" smtClean="0"/>
              <a:t>2024</a:t>
            </a:r>
            <a:endParaRPr lang="es-ES_tradnl" sz="1400" b="1" kern="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362" y="3269712"/>
            <a:ext cx="2972177" cy="36133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875" y="3318817"/>
            <a:ext cx="3323890" cy="3564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3831734" y="6051170"/>
            <a:ext cx="3761453" cy="83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err="1" smtClean="0"/>
              <a:t>Covid</a:t>
            </a:r>
            <a:r>
              <a:rPr lang="es-ES_tradnl" sz="1400" b="1" kern="0" dirty="0" smtClean="0"/>
              <a:t> 19 and ACEI and ARB. </a:t>
            </a:r>
            <a:r>
              <a:rPr lang="es-ES_tradnl" sz="1400" b="1" kern="0" dirty="0" err="1" smtClean="0"/>
              <a:t>What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is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the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evidence</a:t>
            </a:r>
            <a:r>
              <a:rPr lang="es-ES_tradnl" sz="1400" b="1" kern="0" dirty="0" smtClean="0"/>
              <a:t>?</a:t>
            </a:r>
          </a:p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JAMA 24 marzo 2020</a:t>
            </a:r>
            <a:endParaRPr lang="es-ES_tradnl" sz="1400" b="1" kern="0" dirty="0"/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3804015" y="3381318"/>
            <a:ext cx="3761453" cy="83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Are </a:t>
            </a:r>
            <a:r>
              <a:rPr lang="es-ES_tradnl" sz="1400" b="1" kern="0" dirty="0" err="1" smtClean="0"/>
              <a:t>patients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with</a:t>
            </a:r>
            <a:r>
              <a:rPr lang="es-ES_tradnl" sz="1400" b="1" kern="0" dirty="0" smtClean="0"/>
              <a:t> HT and Diabetes at </a:t>
            </a:r>
            <a:r>
              <a:rPr lang="es-ES_tradnl" sz="1400" b="1" kern="0" dirty="0" err="1" smtClean="0"/>
              <a:t>high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risk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for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Covid</a:t>
            </a:r>
            <a:r>
              <a:rPr lang="es-ES_tradnl" sz="1400" b="1" kern="0" dirty="0" smtClean="0"/>
              <a:t> 19 </a:t>
            </a:r>
            <a:r>
              <a:rPr lang="es-ES_tradnl" sz="1400" b="1" kern="0" dirty="0" err="1" smtClean="0"/>
              <a:t>infection</a:t>
            </a:r>
            <a:r>
              <a:rPr lang="es-ES_tradnl" sz="1400" b="1" kern="0" dirty="0" smtClean="0"/>
              <a:t>?</a:t>
            </a:r>
          </a:p>
          <a:p>
            <a:pPr algn="ctr">
              <a:buFont typeface="Wingdings" pitchFamily="2" charset="2"/>
              <a:buNone/>
            </a:pPr>
            <a:r>
              <a:rPr lang="es-ES_tradnl" sz="1400" b="1" kern="0" dirty="0" err="1" smtClean="0"/>
              <a:t>Lancet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Resp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Med</a:t>
            </a:r>
            <a:r>
              <a:rPr lang="es-ES_tradnl" sz="1400" b="1" kern="0" dirty="0" smtClean="0"/>
              <a:t> 11 marzo 2020</a:t>
            </a:r>
            <a:endParaRPr lang="es-ES_tradnl" sz="1400" b="1" kern="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9388727"/>
      </p:ext>
    </p:extLst>
  </p:cSld>
  <p:clrMapOvr>
    <a:masterClrMapping/>
  </p:clrMapOvr>
  <p:transition spd="slow" advTm="16173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79500" y="2160290"/>
            <a:ext cx="972185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para obtener:  EVIDENCIA CIENTÍFICA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METODOLOGÍA RIGUROSA 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s-ES_tradnl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s-ES_tradnl" sz="4000" b="1" u="sng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64171" y="4608562"/>
            <a:ext cx="936250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algn="ctr"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Investigación Clínica</a:t>
            </a:r>
            <a:r>
              <a:rPr lang="es-ES_tradnl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</a:p>
          <a:p>
            <a:pPr algn="ctr"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Seres humanos</a:t>
            </a:r>
            <a:endParaRPr lang="es-ES_tradnl" sz="5400" b="1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6913563" y="198438"/>
            <a:ext cx="38877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Evidencia científica – </a:t>
            </a:r>
            <a:r>
              <a:rPr lang="es-ES_tradnl" sz="1400" b="1" kern="0" dirty="0" err="1" smtClean="0"/>
              <a:t>Prof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Dr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Iraci</a:t>
            </a:r>
            <a:r>
              <a:rPr lang="es-ES_tradnl" sz="1400" b="1" kern="0" dirty="0" smtClean="0"/>
              <a:t> </a:t>
            </a:r>
            <a:r>
              <a:rPr lang="es-ES_tradnl" sz="1400" b="1" kern="0" dirty="0" smtClean="0"/>
              <a:t>2024</a:t>
            </a:r>
            <a:endParaRPr lang="es-ES_tradnl" sz="1400" b="1" kern="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707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877888"/>
            <a:ext cx="9612312" cy="719137"/>
          </a:xfrm>
        </p:spPr>
        <p:txBody>
          <a:bodyPr/>
          <a:lstStyle/>
          <a:p>
            <a:r>
              <a:rPr lang="es-ES_tradnl" sz="3600" dirty="0">
                <a:solidFill>
                  <a:srgbClr val="66FFFF"/>
                </a:solidFill>
                <a:latin typeface="Georgia" pitchFamily="18" charset="0"/>
              </a:rPr>
              <a:t>Evidencia Científica en Farmacología</a:t>
            </a: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1079500" y="1512888"/>
            <a:ext cx="9721850" cy="57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2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METODOLOGÍA RIGUROSA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69751" y="2723282"/>
            <a:ext cx="9721850" cy="410445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Prospectivos 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    Controlados 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s-ES_tradnl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Compados</a:t>
            </a:r>
            <a:endParaRPr lang="es-ES_tradnl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	      Aleatorizados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	  A Doble Ciego</a:t>
            </a:r>
          </a:p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	       en Grandes Poblaciones</a:t>
            </a:r>
            <a:endParaRPr lang="es-ES_tradnl" sz="3600" b="1" u="sng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6913563" y="198438"/>
            <a:ext cx="38877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marL="385763" indent="-3857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836613" indent="-322263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858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80022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3145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s-ES_tradnl" sz="1400" b="1" kern="0" dirty="0" smtClean="0"/>
              <a:t>Evidencia científica – </a:t>
            </a:r>
            <a:r>
              <a:rPr lang="es-ES_tradnl" sz="1400" b="1" kern="0" dirty="0" err="1" smtClean="0"/>
              <a:t>Prof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Dr</a:t>
            </a:r>
            <a:r>
              <a:rPr lang="es-ES_tradnl" sz="1400" b="1" kern="0" dirty="0" smtClean="0"/>
              <a:t> </a:t>
            </a:r>
            <a:r>
              <a:rPr lang="es-ES_tradnl" sz="1400" b="1" kern="0" dirty="0" err="1" smtClean="0"/>
              <a:t>Iraci</a:t>
            </a:r>
            <a:r>
              <a:rPr lang="es-ES_tradnl" sz="1400" b="1" kern="0" dirty="0" smtClean="0"/>
              <a:t> </a:t>
            </a:r>
            <a:r>
              <a:rPr lang="es-ES_tradnl" sz="1400" b="1" kern="0" dirty="0" smtClean="0"/>
              <a:t>2024</a:t>
            </a:r>
            <a:endParaRPr lang="es-ES_tradnl" sz="1400" b="1" kern="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69751" y="1944266"/>
            <a:ext cx="972185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870" tIns="51435" rIns="102870" bIns="51435"/>
          <a:lstStyle/>
          <a:p>
            <a:pPr defTabSz="10287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s-ES_tradnl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Investigación</a:t>
            </a: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: Seres humanos</a:t>
            </a:r>
            <a:endParaRPr lang="es-ES_tradnl" sz="3600" b="1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850" y="6375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460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8.1|6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0.9|45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5.3|13.1|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36.9|0.2|10.2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7|64.9|2.3|1.9|20.2|2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6.7|13.2|1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65.6|7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68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1.4|6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9.5|3.1|2.2|2.4|2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|7.1|1.6|4.4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8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3.2|5.5|2.4|10.4|18.2"/>
</p:tagLst>
</file>

<file path=ppt/theme/theme1.xml><?xml version="1.0" encoding="utf-8"?>
<a:theme xmlns:a="http://schemas.openxmlformats.org/drawingml/2006/main" name="Reflejos">
  <a:themeElements>
    <a:clrScheme name="Reflejos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Reflejo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287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287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Reflejos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jos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jos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jos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jos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jos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jos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lejos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lejos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3991</TotalTime>
  <Words>668</Words>
  <Application>Microsoft Office PowerPoint</Application>
  <PresentationFormat>Personalizado</PresentationFormat>
  <Paragraphs>152</Paragraphs>
  <Slides>21</Slides>
  <Notes>0</Notes>
  <HiddenSlides>0</HiddenSlides>
  <MMClips>21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Georgia</vt:lpstr>
      <vt:lpstr>Tahoma</vt:lpstr>
      <vt:lpstr>Times New Roman</vt:lpstr>
      <vt:lpstr>Wingdings</vt:lpstr>
      <vt:lpstr>Reflejos</vt:lpstr>
      <vt:lpstr>Evidencia Científica en Farmacología</vt:lpstr>
      <vt:lpstr>Evidencia Científica en Farmacología</vt:lpstr>
      <vt:lpstr>Evidencia Científica en Farmacología</vt:lpstr>
      <vt:lpstr>Evidencia Científica en Farmacología</vt:lpstr>
      <vt:lpstr>Evidencia Científica en Farmacología</vt:lpstr>
      <vt:lpstr>Evidencia Científica en Farmacología</vt:lpstr>
      <vt:lpstr>Evidencia Científica en Farmacología</vt:lpstr>
      <vt:lpstr>Evidencia Científica en Farmacología</vt:lpstr>
      <vt:lpstr>Evidencia Científica en Farmacología</vt:lpstr>
      <vt:lpstr>Evidencia Científica en Farmacología</vt:lpstr>
      <vt:lpstr>Evidencia Científica en Farmacología</vt:lpstr>
      <vt:lpstr>Evidencia Científica en Farmacología</vt:lpstr>
      <vt:lpstr>Evidencia Científica en Farmacología</vt:lpstr>
      <vt:lpstr>Evidencia Científica en Farmacología</vt:lpstr>
      <vt:lpstr>Evidencia Científica en Farmacología</vt:lpstr>
      <vt:lpstr>Evidencia Científica en Farmacología</vt:lpstr>
      <vt:lpstr>Evidencia Científica en Farmacología</vt:lpstr>
      <vt:lpstr>Evidencia Científica en Farmacología</vt:lpstr>
      <vt:lpstr>Evidencia Científica en Farmacología</vt:lpstr>
      <vt:lpstr>Evidencia Científica en Farmacología</vt:lpstr>
      <vt:lpstr>Evidencia Científica en Farmacología</vt:lpstr>
    </vt:vector>
  </TitlesOfParts>
  <Company>Windows uE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Administrador</dc:creator>
  <cp:lastModifiedBy>Usuario de Windows</cp:lastModifiedBy>
  <cp:revision>174</cp:revision>
  <dcterms:created xsi:type="dcterms:W3CDTF">2013-01-13T00:55:07Z</dcterms:created>
  <dcterms:modified xsi:type="dcterms:W3CDTF">2024-03-13T20:26:57Z</dcterms:modified>
</cp:coreProperties>
</file>