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320" r:id="rId3"/>
    <p:sldId id="325" r:id="rId4"/>
    <p:sldId id="257" r:id="rId5"/>
    <p:sldId id="309" r:id="rId6"/>
    <p:sldId id="319" r:id="rId7"/>
    <p:sldId id="318" r:id="rId8"/>
    <p:sldId id="310" r:id="rId9"/>
    <p:sldId id="291" r:id="rId10"/>
    <p:sldId id="326" r:id="rId11"/>
    <p:sldId id="312" r:id="rId12"/>
    <p:sldId id="313" r:id="rId13"/>
    <p:sldId id="314" r:id="rId14"/>
    <p:sldId id="316" r:id="rId15"/>
    <p:sldId id="323" r:id="rId16"/>
    <p:sldId id="324" r:id="rId1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CFCFC"/>
    <a:srgbClr val="FF99FF"/>
    <a:srgbClr val="777777"/>
    <a:srgbClr val="0066FF"/>
    <a:srgbClr val="0000FF"/>
    <a:srgbClr val="000099"/>
    <a:srgbClr val="990000"/>
    <a:srgbClr val="FF99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71" autoAdjust="0"/>
    <p:restoredTop sz="94660"/>
  </p:normalViewPr>
  <p:slideViewPr>
    <p:cSldViewPr snapToGrid="0" showGuides="1">
      <p:cViewPr varScale="1">
        <p:scale>
          <a:sx n="49" d="100"/>
          <a:sy n="49" d="100"/>
        </p:scale>
        <p:origin x="172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4462-449D-483D-83B9-BE63495F6AD3}" type="datetimeFigureOut">
              <a:rPr lang="es-AR" smtClean="0"/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A14B9-948D-435C-A251-D5212324373D}" type="slidenum">
              <a:rPr lang="es-AR" smtClean="0"/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90" name="Group 2"/>
          <p:cNvGrpSpPr/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40291" name="Group 3"/>
            <p:cNvGrpSpPr/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0292" name="Freeform 4"/>
              <p:cNvSpPr/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0293" name="Freeform 5"/>
              <p:cNvSpPr/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0294" name="Freeform 6"/>
              <p:cNvSpPr/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0295" name="Freeform 7"/>
              <p:cNvSpPr/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0296" name="Freeform 8"/>
              <p:cNvSpPr/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140297" name="Freeform 9"/>
            <p:cNvSpPr/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0298" name="Freeform 10"/>
            <p:cNvSpPr/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140299" name="Rectangle 11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s-ES"/>
              <a:t>Haga clic para cambiar el estilo de título	</a:t>
            </a:r>
            <a:endParaRPr lang="es-ES"/>
          </a:p>
        </p:txBody>
      </p:sp>
      <p:sp>
        <p:nvSpPr>
          <p:cNvPr id="140300" name="Rectangle 12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  <a:endParaRPr lang="es-ES"/>
          </a:p>
        </p:txBody>
      </p:sp>
      <p:sp>
        <p:nvSpPr>
          <p:cNvPr id="140301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14030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140303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07B78AA-9830-4282-B342-3D2C56E50D5A}" type="slidenum">
              <a:rPr lang="es-ES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965350-7FAD-4144-A37C-5206FD2BF431}" type="slidenum">
              <a:rPr lang="es-ES"/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BF9D1C-4A31-46E7-9B7E-FC55ECCBB70A}" type="slidenum">
              <a:rPr lang="es-ES"/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 hasCustomPrompt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 hasCustomPrompt="1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 hasCustomPrompt="1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54F2C6B-DE1E-498E-9623-25CC45598206}" type="slidenum">
              <a:rPr lang="es-ES"/>
            </a:fld>
            <a:endParaRPr 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8FA4AE-E020-4572-8156-F0E139F415F4}" type="slidenum">
              <a:rPr lang="es-ES"/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862112-443B-4976-BA61-D32F6A48E98C}" type="slidenum">
              <a:rPr lang="es-ES"/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27CAB1-199F-4D03-AFC7-35F935A64BCE}" type="slidenum">
              <a:rPr lang="es-ES"/>
            </a:fld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5734FA-885A-4E2C-BAA5-8174264F9D3F}" type="slidenum">
              <a:rPr lang="es-ES"/>
            </a:fld>
            <a:endParaRPr 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17607C-09D8-45AC-A3DE-E245DD3EE08B}" type="slidenum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399147-5081-455F-AE56-EE7B5D8D2A49}" type="slidenum">
              <a:rPr lang="es-ES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3FA002-B8BF-4002-912C-4B0415376FB5}" type="slidenum">
              <a:rPr lang="es-ES"/>
            </a:fld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9A3F9E-C6AC-4F80-ACA4-2E9E8852B049}" type="slidenum">
              <a:rPr lang="es-ES"/>
            </a:fld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F297494-1654-469E-95A0-99F0E4424BFB}" type="slidenum">
              <a:rPr lang="es-ES"/>
            </a:fld>
            <a:endParaRPr lang="es-ES"/>
          </a:p>
        </p:txBody>
      </p:sp>
      <p:grpSp>
        <p:nvGrpSpPr>
          <p:cNvPr id="139268" name="Group 4"/>
          <p:cNvGrpSpPr/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39269" name="Group 5"/>
            <p:cNvGrpSpPr/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9270" name="Freeform 6"/>
              <p:cNvSpPr/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39271" name="Freeform 7"/>
              <p:cNvSpPr/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39272" name="Freeform 8"/>
              <p:cNvSpPr/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39273" name="Freeform 9"/>
              <p:cNvSpPr/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39274" name="Freeform 10"/>
              <p:cNvSpPr/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139275" name="Freeform 11"/>
            <p:cNvSpPr/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9276" name="Freeform 12"/>
            <p:cNvSpPr/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139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cambiar el estilo de título	</a:t>
            </a:r>
            <a:endParaRPr lang="es-ES" smtClean="0"/>
          </a:p>
        </p:txBody>
      </p:sp>
      <p:sp>
        <p:nvSpPr>
          <p:cNvPr id="139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sz="1200">
                <a:latin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139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.xml"/><Relationship Id="rId4" Type="http://schemas.openxmlformats.org/officeDocument/2006/relationships/image" Target="../media/image2.png"/><Relationship Id="rId3" Type="http://schemas.microsoft.com/office/2007/relationships/media" Target="../media/media1.wma"/><Relationship Id="rId2" Type="http://schemas.openxmlformats.org/officeDocument/2006/relationships/audio" Target="../media/media1.wma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Relationship Id="rId3" Type="http://schemas.openxmlformats.org/officeDocument/2006/relationships/image" Target="../media/image2.png"/><Relationship Id="rId2" Type="http://schemas.microsoft.com/office/2007/relationships/media" Target="../media/media9.wma"/><Relationship Id="rId1" Type="http://schemas.openxmlformats.org/officeDocument/2006/relationships/audio" Target="../media/media9.wma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9.xml"/><Relationship Id="rId3" Type="http://schemas.openxmlformats.org/officeDocument/2006/relationships/image" Target="../media/image2.png"/><Relationship Id="rId2" Type="http://schemas.microsoft.com/office/2007/relationships/media" Target="../media/media10.wma"/><Relationship Id="rId1" Type="http://schemas.openxmlformats.org/officeDocument/2006/relationships/audio" Target="../media/media10.wma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.png"/><Relationship Id="rId3" Type="http://schemas.microsoft.com/office/2007/relationships/media" Target="../media/media11.wma"/><Relationship Id="rId2" Type="http://schemas.openxmlformats.org/officeDocument/2006/relationships/audio" Target="../media/media11.wma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0.xml"/><Relationship Id="rId3" Type="http://schemas.openxmlformats.org/officeDocument/2006/relationships/image" Target="../media/image2.png"/><Relationship Id="rId2" Type="http://schemas.microsoft.com/office/2007/relationships/media" Target="../media/media12.wma"/><Relationship Id="rId1" Type="http://schemas.openxmlformats.org/officeDocument/2006/relationships/audio" Target="../media/media12.wma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1.xml"/><Relationship Id="rId3" Type="http://schemas.openxmlformats.org/officeDocument/2006/relationships/image" Target="../media/image2.png"/><Relationship Id="rId2" Type="http://schemas.microsoft.com/office/2007/relationships/media" Target="../media/media13.wma"/><Relationship Id="rId1" Type="http://schemas.openxmlformats.org/officeDocument/2006/relationships/audio" Target="../media/media13.wma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2.xml"/><Relationship Id="rId4" Type="http://schemas.openxmlformats.org/officeDocument/2006/relationships/image" Target="../media/image2.png"/><Relationship Id="rId3" Type="http://schemas.microsoft.com/office/2007/relationships/media" Target="../media/media14.wma"/><Relationship Id="rId2" Type="http://schemas.openxmlformats.org/officeDocument/2006/relationships/audio" Target="../media/media14.wma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microsoft.com/office/2007/relationships/media" Target="../media/media2.wma"/><Relationship Id="rId2" Type="http://schemas.openxmlformats.org/officeDocument/2006/relationships/audio" Target="../media/media2.wma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microsoft.com/office/2007/relationships/media" Target="../media/media3.wma"/><Relationship Id="rId3" Type="http://schemas.openxmlformats.org/officeDocument/2006/relationships/audio" Target="../media/media3.wma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microsoft.com/office/2007/relationships/media" Target="../media/media4.wma"/><Relationship Id="rId3" Type="http://schemas.openxmlformats.org/officeDocument/2006/relationships/audio" Target="../media/media4.wma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5.xml"/><Relationship Id="rId4" Type="http://schemas.openxmlformats.org/officeDocument/2006/relationships/image" Target="../media/image2.png"/><Relationship Id="rId3" Type="http://schemas.microsoft.com/office/2007/relationships/media" Target="../media/media5.wma"/><Relationship Id="rId2" Type="http://schemas.openxmlformats.org/officeDocument/2006/relationships/audio" Target="../media/media5.wma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.png"/><Relationship Id="rId2" Type="http://schemas.microsoft.com/office/2007/relationships/media" Target="../media/media6.wma"/><Relationship Id="rId1" Type="http://schemas.openxmlformats.org/officeDocument/2006/relationships/audio" Target="../media/media6.wma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.png"/><Relationship Id="rId2" Type="http://schemas.microsoft.com/office/2007/relationships/media" Target="../media/media7.wma"/><Relationship Id="rId1" Type="http://schemas.openxmlformats.org/officeDocument/2006/relationships/audio" Target="../media/media7.wma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7.xml"/><Relationship Id="rId3" Type="http://schemas.openxmlformats.org/officeDocument/2006/relationships/image" Target="../media/image2.png"/><Relationship Id="rId2" Type="http://schemas.microsoft.com/office/2007/relationships/media" Target="../media/media8.wma"/><Relationship Id="rId1" Type="http://schemas.openxmlformats.org/officeDocument/2006/relationships/audio" Target="../media/media8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0" y="542925"/>
            <a:ext cx="9144000" cy="1398588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4000" b="1" i="1" dirty="0" err="1" smtClean="0"/>
              <a:t>Cát</a:t>
            </a:r>
            <a:r>
              <a:rPr lang="es-ES_tradnl" sz="4000" b="1" i="1" dirty="0" smtClean="0"/>
              <a:t>. de Farmacología Aplicada I &amp; II</a:t>
            </a:r>
            <a:endParaRPr lang="es-ES_tradnl" sz="4000" b="1" i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es-ES_tradnl" b="1" i="1" dirty="0" smtClean="0">
                <a:solidFill>
                  <a:srgbClr val="00FFFF"/>
                </a:solidFill>
              </a:rPr>
              <a:t>Entorno Virtual</a:t>
            </a:r>
            <a:endParaRPr lang="es-ES_tradnl" b="1" i="1" dirty="0" smtClean="0">
              <a:solidFill>
                <a:srgbClr val="00FFFF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es-ES_tradnl" b="1" i="1" dirty="0" smtClean="0"/>
              <a:t>Hospital Nacional de Clínicas</a:t>
            </a:r>
            <a:endParaRPr lang="es-ES" b="1" i="1" dirty="0"/>
          </a:p>
        </p:txBody>
      </p:sp>
      <p:sp>
        <p:nvSpPr>
          <p:cNvPr id="70664" name="Rectangle 8"/>
          <p:cNvSpPr>
            <a:spLocks noRot="1" noChangeArrowheads="1"/>
          </p:cNvSpPr>
          <p:nvPr/>
        </p:nvSpPr>
        <p:spPr bwMode="auto">
          <a:xfrm>
            <a:off x="632872" y="4375398"/>
            <a:ext cx="8171543" cy="19791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Prof. </a:t>
            </a:r>
            <a:r>
              <a:rPr lang="es-ES_tradnl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Dr. Gabriel </a:t>
            </a:r>
            <a:r>
              <a:rPr lang="es-ES_tradnl" sz="3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S. </a:t>
            </a:r>
            <a:r>
              <a:rPr lang="es-ES_tradnl" sz="3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Iraci</a:t>
            </a:r>
            <a:endParaRPr lang="es-ES_tradnl" sz="3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Prof. </a:t>
            </a:r>
            <a:r>
              <a:rPr lang="es-ES_tradnl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Titular encargado</a:t>
            </a:r>
            <a:endParaRPr lang="es-ES_tradnl" b="1" i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Médico </a:t>
            </a:r>
            <a:r>
              <a:rPr lang="es-ES_tradnl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Esp. </a:t>
            </a:r>
            <a:r>
              <a:rPr lang="es-ES_tradnl" b="1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Med</a:t>
            </a:r>
            <a:r>
              <a:rPr lang="es-ES_tradnl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es-ES_tradnl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Interna y Farmacología Clínica</a:t>
            </a:r>
            <a:endParaRPr lang="es-ES_tradnl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Jefe Programación - Dirección de Atención Primaria de la Salud</a:t>
            </a:r>
            <a:endParaRPr lang="es-ES_tradnl" b="1" i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Mun</a:t>
            </a:r>
            <a:r>
              <a:rPr lang="es-ES_tradnl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 de Córdoba</a:t>
            </a:r>
            <a:endParaRPr lang="es-ES_tradnl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98"/>
          <a:stretch>
            <a:fillRect/>
          </a:stretch>
        </p:blipFill>
        <p:spPr bwMode="auto">
          <a:xfrm>
            <a:off x="4718643" y="2556939"/>
            <a:ext cx="3486150" cy="12030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641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4"/>
          <a:stretch>
            <a:fillRect/>
          </a:stretch>
        </p:blipFill>
        <p:spPr bwMode="auto">
          <a:xfrm>
            <a:off x="1281010" y="2556940"/>
            <a:ext cx="3019425" cy="12030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89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2">
        <p14:switch dir="r"/>
      </p:transition>
    </mc:Choice>
    <mc:Fallback>
      <p:transition spd="slow" advTm="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06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328613" y="4840288"/>
            <a:ext cx="184150" cy="3667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endParaRPr lang="es-AR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561" name="Rectangle 9"/>
          <p:cNvSpPr>
            <a:spLocks noChangeArrowheads="1"/>
          </p:cNvSpPr>
          <p:nvPr/>
        </p:nvSpPr>
        <p:spPr bwMode="auto">
          <a:xfrm>
            <a:off x="692488" y="1873770"/>
            <a:ext cx="7612063" cy="48320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s-ES_tradnl" sz="2800" b="1" u="sng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Primera prueba en ENFERMOS</a:t>
            </a:r>
            <a:endParaRPr lang="es-ES_tradnl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50 </a:t>
            </a: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500 sujetos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Voluntarios enfermos. </a:t>
            </a:r>
            <a:endParaRPr lang="es-ES_tradnl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Generalmente controlado y doble ciego. 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Placebo o comparador activo</a:t>
            </a:r>
            <a:endParaRPr lang="es-ES_tradnl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Objetivos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: Eficacia y rango de dosis 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Duración: meses a 1 a 2 años.</a:t>
            </a:r>
            <a:endParaRPr lang="es-ES_tradnl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Costo aprox. U$D 20 M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4"/>
          <p:cNvSpPr>
            <a:spLocks noRot="1" noChangeArrowheads="1"/>
          </p:cNvSpPr>
          <p:nvPr/>
        </p:nvSpPr>
        <p:spPr bwMode="auto">
          <a:xfrm>
            <a:off x="884420" y="663903"/>
            <a:ext cx="7420131" cy="120986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Fases Clínicas. </a:t>
            </a:r>
            <a:endParaRPr lang="es-ES_tradnl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Fase II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498519" y="6274975"/>
            <a:ext cx="3228975" cy="325438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Goodman</a:t>
            </a:r>
            <a:r>
              <a:rPr lang="es-ES_tradnl" sz="1800" b="1" i="1" dirty="0" smtClean="0"/>
              <a:t> &amp; </a:t>
            </a:r>
            <a:r>
              <a:rPr lang="es-ES_tradnl" sz="1800" b="1" i="1" dirty="0" err="1" smtClean="0"/>
              <a:t>Gilman</a:t>
            </a:r>
            <a:r>
              <a:rPr lang="es-ES_tradnl" sz="1800" b="1" i="1" dirty="0" smtClean="0"/>
              <a:t> 12 Ed</a:t>
            </a:r>
            <a:endParaRPr lang="es-ES" sz="1800" b="1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915025" y="168275"/>
            <a:ext cx="3228975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</a:t>
            </a:r>
            <a:endParaRPr lang="es-ES_tradnl" sz="1800" b="1" i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63854">
        <p14:switch dir="r"/>
      </p:transition>
    </mc:Choice>
    <mc:Fallback>
      <p:transition spd="slow" advTm="163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1000"/>
                                        <p:tgtEl>
                                          <p:spTgt spid="15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15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328613" y="4840288"/>
            <a:ext cx="184150" cy="3667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endParaRPr lang="es-AR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561" name="Rectangle 9"/>
          <p:cNvSpPr>
            <a:spLocks noChangeArrowheads="1"/>
          </p:cNvSpPr>
          <p:nvPr/>
        </p:nvSpPr>
        <p:spPr bwMode="auto">
          <a:xfrm>
            <a:off x="692785" y="1873885"/>
            <a:ext cx="8235315" cy="4276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800" b="1" u="sng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Prueba en Múltiples Centros y Países</a:t>
            </a:r>
            <a:endParaRPr lang="es-ES_tradnl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Cientos a miles de sujetos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Voluntarios enfermos. – </a:t>
            </a:r>
            <a:r>
              <a:rPr lang="es-ES_tradnl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 otras comorbilidades y </a:t>
            </a:r>
            <a:r>
              <a:rPr lang="es-ES_tradnl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s-MX" altLang="es-ES_tradnl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ratamientos</a:t>
            </a:r>
            <a:r>
              <a:rPr lang="es-ES_tradnl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s-ES_tradnl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1" indent="457200"/>
            <a:r>
              <a:rPr lang="es-MX" altLang="es-ES_tradnl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Pueden describirse interacciones - nuevos usos.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Generalmente controlado y doble ciego. 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Placebo o comparador activo</a:t>
            </a:r>
            <a:endParaRPr lang="es-ES_tradnl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Objetivos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: Confirmar eficacia en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pob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 variadas 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Duración: </a:t>
            </a:r>
            <a:r>
              <a:rPr lang="es-ES_tradnl" sz="2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meses a 3 </a:t>
            </a:r>
            <a:r>
              <a:rPr lang="es-MX" altLang="es-ES_tradnl" sz="2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y hasta</a:t>
            </a:r>
            <a:r>
              <a:rPr lang="es-ES_tradnl" sz="2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5 años.</a:t>
            </a:r>
            <a:endParaRPr lang="es-ES_tradnl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Costo aprox. U$D 50 a 100 M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4"/>
          <p:cNvSpPr>
            <a:spLocks noRot="1" noChangeArrowheads="1"/>
          </p:cNvSpPr>
          <p:nvPr/>
        </p:nvSpPr>
        <p:spPr bwMode="auto">
          <a:xfrm>
            <a:off x="884420" y="663903"/>
            <a:ext cx="7420131" cy="120986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Fases Clínicas. </a:t>
            </a:r>
            <a:endParaRPr lang="es-ES_tradnl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Fase III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367949" y="6380424"/>
            <a:ext cx="3228975" cy="325438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Goodman</a:t>
            </a:r>
            <a:r>
              <a:rPr lang="es-ES_tradnl" sz="1800" b="1" i="1" dirty="0" smtClean="0"/>
              <a:t> &amp; </a:t>
            </a:r>
            <a:r>
              <a:rPr lang="es-ES_tradnl" sz="1800" b="1" i="1" dirty="0" err="1" smtClean="0"/>
              <a:t>Gilman</a:t>
            </a:r>
            <a:r>
              <a:rPr lang="es-ES_tradnl" sz="1800" b="1" i="1" dirty="0" smtClean="0"/>
              <a:t> 12 Ed</a:t>
            </a:r>
            <a:endParaRPr lang="es-ES" sz="1800" b="1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915025" y="168275"/>
            <a:ext cx="3228975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</a:t>
            </a:r>
            <a:endParaRPr lang="es-ES_tradnl" sz="1800" b="1" i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90984">
        <p14:switch dir="r"/>
      </p:transition>
    </mc:Choice>
    <mc:Fallback>
      <p:transition spd="slow" advTm="1909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156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Rot="1" noChangeArrowheads="1"/>
          </p:cNvSpPr>
          <p:nvPr/>
        </p:nvSpPr>
        <p:spPr bwMode="auto">
          <a:xfrm>
            <a:off x="328909" y="999910"/>
            <a:ext cx="8020612" cy="8986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Aprobación para su Comercialización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95395" y="1876780"/>
            <a:ext cx="8275637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Aprobado por las Agencias Reguladoras</a:t>
            </a:r>
            <a:endParaRPr lang="es-ES_tradnl" sz="2400" b="1" i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442114" y="2544634"/>
            <a:ext cx="7907407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INICIA LA COMERCIALIZACIÓN DE LA DROGA</a:t>
            </a:r>
            <a:endParaRPr lang="es-ES_tradnl" sz="2400" b="1" i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6" name="Picture 2" descr="30-day limit on prescriptions in Ontario expected to end by July 1 |  CP24.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43" y="3212488"/>
            <a:ext cx="5776309" cy="325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915025" y="168275"/>
            <a:ext cx="3228975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</a:t>
            </a:r>
            <a:endParaRPr lang="es-ES_tradnl" sz="1800" b="1" i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5190">
        <p14:switch dir="r"/>
      </p:transition>
    </mc:Choice>
    <mc:Fallback>
      <p:transition spd="slow" advTm="35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328613" y="4840288"/>
            <a:ext cx="184150" cy="3667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endParaRPr lang="es-AR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561" name="Rectangle 9"/>
          <p:cNvSpPr>
            <a:spLocks noChangeArrowheads="1"/>
          </p:cNvSpPr>
          <p:nvPr/>
        </p:nvSpPr>
        <p:spPr bwMode="auto">
          <a:xfrm>
            <a:off x="692488" y="1873770"/>
            <a:ext cx="8196679" cy="44615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800" b="1" u="sng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Farmacovigilancia</a:t>
            </a:r>
            <a:r>
              <a:rPr lang="es-ES_tradnl" sz="2800" b="1" u="sng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Post Marketing</a:t>
            </a:r>
            <a:endParaRPr lang="es-ES_tradnl" sz="2800" b="1" u="sng" dirty="0" smtClean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s-ES_tradnl" sz="12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Los hace el laboratorio – Agencias - Institutos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Varios miles de pacientes tratados con la droga</a:t>
            </a:r>
            <a:endParaRPr lang="es-ES_tradnl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Objetivos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: EA muy poco frecuentes - </a:t>
            </a:r>
            <a:endParaRPr lang="es-ES_tradnl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Interacciones a drogas </a:t>
            </a:r>
            <a:r>
              <a:rPr lang="es-MX" alt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-  nuevos usos.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es-ES_tradnl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Duración: No es fija</a:t>
            </a:r>
            <a:endParaRPr lang="es-ES_tradnl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s-ES_tradnl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4"/>
          <p:cNvSpPr>
            <a:spLocks noRot="1" noChangeArrowheads="1"/>
          </p:cNvSpPr>
          <p:nvPr/>
        </p:nvSpPr>
        <p:spPr bwMode="auto">
          <a:xfrm>
            <a:off x="884420" y="663903"/>
            <a:ext cx="7420131" cy="120986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Fases Clínicas. </a:t>
            </a:r>
            <a:endParaRPr lang="es-ES_tradnl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Fase IV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367949" y="6380424"/>
            <a:ext cx="3228975" cy="325438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Goodman</a:t>
            </a:r>
            <a:r>
              <a:rPr lang="es-ES_tradnl" sz="1800" b="1" i="1" dirty="0" smtClean="0"/>
              <a:t> &amp; </a:t>
            </a:r>
            <a:r>
              <a:rPr lang="es-ES_tradnl" sz="1800" b="1" i="1" dirty="0" err="1" smtClean="0"/>
              <a:t>Gilman</a:t>
            </a:r>
            <a:r>
              <a:rPr lang="es-ES_tradnl" sz="1800" b="1" i="1" dirty="0" smtClean="0"/>
              <a:t> 12 Ed</a:t>
            </a:r>
            <a:endParaRPr lang="es-ES" sz="1800" b="1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915025" y="168275"/>
            <a:ext cx="3228975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</a:t>
            </a:r>
            <a:endParaRPr lang="es-ES_tradnl" sz="1800" b="1" i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99821">
        <p14:switch dir="r"/>
      </p:transition>
    </mc:Choice>
    <mc:Fallback>
      <p:transition spd="slow" advTm="998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156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328613" y="4840288"/>
            <a:ext cx="184150" cy="3667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endParaRPr lang="es-AR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561" name="Rectangle 9"/>
          <p:cNvSpPr>
            <a:spLocks noChangeArrowheads="1"/>
          </p:cNvSpPr>
          <p:nvPr/>
        </p:nvSpPr>
        <p:spPr bwMode="auto">
          <a:xfrm>
            <a:off x="692487" y="2074888"/>
            <a:ext cx="8196679" cy="13849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deben realizar múltiples estudios en animales sin excepción para garantizar la máxima seguridad en seres humanos.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4"/>
          <p:cNvSpPr>
            <a:spLocks noRot="1" noChangeArrowheads="1"/>
          </p:cNvSpPr>
          <p:nvPr/>
        </p:nvSpPr>
        <p:spPr bwMode="auto">
          <a:xfrm>
            <a:off x="884420" y="1051560"/>
            <a:ext cx="7420131" cy="8222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Derribando Mitos</a:t>
            </a:r>
            <a:endParaRPr lang="es-ES_tradnl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92487" y="3932347"/>
            <a:ext cx="8196679" cy="18158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 la actualidad NO existen </a:t>
            </a:r>
            <a:endParaRPr lang="es-ES_tradnl" sz="28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“humanos conejitos de indias” las normativas éticas internacionales son muy estrictas y más aún en Argentina y más en la Provincia de Córdoba.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915025" y="168275"/>
            <a:ext cx="3228975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</a:t>
            </a:r>
            <a:endParaRPr lang="es-ES_tradnl" sz="1800" b="1" i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55079">
        <p14:switch dir="r"/>
      </p:transition>
    </mc:Choice>
    <mc:Fallback>
      <p:transition spd="slow" advTm="1550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1561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328613" y="4840288"/>
            <a:ext cx="184150" cy="3667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endParaRPr lang="es-AR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4"/>
          <p:cNvSpPr>
            <a:spLocks noRot="1" noChangeArrowheads="1"/>
          </p:cNvSpPr>
          <p:nvPr/>
        </p:nvSpPr>
        <p:spPr bwMode="auto">
          <a:xfrm>
            <a:off x="884420" y="1051560"/>
            <a:ext cx="7420131" cy="8222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Espero hayan aprendido algo…</a:t>
            </a:r>
            <a:endParaRPr lang="es-ES_tradnl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0334" y="2298809"/>
            <a:ext cx="5220075" cy="3490925"/>
          </a:xfrm>
          <a:prstGeom prst="rect">
            <a:avLst/>
          </a:prstGeom>
        </p:spPr>
      </p:pic>
      <p:sp>
        <p:nvSpPr>
          <p:cNvPr id="9" name="Rectangle 4"/>
          <p:cNvSpPr>
            <a:spLocks noRot="1" noChangeArrowheads="1"/>
          </p:cNvSpPr>
          <p:nvPr/>
        </p:nvSpPr>
        <p:spPr bwMode="auto">
          <a:xfrm>
            <a:off x="2322256" y="4604941"/>
            <a:ext cx="4316230" cy="83740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DESPIÉRTENSE !!!</a:t>
            </a:r>
            <a:endParaRPr lang="es-ES_tradnl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8396">
        <p14:switch dir="r"/>
      </p:transition>
    </mc:Choice>
    <mc:Fallback>
      <p:transition spd="slow" advTm="83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1088570" y="542925"/>
            <a:ext cx="8055429" cy="13985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s-ES_tradnl" sz="4400" b="1" i="1" dirty="0" smtClean="0"/>
              <a:t>El Origen de los Fármacos</a:t>
            </a:r>
            <a:endParaRPr lang="es-ES_tradnl" sz="4400" b="1" i="1" dirty="0" smtClean="0"/>
          </a:p>
          <a:p>
            <a:pPr>
              <a:buFont typeface="Wingdings" panose="05000000000000000000" pitchFamily="2" charset="2"/>
              <a:buNone/>
            </a:pPr>
            <a:r>
              <a:rPr lang="es-ES_tradnl" sz="4000" b="1" i="1" dirty="0" smtClean="0"/>
              <a:t>	La Investigación Clínica</a:t>
            </a:r>
            <a:endParaRPr lang="es-ES" sz="4000" b="1" i="1" dirty="0"/>
          </a:p>
        </p:txBody>
      </p:sp>
      <p:pic>
        <p:nvPicPr>
          <p:cNvPr id="13" name="Picture 2" descr="Webinar Images, Stock Photos &amp; Vectors | Shutterstock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"/>
          <a:stretch>
            <a:fillRect/>
          </a:stretch>
        </p:blipFill>
        <p:spPr bwMode="auto">
          <a:xfrm>
            <a:off x="399115" y="2900856"/>
            <a:ext cx="5862008" cy="378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8"/>
          <p:cNvSpPr>
            <a:spLocks noRot="1" noChangeArrowheads="1"/>
          </p:cNvSpPr>
          <p:nvPr/>
        </p:nvSpPr>
        <p:spPr bwMode="auto">
          <a:xfrm>
            <a:off x="399116" y="2231288"/>
            <a:ext cx="8171543" cy="95334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Episodio II. Temporada 1</a:t>
            </a:r>
            <a:endParaRPr lang="es-ES_tradnl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5218">
        <p14:switch dir="r"/>
      </p:transition>
    </mc:Choice>
    <mc:Fallback>
      <p:transition spd="slow" advTm="152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1088570" y="542925"/>
            <a:ext cx="8055429" cy="13985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s-ES_tradnl" sz="4400" b="1" i="1" dirty="0" smtClean="0"/>
              <a:t>El Origen de los Fármacos</a:t>
            </a:r>
            <a:endParaRPr lang="es-ES_tradnl" sz="4400" b="1" i="1" dirty="0" smtClean="0"/>
          </a:p>
          <a:p>
            <a:pPr>
              <a:buFont typeface="Wingdings" panose="05000000000000000000" pitchFamily="2" charset="2"/>
              <a:buNone/>
            </a:pPr>
            <a:r>
              <a:rPr lang="es-ES_tradnl" sz="4000" b="1" i="1" dirty="0" smtClean="0"/>
              <a:t>	La Investigación Clínica</a:t>
            </a:r>
            <a:endParaRPr lang="es-ES" sz="4000" b="1" i="1" dirty="0"/>
          </a:p>
        </p:txBody>
      </p:sp>
      <p:grpSp>
        <p:nvGrpSpPr>
          <p:cNvPr id="6" name="Group 31"/>
          <p:cNvGrpSpPr/>
          <p:nvPr/>
        </p:nvGrpSpPr>
        <p:grpSpPr>
          <a:xfrm>
            <a:off x="3844285" y="3396343"/>
            <a:ext cx="4007943" cy="1432211"/>
            <a:chOff x="3756025" y="2001838"/>
            <a:chExt cx="4295775" cy="3330576"/>
          </a:xfrm>
        </p:grpSpPr>
        <p:sp>
          <p:nvSpPr>
            <p:cNvPr id="7" name="Freeform 6"/>
            <p:cNvSpPr/>
            <p:nvPr/>
          </p:nvSpPr>
          <p:spPr bwMode="auto">
            <a:xfrm>
              <a:off x="3756025" y="2001838"/>
              <a:ext cx="4295775" cy="3330575"/>
            </a:xfrm>
            <a:custGeom>
              <a:avLst/>
              <a:gdLst>
                <a:gd name="T0" fmla="*/ 3459 w 8118"/>
                <a:gd name="T1" fmla="*/ 6224 h 6296"/>
                <a:gd name="T2" fmla="*/ 4254 w 8118"/>
                <a:gd name="T3" fmla="*/ 5751 h 6296"/>
                <a:gd name="T4" fmla="*/ 4863 w 8118"/>
                <a:gd name="T5" fmla="*/ 5229 h 6296"/>
                <a:gd name="T6" fmla="*/ 5206 w 8118"/>
                <a:gd name="T7" fmla="*/ 4744 h 6296"/>
                <a:gd name="T8" fmla="*/ 5288 w 8118"/>
                <a:gd name="T9" fmla="*/ 4488 h 6296"/>
                <a:gd name="T10" fmla="*/ 5287 w 8118"/>
                <a:gd name="T11" fmla="*/ 4243 h 6296"/>
                <a:gd name="T12" fmla="*/ 5192 w 8118"/>
                <a:gd name="T13" fmla="*/ 4016 h 6296"/>
                <a:gd name="T14" fmla="*/ 4996 w 8118"/>
                <a:gd name="T15" fmla="*/ 3810 h 6296"/>
                <a:gd name="T16" fmla="*/ 4789 w 8118"/>
                <a:gd name="T17" fmla="*/ 3677 h 6296"/>
                <a:gd name="T18" fmla="*/ 4050 w 8118"/>
                <a:gd name="T19" fmla="*/ 3356 h 6296"/>
                <a:gd name="T20" fmla="*/ 2882 w 8118"/>
                <a:gd name="T21" fmla="*/ 3013 h 6296"/>
                <a:gd name="T22" fmla="*/ 1377 w 8118"/>
                <a:gd name="T23" fmla="*/ 2619 h 6296"/>
                <a:gd name="T24" fmla="*/ 747 w 8118"/>
                <a:gd name="T25" fmla="*/ 2387 h 6296"/>
                <a:gd name="T26" fmla="*/ 475 w 8118"/>
                <a:gd name="T27" fmla="*/ 2216 h 6296"/>
                <a:gd name="T28" fmla="*/ 356 w 8118"/>
                <a:gd name="T29" fmla="*/ 2023 h 6296"/>
                <a:gd name="T30" fmla="*/ 396 w 8118"/>
                <a:gd name="T31" fmla="*/ 1840 h 6296"/>
                <a:gd name="T32" fmla="*/ 516 w 8118"/>
                <a:gd name="T33" fmla="*/ 1693 h 6296"/>
                <a:gd name="T34" fmla="*/ 866 w 8118"/>
                <a:gd name="T35" fmla="*/ 1474 h 6296"/>
                <a:gd name="T36" fmla="*/ 1594 w 8118"/>
                <a:gd name="T37" fmla="*/ 1209 h 6296"/>
                <a:gd name="T38" fmla="*/ 2453 w 8118"/>
                <a:gd name="T39" fmla="*/ 910 h 6296"/>
                <a:gd name="T40" fmla="*/ 2644 w 8118"/>
                <a:gd name="T41" fmla="*/ 779 h 6296"/>
                <a:gd name="T42" fmla="*/ 2703 w 8118"/>
                <a:gd name="T43" fmla="*/ 649 h 6296"/>
                <a:gd name="T44" fmla="*/ 2661 w 8118"/>
                <a:gd name="T45" fmla="*/ 525 h 6296"/>
                <a:gd name="T46" fmla="*/ 2470 w 8118"/>
                <a:gd name="T47" fmla="*/ 377 h 6296"/>
                <a:gd name="T48" fmla="*/ 2062 w 8118"/>
                <a:gd name="T49" fmla="*/ 249 h 6296"/>
                <a:gd name="T50" fmla="*/ 1014 w 8118"/>
                <a:gd name="T51" fmla="*/ 123 h 6296"/>
                <a:gd name="T52" fmla="*/ 0 w 8118"/>
                <a:gd name="T53" fmla="*/ 95 h 6296"/>
                <a:gd name="T54" fmla="*/ 598 w 8118"/>
                <a:gd name="T55" fmla="*/ 5 h 6296"/>
                <a:gd name="T56" fmla="*/ 1918 w 8118"/>
                <a:gd name="T57" fmla="*/ 93 h 6296"/>
                <a:gd name="T58" fmla="*/ 2563 w 8118"/>
                <a:gd name="T59" fmla="*/ 221 h 6296"/>
                <a:gd name="T60" fmla="*/ 2929 w 8118"/>
                <a:gd name="T61" fmla="*/ 391 h 6296"/>
                <a:gd name="T62" fmla="*/ 3026 w 8118"/>
                <a:gd name="T63" fmla="*/ 502 h 6296"/>
                <a:gd name="T64" fmla="*/ 3059 w 8118"/>
                <a:gd name="T65" fmla="*/ 640 h 6296"/>
                <a:gd name="T66" fmla="*/ 2994 w 8118"/>
                <a:gd name="T67" fmla="*/ 767 h 6296"/>
                <a:gd name="T68" fmla="*/ 2689 w 8118"/>
                <a:gd name="T69" fmla="*/ 979 h 6296"/>
                <a:gd name="T70" fmla="*/ 1936 w 8118"/>
                <a:gd name="T71" fmla="*/ 1306 h 6296"/>
                <a:gd name="T72" fmla="*/ 1429 w 8118"/>
                <a:gd name="T73" fmla="*/ 1589 h 6296"/>
                <a:gd name="T74" fmla="*/ 1303 w 8118"/>
                <a:gd name="T75" fmla="*/ 1729 h 6296"/>
                <a:gd name="T76" fmla="*/ 1292 w 8118"/>
                <a:gd name="T77" fmla="*/ 1867 h 6296"/>
                <a:gd name="T78" fmla="*/ 1463 w 8118"/>
                <a:gd name="T79" fmla="*/ 2026 h 6296"/>
                <a:gd name="T80" fmla="*/ 1872 w 8118"/>
                <a:gd name="T81" fmla="*/ 2201 h 6296"/>
                <a:gd name="T82" fmla="*/ 2962 w 8118"/>
                <a:gd name="T83" fmla="*/ 2495 h 6296"/>
                <a:gd name="T84" fmla="*/ 5216 w 8118"/>
                <a:gd name="T85" fmla="*/ 3022 h 6296"/>
                <a:gd name="T86" fmla="*/ 6311 w 8118"/>
                <a:gd name="T87" fmla="*/ 3368 h 6296"/>
                <a:gd name="T88" fmla="*/ 6705 w 8118"/>
                <a:gd name="T89" fmla="*/ 3545 h 6296"/>
                <a:gd name="T90" fmla="*/ 7424 w 8118"/>
                <a:gd name="T91" fmla="*/ 3998 h 6296"/>
                <a:gd name="T92" fmla="*/ 7873 w 8118"/>
                <a:gd name="T93" fmla="*/ 4492 h 6296"/>
                <a:gd name="T94" fmla="*/ 8086 w 8118"/>
                <a:gd name="T95" fmla="*/ 5022 h 6296"/>
                <a:gd name="T96" fmla="*/ 8104 w 8118"/>
                <a:gd name="T97" fmla="*/ 5589 h 6296"/>
                <a:gd name="T98" fmla="*/ 7960 w 8118"/>
                <a:gd name="T99" fmla="*/ 6193 h 6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118" h="6296">
                  <a:moveTo>
                    <a:pt x="7922" y="6296"/>
                  </a:moveTo>
                  <a:lnTo>
                    <a:pt x="3312" y="6296"/>
                  </a:lnTo>
                  <a:lnTo>
                    <a:pt x="3459" y="6224"/>
                  </a:lnTo>
                  <a:lnTo>
                    <a:pt x="3740" y="6075"/>
                  </a:lnTo>
                  <a:lnTo>
                    <a:pt x="4007" y="5916"/>
                  </a:lnTo>
                  <a:lnTo>
                    <a:pt x="4254" y="5751"/>
                  </a:lnTo>
                  <a:lnTo>
                    <a:pt x="4480" y="5581"/>
                  </a:lnTo>
                  <a:lnTo>
                    <a:pt x="4685" y="5407"/>
                  </a:lnTo>
                  <a:lnTo>
                    <a:pt x="4863" y="5229"/>
                  </a:lnTo>
                  <a:lnTo>
                    <a:pt x="5016" y="5052"/>
                  </a:lnTo>
                  <a:lnTo>
                    <a:pt x="5137" y="4875"/>
                  </a:lnTo>
                  <a:lnTo>
                    <a:pt x="5206" y="4744"/>
                  </a:lnTo>
                  <a:lnTo>
                    <a:pt x="5242" y="4658"/>
                  </a:lnTo>
                  <a:lnTo>
                    <a:pt x="5270" y="4571"/>
                  </a:lnTo>
                  <a:lnTo>
                    <a:pt x="5288" y="4488"/>
                  </a:lnTo>
                  <a:lnTo>
                    <a:pt x="5297" y="4404"/>
                  </a:lnTo>
                  <a:lnTo>
                    <a:pt x="5297" y="4322"/>
                  </a:lnTo>
                  <a:lnTo>
                    <a:pt x="5287" y="4243"/>
                  </a:lnTo>
                  <a:lnTo>
                    <a:pt x="5265" y="4165"/>
                  </a:lnTo>
                  <a:lnTo>
                    <a:pt x="5234" y="4089"/>
                  </a:lnTo>
                  <a:lnTo>
                    <a:pt x="5192" y="4016"/>
                  </a:lnTo>
                  <a:lnTo>
                    <a:pt x="5138" y="3944"/>
                  </a:lnTo>
                  <a:lnTo>
                    <a:pt x="5074" y="3876"/>
                  </a:lnTo>
                  <a:lnTo>
                    <a:pt x="4996" y="3810"/>
                  </a:lnTo>
                  <a:lnTo>
                    <a:pt x="4908" y="3746"/>
                  </a:lnTo>
                  <a:lnTo>
                    <a:pt x="4858" y="3717"/>
                  </a:lnTo>
                  <a:lnTo>
                    <a:pt x="4789" y="3677"/>
                  </a:lnTo>
                  <a:lnTo>
                    <a:pt x="4640" y="3599"/>
                  </a:lnTo>
                  <a:lnTo>
                    <a:pt x="4401" y="3490"/>
                  </a:lnTo>
                  <a:lnTo>
                    <a:pt x="4050" y="3356"/>
                  </a:lnTo>
                  <a:lnTo>
                    <a:pt x="3674" y="3234"/>
                  </a:lnTo>
                  <a:lnTo>
                    <a:pt x="3282" y="3120"/>
                  </a:lnTo>
                  <a:lnTo>
                    <a:pt x="2882" y="3013"/>
                  </a:lnTo>
                  <a:lnTo>
                    <a:pt x="2284" y="2862"/>
                  </a:lnTo>
                  <a:lnTo>
                    <a:pt x="1722" y="2717"/>
                  </a:lnTo>
                  <a:lnTo>
                    <a:pt x="1377" y="2619"/>
                  </a:lnTo>
                  <a:lnTo>
                    <a:pt x="1069" y="2519"/>
                  </a:lnTo>
                  <a:lnTo>
                    <a:pt x="867" y="2442"/>
                  </a:lnTo>
                  <a:lnTo>
                    <a:pt x="747" y="2387"/>
                  </a:lnTo>
                  <a:lnTo>
                    <a:pt x="641" y="2332"/>
                  </a:lnTo>
                  <a:lnTo>
                    <a:pt x="550" y="2275"/>
                  </a:lnTo>
                  <a:lnTo>
                    <a:pt x="475" y="2216"/>
                  </a:lnTo>
                  <a:lnTo>
                    <a:pt x="416" y="2154"/>
                  </a:lnTo>
                  <a:lnTo>
                    <a:pt x="377" y="2090"/>
                  </a:lnTo>
                  <a:lnTo>
                    <a:pt x="356" y="2023"/>
                  </a:lnTo>
                  <a:lnTo>
                    <a:pt x="356" y="1952"/>
                  </a:lnTo>
                  <a:lnTo>
                    <a:pt x="376" y="1879"/>
                  </a:lnTo>
                  <a:lnTo>
                    <a:pt x="396" y="1840"/>
                  </a:lnTo>
                  <a:lnTo>
                    <a:pt x="415" y="1810"/>
                  </a:lnTo>
                  <a:lnTo>
                    <a:pt x="461" y="1751"/>
                  </a:lnTo>
                  <a:lnTo>
                    <a:pt x="516" y="1693"/>
                  </a:lnTo>
                  <a:lnTo>
                    <a:pt x="580" y="1640"/>
                  </a:lnTo>
                  <a:lnTo>
                    <a:pt x="691" y="1565"/>
                  </a:lnTo>
                  <a:lnTo>
                    <a:pt x="866" y="1474"/>
                  </a:lnTo>
                  <a:lnTo>
                    <a:pt x="1060" y="1391"/>
                  </a:lnTo>
                  <a:lnTo>
                    <a:pt x="1269" y="1314"/>
                  </a:lnTo>
                  <a:lnTo>
                    <a:pt x="1594" y="1209"/>
                  </a:lnTo>
                  <a:lnTo>
                    <a:pt x="2019" y="1078"/>
                  </a:lnTo>
                  <a:lnTo>
                    <a:pt x="2297" y="979"/>
                  </a:lnTo>
                  <a:lnTo>
                    <a:pt x="2453" y="910"/>
                  </a:lnTo>
                  <a:lnTo>
                    <a:pt x="2548" y="855"/>
                  </a:lnTo>
                  <a:lnTo>
                    <a:pt x="2601" y="817"/>
                  </a:lnTo>
                  <a:lnTo>
                    <a:pt x="2644" y="779"/>
                  </a:lnTo>
                  <a:lnTo>
                    <a:pt x="2676" y="737"/>
                  </a:lnTo>
                  <a:lnTo>
                    <a:pt x="2696" y="694"/>
                  </a:lnTo>
                  <a:lnTo>
                    <a:pt x="2703" y="649"/>
                  </a:lnTo>
                  <a:lnTo>
                    <a:pt x="2697" y="601"/>
                  </a:lnTo>
                  <a:lnTo>
                    <a:pt x="2677" y="551"/>
                  </a:lnTo>
                  <a:lnTo>
                    <a:pt x="2661" y="525"/>
                  </a:lnTo>
                  <a:lnTo>
                    <a:pt x="2637" y="492"/>
                  </a:lnTo>
                  <a:lnTo>
                    <a:pt x="2565" y="432"/>
                  </a:lnTo>
                  <a:lnTo>
                    <a:pt x="2470" y="377"/>
                  </a:lnTo>
                  <a:lnTo>
                    <a:pt x="2353" y="329"/>
                  </a:lnTo>
                  <a:lnTo>
                    <a:pt x="2216" y="286"/>
                  </a:lnTo>
                  <a:lnTo>
                    <a:pt x="2062" y="249"/>
                  </a:lnTo>
                  <a:lnTo>
                    <a:pt x="1806" y="203"/>
                  </a:lnTo>
                  <a:lnTo>
                    <a:pt x="1423" y="155"/>
                  </a:lnTo>
                  <a:lnTo>
                    <a:pt x="1014" y="123"/>
                  </a:lnTo>
                  <a:lnTo>
                    <a:pt x="598" y="105"/>
                  </a:lnTo>
                  <a:lnTo>
                    <a:pt x="192" y="96"/>
                  </a:lnTo>
                  <a:lnTo>
                    <a:pt x="0" y="95"/>
                  </a:lnTo>
                  <a:lnTo>
                    <a:pt x="0" y="1"/>
                  </a:lnTo>
                  <a:lnTo>
                    <a:pt x="186" y="0"/>
                  </a:lnTo>
                  <a:lnTo>
                    <a:pt x="598" y="5"/>
                  </a:lnTo>
                  <a:lnTo>
                    <a:pt x="1038" y="20"/>
                  </a:lnTo>
                  <a:lnTo>
                    <a:pt x="1486" y="48"/>
                  </a:lnTo>
                  <a:lnTo>
                    <a:pt x="1918" y="93"/>
                  </a:lnTo>
                  <a:lnTo>
                    <a:pt x="2215" y="141"/>
                  </a:lnTo>
                  <a:lnTo>
                    <a:pt x="2398" y="178"/>
                  </a:lnTo>
                  <a:lnTo>
                    <a:pt x="2563" y="221"/>
                  </a:lnTo>
                  <a:lnTo>
                    <a:pt x="2709" y="272"/>
                  </a:lnTo>
                  <a:lnTo>
                    <a:pt x="2831" y="328"/>
                  </a:lnTo>
                  <a:lnTo>
                    <a:pt x="2929" y="391"/>
                  </a:lnTo>
                  <a:lnTo>
                    <a:pt x="2967" y="427"/>
                  </a:lnTo>
                  <a:lnTo>
                    <a:pt x="2990" y="453"/>
                  </a:lnTo>
                  <a:lnTo>
                    <a:pt x="3026" y="502"/>
                  </a:lnTo>
                  <a:lnTo>
                    <a:pt x="3049" y="550"/>
                  </a:lnTo>
                  <a:lnTo>
                    <a:pt x="3060" y="596"/>
                  </a:lnTo>
                  <a:lnTo>
                    <a:pt x="3059" y="640"/>
                  </a:lnTo>
                  <a:lnTo>
                    <a:pt x="3047" y="684"/>
                  </a:lnTo>
                  <a:lnTo>
                    <a:pt x="3026" y="727"/>
                  </a:lnTo>
                  <a:lnTo>
                    <a:pt x="2994" y="767"/>
                  </a:lnTo>
                  <a:lnTo>
                    <a:pt x="2932" y="828"/>
                  </a:lnTo>
                  <a:lnTo>
                    <a:pt x="2823" y="904"/>
                  </a:lnTo>
                  <a:lnTo>
                    <a:pt x="2689" y="979"/>
                  </a:lnTo>
                  <a:lnTo>
                    <a:pt x="2535" y="1052"/>
                  </a:lnTo>
                  <a:lnTo>
                    <a:pt x="2284" y="1160"/>
                  </a:lnTo>
                  <a:lnTo>
                    <a:pt x="1936" y="1306"/>
                  </a:lnTo>
                  <a:lnTo>
                    <a:pt x="1694" y="1422"/>
                  </a:lnTo>
                  <a:lnTo>
                    <a:pt x="1550" y="1503"/>
                  </a:lnTo>
                  <a:lnTo>
                    <a:pt x="1429" y="1589"/>
                  </a:lnTo>
                  <a:lnTo>
                    <a:pt x="1357" y="1657"/>
                  </a:lnTo>
                  <a:lnTo>
                    <a:pt x="1319" y="1704"/>
                  </a:lnTo>
                  <a:lnTo>
                    <a:pt x="1303" y="1729"/>
                  </a:lnTo>
                  <a:lnTo>
                    <a:pt x="1287" y="1758"/>
                  </a:lnTo>
                  <a:lnTo>
                    <a:pt x="1277" y="1814"/>
                  </a:lnTo>
                  <a:lnTo>
                    <a:pt x="1292" y="1867"/>
                  </a:lnTo>
                  <a:lnTo>
                    <a:pt x="1328" y="1922"/>
                  </a:lnTo>
                  <a:lnTo>
                    <a:pt x="1385" y="1974"/>
                  </a:lnTo>
                  <a:lnTo>
                    <a:pt x="1463" y="2026"/>
                  </a:lnTo>
                  <a:lnTo>
                    <a:pt x="1558" y="2076"/>
                  </a:lnTo>
                  <a:lnTo>
                    <a:pt x="1673" y="2126"/>
                  </a:lnTo>
                  <a:lnTo>
                    <a:pt x="1872" y="2201"/>
                  </a:lnTo>
                  <a:lnTo>
                    <a:pt x="2190" y="2299"/>
                  </a:lnTo>
                  <a:lnTo>
                    <a:pt x="2558" y="2397"/>
                  </a:lnTo>
                  <a:lnTo>
                    <a:pt x="2962" y="2495"/>
                  </a:lnTo>
                  <a:lnTo>
                    <a:pt x="3618" y="2643"/>
                  </a:lnTo>
                  <a:lnTo>
                    <a:pt x="4539" y="2854"/>
                  </a:lnTo>
                  <a:lnTo>
                    <a:pt x="5216" y="3022"/>
                  </a:lnTo>
                  <a:lnTo>
                    <a:pt x="5644" y="3142"/>
                  </a:lnTo>
                  <a:lnTo>
                    <a:pt x="6041" y="3268"/>
                  </a:lnTo>
                  <a:lnTo>
                    <a:pt x="6311" y="3368"/>
                  </a:lnTo>
                  <a:lnTo>
                    <a:pt x="6478" y="3437"/>
                  </a:lnTo>
                  <a:lnTo>
                    <a:pt x="6556" y="3473"/>
                  </a:lnTo>
                  <a:lnTo>
                    <a:pt x="6705" y="3545"/>
                  </a:lnTo>
                  <a:lnTo>
                    <a:pt x="6978" y="3692"/>
                  </a:lnTo>
                  <a:lnTo>
                    <a:pt x="7217" y="3843"/>
                  </a:lnTo>
                  <a:lnTo>
                    <a:pt x="7424" y="3998"/>
                  </a:lnTo>
                  <a:lnTo>
                    <a:pt x="7603" y="4158"/>
                  </a:lnTo>
                  <a:lnTo>
                    <a:pt x="7751" y="4322"/>
                  </a:lnTo>
                  <a:lnTo>
                    <a:pt x="7873" y="4492"/>
                  </a:lnTo>
                  <a:lnTo>
                    <a:pt x="7968" y="4665"/>
                  </a:lnTo>
                  <a:lnTo>
                    <a:pt x="8039" y="4842"/>
                  </a:lnTo>
                  <a:lnTo>
                    <a:pt x="8086" y="5022"/>
                  </a:lnTo>
                  <a:lnTo>
                    <a:pt x="8112" y="5208"/>
                  </a:lnTo>
                  <a:lnTo>
                    <a:pt x="8118" y="5396"/>
                  </a:lnTo>
                  <a:lnTo>
                    <a:pt x="8104" y="5589"/>
                  </a:lnTo>
                  <a:lnTo>
                    <a:pt x="8072" y="5787"/>
                  </a:lnTo>
                  <a:lnTo>
                    <a:pt x="8023" y="5987"/>
                  </a:lnTo>
                  <a:lnTo>
                    <a:pt x="7960" y="6193"/>
                  </a:lnTo>
                  <a:lnTo>
                    <a:pt x="7922" y="6296"/>
                  </a:lnTo>
                  <a:lnTo>
                    <a:pt x="7922" y="629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3756025" y="2046288"/>
              <a:ext cx="2897188" cy="3286125"/>
            </a:xfrm>
            <a:custGeom>
              <a:avLst/>
              <a:gdLst>
                <a:gd name="T0" fmla="*/ 3641 w 5475"/>
                <a:gd name="T1" fmla="*/ 6137 h 6210"/>
                <a:gd name="T2" fmla="*/ 4407 w 5475"/>
                <a:gd name="T3" fmla="*/ 5659 h 6210"/>
                <a:gd name="T4" fmla="*/ 4989 w 5475"/>
                <a:gd name="T5" fmla="*/ 5136 h 6210"/>
                <a:gd name="T6" fmla="*/ 5310 w 5475"/>
                <a:gd name="T7" fmla="*/ 4651 h 6210"/>
                <a:gd name="T8" fmla="*/ 5380 w 5475"/>
                <a:gd name="T9" fmla="*/ 4395 h 6210"/>
                <a:gd name="T10" fmla="*/ 5370 w 5475"/>
                <a:gd name="T11" fmla="*/ 4151 h 6210"/>
                <a:gd name="T12" fmla="*/ 5268 w 5475"/>
                <a:gd name="T13" fmla="*/ 3924 h 6210"/>
                <a:gd name="T14" fmla="*/ 5069 w 5475"/>
                <a:gd name="T15" fmla="*/ 3718 h 6210"/>
                <a:gd name="T16" fmla="*/ 4861 w 5475"/>
                <a:gd name="T17" fmla="*/ 3584 h 6210"/>
                <a:gd name="T18" fmla="*/ 4119 w 5475"/>
                <a:gd name="T19" fmla="*/ 3263 h 6210"/>
                <a:gd name="T20" fmla="*/ 2945 w 5475"/>
                <a:gd name="T21" fmla="*/ 2919 h 6210"/>
                <a:gd name="T22" fmla="*/ 1432 w 5475"/>
                <a:gd name="T23" fmla="*/ 2523 h 6210"/>
                <a:gd name="T24" fmla="*/ 796 w 5475"/>
                <a:gd name="T25" fmla="*/ 2292 h 6210"/>
                <a:gd name="T26" fmla="*/ 521 w 5475"/>
                <a:gd name="T27" fmla="*/ 2121 h 6210"/>
                <a:gd name="T28" fmla="*/ 400 w 5475"/>
                <a:gd name="T29" fmla="*/ 1929 h 6210"/>
                <a:gd name="T30" fmla="*/ 439 w 5475"/>
                <a:gd name="T31" fmla="*/ 1749 h 6210"/>
                <a:gd name="T32" fmla="*/ 559 w 5475"/>
                <a:gd name="T33" fmla="*/ 1604 h 6210"/>
                <a:gd name="T34" fmla="*/ 904 w 5475"/>
                <a:gd name="T35" fmla="*/ 1385 h 6210"/>
                <a:gd name="T36" fmla="*/ 1627 w 5475"/>
                <a:gd name="T37" fmla="*/ 1120 h 6210"/>
                <a:gd name="T38" fmla="*/ 2476 w 5475"/>
                <a:gd name="T39" fmla="*/ 819 h 6210"/>
                <a:gd name="T40" fmla="*/ 2663 w 5475"/>
                <a:gd name="T41" fmla="*/ 688 h 6210"/>
                <a:gd name="T42" fmla="*/ 2719 w 5475"/>
                <a:gd name="T43" fmla="*/ 557 h 6210"/>
                <a:gd name="T44" fmla="*/ 2676 w 5475"/>
                <a:gd name="T45" fmla="*/ 435 h 6210"/>
                <a:gd name="T46" fmla="*/ 2481 w 5475"/>
                <a:gd name="T47" fmla="*/ 286 h 6210"/>
                <a:gd name="T48" fmla="*/ 2070 w 5475"/>
                <a:gd name="T49" fmla="*/ 158 h 6210"/>
                <a:gd name="T50" fmla="*/ 1015 w 5475"/>
                <a:gd name="T51" fmla="*/ 33 h 6210"/>
                <a:gd name="T52" fmla="*/ 0 w 5475"/>
                <a:gd name="T53" fmla="*/ 4 h 6210"/>
                <a:gd name="T54" fmla="*/ 598 w 5475"/>
                <a:gd name="T55" fmla="*/ 9 h 6210"/>
                <a:gd name="T56" fmla="*/ 1817 w 5475"/>
                <a:gd name="T57" fmla="*/ 105 h 6210"/>
                <a:gd name="T58" fmla="*/ 2373 w 5475"/>
                <a:gd name="T59" fmla="*/ 233 h 6210"/>
                <a:gd name="T60" fmla="*/ 2664 w 5475"/>
                <a:gd name="T61" fmla="*/ 396 h 6210"/>
                <a:gd name="T62" fmla="*/ 2729 w 5475"/>
                <a:gd name="T63" fmla="*/ 505 h 6210"/>
                <a:gd name="T64" fmla="*/ 2712 w 5475"/>
                <a:gd name="T65" fmla="*/ 642 h 6210"/>
                <a:gd name="T66" fmla="*/ 2591 w 5475"/>
                <a:gd name="T67" fmla="*/ 760 h 6210"/>
                <a:gd name="T68" fmla="*/ 2075 w 5475"/>
                <a:gd name="T69" fmla="*/ 985 h 6210"/>
                <a:gd name="T70" fmla="*/ 1135 w 5475"/>
                <a:gd name="T71" fmla="*/ 1300 h 6210"/>
                <a:gd name="T72" fmla="*/ 664 w 5475"/>
                <a:gd name="T73" fmla="*/ 1548 h 6210"/>
                <a:gd name="T74" fmla="*/ 501 w 5475"/>
                <a:gd name="T75" fmla="*/ 1713 h 6210"/>
                <a:gd name="T76" fmla="*/ 444 w 5475"/>
                <a:gd name="T77" fmla="*/ 1853 h 6210"/>
                <a:gd name="T78" fmla="*/ 508 w 5475"/>
                <a:gd name="T79" fmla="*/ 2052 h 6210"/>
                <a:gd name="T80" fmla="*/ 737 w 5475"/>
                <a:gd name="T81" fmla="*/ 2228 h 6210"/>
                <a:gd name="T82" fmla="*/ 1485 w 5475"/>
                <a:gd name="T83" fmla="*/ 2513 h 6210"/>
                <a:gd name="T84" fmla="*/ 3008 w 5475"/>
                <a:gd name="T85" fmla="*/ 2910 h 6210"/>
                <a:gd name="T86" fmla="*/ 4188 w 5475"/>
                <a:gd name="T87" fmla="*/ 3256 h 6210"/>
                <a:gd name="T88" fmla="*/ 4931 w 5475"/>
                <a:gd name="T89" fmla="*/ 3578 h 6210"/>
                <a:gd name="T90" fmla="*/ 5141 w 5475"/>
                <a:gd name="T91" fmla="*/ 3712 h 6210"/>
                <a:gd name="T92" fmla="*/ 5346 w 5475"/>
                <a:gd name="T93" fmla="*/ 3918 h 6210"/>
                <a:gd name="T94" fmla="*/ 5454 w 5475"/>
                <a:gd name="T95" fmla="*/ 4146 h 6210"/>
                <a:gd name="T96" fmla="*/ 5473 w 5475"/>
                <a:gd name="T97" fmla="*/ 4389 h 6210"/>
                <a:gd name="T98" fmla="*/ 5412 w 5475"/>
                <a:gd name="T99" fmla="*/ 4645 h 6210"/>
                <a:gd name="T100" fmla="*/ 5115 w 5475"/>
                <a:gd name="T101" fmla="*/ 5129 h 6210"/>
                <a:gd name="T102" fmla="*/ 4561 w 5475"/>
                <a:gd name="T103" fmla="*/ 5653 h 6210"/>
                <a:gd name="T104" fmla="*/ 3825 w 5475"/>
                <a:gd name="T105" fmla="*/ 6137 h 6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75" h="6210">
                  <a:moveTo>
                    <a:pt x="3688" y="6210"/>
                  </a:moveTo>
                  <a:lnTo>
                    <a:pt x="3500" y="6210"/>
                  </a:lnTo>
                  <a:lnTo>
                    <a:pt x="3641" y="6137"/>
                  </a:lnTo>
                  <a:lnTo>
                    <a:pt x="3913" y="5986"/>
                  </a:lnTo>
                  <a:lnTo>
                    <a:pt x="4169" y="5826"/>
                  </a:lnTo>
                  <a:lnTo>
                    <a:pt x="4407" y="5659"/>
                  </a:lnTo>
                  <a:lnTo>
                    <a:pt x="4624" y="5488"/>
                  </a:lnTo>
                  <a:lnTo>
                    <a:pt x="4819" y="5313"/>
                  </a:lnTo>
                  <a:lnTo>
                    <a:pt x="4989" y="5136"/>
                  </a:lnTo>
                  <a:lnTo>
                    <a:pt x="5133" y="4959"/>
                  </a:lnTo>
                  <a:lnTo>
                    <a:pt x="5245" y="4782"/>
                  </a:lnTo>
                  <a:lnTo>
                    <a:pt x="5310" y="4651"/>
                  </a:lnTo>
                  <a:lnTo>
                    <a:pt x="5342" y="4565"/>
                  </a:lnTo>
                  <a:lnTo>
                    <a:pt x="5366" y="4480"/>
                  </a:lnTo>
                  <a:lnTo>
                    <a:pt x="5380" y="4395"/>
                  </a:lnTo>
                  <a:lnTo>
                    <a:pt x="5386" y="4313"/>
                  </a:lnTo>
                  <a:lnTo>
                    <a:pt x="5383" y="4231"/>
                  </a:lnTo>
                  <a:lnTo>
                    <a:pt x="5370" y="4151"/>
                  </a:lnTo>
                  <a:lnTo>
                    <a:pt x="5346" y="4074"/>
                  </a:lnTo>
                  <a:lnTo>
                    <a:pt x="5313" y="3997"/>
                  </a:lnTo>
                  <a:lnTo>
                    <a:pt x="5268" y="3924"/>
                  </a:lnTo>
                  <a:lnTo>
                    <a:pt x="5213" y="3852"/>
                  </a:lnTo>
                  <a:lnTo>
                    <a:pt x="5147" y="3784"/>
                  </a:lnTo>
                  <a:lnTo>
                    <a:pt x="5069" y="3718"/>
                  </a:lnTo>
                  <a:lnTo>
                    <a:pt x="4980" y="3655"/>
                  </a:lnTo>
                  <a:lnTo>
                    <a:pt x="4930" y="3624"/>
                  </a:lnTo>
                  <a:lnTo>
                    <a:pt x="4861" y="3584"/>
                  </a:lnTo>
                  <a:lnTo>
                    <a:pt x="4711" y="3508"/>
                  </a:lnTo>
                  <a:lnTo>
                    <a:pt x="4470" y="3398"/>
                  </a:lnTo>
                  <a:lnTo>
                    <a:pt x="4119" y="3263"/>
                  </a:lnTo>
                  <a:lnTo>
                    <a:pt x="3742" y="3140"/>
                  </a:lnTo>
                  <a:lnTo>
                    <a:pt x="3347" y="3025"/>
                  </a:lnTo>
                  <a:lnTo>
                    <a:pt x="2945" y="2919"/>
                  </a:lnTo>
                  <a:lnTo>
                    <a:pt x="2345" y="2766"/>
                  </a:lnTo>
                  <a:lnTo>
                    <a:pt x="1779" y="2621"/>
                  </a:lnTo>
                  <a:lnTo>
                    <a:pt x="1432" y="2523"/>
                  </a:lnTo>
                  <a:lnTo>
                    <a:pt x="1120" y="2423"/>
                  </a:lnTo>
                  <a:lnTo>
                    <a:pt x="917" y="2346"/>
                  </a:lnTo>
                  <a:lnTo>
                    <a:pt x="796" y="2292"/>
                  </a:lnTo>
                  <a:lnTo>
                    <a:pt x="690" y="2238"/>
                  </a:lnTo>
                  <a:lnTo>
                    <a:pt x="598" y="2180"/>
                  </a:lnTo>
                  <a:lnTo>
                    <a:pt x="521" y="2121"/>
                  </a:lnTo>
                  <a:lnTo>
                    <a:pt x="462" y="2060"/>
                  </a:lnTo>
                  <a:lnTo>
                    <a:pt x="422" y="1996"/>
                  </a:lnTo>
                  <a:lnTo>
                    <a:pt x="400" y="1929"/>
                  </a:lnTo>
                  <a:lnTo>
                    <a:pt x="399" y="1860"/>
                  </a:lnTo>
                  <a:lnTo>
                    <a:pt x="421" y="1787"/>
                  </a:lnTo>
                  <a:lnTo>
                    <a:pt x="439" y="1749"/>
                  </a:lnTo>
                  <a:lnTo>
                    <a:pt x="458" y="1718"/>
                  </a:lnTo>
                  <a:lnTo>
                    <a:pt x="503" y="1659"/>
                  </a:lnTo>
                  <a:lnTo>
                    <a:pt x="559" y="1604"/>
                  </a:lnTo>
                  <a:lnTo>
                    <a:pt x="622" y="1551"/>
                  </a:lnTo>
                  <a:lnTo>
                    <a:pt x="733" y="1476"/>
                  </a:lnTo>
                  <a:lnTo>
                    <a:pt x="904" y="1385"/>
                  </a:lnTo>
                  <a:lnTo>
                    <a:pt x="1097" y="1303"/>
                  </a:lnTo>
                  <a:lnTo>
                    <a:pt x="1305" y="1227"/>
                  </a:lnTo>
                  <a:lnTo>
                    <a:pt x="1627" y="1120"/>
                  </a:lnTo>
                  <a:lnTo>
                    <a:pt x="2048" y="989"/>
                  </a:lnTo>
                  <a:lnTo>
                    <a:pt x="2322" y="888"/>
                  </a:lnTo>
                  <a:lnTo>
                    <a:pt x="2476" y="819"/>
                  </a:lnTo>
                  <a:lnTo>
                    <a:pt x="2569" y="765"/>
                  </a:lnTo>
                  <a:lnTo>
                    <a:pt x="2621" y="727"/>
                  </a:lnTo>
                  <a:lnTo>
                    <a:pt x="2663" y="688"/>
                  </a:lnTo>
                  <a:lnTo>
                    <a:pt x="2695" y="646"/>
                  </a:lnTo>
                  <a:lnTo>
                    <a:pt x="2713" y="603"/>
                  </a:lnTo>
                  <a:lnTo>
                    <a:pt x="2719" y="557"/>
                  </a:lnTo>
                  <a:lnTo>
                    <a:pt x="2713" y="510"/>
                  </a:lnTo>
                  <a:lnTo>
                    <a:pt x="2692" y="461"/>
                  </a:lnTo>
                  <a:lnTo>
                    <a:pt x="2676" y="435"/>
                  </a:lnTo>
                  <a:lnTo>
                    <a:pt x="2650" y="402"/>
                  </a:lnTo>
                  <a:lnTo>
                    <a:pt x="2578" y="341"/>
                  </a:lnTo>
                  <a:lnTo>
                    <a:pt x="2481" y="286"/>
                  </a:lnTo>
                  <a:lnTo>
                    <a:pt x="2363" y="238"/>
                  </a:lnTo>
                  <a:lnTo>
                    <a:pt x="2225" y="196"/>
                  </a:lnTo>
                  <a:lnTo>
                    <a:pt x="2070" y="158"/>
                  </a:lnTo>
                  <a:lnTo>
                    <a:pt x="1812" y="111"/>
                  </a:lnTo>
                  <a:lnTo>
                    <a:pt x="1427" y="63"/>
                  </a:lnTo>
                  <a:lnTo>
                    <a:pt x="1015" y="33"/>
                  </a:lnTo>
                  <a:lnTo>
                    <a:pt x="598" y="14"/>
                  </a:lnTo>
                  <a:lnTo>
                    <a:pt x="19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192" y="1"/>
                  </a:lnTo>
                  <a:lnTo>
                    <a:pt x="598" y="9"/>
                  </a:lnTo>
                  <a:lnTo>
                    <a:pt x="1017" y="27"/>
                  </a:lnTo>
                  <a:lnTo>
                    <a:pt x="1430" y="59"/>
                  </a:lnTo>
                  <a:lnTo>
                    <a:pt x="1817" y="105"/>
                  </a:lnTo>
                  <a:lnTo>
                    <a:pt x="2078" y="153"/>
                  </a:lnTo>
                  <a:lnTo>
                    <a:pt x="2234" y="190"/>
                  </a:lnTo>
                  <a:lnTo>
                    <a:pt x="2373" y="233"/>
                  </a:lnTo>
                  <a:lnTo>
                    <a:pt x="2493" y="281"/>
                  </a:lnTo>
                  <a:lnTo>
                    <a:pt x="2591" y="335"/>
                  </a:lnTo>
                  <a:lnTo>
                    <a:pt x="2664" y="396"/>
                  </a:lnTo>
                  <a:lnTo>
                    <a:pt x="2690" y="429"/>
                  </a:lnTo>
                  <a:lnTo>
                    <a:pt x="2707" y="456"/>
                  </a:lnTo>
                  <a:lnTo>
                    <a:pt x="2729" y="505"/>
                  </a:lnTo>
                  <a:lnTo>
                    <a:pt x="2736" y="553"/>
                  </a:lnTo>
                  <a:lnTo>
                    <a:pt x="2731" y="599"/>
                  </a:lnTo>
                  <a:lnTo>
                    <a:pt x="2712" y="642"/>
                  </a:lnTo>
                  <a:lnTo>
                    <a:pt x="2682" y="682"/>
                  </a:lnTo>
                  <a:lnTo>
                    <a:pt x="2641" y="723"/>
                  </a:lnTo>
                  <a:lnTo>
                    <a:pt x="2591" y="760"/>
                  </a:lnTo>
                  <a:lnTo>
                    <a:pt x="2499" y="816"/>
                  </a:lnTo>
                  <a:lnTo>
                    <a:pt x="2347" y="885"/>
                  </a:lnTo>
                  <a:lnTo>
                    <a:pt x="2075" y="985"/>
                  </a:lnTo>
                  <a:lnTo>
                    <a:pt x="1661" y="1117"/>
                  </a:lnTo>
                  <a:lnTo>
                    <a:pt x="1339" y="1224"/>
                  </a:lnTo>
                  <a:lnTo>
                    <a:pt x="1135" y="1300"/>
                  </a:lnTo>
                  <a:lnTo>
                    <a:pt x="943" y="1382"/>
                  </a:lnTo>
                  <a:lnTo>
                    <a:pt x="773" y="1473"/>
                  </a:lnTo>
                  <a:lnTo>
                    <a:pt x="664" y="1548"/>
                  </a:lnTo>
                  <a:lnTo>
                    <a:pt x="601" y="1600"/>
                  </a:lnTo>
                  <a:lnTo>
                    <a:pt x="546" y="1654"/>
                  </a:lnTo>
                  <a:lnTo>
                    <a:pt x="501" y="1713"/>
                  </a:lnTo>
                  <a:lnTo>
                    <a:pt x="482" y="1744"/>
                  </a:lnTo>
                  <a:lnTo>
                    <a:pt x="464" y="1781"/>
                  </a:lnTo>
                  <a:lnTo>
                    <a:pt x="444" y="1853"/>
                  </a:lnTo>
                  <a:lnTo>
                    <a:pt x="445" y="1922"/>
                  </a:lnTo>
                  <a:lnTo>
                    <a:pt x="467" y="1989"/>
                  </a:lnTo>
                  <a:lnTo>
                    <a:pt x="508" y="2052"/>
                  </a:lnTo>
                  <a:lnTo>
                    <a:pt x="567" y="2112"/>
                  </a:lnTo>
                  <a:lnTo>
                    <a:pt x="645" y="2171"/>
                  </a:lnTo>
                  <a:lnTo>
                    <a:pt x="737" y="2228"/>
                  </a:lnTo>
                  <a:lnTo>
                    <a:pt x="903" y="2310"/>
                  </a:lnTo>
                  <a:lnTo>
                    <a:pt x="1172" y="2413"/>
                  </a:lnTo>
                  <a:lnTo>
                    <a:pt x="1485" y="2513"/>
                  </a:lnTo>
                  <a:lnTo>
                    <a:pt x="1835" y="2611"/>
                  </a:lnTo>
                  <a:lnTo>
                    <a:pt x="2404" y="2757"/>
                  </a:lnTo>
                  <a:lnTo>
                    <a:pt x="3008" y="2910"/>
                  </a:lnTo>
                  <a:lnTo>
                    <a:pt x="3412" y="3017"/>
                  </a:lnTo>
                  <a:lnTo>
                    <a:pt x="3808" y="3132"/>
                  </a:lnTo>
                  <a:lnTo>
                    <a:pt x="4188" y="3256"/>
                  </a:lnTo>
                  <a:lnTo>
                    <a:pt x="4541" y="3391"/>
                  </a:lnTo>
                  <a:lnTo>
                    <a:pt x="4783" y="3500"/>
                  </a:lnTo>
                  <a:lnTo>
                    <a:pt x="4931" y="3578"/>
                  </a:lnTo>
                  <a:lnTo>
                    <a:pt x="5002" y="3619"/>
                  </a:lnTo>
                  <a:lnTo>
                    <a:pt x="5051" y="3649"/>
                  </a:lnTo>
                  <a:lnTo>
                    <a:pt x="5141" y="3712"/>
                  </a:lnTo>
                  <a:lnTo>
                    <a:pt x="5221" y="3778"/>
                  </a:lnTo>
                  <a:lnTo>
                    <a:pt x="5288" y="3847"/>
                  </a:lnTo>
                  <a:lnTo>
                    <a:pt x="5346" y="3918"/>
                  </a:lnTo>
                  <a:lnTo>
                    <a:pt x="5392" y="3991"/>
                  </a:lnTo>
                  <a:lnTo>
                    <a:pt x="5428" y="4068"/>
                  </a:lnTo>
                  <a:lnTo>
                    <a:pt x="5454" y="4146"/>
                  </a:lnTo>
                  <a:lnTo>
                    <a:pt x="5470" y="4225"/>
                  </a:lnTo>
                  <a:lnTo>
                    <a:pt x="5475" y="4307"/>
                  </a:lnTo>
                  <a:lnTo>
                    <a:pt x="5473" y="4389"/>
                  </a:lnTo>
                  <a:lnTo>
                    <a:pt x="5461" y="4474"/>
                  </a:lnTo>
                  <a:lnTo>
                    <a:pt x="5441" y="4559"/>
                  </a:lnTo>
                  <a:lnTo>
                    <a:pt x="5412" y="4645"/>
                  </a:lnTo>
                  <a:lnTo>
                    <a:pt x="5355" y="4776"/>
                  </a:lnTo>
                  <a:lnTo>
                    <a:pt x="5249" y="4952"/>
                  </a:lnTo>
                  <a:lnTo>
                    <a:pt x="5115" y="5129"/>
                  </a:lnTo>
                  <a:lnTo>
                    <a:pt x="4954" y="5306"/>
                  </a:lnTo>
                  <a:lnTo>
                    <a:pt x="4768" y="5482"/>
                  </a:lnTo>
                  <a:lnTo>
                    <a:pt x="4561" y="5653"/>
                  </a:lnTo>
                  <a:lnTo>
                    <a:pt x="4333" y="5820"/>
                  </a:lnTo>
                  <a:lnTo>
                    <a:pt x="4087" y="5981"/>
                  </a:lnTo>
                  <a:lnTo>
                    <a:pt x="3825" y="6137"/>
                  </a:lnTo>
                  <a:lnTo>
                    <a:pt x="3688" y="6210"/>
                  </a:lnTo>
                  <a:lnTo>
                    <a:pt x="3688" y="621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3756025" y="2025651"/>
              <a:ext cx="3509963" cy="3306763"/>
            </a:xfrm>
            <a:custGeom>
              <a:avLst/>
              <a:gdLst>
                <a:gd name="T0" fmla="*/ 5635 w 6632"/>
                <a:gd name="T1" fmla="*/ 6165 h 6250"/>
                <a:gd name="T2" fmla="*/ 6122 w 6632"/>
                <a:gd name="T3" fmla="*/ 5649 h 6250"/>
                <a:gd name="T4" fmla="*/ 6430 w 6632"/>
                <a:gd name="T5" fmla="*/ 5132 h 6250"/>
                <a:gd name="T6" fmla="*/ 6525 w 6632"/>
                <a:gd name="T7" fmla="*/ 4671 h 6250"/>
                <a:gd name="T8" fmla="*/ 6494 w 6632"/>
                <a:gd name="T9" fmla="*/ 4430 h 6250"/>
                <a:gd name="T10" fmla="*/ 6396 w 6632"/>
                <a:gd name="T11" fmla="*/ 4200 h 6250"/>
                <a:gd name="T12" fmla="*/ 6229 w 6632"/>
                <a:gd name="T13" fmla="*/ 3981 h 6250"/>
                <a:gd name="T14" fmla="*/ 5941 w 6632"/>
                <a:gd name="T15" fmla="*/ 3745 h 6250"/>
                <a:gd name="T16" fmla="*/ 5612 w 6632"/>
                <a:gd name="T17" fmla="*/ 3562 h 6250"/>
                <a:gd name="T18" fmla="*/ 4577 w 6632"/>
                <a:gd name="T19" fmla="*/ 3175 h 6250"/>
                <a:gd name="T20" fmla="*/ 3039 w 6632"/>
                <a:gd name="T21" fmla="*/ 2766 h 6250"/>
                <a:gd name="T22" fmla="*/ 1658 w 6632"/>
                <a:gd name="T23" fmla="*/ 2396 h 6250"/>
                <a:gd name="T24" fmla="*/ 1051 w 6632"/>
                <a:gd name="T25" fmla="*/ 2148 h 6250"/>
                <a:gd name="T26" fmla="*/ 835 w 6632"/>
                <a:gd name="T27" fmla="*/ 1971 h 6250"/>
                <a:gd name="T28" fmla="*/ 811 w 6632"/>
                <a:gd name="T29" fmla="*/ 1775 h 6250"/>
                <a:gd name="T30" fmla="*/ 887 w 6632"/>
                <a:gd name="T31" fmla="*/ 1660 h 6250"/>
                <a:gd name="T32" fmla="*/ 1259 w 6632"/>
                <a:gd name="T33" fmla="*/ 1402 h 6250"/>
                <a:gd name="T34" fmla="*/ 1921 w 6632"/>
                <a:gd name="T35" fmla="*/ 1139 h 6250"/>
                <a:gd name="T36" fmla="*/ 2680 w 6632"/>
                <a:gd name="T37" fmla="*/ 825 h 6250"/>
                <a:gd name="T38" fmla="*/ 2836 w 6632"/>
                <a:gd name="T39" fmla="*/ 686 h 6250"/>
                <a:gd name="T40" fmla="*/ 2867 w 6632"/>
                <a:gd name="T41" fmla="*/ 555 h 6250"/>
                <a:gd name="T42" fmla="*/ 2807 w 6632"/>
                <a:gd name="T43" fmla="*/ 432 h 6250"/>
                <a:gd name="T44" fmla="*/ 2585 w 6632"/>
                <a:gd name="T45" fmla="*/ 280 h 6250"/>
                <a:gd name="T46" fmla="*/ 2139 w 6632"/>
                <a:gd name="T47" fmla="*/ 151 h 6250"/>
                <a:gd name="T48" fmla="*/ 1030 w 6632"/>
                <a:gd name="T49" fmla="*/ 28 h 6250"/>
                <a:gd name="T50" fmla="*/ 0 w 6632"/>
                <a:gd name="T51" fmla="*/ 4 h 6250"/>
                <a:gd name="T52" fmla="*/ 601 w 6632"/>
                <a:gd name="T53" fmla="*/ 7 h 6250"/>
                <a:gd name="T54" fmla="*/ 1868 w 6632"/>
                <a:gd name="T55" fmla="*/ 99 h 6250"/>
                <a:gd name="T56" fmla="*/ 2466 w 6632"/>
                <a:gd name="T57" fmla="*/ 227 h 6250"/>
                <a:gd name="T58" fmla="*/ 2790 w 6632"/>
                <a:gd name="T59" fmla="*/ 394 h 6250"/>
                <a:gd name="T60" fmla="*/ 2870 w 6632"/>
                <a:gd name="T61" fmla="*/ 504 h 6250"/>
                <a:gd name="T62" fmla="*/ 2876 w 6632"/>
                <a:gd name="T63" fmla="*/ 640 h 6250"/>
                <a:gd name="T64" fmla="*/ 2781 w 6632"/>
                <a:gd name="T65" fmla="*/ 763 h 6250"/>
                <a:gd name="T66" fmla="*/ 2330 w 6632"/>
                <a:gd name="T67" fmla="*/ 997 h 6250"/>
                <a:gd name="T68" fmla="*/ 1473 w 6632"/>
                <a:gd name="T69" fmla="*/ 1319 h 6250"/>
                <a:gd name="T70" fmla="*/ 1008 w 6632"/>
                <a:gd name="T71" fmla="*/ 1579 h 6250"/>
                <a:gd name="T72" fmla="*/ 871 w 6632"/>
                <a:gd name="T73" fmla="*/ 1736 h 6250"/>
                <a:gd name="T74" fmla="*/ 848 w 6632"/>
                <a:gd name="T75" fmla="*/ 1900 h 6250"/>
                <a:gd name="T76" fmla="*/ 1007 w 6632"/>
                <a:gd name="T77" fmla="*/ 2082 h 6250"/>
                <a:gd name="T78" fmla="*/ 1401 w 6632"/>
                <a:gd name="T79" fmla="*/ 2279 h 6250"/>
                <a:gd name="T80" fmla="*/ 2461 w 6632"/>
                <a:gd name="T81" fmla="*/ 2597 h 6250"/>
                <a:gd name="T82" fmla="*/ 4212 w 6632"/>
                <a:gd name="T83" fmla="*/ 3042 h 6250"/>
                <a:gd name="T84" fmla="*/ 5429 w 6632"/>
                <a:gd name="T85" fmla="*/ 3441 h 6250"/>
                <a:gd name="T86" fmla="*/ 5909 w 6632"/>
                <a:gd name="T87" fmla="*/ 3676 h 6250"/>
                <a:gd name="T88" fmla="*/ 6305 w 6632"/>
                <a:gd name="T89" fmla="*/ 3975 h 6250"/>
                <a:gd name="T90" fmla="*/ 6479 w 6632"/>
                <a:gd name="T91" fmla="*/ 4194 h 6250"/>
                <a:gd name="T92" fmla="*/ 6587 w 6632"/>
                <a:gd name="T93" fmla="*/ 4423 h 6250"/>
                <a:gd name="T94" fmla="*/ 6632 w 6632"/>
                <a:gd name="T95" fmla="*/ 4786 h 6250"/>
                <a:gd name="T96" fmla="*/ 6491 w 6632"/>
                <a:gd name="T97" fmla="*/ 5294 h 6250"/>
                <a:gd name="T98" fmla="*/ 6151 w 6632"/>
                <a:gd name="T99" fmla="*/ 5816 h 6250"/>
                <a:gd name="T100" fmla="*/ 5739 w 6632"/>
                <a:gd name="T101" fmla="*/ 6250 h 6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632" h="6250">
                  <a:moveTo>
                    <a:pt x="5739" y="6250"/>
                  </a:moveTo>
                  <a:lnTo>
                    <a:pt x="5539" y="6250"/>
                  </a:lnTo>
                  <a:lnTo>
                    <a:pt x="5635" y="6165"/>
                  </a:lnTo>
                  <a:lnTo>
                    <a:pt x="5815" y="5994"/>
                  </a:lnTo>
                  <a:lnTo>
                    <a:pt x="5978" y="5821"/>
                  </a:lnTo>
                  <a:lnTo>
                    <a:pt x="6122" y="5649"/>
                  </a:lnTo>
                  <a:lnTo>
                    <a:pt x="6246" y="5476"/>
                  </a:lnTo>
                  <a:lnTo>
                    <a:pt x="6350" y="5303"/>
                  </a:lnTo>
                  <a:lnTo>
                    <a:pt x="6430" y="5132"/>
                  </a:lnTo>
                  <a:lnTo>
                    <a:pt x="6486" y="4962"/>
                  </a:lnTo>
                  <a:lnTo>
                    <a:pt x="6520" y="4795"/>
                  </a:lnTo>
                  <a:lnTo>
                    <a:pt x="6525" y="4671"/>
                  </a:lnTo>
                  <a:lnTo>
                    <a:pt x="6521" y="4590"/>
                  </a:lnTo>
                  <a:lnTo>
                    <a:pt x="6511" y="4510"/>
                  </a:lnTo>
                  <a:lnTo>
                    <a:pt x="6494" y="4430"/>
                  </a:lnTo>
                  <a:lnTo>
                    <a:pt x="6468" y="4353"/>
                  </a:lnTo>
                  <a:lnTo>
                    <a:pt x="6436" y="4275"/>
                  </a:lnTo>
                  <a:lnTo>
                    <a:pt x="6396" y="4200"/>
                  </a:lnTo>
                  <a:lnTo>
                    <a:pt x="6348" y="4125"/>
                  </a:lnTo>
                  <a:lnTo>
                    <a:pt x="6292" y="4053"/>
                  </a:lnTo>
                  <a:lnTo>
                    <a:pt x="6229" y="3981"/>
                  </a:lnTo>
                  <a:lnTo>
                    <a:pt x="6157" y="3912"/>
                  </a:lnTo>
                  <a:lnTo>
                    <a:pt x="6076" y="3844"/>
                  </a:lnTo>
                  <a:lnTo>
                    <a:pt x="5941" y="3745"/>
                  </a:lnTo>
                  <a:lnTo>
                    <a:pt x="5837" y="3682"/>
                  </a:lnTo>
                  <a:lnTo>
                    <a:pt x="5766" y="3641"/>
                  </a:lnTo>
                  <a:lnTo>
                    <a:pt x="5612" y="3562"/>
                  </a:lnTo>
                  <a:lnTo>
                    <a:pt x="5360" y="3448"/>
                  </a:lnTo>
                  <a:lnTo>
                    <a:pt x="4984" y="3306"/>
                  </a:lnTo>
                  <a:lnTo>
                    <a:pt x="4577" y="3175"/>
                  </a:lnTo>
                  <a:lnTo>
                    <a:pt x="4148" y="3051"/>
                  </a:lnTo>
                  <a:lnTo>
                    <a:pt x="3706" y="2933"/>
                  </a:lnTo>
                  <a:lnTo>
                    <a:pt x="3039" y="2766"/>
                  </a:lnTo>
                  <a:lnTo>
                    <a:pt x="2405" y="2606"/>
                  </a:lnTo>
                  <a:lnTo>
                    <a:pt x="2012" y="2501"/>
                  </a:lnTo>
                  <a:lnTo>
                    <a:pt x="1658" y="2396"/>
                  </a:lnTo>
                  <a:lnTo>
                    <a:pt x="1351" y="2288"/>
                  </a:lnTo>
                  <a:lnTo>
                    <a:pt x="1161" y="2206"/>
                  </a:lnTo>
                  <a:lnTo>
                    <a:pt x="1051" y="2148"/>
                  </a:lnTo>
                  <a:lnTo>
                    <a:pt x="961" y="2090"/>
                  </a:lnTo>
                  <a:lnTo>
                    <a:pt x="889" y="2031"/>
                  </a:lnTo>
                  <a:lnTo>
                    <a:pt x="835" y="1971"/>
                  </a:lnTo>
                  <a:lnTo>
                    <a:pt x="804" y="1908"/>
                  </a:lnTo>
                  <a:lnTo>
                    <a:pt x="795" y="1843"/>
                  </a:lnTo>
                  <a:lnTo>
                    <a:pt x="811" y="1775"/>
                  </a:lnTo>
                  <a:lnTo>
                    <a:pt x="828" y="1741"/>
                  </a:lnTo>
                  <a:lnTo>
                    <a:pt x="845" y="1713"/>
                  </a:lnTo>
                  <a:lnTo>
                    <a:pt x="887" y="1660"/>
                  </a:lnTo>
                  <a:lnTo>
                    <a:pt x="966" y="1584"/>
                  </a:lnTo>
                  <a:lnTo>
                    <a:pt x="1099" y="1489"/>
                  </a:lnTo>
                  <a:lnTo>
                    <a:pt x="1259" y="1402"/>
                  </a:lnTo>
                  <a:lnTo>
                    <a:pt x="1436" y="1321"/>
                  </a:lnTo>
                  <a:lnTo>
                    <a:pt x="1626" y="1245"/>
                  </a:lnTo>
                  <a:lnTo>
                    <a:pt x="1921" y="1139"/>
                  </a:lnTo>
                  <a:lnTo>
                    <a:pt x="2301" y="1002"/>
                  </a:lnTo>
                  <a:lnTo>
                    <a:pt x="2546" y="897"/>
                  </a:lnTo>
                  <a:lnTo>
                    <a:pt x="2680" y="825"/>
                  </a:lnTo>
                  <a:lnTo>
                    <a:pt x="2761" y="767"/>
                  </a:lnTo>
                  <a:lnTo>
                    <a:pt x="2803" y="728"/>
                  </a:lnTo>
                  <a:lnTo>
                    <a:pt x="2836" y="686"/>
                  </a:lnTo>
                  <a:lnTo>
                    <a:pt x="2857" y="645"/>
                  </a:lnTo>
                  <a:lnTo>
                    <a:pt x="2869" y="602"/>
                  </a:lnTo>
                  <a:lnTo>
                    <a:pt x="2867" y="555"/>
                  </a:lnTo>
                  <a:lnTo>
                    <a:pt x="2854" y="508"/>
                  </a:lnTo>
                  <a:lnTo>
                    <a:pt x="2826" y="458"/>
                  </a:lnTo>
                  <a:lnTo>
                    <a:pt x="2807" y="432"/>
                  </a:lnTo>
                  <a:lnTo>
                    <a:pt x="2777" y="398"/>
                  </a:lnTo>
                  <a:lnTo>
                    <a:pt x="2693" y="337"/>
                  </a:lnTo>
                  <a:lnTo>
                    <a:pt x="2585" y="280"/>
                  </a:lnTo>
                  <a:lnTo>
                    <a:pt x="2455" y="231"/>
                  </a:lnTo>
                  <a:lnTo>
                    <a:pt x="2304" y="188"/>
                  </a:lnTo>
                  <a:lnTo>
                    <a:pt x="2139" y="151"/>
                  </a:lnTo>
                  <a:lnTo>
                    <a:pt x="1862" y="105"/>
                  </a:lnTo>
                  <a:lnTo>
                    <a:pt x="1457" y="59"/>
                  </a:lnTo>
                  <a:lnTo>
                    <a:pt x="1030" y="28"/>
                  </a:lnTo>
                  <a:lnTo>
                    <a:pt x="601" y="11"/>
                  </a:lnTo>
                  <a:lnTo>
                    <a:pt x="19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89" y="0"/>
                  </a:lnTo>
                  <a:lnTo>
                    <a:pt x="601" y="7"/>
                  </a:lnTo>
                  <a:lnTo>
                    <a:pt x="1030" y="23"/>
                  </a:lnTo>
                  <a:lnTo>
                    <a:pt x="1460" y="53"/>
                  </a:lnTo>
                  <a:lnTo>
                    <a:pt x="1868" y="99"/>
                  </a:lnTo>
                  <a:lnTo>
                    <a:pt x="2146" y="146"/>
                  </a:lnTo>
                  <a:lnTo>
                    <a:pt x="2314" y="184"/>
                  </a:lnTo>
                  <a:lnTo>
                    <a:pt x="2466" y="227"/>
                  </a:lnTo>
                  <a:lnTo>
                    <a:pt x="2597" y="276"/>
                  </a:lnTo>
                  <a:lnTo>
                    <a:pt x="2706" y="331"/>
                  </a:lnTo>
                  <a:lnTo>
                    <a:pt x="2790" y="394"/>
                  </a:lnTo>
                  <a:lnTo>
                    <a:pt x="2821" y="427"/>
                  </a:lnTo>
                  <a:lnTo>
                    <a:pt x="2841" y="453"/>
                  </a:lnTo>
                  <a:lnTo>
                    <a:pt x="2870" y="504"/>
                  </a:lnTo>
                  <a:lnTo>
                    <a:pt x="2885" y="551"/>
                  </a:lnTo>
                  <a:lnTo>
                    <a:pt x="2886" y="596"/>
                  </a:lnTo>
                  <a:lnTo>
                    <a:pt x="2876" y="640"/>
                  </a:lnTo>
                  <a:lnTo>
                    <a:pt x="2854" y="682"/>
                  </a:lnTo>
                  <a:lnTo>
                    <a:pt x="2823" y="724"/>
                  </a:lnTo>
                  <a:lnTo>
                    <a:pt x="2781" y="763"/>
                  </a:lnTo>
                  <a:lnTo>
                    <a:pt x="2703" y="820"/>
                  </a:lnTo>
                  <a:lnTo>
                    <a:pt x="2571" y="894"/>
                  </a:lnTo>
                  <a:lnTo>
                    <a:pt x="2330" y="997"/>
                  </a:lnTo>
                  <a:lnTo>
                    <a:pt x="1954" y="1136"/>
                  </a:lnTo>
                  <a:lnTo>
                    <a:pt x="1662" y="1244"/>
                  </a:lnTo>
                  <a:lnTo>
                    <a:pt x="1473" y="1319"/>
                  </a:lnTo>
                  <a:lnTo>
                    <a:pt x="1298" y="1399"/>
                  </a:lnTo>
                  <a:lnTo>
                    <a:pt x="1141" y="1486"/>
                  </a:lnTo>
                  <a:lnTo>
                    <a:pt x="1008" y="1579"/>
                  </a:lnTo>
                  <a:lnTo>
                    <a:pt x="930" y="1656"/>
                  </a:lnTo>
                  <a:lnTo>
                    <a:pt x="889" y="1709"/>
                  </a:lnTo>
                  <a:lnTo>
                    <a:pt x="871" y="1736"/>
                  </a:lnTo>
                  <a:lnTo>
                    <a:pt x="854" y="1769"/>
                  </a:lnTo>
                  <a:lnTo>
                    <a:pt x="840" y="1837"/>
                  </a:lnTo>
                  <a:lnTo>
                    <a:pt x="848" y="1900"/>
                  </a:lnTo>
                  <a:lnTo>
                    <a:pt x="880" y="1962"/>
                  </a:lnTo>
                  <a:lnTo>
                    <a:pt x="933" y="2023"/>
                  </a:lnTo>
                  <a:lnTo>
                    <a:pt x="1007" y="2082"/>
                  </a:lnTo>
                  <a:lnTo>
                    <a:pt x="1099" y="2139"/>
                  </a:lnTo>
                  <a:lnTo>
                    <a:pt x="1208" y="2196"/>
                  </a:lnTo>
                  <a:lnTo>
                    <a:pt x="1401" y="2279"/>
                  </a:lnTo>
                  <a:lnTo>
                    <a:pt x="1709" y="2386"/>
                  </a:lnTo>
                  <a:lnTo>
                    <a:pt x="2067" y="2491"/>
                  </a:lnTo>
                  <a:lnTo>
                    <a:pt x="2461" y="2597"/>
                  </a:lnTo>
                  <a:lnTo>
                    <a:pt x="3099" y="2757"/>
                  </a:lnTo>
                  <a:lnTo>
                    <a:pt x="3767" y="2924"/>
                  </a:lnTo>
                  <a:lnTo>
                    <a:pt x="4212" y="3042"/>
                  </a:lnTo>
                  <a:lnTo>
                    <a:pt x="4645" y="3166"/>
                  </a:lnTo>
                  <a:lnTo>
                    <a:pt x="5054" y="3299"/>
                  </a:lnTo>
                  <a:lnTo>
                    <a:pt x="5429" y="3441"/>
                  </a:lnTo>
                  <a:lnTo>
                    <a:pt x="5683" y="3555"/>
                  </a:lnTo>
                  <a:lnTo>
                    <a:pt x="5837" y="3635"/>
                  </a:lnTo>
                  <a:lnTo>
                    <a:pt x="5909" y="3676"/>
                  </a:lnTo>
                  <a:lnTo>
                    <a:pt x="6013" y="3739"/>
                  </a:lnTo>
                  <a:lnTo>
                    <a:pt x="6193" y="3872"/>
                  </a:lnTo>
                  <a:lnTo>
                    <a:pt x="6305" y="3975"/>
                  </a:lnTo>
                  <a:lnTo>
                    <a:pt x="6371" y="4047"/>
                  </a:lnTo>
                  <a:lnTo>
                    <a:pt x="6429" y="4119"/>
                  </a:lnTo>
                  <a:lnTo>
                    <a:pt x="6479" y="4194"/>
                  </a:lnTo>
                  <a:lnTo>
                    <a:pt x="6522" y="4269"/>
                  </a:lnTo>
                  <a:lnTo>
                    <a:pt x="6558" y="4345"/>
                  </a:lnTo>
                  <a:lnTo>
                    <a:pt x="6587" y="4423"/>
                  </a:lnTo>
                  <a:lnTo>
                    <a:pt x="6609" y="4502"/>
                  </a:lnTo>
                  <a:lnTo>
                    <a:pt x="6629" y="4622"/>
                  </a:lnTo>
                  <a:lnTo>
                    <a:pt x="6632" y="4786"/>
                  </a:lnTo>
                  <a:lnTo>
                    <a:pt x="6609" y="4953"/>
                  </a:lnTo>
                  <a:lnTo>
                    <a:pt x="6561" y="5123"/>
                  </a:lnTo>
                  <a:lnTo>
                    <a:pt x="6491" y="5294"/>
                  </a:lnTo>
                  <a:lnTo>
                    <a:pt x="6399" y="5467"/>
                  </a:lnTo>
                  <a:lnTo>
                    <a:pt x="6285" y="5641"/>
                  </a:lnTo>
                  <a:lnTo>
                    <a:pt x="6151" y="5816"/>
                  </a:lnTo>
                  <a:lnTo>
                    <a:pt x="6000" y="5990"/>
                  </a:lnTo>
                  <a:lnTo>
                    <a:pt x="5830" y="6164"/>
                  </a:lnTo>
                  <a:lnTo>
                    <a:pt x="5739" y="6250"/>
                  </a:lnTo>
                  <a:lnTo>
                    <a:pt x="5739" y="625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3756025" y="2003426"/>
              <a:ext cx="4195763" cy="3328988"/>
            </a:xfrm>
            <a:custGeom>
              <a:avLst/>
              <a:gdLst>
                <a:gd name="T0" fmla="*/ 7817 w 7930"/>
                <a:gd name="T1" fmla="*/ 5993 h 6292"/>
                <a:gd name="T2" fmla="*/ 7928 w 7930"/>
                <a:gd name="T3" fmla="*/ 5427 h 6292"/>
                <a:gd name="T4" fmla="*/ 7873 w 7930"/>
                <a:gd name="T5" fmla="*/ 4903 h 6292"/>
                <a:gd name="T6" fmla="*/ 7644 w 7930"/>
                <a:gd name="T7" fmla="*/ 4421 h 6292"/>
                <a:gd name="T8" fmla="*/ 7232 w 7930"/>
                <a:gd name="T9" fmla="*/ 3978 h 6292"/>
                <a:gd name="T10" fmla="*/ 6744 w 7930"/>
                <a:gd name="T11" fmla="*/ 3641 h 6292"/>
                <a:gd name="T12" fmla="*/ 6338 w 7930"/>
                <a:gd name="T13" fmla="*/ 3440 h 6292"/>
                <a:gd name="T14" fmla="*/ 5416 w 7930"/>
                <a:gd name="T15" fmla="*/ 3120 h 6292"/>
                <a:gd name="T16" fmla="*/ 3750 w 7930"/>
                <a:gd name="T17" fmla="*/ 2701 h 6292"/>
                <a:gd name="T18" fmla="*/ 1885 w 7930"/>
                <a:gd name="T19" fmla="*/ 2232 h 6292"/>
                <a:gd name="T20" fmla="*/ 1440 w 7930"/>
                <a:gd name="T21" fmla="*/ 2046 h 6292"/>
                <a:gd name="T22" fmla="*/ 1251 w 7930"/>
                <a:gd name="T23" fmla="*/ 1879 h 6292"/>
                <a:gd name="T24" fmla="*/ 1260 w 7930"/>
                <a:gd name="T25" fmla="*/ 1731 h 6292"/>
                <a:gd name="T26" fmla="*/ 1385 w 7930"/>
                <a:gd name="T27" fmla="*/ 1588 h 6292"/>
                <a:gd name="T28" fmla="*/ 1895 w 7930"/>
                <a:gd name="T29" fmla="*/ 1302 h 6292"/>
                <a:gd name="T30" fmla="*/ 2659 w 7930"/>
                <a:gd name="T31" fmla="*/ 976 h 6292"/>
                <a:gd name="T32" fmla="*/ 2972 w 7930"/>
                <a:gd name="T33" fmla="*/ 767 h 6292"/>
                <a:gd name="T34" fmla="*/ 3040 w 7930"/>
                <a:gd name="T35" fmla="*/ 641 h 6292"/>
                <a:gd name="T36" fmla="*/ 3010 w 7930"/>
                <a:gd name="T37" fmla="*/ 502 h 6292"/>
                <a:gd name="T38" fmla="*/ 2915 w 7930"/>
                <a:gd name="T39" fmla="*/ 393 h 6292"/>
                <a:gd name="T40" fmla="*/ 2553 w 7930"/>
                <a:gd name="T41" fmla="*/ 223 h 6292"/>
                <a:gd name="T42" fmla="*/ 1914 w 7930"/>
                <a:gd name="T43" fmla="*/ 95 h 6292"/>
                <a:gd name="T44" fmla="*/ 598 w 7930"/>
                <a:gd name="T45" fmla="*/ 6 h 6292"/>
                <a:gd name="T46" fmla="*/ 0 w 7930"/>
                <a:gd name="T47" fmla="*/ 6 h 6292"/>
                <a:gd name="T48" fmla="*/ 1037 w 7930"/>
                <a:gd name="T49" fmla="*/ 26 h 6292"/>
                <a:gd name="T50" fmla="*/ 2202 w 7930"/>
                <a:gd name="T51" fmla="*/ 147 h 6292"/>
                <a:gd name="T52" fmla="*/ 2686 w 7930"/>
                <a:gd name="T53" fmla="*/ 278 h 6292"/>
                <a:gd name="T54" fmla="*/ 2938 w 7930"/>
                <a:gd name="T55" fmla="*/ 432 h 6292"/>
                <a:gd name="T56" fmla="*/ 3016 w 7930"/>
                <a:gd name="T57" fmla="*/ 556 h 6292"/>
                <a:gd name="T58" fmla="*/ 3008 w 7930"/>
                <a:gd name="T59" fmla="*/ 688 h 6292"/>
                <a:gd name="T60" fmla="*/ 2886 w 7930"/>
                <a:gd name="T61" fmla="*/ 831 h 6292"/>
                <a:gd name="T62" fmla="*/ 2474 w 7930"/>
                <a:gd name="T63" fmla="*/ 1051 h 6292"/>
                <a:gd name="T64" fmla="*/ 1612 w 7930"/>
                <a:gd name="T65" fmla="*/ 1421 h 6292"/>
                <a:gd name="T66" fmla="*/ 1270 w 7930"/>
                <a:gd name="T67" fmla="*/ 1662 h 6292"/>
                <a:gd name="T68" fmla="*/ 1201 w 7930"/>
                <a:gd name="T69" fmla="*/ 1767 h 6292"/>
                <a:gd name="T70" fmla="*/ 1247 w 7930"/>
                <a:gd name="T71" fmla="*/ 1944 h 6292"/>
                <a:gd name="T72" fmla="*/ 1498 w 7930"/>
                <a:gd name="T73" fmla="*/ 2108 h 6292"/>
                <a:gd name="T74" fmla="*/ 2176 w 7930"/>
                <a:gd name="T75" fmla="*/ 2344 h 6292"/>
                <a:gd name="T76" fmla="*/ 4413 w 7930"/>
                <a:gd name="T77" fmla="*/ 2881 h 6292"/>
                <a:gd name="T78" fmla="*/ 5782 w 7930"/>
                <a:gd name="T79" fmla="*/ 3263 h 6292"/>
                <a:gd name="T80" fmla="*/ 6442 w 7930"/>
                <a:gd name="T81" fmla="*/ 3525 h 6292"/>
                <a:gd name="T82" fmla="*/ 6782 w 7930"/>
                <a:gd name="T83" fmla="*/ 3712 h 6292"/>
                <a:gd name="T84" fmla="*/ 7307 w 7930"/>
                <a:gd name="T85" fmla="*/ 4128 h 6292"/>
                <a:gd name="T86" fmla="*/ 7636 w 7930"/>
                <a:gd name="T87" fmla="*/ 4585 h 6292"/>
                <a:gd name="T88" fmla="*/ 7777 w 7930"/>
                <a:gd name="T89" fmla="*/ 5083 h 6292"/>
                <a:gd name="T90" fmla="*/ 7742 w 7930"/>
                <a:gd name="T91" fmla="*/ 5619 h 6292"/>
                <a:gd name="T92" fmla="*/ 7542 w 7930"/>
                <a:gd name="T93" fmla="*/ 6193 h 6292"/>
                <a:gd name="T94" fmla="*/ 7699 w 7930"/>
                <a:gd name="T95" fmla="*/ 6292 h 6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30" h="6292">
                  <a:moveTo>
                    <a:pt x="7699" y="6292"/>
                  </a:moveTo>
                  <a:lnTo>
                    <a:pt x="7744" y="6190"/>
                  </a:lnTo>
                  <a:lnTo>
                    <a:pt x="7817" y="5993"/>
                  </a:lnTo>
                  <a:lnTo>
                    <a:pt x="7872" y="5799"/>
                  </a:lnTo>
                  <a:lnTo>
                    <a:pt x="7909" y="5610"/>
                  </a:lnTo>
                  <a:lnTo>
                    <a:pt x="7928" y="5427"/>
                  </a:lnTo>
                  <a:lnTo>
                    <a:pt x="7930" y="5247"/>
                  </a:lnTo>
                  <a:lnTo>
                    <a:pt x="7911" y="5073"/>
                  </a:lnTo>
                  <a:lnTo>
                    <a:pt x="7873" y="4903"/>
                  </a:lnTo>
                  <a:lnTo>
                    <a:pt x="7817" y="4737"/>
                  </a:lnTo>
                  <a:lnTo>
                    <a:pt x="7741" y="4576"/>
                  </a:lnTo>
                  <a:lnTo>
                    <a:pt x="7644" y="4421"/>
                  </a:lnTo>
                  <a:lnTo>
                    <a:pt x="7528" y="4269"/>
                  </a:lnTo>
                  <a:lnTo>
                    <a:pt x="7391" y="4121"/>
                  </a:lnTo>
                  <a:lnTo>
                    <a:pt x="7232" y="3978"/>
                  </a:lnTo>
                  <a:lnTo>
                    <a:pt x="7054" y="3840"/>
                  </a:lnTo>
                  <a:lnTo>
                    <a:pt x="6854" y="3706"/>
                  </a:lnTo>
                  <a:lnTo>
                    <a:pt x="6744" y="3641"/>
                  </a:lnTo>
                  <a:lnTo>
                    <a:pt x="6672" y="3598"/>
                  </a:lnTo>
                  <a:lnTo>
                    <a:pt x="6512" y="3518"/>
                  </a:lnTo>
                  <a:lnTo>
                    <a:pt x="6338" y="3440"/>
                  </a:lnTo>
                  <a:lnTo>
                    <a:pt x="6151" y="3365"/>
                  </a:lnTo>
                  <a:lnTo>
                    <a:pt x="5851" y="3256"/>
                  </a:lnTo>
                  <a:lnTo>
                    <a:pt x="5416" y="3120"/>
                  </a:lnTo>
                  <a:lnTo>
                    <a:pt x="4954" y="2992"/>
                  </a:lnTo>
                  <a:lnTo>
                    <a:pt x="4476" y="2873"/>
                  </a:lnTo>
                  <a:lnTo>
                    <a:pt x="3750" y="2701"/>
                  </a:lnTo>
                  <a:lnTo>
                    <a:pt x="2830" y="2490"/>
                  </a:lnTo>
                  <a:lnTo>
                    <a:pt x="2228" y="2334"/>
                  </a:lnTo>
                  <a:lnTo>
                    <a:pt x="1885" y="2232"/>
                  </a:lnTo>
                  <a:lnTo>
                    <a:pt x="1669" y="2153"/>
                  </a:lnTo>
                  <a:lnTo>
                    <a:pt x="1545" y="2099"/>
                  </a:lnTo>
                  <a:lnTo>
                    <a:pt x="1440" y="2046"/>
                  </a:lnTo>
                  <a:lnTo>
                    <a:pt x="1355" y="1991"/>
                  </a:lnTo>
                  <a:lnTo>
                    <a:pt x="1292" y="1935"/>
                  </a:lnTo>
                  <a:lnTo>
                    <a:pt x="1251" y="1879"/>
                  </a:lnTo>
                  <a:lnTo>
                    <a:pt x="1234" y="1820"/>
                  </a:lnTo>
                  <a:lnTo>
                    <a:pt x="1244" y="1761"/>
                  </a:lnTo>
                  <a:lnTo>
                    <a:pt x="1260" y="1731"/>
                  </a:lnTo>
                  <a:lnTo>
                    <a:pt x="1275" y="1705"/>
                  </a:lnTo>
                  <a:lnTo>
                    <a:pt x="1313" y="1657"/>
                  </a:lnTo>
                  <a:lnTo>
                    <a:pt x="1385" y="1588"/>
                  </a:lnTo>
                  <a:lnTo>
                    <a:pt x="1506" y="1500"/>
                  </a:lnTo>
                  <a:lnTo>
                    <a:pt x="1650" y="1418"/>
                  </a:lnTo>
                  <a:lnTo>
                    <a:pt x="1895" y="1302"/>
                  </a:lnTo>
                  <a:lnTo>
                    <a:pt x="2248" y="1156"/>
                  </a:lnTo>
                  <a:lnTo>
                    <a:pt x="2503" y="1048"/>
                  </a:lnTo>
                  <a:lnTo>
                    <a:pt x="2659" y="976"/>
                  </a:lnTo>
                  <a:lnTo>
                    <a:pt x="2795" y="903"/>
                  </a:lnTo>
                  <a:lnTo>
                    <a:pt x="2908" y="826"/>
                  </a:lnTo>
                  <a:lnTo>
                    <a:pt x="2972" y="767"/>
                  </a:lnTo>
                  <a:lnTo>
                    <a:pt x="3004" y="727"/>
                  </a:lnTo>
                  <a:lnTo>
                    <a:pt x="3027" y="684"/>
                  </a:lnTo>
                  <a:lnTo>
                    <a:pt x="3040" y="641"/>
                  </a:lnTo>
                  <a:lnTo>
                    <a:pt x="3042" y="596"/>
                  </a:lnTo>
                  <a:lnTo>
                    <a:pt x="3033" y="550"/>
                  </a:lnTo>
                  <a:lnTo>
                    <a:pt x="3010" y="502"/>
                  </a:lnTo>
                  <a:lnTo>
                    <a:pt x="2975" y="453"/>
                  </a:lnTo>
                  <a:lnTo>
                    <a:pt x="2952" y="428"/>
                  </a:lnTo>
                  <a:lnTo>
                    <a:pt x="2915" y="393"/>
                  </a:lnTo>
                  <a:lnTo>
                    <a:pt x="2820" y="330"/>
                  </a:lnTo>
                  <a:lnTo>
                    <a:pt x="2697" y="272"/>
                  </a:lnTo>
                  <a:lnTo>
                    <a:pt x="2553" y="223"/>
                  </a:lnTo>
                  <a:lnTo>
                    <a:pt x="2389" y="178"/>
                  </a:lnTo>
                  <a:lnTo>
                    <a:pt x="2209" y="141"/>
                  </a:lnTo>
                  <a:lnTo>
                    <a:pt x="1914" y="95"/>
                  </a:lnTo>
                  <a:lnTo>
                    <a:pt x="1483" y="49"/>
                  </a:lnTo>
                  <a:lnTo>
                    <a:pt x="1038" y="21"/>
                  </a:lnTo>
                  <a:lnTo>
                    <a:pt x="598" y="6"/>
                  </a:lnTo>
                  <a:lnTo>
                    <a:pt x="186" y="0"/>
                  </a:lnTo>
                  <a:lnTo>
                    <a:pt x="0" y="1"/>
                  </a:lnTo>
                  <a:lnTo>
                    <a:pt x="0" y="6"/>
                  </a:lnTo>
                  <a:lnTo>
                    <a:pt x="186" y="6"/>
                  </a:lnTo>
                  <a:lnTo>
                    <a:pt x="598" y="10"/>
                  </a:lnTo>
                  <a:lnTo>
                    <a:pt x="1037" y="26"/>
                  </a:lnTo>
                  <a:lnTo>
                    <a:pt x="1482" y="55"/>
                  </a:lnTo>
                  <a:lnTo>
                    <a:pt x="1908" y="99"/>
                  </a:lnTo>
                  <a:lnTo>
                    <a:pt x="2202" y="147"/>
                  </a:lnTo>
                  <a:lnTo>
                    <a:pt x="2382" y="184"/>
                  </a:lnTo>
                  <a:lnTo>
                    <a:pt x="2543" y="227"/>
                  </a:lnTo>
                  <a:lnTo>
                    <a:pt x="2686" y="278"/>
                  </a:lnTo>
                  <a:lnTo>
                    <a:pt x="2807" y="334"/>
                  </a:lnTo>
                  <a:lnTo>
                    <a:pt x="2902" y="397"/>
                  </a:lnTo>
                  <a:lnTo>
                    <a:pt x="2938" y="432"/>
                  </a:lnTo>
                  <a:lnTo>
                    <a:pt x="2961" y="458"/>
                  </a:lnTo>
                  <a:lnTo>
                    <a:pt x="2994" y="507"/>
                  </a:lnTo>
                  <a:lnTo>
                    <a:pt x="3016" y="556"/>
                  </a:lnTo>
                  <a:lnTo>
                    <a:pt x="3024" y="602"/>
                  </a:lnTo>
                  <a:lnTo>
                    <a:pt x="3021" y="645"/>
                  </a:lnTo>
                  <a:lnTo>
                    <a:pt x="3008" y="688"/>
                  </a:lnTo>
                  <a:lnTo>
                    <a:pt x="2984" y="731"/>
                  </a:lnTo>
                  <a:lnTo>
                    <a:pt x="2951" y="772"/>
                  </a:lnTo>
                  <a:lnTo>
                    <a:pt x="2886" y="831"/>
                  </a:lnTo>
                  <a:lnTo>
                    <a:pt x="2771" y="907"/>
                  </a:lnTo>
                  <a:lnTo>
                    <a:pt x="2631" y="980"/>
                  </a:lnTo>
                  <a:lnTo>
                    <a:pt x="2474" y="1051"/>
                  </a:lnTo>
                  <a:lnTo>
                    <a:pt x="2215" y="1159"/>
                  </a:lnTo>
                  <a:lnTo>
                    <a:pt x="1858" y="1304"/>
                  </a:lnTo>
                  <a:lnTo>
                    <a:pt x="1612" y="1421"/>
                  </a:lnTo>
                  <a:lnTo>
                    <a:pt x="1466" y="1503"/>
                  </a:lnTo>
                  <a:lnTo>
                    <a:pt x="1344" y="1591"/>
                  </a:lnTo>
                  <a:lnTo>
                    <a:pt x="1270" y="1662"/>
                  </a:lnTo>
                  <a:lnTo>
                    <a:pt x="1233" y="1711"/>
                  </a:lnTo>
                  <a:lnTo>
                    <a:pt x="1217" y="1735"/>
                  </a:lnTo>
                  <a:lnTo>
                    <a:pt x="1201" y="1767"/>
                  </a:lnTo>
                  <a:lnTo>
                    <a:pt x="1191" y="1827"/>
                  </a:lnTo>
                  <a:lnTo>
                    <a:pt x="1207" y="1886"/>
                  </a:lnTo>
                  <a:lnTo>
                    <a:pt x="1247" y="1944"/>
                  </a:lnTo>
                  <a:lnTo>
                    <a:pt x="1309" y="2000"/>
                  </a:lnTo>
                  <a:lnTo>
                    <a:pt x="1394" y="2055"/>
                  </a:lnTo>
                  <a:lnTo>
                    <a:pt x="1498" y="2108"/>
                  </a:lnTo>
                  <a:lnTo>
                    <a:pt x="1622" y="2161"/>
                  </a:lnTo>
                  <a:lnTo>
                    <a:pt x="1835" y="2240"/>
                  </a:lnTo>
                  <a:lnTo>
                    <a:pt x="2176" y="2344"/>
                  </a:lnTo>
                  <a:lnTo>
                    <a:pt x="2775" y="2500"/>
                  </a:lnTo>
                  <a:lnTo>
                    <a:pt x="3691" y="2711"/>
                  </a:lnTo>
                  <a:lnTo>
                    <a:pt x="4413" y="2881"/>
                  </a:lnTo>
                  <a:lnTo>
                    <a:pt x="4889" y="3001"/>
                  </a:lnTo>
                  <a:lnTo>
                    <a:pt x="5349" y="3127"/>
                  </a:lnTo>
                  <a:lnTo>
                    <a:pt x="5782" y="3263"/>
                  </a:lnTo>
                  <a:lnTo>
                    <a:pt x="6082" y="3371"/>
                  </a:lnTo>
                  <a:lnTo>
                    <a:pt x="6268" y="3447"/>
                  </a:lnTo>
                  <a:lnTo>
                    <a:pt x="6442" y="3525"/>
                  </a:lnTo>
                  <a:lnTo>
                    <a:pt x="6600" y="3605"/>
                  </a:lnTo>
                  <a:lnTo>
                    <a:pt x="6674" y="3647"/>
                  </a:lnTo>
                  <a:lnTo>
                    <a:pt x="6782" y="3712"/>
                  </a:lnTo>
                  <a:lnTo>
                    <a:pt x="6979" y="3846"/>
                  </a:lnTo>
                  <a:lnTo>
                    <a:pt x="7155" y="3984"/>
                  </a:lnTo>
                  <a:lnTo>
                    <a:pt x="7307" y="4128"/>
                  </a:lnTo>
                  <a:lnTo>
                    <a:pt x="7438" y="4275"/>
                  </a:lnTo>
                  <a:lnTo>
                    <a:pt x="7546" y="4428"/>
                  </a:lnTo>
                  <a:lnTo>
                    <a:pt x="7636" y="4585"/>
                  </a:lnTo>
                  <a:lnTo>
                    <a:pt x="7702" y="4746"/>
                  </a:lnTo>
                  <a:lnTo>
                    <a:pt x="7749" y="4912"/>
                  </a:lnTo>
                  <a:lnTo>
                    <a:pt x="7777" y="5083"/>
                  </a:lnTo>
                  <a:lnTo>
                    <a:pt x="7784" y="5257"/>
                  </a:lnTo>
                  <a:lnTo>
                    <a:pt x="7773" y="5436"/>
                  </a:lnTo>
                  <a:lnTo>
                    <a:pt x="7742" y="5619"/>
                  </a:lnTo>
                  <a:lnTo>
                    <a:pt x="7693" y="5806"/>
                  </a:lnTo>
                  <a:lnTo>
                    <a:pt x="7626" y="5997"/>
                  </a:lnTo>
                  <a:lnTo>
                    <a:pt x="7542" y="6193"/>
                  </a:lnTo>
                  <a:lnTo>
                    <a:pt x="7493" y="6292"/>
                  </a:lnTo>
                  <a:lnTo>
                    <a:pt x="7699" y="6292"/>
                  </a:lnTo>
                  <a:lnTo>
                    <a:pt x="7699" y="629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5818" y="4759240"/>
            <a:ext cx="3822400" cy="1955994"/>
          </a:xfrm>
          <a:prstGeom prst="rect">
            <a:avLst/>
          </a:prstGeom>
        </p:spPr>
      </p:pic>
      <p:pic>
        <p:nvPicPr>
          <p:cNvPr id="12" name="Picture 2" descr="How to Conduct a Clinical Trial | MasterContr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04" y="2178025"/>
            <a:ext cx="3720541" cy="247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5" name="Rectangle 9"/>
          <p:cNvSpPr>
            <a:spLocks noRot="1" noChangeArrowheads="1"/>
          </p:cNvSpPr>
          <p:nvPr/>
        </p:nvSpPr>
        <p:spPr bwMode="auto">
          <a:xfrm>
            <a:off x="3837339" y="2273174"/>
            <a:ext cx="5028091" cy="255537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El largo y costoso camino del primer sujeto de investigación humana a la Farmacia</a:t>
            </a:r>
            <a:endParaRPr lang="es-ES_tradn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6414">
        <p14:switch dir="r"/>
      </p:transition>
    </mc:Choice>
    <mc:Fallback>
      <p:transition spd="slow" advTm="36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1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06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Rot="1" noChangeArrowheads="1"/>
          </p:cNvSpPr>
          <p:nvPr/>
        </p:nvSpPr>
        <p:spPr bwMode="auto">
          <a:xfrm>
            <a:off x="328909" y="819151"/>
            <a:ext cx="6956311" cy="708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Investigación en Seres Humanos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36028" y="1527311"/>
            <a:ext cx="8068518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Limitaciones Éticas</a:t>
            </a:r>
            <a:endParaRPr lang="es-ES_tradnl" sz="2800" b="1" i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028" y="2235471"/>
            <a:ext cx="2538248" cy="190622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1868"/>
          <a:stretch>
            <a:fillRect/>
          </a:stretch>
        </p:blipFill>
        <p:spPr>
          <a:xfrm>
            <a:off x="536029" y="4751882"/>
            <a:ext cx="3856082" cy="1750150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400373" y="2708709"/>
            <a:ext cx="5543146" cy="13849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- Declaración </a:t>
            </a: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 </a:t>
            </a:r>
            <a:r>
              <a:rPr lang="es-ES_tradnl" sz="2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Nûremberg</a:t>
            </a: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(1947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buFontTx/>
              <a:buChar char="-"/>
            </a:pPr>
            <a:r>
              <a:rPr lang="es-ES_tradnl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Declaración </a:t>
            </a:r>
            <a:r>
              <a:rPr lang="es-ES_tradnl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Helsinki </a:t>
            </a:r>
            <a:endParaRPr lang="es-ES_tradnl" sz="2800" b="1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s-ES_tradnl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1964 revisada 2002 y 2004</a:t>
            </a:r>
            <a:r>
              <a:rPr lang="es-ES_tradnl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s-ES_tradnl" sz="2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915025" y="168275"/>
            <a:ext cx="3228975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</a:t>
            </a:r>
            <a:endParaRPr lang="es-ES_tradnl" sz="1800" b="1" i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4329">
        <p14:switch dir="r"/>
      </p:transition>
    </mc:Choice>
    <mc:Fallback>
      <p:transition spd="slow" advTm="643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Rot="1" noChangeArrowheads="1"/>
          </p:cNvSpPr>
          <p:nvPr/>
        </p:nvSpPr>
        <p:spPr bwMode="auto">
          <a:xfrm>
            <a:off x="328909" y="819151"/>
            <a:ext cx="6956311" cy="708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Investigación en Seres Humanos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36028" y="1527311"/>
            <a:ext cx="8068518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Limitaciones Éticas</a:t>
            </a:r>
            <a:endParaRPr lang="es-ES_tradnl" sz="2800" b="1" i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858964" y="2135170"/>
            <a:ext cx="5057279" cy="35394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Tuskegee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 Alabama (EUA) </a:t>
            </a:r>
            <a:endParaRPr lang="es-ES_tradnl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1932 -  1972</a:t>
            </a:r>
            <a:endParaRPr lang="es-ES_tradnl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599 hombres negros.</a:t>
            </a:r>
            <a:endParaRPr lang="es-ES_tradnl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100 hijos. Sin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tto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s-ES_tradnl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1947 había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tto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para sífilis EUA</a:t>
            </a:r>
            <a:endParaRPr lang="es-ES_tradnl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 les administró placebo engañosamente.</a:t>
            </a:r>
            <a:endParaRPr lang="es-ES_tradnl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1968 se pidió la finalización.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028" y="2343149"/>
            <a:ext cx="3322936" cy="42576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65508" y="5876102"/>
            <a:ext cx="4710463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1972 Finalmente se suspende.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915025" y="168275"/>
            <a:ext cx="3228975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</a:t>
            </a:r>
            <a:endParaRPr lang="es-ES_tradnl" sz="1800" b="1" i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98531">
        <p14:switch dir="r"/>
      </p:transition>
    </mc:Choice>
    <mc:Fallback>
      <p:transition spd="slow" advTm="1985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Rot="1" noChangeArrowheads="1"/>
          </p:cNvSpPr>
          <p:nvPr/>
        </p:nvSpPr>
        <p:spPr bwMode="auto">
          <a:xfrm>
            <a:off x="328909" y="819151"/>
            <a:ext cx="6956311" cy="708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Investigación en Seres Humanos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36028" y="1527311"/>
            <a:ext cx="8068518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Limitaciones Éticas</a:t>
            </a:r>
            <a:endParaRPr lang="es-ES_tradnl" sz="2800" b="1" i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48898" y="2421074"/>
            <a:ext cx="8455260" cy="40010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CIOM </a:t>
            </a: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(Normas internacionales para investigación biomédica 1993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s-ES_tradnl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FontTx/>
              <a:buChar char="-"/>
            </a:pPr>
            <a:endParaRPr lang="es-ES_tradnl" sz="1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es-ES_tradnl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Normas </a:t>
            </a:r>
            <a:r>
              <a:rPr lang="es-ES_tradnl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</a:t>
            </a:r>
            <a:r>
              <a:rPr lang="es-ES_tradnl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s-ES_tradnl" sz="2800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Good</a:t>
            </a:r>
            <a:r>
              <a:rPr lang="es-ES_tradnl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Clinical</a:t>
            </a:r>
            <a:r>
              <a:rPr lang="es-ES_tradnl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Practice</a:t>
            </a:r>
            <a:r>
              <a:rPr lang="es-ES_tradnl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 </a:t>
            </a:r>
            <a:r>
              <a:rPr lang="es-ES_tradnl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-GCP- Buenas Prácticas Clínicas- (</a:t>
            </a:r>
            <a:r>
              <a:rPr lang="es-ES_tradnl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2006 –WHO-  EMA 2016)</a:t>
            </a:r>
            <a:endParaRPr lang="es-ES_tradnl" sz="2800" b="1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FontTx/>
              <a:buChar char="-"/>
            </a:pPr>
            <a:endParaRPr lang="es-ES_tradnl" sz="1600" b="1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es-ES_tradnl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Código Civil</a:t>
            </a:r>
            <a:endParaRPr lang="es-ES_tradnl" sz="2800" b="1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es-ES_tradnl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Guía Min. Salud (Res 1840/2011)</a:t>
            </a:r>
            <a:endParaRPr lang="es-ES_tradnl" sz="2800" b="1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es-ES_tradnl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ANMAT 6677/2010</a:t>
            </a:r>
            <a:endParaRPr lang="es-ES_tradnl" sz="1400" b="1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Ley 9,664: Prov. Córdoba 2009</a:t>
            </a:r>
            <a:endParaRPr lang="es-E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915025" y="168275"/>
            <a:ext cx="3228975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</a:t>
            </a:r>
            <a:endParaRPr lang="es-ES_tradnl" sz="1800" b="1" i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81730">
        <p14:switch dir="r"/>
      </p:transition>
    </mc:Choice>
    <mc:Fallback>
      <p:transition spd="slow" advTm="817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36028" y="1527311"/>
            <a:ext cx="8068518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Limitaciones Éticas</a:t>
            </a:r>
            <a:endParaRPr lang="es-ES_tradnl" sz="2800" b="1" i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36028" y="2235471"/>
            <a:ext cx="8040686" cy="38472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Algunos Puntos</a:t>
            </a:r>
            <a:endParaRPr lang="es-ES_tradnl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es-ES_tradnl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Registro Previo en instituciones regulatorias.</a:t>
            </a:r>
            <a:endParaRPr lang="es-ES_tradnl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es-ES_tradnl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Libre y Voluntario.</a:t>
            </a:r>
            <a:endParaRPr lang="es-ES_tradnl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Firma Consentimiento Informado</a:t>
            </a:r>
            <a:endParaRPr lang="es-ES_tradnl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es-ES_tradnl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Sin recibir dinero, ni tampoco abonar nada.</a:t>
            </a:r>
            <a:endParaRPr lang="es-ES_tradnl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es-ES_tradnl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Libertad de salir de la investigación en cualquier momento.</a:t>
            </a:r>
            <a:endParaRPr lang="es-ES_tradnl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es-ES_tradnl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Seguro por daños.</a:t>
            </a:r>
            <a:endParaRPr lang="es-ES_tradnl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es-ES_tradnl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Recibir tratamiento comparador efectivo cuando exista, en vez de placebo (A partir de la fase 2).</a:t>
            </a:r>
            <a:endParaRPr lang="es-ES_tradnl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4"/>
          <p:cNvSpPr>
            <a:spLocks noRot="1" noChangeArrowheads="1"/>
          </p:cNvSpPr>
          <p:nvPr/>
        </p:nvSpPr>
        <p:spPr bwMode="auto">
          <a:xfrm>
            <a:off x="328909" y="819151"/>
            <a:ext cx="6956311" cy="708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Investigación en Seres Humanos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915025" y="168275"/>
            <a:ext cx="3228975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</a:t>
            </a:r>
            <a:endParaRPr lang="es-ES_tradnl" sz="1800" b="1" i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48758">
        <p14:switch dir="r"/>
      </p:transition>
    </mc:Choice>
    <mc:Fallback>
      <p:transition spd="slow" advTm="348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328613" y="4840288"/>
            <a:ext cx="184150" cy="3667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endParaRPr lang="es-AR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561" name="Rectangle 9"/>
          <p:cNvSpPr>
            <a:spLocks noChangeArrowheads="1"/>
          </p:cNvSpPr>
          <p:nvPr/>
        </p:nvSpPr>
        <p:spPr bwMode="auto">
          <a:xfrm>
            <a:off x="692488" y="1873770"/>
            <a:ext cx="8069127" cy="470898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Primera prueba en humanos</a:t>
            </a:r>
            <a:endParaRPr lang="es-ES_tradnl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10 </a:t>
            </a: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100 sujetos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Voluntarios sanos</a:t>
            </a: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Permanecen internados. 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Enfermos sólo </a:t>
            </a:r>
            <a:r>
              <a:rPr lang="es-ES_tradnl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enf</a:t>
            </a:r>
            <a:r>
              <a:rPr lang="es-ES_tradnl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 raras / avanzadas / EMERGENTES</a:t>
            </a:r>
            <a:endParaRPr lang="es-ES_tradnl" sz="20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(USO COMPASIVO como vimos durante la pandemia de COVID-19)</a:t>
            </a:r>
            <a:endParaRPr lang="es-ES_tradnl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Objetivos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: Seguridad y tolerancia 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Duración: meses a 1 año.</a:t>
            </a:r>
            <a:endParaRPr lang="es-ES_tradnl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Costo aprox. U$D 10 M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4"/>
          <p:cNvSpPr>
            <a:spLocks noRot="1" noChangeArrowheads="1"/>
          </p:cNvSpPr>
          <p:nvPr/>
        </p:nvSpPr>
        <p:spPr bwMode="auto">
          <a:xfrm>
            <a:off x="884420" y="663903"/>
            <a:ext cx="7420131" cy="120986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Fases Clínicas. </a:t>
            </a:r>
            <a:endParaRPr lang="es-ES_tradnl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Fase I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498519" y="6274975"/>
            <a:ext cx="3228975" cy="325438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Goodman</a:t>
            </a:r>
            <a:r>
              <a:rPr lang="es-ES_tradnl" sz="1800" b="1" i="1" dirty="0" smtClean="0"/>
              <a:t> &amp; </a:t>
            </a:r>
            <a:r>
              <a:rPr lang="es-ES_tradnl" sz="1800" b="1" i="1" dirty="0" err="1" smtClean="0"/>
              <a:t>Gilman</a:t>
            </a:r>
            <a:r>
              <a:rPr lang="es-ES_tradnl" sz="1800" b="1" i="1" dirty="0" smtClean="0"/>
              <a:t> 12 Ed</a:t>
            </a:r>
            <a:endParaRPr lang="es-ES" sz="1800" b="1" i="1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915025" y="168275"/>
            <a:ext cx="3228975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</a:t>
            </a:r>
            <a:endParaRPr lang="es-ES_tradnl" sz="1800" b="1" i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23138">
        <p14:switch dir="r"/>
      </p:transition>
    </mc:Choice>
    <mc:Fallback>
      <p:transition spd="slow" advTm="1231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328613" y="4840288"/>
            <a:ext cx="184150" cy="3667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endParaRPr lang="es-AR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561" name="Rectangle 9"/>
          <p:cNvSpPr>
            <a:spLocks noChangeArrowheads="1"/>
          </p:cNvSpPr>
          <p:nvPr/>
        </p:nvSpPr>
        <p:spPr bwMode="auto">
          <a:xfrm>
            <a:off x="512763" y="2056240"/>
            <a:ext cx="8235612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Primera prueba en humanos</a:t>
            </a:r>
            <a:endParaRPr lang="es-ES_tradnl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10 </a:t>
            </a: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100 sujetos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4"/>
          <p:cNvSpPr>
            <a:spLocks noRot="1" noChangeArrowheads="1"/>
          </p:cNvSpPr>
          <p:nvPr/>
        </p:nvSpPr>
        <p:spPr bwMode="auto">
          <a:xfrm>
            <a:off x="884420" y="663903"/>
            <a:ext cx="7420131" cy="120986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Fases Clínicas. </a:t>
            </a:r>
            <a:endParaRPr lang="es-ES_tradnl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Fase I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915025" y="168275"/>
            <a:ext cx="3228975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</a:t>
            </a:r>
            <a:endParaRPr lang="es-ES_tradnl" sz="1800" b="1" i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12763" y="3303177"/>
            <a:ext cx="8235612" cy="2554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Enfermos sólo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Enf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 Raras / avanzadas / EMERGENTES</a:t>
            </a:r>
            <a:endParaRPr lang="es-ES_tradnl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s-ES_tradnl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(USO COMPASIVO como vimos durante la pandemia de COVID-19)</a:t>
            </a:r>
            <a:endParaRPr lang="es-ES_tradnl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86290">
        <p14:switch dir="r"/>
      </p:transition>
    </mc:Choice>
    <mc:Fallback>
      <p:transition spd="slow" advTm="86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tags/tag1.xml><?xml version="1.0" encoding="utf-8"?>
<p:tagLst xmlns:p="http://schemas.openxmlformats.org/presentationml/2006/main">
  <p:tag name="TIMING" val="|9.8"/>
</p:tagLst>
</file>

<file path=ppt/tags/tag10.xml><?xml version="1.0" encoding="utf-8"?>
<p:tagLst xmlns:p="http://schemas.openxmlformats.org/presentationml/2006/main">
  <p:tag name="TIMING" val="|10.4"/>
</p:tagLst>
</file>

<file path=ppt/tags/tag11.xml><?xml version="1.0" encoding="utf-8"?>
<p:tagLst xmlns:p="http://schemas.openxmlformats.org/presentationml/2006/main">
  <p:tag name="TIMING" val="|22.7|37.3"/>
</p:tagLst>
</file>

<file path=ppt/tags/tag12.xml><?xml version="1.0" encoding="utf-8"?>
<p:tagLst xmlns:p="http://schemas.openxmlformats.org/presentationml/2006/main">
  <p:tag name="TIMING" val="|2.3"/>
</p:tagLst>
</file>

<file path=ppt/tags/tag2.xml><?xml version="1.0" encoding="utf-8"?>
<p:tagLst xmlns:p="http://schemas.openxmlformats.org/presentationml/2006/main">
  <p:tag name="TIMING" val="|5.2"/>
</p:tagLst>
</file>

<file path=ppt/tags/tag3.xml><?xml version="1.0" encoding="utf-8"?>
<p:tagLst xmlns:p="http://schemas.openxmlformats.org/presentationml/2006/main">
  <p:tag name="TIMING" val="|21.7"/>
</p:tagLst>
</file>

<file path=ppt/tags/tag4.xml><?xml version="1.0" encoding="utf-8"?>
<p:tagLst xmlns:p="http://schemas.openxmlformats.org/presentationml/2006/main">
  <p:tag name="TIMING" val="|9.4|14.2"/>
</p:tagLst>
</file>

<file path=ppt/tags/tag5.xml><?xml version="1.0" encoding="utf-8"?>
<p:tagLst xmlns:p="http://schemas.openxmlformats.org/presentationml/2006/main">
  <p:tag name="TIMING" val="|9.7|164.6"/>
</p:tagLst>
</file>

<file path=ppt/tags/tag6.xml><?xml version="1.0" encoding="utf-8"?>
<p:tagLst xmlns:p="http://schemas.openxmlformats.org/presentationml/2006/main">
  <p:tag name="TIMING" val="|6.2"/>
</p:tagLst>
</file>

<file path=ppt/tags/tag7.xml><?xml version="1.0" encoding="utf-8"?>
<p:tagLst xmlns:p="http://schemas.openxmlformats.org/presentationml/2006/main">
  <p:tag name="TIMING" val="|11"/>
</p:tagLst>
</file>

<file path=ppt/tags/tag8.xml><?xml version="1.0" encoding="utf-8"?>
<p:tagLst xmlns:p="http://schemas.openxmlformats.org/presentationml/2006/main">
  <p:tag name="TIMING" val="|24"/>
</p:tagLst>
</file>

<file path=ppt/tags/tag9.xml><?xml version="1.0" encoding="utf-8"?>
<p:tagLst xmlns:p="http://schemas.openxmlformats.org/presentationml/2006/main">
  <p:tag name="TIMING" val="|3.3"/>
</p:tagLst>
</file>

<file path=ppt/theme/theme1.xml><?xml version="1.0" encoding="utf-8"?>
<a:theme xmlns:a="http://schemas.openxmlformats.org/drawingml/2006/main" name="Secuencia">
  <a:themeElements>
    <a:clrScheme name="Secuencia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ecuencia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Secuencia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uencia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0</TotalTime>
  <Words>3841</Words>
  <Application>WPS Presentation</Application>
  <PresentationFormat>Presentación en pantalla (4:3)</PresentationFormat>
  <Paragraphs>196</Paragraphs>
  <Slides>15</Slides>
  <Notes>0</Notes>
  <HiddenSlides>0</HiddenSlides>
  <MMClips>14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Arial</vt:lpstr>
      <vt:lpstr>SimSun</vt:lpstr>
      <vt:lpstr>Wingdings</vt:lpstr>
      <vt:lpstr>Garamond</vt:lpstr>
      <vt:lpstr>Microsoft YaHei</vt:lpstr>
      <vt:lpstr>Arial Unicode MS</vt:lpstr>
      <vt:lpstr>Calibri</vt:lpstr>
      <vt:lpstr>Secuencia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Windows XP Professional</dc:creator>
  <cp:lastModifiedBy>Usuario</cp:lastModifiedBy>
  <cp:revision>95</cp:revision>
  <dcterms:created xsi:type="dcterms:W3CDTF">2006-04-01T15:21:00Z</dcterms:created>
  <dcterms:modified xsi:type="dcterms:W3CDTF">2024-06-11T22:45:08Z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BDC91B6457114E81AE4A91FF91624116_12</vt:lpwstr>
  </property>
  <property fmtid="{D5CDD505-2E9C-101B-9397-08002B2CF9AE}" pid="3" name="KSOProductBuildVer">
    <vt:lpwstr>3082-12.2.0.17119</vt:lpwstr>
  </property>
</Properties>
</file>