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20" r:id="rId2"/>
    <p:sldId id="336" r:id="rId3"/>
    <p:sldId id="257" r:id="rId4"/>
    <p:sldId id="321" r:id="rId5"/>
    <p:sldId id="283" r:id="rId6"/>
    <p:sldId id="322" r:id="rId7"/>
    <p:sldId id="282" r:id="rId8"/>
    <p:sldId id="305" r:id="rId9"/>
    <p:sldId id="306" r:id="rId10"/>
    <p:sldId id="317" r:id="rId11"/>
    <p:sldId id="307" r:id="rId12"/>
    <p:sldId id="308" r:id="rId13"/>
    <p:sldId id="311" r:id="rId14"/>
    <p:sldId id="323" r:id="rId15"/>
    <p:sldId id="324" r:id="rId1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CFCFC"/>
    <a:srgbClr val="FF99FF"/>
    <a:srgbClr val="777777"/>
    <a:srgbClr val="0066FF"/>
    <a:srgbClr val="0000FF"/>
    <a:srgbClr val="000099"/>
    <a:srgbClr val="990000"/>
    <a:srgbClr val="FF99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1" autoAdjust="0"/>
    <p:restoredTop sz="94660"/>
  </p:normalViewPr>
  <p:slideViewPr>
    <p:cSldViewPr snapToGrid="0">
      <p:cViewPr varScale="1">
        <p:scale>
          <a:sx n="49" d="100"/>
          <a:sy n="49" d="100"/>
        </p:scale>
        <p:origin x="172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4462-449D-483D-83B9-BE63495F6AD3}" type="datetimeFigureOut">
              <a:rPr lang="es-AR" smtClean="0"/>
              <a:t>13/3/2024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A14B9-948D-435C-A251-D5212324373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884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14B9-948D-435C-A251-D5212324373D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7812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A14B9-948D-435C-A251-D5212324373D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684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oup 2"/>
          <p:cNvGrpSpPr/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40291" name="Group 3"/>
            <p:cNvGrpSpPr/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0292" name="Freeform 4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3" name="Freeform 5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4" name="Freeform 6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5" name="Freeform 7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40296" name="Freeform 8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40297" name="Freeform 9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40298" name="Freeform 10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40299" name="Rectangle 11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40300" name="Rectangle 12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4030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4030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4030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07B78AA-9830-4282-B342-3D2C56E50D5A}" type="slidenum">
              <a:rPr lang="es-ES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965350-7FAD-4144-A37C-5206FD2BF431}" type="slidenum">
              <a:rPr lang="es-ES"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BF9D1C-4A31-46E7-9B7E-FC55ECCBB70A}" type="slidenum">
              <a:rPr lang="es-ES"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 hasCustomPrompt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 hasCustomPrompt="1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54F2C6B-DE1E-498E-9623-25CC45598206}" type="slidenum">
              <a:rPr lang="es-ES"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8FA4AE-E020-4572-8156-F0E139F415F4}" type="slidenum">
              <a:rPr lang="es-ES"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862112-443B-4976-BA61-D32F6A48E98C}" type="slidenum">
              <a:rPr lang="es-ES"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27CAB1-199F-4D03-AFC7-35F935A64BCE}" type="slidenum">
              <a:rPr lang="es-ES"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5734FA-885A-4E2C-BAA5-8174264F9D3F}" type="slidenum">
              <a:rPr lang="es-ES"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17607C-09D8-45AC-A3DE-E245DD3EE08B}" type="slidenum">
              <a:rPr lang="es-ES"/>
              <a:t>‹Nº›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399147-5081-455F-AE56-EE7B5D8D2A49}" type="slidenum">
              <a:rPr lang="es-ES"/>
              <a:t>‹Nº›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3FA002-B8BF-4002-912C-4B0415376FB5}" type="slidenum">
              <a:rPr lang="es-ES"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9A3F9E-C6AC-4F80-ACA4-2E9E8852B049}" type="slidenum">
              <a:rPr lang="es-ES"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297494-1654-469E-95A0-99F0E4424BFB}" type="slidenum">
              <a:rPr lang="es-ES"/>
              <a:t>‹Nº›</a:t>
            </a:fld>
            <a:endParaRPr lang="es-ES"/>
          </a:p>
        </p:txBody>
      </p:sp>
      <p:grpSp>
        <p:nvGrpSpPr>
          <p:cNvPr id="139268" name="Group 4"/>
          <p:cNvGrpSpPr/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9269" name="Group 5"/>
            <p:cNvGrpSpPr/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9270" name="Freeform 6"/>
              <p:cNvSpPr/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1" name="Freeform 7"/>
              <p:cNvSpPr/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2" name="Freeform 8"/>
              <p:cNvSpPr/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3" name="Freeform 9"/>
              <p:cNvSpPr/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139274" name="Freeform 10"/>
              <p:cNvSpPr/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endParaRPr lang="es-AR"/>
              </a:p>
            </p:txBody>
          </p:sp>
        </p:grpSp>
        <p:sp>
          <p:nvSpPr>
            <p:cNvPr id="139275" name="Freeform 11"/>
            <p:cNvSpPr/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139276" name="Freeform 12"/>
            <p:cNvSpPr/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/>
            <a:p>
              <a:endParaRPr lang="es-AR"/>
            </a:p>
          </p:txBody>
        </p:sp>
      </p:grpSp>
      <p:sp>
        <p:nvSpPr>
          <p:cNvPr id="139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39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39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wma"/><Relationship Id="rId7" Type="http://schemas.openxmlformats.org/officeDocument/2006/relationships/image" Target="../media/image16.png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wma"/><Relationship Id="rId7" Type="http://schemas.openxmlformats.org/officeDocument/2006/relationships/image" Target="../media/image20.png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1.wma"/><Relationship Id="rId7" Type="http://schemas.openxmlformats.org/officeDocument/2006/relationships/image" Target="../media/image20.pn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ma"/><Relationship Id="rId7" Type="http://schemas.openxmlformats.org/officeDocument/2006/relationships/image" Target="../media/image19.png"/><Relationship Id="rId2" Type="http://schemas.microsoft.com/office/2007/relationships/media" Target="../media/media11.wma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2.png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wma"/><Relationship Id="rId7" Type="http://schemas.openxmlformats.org/officeDocument/2006/relationships/image" Target="../media/image6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1303020"/>
            <a:ext cx="9144000" cy="139858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4000" b="1" i="1" dirty="0" err="1" smtClean="0"/>
              <a:t>Cát</a:t>
            </a:r>
            <a:r>
              <a:rPr lang="es-ES_tradnl" sz="4000" b="1" i="1" dirty="0" smtClean="0"/>
              <a:t>. de Farmacología Aplicada I &amp; II</a:t>
            </a:r>
          </a:p>
          <a:p>
            <a:pPr algn="ctr">
              <a:buFont typeface="Wingdings" panose="05000000000000000000" pitchFamily="2" charset="2"/>
              <a:buNone/>
            </a:pPr>
            <a:endParaRPr lang="es-ES_tradnl" b="1" i="1" dirty="0" smtClean="0"/>
          </a:p>
          <a:p>
            <a:pPr algn="ctr">
              <a:buFont typeface="Wingdings" panose="05000000000000000000" pitchFamily="2" charset="2"/>
              <a:buNone/>
            </a:pPr>
            <a:r>
              <a:rPr lang="es-ES_tradnl" b="1" i="1" dirty="0" smtClean="0"/>
              <a:t>Hospital Nacional de Clínicas</a:t>
            </a:r>
            <a:endParaRPr lang="es-ES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98"/>
          <a:stretch>
            <a:fillRect/>
          </a:stretch>
        </p:blipFill>
        <p:spPr bwMode="auto">
          <a:xfrm>
            <a:off x="4645025" y="3536744"/>
            <a:ext cx="3486150" cy="120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41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4"/>
          <a:stretch>
            <a:fillRect/>
          </a:stretch>
        </p:blipFill>
        <p:spPr bwMode="auto">
          <a:xfrm>
            <a:off x="1237195" y="3536745"/>
            <a:ext cx="3019425" cy="120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9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9014">
        <p14:switch dir="r"/>
      </p:transition>
    </mc:Choice>
    <mc:Fallback xmlns="">
      <p:transition spd="slow" advTm="190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241300" y="428625"/>
            <a:ext cx="3843338" cy="517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Pre Clínicas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005049" y="1416260"/>
            <a:ext cx="4918233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TRAGEDIA DE LA TALIDOMINA</a:t>
            </a:r>
            <a:endParaRPr lang="es-ES_tradnl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2022596"/>
            <a:ext cx="4125749" cy="21968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t="4780" b="11062"/>
          <a:stretch>
            <a:fillRect/>
          </a:stretch>
        </p:blipFill>
        <p:spPr>
          <a:xfrm>
            <a:off x="682735" y="4364095"/>
            <a:ext cx="3100990" cy="22322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b="14210"/>
          <a:stretch>
            <a:fillRect/>
          </a:stretch>
        </p:blipFill>
        <p:spPr>
          <a:xfrm>
            <a:off x="4891403" y="4308766"/>
            <a:ext cx="3633647" cy="2287627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493172" y="2022596"/>
            <a:ext cx="4430111" cy="219682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2400" b="1" dirty="0" smtClean="0"/>
              <a:t>1956 Alemania: Sedativo, nauseas, tos y cefaleas</a:t>
            </a:r>
            <a:endParaRPr lang="es-ES_tradnl" sz="2400" b="1" dirty="0"/>
          </a:p>
          <a:p>
            <a:pPr algn="ctr">
              <a:buNone/>
            </a:pPr>
            <a:r>
              <a:rPr lang="es-ES_tradnl" sz="2400" b="1" dirty="0" smtClean="0"/>
              <a:t>Se ofreció a embarazadas.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493172" y="3401925"/>
            <a:ext cx="4430111" cy="817499"/>
          </a:xfrm>
        </p:spPr>
        <p:txBody>
          <a:bodyPr/>
          <a:lstStyle/>
          <a:p>
            <a:pPr algn="ctr">
              <a:buNone/>
            </a:pPr>
            <a:r>
              <a:rPr lang="es-ES_tradnl" sz="2400" b="1" dirty="0" smtClean="0"/>
              <a:t>10.000  a 20.000 casos</a:t>
            </a:r>
          </a:p>
          <a:p>
            <a:pPr algn="ctr">
              <a:buNone/>
            </a:pPr>
            <a:r>
              <a:rPr lang="es-ES_tradnl" sz="2400" b="1" dirty="0" smtClean="0"/>
              <a:t>- </a:t>
            </a:r>
            <a:r>
              <a:rPr lang="es-ES_tradnl" sz="2400" b="1" dirty="0"/>
              <a:t>1962 Canadá</a:t>
            </a:r>
            <a:endParaRPr lang="es-ES_tradnl" sz="2400" b="1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2954">
        <p14:switch dir="r"/>
      </p:transition>
    </mc:Choice>
    <mc:Fallback xmlns="">
      <p:transition spd="slow" advTm="112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2" grpId="0" uiExpand="1" build="p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241300" y="428625"/>
            <a:ext cx="3843338" cy="517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Pre Clínicas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85532" y="2475034"/>
            <a:ext cx="4249793" cy="41549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 ESTÁ REGLAMENTADO EL USO DE MODELOS INFORMÁTICOS Y/O IA.</a:t>
            </a:r>
          </a:p>
          <a:p>
            <a:pPr algn="ctr"/>
            <a:endParaRPr lang="es-ES_tradn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s-ES_tradn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_tradn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IRRUPCIÓN DE LA IA GENERATIVA (</a:t>
            </a:r>
            <a:r>
              <a:rPr lang="es-ES_tradnl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</a:t>
            </a:r>
            <a:r>
              <a:rPr lang="es-ES_tradn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Chat GPT) ABRE UN HORIZONTE NO EXPLORADO</a:t>
            </a:r>
            <a:endParaRPr lang="es-ES_tradn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20263" y="1416260"/>
            <a:ext cx="840302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USO DE INTELIGENCIA 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ARTIFICIAL GENERATIVA</a:t>
            </a:r>
            <a:endParaRPr lang="es-ES_tradnl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10398" r="24776"/>
          <a:stretch/>
        </p:blipFill>
        <p:spPr>
          <a:xfrm>
            <a:off x="4727958" y="2348035"/>
            <a:ext cx="3871468" cy="25939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6002">
        <p14:switch dir="r"/>
      </p:transition>
    </mc:Choice>
    <mc:Fallback xmlns="">
      <p:transition spd="slow" advTm="56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271859" y="1554633"/>
            <a:ext cx="7929720" cy="10794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Autorización para la 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69537" y="1018370"/>
            <a:ext cx="8275637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Terminados exitosamente los estudios Pre Clínicos.</a:t>
            </a:r>
            <a:endParaRPr lang="es-ES_tradnl" sz="24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95395" y="2817040"/>
            <a:ext cx="8275637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presenta la documentación ante las Respectivas Agencias de Gobierno para iniciar esta etapa.</a:t>
            </a:r>
            <a:endParaRPr lang="es-ES_tradnl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785" y="3812114"/>
            <a:ext cx="3277971" cy="11153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727" y="3801226"/>
            <a:ext cx="2002222" cy="11262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5239854"/>
            <a:ext cx="2394049" cy="114530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719" y="5284163"/>
            <a:ext cx="2717833" cy="11009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431">
        <p14:switch dir="r"/>
      </p:transition>
    </mc:Choice>
    <mc:Fallback xmlns="">
      <p:transition spd="slow" advTm="49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854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185891" y="4234848"/>
            <a:ext cx="7047689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Aprobada por las Agencias Reguladoras</a:t>
            </a:r>
            <a:endParaRPr lang="es-ES_tradnl" sz="32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95393" y="5880269"/>
            <a:ext cx="862868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Comienzan a correr los 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años de la patente</a:t>
            </a:r>
            <a:endParaRPr lang="es-ES_tradnl" sz="28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29" y="2085889"/>
            <a:ext cx="2768111" cy="9418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971914"/>
            <a:ext cx="2322092" cy="9406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162481"/>
            <a:ext cx="1946843" cy="9313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367" y="3179564"/>
            <a:ext cx="1676873" cy="943241"/>
          </a:xfrm>
          <a:prstGeom prst="rect">
            <a:avLst/>
          </a:prstGeom>
        </p:spPr>
      </p:pic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197073" y="835833"/>
            <a:ext cx="7929720" cy="10794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Autorización para la 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99375" y="4813737"/>
            <a:ext cx="8628684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droga deja de ser un código y recibe un nombre: Denominación Común Internacional -DCI-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7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38699">
        <p14:switch dir="r"/>
      </p:transition>
    </mc:Choice>
    <mc:Fallback xmlns="">
      <p:transition spd="slow" advTm="138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185891" y="4234848"/>
            <a:ext cx="7047689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Aprobada por las Agencias Reguladoras</a:t>
            </a:r>
            <a:endParaRPr lang="es-ES_tradnl" sz="32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95393" y="5880269"/>
            <a:ext cx="862868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Comienzan a correr los 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años de la patente</a:t>
            </a:r>
            <a:endParaRPr lang="es-ES_tradnl" sz="28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29" y="2085889"/>
            <a:ext cx="2768111" cy="94187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162481"/>
            <a:ext cx="1946843" cy="93136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367" y="3179564"/>
            <a:ext cx="1676873" cy="943241"/>
          </a:xfrm>
          <a:prstGeom prst="rect">
            <a:avLst/>
          </a:prstGeom>
        </p:spPr>
      </p:pic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197073" y="835833"/>
            <a:ext cx="7929720" cy="10794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Autorización para la 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99375" y="4813737"/>
            <a:ext cx="8628684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droga deja de ser un código y recibe un nombre: Denominación Común Internacional -DCI-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7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38699">
        <p14:switch dir="r"/>
      </p:transition>
    </mc:Choice>
    <mc:Fallback xmlns="">
      <p:transition spd="slow" advTm="138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153488" y="5428283"/>
            <a:ext cx="6973305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no están así… </a:t>
            </a:r>
          </a:p>
          <a:p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Sigan con la clase de investigación clínica</a:t>
            </a:r>
            <a:endParaRPr lang="es-ES_tradnl" sz="28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Rectangle 4"/>
          <p:cNvSpPr>
            <a:spLocks noRot="1" noChangeArrowheads="1"/>
          </p:cNvSpPr>
          <p:nvPr/>
        </p:nvSpPr>
        <p:spPr bwMode="auto">
          <a:xfrm>
            <a:off x="197073" y="835833"/>
            <a:ext cx="7929720" cy="10794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Autorización para la investigación en Seres Humanos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  <p:pic>
        <p:nvPicPr>
          <p:cNvPr id="1026" name="Picture 2" descr="El motivo por el que los eventos online no funcionan | Tristán Elósegu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39" y="2135687"/>
            <a:ext cx="6197882" cy="30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737">
        <p14:switch dir="r"/>
      </p:transition>
    </mc:Choice>
    <mc:Fallback xmlns="">
      <p:transition spd="slow" advTm="10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542925"/>
            <a:ext cx="9144000" cy="139858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4000" b="1" i="1" dirty="0" err="1" smtClean="0"/>
              <a:t>Cát</a:t>
            </a:r>
            <a:r>
              <a:rPr lang="es-ES_tradnl" sz="4000" b="1" i="1" dirty="0" smtClean="0"/>
              <a:t>. de Farmacología Aplicada I &amp; II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b="1" i="1" dirty="0" smtClean="0">
                <a:solidFill>
                  <a:srgbClr val="00FFFF"/>
                </a:solidFill>
              </a:rPr>
              <a:t>Entorno Híbrido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b="1" i="1" dirty="0" smtClean="0"/>
              <a:t>Hospital Nacional de Clínicas</a:t>
            </a:r>
            <a:endParaRPr lang="es-ES" b="1" i="1" dirty="0"/>
          </a:p>
        </p:txBody>
      </p:sp>
      <p:sp>
        <p:nvSpPr>
          <p:cNvPr id="70664" name="Rectangle 8"/>
          <p:cNvSpPr>
            <a:spLocks noRot="1" noChangeArrowheads="1"/>
          </p:cNvSpPr>
          <p:nvPr/>
        </p:nvSpPr>
        <p:spPr bwMode="auto">
          <a:xfrm>
            <a:off x="632872" y="4375398"/>
            <a:ext cx="8171543" cy="19791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Prof. </a:t>
            </a:r>
            <a:r>
              <a:rPr lang="es-ES_tradnl" sz="3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Dr. Gabriel </a:t>
            </a:r>
            <a:r>
              <a:rPr lang="es-ES_tradnl" sz="3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S. </a:t>
            </a:r>
            <a:r>
              <a:rPr lang="es-ES_tradnl" sz="3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Iraci</a:t>
            </a:r>
            <a:endParaRPr lang="es-ES_tradnl" sz="3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Prof. 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Titular 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ncargado</a:t>
            </a:r>
            <a:endParaRPr lang="es-ES_tradnl" b="1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Médico </a:t>
            </a: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Esp. </a:t>
            </a:r>
            <a:r>
              <a:rPr lang="es-ES_tradnl" b="1" i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Med</a:t>
            </a:r>
            <a:r>
              <a:rPr lang="es-ES_tradnl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Interna y Farmacología Clínica</a:t>
            </a:r>
            <a:endParaRPr lang="es-ES_tradnl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Jefe Programación - Dirección de Atención Primaria de la Salud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s-ES_tradnl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Mun</a:t>
            </a:r>
            <a:r>
              <a:rPr lang="es-ES_tradnl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 de Córdoba</a:t>
            </a:r>
            <a:endParaRPr lang="es-ES_tradnl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98"/>
          <a:stretch>
            <a:fillRect/>
          </a:stretch>
        </p:blipFill>
        <p:spPr bwMode="auto">
          <a:xfrm>
            <a:off x="4572000" y="2556939"/>
            <a:ext cx="3486150" cy="120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41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4"/>
          <a:stretch>
            <a:fillRect/>
          </a:stretch>
        </p:blipFill>
        <p:spPr bwMode="auto">
          <a:xfrm>
            <a:off x="1281010" y="2556940"/>
            <a:ext cx="3019425" cy="1203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9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9014">
        <p14:switch dir="r"/>
      </p:transition>
    </mc:Choice>
    <mc:Fallback xmlns="">
      <p:transition spd="slow" advTm="19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351692" y="542925"/>
            <a:ext cx="8792307" cy="13985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s-ES_tradnl" sz="4400" b="1" i="1" dirty="0" smtClean="0"/>
              <a:t>El Origen de los Fármacos</a:t>
            </a:r>
          </a:p>
          <a:p>
            <a:pPr>
              <a:buFont typeface="Wingdings" panose="05000000000000000000" pitchFamily="2" charset="2"/>
              <a:buNone/>
            </a:pPr>
            <a:r>
              <a:rPr lang="es-ES_tradnl" sz="4000" b="1" i="1" dirty="0" smtClean="0"/>
              <a:t>	</a:t>
            </a:r>
            <a:r>
              <a:rPr lang="es-ES_tradnl" sz="3400" b="1" i="1" dirty="0" smtClean="0"/>
              <a:t>La Investigación Farmacéutica Pre Clínica</a:t>
            </a:r>
            <a:endParaRPr lang="es-ES" sz="3400" b="1" i="1" dirty="0"/>
          </a:p>
        </p:txBody>
      </p:sp>
      <p:grpSp>
        <p:nvGrpSpPr>
          <p:cNvPr id="6" name="Group 31"/>
          <p:cNvGrpSpPr/>
          <p:nvPr/>
        </p:nvGrpSpPr>
        <p:grpSpPr>
          <a:xfrm>
            <a:off x="1553029" y="3396343"/>
            <a:ext cx="6299200" cy="980602"/>
            <a:chOff x="3756025" y="2001838"/>
            <a:chExt cx="4295775" cy="3330576"/>
          </a:xfrm>
        </p:grpSpPr>
        <p:sp>
          <p:nvSpPr>
            <p:cNvPr id="7" name="Freeform 6"/>
            <p:cNvSpPr/>
            <p:nvPr/>
          </p:nvSpPr>
          <p:spPr bwMode="auto">
            <a:xfrm>
              <a:off x="3756025" y="2001838"/>
              <a:ext cx="4295775" cy="3330575"/>
            </a:xfrm>
            <a:custGeom>
              <a:avLst/>
              <a:gdLst>
                <a:gd name="T0" fmla="*/ 3459 w 8118"/>
                <a:gd name="T1" fmla="*/ 6224 h 6296"/>
                <a:gd name="T2" fmla="*/ 4254 w 8118"/>
                <a:gd name="T3" fmla="*/ 5751 h 6296"/>
                <a:gd name="T4" fmla="*/ 4863 w 8118"/>
                <a:gd name="T5" fmla="*/ 5229 h 6296"/>
                <a:gd name="T6" fmla="*/ 5206 w 8118"/>
                <a:gd name="T7" fmla="*/ 4744 h 6296"/>
                <a:gd name="T8" fmla="*/ 5288 w 8118"/>
                <a:gd name="T9" fmla="*/ 4488 h 6296"/>
                <a:gd name="T10" fmla="*/ 5287 w 8118"/>
                <a:gd name="T11" fmla="*/ 4243 h 6296"/>
                <a:gd name="T12" fmla="*/ 5192 w 8118"/>
                <a:gd name="T13" fmla="*/ 4016 h 6296"/>
                <a:gd name="T14" fmla="*/ 4996 w 8118"/>
                <a:gd name="T15" fmla="*/ 3810 h 6296"/>
                <a:gd name="T16" fmla="*/ 4789 w 8118"/>
                <a:gd name="T17" fmla="*/ 3677 h 6296"/>
                <a:gd name="T18" fmla="*/ 4050 w 8118"/>
                <a:gd name="T19" fmla="*/ 3356 h 6296"/>
                <a:gd name="T20" fmla="*/ 2882 w 8118"/>
                <a:gd name="T21" fmla="*/ 3013 h 6296"/>
                <a:gd name="T22" fmla="*/ 1377 w 8118"/>
                <a:gd name="T23" fmla="*/ 2619 h 6296"/>
                <a:gd name="T24" fmla="*/ 747 w 8118"/>
                <a:gd name="T25" fmla="*/ 2387 h 6296"/>
                <a:gd name="T26" fmla="*/ 475 w 8118"/>
                <a:gd name="T27" fmla="*/ 2216 h 6296"/>
                <a:gd name="T28" fmla="*/ 356 w 8118"/>
                <a:gd name="T29" fmla="*/ 2023 h 6296"/>
                <a:gd name="T30" fmla="*/ 396 w 8118"/>
                <a:gd name="T31" fmla="*/ 1840 h 6296"/>
                <a:gd name="T32" fmla="*/ 516 w 8118"/>
                <a:gd name="T33" fmla="*/ 1693 h 6296"/>
                <a:gd name="T34" fmla="*/ 866 w 8118"/>
                <a:gd name="T35" fmla="*/ 1474 h 6296"/>
                <a:gd name="T36" fmla="*/ 1594 w 8118"/>
                <a:gd name="T37" fmla="*/ 1209 h 6296"/>
                <a:gd name="T38" fmla="*/ 2453 w 8118"/>
                <a:gd name="T39" fmla="*/ 910 h 6296"/>
                <a:gd name="T40" fmla="*/ 2644 w 8118"/>
                <a:gd name="T41" fmla="*/ 779 h 6296"/>
                <a:gd name="T42" fmla="*/ 2703 w 8118"/>
                <a:gd name="T43" fmla="*/ 649 h 6296"/>
                <a:gd name="T44" fmla="*/ 2661 w 8118"/>
                <a:gd name="T45" fmla="*/ 525 h 6296"/>
                <a:gd name="T46" fmla="*/ 2470 w 8118"/>
                <a:gd name="T47" fmla="*/ 377 h 6296"/>
                <a:gd name="T48" fmla="*/ 2062 w 8118"/>
                <a:gd name="T49" fmla="*/ 249 h 6296"/>
                <a:gd name="T50" fmla="*/ 1014 w 8118"/>
                <a:gd name="T51" fmla="*/ 123 h 6296"/>
                <a:gd name="T52" fmla="*/ 0 w 8118"/>
                <a:gd name="T53" fmla="*/ 95 h 6296"/>
                <a:gd name="T54" fmla="*/ 598 w 8118"/>
                <a:gd name="T55" fmla="*/ 5 h 6296"/>
                <a:gd name="T56" fmla="*/ 1918 w 8118"/>
                <a:gd name="T57" fmla="*/ 93 h 6296"/>
                <a:gd name="T58" fmla="*/ 2563 w 8118"/>
                <a:gd name="T59" fmla="*/ 221 h 6296"/>
                <a:gd name="T60" fmla="*/ 2929 w 8118"/>
                <a:gd name="T61" fmla="*/ 391 h 6296"/>
                <a:gd name="T62" fmla="*/ 3026 w 8118"/>
                <a:gd name="T63" fmla="*/ 502 h 6296"/>
                <a:gd name="T64" fmla="*/ 3059 w 8118"/>
                <a:gd name="T65" fmla="*/ 640 h 6296"/>
                <a:gd name="T66" fmla="*/ 2994 w 8118"/>
                <a:gd name="T67" fmla="*/ 767 h 6296"/>
                <a:gd name="T68" fmla="*/ 2689 w 8118"/>
                <a:gd name="T69" fmla="*/ 979 h 6296"/>
                <a:gd name="T70" fmla="*/ 1936 w 8118"/>
                <a:gd name="T71" fmla="*/ 1306 h 6296"/>
                <a:gd name="T72" fmla="*/ 1429 w 8118"/>
                <a:gd name="T73" fmla="*/ 1589 h 6296"/>
                <a:gd name="T74" fmla="*/ 1303 w 8118"/>
                <a:gd name="T75" fmla="*/ 1729 h 6296"/>
                <a:gd name="T76" fmla="*/ 1292 w 8118"/>
                <a:gd name="T77" fmla="*/ 1867 h 6296"/>
                <a:gd name="T78" fmla="*/ 1463 w 8118"/>
                <a:gd name="T79" fmla="*/ 2026 h 6296"/>
                <a:gd name="T80" fmla="*/ 1872 w 8118"/>
                <a:gd name="T81" fmla="*/ 2201 h 6296"/>
                <a:gd name="T82" fmla="*/ 2962 w 8118"/>
                <a:gd name="T83" fmla="*/ 2495 h 6296"/>
                <a:gd name="T84" fmla="*/ 5216 w 8118"/>
                <a:gd name="T85" fmla="*/ 3022 h 6296"/>
                <a:gd name="T86" fmla="*/ 6311 w 8118"/>
                <a:gd name="T87" fmla="*/ 3368 h 6296"/>
                <a:gd name="T88" fmla="*/ 6705 w 8118"/>
                <a:gd name="T89" fmla="*/ 3545 h 6296"/>
                <a:gd name="T90" fmla="*/ 7424 w 8118"/>
                <a:gd name="T91" fmla="*/ 3998 h 6296"/>
                <a:gd name="T92" fmla="*/ 7873 w 8118"/>
                <a:gd name="T93" fmla="*/ 4492 h 6296"/>
                <a:gd name="T94" fmla="*/ 8086 w 8118"/>
                <a:gd name="T95" fmla="*/ 5022 h 6296"/>
                <a:gd name="T96" fmla="*/ 8104 w 8118"/>
                <a:gd name="T97" fmla="*/ 5589 h 6296"/>
                <a:gd name="T98" fmla="*/ 7960 w 8118"/>
                <a:gd name="T99" fmla="*/ 6193 h 6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118" h="6296">
                  <a:moveTo>
                    <a:pt x="7922" y="6296"/>
                  </a:moveTo>
                  <a:lnTo>
                    <a:pt x="3312" y="6296"/>
                  </a:lnTo>
                  <a:lnTo>
                    <a:pt x="3459" y="6224"/>
                  </a:lnTo>
                  <a:lnTo>
                    <a:pt x="3740" y="6075"/>
                  </a:lnTo>
                  <a:lnTo>
                    <a:pt x="4007" y="5916"/>
                  </a:lnTo>
                  <a:lnTo>
                    <a:pt x="4254" y="5751"/>
                  </a:lnTo>
                  <a:lnTo>
                    <a:pt x="4480" y="5581"/>
                  </a:lnTo>
                  <a:lnTo>
                    <a:pt x="4685" y="5407"/>
                  </a:lnTo>
                  <a:lnTo>
                    <a:pt x="4863" y="5229"/>
                  </a:lnTo>
                  <a:lnTo>
                    <a:pt x="5016" y="5052"/>
                  </a:lnTo>
                  <a:lnTo>
                    <a:pt x="5137" y="4875"/>
                  </a:lnTo>
                  <a:lnTo>
                    <a:pt x="5206" y="4744"/>
                  </a:lnTo>
                  <a:lnTo>
                    <a:pt x="5242" y="4658"/>
                  </a:lnTo>
                  <a:lnTo>
                    <a:pt x="5270" y="4571"/>
                  </a:lnTo>
                  <a:lnTo>
                    <a:pt x="5288" y="4488"/>
                  </a:lnTo>
                  <a:lnTo>
                    <a:pt x="5297" y="4404"/>
                  </a:lnTo>
                  <a:lnTo>
                    <a:pt x="5297" y="4322"/>
                  </a:lnTo>
                  <a:lnTo>
                    <a:pt x="5287" y="4243"/>
                  </a:lnTo>
                  <a:lnTo>
                    <a:pt x="5265" y="4165"/>
                  </a:lnTo>
                  <a:lnTo>
                    <a:pt x="5234" y="4089"/>
                  </a:lnTo>
                  <a:lnTo>
                    <a:pt x="5192" y="4016"/>
                  </a:lnTo>
                  <a:lnTo>
                    <a:pt x="5138" y="3944"/>
                  </a:lnTo>
                  <a:lnTo>
                    <a:pt x="5074" y="3876"/>
                  </a:lnTo>
                  <a:lnTo>
                    <a:pt x="4996" y="3810"/>
                  </a:lnTo>
                  <a:lnTo>
                    <a:pt x="4908" y="3746"/>
                  </a:lnTo>
                  <a:lnTo>
                    <a:pt x="4858" y="3717"/>
                  </a:lnTo>
                  <a:lnTo>
                    <a:pt x="4789" y="3677"/>
                  </a:lnTo>
                  <a:lnTo>
                    <a:pt x="4640" y="3599"/>
                  </a:lnTo>
                  <a:lnTo>
                    <a:pt x="4401" y="3490"/>
                  </a:lnTo>
                  <a:lnTo>
                    <a:pt x="4050" y="3356"/>
                  </a:lnTo>
                  <a:lnTo>
                    <a:pt x="3674" y="3234"/>
                  </a:lnTo>
                  <a:lnTo>
                    <a:pt x="3282" y="3120"/>
                  </a:lnTo>
                  <a:lnTo>
                    <a:pt x="2882" y="3013"/>
                  </a:lnTo>
                  <a:lnTo>
                    <a:pt x="2284" y="2862"/>
                  </a:lnTo>
                  <a:lnTo>
                    <a:pt x="1722" y="2717"/>
                  </a:lnTo>
                  <a:lnTo>
                    <a:pt x="1377" y="2619"/>
                  </a:lnTo>
                  <a:lnTo>
                    <a:pt x="1069" y="2519"/>
                  </a:lnTo>
                  <a:lnTo>
                    <a:pt x="867" y="2442"/>
                  </a:lnTo>
                  <a:lnTo>
                    <a:pt x="747" y="2387"/>
                  </a:lnTo>
                  <a:lnTo>
                    <a:pt x="641" y="2332"/>
                  </a:lnTo>
                  <a:lnTo>
                    <a:pt x="550" y="2275"/>
                  </a:lnTo>
                  <a:lnTo>
                    <a:pt x="475" y="2216"/>
                  </a:lnTo>
                  <a:lnTo>
                    <a:pt x="416" y="2154"/>
                  </a:lnTo>
                  <a:lnTo>
                    <a:pt x="377" y="2090"/>
                  </a:lnTo>
                  <a:lnTo>
                    <a:pt x="356" y="2023"/>
                  </a:lnTo>
                  <a:lnTo>
                    <a:pt x="356" y="1952"/>
                  </a:lnTo>
                  <a:lnTo>
                    <a:pt x="376" y="1879"/>
                  </a:lnTo>
                  <a:lnTo>
                    <a:pt x="396" y="1840"/>
                  </a:lnTo>
                  <a:lnTo>
                    <a:pt x="415" y="1810"/>
                  </a:lnTo>
                  <a:lnTo>
                    <a:pt x="461" y="1751"/>
                  </a:lnTo>
                  <a:lnTo>
                    <a:pt x="516" y="1693"/>
                  </a:lnTo>
                  <a:lnTo>
                    <a:pt x="580" y="1640"/>
                  </a:lnTo>
                  <a:lnTo>
                    <a:pt x="691" y="1565"/>
                  </a:lnTo>
                  <a:lnTo>
                    <a:pt x="866" y="1474"/>
                  </a:lnTo>
                  <a:lnTo>
                    <a:pt x="1060" y="1391"/>
                  </a:lnTo>
                  <a:lnTo>
                    <a:pt x="1269" y="1314"/>
                  </a:lnTo>
                  <a:lnTo>
                    <a:pt x="1594" y="1209"/>
                  </a:lnTo>
                  <a:lnTo>
                    <a:pt x="2019" y="1078"/>
                  </a:lnTo>
                  <a:lnTo>
                    <a:pt x="2297" y="979"/>
                  </a:lnTo>
                  <a:lnTo>
                    <a:pt x="2453" y="910"/>
                  </a:lnTo>
                  <a:lnTo>
                    <a:pt x="2548" y="855"/>
                  </a:lnTo>
                  <a:lnTo>
                    <a:pt x="2601" y="817"/>
                  </a:lnTo>
                  <a:lnTo>
                    <a:pt x="2644" y="779"/>
                  </a:lnTo>
                  <a:lnTo>
                    <a:pt x="2676" y="737"/>
                  </a:lnTo>
                  <a:lnTo>
                    <a:pt x="2696" y="694"/>
                  </a:lnTo>
                  <a:lnTo>
                    <a:pt x="2703" y="649"/>
                  </a:lnTo>
                  <a:lnTo>
                    <a:pt x="2697" y="601"/>
                  </a:lnTo>
                  <a:lnTo>
                    <a:pt x="2677" y="551"/>
                  </a:lnTo>
                  <a:lnTo>
                    <a:pt x="2661" y="525"/>
                  </a:lnTo>
                  <a:lnTo>
                    <a:pt x="2637" y="492"/>
                  </a:lnTo>
                  <a:lnTo>
                    <a:pt x="2565" y="432"/>
                  </a:lnTo>
                  <a:lnTo>
                    <a:pt x="2470" y="377"/>
                  </a:lnTo>
                  <a:lnTo>
                    <a:pt x="2353" y="329"/>
                  </a:lnTo>
                  <a:lnTo>
                    <a:pt x="2216" y="286"/>
                  </a:lnTo>
                  <a:lnTo>
                    <a:pt x="2062" y="249"/>
                  </a:lnTo>
                  <a:lnTo>
                    <a:pt x="1806" y="203"/>
                  </a:lnTo>
                  <a:lnTo>
                    <a:pt x="1423" y="155"/>
                  </a:lnTo>
                  <a:lnTo>
                    <a:pt x="1014" y="123"/>
                  </a:lnTo>
                  <a:lnTo>
                    <a:pt x="598" y="105"/>
                  </a:lnTo>
                  <a:lnTo>
                    <a:pt x="192" y="96"/>
                  </a:lnTo>
                  <a:lnTo>
                    <a:pt x="0" y="95"/>
                  </a:lnTo>
                  <a:lnTo>
                    <a:pt x="0" y="1"/>
                  </a:lnTo>
                  <a:lnTo>
                    <a:pt x="186" y="0"/>
                  </a:lnTo>
                  <a:lnTo>
                    <a:pt x="598" y="5"/>
                  </a:lnTo>
                  <a:lnTo>
                    <a:pt x="1038" y="20"/>
                  </a:lnTo>
                  <a:lnTo>
                    <a:pt x="1486" y="48"/>
                  </a:lnTo>
                  <a:lnTo>
                    <a:pt x="1918" y="93"/>
                  </a:lnTo>
                  <a:lnTo>
                    <a:pt x="2215" y="141"/>
                  </a:lnTo>
                  <a:lnTo>
                    <a:pt x="2398" y="178"/>
                  </a:lnTo>
                  <a:lnTo>
                    <a:pt x="2563" y="221"/>
                  </a:lnTo>
                  <a:lnTo>
                    <a:pt x="2709" y="272"/>
                  </a:lnTo>
                  <a:lnTo>
                    <a:pt x="2831" y="328"/>
                  </a:lnTo>
                  <a:lnTo>
                    <a:pt x="2929" y="391"/>
                  </a:lnTo>
                  <a:lnTo>
                    <a:pt x="2967" y="427"/>
                  </a:lnTo>
                  <a:lnTo>
                    <a:pt x="2990" y="453"/>
                  </a:lnTo>
                  <a:lnTo>
                    <a:pt x="3026" y="502"/>
                  </a:lnTo>
                  <a:lnTo>
                    <a:pt x="3049" y="550"/>
                  </a:lnTo>
                  <a:lnTo>
                    <a:pt x="3060" y="596"/>
                  </a:lnTo>
                  <a:lnTo>
                    <a:pt x="3059" y="640"/>
                  </a:lnTo>
                  <a:lnTo>
                    <a:pt x="3047" y="684"/>
                  </a:lnTo>
                  <a:lnTo>
                    <a:pt x="3026" y="727"/>
                  </a:lnTo>
                  <a:lnTo>
                    <a:pt x="2994" y="767"/>
                  </a:lnTo>
                  <a:lnTo>
                    <a:pt x="2932" y="828"/>
                  </a:lnTo>
                  <a:lnTo>
                    <a:pt x="2823" y="904"/>
                  </a:lnTo>
                  <a:lnTo>
                    <a:pt x="2689" y="979"/>
                  </a:lnTo>
                  <a:lnTo>
                    <a:pt x="2535" y="1052"/>
                  </a:lnTo>
                  <a:lnTo>
                    <a:pt x="2284" y="1160"/>
                  </a:lnTo>
                  <a:lnTo>
                    <a:pt x="1936" y="1306"/>
                  </a:lnTo>
                  <a:lnTo>
                    <a:pt x="1694" y="1422"/>
                  </a:lnTo>
                  <a:lnTo>
                    <a:pt x="1550" y="1503"/>
                  </a:lnTo>
                  <a:lnTo>
                    <a:pt x="1429" y="1589"/>
                  </a:lnTo>
                  <a:lnTo>
                    <a:pt x="1357" y="1657"/>
                  </a:lnTo>
                  <a:lnTo>
                    <a:pt x="1319" y="1704"/>
                  </a:lnTo>
                  <a:lnTo>
                    <a:pt x="1303" y="1729"/>
                  </a:lnTo>
                  <a:lnTo>
                    <a:pt x="1287" y="1758"/>
                  </a:lnTo>
                  <a:lnTo>
                    <a:pt x="1277" y="1814"/>
                  </a:lnTo>
                  <a:lnTo>
                    <a:pt x="1292" y="1867"/>
                  </a:lnTo>
                  <a:lnTo>
                    <a:pt x="1328" y="1922"/>
                  </a:lnTo>
                  <a:lnTo>
                    <a:pt x="1385" y="1974"/>
                  </a:lnTo>
                  <a:lnTo>
                    <a:pt x="1463" y="2026"/>
                  </a:lnTo>
                  <a:lnTo>
                    <a:pt x="1558" y="2076"/>
                  </a:lnTo>
                  <a:lnTo>
                    <a:pt x="1673" y="2126"/>
                  </a:lnTo>
                  <a:lnTo>
                    <a:pt x="1872" y="2201"/>
                  </a:lnTo>
                  <a:lnTo>
                    <a:pt x="2190" y="2299"/>
                  </a:lnTo>
                  <a:lnTo>
                    <a:pt x="2558" y="2397"/>
                  </a:lnTo>
                  <a:lnTo>
                    <a:pt x="2962" y="2495"/>
                  </a:lnTo>
                  <a:lnTo>
                    <a:pt x="3618" y="2643"/>
                  </a:lnTo>
                  <a:lnTo>
                    <a:pt x="4539" y="2854"/>
                  </a:lnTo>
                  <a:lnTo>
                    <a:pt x="5216" y="3022"/>
                  </a:lnTo>
                  <a:lnTo>
                    <a:pt x="5644" y="3142"/>
                  </a:lnTo>
                  <a:lnTo>
                    <a:pt x="6041" y="3268"/>
                  </a:lnTo>
                  <a:lnTo>
                    <a:pt x="6311" y="3368"/>
                  </a:lnTo>
                  <a:lnTo>
                    <a:pt x="6478" y="3437"/>
                  </a:lnTo>
                  <a:lnTo>
                    <a:pt x="6556" y="3473"/>
                  </a:lnTo>
                  <a:lnTo>
                    <a:pt x="6705" y="3545"/>
                  </a:lnTo>
                  <a:lnTo>
                    <a:pt x="6978" y="3692"/>
                  </a:lnTo>
                  <a:lnTo>
                    <a:pt x="7217" y="3843"/>
                  </a:lnTo>
                  <a:lnTo>
                    <a:pt x="7424" y="3998"/>
                  </a:lnTo>
                  <a:lnTo>
                    <a:pt x="7603" y="4158"/>
                  </a:lnTo>
                  <a:lnTo>
                    <a:pt x="7751" y="4322"/>
                  </a:lnTo>
                  <a:lnTo>
                    <a:pt x="7873" y="4492"/>
                  </a:lnTo>
                  <a:lnTo>
                    <a:pt x="7968" y="4665"/>
                  </a:lnTo>
                  <a:lnTo>
                    <a:pt x="8039" y="4842"/>
                  </a:lnTo>
                  <a:lnTo>
                    <a:pt x="8086" y="5022"/>
                  </a:lnTo>
                  <a:lnTo>
                    <a:pt x="8112" y="5208"/>
                  </a:lnTo>
                  <a:lnTo>
                    <a:pt x="8118" y="5396"/>
                  </a:lnTo>
                  <a:lnTo>
                    <a:pt x="8104" y="5589"/>
                  </a:lnTo>
                  <a:lnTo>
                    <a:pt x="8072" y="5787"/>
                  </a:lnTo>
                  <a:lnTo>
                    <a:pt x="8023" y="5987"/>
                  </a:lnTo>
                  <a:lnTo>
                    <a:pt x="7960" y="6193"/>
                  </a:lnTo>
                  <a:lnTo>
                    <a:pt x="7922" y="6296"/>
                  </a:lnTo>
                  <a:lnTo>
                    <a:pt x="7922" y="629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756025" y="2046288"/>
              <a:ext cx="2897188" cy="3286125"/>
            </a:xfrm>
            <a:custGeom>
              <a:avLst/>
              <a:gdLst>
                <a:gd name="T0" fmla="*/ 3641 w 5475"/>
                <a:gd name="T1" fmla="*/ 6137 h 6210"/>
                <a:gd name="T2" fmla="*/ 4407 w 5475"/>
                <a:gd name="T3" fmla="*/ 5659 h 6210"/>
                <a:gd name="T4" fmla="*/ 4989 w 5475"/>
                <a:gd name="T5" fmla="*/ 5136 h 6210"/>
                <a:gd name="T6" fmla="*/ 5310 w 5475"/>
                <a:gd name="T7" fmla="*/ 4651 h 6210"/>
                <a:gd name="T8" fmla="*/ 5380 w 5475"/>
                <a:gd name="T9" fmla="*/ 4395 h 6210"/>
                <a:gd name="T10" fmla="*/ 5370 w 5475"/>
                <a:gd name="T11" fmla="*/ 4151 h 6210"/>
                <a:gd name="T12" fmla="*/ 5268 w 5475"/>
                <a:gd name="T13" fmla="*/ 3924 h 6210"/>
                <a:gd name="T14" fmla="*/ 5069 w 5475"/>
                <a:gd name="T15" fmla="*/ 3718 h 6210"/>
                <a:gd name="T16" fmla="*/ 4861 w 5475"/>
                <a:gd name="T17" fmla="*/ 3584 h 6210"/>
                <a:gd name="T18" fmla="*/ 4119 w 5475"/>
                <a:gd name="T19" fmla="*/ 3263 h 6210"/>
                <a:gd name="T20" fmla="*/ 2945 w 5475"/>
                <a:gd name="T21" fmla="*/ 2919 h 6210"/>
                <a:gd name="T22" fmla="*/ 1432 w 5475"/>
                <a:gd name="T23" fmla="*/ 2523 h 6210"/>
                <a:gd name="T24" fmla="*/ 796 w 5475"/>
                <a:gd name="T25" fmla="*/ 2292 h 6210"/>
                <a:gd name="T26" fmla="*/ 521 w 5475"/>
                <a:gd name="T27" fmla="*/ 2121 h 6210"/>
                <a:gd name="T28" fmla="*/ 400 w 5475"/>
                <a:gd name="T29" fmla="*/ 1929 h 6210"/>
                <a:gd name="T30" fmla="*/ 439 w 5475"/>
                <a:gd name="T31" fmla="*/ 1749 h 6210"/>
                <a:gd name="T32" fmla="*/ 559 w 5475"/>
                <a:gd name="T33" fmla="*/ 1604 h 6210"/>
                <a:gd name="T34" fmla="*/ 904 w 5475"/>
                <a:gd name="T35" fmla="*/ 1385 h 6210"/>
                <a:gd name="T36" fmla="*/ 1627 w 5475"/>
                <a:gd name="T37" fmla="*/ 1120 h 6210"/>
                <a:gd name="T38" fmla="*/ 2476 w 5475"/>
                <a:gd name="T39" fmla="*/ 819 h 6210"/>
                <a:gd name="T40" fmla="*/ 2663 w 5475"/>
                <a:gd name="T41" fmla="*/ 688 h 6210"/>
                <a:gd name="T42" fmla="*/ 2719 w 5475"/>
                <a:gd name="T43" fmla="*/ 557 h 6210"/>
                <a:gd name="T44" fmla="*/ 2676 w 5475"/>
                <a:gd name="T45" fmla="*/ 435 h 6210"/>
                <a:gd name="T46" fmla="*/ 2481 w 5475"/>
                <a:gd name="T47" fmla="*/ 286 h 6210"/>
                <a:gd name="T48" fmla="*/ 2070 w 5475"/>
                <a:gd name="T49" fmla="*/ 158 h 6210"/>
                <a:gd name="T50" fmla="*/ 1015 w 5475"/>
                <a:gd name="T51" fmla="*/ 33 h 6210"/>
                <a:gd name="T52" fmla="*/ 0 w 5475"/>
                <a:gd name="T53" fmla="*/ 4 h 6210"/>
                <a:gd name="T54" fmla="*/ 598 w 5475"/>
                <a:gd name="T55" fmla="*/ 9 h 6210"/>
                <a:gd name="T56" fmla="*/ 1817 w 5475"/>
                <a:gd name="T57" fmla="*/ 105 h 6210"/>
                <a:gd name="T58" fmla="*/ 2373 w 5475"/>
                <a:gd name="T59" fmla="*/ 233 h 6210"/>
                <a:gd name="T60" fmla="*/ 2664 w 5475"/>
                <a:gd name="T61" fmla="*/ 396 h 6210"/>
                <a:gd name="T62" fmla="*/ 2729 w 5475"/>
                <a:gd name="T63" fmla="*/ 505 h 6210"/>
                <a:gd name="T64" fmla="*/ 2712 w 5475"/>
                <a:gd name="T65" fmla="*/ 642 h 6210"/>
                <a:gd name="T66" fmla="*/ 2591 w 5475"/>
                <a:gd name="T67" fmla="*/ 760 h 6210"/>
                <a:gd name="T68" fmla="*/ 2075 w 5475"/>
                <a:gd name="T69" fmla="*/ 985 h 6210"/>
                <a:gd name="T70" fmla="*/ 1135 w 5475"/>
                <a:gd name="T71" fmla="*/ 1300 h 6210"/>
                <a:gd name="T72" fmla="*/ 664 w 5475"/>
                <a:gd name="T73" fmla="*/ 1548 h 6210"/>
                <a:gd name="T74" fmla="*/ 501 w 5475"/>
                <a:gd name="T75" fmla="*/ 1713 h 6210"/>
                <a:gd name="T76" fmla="*/ 444 w 5475"/>
                <a:gd name="T77" fmla="*/ 1853 h 6210"/>
                <a:gd name="T78" fmla="*/ 508 w 5475"/>
                <a:gd name="T79" fmla="*/ 2052 h 6210"/>
                <a:gd name="T80" fmla="*/ 737 w 5475"/>
                <a:gd name="T81" fmla="*/ 2228 h 6210"/>
                <a:gd name="T82" fmla="*/ 1485 w 5475"/>
                <a:gd name="T83" fmla="*/ 2513 h 6210"/>
                <a:gd name="T84" fmla="*/ 3008 w 5475"/>
                <a:gd name="T85" fmla="*/ 2910 h 6210"/>
                <a:gd name="T86" fmla="*/ 4188 w 5475"/>
                <a:gd name="T87" fmla="*/ 3256 h 6210"/>
                <a:gd name="T88" fmla="*/ 4931 w 5475"/>
                <a:gd name="T89" fmla="*/ 3578 h 6210"/>
                <a:gd name="T90" fmla="*/ 5141 w 5475"/>
                <a:gd name="T91" fmla="*/ 3712 h 6210"/>
                <a:gd name="T92" fmla="*/ 5346 w 5475"/>
                <a:gd name="T93" fmla="*/ 3918 h 6210"/>
                <a:gd name="T94" fmla="*/ 5454 w 5475"/>
                <a:gd name="T95" fmla="*/ 4146 h 6210"/>
                <a:gd name="T96" fmla="*/ 5473 w 5475"/>
                <a:gd name="T97" fmla="*/ 4389 h 6210"/>
                <a:gd name="T98" fmla="*/ 5412 w 5475"/>
                <a:gd name="T99" fmla="*/ 4645 h 6210"/>
                <a:gd name="T100" fmla="*/ 5115 w 5475"/>
                <a:gd name="T101" fmla="*/ 5129 h 6210"/>
                <a:gd name="T102" fmla="*/ 4561 w 5475"/>
                <a:gd name="T103" fmla="*/ 5653 h 6210"/>
                <a:gd name="T104" fmla="*/ 3825 w 5475"/>
                <a:gd name="T105" fmla="*/ 6137 h 6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5" h="6210">
                  <a:moveTo>
                    <a:pt x="3688" y="6210"/>
                  </a:moveTo>
                  <a:lnTo>
                    <a:pt x="3500" y="6210"/>
                  </a:lnTo>
                  <a:lnTo>
                    <a:pt x="3641" y="6137"/>
                  </a:lnTo>
                  <a:lnTo>
                    <a:pt x="3913" y="5986"/>
                  </a:lnTo>
                  <a:lnTo>
                    <a:pt x="4169" y="5826"/>
                  </a:lnTo>
                  <a:lnTo>
                    <a:pt x="4407" y="5659"/>
                  </a:lnTo>
                  <a:lnTo>
                    <a:pt x="4624" y="5488"/>
                  </a:lnTo>
                  <a:lnTo>
                    <a:pt x="4819" y="5313"/>
                  </a:lnTo>
                  <a:lnTo>
                    <a:pt x="4989" y="5136"/>
                  </a:lnTo>
                  <a:lnTo>
                    <a:pt x="5133" y="4959"/>
                  </a:lnTo>
                  <a:lnTo>
                    <a:pt x="5245" y="4782"/>
                  </a:lnTo>
                  <a:lnTo>
                    <a:pt x="5310" y="4651"/>
                  </a:lnTo>
                  <a:lnTo>
                    <a:pt x="5342" y="4565"/>
                  </a:lnTo>
                  <a:lnTo>
                    <a:pt x="5366" y="4480"/>
                  </a:lnTo>
                  <a:lnTo>
                    <a:pt x="5380" y="4395"/>
                  </a:lnTo>
                  <a:lnTo>
                    <a:pt x="5386" y="4313"/>
                  </a:lnTo>
                  <a:lnTo>
                    <a:pt x="5383" y="4231"/>
                  </a:lnTo>
                  <a:lnTo>
                    <a:pt x="5370" y="4151"/>
                  </a:lnTo>
                  <a:lnTo>
                    <a:pt x="5346" y="4074"/>
                  </a:lnTo>
                  <a:lnTo>
                    <a:pt x="5313" y="3997"/>
                  </a:lnTo>
                  <a:lnTo>
                    <a:pt x="5268" y="3924"/>
                  </a:lnTo>
                  <a:lnTo>
                    <a:pt x="5213" y="3852"/>
                  </a:lnTo>
                  <a:lnTo>
                    <a:pt x="5147" y="3784"/>
                  </a:lnTo>
                  <a:lnTo>
                    <a:pt x="5069" y="3718"/>
                  </a:lnTo>
                  <a:lnTo>
                    <a:pt x="4980" y="3655"/>
                  </a:lnTo>
                  <a:lnTo>
                    <a:pt x="4930" y="3624"/>
                  </a:lnTo>
                  <a:lnTo>
                    <a:pt x="4861" y="3584"/>
                  </a:lnTo>
                  <a:lnTo>
                    <a:pt x="4711" y="3508"/>
                  </a:lnTo>
                  <a:lnTo>
                    <a:pt x="4470" y="3398"/>
                  </a:lnTo>
                  <a:lnTo>
                    <a:pt x="4119" y="3263"/>
                  </a:lnTo>
                  <a:lnTo>
                    <a:pt x="3742" y="3140"/>
                  </a:lnTo>
                  <a:lnTo>
                    <a:pt x="3347" y="3025"/>
                  </a:lnTo>
                  <a:lnTo>
                    <a:pt x="2945" y="2919"/>
                  </a:lnTo>
                  <a:lnTo>
                    <a:pt x="2345" y="2766"/>
                  </a:lnTo>
                  <a:lnTo>
                    <a:pt x="1779" y="2621"/>
                  </a:lnTo>
                  <a:lnTo>
                    <a:pt x="1432" y="2523"/>
                  </a:lnTo>
                  <a:lnTo>
                    <a:pt x="1120" y="2423"/>
                  </a:lnTo>
                  <a:lnTo>
                    <a:pt x="917" y="2346"/>
                  </a:lnTo>
                  <a:lnTo>
                    <a:pt x="796" y="2292"/>
                  </a:lnTo>
                  <a:lnTo>
                    <a:pt x="690" y="2238"/>
                  </a:lnTo>
                  <a:lnTo>
                    <a:pt x="598" y="2180"/>
                  </a:lnTo>
                  <a:lnTo>
                    <a:pt x="521" y="2121"/>
                  </a:lnTo>
                  <a:lnTo>
                    <a:pt x="462" y="2060"/>
                  </a:lnTo>
                  <a:lnTo>
                    <a:pt x="422" y="1996"/>
                  </a:lnTo>
                  <a:lnTo>
                    <a:pt x="400" y="1929"/>
                  </a:lnTo>
                  <a:lnTo>
                    <a:pt x="399" y="1860"/>
                  </a:lnTo>
                  <a:lnTo>
                    <a:pt x="421" y="1787"/>
                  </a:lnTo>
                  <a:lnTo>
                    <a:pt x="439" y="1749"/>
                  </a:lnTo>
                  <a:lnTo>
                    <a:pt x="458" y="1718"/>
                  </a:lnTo>
                  <a:lnTo>
                    <a:pt x="503" y="1659"/>
                  </a:lnTo>
                  <a:lnTo>
                    <a:pt x="559" y="1604"/>
                  </a:lnTo>
                  <a:lnTo>
                    <a:pt x="622" y="1551"/>
                  </a:lnTo>
                  <a:lnTo>
                    <a:pt x="733" y="1476"/>
                  </a:lnTo>
                  <a:lnTo>
                    <a:pt x="904" y="1385"/>
                  </a:lnTo>
                  <a:lnTo>
                    <a:pt x="1097" y="1303"/>
                  </a:lnTo>
                  <a:lnTo>
                    <a:pt x="1305" y="1227"/>
                  </a:lnTo>
                  <a:lnTo>
                    <a:pt x="1627" y="1120"/>
                  </a:lnTo>
                  <a:lnTo>
                    <a:pt x="2048" y="989"/>
                  </a:lnTo>
                  <a:lnTo>
                    <a:pt x="2322" y="888"/>
                  </a:lnTo>
                  <a:lnTo>
                    <a:pt x="2476" y="819"/>
                  </a:lnTo>
                  <a:lnTo>
                    <a:pt x="2569" y="765"/>
                  </a:lnTo>
                  <a:lnTo>
                    <a:pt x="2621" y="727"/>
                  </a:lnTo>
                  <a:lnTo>
                    <a:pt x="2663" y="688"/>
                  </a:lnTo>
                  <a:lnTo>
                    <a:pt x="2695" y="646"/>
                  </a:lnTo>
                  <a:lnTo>
                    <a:pt x="2713" y="603"/>
                  </a:lnTo>
                  <a:lnTo>
                    <a:pt x="2719" y="557"/>
                  </a:lnTo>
                  <a:lnTo>
                    <a:pt x="2713" y="510"/>
                  </a:lnTo>
                  <a:lnTo>
                    <a:pt x="2692" y="461"/>
                  </a:lnTo>
                  <a:lnTo>
                    <a:pt x="2676" y="435"/>
                  </a:lnTo>
                  <a:lnTo>
                    <a:pt x="2650" y="402"/>
                  </a:lnTo>
                  <a:lnTo>
                    <a:pt x="2578" y="341"/>
                  </a:lnTo>
                  <a:lnTo>
                    <a:pt x="2481" y="286"/>
                  </a:lnTo>
                  <a:lnTo>
                    <a:pt x="2363" y="238"/>
                  </a:lnTo>
                  <a:lnTo>
                    <a:pt x="2225" y="196"/>
                  </a:lnTo>
                  <a:lnTo>
                    <a:pt x="2070" y="158"/>
                  </a:lnTo>
                  <a:lnTo>
                    <a:pt x="1812" y="111"/>
                  </a:lnTo>
                  <a:lnTo>
                    <a:pt x="1427" y="63"/>
                  </a:lnTo>
                  <a:lnTo>
                    <a:pt x="1015" y="33"/>
                  </a:lnTo>
                  <a:lnTo>
                    <a:pt x="598" y="14"/>
                  </a:lnTo>
                  <a:lnTo>
                    <a:pt x="19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192" y="1"/>
                  </a:lnTo>
                  <a:lnTo>
                    <a:pt x="598" y="9"/>
                  </a:lnTo>
                  <a:lnTo>
                    <a:pt x="1017" y="27"/>
                  </a:lnTo>
                  <a:lnTo>
                    <a:pt x="1430" y="59"/>
                  </a:lnTo>
                  <a:lnTo>
                    <a:pt x="1817" y="105"/>
                  </a:lnTo>
                  <a:lnTo>
                    <a:pt x="2078" y="153"/>
                  </a:lnTo>
                  <a:lnTo>
                    <a:pt x="2234" y="190"/>
                  </a:lnTo>
                  <a:lnTo>
                    <a:pt x="2373" y="233"/>
                  </a:lnTo>
                  <a:lnTo>
                    <a:pt x="2493" y="281"/>
                  </a:lnTo>
                  <a:lnTo>
                    <a:pt x="2591" y="335"/>
                  </a:lnTo>
                  <a:lnTo>
                    <a:pt x="2664" y="396"/>
                  </a:lnTo>
                  <a:lnTo>
                    <a:pt x="2690" y="429"/>
                  </a:lnTo>
                  <a:lnTo>
                    <a:pt x="2707" y="456"/>
                  </a:lnTo>
                  <a:lnTo>
                    <a:pt x="2729" y="505"/>
                  </a:lnTo>
                  <a:lnTo>
                    <a:pt x="2736" y="553"/>
                  </a:lnTo>
                  <a:lnTo>
                    <a:pt x="2731" y="599"/>
                  </a:lnTo>
                  <a:lnTo>
                    <a:pt x="2712" y="642"/>
                  </a:lnTo>
                  <a:lnTo>
                    <a:pt x="2682" y="682"/>
                  </a:lnTo>
                  <a:lnTo>
                    <a:pt x="2641" y="723"/>
                  </a:lnTo>
                  <a:lnTo>
                    <a:pt x="2591" y="760"/>
                  </a:lnTo>
                  <a:lnTo>
                    <a:pt x="2499" y="816"/>
                  </a:lnTo>
                  <a:lnTo>
                    <a:pt x="2347" y="885"/>
                  </a:lnTo>
                  <a:lnTo>
                    <a:pt x="2075" y="985"/>
                  </a:lnTo>
                  <a:lnTo>
                    <a:pt x="1661" y="1117"/>
                  </a:lnTo>
                  <a:lnTo>
                    <a:pt x="1339" y="1224"/>
                  </a:lnTo>
                  <a:lnTo>
                    <a:pt x="1135" y="1300"/>
                  </a:lnTo>
                  <a:lnTo>
                    <a:pt x="943" y="1382"/>
                  </a:lnTo>
                  <a:lnTo>
                    <a:pt x="773" y="1473"/>
                  </a:lnTo>
                  <a:lnTo>
                    <a:pt x="664" y="1548"/>
                  </a:lnTo>
                  <a:lnTo>
                    <a:pt x="601" y="1600"/>
                  </a:lnTo>
                  <a:lnTo>
                    <a:pt x="546" y="1654"/>
                  </a:lnTo>
                  <a:lnTo>
                    <a:pt x="501" y="1713"/>
                  </a:lnTo>
                  <a:lnTo>
                    <a:pt x="482" y="1744"/>
                  </a:lnTo>
                  <a:lnTo>
                    <a:pt x="464" y="1781"/>
                  </a:lnTo>
                  <a:lnTo>
                    <a:pt x="444" y="1853"/>
                  </a:lnTo>
                  <a:lnTo>
                    <a:pt x="445" y="1922"/>
                  </a:lnTo>
                  <a:lnTo>
                    <a:pt x="467" y="1989"/>
                  </a:lnTo>
                  <a:lnTo>
                    <a:pt x="508" y="2052"/>
                  </a:lnTo>
                  <a:lnTo>
                    <a:pt x="567" y="2112"/>
                  </a:lnTo>
                  <a:lnTo>
                    <a:pt x="645" y="2171"/>
                  </a:lnTo>
                  <a:lnTo>
                    <a:pt x="737" y="2228"/>
                  </a:lnTo>
                  <a:lnTo>
                    <a:pt x="903" y="2310"/>
                  </a:lnTo>
                  <a:lnTo>
                    <a:pt x="1172" y="2413"/>
                  </a:lnTo>
                  <a:lnTo>
                    <a:pt x="1485" y="2513"/>
                  </a:lnTo>
                  <a:lnTo>
                    <a:pt x="1835" y="2611"/>
                  </a:lnTo>
                  <a:lnTo>
                    <a:pt x="2404" y="2757"/>
                  </a:lnTo>
                  <a:lnTo>
                    <a:pt x="3008" y="2910"/>
                  </a:lnTo>
                  <a:lnTo>
                    <a:pt x="3412" y="3017"/>
                  </a:lnTo>
                  <a:lnTo>
                    <a:pt x="3808" y="3132"/>
                  </a:lnTo>
                  <a:lnTo>
                    <a:pt x="4188" y="3256"/>
                  </a:lnTo>
                  <a:lnTo>
                    <a:pt x="4541" y="3391"/>
                  </a:lnTo>
                  <a:lnTo>
                    <a:pt x="4783" y="3500"/>
                  </a:lnTo>
                  <a:lnTo>
                    <a:pt x="4931" y="3578"/>
                  </a:lnTo>
                  <a:lnTo>
                    <a:pt x="5002" y="3619"/>
                  </a:lnTo>
                  <a:lnTo>
                    <a:pt x="5051" y="3649"/>
                  </a:lnTo>
                  <a:lnTo>
                    <a:pt x="5141" y="3712"/>
                  </a:lnTo>
                  <a:lnTo>
                    <a:pt x="5221" y="3778"/>
                  </a:lnTo>
                  <a:lnTo>
                    <a:pt x="5288" y="3847"/>
                  </a:lnTo>
                  <a:lnTo>
                    <a:pt x="5346" y="3918"/>
                  </a:lnTo>
                  <a:lnTo>
                    <a:pt x="5392" y="3991"/>
                  </a:lnTo>
                  <a:lnTo>
                    <a:pt x="5428" y="4068"/>
                  </a:lnTo>
                  <a:lnTo>
                    <a:pt x="5454" y="4146"/>
                  </a:lnTo>
                  <a:lnTo>
                    <a:pt x="5470" y="4225"/>
                  </a:lnTo>
                  <a:lnTo>
                    <a:pt x="5475" y="4307"/>
                  </a:lnTo>
                  <a:lnTo>
                    <a:pt x="5473" y="4389"/>
                  </a:lnTo>
                  <a:lnTo>
                    <a:pt x="5461" y="4474"/>
                  </a:lnTo>
                  <a:lnTo>
                    <a:pt x="5441" y="4559"/>
                  </a:lnTo>
                  <a:lnTo>
                    <a:pt x="5412" y="4645"/>
                  </a:lnTo>
                  <a:lnTo>
                    <a:pt x="5355" y="4776"/>
                  </a:lnTo>
                  <a:lnTo>
                    <a:pt x="5249" y="4952"/>
                  </a:lnTo>
                  <a:lnTo>
                    <a:pt x="5115" y="5129"/>
                  </a:lnTo>
                  <a:lnTo>
                    <a:pt x="4954" y="5306"/>
                  </a:lnTo>
                  <a:lnTo>
                    <a:pt x="4768" y="5482"/>
                  </a:lnTo>
                  <a:lnTo>
                    <a:pt x="4561" y="5653"/>
                  </a:lnTo>
                  <a:lnTo>
                    <a:pt x="4333" y="5820"/>
                  </a:lnTo>
                  <a:lnTo>
                    <a:pt x="4087" y="5981"/>
                  </a:lnTo>
                  <a:lnTo>
                    <a:pt x="3825" y="6137"/>
                  </a:lnTo>
                  <a:lnTo>
                    <a:pt x="3688" y="6210"/>
                  </a:lnTo>
                  <a:lnTo>
                    <a:pt x="3688" y="621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756025" y="2025651"/>
              <a:ext cx="3509963" cy="3306763"/>
            </a:xfrm>
            <a:custGeom>
              <a:avLst/>
              <a:gdLst>
                <a:gd name="T0" fmla="*/ 5635 w 6632"/>
                <a:gd name="T1" fmla="*/ 6165 h 6250"/>
                <a:gd name="T2" fmla="*/ 6122 w 6632"/>
                <a:gd name="T3" fmla="*/ 5649 h 6250"/>
                <a:gd name="T4" fmla="*/ 6430 w 6632"/>
                <a:gd name="T5" fmla="*/ 5132 h 6250"/>
                <a:gd name="T6" fmla="*/ 6525 w 6632"/>
                <a:gd name="T7" fmla="*/ 4671 h 6250"/>
                <a:gd name="T8" fmla="*/ 6494 w 6632"/>
                <a:gd name="T9" fmla="*/ 4430 h 6250"/>
                <a:gd name="T10" fmla="*/ 6396 w 6632"/>
                <a:gd name="T11" fmla="*/ 4200 h 6250"/>
                <a:gd name="T12" fmla="*/ 6229 w 6632"/>
                <a:gd name="T13" fmla="*/ 3981 h 6250"/>
                <a:gd name="T14" fmla="*/ 5941 w 6632"/>
                <a:gd name="T15" fmla="*/ 3745 h 6250"/>
                <a:gd name="T16" fmla="*/ 5612 w 6632"/>
                <a:gd name="T17" fmla="*/ 3562 h 6250"/>
                <a:gd name="T18" fmla="*/ 4577 w 6632"/>
                <a:gd name="T19" fmla="*/ 3175 h 6250"/>
                <a:gd name="T20" fmla="*/ 3039 w 6632"/>
                <a:gd name="T21" fmla="*/ 2766 h 6250"/>
                <a:gd name="T22" fmla="*/ 1658 w 6632"/>
                <a:gd name="T23" fmla="*/ 2396 h 6250"/>
                <a:gd name="T24" fmla="*/ 1051 w 6632"/>
                <a:gd name="T25" fmla="*/ 2148 h 6250"/>
                <a:gd name="T26" fmla="*/ 835 w 6632"/>
                <a:gd name="T27" fmla="*/ 1971 h 6250"/>
                <a:gd name="T28" fmla="*/ 811 w 6632"/>
                <a:gd name="T29" fmla="*/ 1775 h 6250"/>
                <a:gd name="T30" fmla="*/ 887 w 6632"/>
                <a:gd name="T31" fmla="*/ 1660 h 6250"/>
                <a:gd name="T32" fmla="*/ 1259 w 6632"/>
                <a:gd name="T33" fmla="*/ 1402 h 6250"/>
                <a:gd name="T34" fmla="*/ 1921 w 6632"/>
                <a:gd name="T35" fmla="*/ 1139 h 6250"/>
                <a:gd name="T36" fmla="*/ 2680 w 6632"/>
                <a:gd name="T37" fmla="*/ 825 h 6250"/>
                <a:gd name="T38" fmla="*/ 2836 w 6632"/>
                <a:gd name="T39" fmla="*/ 686 h 6250"/>
                <a:gd name="T40" fmla="*/ 2867 w 6632"/>
                <a:gd name="T41" fmla="*/ 555 h 6250"/>
                <a:gd name="T42" fmla="*/ 2807 w 6632"/>
                <a:gd name="T43" fmla="*/ 432 h 6250"/>
                <a:gd name="T44" fmla="*/ 2585 w 6632"/>
                <a:gd name="T45" fmla="*/ 280 h 6250"/>
                <a:gd name="T46" fmla="*/ 2139 w 6632"/>
                <a:gd name="T47" fmla="*/ 151 h 6250"/>
                <a:gd name="T48" fmla="*/ 1030 w 6632"/>
                <a:gd name="T49" fmla="*/ 28 h 6250"/>
                <a:gd name="T50" fmla="*/ 0 w 6632"/>
                <a:gd name="T51" fmla="*/ 4 h 6250"/>
                <a:gd name="T52" fmla="*/ 601 w 6632"/>
                <a:gd name="T53" fmla="*/ 7 h 6250"/>
                <a:gd name="T54" fmla="*/ 1868 w 6632"/>
                <a:gd name="T55" fmla="*/ 99 h 6250"/>
                <a:gd name="T56" fmla="*/ 2466 w 6632"/>
                <a:gd name="T57" fmla="*/ 227 h 6250"/>
                <a:gd name="T58" fmla="*/ 2790 w 6632"/>
                <a:gd name="T59" fmla="*/ 394 h 6250"/>
                <a:gd name="T60" fmla="*/ 2870 w 6632"/>
                <a:gd name="T61" fmla="*/ 504 h 6250"/>
                <a:gd name="T62" fmla="*/ 2876 w 6632"/>
                <a:gd name="T63" fmla="*/ 640 h 6250"/>
                <a:gd name="T64" fmla="*/ 2781 w 6632"/>
                <a:gd name="T65" fmla="*/ 763 h 6250"/>
                <a:gd name="T66" fmla="*/ 2330 w 6632"/>
                <a:gd name="T67" fmla="*/ 997 h 6250"/>
                <a:gd name="T68" fmla="*/ 1473 w 6632"/>
                <a:gd name="T69" fmla="*/ 1319 h 6250"/>
                <a:gd name="T70" fmla="*/ 1008 w 6632"/>
                <a:gd name="T71" fmla="*/ 1579 h 6250"/>
                <a:gd name="T72" fmla="*/ 871 w 6632"/>
                <a:gd name="T73" fmla="*/ 1736 h 6250"/>
                <a:gd name="T74" fmla="*/ 848 w 6632"/>
                <a:gd name="T75" fmla="*/ 1900 h 6250"/>
                <a:gd name="T76" fmla="*/ 1007 w 6632"/>
                <a:gd name="T77" fmla="*/ 2082 h 6250"/>
                <a:gd name="T78" fmla="*/ 1401 w 6632"/>
                <a:gd name="T79" fmla="*/ 2279 h 6250"/>
                <a:gd name="T80" fmla="*/ 2461 w 6632"/>
                <a:gd name="T81" fmla="*/ 2597 h 6250"/>
                <a:gd name="T82" fmla="*/ 4212 w 6632"/>
                <a:gd name="T83" fmla="*/ 3042 h 6250"/>
                <a:gd name="T84" fmla="*/ 5429 w 6632"/>
                <a:gd name="T85" fmla="*/ 3441 h 6250"/>
                <a:gd name="T86" fmla="*/ 5909 w 6632"/>
                <a:gd name="T87" fmla="*/ 3676 h 6250"/>
                <a:gd name="T88" fmla="*/ 6305 w 6632"/>
                <a:gd name="T89" fmla="*/ 3975 h 6250"/>
                <a:gd name="T90" fmla="*/ 6479 w 6632"/>
                <a:gd name="T91" fmla="*/ 4194 h 6250"/>
                <a:gd name="T92" fmla="*/ 6587 w 6632"/>
                <a:gd name="T93" fmla="*/ 4423 h 6250"/>
                <a:gd name="T94" fmla="*/ 6632 w 6632"/>
                <a:gd name="T95" fmla="*/ 4786 h 6250"/>
                <a:gd name="T96" fmla="*/ 6491 w 6632"/>
                <a:gd name="T97" fmla="*/ 5294 h 6250"/>
                <a:gd name="T98" fmla="*/ 6151 w 6632"/>
                <a:gd name="T99" fmla="*/ 5816 h 6250"/>
                <a:gd name="T100" fmla="*/ 5739 w 6632"/>
                <a:gd name="T101" fmla="*/ 6250 h 6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632" h="6250">
                  <a:moveTo>
                    <a:pt x="5739" y="6250"/>
                  </a:moveTo>
                  <a:lnTo>
                    <a:pt x="5539" y="6250"/>
                  </a:lnTo>
                  <a:lnTo>
                    <a:pt x="5635" y="6165"/>
                  </a:lnTo>
                  <a:lnTo>
                    <a:pt x="5815" y="5994"/>
                  </a:lnTo>
                  <a:lnTo>
                    <a:pt x="5978" y="5821"/>
                  </a:lnTo>
                  <a:lnTo>
                    <a:pt x="6122" y="5649"/>
                  </a:lnTo>
                  <a:lnTo>
                    <a:pt x="6246" y="5476"/>
                  </a:lnTo>
                  <a:lnTo>
                    <a:pt x="6350" y="5303"/>
                  </a:lnTo>
                  <a:lnTo>
                    <a:pt x="6430" y="5132"/>
                  </a:lnTo>
                  <a:lnTo>
                    <a:pt x="6486" y="4962"/>
                  </a:lnTo>
                  <a:lnTo>
                    <a:pt x="6520" y="4795"/>
                  </a:lnTo>
                  <a:lnTo>
                    <a:pt x="6525" y="4671"/>
                  </a:lnTo>
                  <a:lnTo>
                    <a:pt x="6521" y="4590"/>
                  </a:lnTo>
                  <a:lnTo>
                    <a:pt x="6511" y="4510"/>
                  </a:lnTo>
                  <a:lnTo>
                    <a:pt x="6494" y="4430"/>
                  </a:lnTo>
                  <a:lnTo>
                    <a:pt x="6468" y="4353"/>
                  </a:lnTo>
                  <a:lnTo>
                    <a:pt x="6436" y="4275"/>
                  </a:lnTo>
                  <a:lnTo>
                    <a:pt x="6396" y="4200"/>
                  </a:lnTo>
                  <a:lnTo>
                    <a:pt x="6348" y="4125"/>
                  </a:lnTo>
                  <a:lnTo>
                    <a:pt x="6292" y="4053"/>
                  </a:lnTo>
                  <a:lnTo>
                    <a:pt x="6229" y="3981"/>
                  </a:lnTo>
                  <a:lnTo>
                    <a:pt x="6157" y="3912"/>
                  </a:lnTo>
                  <a:lnTo>
                    <a:pt x="6076" y="3844"/>
                  </a:lnTo>
                  <a:lnTo>
                    <a:pt x="5941" y="3745"/>
                  </a:lnTo>
                  <a:lnTo>
                    <a:pt x="5837" y="3682"/>
                  </a:lnTo>
                  <a:lnTo>
                    <a:pt x="5766" y="3641"/>
                  </a:lnTo>
                  <a:lnTo>
                    <a:pt x="5612" y="3562"/>
                  </a:lnTo>
                  <a:lnTo>
                    <a:pt x="5360" y="3448"/>
                  </a:lnTo>
                  <a:lnTo>
                    <a:pt x="4984" y="3306"/>
                  </a:lnTo>
                  <a:lnTo>
                    <a:pt x="4577" y="3175"/>
                  </a:lnTo>
                  <a:lnTo>
                    <a:pt x="4148" y="3051"/>
                  </a:lnTo>
                  <a:lnTo>
                    <a:pt x="3706" y="2933"/>
                  </a:lnTo>
                  <a:lnTo>
                    <a:pt x="3039" y="2766"/>
                  </a:lnTo>
                  <a:lnTo>
                    <a:pt x="2405" y="2606"/>
                  </a:lnTo>
                  <a:lnTo>
                    <a:pt x="2012" y="2501"/>
                  </a:lnTo>
                  <a:lnTo>
                    <a:pt x="1658" y="2396"/>
                  </a:lnTo>
                  <a:lnTo>
                    <a:pt x="1351" y="2288"/>
                  </a:lnTo>
                  <a:lnTo>
                    <a:pt x="1161" y="2206"/>
                  </a:lnTo>
                  <a:lnTo>
                    <a:pt x="1051" y="2148"/>
                  </a:lnTo>
                  <a:lnTo>
                    <a:pt x="961" y="2090"/>
                  </a:lnTo>
                  <a:lnTo>
                    <a:pt x="889" y="2031"/>
                  </a:lnTo>
                  <a:lnTo>
                    <a:pt x="835" y="1971"/>
                  </a:lnTo>
                  <a:lnTo>
                    <a:pt x="804" y="1908"/>
                  </a:lnTo>
                  <a:lnTo>
                    <a:pt x="795" y="1843"/>
                  </a:lnTo>
                  <a:lnTo>
                    <a:pt x="811" y="1775"/>
                  </a:lnTo>
                  <a:lnTo>
                    <a:pt x="828" y="1741"/>
                  </a:lnTo>
                  <a:lnTo>
                    <a:pt x="845" y="1713"/>
                  </a:lnTo>
                  <a:lnTo>
                    <a:pt x="887" y="1660"/>
                  </a:lnTo>
                  <a:lnTo>
                    <a:pt x="966" y="1584"/>
                  </a:lnTo>
                  <a:lnTo>
                    <a:pt x="1099" y="1489"/>
                  </a:lnTo>
                  <a:lnTo>
                    <a:pt x="1259" y="1402"/>
                  </a:lnTo>
                  <a:lnTo>
                    <a:pt x="1436" y="1321"/>
                  </a:lnTo>
                  <a:lnTo>
                    <a:pt x="1626" y="1245"/>
                  </a:lnTo>
                  <a:lnTo>
                    <a:pt x="1921" y="1139"/>
                  </a:lnTo>
                  <a:lnTo>
                    <a:pt x="2301" y="1002"/>
                  </a:lnTo>
                  <a:lnTo>
                    <a:pt x="2546" y="897"/>
                  </a:lnTo>
                  <a:lnTo>
                    <a:pt x="2680" y="825"/>
                  </a:lnTo>
                  <a:lnTo>
                    <a:pt x="2761" y="767"/>
                  </a:lnTo>
                  <a:lnTo>
                    <a:pt x="2803" y="728"/>
                  </a:lnTo>
                  <a:lnTo>
                    <a:pt x="2836" y="686"/>
                  </a:lnTo>
                  <a:lnTo>
                    <a:pt x="2857" y="645"/>
                  </a:lnTo>
                  <a:lnTo>
                    <a:pt x="2869" y="602"/>
                  </a:lnTo>
                  <a:lnTo>
                    <a:pt x="2867" y="555"/>
                  </a:lnTo>
                  <a:lnTo>
                    <a:pt x="2854" y="508"/>
                  </a:lnTo>
                  <a:lnTo>
                    <a:pt x="2826" y="458"/>
                  </a:lnTo>
                  <a:lnTo>
                    <a:pt x="2807" y="432"/>
                  </a:lnTo>
                  <a:lnTo>
                    <a:pt x="2777" y="398"/>
                  </a:lnTo>
                  <a:lnTo>
                    <a:pt x="2693" y="337"/>
                  </a:lnTo>
                  <a:lnTo>
                    <a:pt x="2585" y="280"/>
                  </a:lnTo>
                  <a:lnTo>
                    <a:pt x="2455" y="231"/>
                  </a:lnTo>
                  <a:lnTo>
                    <a:pt x="2304" y="188"/>
                  </a:lnTo>
                  <a:lnTo>
                    <a:pt x="2139" y="151"/>
                  </a:lnTo>
                  <a:lnTo>
                    <a:pt x="1862" y="105"/>
                  </a:lnTo>
                  <a:lnTo>
                    <a:pt x="1457" y="59"/>
                  </a:lnTo>
                  <a:lnTo>
                    <a:pt x="1030" y="28"/>
                  </a:lnTo>
                  <a:lnTo>
                    <a:pt x="601" y="11"/>
                  </a:lnTo>
                  <a:lnTo>
                    <a:pt x="19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89" y="0"/>
                  </a:lnTo>
                  <a:lnTo>
                    <a:pt x="601" y="7"/>
                  </a:lnTo>
                  <a:lnTo>
                    <a:pt x="1030" y="23"/>
                  </a:lnTo>
                  <a:lnTo>
                    <a:pt x="1460" y="53"/>
                  </a:lnTo>
                  <a:lnTo>
                    <a:pt x="1868" y="99"/>
                  </a:lnTo>
                  <a:lnTo>
                    <a:pt x="2146" y="146"/>
                  </a:lnTo>
                  <a:lnTo>
                    <a:pt x="2314" y="184"/>
                  </a:lnTo>
                  <a:lnTo>
                    <a:pt x="2466" y="227"/>
                  </a:lnTo>
                  <a:lnTo>
                    <a:pt x="2597" y="276"/>
                  </a:lnTo>
                  <a:lnTo>
                    <a:pt x="2706" y="331"/>
                  </a:lnTo>
                  <a:lnTo>
                    <a:pt x="2790" y="394"/>
                  </a:lnTo>
                  <a:lnTo>
                    <a:pt x="2821" y="427"/>
                  </a:lnTo>
                  <a:lnTo>
                    <a:pt x="2841" y="453"/>
                  </a:lnTo>
                  <a:lnTo>
                    <a:pt x="2870" y="504"/>
                  </a:lnTo>
                  <a:lnTo>
                    <a:pt x="2885" y="551"/>
                  </a:lnTo>
                  <a:lnTo>
                    <a:pt x="2886" y="596"/>
                  </a:lnTo>
                  <a:lnTo>
                    <a:pt x="2876" y="640"/>
                  </a:lnTo>
                  <a:lnTo>
                    <a:pt x="2854" y="682"/>
                  </a:lnTo>
                  <a:lnTo>
                    <a:pt x="2823" y="724"/>
                  </a:lnTo>
                  <a:lnTo>
                    <a:pt x="2781" y="763"/>
                  </a:lnTo>
                  <a:lnTo>
                    <a:pt x="2703" y="820"/>
                  </a:lnTo>
                  <a:lnTo>
                    <a:pt x="2571" y="894"/>
                  </a:lnTo>
                  <a:lnTo>
                    <a:pt x="2330" y="997"/>
                  </a:lnTo>
                  <a:lnTo>
                    <a:pt x="1954" y="1136"/>
                  </a:lnTo>
                  <a:lnTo>
                    <a:pt x="1662" y="1244"/>
                  </a:lnTo>
                  <a:lnTo>
                    <a:pt x="1473" y="1319"/>
                  </a:lnTo>
                  <a:lnTo>
                    <a:pt x="1298" y="1399"/>
                  </a:lnTo>
                  <a:lnTo>
                    <a:pt x="1141" y="1486"/>
                  </a:lnTo>
                  <a:lnTo>
                    <a:pt x="1008" y="1579"/>
                  </a:lnTo>
                  <a:lnTo>
                    <a:pt x="930" y="1656"/>
                  </a:lnTo>
                  <a:lnTo>
                    <a:pt x="889" y="1709"/>
                  </a:lnTo>
                  <a:lnTo>
                    <a:pt x="871" y="1736"/>
                  </a:lnTo>
                  <a:lnTo>
                    <a:pt x="854" y="1769"/>
                  </a:lnTo>
                  <a:lnTo>
                    <a:pt x="840" y="1837"/>
                  </a:lnTo>
                  <a:lnTo>
                    <a:pt x="848" y="1900"/>
                  </a:lnTo>
                  <a:lnTo>
                    <a:pt x="880" y="1962"/>
                  </a:lnTo>
                  <a:lnTo>
                    <a:pt x="933" y="2023"/>
                  </a:lnTo>
                  <a:lnTo>
                    <a:pt x="1007" y="2082"/>
                  </a:lnTo>
                  <a:lnTo>
                    <a:pt x="1099" y="2139"/>
                  </a:lnTo>
                  <a:lnTo>
                    <a:pt x="1208" y="2196"/>
                  </a:lnTo>
                  <a:lnTo>
                    <a:pt x="1401" y="2279"/>
                  </a:lnTo>
                  <a:lnTo>
                    <a:pt x="1709" y="2386"/>
                  </a:lnTo>
                  <a:lnTo>
                    <a:pt x="2067" y="2491"/>
                  </a:lnTo>
                  <a:lnTo>
                    <a:pt x="2461" y="2597"/>
                  </a:lnTo>
                  <a:lnTo>
                    <a:pt x="3099" y="2757"/>
                  </a:lnTo>
                  <a:lnTo>
                    <a:pt x="3767" y="2924"/>
                  </a:lnTo>
                  <a:lnTo>
                    <a:pt x="4212" y="3042"/>
                  </a:lnTo>
                  <a:lnTo>
                    <a:pt x="4645" y="3166"/>
                  </a:lnTo>
                  <a:lnTo>
                    <a:pt x="5054" y="3299"/>
                  </a:lnTo>
                  <a:lnTo>
                    <a:pt x="5429" y="3441"/>
                  </a:lnTo>
                  <a:lnTo>
                    <a:pt x="5683" y="3555"/>
                  </a:lnTo>
                  <a:lnTo>
                    <a:pt x="5837" y="3635"/>
                  </a:lnTo>
                  <a:lnTo>
                    <a:pt x="5909" y="3676"/>
                  </a:lnTo>
                  <a:lnTo>
                    <a:pt x="6013" y="3739"/>
                  </a:lnTo>
                  <a:lnTo>
                    <a:pt x="6193" y="3872"/>
                  </a:lnTo>
                  <a:lnTo>
                    <a:pt x="6305" y="3975"/>
                  </a:lnTo>
                  <a:lnTo>
                    <a:pt x="6371" y="4047"/>
                  </a:lnTo>
                  <a:lnTo>
                    <a:pt x="6429" y="4119"/>
                  </a:lnTo>
                  <a:lnTo>
                    <a:pt x="6479" y="4194"/>
                  </a:lnTo>
                  <a:lnTo>
                    <a:pt x="6522" y="4269"/>
                  </a:lnTo>
                  <a:lnTo>
                    <a:pt x="6558" y="4345"/>
                  </a:lnTo>
                  <a:lnTo>
                    <a:pt x="6587" y="4423"/>
                  </a:lnTo>
                  <a:lnTo>
                    <a:pt x="6609" y="4502"/>
                  </a:lnTo>
                  <a:lnTo>
                    <a:pt x="6629" y="4622"/>
                  </a:lnTo>
                  <a:lnTo>
                    <a:pt x="6632" y="4786"/>
                  </a:lnTo>
                  <a:lnTo>
                    <a:pt x="6609" y="4953"/>
                  </a:lnTo>
                  <a:lnTo>
                    <a:pt x="6561" y="5123"/>
                  </a:lnTo>
                  <a:lnTo>
                    <a:pt x="6491" y="5294"/>
                  </a:lnTo>
                  <a:lnTo>
                    <a:pt x="6399" y="5467"/>
                  </a:lnTo>
                  <a:lnTo>
                    <a:pt x="6285" y="5641"/>
                  </a:lnTo>
                  <a:lnTo>
                    <a:pt x="6151" y="5816"/>
                  </a:lnTo>
                  <a:lnTo>
                    <a:pt x="6000" y="5990"/>
                  </a:lnTo>
                  <a:lnTo>
                    <a:pt x="5830" y="6164"/>
                  </a:lnTo>
                  <a:lnTo>
                    <a:pt x="5739" y="6250"/>
                  </a:lnTo>
                  <a:lnTo>
                    <a:pt x="5739" y="625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756025" y="2003426"/>
              <a:ext cx="4195763" cy="3328988"/>
            </a:xfrm>
            <a:custGeom>
              <a:avLst/>
              <a:gdLst>
                <a:gd name="T0" fmla="*/ 7817 w 7930"/>
                <a:gd name="T1" fmla="*/ 5993 h 6292"/>
                <a:gd name="T2" fmla="*/ 7928 w 7930"/>
                <a:gd name="T3" fmla="*/ 5427 h 6292"/>
                <a:gd name="T4" fmla="*/ 7873 w 7930"/>
                <a:gd name="T5" fmla="*/ 4903 h 6292"/>
                <a:gd name="T6" fmla="*/ 7644 w 7930"/>
                <a:gd name="T7" fmla="*/ 4421 h 6292"/>
                <a:gd name="T8" fmla="*/ 7232 w 7930"/>
                <a:gd name="T9" fmla="*/ 3978 h 6292"/>
                <a:gd name="T10" fmla="*/ 6744 w 7930"/>
                <a:gd name="T11" fmla="*/ 3641 h 6292"/>
                <a:gd name="T12" fmla="*/ 6338 w 7930"/>
                <a:gd name="T13" fmla="*/ 3440 h 6292"/>
                <a:gd name="T14" fmla="*/ 5416 w 7930"/>
                <a:gd name="T15" fmla="*/ 3120 h 6292"/>
                <a:gd name="T16" fmla="*/ 3750 w 7930"/>
                <a:gd name="T17" fmla="*/ 2701 h 6292"/>
                <a:gd name="T18" fmla="*/ 1885 w 7930"/>
                <a:gd name="T19" fmla="*/ 2232 h 6292"/>
                <a:gd name="T20" fmla="*/ 1440 w 7930"/>
                <a:gd name="T21" fmla="*/ 2046 h 6292"/>
                <a:gd name="T22" fmla="*/ 1251 w 7930"/>
                <a:gd name="T23" fmla="*/ 1879 h 6292"/>
                <a:gd name="T24" fmla="*/ 1260 w 7930"/>
                <a:gd name="T25" fmla="*/ 1731 h 6292"/>
                <a:gd name="T26" fmla="*/ 1385 w 7930"/>
                <a:gd name="T27" fmla="*/ 1588 h 6292"/>
                <a:gd name="T28" fmla="*/ 1895 w 7930"/>
                <a:gd name="T29" fmla="*/ 1302 h 6292"/>
                <a:gd name="T30" fmla="*/ 2659 w 7930"/>
                <a:gd name="T31" fmla="*/ 976 h 6292"/>
                <a:gd name="T32" fmla="*/ 2972 w 7930"/>
                <a:gd name="T33" fmla="*/ 767 h 6292"/>
                <a:gd name="T34" fmla="*/ 3040 w 7930"/>
                <a:gd name="T35" fmla="*/ 641 h 6292"/>
                <a:gd name="T36" fmla="*/ 3010 w 7930"/>
                <a:gd name="T37" fmla="*/ 502 h 6292"/>
                <a:gd name="T38" fmla="*/ 2915 w 7930"/>
                <a:gd name="T39" fmla="*/ 393 h 6292"/>
                <a:gd name="T40" fmla="*/ 2553 w 7930"/>
                <a:gd name="T41" fmla="*/ 223 h 6292"/>
                <a:gd name="T42" fmla="*/ 1914 w 7930"/>
                <a:gd name="T43" fmla="*/ 95 h 6292"/>
                <a:gd name="T44" fmla="*/ 598 w 7930"/>
                <a:gd name="T45" fmla="*/ 6 h 6292"/>
                <a:gd name="T46" fmla="*/ 0 w 7930"/>
                <a:gd name="T47" fmla="*/ 6 h 6292"/>
                <a:gd name="T48" fmla="*/ 1037 w 7930"/>
                <a:gd name="T49" fmla="*/ 26 h 6292"/>
                <a:gd name="T50" fmla="*/ 2202 w 7930"/>
                <a:gd name="T51" fmla="*/ 147 h 6292"/>
                <a:gd name="T52" fmla="*/ 2686 w 7930"/>
                <a:gd name="T53" fmla="*/ 278 h 6292"/>
                <a:gd name="T54" fmla="*/ 2938 w 7930"/>
                <a:gd name="T55" fmla="*/ 432 h 6292"/>
                <a:gd name="T56" fmla="*/ 3016 w 7930"/>
                <a:gd name="T57" fmla="*/ 556 h 6292"/>
                <a:gd name="T58" fmla="*/ 3008 w 7930"/>
                <a:gd name="T59" fmla="*/ 688 h 6292"/>
                <a:gd name="T60" fmla="*/ 2886 w 7930"/>
                <a:gd name="T61" fmla="*/ 831 h 6292"/>
                <a:gd name="T62" fmla="*/ 2474 w 7930"/>
                <a:gd name="T63" fmla="*/ 1051 h 6292"/>
                <a:gd name="T64" fmla="*/ 1612 w 7930"/>
                <a:gd name="T65" fmla="*/ 1421 h 6292"/>
                <a:gd name="T66" fmla="*/ 1270 w 7930"/>
                <a:gd name="T67" fmla="*/ 1662 h 6292"/>
                <a:gd name="T68" fmla="*/ 1201 w 7930"/>
                <a:gd name="T69" fmla="*/ 1767 h 6292"/>
                <a:gd name="T70" fmla="*/ 1247 w 7930"/>
                <a:gd name="T71" fmla="*/ 1944 h 6292"/>
                <a:gd name="T72" fmla="*/ 1498 w 7930"/>
                <a:gd name="T73" fmla="*/ 2108 h 6292"/>
                <a:gd name="T74" fmla="*/ 2176 w 7930"/>
                <a:gd name="T75" fmla="*/ 2344 h 6292"/>
                <a:gd name="T76" fmla="*/ 4413 w 7930"/>
                <a:gd name="T77" fmla="*/ 2881 h 6292"/>
                <a:gd name="T78" fmla="*/ 5782 w 7930"/>
                <a:gd name="T79" fmla="*/ 3263 h 6292"/>
                <a:gd name="T80" fmla="*/ 6442 w 7930"/>
                <a:gd name="T81" fmla="*/ 3525 h 6292"/>
                <a:gd name="T82" fmla="*/ 6782 w 7930"/>
                <a:gd name="T83" fmla="*/ 3712 h 6292"/>
                <a:gd name="T84" fmla="*/ 7307 w 7930"/>
                <a:gd name="T85" fmla="*/ 4128 h 6292"/>
                <a:gd name="T86" fmla="*/ 7636 w 7930"/>
                <a:gd name="T87" fmla="*/ 4585 h 6292"/>
                <a:gd name="T88" fmla="*/ 7777 w 7930"/>
                <a:gd name="T89" fmla="*/ 5083 h 6292"/>
                <a:gd name="T90" fmla="*/ 7742 w 7930"/>
                <a:gd name="T91" fmla="*/ 5619 h 6292"/>
                <a:gd name="T92" fmla="*/ 7542 w 7930"/>
                <a:gd name="T93" fmla="*/ 6193 h 6292"/>
                <a:gd name="T94" fmla="*/ 7699 w 7930"/>
                <a:gd name="T95" fmla="*/ 6292 h 6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30" h="6292">
                  <a:moveTo>
                    <a:pt x="7699" y="6292"/>
                  </a:moveTo>
                  <a:lnTo>
                    <a:pt x="7744" y="6190"/>
                  </a:lnTo>
                  <a:lnTo>
                    <a:pt x="7817" y="5993"/>
                  </a:lnTo>
                  <a:lnTo>
                    <a:pt x="7872" y="5799"/>
                  </a:lnTo>
                  <a:lnTo>
                    <a:pt x="7909" y="5610"/>
                  </a:lnTo>
                  <a:lnTo>
                    <a:pt x="7928" y="5427"/>
                  </a:lnTo>
                  <a:lnTo>
                    <a:pt x="7930" y="5247"/>
                  </a:lnTo>
                  <a:lnTo>
                    <a:pt x="7911" y="5073"/>
                  </a:lnTo>
                  <a:lnTo>
                    <a:pt x="7873" y="4903"/>
                  </a:lnTo>
                  <a:lnTo>
                    <a:pt x="7817" y="4737"/>
                  </a:lnTo>
                  <a:lnTo>
                    <a:pt x="7741" y="4576"/>
                  </a:lnTo>
                  <a:lnTo>
                    <a:pt x="7644" y="4421"/>
                  </a:lnTo>
                  <a:lnTo>
                    <a:pt x="7528" y="4269"/>
                  </a:lnTo>
                  <a:lnTo>
                    <a:pt x="7391" y="4121"/>
                  </a:lnTo>
                  <a:lnTo>
                    <a:pt x="7232" y="3978"/>
                  </a:lnTo>
                  <a:lnTo>
                    <a:pt x="7054" y="3840"/>
                  </a:lnTo>
                  <a:lnTo>
                    <a:pt x="6854" y="3706"/>
                  </a:lnTo>
                  <a:lnTo>
                    <a:pt x="6744" y="3641"/>
                  </a:lnTo>
                  <a:lnTo>
                    <a:pt x="6672" y="3598"/>
                  </a:lnTo>
                  <a:lnTo>
                    <a:pt x="6512" y="3518"/>
                  </a:lnTo>
                  <a:lnTo>
                    <a:pt x="6338" y="3440"/>
                  </a:lnTo>
                  <a:lnTo>
                    <a:pt x="6151" y="3365"/>
                  </a:lnTo>
                  <a:lnTo>
                    <a:pt x="5851" y="3256"/>
                  </a:lnTo>
                  <a:lnTo>
                    <a:pt x="5416" y="3120"/>
                  </a:lnTo>
                  <a:lnTo>
                    <a:pt x="4954" y="2992"/>
                  </a:lnTo>
                  <a:lnTo>
                    <a:pt x="4476" y="2873"/>
                  </a:lnTo>
                  <a:lnTo>
                    <a:pt x="3750" y="2701"/>
                  </a:lnTo>
                  <a:lnTo>
                    <a:pt x="2830" y="2490"/>
                  </a:lnTo>
                  <a:lnTo>
                    <a:pt x="2228" y="2334"/>
                  </a:lnTo>
                  <a:lnTo>
                    <a:pt x="1885" y="2232"/>
                  </a:lnTo>
                  <a:lnTo>
                    <a:pt x="1669" y="2153"/>
                  </a:lnTo>
                  <a:lnTo>
                    <a:pt x="1545" y="2099"/>
                  </a:lnTo>
                  <a:lnTo>
                    <a:pt x="1440" y="2046"/>
                  </a:lnTo>
                  <a:lnTo>
                    <a:pt x="1355" y="1991"/>
                  </a:lnTo>
                  <a:lnTo>
                    <a:pt x="1292" y="1935"/>
                  </a:lnTo>
                  <a:lnTo>
                    <a:pt x="1251" y="1879"/>
                  </a:lnTo>
                  <a:lnTo>
                    <a:pt x="1234" y="1820"/>
                  </a:lnTo>
                  <a:lnTo>
                    <a:pt x="1244" y="1761"/>
                  </a:lnTo>
                  <a:lnTo>
                    <a:pt x="1260" y="1731"/>
                  </a:lnTo>
                  <a:lnTo>
                    <a:pt x="1275" y="1705"/>
                  </a:lnTo>
                  <a:lnTo>
                    <a:pt x="1313" y="1657"/>
                  </a:lnTo>
                  <a:lnTo>
                    <a:pt x="1385" y="1588"/>
                  </a:lnTo>
                  <a:lnTo>
                    <a:pt x="1506" y="1500"/>
                  </a:lnTo>
                  <a:lnTo>
                    <a:pt x="1650" y="1418"/>
                  </a:lnTo>
                  <a:lnTo>
                    <a:pt x="1895" y="1302"/>
                  </a:lnTo>
                  <a:lnTo>
                    <a:pt x="2248" y="1156"/>
                  </a:lnTo>
                  <a:lnTo>
                    <a:pt x="2503" y="1048"/>
                  </a:lnTo>
                  <a:lnTo>
                    <a:pt x="2659" y="976"/>
                  </a:lnTo>
                  <a:lnTo>
                    <a:pt x="2795" y="903"/>
                  </a:lnTo>
                  <a:lnTo>
                    <a:pt x="2908" y="826"/>
                  </a:lnTo>
                  <a:lnTo>
                    <a:pt x="2972" y="767"/>
                  </a:lnTo>
                  <a:lnTo>
                    <a:pt x="3004" y="727"/>
                  </a:lnTo>
                  <a:lnTo>
                    <a:pt x="3027" y="684"/>
                  </a:lnTo>
                  <a:lnTo>
                    <a:pt x="3040" y="641"/>
                  </a:lnTo>
                  <a:lnTo>
                    <a:pt x="3042" y="596"/>
                  </a:lnTo>
                  <a:lnTo>
                    <a:pt x="3033" y="550"/>
                  </a:lnTo>
                  <a:lnTo>
                    <a:pt x="3010" y="502"/>
                  </a:lnTo>
                  <a:lnTo>
                    <a:pt x="2975" y="453"/>
                  </a:lnTo>
                  <a:lnTo>
                    <a:pt x="2952" y="428"/>
                  </a:lnTo>
                  <a:lnTo>
                    <a:pt x="2915" y="393"/>
                  </a:lnTo>
                  <a:lnTo>
                    <a:pt x="2820" y="330"/>
                  </a:lnTo>
                  <a:lnTo>
                    <a:pt x="2697" y="272"/>
                  </a:lnTo>
                  <a:lnTo>
                    <a:pt x="2553" y="223"/>
                  </a:lnTo>
                  <a:lnTo>
                    <a:pt x="2389" y="178"/>
                  </a:lnTo>
                  <a:lnTo>
                    <a:pt x="2209" y="141"/>
                  </a:lnTo>
                  <a:lnTo>
                    <a:pt x="1914" y="95"/>
                  </a:lnTo>
                  <a:lnTo>
                    <a:pt x="1483" y="49"/>
                  </a:lnTo>
                  <a:lnTo>
                    <a:pt x="1038" y="21"/>
                  </a:lnTo>
                  <a:lnTo>
                    <a:pt x="598" y="6"/>
                  </a:lnTo>
                  <a:lnTo>
                    <a:pt x="186" y="0"/>
                  </a:lnTo>
                  <a:lnTo>
                    <a:pt x="0" y="1"/>
                  </a:lnTo>
                  <a:lnTo>
                    <a:pt x="0" y="6"/>
                  </a:lnTo>
                  <a:lnTo>
                    <a:pt x="186" y="6"/>
                  </a:lnTo>
                  <a:lnTo>
                    <a:pt x="598" y="10"/>
                  </a:lnTo>
                  <a:lnTo>
                    <a:pt x="1037" y="26"/>
                  </a:lnTo>
                  <a:lnTo>
                    <a:pt x="1482" y="55"/>
                  </a:lnTo>
                  <a:lnTo>
                    <a:pt x="1908" y="99"/>
                  </a:lnTo>
                  <a:lnTo>
                    <a:pt x="2202" y="147"/>
                  </a:lnTo>
                  <a:lnTo>
                    <a:pt x="2382" y="184"/>
                  </a:lnTo>
                  <a:lnTo>
                    <a:pt x="2543" y="227"/>
                  </a:lnTo>
                  <a:lnTo>
                    <a:pt x="2686" y="278"/>
                  </a:lnTo>
                  <a:lnTo>
                    <a:pt x="2807" y="334"/>
                  </a:lnTo>
                  <a:lnTo>
                    <a:pt x="2902" y="397"/>
                  </a:lnTo>
                  <a:lnTo>
                    <a:pt x="2938" y="432"/>
                  </a:lnTo>
                  <a:lnTo>
                    <a:pt x="2961" y="458"/>
                  </a:lnTo>
                  <a:lnTo>
                    <a:pt x="2994" y="507"/>
                  </a:lnTo>
                  <a:lnTo>
                    <a:pt x="3016" y="556"/>
                  </a:lnTo>
                  <a:lnTo>
                    <a:pt x="3024" y="602"/>
                  </a:lnTo>
                  <a:lnTo>
                    <a:pt x="3021" y="645"/>
                  </a:lnTo>
                  <a:lnTo>
                    <a:pt x="3008" y="688"/>
                  </a:lnTo>
                  <a:lnTo>
                    <a:pt x="2984" y="731"/>
                  </a:lnTo>
                  <a:lnTo>
                    <a:pt x="2951" y="772"/>
                  </a:lnTo>
                  <a:lnTo>
                    <a:pt x="2886" y="831"/>
                  </a:lnTo>
                  <a:lnTo>
                    <a:pt x="2771" y="907"/>
                  </a:lnTo>
                  <a:lnTo>
                    <a:pt x="2631" y="980"/>
                  </a:lnTo>
                  <a:lnTo>
                    <a:pt x="2474" y="1051"/>
                  </a:lnTo>
                  <a:lnTo>
                    <a:pt x="2215" y="1159"/>
                  </a:lnTo>
                  <a:lnTo>
                    <a:pt x="1858" y="1304"/>
                  </a:lnTo>
                  <a:lnTo>
                    <a:pt x="1612" y="1421"/>
                  </a:lnTo>
                  <a:lnTo>
                    <a:pt x="1466" y="1503"/>
                  </a:lnTo>
                  <a:lnTo>
                    <a:pt x="1344" y="1591"/>
                  </a:lnTo>
                  <a:lnTo>
                    <a:pt x="1270" y="1662"/>
                  </a:lnTo>
                  <a:lnTo>
                    <a:pt x="1233" y="1711"/>
                  </a:lnTo>
                  <a:lnTo>
                    <a:pt x="1217" y="1735"/>
                  </a:lnTo>
                  <a:lnTo>
                    <a:pt x="1201" y="1767"/>
                  </a:lnTo>
                  <a:lnTo>
                    <a:pt x="1191" y="1827"/>
                  </a:lnTo>
                  <a:lnTo>
                    <a:pt x="1207" y="1886"/>
                  </a:lnTo>
                  <a:lnTo>
                    <a:pt x="1247" y="1944"/>
                  </a:lnTo>
                  <a:lnTo>
                    <a:pt x="1309" y="2000"/>
                  </a:lnTo>
                  <a:lnTo>
                    <a:pt x="1394" y="2055"/>
                  </a:lnTo>
                  <a:lnTo>
                    <a:pt x="1498" y="2108"/>
                  </a:lnTo>
                  <a:lnTo>
                    <a:pt x="1622" y="2161"/>
                  </a:lnTo>
                  <a:lnTo>
                    <a:pt x="1835" y="2240"/>
                  </a:lnTo>
                  <a:lnTo>
                    <a:pt x="2176" y="2344"/>
                  </a:lnTo>
                  <a:lnTo>
                    <a:pt x="2775" y="2500"/>
                  </a:lnTo>
                  <a:lnTo>
                    <a:pt x="3691" y="2711"/>
                  </a:lnTo>
                  <a:lnTo>
                    <a:pt x="4413" y="2881"/>
                  </a:lnTo>
                  <a:lnTo>
                    <a:pt x="4889" y="3001"/>
                  </a:lnTo>
                  <a:lnTo>
                    <a:pt x="5349" y="3127"/>
                  </a:lnTo>
                  <a:lnTo>
                    <a:pt x="5782" y="3263"/>
                  </a:lnTo>
                  <a:lnTo>
                    <a:pt x="6082" y="3371"/>
                  </a:lnTo>
                  <a:lnTo>
                    <a:pt x="6268" y="3447"/>
                  </a:lnTo>
                  <a:lnTo>
                    <a:pt x="6442" y="3525"/>
                  </a:lnTo>
                  <a:lnTo>
                    <a:pt x="6600" y="3605"/>
                  </a:lnTo>
                  <a:lnTo>
                    <a:pt x="6674" y="3647"/>
                  </a:lnTo>
                  <a:lnTo>
                    <a:pt x="6782" y="3712"/>
                  </a:lnTo>
                  <a:lnTo>
                    <a:pt x="6979" y="3846"/>
                  </a:lnTo>
                  <a:lnTo>
                    <a:pt x="7155" y="3984"/>
                  </a:lnTo>
                  <a:lnTo>
                    <a:pt x="7307" y="4128"/>
                  </a:lnTo>
                  <a:lnTo>
                    <a:pt x="7438" y="4275"/>
                  </a:lnTo>
                  <a:lnTo>
                    <a:pt x="7546" y="4428"/>
                  </a:lnTo>
                  <a:lnTo>
                    <a:pt x="7636" y="4585"/>
                  </a:lnTo>
                  <a:lnTo>
                    <a:pt x="7702" y="4746"/>
                  </a:lnTo>
                  <a:lnTo>
                    <a:pt x="7749" y="4912"/>
                  </a:lnTo>
                  <a:lnTo>
                    <a:pt x="7777" y="5083"/>
                  </a:lnTo>
                  <a:lnTo>
                    <a:pt x="7784" y="5257"/>
                  </a:lnTo>
                  <a:lnTo>
                    <a:pt x="7773" y="5436"/>
                  </a:lnTo>
                  <a:lnTo>
                    <a:pt x="7742" y="5619"/>
                  </a:lnTo>
                  <a:lnTo>
                    <a:pt x="7693" y="5806"/>
                  </a:lnTo>
                  <a:lnTo>
                    <a:pt x="7626" y="5997"/>
                  </a:lnTo>
                  <a:lnTo>
                    <a:pt x="7542" y="6193"/>
                  </a:lnTo>
                  <a:lnTo>
                    <a:pt x="7493" y="6292"/>
                  </a:lnTo>
                  <a:lnTo>
                    <a:pt x="7699" y="6292"/>
                  </a:lnTo>
                  <a:lnTo>
                    <a:pt x="7699" y="629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en-US" sz="135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2" y="2008680"/>
            <a:ext cx="1553029" cy="1652159"/>
          </a:xfrm>
          <a:prstGeom prst="rect">
            <a:avLst/>
          </a:prstGeom>
        </p:spPr>
      </p:pic>
      <p:sp>
        <p:nvSpPr>
          <p:cNvPr id="70665" name="Rectangle 9"/>
          <p:cNvSpPr>
            <a:spLocks noRot="1" noChangeArrowheads="1"/>
          </p:cNvSpPr>
          <p:nvPr/>
        </p:nvSpPr>
        <p:spPr bwMode="auto">
          <a:xfrm>
            <a:off x="1814286" y="2273175"/>
            <a:ext cx="7058089" cy="25553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El largo, difícil 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costoso camino 	de la Probeta a los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Estudios en Seres Humanos</a:t>
            </a:r>
            <a:endParaRPr lang="es-ES_tradn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6" name="Picture 2" descr="How to Conduct a Clinical Trial | MasterContro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952" y="4292724"/>
            <a:ext cx="3720541" cy="24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015">
        <p14:switch dir="r"/>
      </p:transition>
    </mc:Choice>
    <mc:Fallback xmlns="">
      <p:transition spd="slow" advTm="42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2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6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573314" y="2411165"/>
            <a:ext cx="8034658" cy="28284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Decisión Empresarial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Fases Pre Clínicas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Fases Clínicas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Fases Post Comercialización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73314" y="977738"/>
            <a:ext cx="7235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/>
              </a:rPr>
              <a:t>La Investigación Farmacéutica</a:t>
            </a:r>
            <a:endParaRPr lang="es-A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9870">
        <p14:switch dir="l"/>
      </p:transition>
    </mc:Choice>
    <mc:Fallback xmlns="">
      <p:transition spd="slow" advTm="39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50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85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Rot="1" noChangeArrowheads="1"/>
          </p:cNvSpPr>
          <p:nvPr/>
        </p:nvSpPr>
        <p:spPr bwMode="auto">
          <a:xfrm>
            <a:off x="241300" y="783771"/>
            <a:ext cx="5274129" cy="75769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Decisión Empresarial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2878364" y="3579446"/>
            <a:ext cx="6059261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NPVAR: Net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Value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Adjusted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Risk</a:t>
            </a:r>
            <a:endParaRPr lang="es-ES_tradnl" sz="24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s-ES_tradnl" sz="24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ROI: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Return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Investment</a:t>
            </a:r>
            <a:endParaRPr lang="es-ES_tradnl" sz="24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9588" name="Rectangle 20"/>
          <p:cNvSpPr>
            <a:spLocks noRot="1" noChangeArrowheads="1"/>
          </p:cNvSpPr>
          <p:nvPr/>
        </p:nvSpPr>
        <p:spPr bwMode="auto">
          <a:xfrm>
            <a:off x="2878364" y="1652589"/>
            <a:ext cx="6059261" cy="14132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Laboratorios </a:t>
            </a:r>
            <a:r>
              <a:rPr lang="es-ES_tradn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Farmacéuticos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“Big </a:t>
            </a:r>
            <a:r>
              <a:rPr lang="es-ES_tradnl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Pharma</a:t>
            </a:r>
            <a:r>
              <a:rPr lang="es-ES_tradnl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s-ES_tradnl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39" y="1724219"/>
            <a:ext cx="2397125" cy="15900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02" y="3497067"/>
            <a:ext cx="2430462" cy="14425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01" y="5211021"/>
            <a:ext cx="2537264" cy="14310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8869" y="5167211"/>
            <a:ext cx="2346560" cy="14971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2237" y="5164665"/>
            <a:ext cx="3145388" cy="14997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8064">
        <p14:switch dir="r"/>
      </p:transition>
    </mc:Choice>
    <mc:Fallback xmlns="">
      <p:transition spd="slow" advTm="1080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9580" grpId="0"/>
      <p:bldP spid="1095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351202" y="750253"/>
            <a:ext cx="3843338" cy="517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Pre Clínicas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51202" y="1589407"/>
            <a:ext cx="8619377" cy="48320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Experimentación en Bancos de Receptores</a:t>
            </a:r>
          </a:p>
          <a:p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Tejidos y Cultivos Aislados</a:t>
            </a:r>
          </a:p>
          <a:p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Cultivos Bacterianos</a:t>
            </a:r>
          </a:p>
          <a:p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Especies Roedoras</a:t>
            </a:r>
          </a:p>
          <a:p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Especies No Roedoras</a:t>
            </a:r>
          </a:p>
          <a:p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Dosis únicas</a:t>
            </a: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  Dosis múltiples</a:t>
            </a: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  Dosis Crecientes hasta el Max.</a:t>
            </a: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  Todos los animales se sacrifican</a:t>
            </a:r>
          </a:p>
          <a:p>
            <a:r>
              <a:rPr lang="es-ES_tradnl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  Animales preñadas</a:t>
            </a:r>
          </a:p>
          <a:p>
            <a:r>
              <a:rPr lang="es-ES_tradnl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endParaRPr lang="es-ES_tradnl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2" descr="Ratas de laboratorio, claves en la lucha contra la COVID-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1"/>
          <a:stretch>
            <a:fillRect/>
          </a:stretch>
        </p:blipFill>
        <p:spPr bwMode="auto">
          <a:xfrm>
            <a:off x="411161" y="3133072"/>
            <a:ext cx="2163597" cy="13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oblemática para el diagnóstico y terapéutica de las enfermedades de los  conejos - BM Edito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1" y="4853708"/>
            <a:ext cx="2468517" cy="123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3970">
        <p14:switch dir="r"/>
      </p:transition>
    </mc:Choice>
    <mc:Fallback xmlns="">
      <p:transition spd="slow" advTm="63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351202" y="750253"/>
            <a:ext cx="3843338" cy="517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Pre Clínicas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51202" y="1589407"/>
            <a:ext cx="8275637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Están reguladas por la: </a:t>
            </a:r>
          </a:p>
          <a:p>
            <a:pPr algn="ctr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“Conferencia Internacional para la Armonización de requisitos técnicos para el registro de productos farmacéuticos de uso humano”</a:t>
            </a:r>
            <a:endParaRPr lang="es-ES_tradnl" sz="28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5410" name="Picture 2" descr="https://www.ich.org/assets/images/i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29" y="3770626"/>
            <a:ext cx="3396993" cy="119894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ángulo 3"/>
          <p:cNvSpPr/>
          <p:nvPr/>
        </p:nvSpPr>
        <p:spPr>
          <a:xfrm>
            <a:off x="1514006" y="5396459"/>
            <a:ext cx="634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</a:t>
            </a: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www.ich.org/page/safety-guidelines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5842">
        <p14:switch dir="r"/>
      </p:transition>
    </mc:Choice>
    <mc:Fallback xmlns="">
      <p:transition spd="slow" advTm="35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241300" y="740432"/>
            <a:ext cx="3843338" cy="517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Pre Clínicas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11161" y="3141343"/>
            <a:ext cx="8275637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Desarrolla Guías: Garantizar la seguridad del producto farmacéutico.</a:t>
            </a:r>
            <a:endParaRPr lang="es-ES_tradnl" sz="2400" b="1" i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5410" name="Picture 2" descr="https://www.ich.org/assets/images/i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1" y="1673582"/>
            <a:ext cx="2915363" cy="102895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411161" y="4411148"/>
            <a:ext cx="8275637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	Estudios de prolongación del QT (guías recientes)</a:t>
            </a:r>
          </a:p>
          <a:p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Estudios de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genotoxicidad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(masculina y femenina)</a:t>
            </a:r>
          </a:p>
          <a:p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Estudios de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fotosensibilidad</a:t>
            </a:r>
            <a:endParaRPr lang="es-ES_tradnl" sz="24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_tradnl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Estudios de </a:t>
            </a:r>
            <a:r>
              <a:rPr lang="es-ES_tradnl" sz="24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carcinogenicidad</a:t>
            </a:r>
            <a:endParaRPr lang="es-ES_tradnl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1913">
        <p14:switch dir="r"/>
      </p:transition>
    </mc:Choice>
    <mc:Fallback xmlns="">
      <p:transition spd="slow" advTm="51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Rot="1" noChangeArrowheads="1"/>
          </p:cNvSpPr>
          <p:nvPr/>
        </p:nvSpPr>
        <p:spPr bwMode="auto">
          <a:xfrm>
            <a:off x="241300" y="428625"/>
            <a:ext cx="3843338" cy="517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s-ES_tradn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Fases Pre Clínicas</a:t>
            </a:r>
            <a:endParaRPr lang="es-E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11161" y="2702536"/>
            <a:ext cx="8275637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Regulan: 	El manejo de animales de experimentación.</a:t>
            </a:r>
          </a:p>
          <a:p>
            <a:r>
              <a:rPr lang="es-ES_tradnl" sz="24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400" b="1" i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s-ES_tradnl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uso mínimo y su manejo ético.</a:t>
            </a:r>
            <a:endParaRPr lang="es-ES_tradnl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5410" name="Picture 2" descr="https://www.ich.org/assets/images/i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1" y="1149168"/>
            <a:ext cx="3396993" cy="11989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444" y="3666541"/>
            <a:ext cx="5452485" cy="28402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014913" y="168275"/>
            <a:ext cx="4129087" cy="650876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/>
              <a:t>Investigación </a:t>
            </a:r>
            <a:r>
              <a:rPr lang="es-ES_tradnl" sz="1800" b="1" i="1" dirty="0" smtClean="0"/>
              <a:t>Farmacéutica Pre Clínica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s-ES_tradnl" sz="1800" b="1" i="1" dirty="0" err="1" smtClean="0"/>
              <a:t>Iraci</a:t>
            </a:r>
            <a:r>
              <a:rPr lang="es-ES_tradnl" sz="1800" b="1" i="1" dirty="0" smtClean="0"/>
              <a:t> GS </a:t>
            </a:r>
            <a:r>
              <a:rPr lang="es-ES_tradnl" sz="1800" b="1" i="1" dirty="0" smtClean="0"/>
              <a:t>2024</a:t>
            </a:r>
            <a:endParaRPr lang="es-ES" sz="1800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689">
        <p14:switch dir="r"/>
      </p:transition>
    </mc:Choice>
    <mc:Fallback xmlns="">
      <p:transition spd="slow" advTm="32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1.7|14.5|12.5|5.9|7.8|2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5|5.2|6.5|15.7|9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9.1"/>
</p:tagLst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9</TotalTime>
  <Words>429</Words>
  <Application>Microsoft Office PowerPoint</Application>
  <PresentationFormat>Presentación en pantalla (4:3)</PresentationFormat>
  <Paragraphs>103</Paragraphs>
  <Slides>15</Slides>
  <Notes>2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Garamond</vt:lpstr>
      <vt:lpstr>Wingdings</vt:lpstr>
      <vt:lpstr>Secuencia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XP Professional</dc:creator>
  <cp:lastModifiedBy>Usuario de Windows</cp:lastModifiedBy>
  <cp:revision>102</cp:revision>
  <dcterms:created xsi:type="dcterms:W3CDTF">2006-04-01T15:21:00Z</dcterms:created>
  <dcterms:modified xsi:type="dcterms:W3CDTF">2024-03-13T19:31:57Z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DB8378ABBE8443D29E16F736E244AEC6</vt:lpwstr>
  </property>
  <property fmtid="{D5CDD505-2E9C-101B-9397-08002B2CF9AE}" pid="3" name="KSOProductBuildVer">
    <vt:lpwstr>3082-11.2.0.11486</vt:lpwstr>
  </property>
</Properties>
</file>