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A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684360" y="4487400"/>
            <a:ext cx="8534160" cy="6985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A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A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684360" y="4487400"/>
            <a:ext cx="8534160" cy="6985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A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9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A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ubTitle"/>
          </p:nvPr>
        </p:nvSpPr>
        <p:spPr>
          <a:xfrm>
            <a:off x="684360" y="4487400"/>
            <a:ext cx="8534160" cy="6985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A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1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9e2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6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sp>
          <p:nvSpPr>
            <p:cNvPr id="1" name="Straight Connector 7"/>
            <p:cNvSpPr/>
            <p:nvPr/>
          </p:nvSpPr>
          <p:spPr>
            <a:xfrm flipH="1">
              <a:off x="11275920" y="2963160"/>
              <a:ext cx="912600" cy="91296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2" name="Straight Connector 8"/>
            <p:cNvSpPr/>
            <p:nvPr/>
          </p:nvSpPr>
          <p:spPr>
            <a:xfrm flipH="1">
              <a:off x="9206640" y="3190320"/>
              <a:ext cx="2981880" cy="298188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3" name="Straight Connector 9"/>
            <p:cNvSpPr/>
            <p:nvPr/>
          </p:nvSpPr>
          <p:spPr>
            <a:xfrm flipH="1">
              <a:off x="10292040" y="3285000"/>
              <a:ext cx="1896480" cy="189648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4" name="Straight Connector 10"/>
            <p:cNvSpPr/>
            <p:nvPr/>
          </p:nvSpPr>
          <p:spPr>
            <a:xfrm flipH="1">
              <a:off x="10442880" y="3130920"/>
              <a:ext cx="1745640" cy="1745640"/>
            </a:xfrm>
            <a:prstGeom prst="line">
              <a:avLst/>
            </a:prstGeom>
            <a:ln cap="rnd" w="2857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" name="Straight Connector 11"/>
            <p:cNvSpPr/>
            <p:nvPr/>
          </p:nvSpPr>
          <p:spPr>
            <a:xfrm flipH="1">
              <a:off x="10918800" y="3682800"/>
              <a:ext cx="1269720" cy="1270080"/>
            </a:xfrm>
            <a:prstGeom prst="line">
              <a:avLst/>
            </a:prstGeom>
            <a:ln cap="rnd" w="2857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</p:grp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4360" y="2006640"/>
            <a:ext cx="8534160" cy="228132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s-ES" sz="3600" spc="-1" strike="noStrike" cap="all">
                <a:solidFill>
                  <a:srgbClr val="000000"/>
                </a:solidFill>
                <a:latin typeface="Century Gothic"/>
              </a:rPr>
              <a:t>Haga clic para modificar el estilo de título del patrón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84360" y="4495680"/>
            <a:ext cx="8534160" cy="1498320"/>
          </a:xfrm>
          <a:prstGeom prst="rect">
            <a:avLst/>
          </a:prstGeom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s-ES" sz="1800" spc="-1" strike="noStrike">
                <a:solidFill>
                  <a:srgbClr val="84c823"/>
                </a:solidFill>
                <a:latin typeface="Century Gothic"/>
              </a:rPr>
              <a:t>Editar el estilo de texto del patrón</a:t>
            </a:r>
            <a:endParaRPr b="0" lang="en-US" sz="1800" spc="-1" strike="noStrike">
              <a:solidFill>
                <a:srgbClr val="84c823"/>
              </a:solidFill>
              <a:latin typeface="Century Gothic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1B448CA9-F890-4948-A63F-27049BBA8706}" type="datetime">
              <a:rPr b="0" lang="en-US" sz="1000" spc="-1" strike="noStrike">
                <a:solidFill>
                  <a:srgbClr val="588517"/>
                </a:solidFill>
                <a:latin typeface="Century Gothic"/>
              </a:rPr>
              <a:t>8/5/26</a:t>
            </a:fld>
            <a:endParaRPr b="0" lang="es-AR" sz="1000" spc="-1" strike="noStrike"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</p:spPr>
        <p:txBody>
          <a:bodyPr>
            <a:noAutofit/>
          </a:bodyPr>
          <a:p>
            <a:endParaRPr b="0" lang="es-AR" sz="2400" spc="-1" strike="noStrike"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829FFFF-5C8A-4FFB-9CEC-79BA694167CD}" type="slidenum">
              <a:rPr b="0" lang="en-US" sz="3200" spc="-1" strike="noStrike">
                <a:solidFill>
                  <a:srgbClr val="588517"/>
                </a:solidFill>
                <a:latin typeface="Century Gothic"/>
              </a:rPr>
              <a:t>&lt;número&gt;</a:t>
            </a:fld>
            <a:endParaRPr b="0" lang="es-AR" sz="3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9e2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6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sp>
          <p:nvSpPr>
            <p:cNvPr id="48" name="Straight Connector 7"/>
            <p:cNvSpPr/>
            <p:nvPr/>
          </p:nvSpPr>
          <p:spPr>
            <a:xfrm flipH="1">
              <a:off x="11275920" y="2963160"/>
              <a:ext cx="912600" cy="91296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49" name="Straight Connector 8"/>
            <p:cNvSpPr/>
            <p:nvPr/>
          </p:nvSpPr>
          <p:spPr>
            <a:xfrm flipH="1">
              <a:off x="9206640" y="3190320"/>
              <a:ext cx="2981880" cy="298188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0" name="Straight Connector 9"/>
            <p:cNvSpPr/>
            <p:nvPr/>
          </p:nvSpPr>
          <p:spPr>
            <a:xfrm flipH="1">
              <a:off x="10292040" y="3285000"/>
              <a:ext cx="1896480" cy="189648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1" name="Straight Connector 10"/>
            <p:cNvSpPr/>
            <p:nvPr/>
          </p:nvSpPr>
          <p:spPr>
            <a:xfrm flipH="1">
              <a:off x="10442880" y="3130920"/>
              <a:ext cx="1745640" cy="1745640"/>
            </a:xfrm>
            <a:prstGeom prst="line">
              <a:avLst/>
            </a:prstGeom>
            <a:ln cap="rnd" w="2857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2" name="Straight Connector 11"/>
            <p:cNvSpPr/>
            <p:nvPr/>
          </p:nvSpPr>
          <p:spPr>
            <a:xfrm flipH="1">
              <a:off x="10918800" y="3682800"/>
              <a:ext cx="1269720" cy="1270080"/>
            </a:xfrm>
            <a:prstGeom prst="line">
              <a:avLst/>
            </a:prstGeom>
            <a:ln cap="rnd" w="2857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</p:grpSp>
      <p:sp>
        <p:nvSpPr>
          <p:cNvPr id="53" name="PlaceHolder 1"/>
          <p:cNvSpPr>
            <a:spLocks noGrp="1"/>
          </p:cNvSpPr>
          <p:nvPr>
            <p:ph type="dt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217DA115-7F00-4714-BA5F-912ABFA8B4DD}" type="datetime">
              <a:rPr b="0" lang="en-US" sz="1000" spc="-1" strike="noStrike">
                <a:solidFill>
                  <a:srgbClr val="588517"/>
                </a:solidFill>
                <a:latin typeface="Century Gothic"/>
              </a:rPr>
              <a:t>8/5/26</a:t>
            </a:fld>
            <a:endParaRPr b="0" lang="es-AR" sz="1000" spc="-1" strike="noStrike"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ftr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</p:spPr>
        <p:txBody>
          <a:bodyPr>
            <a:noAutofit/>
          </a:bodyPr>
          <a:p>
            <a:endParaRPr b="0" lang="es-AR" sz="2400" spc="-1" strike="noStrike"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sldNum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549FA75-2784-433F-B232-03F530A5F7DB}" type="slidenum">
              <a:rPr b="0" lang="en-US" sz="3200" spc="-1" strike="noStrike">
                <a:solidFill>
                  <a:srgbClr val="588517"/>
                </a:solidFill>
                <a:latin typeface="Century Gothic"/>
              </a:rPr>
              <a:t>&lt;número&gt;</a:t>
            </a:fld>
            <a:endParaRPr b="0" lang="es-AR" sz="3200" spc="-1" strike="noStrike"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entury Gothic"/>
              </a:rPr>
              <a:t>Pulse para editar el formato del texto de título</a:t>
            </a: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Pulse para editar el formato de texto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84c823"/>
                </a:solidFill>
                <a:latin typeface="Century Gothic"/>
              </a:rPr>
              <a:t>Segundo nivel del esquema</a:t>
            </a:r>
            <a:endParaRPr b="0" lang="en-US" sz="1600" spc="-1" strike="noStrike">
              <a:solidFill>
                <a:srgbClr val="84c823"/>
              </a:solidFill>
              <a:latin typeface="Century Gothic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84c823"/>
                </a:solidFill>
                <a:latin typeface="Century Gothic"/>
              </a:rPr>
              <a:t>Tercer nivel del esquema</a:t>
            </a:r>
            <a:endParaRPr b="0" lang="en-US" sz="1400" spc="-1" strike="noStrike">
              <a:solidFill>
                <a:srgbClr val="84c823"/>
              </a:solidFill>
              <a:latin typeface="Century Gothic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84c823"/>
                </a:solidFill>
                <a:latin typeface="Century Gothic"/>
              </a:rPr>
              <a:t>Cuarto nivel del esquema</a:t>
            </a:r>
            <a:endParaRPr b="0" lang="en-US" sz="1400" spc="-1" strike="noStrike">
              <a:solidFill>
                <a:srgbClr val="84c823"/>
              </a:solidFill>
              <a:latin typeface="Century Gothic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Quinto nivel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Sexto nivel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Séptimo nivel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a9e2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6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sp>
          <p:nvSpPr>
            <p:cNvPr id="95" name="Straight Connector 7"/>
            <p:cNvSpPr/>
            <p:nvPr/>
          </p:nvSpPr>
          <p:spPr>
            <a:xfrm flipH="1">
              <a:off x="11275920" y="2963160"/>
              <a:ext cx="912600" cy="91296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96" name="Straight Connector 8"/>
            <p:cNvSpPr/>
            <p:nvPr/>
          </p:nvSpPr>
          <p:spPr>
            <a:xfrm flipH="1">
              <a:off x="9206640" y="3190320"/>
              <a:ext cx="2981880" cy="298188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97" name="Straight Connector 9"/>
            <p:cNvSpPr/>
            <p:nvPr/>
          </p:nvSpPr>
          <p:spPr>
            <a:xfrm flipH="1">
              <a:off x="10292040" y="3285000"/>
              <a:ext cx="1896480" cy="1896480"/>
            </a:xfrm>
            <a:prstGeom prst="line">
              <a:avLst/>
            </a:prstGeom>
            <a:ln cap="rnd" w="952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98" name="Straight Connector 10"/>
            <p:cNvSpPr/>
            <p:nvPr/>
          </p:nvSpPr>
          <p:spPr>
            <a:xfrm flipH="1">
              <a:off x="10442880" y="3130920"/>
              <a:ext cx="1745640" cy="1745640"/>
            </a:xfrm>
            <a:prstGeom prst="line">
              <a:avLst/>
            </a:prstGeom>
            <a:ln cap="rnd" w="2857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99" name="Straight Connector 11"/>
            <p:cNvSpPr/>
            <p:nvPr/>
          </p:nvSpPr>
          <p:spPr>
            <a:xfrm flipH="1">
              <a:off x="10918800" y="3682800"/>
              <a:ext cx="1269720" cy="1270080"/>
            </a:xfrm>
            <a:prstGeom prst="line">
              <a:avLst/>
            </a:prstGeom>
            <a:ln cap="rnd" w="28575">
              <a:solidFill>
                <a:srgbClr val="00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</p:grpSp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s-ES" sz="3600" spc="-1" strike="noStrike" cap="all">
                <a:solidFill>
                  <a:srgbClr val="000000"/>
                </a:solidFill>
                <a:latin typeface="Century Gothic"/>
              </a:rPr>
              <a:t>Haga clic para modificar el estilo de título del patrón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dt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5FDB966E-FD4F-4AD6-A0F2-EBCABF47BD1F}" type="datetime">
              <a:rPr b="0" lang="en-US" sz="1000" spc="-1" strike="noStrike">
                <a:solidFill>
                  <a:srgbClr val="588517"/>
                </a:solidFill>
                <a:latin typeface="Century Gothic"/>
              </a:rPr>
              <a:t>8/5/26</a:t>
            </a:fld>
            <a:endParaRPr b="0" lang="es-AR" sz="1000" spc="-1" strike="noStrike">
              <a:latin typeface="Times New Roman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ftr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</p:spPr>
        <p:txBody>
          <a:bodyPr>
            <a:noAutofit/>
          </a:bodyPr>
          <a:p>
            <a:endParaRPr b="0" lang="es-AR" sz="2400" spc="-1" strike="noStrike">
              <a:latin typeface="Times New Roman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sldNum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AF4978D-5F66-44E3-A733-B3A6354131DB}" type="slidenum">
              <a:rPr b="0" lang="en-US" sz="3200" spc="-1" strike="noStrike">
                <a:solidFill>
                  <a:srgbClr val="588517"/>
                </a:solidFill>
                <a:latin typeface="Century Gothic"/>
              </a:rPr>
              <a:t>&lt;número&gt;</a:t>
            </a:fld>
            <a:endParaRPr b="0" lang="es-AR" sz="3200" spc="-1" strike="noStrike">
              <a:latin typeface="Times New Roman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Pulse para editar el formato de texto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84c823"/>
                </a:solidFill>
                <a:latin typeface="Century Gothic"/>
              </a:rPr>
              <a:t>Segundo nivel del esquema</a:t>
            </a:r>
            <a:endParaRPr b="0" lang="en-US" sz="1600" spc="-1" strike="noStrike">
              <a:solidFill>
                <a:srgbClr val="84c823"/>
              </a:solidFill>
              <a:latin typeface="Century Gothic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84c823"/>
                </a:solidFill>
                <a:latin typeface="Century Gothic"/>
              </a:rPr>
              <a:t>Tercer nivel del esquema</a:t>
            </a:r>
            <a:endParaRPr b="0" lang="en-US" sz="1400" spc="-1" strike="noStrike">
              <a:solidFill>
                <a:srgbClr val="84c823"/>
              </a:solidFill>
              <a:latin typeface="Century Gothic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84c823"/>
                </a:solidFill>
                <a:latin typeface="Century Gothic"/>
              </a:rPr>
              <a:t>Cuarto nivel del esquema</a:t>
            </a:r>
            <a:endParaRPr b="0" lang="en-US" sz="1400" spc="-1" strike="noStrike">
              <a:solidFill>
                <a:srgbClr val="84c823"/>
              </a:solidFill>
              <a:latin typeface="Century Gothic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Quinto nivel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Sexto nivel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84c823"/>
                </a:solidFill>
                <a:latin typeface="Century Gothic"/>
              </a:rPr>
              <a:t>Séptimo nivel del esquema</a:t>
            </a: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hyperlink" Target="https://www.argentina.gob.ar/anmat/regulados/sistema-nacional-de-farmacovigilancia" TargetMode="External"/><Relationship Id="rId3" Type="http://schemas.openxmlformats.org/officeDocument/2006/relationships/hyperlink" Target="https://www.argentina.gob.ar/anmat/regulados/sistema-nacional-de-farmacovigilancia" TargetMode="External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hyperlink" Target="https://www.argentina.gob.ar/anmat/regulados/sistema-nacional-de-farmacovigilancia/notificacion-traves-de-formulario-de-reporte-electronico/formulario-de-reporte-electronico-para-pacientes" TargetMode="External"/><Relationship Id="rId3" Type="http://schemas.openxmlformats.org/officeDocument/2006/relationships/hyperlink" Target="https://www.argentina.gob.ar/anmat/regulados/sistema-nacional-de-farmacovigilancia/notificacion-traves-de-formulario-de-reporte-electronico/formulario-de-reporte-electronico-para-pacientes" TargetMode="External"/><Relationship Id="rId4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hyperlink" Target="https://www.argentina.gob.ar/anmat/regulados/sistema-nacional-de-farmacovigilancia/notificacion-traves-de-formulario-adjunto" TargetMode="External"/><Relationship Id="rId3" Type="http://schemas.openxmlformats.org/officeDocument/2006/relationships/hyperlink" Target="https://www.argentina.gob.ar/anmat/regulados/sistema-nacional-de-farmacovigilancia/notificacion-traves-de-formulario-adjunto" TargetMode="External"/><Relationship Id="rId4" Type="http://schemas.openxmlformats.org/officeDocument/2006/relationships/slideLayout" Target="../slideLayouts/slideLayout2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ítulo 1"/>
          <p:cNvSpPr txBox="1"/>
          <p:nvPr/>
        </p:nvSpPr>
        <p:spPr>
          <a:xfrm>
            <a:off x="433080" y="1600200"/>
            <a:ext cx="10208160" cy="2318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1" lang="es-MX" sz="3600" spc="-1" strike="noStrike">
                <a:solidFill>
                  <a:srgbClr val="1a4856"/>
                </a:solidFill>
                <a:latin typeface="Arial"/>
              </a:rPr>
              <a:t>NOTIFICACIÓN DE EFECTOS ADVERSOS</a:t>
            </a:r>
            <a:br/>
            <a:r>
              <a:rPr b="0" lang="es-MX" sz="2700" spc="-1" strike="noStrike">
                <a:solidFill>
                  <a:srgbClr val="1a4856"/>
                </a:solidFill>
                <a:latin typeface="Arial"/>
              </a:rPr>
              <a:t>Ministerio de Salud de la Nación Argentina</a:t>
            </a:r>
            <a:br/>
            <a:r>
              <a:rPr b="0" lang="es-MX" sz="2700" spc="-1" strike="noStrike">
                <a:solidFill>
                  <a:srgbClr val="1a4856"/>
                </a:solidFill>
                <a:latin typeface="Arial"/>
              </a:rPr>
              <a:t>ANMAT</a:t>
            </a:r>
            <a:br/>
            <a:r>
              <a:rPr b="0" lang="es-MX" sz="2700" spc="-1" strike="noStrike">
                <a:solidFill>
                  <a:srgbClr val="1a4856"/>
                </a:solidFill>
                <a:latin typeface="Arial"/>
              </a:rPr>
              <a:t>Sistema Nacional de Farmacovigilancia</a:t>
            </a:r>
            <a:br/>
            <a:endParaRPr b="0" lang="en-US" sz="27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2" name="Subtítulo 2"/>
          <p:cNvSpPr txBox="1"/>
          <p:nvPr/>
        </p:nvSpPr>
        <p:spPr>
          <a:xfrm>
            <a:off x="520920" y="4245480"/>
            <a:ext cx="8534160" cy="1885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3000"/>
          </a:bodyPr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endParaRPr b="0" lang="en-US" sz="20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80"/>
              </a:spcBef>
              <a:spcAft>
                <a:spcPts val="601"/>
              </a:spcAft>
              <a:tabLst>
                <a:tab algn="l" pos="0"/>
              </a:tabLst>
            </a:pPr>
            <a:r>
              <a:rPr b="1" lang="es-MX" sz="1900" spc="-1" strike="noStrike">
                <a:solidFill>
                  <a:srgbClr val="1a4856"/>
                </a:solidFill>
                <a:latin typeface="Arial"/>
              </a:rPr>
              <a:t>Med. María Alejandra Myszkoroski</a:t>
            </a:r>
            <a:endParaRPr b="0" lang="en-US" sz="19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s-MX" sz="1700" spc="-1" strike="noStrike">
                <a:solidFill>
                  <a:srgbClr val="1a4856"/>
                </a:solidFill>
                <a:latin typeface="Arial"/>
              </a:rPr>
              <a:t>Especialista en Med. General, Med. del Trabajo y Epidemiología </a:t>
            </a:r>
            <a:endParaRPr b="0" lang="en-US" sz="17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s-MX" sz="1700" spc="-1" strike="noStrike">
                <a:solidFill>
                  <a:srgbClr val="1a4856"/>
                </a:solidFill>
                <a:latin typeface="Arial"/>
              </a:rPr>
              <a:t>Docente de Farmacología aplicada I y II HNC FCM UNC</a:t>
            </a:r>
            <a:endParaRPr b="0" lang="en-US" sz="17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s-MX" sz="1700" spc="-1" strike="noStrike">
                <a:solidFill>
                  <a:srgbClr val="1a4856"/>
                </a:solidFill>
                <a:latin typeface="Arial"/>
              </a:rPr>
              <a:t>Medico de planta de la Dirección de Atención Primaria de la salud </a:t>
            </a:r>
            <a:endParaRPr b="0" lang="en-US" sz="17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s-MX" sz="1700" spc="-1" strike="noStrike">
                <a:solidFill>
                  <a:srgbClr val="1a4856"/>
                </a:solidFill>
                <a:latin typeface="Arial"/>
              </a:rPr>
              <a:t>Municipalidad de Córdoba</a:t>
            </a:r>
            <a:endParaRPr b="0" lang="en-US" sz="17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380"/>
              </a:spcBef>
              <a:spcAft>
                <a:spcPts val="601"/>
              </a:spcAft>
              <a:tabLst>
                <a:tab algn="l" pos="0"/>
              </a:tabLst>
            </a:pPr>
            <a:endParaRPr b="0" lang="en-US" sz="1700" spc="-1" strike="noStrike">
              <a:solidFill>
                <a:srgbClr val="84c823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760"/>
              </a:spcBef>
              <a:spcAft>
                <a:spcPts val="601"/>
              </a:spcAft>
              <a:tabLst>
                <a:tab algn="l" pos="0"/>
              </a:tabLst>
            </a:pPr>
            <a:endParaRPr b="0" lang="en-US" sz="1700" spc="-1" strike="noStrike">
              <a:solidFill>
                <a:srgbClr val="84c823"/>
              </a:solidFill>
              <a:latin typeface="Century Gothic"/>
            </a:endParaRPr>
          </a:p>
        </p:txBody>
      </p:sp>
      <p:pic>
        <p:nvPicPr>
          <p:cNvPr id="143" name="Imagen 6" descr=""/>
          <p:cNvPicPr/>
          <p:nvPr/>
        </p:nvPicPr>
        <p:blipFill>
          <a:blip r:embed="rId1"/>
          <a:stretch/>
        </p:blipFill>
        <p:spPr>
          <a:xfrm>
            <a:off x="8768880" y="310320"/>
            <a:ext cx="3085200" cy="1076760"/>
          </a:xfrm>
          <a:prstGeom prst="rect">
            <a:avLst/>
          </a:prstGeom>
          <a:ln w="0">
            <a:noFill/>
          </a:ln>
        </p:spPr>
      </p:pic>
      <p:pic>
        <p:nvPicPr>
          <p:cNvPr id="144" name="Picture 4" descr="Versiones descargables del escudo de la UNC | Universidad Nacional de  Córdoba"/>
          <p:cNvPicPr/>
          <p:nvPr/>
        </p:nvPicPr>
        <p:blipFill>
          <a:blip r:embed="rId2"/>
          <a:stretch/>
        </p:blipFill>
        <p:spPr>
          <a:xfrm>
            <a:off x="433080" y="310320"/>
            <a:ext cx="4236480" cy="1076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8" descr="FCM - UNC"/>
          <p:cNvPicPr/>
          <p:nvPr/>
        </p:nvPicPr>
        <p:blipFill>
          <a:blip r:embed="rId3"/>
          <a:stretch/>
        </p:blipFill>
        <p:spPr>
          <a:xfrm>
            <a:off x="4933440" y="310320"/>
            <a:ext cx="3457080" cy="107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ángulo 1"/>
          <p:cNvSpPr/>
          <p:nvPr/>
        </p:nvSpPr>
        <p:spPr>
          <a:xfrm>
            <a:off x="794520" y="518040"/>
            <a:ext cx="9590040" cy="603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El Sistema Nacional de Farmacovigilancia se encarga de </a:t>
            </a:r>
            <a:r>
              <a:rPr b="1" lang="es-MX" sz="2400" spc="-1" strike="noStrike" u="sng">
                <a:solidFill>
                  <a:srgbClr val="1a4856"/>
                </a:solidFill>
                <a:uFillTx/>
                <a:latin typeface="Arial"/>
              </a:rPr>
              <a:t>detectar, evaluar, comprender y prevenir</a:t>
            </a:r>
            <a:r>
              <a:rPr b="1" lang="es-MX" sz="2400" spc="-1" strike="noStrike">
                <a:solidFill>
                  <a:srgbClr val="1a4856"/>
                </a:solidFill>
                <a:latin typeface="Arial"/>
              </a:rPr>
              <a:t> </a:t>
            </a: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efectos adversos derivados del uso de los medicamentos.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Los efectos adversos pueden ser clasificados, según la relación causal,  como: 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400" spc="-1" strike="noStrike">
                <a:solidFill>
                  <a:srgbClr val="1a4856"/>
                </a:solidFill>
                <a:latin typeface="Arial"/>
              </a:rPr>
              <a:t>*EVENTO ADVERSO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Cualquier suceso médico desafortunado que puede presentarse durante el tratamiento con un medicamento pero que </a:t>
            </a:r>
            <a:r>
              <a:rPr b="0" lang="es-MX" sz="2400" spc="-1" strike="noStrike" u="sng">
                <a:solidFill>
                  <a:srgbClr val="1a4856"/>
                </a:solidFill>
                <a:uFillTx/>
                <a:latin typeface="Arial"/>
              </a:rPr>
              <a:t>no necesariamente tiene una relación causal con dicho tratamiento. 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En este caso ocurre la coincidencia en el tiempo sin ninguna sospecha de una relación causal.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ángulo 2"/>
          <p:cNvSpPr/>
          <p:nvPr/>
        </p:nvSpPr>
        <p:spPr>
          <a:xfrm>
            <a:off x="998640" y="908280"/>
            <a:ext cx="9867600" cy="447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MX" sz="2400" spc="-1" strike="noStrike">
                <a:solidFill>
                  <a:srgbClr val="1a4856"/>
                </a:solidFill>
                <a:latin typeface="Arial"/>
              </a:rPr>
              <a:t>*REACCIÓN ADVERSA A MEDICAMENTOS (RAM)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Según la OMS, “reacción nociva y no deseada que se presenta tras la administración de un medicamento, a dosis utilizadas habitualmente en la especie humana, para prevenir, diagnosticar o tratar una enfermedad, o para modificar cualquier función biológica”. 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400" spc="-1" strike="noStrike" u="sng">
                <a:solidFill>
                  <a:srgbClr val="1a4856"/>
                </a:solidFill>
                <a:uFillTx/>
                <a:latin typeface="Arial"/>
              </a:rPr>
              <a:t>Esta definición implica una relación de causalidad </a:t>
            </a: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entre la administración del medicamento y la aparición de la reacción. </a:t>
            </a:r>
            <a:endParaRPr b="0" lang="es-A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400" spc="-1" strike="noStrike">
                <a:solidFill>
                  <a:srgbClr val="1a4856"/>
                </a:solidFill>
                <a:latin typeface="Arial"/>
              </a:rPr>
              <a:t>En esta descripción es importante ver que se involucra la respuesta del paciente, que los factores individuales pueden tener un papel importante y que el fenómeno es nocivo. </a:t>
            </a:r>
            <a:endParaRPr b="0" lang="es-A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n 2" descr=""/>
          <p:cNvPicPr/>
          <p:nvPr/>
        </p:nvPicPr>
        <p:blipFill>
          <a:blip r:embed="rId1"/>
          <a:stretch/>
        </p:blipFill>
        <p:spPr>
          <a:xfrm>
            <a:off x="351000" y="285840"/>
            <a:ext cx="11168280" cy="5575680"/>
          </a:xfrm>
          <a:prstGeom prst="rect">
            <a:avLst/>
          </a:prstGeom>
          <a:ln w="0">
            <a:noFill/>
          </a:ln>
        </p:spPr>
      </p:pic>
      <p:sp>
        <p:nvSpPr>
          <p:cNvPr id="149" name="Rectángulo 3"/>
          <p:cNvSpPr/>
          <p:nvPr/>
        </p:nvSpPr>
        <p:spPr>
          <a:xfrm>
            <a:off x="473400" y="6049800"/>
            <a:ext cx="10278360" cy="64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 u="sng">
                <a:solidFill>
                  <a:srgbClr val="293f06"/>
                </a:solidFill>
                <a:uFillTx/>
                <a:latin typeface="Century Gothic"/>
                <a:hlinkClick r:id="rId2"/>
              </a:rPr>
              <a:t>https://</a:t>
            </a:r>
            <a:r>
              <a:rPr b="0" lang="en-US" sz="1800" spc="-1" strike="noStrike" u="sng">
                <a:solidFill>
                  <a:srgbClr val="293f06"/>
                </a:solidFill>
                <a:uFillTx/>
                <a:latin typeface="Century Gothic"/>
                <a:hlinkClick r:id="rId3"/>
              </a:rPr>
              <a:t>www.argentina.gob.ar/anmat/regulados/sistema-nacional-de-farmacovigilancia</a:t>
            </a:r>
            <a:endParaRPr b="0" lang="es-A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n 1" descr=""/>
          <p:cNvPicPr/>
          <p:nvPr/>
        </p:nvPicPr>
        <p:blipFill>
          <a:blip r:embed="rId1"/>
          <a:stretch/>
        </p:blipFill>
        <p:spPr>
          <a:xfrm>
            <a:off x="523800" y="305640"/>
            <a:ext cx="11143800" cy="5270400"/>
          </a:xfrm>
          <a:prstGeom prst="rect">
            <a:avLst/>
          </a:prstGeom>
          <a:ln w="0">
            <a:noFill/>
          </a:ln>
        </p:spPr>
      </p:pic>
      <p:sp>
        <p:nvSpPr>
          <p:cNvPr id="151" name="Rectángulo 3"/>
          <p:cNvSpPr/>
          <p:nvPr/>
        </p:nvSpPr>
        <p:spPr>
          <a:xfrm>
            <a:off x="664200" y="5719680"/>
            <a:ext cx="11067840" cy="119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 u="sng">
                <a:solidFill>
                  <a:srgbClr val="293f06"/>
                </a:solidFill>
                <a:uFillTx/>
                <a:latin typeface="Century Gothic"/>
                <a:hlinkClick r:id="rId2"/>
              </a:rPr>
              <a:t>https://</a:t>
            </a:r>
            <a:r>
              <a:rPr b="0" lang="en-US" sz="1800" spc="-1" strike="noStrike" u="sng">
                <a:solidFill>
                  <a:srgbClr val="293f06"/>
                </a:solidFill>
                <a:uFillTx/>
                <a:latin typeface="Century Gothic"/>
                <a:hlinkClick r:id="rId3"/>
              </a:rPr>
              <a:t>www.argentina.gob.ar/anmat/regulados/sistema-nacional-de-farmacovigilancia/notificacion-traves-de-formulario-de-reporte-electronico/formulario-de-reporte-electronico-para-pacientes</a:t>
            </a:r>
            <a:endParaRPr b="0" lang="es-A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n 1" descr=""/>
          <p:cNvPicPr/>
          <p:nvPr/>
        </p:nvPicPr>
        <p:blipFill>
          <a:blip r:embed="rId1"/>
          <a:stretch/>
        </p:blipFill>
        <p:spPr>
          <a:xfrm>
            <a:off x="318240" y="1143000"/>
            <a:ext cx="11560320" cy="5278320"/>
          </a:xfrm>
          <a:prstGeom prst="rect">
            <a:avLst/>
          </a:prstGeom>
          <a:ln w="0">
            <a:noFill/>
          </a:ln>
        </p:spPr>
      </p:pic>
      <p:sp>
        <p:nvSpPr>
          <p:cNvPr id="153" name="Rectángulo 2"/>
          <p:cNvSpPr/>
          <p:nvPr/>
        </p:nvSpPr>
        <p:spPr>
          <a:xfrm>
            <a:off x="352800" y="256320"/>
            <a:ext cx="9399600" cy="7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Formulario de Reporte electrónico para pacientes y profesionales sanitarios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La pantalla inicial es la siguiente:</a:t>
            </a:r>
            <a:endParaRPr b="0" lang="es-A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ítulo 1"/>
          <p:cNvSpPr txBox="1"/>
          <p:nvPr/>
        </p:nvSpPr>
        <p:spPr>
          <a:xfrm>
            <a:off x="540000" y="720000"/>
            <a:ext cx="11160000" cy="5400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4000"/>
          </a:bodyPr>
          <a:p>
            <a:pPr>
              <a:lnSpc>
                <a:spcPct val="100000"/>
              </a:lnSpc>
            </a:pPr>
            <a:r>
              <a:rPr b="1" lang="es-MX" sz="3100" spc="-1" strike="noStrike">
                <a:solidFill>
                  <a:srgbClr val="1a4856"/>
                </a:solidFill>
                <a:latin typeface="Arial"/>
              </a:rPr>
              <a:t>NOTIFICACIÓN DE REACCIONES ADVERSAS POR PROFESIONAL SANITARIO</a:t>
            </a:r>
            <a:br/>
            <a:br/>
            <a:r>
              <a:rPr b="1" lang="es-MX" sz="2200" spc="-1" strike="noStrike" u="sng">
                <a:solidFill>
                  <a:srgbClr val="1a4856"/>
                </a:solidFill>
                <a:uFillTx/>
                <a:latin typeface="Arial"/>
              </a:rPr>
              <a:t>1-USUARIO DEL MEDICAMENTO</a:t>
            </a:r>
            <a:br/>
            <a:br/>
            <a:r>
              <a:rPr b="1" lang="es-MX" sz="2200" spc="-1" strike="noStrike">
                <a:solidFill>
                  <a:srgbClr val="1a4856"/>
                </a:solidFill>
                <a:latin typeface="Arial"/>
              </a:rPr>
              <a:t>-Iniciales:</a:t>
            </a:r>
            <a:r>
              <a:rPr b="0" lang="es-MX" sz="2200" spc="-1" strike="noStrike">
                <a:solidFill>
                  <a:srgbClr val="1a4856"/>
                </a:solidFill>
                <a:latin typeface="Arial"/>
              </a:rPr>
              <a:t> Coloque en mayúsculas la letra inicial del primer nombre, seguida de la letra inicial del primer apellido.</a:t>
            </a:r>
            <a:r>
              <a:rPr b="0" lang="es-MX" sz="2200" spc="-1" strike="noStrike" cap="all">
                <a:solidFill>
                  <a:srgbClr val="1a4856"/>
                </a:solidFill>
                <a:latin typeface="Arial"/>
              </a:rPr>
              <a:t> </a:t>
            </a:r>
            <a:r>
              <a:rPr b="0" lang="es-MX" sz="2200" spc="-1" strike="noStrike">
                <a:solidFill>
                  <a:srgbClr val="1a4856"/>
                </a:solidFill>
                <a:latin typeface="Arial"/>
              </a:rPr>
              <a:t>Dado que es un campo obligatorio para poder enviar el reporte, en caso de no tener este dato coloque “desconocido”.</a:t>
            </a:r>
            <a:r>
              <a:rPr b="1" lang="es-MX" sz="2200" spc="-1" strike="noStrike" cap="all">
                <a:solidFill>
                  <a:srgbClr val="1a4856"/>
                </a:solidFill>
                <a:latin typeface="Arial"/>
              </a:rPr>
              <a:t> </a:t>
            </a:r>
            <a:br/>
            <a:br/>
            <a:r>
              <a:rPr b="1" lang="es-MX" sz="2200" spc="-1" strike="noStrike" cap="all">
                <a:solidFill>
                  <a:srgbClr val="1a4856"/>
                </a:solidFill>
                <a:latin typeface="Arial"/>
              </a:rPr>
              <a:t>-</a:t>
            </a:r>
            <a:r>
              <a:rPr b="1" lang="es-MX" sz="2200" spc="-1" strike="noStrike">
                <a:solidFill>
                  <a:srgbClr val="1a4856"/>
                </a:solidFill>
                <a:latin typeface="Arial"/>
              </a:rPr>
              <a:t>Sexo:</a:t>
            </a:r>
            <a:r>
              <a:rPr b="0" lang="es-MX" sz="2200" spc="-1" strike="noStrike">
                <a:solidFill>
                  <a:srgbClr val="1a4856"/>
                </a:solidFill>
                <a:latin typeface="Arial"/>
              </a:rPr>
              <a:t> Masculino, Femenino*, Desconocido</a:t>
            </a:r>
            <a:br/>
            <a:r>
              <a:rPr b="0" lang="es-MX" sz="2200" spc="-1" strike="noStrike">
                <a:solidFill>
                  <a:srgbClr val="1a4856"/>
                </a:solidFill>
                <a:latin typeface="Arial"/>
              </a:rPr>
              <a:t>*En caso de seleccionar el sexo femenino, se desplegarán dos casillas que pueden marcarse en caso de que se trate de una usuaria embarazada y/o que esté lactando.</a:t>
            </a:r>
            <a:r>
              <a:rPr b="1" lang="en-US" sz="2200" spc="-1" strike="noStrike" cap="all">
                <a:solidFill>
                  <a:srgbClr val="1a4856"/>
                </a:solidFill>
                <a:latin typeface="Arial"/>
              </a:rPr>
              <a:t> </a:t>
            </a:r>
            <a:br/>
            <a:br/>
            <a:r>
              <a:rPr b="1" lang="en-US" sz="2200" spc="-1" strike="noStrike">
                <a:solidFill>
                  <a:srgbClr val="1a4856"/>
                </a:solidFill>
                <a:latin typeface="Arial"/>
              </a:rPr>
              <a:t>-Peso</a:t>
            </a:r>
            <a:br/>
            <a:br/>
            <a:r>
              <a:rPr b="1" lang="en-US" sz="2200" spc="-1" strike="noStrike">
                <a:solidFill>
                  <a:srgbClr val="1a4856"/>
                </a:solidFill>
                <a:latin typeface="Arial"/>
              </a:rPr>
              <a:t>-Fecha de nacimiento</a:t>
            </a:r>
            <a:br/>
            <a:br/>
            <a:r>
              <a:rPr b="1" lang="es-MX" sz="2200" spc="-1" strike="noStrike">
                <a:solidFill>
                  <a:srgbClr val="1a4856"/>
                </a:solidFill>
                <a:latin typeface="Arial"/>
              </a:rPr>
              <a:t>-País donde comenzaron las reacciones:</a:t>
            </a:r>
            <a:r>
              <a:rPr b="0" lang="es-MX" sz="2200" spc="-1" strike="noStrike">
                <a:solidFill>
                  <a:srgbClr val="1a4856"/>
                </a:solidFill>
                <a:latin typeface="Arial"/>
              </a:rPr>
              <a:t> por defecto aparecerá Argentina. No lo modifique</a:t>
            </a:r>
            <a:endParaRPr b="0" lang="en-US" sz="22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ángulo 1"/>
          <p:cNvSpPr/>
          <p:nvPr/>
        </p:nvSpPr>
        <p:spPr>
          <a:xfrm>
            <a:off x="539280" y="468720"/>
            <a:ext cx="11083680" cy="612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es-A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 u="sng">
                <a:solidFill>
                  <a:srgbClr val="1a4856"/>
                </a:solidFill>
                <a:uFillTx/>
                <a:latin typeface="Arial"/>
              </a:rPr>
              <a:t>2-DESCRIBA LO SUCEDIDO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-Reacción/síntoma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-Fecha de comienzo  y de finalización de la reacción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-Duración de la reacción o malestar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-Estado actual de la reacción/síntoma</a:t>
            </a: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 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-¿La reacción produjo alguna de las siguientes consecuencias?</a:t>
            </a: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 Por ejemplo hospitalización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3-</a:t>
            </a:r>
            <a:r>
              <a:rPr b="1" lang="en-US" sz="2000" spc="-1" strike="noStrike" u="sng">
                <a:solidFill>
                  <a:srgbClr val="1a4856"/>
                </a:solidFill>
                <a:uFillTx/>
                <a:latin typeface="Arial"/>
              </a:rPr>
              <a:t>MEDICAMENTOS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-Nombre del medicamento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-Compañía farmacéutica productora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</a:t>
            </a: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Número de lote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-Concentración y Dosis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</a:t>
            </a: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Vía de administración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-Fecha de comienzo  y de fin de la administración del medicamento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-Duración de la administración del medicamento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-Indicación de la administración del medicamento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-Acción tomada con el medicamento. </a:t>
            </a: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Por ej Medicamento retirado</a:t>
            </a:r>
            <a:endParaRPr b="0" lang="es-A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ángulo 3"/>
          <p:cNvSpPr/>
          <p:nvPr/>
        </p:nvSpPr>
        <p:spPr>
          <a:xfrm>
            <a:off x="762120" y="493920"/>
            <a:ext cx="9949320" cy="585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es-A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21" strike="noStrike" u="sng">
                <a:solidFill>
                  <a:srgbClr val="1a4856"/>
                </a:solidFill>
                <a:uFillTx/>
                <a:latin typeface="Arial"/>
              </a:rPr>
              <a:t>4- INFORMACIÓN ADICIONAL: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En esta sección agregue información relevante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de la historia clínica del paciente que ayude a la evaluación del caso por ej enfermedades previas o actuales.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21" strike="noStrike" u="sng">
                <a:solidFill>
                  <a:srgbClr val="1a4856"/>
                </a:solidFill>
                <a:uFillTx/>
                <a:latin typeface="Arial"/>
              </a:rPr>
              <a:t>5-</a:t>
            </a:r>
            <a:r>
              <a:rPr b="1" lang="en-US" sz="2000" spc="-1" strike="noStrike" u="sng">
                <a:solidFill>
                  <a:srgbClr val="1a4856"/>
                </a:solidFill>
                <a:uFillTx/>
                <a:latin typeface="Arial"/>
              </a:rPr>
              <a:t>INFORMACIÓN DE CONTACTO</a:t>
            </a:r>
            <a:r>
              <a:rPr b="1" lang="en-US" sz="2000" spc="-1" strike="noStrike">
                <a:solidFill>
                  <a:srgbClr val="1a4856"/>
                </a:solidFill>
                <a:latin typeface="Arial"/>
              </a:rPr>
              <a:t>: 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Profesión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Nombre y Apellido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Establecimiento de salud 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Correo electrónico 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Teléfono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 u="sng">
                <a:solidFill>
                  <a:srgbClr val="1a4856"/>
                </a:solidFill>
                <a:uFillTx/>
                <a:latin typeface="Arial"/>
              </a:rPr>
              <a:t>6-RESUMEN DEL REPORTE</a:t>
            </a: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MX" sz="2000" spc="-1" strike="noStrike">
                <a:solidFill>
                  <a:srgbClr val="1a4856"/>
                </a:solidFill>
                <a:latin typeface="Arial"/>
              </a:rPr>
              <a:t>Importante</a:t>
            </a:r>
            <a:r>
              <a:rPr b="0" lang="es-MX" sz="2000" spc="-1" strike="noStrike">
                <a:solidFill>
                  <a:srgbClr val="1a4856"/>
                </a:solidFill>
                <a:latin typeface="Arial"/>
              </a:rPr>
              <a:t>: el registro de la notificación enviada no constituye conclusión alguna respecto de una relación causal entre el medicamento y la reacción adversa notificada.</a:t>
            </a:r>
            <a:endParaRPr b="0" lang="es-A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n 1" descr=""/>
          <p:cNvPicPr/>
          <p:nvPr/>
        </p:nvPicPr>
        <p:blipFill>
          <a:blip r:embed="rId1"/>
          <a:stretch/>
        </p:blipFill>
        <p:spPr>
          <a:xfrm>
            <a:off x="532800" y="1069560"/>
            <a:ext cx="10757880" cy="4690440"/>
          </a:xfrm>
          <a:prstGeom prst="rect">
            <a:avLst/>
          </a:prstGeom>
          <a:ln w="0">
            <a:noFill/>
          </a:ln>
        </p:spPr>
      </p:pic>
      <p:sp>
        <p:nvSpPr>
          <p:cNvPr id="158" name="Título 2"/>
          <p:cNvSpPr txBox="1"/>
          <p:nvPr/>
        </p:nvSpPr>
        <p:spPr>
          <a:xfrm>
            <a:off x="603720" y="-162360"/>
            <a:ext cx="8273880" cy="150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1" lang="es-MX" sz="2800" spc="-1" strike="noStrike">
                <a:solidFill>
                  <a:srgbClr val="1a4856"/>
                </a:solidFill>
                <a:latin typeface="Arial"/>
              </a:rPr>
              <a:t>Notificación de reacciones adversas a través de formulario adjunto</a:t>
            </a:r>
            <a:endParaRPr b="0" lang="en-US" sz="2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9" name="Rectángulo 3"/>
          <p:cNvSpPr/>
          <p:nvPr/>
        </p:nvSpPr>
        <p:spPr>
          <a:xfrm>
            <a:off x="540000" y="5760000"/>
            <a:ext cx="10684080" cy="92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 u="sng">
                <a:solidFill>
                  <a:srgbClr val="293f06"/>
                </a:solidFill>
                <a:uFillTx/>
                <a:latin typeface="Century Gothic"/>
                <a:hlinkClick r:id="rId2"/>
              </a:rPr>
              <a:t>https://</a:t>
            </a:r>
            <a:r>
              <a:rPr b="0" lang="en-US" sz="1800" spc="-1" strike="noStrike" u="sng">
                <a:solidFill>
                  <a:srgbClr val="293f06"/>
                </a:solidFill>
                <a:uFillTx/>
                <a:latin typeface="Century Gothic"/>
                <a:hlinkClick r:id="rId3"/>
              </a:rPr>
              <a:t>www.argentina.gob.ar/anmat/regulados/sistema-nacional-de-farmacovigilancia/notificacion-traves-de-formulario-adjunto</a:t>
            </a:r>
            <a:endParaRPr b="0" lang="es-A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A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n 1" descr=""/>
          <p:cNvPicPr/>
          <p:nvPr/>
        </p:nvPicPr>
        <p:blipFill>
          <a:blip r:embed="rId1"/>
          <a:stretch/>
        </p:blipFill>
        <p:spPr>
          <a:xfrm>
            <a:off x="775440" y="1266840"/>
            <a:ext cx="10499040" cy="5189400"/>
          </a:xfrm>
          <a:prstGeom prst="rect">
            <a:avLst/>
          </a:prstGeom>
          <a:ln w="0">
            <a:noFill/>
          </a:ln>
        </p:spPr>
      </p:pic>
      <p:sp>
        <p:nvSpPr>
          <p:cNvPr id="161" name="Título 2"/>
          <p:cNvSpPr txBox="1"/>
          <p:nvPr/>
        </p:nvSpPr>
        <p:spPr>
          <a:xfrm>
            <a:off x="775440" y="-150120"/>
            <a:ext cx="8597880" cy="150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1" lang="es-MX" sz="2800" spc="-1" strike="noStrike">
                <a:solidFill>
                  <a:srgbClr val="1a4856"/>
                </a:solidFill>
                <a:latin typeface="Arial"/>
              </a:rPr>
              <a:t>Formularios adjuntos</a:t>
            </a:r>
            <a:endParaRPr b="0" lang="en-US" sz="28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n 2" descr=""/>
          <p:cNvPicPr/>
          <p:nvPr/>
        </p:nvPicPr>
        <p:blipFill>
          <a:blip r:embed="rId1"/>
          <a:stretch/>
        </p:blipFill>
        <p:spPr>
          <a:xfrm>
            <a:off x="5249520" y="579600"/>
            <a:ext cx="4922640" cy="6024960"/>
          </a:xfrm>
          <a:prstGeom prst="rect">
            <a:avLst/>
          </a:prstGeom>
          <a:ln w="0">
            <a:noFill/>
          </a:ln>
        </p:spPr>
      </p:pic>
      <p:sp>
        <p:nvSpPr>
          <p:cNvPr id="163" name="Título 6"/>
          <p:cNvSpPr txBox="1"/>
          <p:nvPr/>
        </p:nvSpPr>
        <p:spPr>
          <a:xfrm>
            <a:off x="414720" y="837720"/>
            <a:ext cx="4671360" cy="150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000"/>
          </a:bodyPr>
          <a:p>
            <a:pPr>
              <a:lnSpc>
                <a:spcPct val="100000"/>
              </a:lnSpc>
            </a:pPr>
            <a:br/>
            <a:r>
              <a:rPr b="1" lang="es-MX" sz="3100" spc="-1" strike="noStrike">
                <a:solidFill>
                  <a:srgbClr val="1a4856"/>
                </a:solidFill>
                <a:latin typeface="Arial"/>
              </a:rPr>
              <a:t>Formulario para  notificar eventos adversos (profesionales de la salud)</a:t>
            </a:r>
            <a:endParaRPr b="0" lang="en-US" sz="31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agen 1" descr=""/>
          <p:cNvPicPr/>
          <p:nvPr/>
        </p:nvPicPr>
        <p:blipFill>
          <a:blip r:embed="rId1"/>
          <a:stretch/>
        </p:blipFill>
        <p:spPr>
          <a:xfrm>
            <a:off x="4830840" y="489960"/>
            <a:ext cx="4933080" cy="5959440"/>
          </a:xfrm>
          <a:prstGeom prst="rect">
            <a:avLst/>
          </a:prstGeom>
          <a:ln w="0">
            <a:noFill/>
          </a:ln>
        </p:spPr>
      </p:pic>
      <p:sp>
        <p:nvSpPr>
          <p:cNvPr id="165" name="Título 2"/>
          <p:cNvSpPr txBox="1"/>
          <p:nvPr/>
        </p:nvSpPr>
        <p:spPr>
          <a:xfrm>
            <a:off x="325080" y="903240"/>
            <a:ext cx="4156920" cy="150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1" lang="es-MX" sz="2800" spc="-1" strike="noStrike">
                <a:solidFill>
                  <a:srgbClr val="1a4856"/>
                </a:solidFill>
                <a:latin typeface="Arial"/>
              </a:rPr>
              <a:t>Formulario para  notificar errores de medicación</a:t>
            </a:r>
            <a:endParaRPr b="0" lang="en-US" sz="2800" spc="-1" strike="noStrike">
              <a:solidFill>
                <a:srgbClr val="00000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182</TotalTime>
  <Application>LibreOffice/7.1.3.2$Windows_X86_64 LibreOffice_project/47f78053abe362b9384784d31a6e56f8511eb1c1</Application>
  <AppVersion>15.0000</AppVersion>
  <Words>375</Words>
  <Paragraphs>67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2026-08-02T22:47:30Z</dcterms:created>
  <dc:creator>Diego</dc:creator>
  <dc:description/>
  <dc:language>es-AR</dc:language>
  <cp:lastModifiedBy/>
  <dcterms:modified xsi:type="dcterms:W3CDTF">2026-08-05T09:06:49Z</dcterms:modified>
  <cp:revision>22</cp:revision>
  <dc:subject/>
  <dc:title>Notificación de efectos adversos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Panorámica</vt:lpwstr>
  </property>
  <property fmtid="{D5CDD505-2E9C-101B-9397-08002B2CF9AE}" pid="3" name="Slides">
    <vt:i4>13</vt:i4>
  </property>
</Properties>
</file>