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61" r:id="rId1"/>
    <p:sldMasterId id="2147483680" r:id="rId2"/>
  </p:sldMasterIdLst>
  <p:notesMasterIdLst>
    <p:notesMasterId r:id="rId28"/>
  </p:notesMasterIdLst>
  <p:sldIdLst>
    <p:sldId id="256" r:id="rId3"/>
    <p:sldId id="257" r:id="rId4"/>
    <p:sldId id="259" r:id="rId5"/>
    <p:sldId id="260" r:id="rId6"/>
    <p:sldId id="376" r:id="rId7"/>
    <p:sldId id="263" r:id="rId8"/>
    <p:sldId id="328" r:id="rId9"/>
    <p:sldId id="389" r:id="rId10"/>
    <p:sldId id="392" r:id="rId11"/>
    <p:sldId id="348" r:id="rId12"/>
    <p:sldId id="266" r:id="rId13"/>
    <p:sldId id="267" r:id="rId14"/>
    <p:sldId id="270" r:id="rId15"/>
    <p:sldId id="394" r:id="rId16"/>
    <p:sldId id="272" r:id="rId17"/>
    <p:sldId id="275" r:id="rId18"/>
    <p:sldId id="381" r:id="rId19"/>
    <p:sldId id="382" r:id="rId20"/>
    <p:sldId id="373" r:id="rId21"/>
    <p:sldId id="379" r:id="rId22"/>
    <p:sldId id="346" r:id="rId23"/>
    <p:sldId id="279" r:id="rId24"/>
    <p:sldId id="281" r:id="rId25"/>
    <p:sldId id="385" r:id="rId26"/>
    <p:sldId id="387" r:id="rId27"/>
  </p:sldIdLst>
  <p:sldSz cx="9144000" cy="6858000" type="screen4x3"/>
  <p:notesSz cx="7099300" cy="10234613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FFFF"/>
    <a:srgbClr val="0000CC"/>
    <a:srgbClr val="FF0066"/>
    <a:srgbClr val="FFFF00"/>
    <a:srgbClr val="0033CC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3" autoAdjust="0"/>
  </p:normalViewPr>
  <p:slideViewPr>
    <p:cSldViewPr showGuides="1">
      <p:cViewPr varScale="1">
        <p:scale>
          <a:sx n="88" d="100"/>
          <a:sy n="88" d="100"/>
        </p:scale>
        <p:origin x="666" y="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s-A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CD2EC68-1AD2-461F-B4E8-965A33760376}" type="slidenum">
              <a:rPr lang="es-AR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0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EB0453-46EC-4323-A18F-A29807314868}" type="slidenum">
              <a:rPr lang="es-AR" sz="1400" smtClean="0"/>
              <a:t>1</a:t>
            </a:fld>
            <a:endParaRPr lang="es-AR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6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433BF6-30AB-495C-B924-DD3D9012B48A}" type="slidenum">
              <a:rPr lang="es-AR" sz="1400" smtClean="0"/>
              <a:t>10</a:t>
            </a:fld>
            <a:endParaRPr lang="es-AR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88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59ABA-BCC3-49D4-8AC1-B26483BC2EFE}" type="slidenum">
              <a:rPr lang="es-AR" sz="1400" smtClean="0"/>
              <a:t>11</a:t>
            </a:fld>
            <a:endParaRPr lang="es-AR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4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835796-8F1A-4F3E-9F7D-36A8E9B72939}" type="slidenum">
              <a:rPr lang="es-AR" sz="1400" smtClean="0"/>
              <a:t>12</a:t>
            </a:fld>
            <a:endParaRPr lang="es-AR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42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07ED0-F30C-4CAD-9E76-391BEEED6F04}" type="slidenum">
              <a:rPr lang="es-AR" sz="1400" smtClean="0"/>
              <a:t>13</a:t>
            </a:fld>
            <a:endParaRPr lang="es-AR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3804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835796-8F1A-4F3E-9F7D-36A8E9B72939}" type="slidenum">
              <a:rPr lang="es-AR" sz="1400" smtClean="0"/>
              <a:pPr>
                <a:spcBef>
                  <a:spcPct val="0"/>
                </a:spcBef>
              </a:pPr>
              <a:t>14</a:t>
            </a:fld>
            <a:endParaRPr lang="es-AR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10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A9FE3B-BF77-4F9B-B14A-BB22F4113D2B}" type="slidenum">
              <a:rPr lang="es-AR" sz="1400" smtClean="0"/>
              <a:t>15</a:t>
            </a:fld>
            <a:endParaRPr lang="es-AR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61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DB2724-4245-4473-969F-00592A8E70DC}" type="slidenum">
              <a:rPr lang="es-AR" sz="1400" smtClean="0"/>
              <a:t>16</a:t>
            </a:fld>
            <a:endParaRPr lang="es-AR" sz="14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376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95F46D-2C02-48EB-A351-C5551E3719E4}" type="slidenum">
              <a:rPr lang="es-AR" sz="1400" smtClean="0"/>
              <a:t>17</a:t>
            </a:fld>
            <a:endParaRPr lang="es-AR" sz="140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056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95F46D-2C02-48EB-A351-C5551E3719E4}" type="slidenum">
              <a:rPr lang="es-AR" sz="1400" smtClean="0"/>
              <a:t>18</a:t>
            </a:fld>
            <a:endParaRPr lang="es-AR" sz="140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762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95F46D-2C02-48EB-A351-C5551E3719E4}" type="slidenum">
              <a:rPr lang="es-AR" sz="1400" smtClean="0"/>
              <a:t>19</a:t>
            </a:fld>
            <a:endParaRPr lang="es-AR" sz="140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6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2CDF51-2BD4-484F-8D8C-959D42BD353E}" type="slidenum">
              <a:rPr lang="es-AR" sz="1400" smtClean="0"/>
              <a:t>2</a:t>
            </a:fld>
            <a:endParaRPr lang="es-AR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41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95F46D-2C02-48EB-A351-C5551E3719E4}" type="slidenum">
              <a:rPr lang="es-AR" sz="1400" smtClean="0"/>
              <a:t>20</a:t>
            </a:fld>
            <a:endParaRPr lang="es-AR" sz="140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488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433BF6-30AB-495C-B924-DD3D9012B48A}" type="slidenum">
              <a:rPr lang="es-AR" sz="1400" smtClean="0"/>
              <a:t>21</a:t>
            </a:fld>
            <a:endParaRPr lang="es-AR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84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566360-8EBE-44F7-9AD6-535128D6132C}" type="slidenum">
              <a:rPr lang="es-AR" sz="1400" smtClean="0"/>
              <a:t>22</a:t>
            </a:fld>
            <a:endParaRPr lang="es-AR" sz="140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419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824ABB-A664-49DF-8336-0FA4C841AB3A}" type="slidenum">
              <a:rPr lang="es-AR" sz="1400" smtClean="0"/>
              <a:t>23</a:t>
            </a:fld>
            <a:endParaRPr lang="es-AR" sz="140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722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824ABB-A664-49DF-8336-0FA4C841AB3A}" type="slidenum">
              <a:rPr lang="es-AR" sz="1400" smtClean="0"/>
              <a:pPr>
                <a:spcBef>
                  <a:spcPct val="0"/>
                </a:spcBef>
              </a:pPr>
              <a:t>24</a:t>
            </a:fld>
            <a:endParaRPr lang="es-AR" sz="140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800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824ABB-A664-49DF-8336-0FA4C841AB3A}" type="slidenum">
              <a:rPr lang="es-AR" sz="1400" smtClean="0"/>
              <a:pPr>
                <a:spcBef>
                  <a:spcPct val="0"/>
                </a:spcBef>
              </a:pPr>
              <a:t>25</a:t>
            </a:fld>
            <a:endParaRPr lang="es-AR" sz="140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87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D5B31B-1813-4AF4-BF01-9D40BE7FDA2E}" type="slidenum">
              <a:rPr lang="es-AR" sz="1400" smtClean="0"/>
              <a:t>3</a:t>
            </a:fld>
            <a:endParaRPr lang="es-AR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63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ED8BBD-54BC-4C4D-A4A0-4154C549D656}" type="slidenum">
              <a:rPr lang="es-AR" sz="1400" smtClean="0"/>
              <a:t>4</a:t>
            </a:fld>
            <a:endParaRPr lang="es-AR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5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ED8BBD-54BC-4C4D-A4A0-4154C549D656}" type="slidenum">
              <a:rPr lang="es-AR" sz="1400" smtClean="0"/>
              <a:t>5</a:t>
            </a:fld>
            <a:endParaRPr lang="es-AR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64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0BE6F7-8A33-4A8D-B5FB-C53231DD7A14}" type="slidenum">
              <a:rPr lang="es-AR" sz="1400" smtClean="0"/>
              <a:t>6</a:t>
            </a:fld>
            <a:endParaRPr lang="es-AR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54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433BF6-30AB-495C-B924-DD3D9012B48A}" type="slidenum">
              <a:rPr lang="es-AR" sz="1400" smtClean="0"/>
              <a:t>7</a:t>
            </a:fld>
            <a:endParaRPr lang="es-AR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933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433BF6-30AB-495C-B924-DD3D9012B48A}" type="slidenum">
              <a:rPr lang="es-AR" sz="1400" smtClean="0"/>
              <a:pPr>
                <a:spcBef>
                  <a:spcPct val="0"/>
                </a:spcBef>
              </a:pPr>
              <a:t>8</a:t>
            </a:fld>
            <a:endParaRPr lang="es-AR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32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433BF6-30AB-495C-B924-DD3D9012B48A}" type="slidenum">
              <a:rPr lang="es-AR" sz="1400" smtClean="0"/>
              <a:pPr>
                <a:spcBef>
                  <a:spcPct val="0"/>
                </a:spcBef>
              </a:pPr>
              <a:t>9</a:t>
            </a:fld>
            <a:endParaRPr lang="es-AR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s-A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2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9DF7-EAF1-4C9B-8D9A-6AF13C024560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8A57-348B-416F-B6D4-BF5D58A74796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8C6F-4A56-449B-BD4A-CC3344AB2DC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4688" y="971550"/>
            <a:ext cx="6000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220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999288" y="2613025"/>
            <a:ext cx="6016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220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448177" y="3771174"/>
            <a:ext cx="546115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6B3-03DD-48C7-8149-CBC8FAF655BD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F900-5045-46CA-85FB-D0347F01492A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0863-34CD-4807-AE71-7F05DAAC4878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3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EEA4-D33D-4536-B019-99027AC6421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EB02-A03F-4F9F-8269-D332736F1253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F9C6-50C1-4F26-BA21-E9F730A4F78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4F2C6B-DE1E-498E-9623-25CC45598206}" type="slidenum">
              <a:rPr lang="es-ES"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F707-C5E5-47C1-BC25-F3E88FD720E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C3C2-49B1-404A-ABE6-2DF808D7B7A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2E66-0A5C-4C9E-A265-A926B6B1F11B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9EB1-04AF-45F9-A8CC-AF9669265D7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A12E-CF42-4583-A9CD-82518CF063BA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CA58-CB8D-428A-9293-8E9511E2F480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36B9-420A-48CF-BBC7-32A1E26F8773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DC1B-6012-477A-BADD-99E7A1DC335A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FAEC-B225-4BCE-9DC2-AB4D626D4C3F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97A1-E081-44F4-BD1D-B3E4C15952D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8E6B-E597-47F9-BC01-E852CD9E9E69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6025-A0C1-4C66-A5D3-D20758E3CE4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94B8-D4D0-4B25-80E6-FA0CB0635CC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4688" y="971550"/>
            <a:ext cx="6000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220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999288" y="2613025"/>
            <a:ext cx="6016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220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448177" y="3771174"/>
            <a:ext cx="546115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2DAC-23BF-4851-B3A6-ADD793C811E9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8417-4796-4015-B013-497FCBA4E65A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2A04-5599-4499-BCD7-8CB5EE2BE773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3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5695-F816-44B5-97DF-551FE56AF50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9B4D-CE07-44BB-862D-E2F80CB12165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B932-FA5F-48E6-A288-A49AE62AA42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F34C-3F09-45CB-A5E2-6C35171849D5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259-9CE0-4522-A634-B55B27713389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978B-74BB-43AF-A1B2-7106C6A0E861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0B18-2180-4FB8-84CE-80F112E94D49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333B-F506-46D4-AC4F-912B109E6AC9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0040-0454-4563-91B8-AD7EBD16AC64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CCFA6-8E35-4E88-B14B-669696A01F30}" type="slidenum">
              <a:rPr lang="es-AR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0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s-AR"/>
              <a:t>28/03/21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4532BB-3939-42E4-813B-DF0BF2F79031}" type="slidenum">
              <a:rPr lang="es-AR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98"/>
          <a:stretch>
            <a:fillRect/>
          </a:stretch>
        </p:blipFill>
        <p:spPr bwMode="auto">
          <a:xfrm>
            <a:off x="1547664" y="2276420"/>
            <a:ext cx="2910086" cy="869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41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4"/>
          <a:stretch>
            <a:fillRect/>
          </a:stretch>
        </p:blipFill>
        <p:spPr bwMode="auto">
          <a:xfrm>
            <a:off x="4572001" y="2276420"/>
            <a:ext cx="2520279" cy="8413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9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1520" y="3500755"/>
            <a:ext cx="864096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PRESCRIPCIÓN </a:t>
            </a:r>
            <a:r>
              <a:rPr lang="es-AR" sz="3200" b="1" dirty="0">
                <a:solidFill>
                  <a:srgbClr val="004682"/>
                </a:solidFill>
                <a:latin typeface="Calibri" panose="02020603050405020304" pitchFamily="18" charset="0"/>
              </a:rPr>
              <a:t>RACIONAL DE MEDICAMENTOS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4869160"/>
            <a:ext cx="8187690" cy="16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Prof. Dr. Gabriel S. </a:t>
            </a:r>
            <a:r>
              <a:rPr lang="es-AR" altLang="en-US" sz="2400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Iraci</a:t>
            </a:r>
            <a:endParaRPr lang="es-AR" altLang="en-US" sz="30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es-AR" altLang="en-US" sz="16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Prof</a:t>
            </a:r>
            <a:r>
              <a:rPr lang="es-AR" altLang="en-US" sz="1600" b="1" dirty="0">
                <a:solidFill>
                  <a:srgbClr val="0070C0"/>
                </a:solidFill>
                <a:latin typeface="Calibri" panose="02020603050405020304" pitchFamily="18" charset="0"/>
              </a:rPr>
              <a:t>. Titular - Cat. </a:t>
            </a:r>
            <a:r>
              <a:rPr lang="es-AR" altLang="en-US" sz="16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Fco</a:t>
            </a:r>
            <a:r>
              <a:rPr lang="es-AR" altLang="en-US" sz="1600" b="1" dirty="0">
                <a:solidFill>
                  <a:srgbClr val="0070C0"/>
                </a:solidFill>
                <a:latin typeface="Calibri" panose="02020603050405020304" pitchFamily="18" charset="0"/>
              </a:rPr>
              <a:t>. Aplicada I y II - 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16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s-AR" altLang="en-US" sz="16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Med</a:t>
            </a:r>
            <a:r>
              <a:rPr lang="es-AR" altLang="en-US" sz="1600" b="1" dirty="0">
                <a:solidFill>
                  <a:srgbClr val="0070C0"/>
                </a:solidFill>
                <a:latin typeface="Calibri" panose="02020603050405020304" pitchFamily="18" charset="0"/>
              </a:rPr>
              <a:t>. Especialista en Medicina Interna y Farmacología Clínica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16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s-AR" altLang="en-US" sz="16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s-AR" altLang="en-US" sz="16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Médico de Planta: Clínica Reina Fabiola – Dir. Especialidades Médicas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595" y="639388"/>
            <a:ext cx="7534741" cy="1341120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s-ES_tradnl" sz="3000" b="1" i="1" dirty="0" err="1" smtClean="0">
                <a:solidFill>
                  <a:srgbClr val="003399"/>
                </a:solidFill>
                <a:latin typeface="Calibri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s-ES_tradnl" sz="3000" b="1" i="1" dirty="0" smtClean="0">
                <a:solidFill>
                  <a:srgbClr val="003399"/>
                </a:solidFill>
                <a:latin typeface="Calibri" panose="020B0604020202020204" pitchFamily="34" charset="0"/>
                <a:cs typeface="Arial" panose="020B0604020202020204" pitchFamily="34" charset="0"/>
              </a:rPr>
              <a:t>. de Farmacología Aplicada I &amp; II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003399"/>
                </a:solidFill>
                <a:latin typeface="Calibri" panose="020B0604020202020204" pitchFamily="34" charset="0"/>
                <a:cs typeface="Arial" panose="020B0604020202020204" pitchFamily="34" charset="0"/>
              </a:rPr>
              <a:t>Hospital Nacional de Clínicas</a:t>
            </a:r>
            <a:endParaRPr lang="es-ES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0975087">
            <a:off x="5596434" y="4060011"/>
            <a:ext cx="2746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>
                <a:solidFill>
                  <a:srgbClr val="00B0F0"/>
                </a:solidFill>
              </a:rPr>
              <a:t>En la era de la IA</a:t>
            </a:r>
            <a:endParaRPr lang="es-AR" sz="2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31595" y="682467"/>
            <a:ext cx="6192351" cy="105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Necesito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Fármacos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para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alcanzar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objetivo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?</a:t>
            </a:r>
            <a:endParaRPr lang="en-US" sz="27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4º Paso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7995" y="2204864"/>
            <a:ext cx="83712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Cuando esté debidamente demostrado SE DEBEN PRESCRIBIR:</a:t>
            </a:r>
          </a:p>
          <a:p>
            <a:pPr algn="l" eaLnBrk="1">
              <a:spcBef>
                <a:spcPts val="640"/>
              </a:spcBef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-   Cambios 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estilo de </a:t>
            </a: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vida: Sueño – Alimentación – </a:t>
            </a:r>
            <a:r>
              <a:rPr lang="es-AR" alt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Act</a:t>
            </a: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. física </a:t>
            </a:r>
          </a:p>
          <a:p>
            <a:pPr marL="344170" indent="-342900" algn="l" eaLnBrk="1">
              <a:spcBef>
                <a:spcPts val="640"/>
              </a:spcBef>
              <a:buFontTx/>
              <a:buChar char="-"/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Cirugía </a:t>
            </a:r>
          </a:p>
          <a:p>
            <a:pPr marL="344170" indent="-342900" eaLnBrk="1">
              <a:spcBef>
                <a:spcPts val="640"/>
              </a:spcBef>
              <a:buFontTx/>
              <a:buChar char="-"/>
            </a:pP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Psicoterapia (además ayuda a la adherencia a los otros </a:t>
            </a:r>
            <a:r>
              <a:rPr lang="es-AR" altLang="en-US" sz="2400" b="1" dirty="0" err="1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ttos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)</a:t>
            </a:r>
          </a:p>
          <a:p>
            <a:pPr marL="344170" indent="-342900" algn="l" eaLnBrk="1">
              <a:spcBef>
                <a:spcPts val="640"/>
              </a:spcBef>
              <a:buFontTx/>
              <a:buChar char="-"/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Kinesioterapia</a:t>
            </a:r>
          </a:p>
          <a:p>
            <a:pPr marL="344170" indent="-342900" algn="l" eaLnBrk="1">
              <a:spcBef>
                <a:spcPts val="640"/>
              </a:spcBef>
              <a:buFontTx/>
              <a:buChar char="-"/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Cambios 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  <a:sym typeface="+mn-ea"/>
              </a:rPr>
              <a:t>sociales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1720" y="5426118"/>
            <a:ext cx="640270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Realmente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necesita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un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fármaco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?</a:t>
            </a:r>
          </a:p>
          <a:p>
            <a:pPr algn="l" eaLnBrk="1">
              <a:spcBef>
                <a:spcPts val="640"/>
              </a:spcBef>
            </a:pP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267744" y="821163"/>
            <a:ext cx="5530215" cy="10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Cuáles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son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medicamentos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EFICACES?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552" y="2065546"/>
            <a:ext cx="6009005" cy="196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0"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None/>
              <a:defRPr/>
            </a:pPr>
            <a:r>
              <a:rPr lang="es-AR" alt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Los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capac</a:t>
            </a:r>
            <a:r>
              <a:rPr lang="es-AR" alt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es de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modificar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favorablemente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pronóstico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curso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una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enfermedad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o un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síntoma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”. </a:t>
            </a:r>
          </a:p>
          <a:p>
            <a:pPr algn="l" eaLnBrk="1">
              <a:spcBef>
                <a:spcPts val="640"/>
              </a:spcBef>
              <a:defRPr/>
            </a:pP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Y no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simplemente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una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variable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biológica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4º Paso -a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7624" y="4878848"/>
            <a:ext cx="4464496" cy="158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defRPr/>
            </a:pPr>
            <a:r>
              <a:rPr lang="en-US" sz="2400" b="1" u="sng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Eficacia</a:t>
            </a:r>
            <a:endParaRPr lang="en-US" sz="2400" b="1" u="sng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algn="l" eaLnBrk="1">
              <a:spcBef>
                <a:spcPts val="640"/>
              </a:spcBef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Demostrada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en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estudios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científicos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con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mejor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nivel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evidencia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disponible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074271"/>
            <a:ext cx="2577521" cy="25775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967" y="4912344"/>
            <a:ext cx="2073465" cy="1555099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 y Chat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2025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850" y="2261428"/>
            <a:ext cx="8267197" cy="375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Hola _ _ _ _ 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Qué drogas son efectivas para tratar la patología _ _ _ _ _ ?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La búsqueda debe ser realizada en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revistas médicas de alto factor de impacto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(artículos de revisión) o en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sociedades científicas médicas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o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instituciones ministeriales de salud nacionales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Preferentemente argentinas y de no mas de 5 años.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Debes mostrarme los links de acceso a este material.</a:t>
            </a:r>
            <a:endParaRPr lang="es-AR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4º Paso -a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342647" y="1056801"/>
            <a:ext cx="6248400" cy="90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Cómo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le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solicito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una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IA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esta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información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?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67544" y="1988840"/>
            <a:ext cx="829246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20603050405020304" pitchFamily="18" charset="0"/>
              </a:rPr>
              <a:t>“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Son aquellos de los cuales conozco l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gravedad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frecuencia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cantidad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efectos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indeseados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que 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TODOS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fármacos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poseen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…”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Implica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que las RAM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sean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bien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conocidas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y no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simplemente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que no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posea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.-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3º Paso -b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21498" y="807720"/>
            <a:ext cx="6248400" cy="9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Cuáles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son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medicamentos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s-AR" alt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SEGURO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S?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65" y="4379595"/>
            <a:ext cx="1872208" cy="1872208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 y Chat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2025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850" y="2060848"/>
            <a:ext cx="826719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Hola _ _ _ _ 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Qué drogas son seguras para tratar la patología _ _ _ _ _ ?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La búsqueda tener información sobre: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reacciones adversas agudas y a la largo plazo, contraindicaciones e interacciones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Debe ser realizada en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revistas médicas de alto factor de impacto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(artículos de revisión) o en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sociedades científicas médicas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o </a:t>
            </a:r>
            <a:r>
              <a:rPr lang="es-AR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instituciones ministeriales de salud nacionales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Preferentemente argentinas y de no mas de 5 años.</a:t>
            </a:r>
          </a:p>
          <a:p>
            <a:pPr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Debes mostrarme los links de acceso a este material.</a:t>
            </a:r>
            <a:endParaRPr lang="es-AR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4º Paso -b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342647" y="1056801"/>
            <a:ext cx="6248400" cy="90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Cómo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le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solicito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una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IA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esta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información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?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solidFill>
                  <a:prstClr val="white"/>
                </a:solidFill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 GS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2026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762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07504" y="1547073"/>
            <a:ext cx="89289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s-MX" altLang="en-US" sz="2400" b="1" u="sng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¡ </a:t>
            </a:r>
            <a:r>
              <a:rPr lang="en-US" sz="2400" b="1" u="sng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Revisar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 los </a:t>
            </a:r>
            <a:r>
              <a:rPr lang="en-US" sz="2400" b="1" u="sng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antecedentes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 PERSONA</a:t>
            </a:r>
            <a:r>
              <a:rPr lang="es-MX" alt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 !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endParaRPr lang="en-US" sz="3000" b="1" u="sng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Contraindicaciones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3000" b="1" dirty="0" smtClean="0">
                <a:solidFill>
                  <a:srgbClr val="FF0000"/>
                </a:solidFill>
                <a:latin typeface="Calibri" panose="02020603050405020304" pitchFamily="18" charset="0"/>
              </a:rPr>
              <a:t>ALERGIAS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comorbilidades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20603050405020304" pitchFamily="18" charset="0"/>
              </a:rPr>
              <a:t>estados</a:t>
            </a:r>
            <a:r>
              <a:rPr lang="en-US" sz="3000" b="1" dirty="0" smtClean="0">
                <a:solidFill>
                  <a:srgbClr val="FF0000"/>
                </a:solidFill>
                <a:latin typeface="Calibri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20603050405020304" pitchFamily="18" charset="0"/>
              </a:rPr>
              <a:t>fisiológicos</a:t>
            </a:r>
            <a:r>
              <a:rPr lang="en-US" sz="3000" b="1" dirty="0" smtClean="0">
                <a:solidFill>
                  <a:srgbClr val="FF0000"/>
                </a:solidFill>
                <a:latin typeface="Calibri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situación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psico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-$</a:t>
            </a: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ocial</a:t>
            </a:r>
            <a:r>
              <a:rPr lang="en-US" sz="3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 </a:t>
            </a:r>
            <a:r>
              <a:rPr lang="en-US" sz="3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genética</a:t>
            </a:r>
            <a:endParaRPr lang="en-US" sz="3000" b="1" dirty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endParaRPr lang="en-US" sz="3000" dirty="0">
              <a:solidFill>
                <a:srgbClr val="0070C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01570" y="869528"/>
            <a:ext cx="624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El FÁRMACO/s </a:t>
            </a:r>
            <a:r>
              <a:rPr lang="es-AR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APROPIADO/S</a:t>
            </a:r>
            <a:endParaRPr lang="es-AR" sz="2400" b="1" dirty="0">
              <a:solidFill>
                <a:srgbClr val="003399"/>
              </a:solidFill>
              <a:latin typeface="Calibri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5º Paso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13385" y="4197872"/>
            <a:ext cx="8333740" cy="96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855" indent="-28130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2550" indent="0" algn="l" eaLnBrk="1" hangingPunct="1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s-AR" sz="2400" b="1" u="sng" dirty="0" smtClean="0">
                <a:solidFill>
                  <a:srgbClr val="003399"/>
                </a:solidFill>
                <a:latin typeface="Calibri" panose="02020603050405020304" pitchFamily="18" charset="0"/>
              </a:rPr>
              <a:t>Drogas eficaces  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4F81BD"/>
              </a:buClr>
              <a:buSzPct val="80000"/>
              <a:defRPr/>
            </a:pPr>
            <a:r>
              <a:rPr lang="es-AR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(menos) </a:t>
            </a:r>
            <a:r>
              <a:rPr lang="es-AR" sz="2400" b="1" u="sng" dirty="0" smtClean="0">
                <a:solidFill>
                  <a:srgbClr val="003399"/>
                </a:solidFill>
                <a:latin typeface="Calibri" panose="02020603050405020304" pitchFamily="18" charset="0"/>
              </a:rPr>
              <a:t>drogas riesgosas</a:t>
            </a:r>
            <a:r>
              <a:rPr lang="es-AR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= Drogas posibles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 flipV="1">
            <a:off x="1853476" y="2965174"/>
            <a:ext cx="2726779" cy="1687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957203" y="2924944"/>
            <a:ext cx="52689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510692" y="2985580"/>
            <a:ext cx="1581588" cy="1667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2195736" y="3528274"/>
            <a:ext cx="2187566" cy="1124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220072" y="3493114"/>
            <a:ext cx="725253" cy="116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Flecha abajo 24"/>
          <p:cNvSpPr/>
          <p:nvPr/>
        </p:nvSpPr>
        <p:spPr>
          <a:xfrm>
            <a:off x="4748846" y="5064161"/>
            <a:ext cx="484632" cy="669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059832" y="5830268"/>
            <a:ext cx="41044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El FÁRMACO/s </a:t>
            </a:r>
            <a:r>
              <a:rPr lang="es-AR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APROPIADO/S</a:t>
            </a:r>
            <a:endParaRPr lang="es-AR" sz="2400" b="1" dirty="0">
              <a:solidFill>
                <a:srgbClr val="003399"/>
              </a:solidFill>
              <a:latin typeface="Calibri" panose="02020603050405020304" pitchFamily="18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5737079" y="3493114"/>
            <a:ext cx="2075281" cy="1186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5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066800" y="5949280"/>
            <a:ext cx="7543800" cy="6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Chequear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precios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presentaciones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antes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prescribir</a:t>
            </a:r>
            <a:endParaRPr lang="en-US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81000" y="3212976"/>
            <a:ext cx="8915400" cy="32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505460" y="1412240"/>
            <a:ext cx="813308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</a:pPr>
            <a:r>
              <a:rPr lang="es-AR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“No hay tratamiento más efectivo que aquel que se </a:t>
            </a:r>
            <a:r>
              <a:rPr lang="es-AR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cumple / compra”</a:t>
            </a:r>
          </a:p>
        </p:txBody>
      </p:sp>
      <p:pic>
        <p:nvPicPr>
          <p:cNvPr id="4813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50984" r="18454" b="33266"/>
          <a:stretch>
            <a:fillRect/>
          </a:stretch>
        </p:blipFill>
        <p:spPr bwMode="auto">
          <a:xfrm>
            <a:off x="3770237" y="2585421"/>
            <a:ext cx="4258147" cy="68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3850" y="2514600"/>
            <a:ext cx="8401050" cy="34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defRPr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www.kairosweb.com.ar </a:t>
            </a: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defRPr/>
            </a:pPr>
            <a:endParaRPr lang="es-AR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1630"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1630"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26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1630"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www.alfabeta.net</a:t>
            </a:r>
            <a:endParaRPr lang="es-AR" sz="26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764540"/>
            <a:ext cx="2077720" cy="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5º Paso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500506" y="836612"/>
            <a:ext cx="624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>
                <a:solidFill>
                  <a:srgbClr val="003399"/>
                </a:solidFill>
                <a:latin typeface="Calibri" panose="02020603050405020304" pitchFamily="18" charset="0"/>
              </a:rPr>
              <a:t>Medicamentos</a:t>
            </a:r>
            <a:r>
              <a:rPr 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s-AR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ACCE $ IBLE $</a:t>
            </a:r>
            <a:endParaRPr lang="es-AR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160" y="4319587"/>
            <a:ext cx="1962150" cy="352425"/>
          </a:xfrm>
          <a:prstGeom prst="rect">
            <a:avLst/>
          </a:prstGeom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619885" y="621030"/>
            <a:ext cx="226947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30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Recetar</a:t>
            </a:r>
            <a:endParaRPr lang="es-AR" altLang="en-US" sz="30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51520" y="1268760"/>
            <a:ext cx="82809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1E1E1E"/>
                </a:solidFill>
                <a:latin typeface="Calibri" panose="02020603050405020304" pitchFamily="18" charset="0"/>
              </a:rPr>
              <a:t>		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Elementos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imprescindibles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receta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electrónica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Prescriptor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Nombre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apellido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Profesión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especialidad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Matrícula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Domicilio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laboral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mail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63" y="249822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151" t="22008" r="26744" b="19682"/>
          <a:stretch/>
        </p:blipFill>
        <p:spPr>
          <a:xfrm>
            <a:off x="4374294" y="1812587"/>
            <a:ext cx="4518855" cy="492878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1" y="4365104"/>
            <a:ext cx="4122774" cy="20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Paciente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Nombre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apellido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DNI –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sexo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Fecha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nacimiento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Cobertura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salud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N°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131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619885" y="621030"/>
            <a:ext cx="226947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30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Recetar</a:t>
            </a:r>
            <a:endParaRPr lang="es-AR" altLang="en-US" sz="30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51520" y="1268760"/>
            <a:ext cx="82809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1E1E1E"/>
                </a:solidFill>
                <a:latin typeface="Calibri" panose="02020603050405020304" pitchFamily="18" charset="0"/>
              </a:rPr>
              <a:t>		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Elementos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imprescindibles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receta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electrónica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Rp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Denominación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común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Internacional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Dosis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forma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farmacéutica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unidades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sugerencia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marca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opcional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63" y="249822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151" t="22008" r="26744" b="19682"/>
          <a:stretch/>
        </p:blipFill>
        <p:spPr>
          <a:xfrm>
            <a:off x="4374294" y="1812587"/>
            <a:ext cx="4518855" cy="492878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4649370"/>
            <a:ext cx="4122774" cy="20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Diagnóstico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Si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reservado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se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coloca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código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CIE10</a:t>
            </a: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Firma,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sello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fecha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2025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30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619885" y="62103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30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Recetar</a:t>
            </a:r>
            <a:endParaRPr lang="en-US" sz="30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62280" y="1628799"/>
            <a:ext cx="4168775" cy="14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u="sng" dirty="0" err="1">
                <a:solidFill>
                  <a:srgbClr val="0070C0"/>
                </a:solidFill>
                <a:latin typeface="Calibri" panose="02020603050405020304" pitchFamily="18" charset="0"/>
              </a:rPr>
              <a:t>Letra</a:t>
            </a:r>
            <a:r>
              <a:rPr lang="en-US" sz="2400" b="1" u="sng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Calibri" panose="02020603050405020304" pitchFamily="18" charset="0"/>
              </a:rPr>
              <a:t>clara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muy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importante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y con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implicancias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legales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rcRect l="20068" t="19991" r="51108" b="9644"/>
          <a:stretch>
            <a:fillRect/>
          </a:stretch>
        </p:blipFill>
        <p:spPr>
          <a:xfrm>
            <a:off x="860549" y="2564904"/>
            <a:ext cx="2327782" cy="3195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rcRect l="32245" t="21450" r="34505" b="9436"/>
          <a:stretch>
            <a:fillRect/>
          </a:stretch>
        </p:blipFill>
        <p:spPr>
          <a:xfrm>
            <a:off x="4787900" y="1405255"/>
            <a:ext cx="3697605" cy="432244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2280" y="5876925"/>
            <a:ext cx="850392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2400" dirty="0">
                <a:solidFill>
                  <a:srgbClr val="FF0066"/>
                </a:solidFill>
                <a:latin typeface="Calibri" panose="020B0604020202020204" pitchFamily="34" charset="-128"/>
              </a:rPr>
              <a:t>Traer escritas estas hojas de indicaciones a los seminarios según corresponda (</a:t>
            </a:r>
            <a:r>
              <a:rPr lang="es-AR" altLang="en-US" sz="2400" dirty="0" smtClean="0">
                <a:solidFill>
                  <a:srgbClr val="FF0066"/>
                </a:solidFill>
                <a:latin typeface="Calibri" panose="020B0604020202020204" pitchFamily="34" charset="-128"/>
              </a:rPr>
              <a:t>Hospitalizados </a:t>
            </a:r>
            <a:r>
              <a:rPr lang="es-AR" altLang="en-US" sz="2400" dirty="0">
                <a:solidFill>
                  <a:srgbClr val="FF0066"/>
                </a:solidFill>
                <a:latin typeface="Calibri" panose="020B0604020202020204" pitchFamily="34" charset="-128"/>
              </a:rPr>
              <a:t>o </a:t>
            </a:r>
            <a:r>
              <a:rPr lang="es-AR" altLang="en-US" sz="2400" dirty="0" smtClean="0">
                <a:solidFill>
                  <a:srgbClr val="FF0066"/>
                </a:solidFill>
                <a:latin typeface="Calibri" panose="020B0604020202020204" pitchFamily="34" charset="-128"/>
              </a:rPr>
              <a:t>ambulatorios)</a:t>
            </a:r>
            <a:endParaRPr lang="es-AR" altLang="en-US" sz="2400" dirty="0">
              <a:solidFill>
                <a:srgbClr val="FF00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/>
      <p:bldP spid="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457200"/>
            <a:ext cx="7848600" cy="685800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Prescripción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Racional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de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Medicamentos</a:t>
            </a:r>
            <a:endParaRPr lang="en-US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8193" y="3733058"/>
            <a:ext cx="8783638" cy="10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“El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médico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deberá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habituarse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a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ayudar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o al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menos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a no </a:t>
            </a:r>
            <a:r>
              <a:rPr lang="en-US" sz="2400" b="1" i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dañar</a:t>
            </a: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”</a:t>
            </a:r>
          </a:p>
          <a:p>
            <a:pPr marL="365125" indent="-281305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Corpus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Hipocraticus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Epidemias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I. Cap XI. 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011752" y="1356133"/>
            <a:ext cx="32403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3200" b="1" dirty="0">
                <a:solidFill>
                  <a:srgbClr val="004682"/>
                </a:solidFill>
                <a:latin typeface="Calibri" panose="02020603050405020304" pitchFamily="18" charset="0"/>
              </a:rPr>
              <a:t>ÉTICA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71"/>
            <a:ext cx="4176464" cy="24516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755576" y="486916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11430" eaLnBrk="1">
              <a:spcBef>
                <a:spcPts val="640"/>
              </a:spcBef>
              <a:buClr>
                <a:srgbClr val="000000"/>
              </a:buClr>
              <a:buSzPct val="100000"/>
              <a:defRPr/>
            </a:pPr>
            <a:r>
              <a:rPr lang="es-AR" b="1" i="1" dirty="0">
                <a:solidFill>
                  <a:srgbClr val="0070C0"/>
                </a:solidFill>
                <a:latin typeface="Calibri" panose="03010101010201010101" pitchFamily="66" charset="0"/>
              </a:rPr>
              <a:t>“   […] según mi capacidad y mi criterio, del régimen que tienda al beneficio de los enfermos. […]</a:t>
            </a:r>
          </a:p>
          <a:p>
            <a:pPr marL="95250" indent="-11430" eaLnBrk="1">
              <a:spcBef>
                <a:spcPts val="640"/>
              </a:spcBef>
              <a:buClr>
                <a:srgbClr val="000000"/>
              </a:buClr>
              <a:buSzPct val="100000"/>
              <a:defRPr/>
            </a:pPr>
            <a:r>
              <a:rPr lang="es-AR" b="1" i="1" dirty="0">
                <a:solidFill>
                  <a:srgbClr val="0070C0"/>
                </a:solidFill>
                <a:latin typeface="Calibri" panose="03010101010201010101" pitchFamily="66" charset="0"/>
              </a:rPr>
              <a:t>Y cada vez que entre en casa, sólo lo haré para bien de los enfermos, absteniéndome de mala acción o corrupción voluntaria”</a:t>
            </a:r>
          </a:p>
          <a:p>
            <a:pPr marL="365125" indent="-281305" algn="r" eaLnBrk="1">
              <a:spcBef>
                <a:spcPts val="640"/>
              </a:spcBef>
              <a:buClr>
                <a:srgbClr val="000000"/>
              </a:buClr>
              <a:buSzPct val="100000"/>
              <a:defRPr/>
            </a:pPr>
            <a:r>
              <a:rPr lang="en-US" b="1" dirty="0" err="1">
                <a:solidFill>
                  <a:srgbClr val="0070C0"/>
                </a:solidFill>
                <a:latin typeface="Calibri" panose="02020603050405020304" pitchFamily="18" charset="0"/>
              </a:rPr>
              <a:t>Juramento</a:t>
            </a:r>
            <a:r>
              <a:rPr lang="en-US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" panose="02020603050405020304" pitchFamily="18" charset="0"/>
              </a:rPr>
              <a:t>Hipocrático</a:t>
            </a:r>
            <a:r>
              <a:rPr lang="en-US" b="1" dirty="0">
                <a:solidFill>
                  <a:srgbClr val="0070C0"/>
                </a:solidFill>
                <a:latin typeface="Calibri" panose="02020603050405020304" pitchFamily="18" charset="0"/>
              </a:rPr>
              <a:t> (</a:t>
            </a:r>
            <a:r>
              <a:rPr lang="en-US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versión</a:t>
            </a:r>
            <a:r>
              <a:rPr lang="en-US" b="1" i="1" dirty="0">
                <a:solidFill>
                  <a:srgbClr val="0070C0"/>
                </a:solidFill>
                <a:latin typeface="Calibri" panose="02020603050405020304" pitchFamily="18" charset="0"/>
              </a:rPr>
              <a:t> original</a:t>
            </a:r>
            <a:r>
              <a:rPr lang="en-US" b="1" dirty="0">
                <a:solidFill>
                  <a:srgbClr val="0070C0"/>
                </a:solidFill>
                <a:latin typeface="Calibri" panose="02020603050405020304" pitchFamily="18" charset="0"/>
              </a:rPr>
              <a:t>). 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619885" y="62103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n-US" sz="30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Recetar</a:t>
            </a:r>
            <a:endParaRPr lang="es-AR" altLang="en-US" sz="30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539552" y="2492897"/>
            <a:ext cx="80576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Ley 27</a:t>
            </a:r>
            <a:r>
              <a:rPr lang="es-MX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680: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Prevención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 Resistencia 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antimicrobianos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Se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debe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realizar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anose="02020603050405020304" pitchFamily="18" charset="0"/>
              </a:rPr>
              <a:t>DUPLICADO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las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recetas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20603050405020304" pitchFamily="18" charset="0"/>
              </a:rPr>
              <a:t>antibióticos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como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caso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20603050405020304" pitchFamily="18" charset="0"/>
              </a:rPr>
              <a:t>psicofármacos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85" y="715645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7980" y="1668571"/>
            <a:ext cx="844804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Informar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y 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d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iscutirlo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con la persona.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 </a:t>
            </a:r>
          </a:p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None/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(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Ley 26.529 -Art 2. inc. e)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rcRect l="58331" t="47778" r="15349" b="16128"/>
          <a:stretch>
            <a:fillRect/>
          </a:stretch>
        </p:blipFill>
        <p:spPr>
          <a:xfrm>
            <a:off x="3569970" y="2694305"/>
            <a:ext cx="4988560" cy="384683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691640" y="692150"/>
            <a:ext cx="6043930" cy="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Información</a:t>
            </a:r>
            <a:r>
              <a:rPr lang="en-US" sz="2400" b="1" dirty="0">
                <a:solidFill>
                  <a:srgbClr val="003399"/>
                </a:solidFill>
                <a:latin typeface="Calibri" panose="020B0604020202020204" pitchFamily="34" charset="-128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–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Instrucciones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 de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uso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, 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Advertencias</a:t>
            </a:r>
            <a:endParaRPr lang="en-US" sz="24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" y="2694305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05542" y="1844824"/>
            <a:ext cx="861612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Posología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Almacenamiento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Anexos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Guía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Buena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Prescripción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complicación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 eaLnBrk="1">
              <a:spcBef>
                <a:spcPts val="640"/>
              </a:spcBef>
            </a:pPr>
            <a:endParaRPr lang="en-US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fármaco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síntomas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disminuirán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eaLnBrk="1">
              <a:spcBef>
                <a:spcPts val="640"/>
              </a:spcBef>
            </a:pPr>
            <a:endParaRPr lang="en-US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Importancia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medicación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sucede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la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AR" alt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(Lenguaje asertivo)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>
              <a:spcBef>
                <a:spcPts val="640"/>
              </a:spcBef>
            </a:pPr>
            <a:endParaRPr lang="en-US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indeseados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puedan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aparecer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reconocerlos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gravedad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NO puede realizar mientras toma el fármaco.</a:t>
            </a:r>
          </a:p>
          <a:p>
            <a:pPr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endParaRPr lang="es-MX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Dosis </a:t>
            </a:r>
            <a:r>
              <a:rPr lang="es-MX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máxima, para </a:t>
            </a:r>
            <a:r>
              <a:rPr lang="es-MX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que no cause </a:t>
            </a:r>
            <a:r>
              <a:rPr lang="es-MX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intoxicación o </a:t>
            </a:r>
            <a:r>
              <a:rPr lang="es-MX" sz="20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RAMs</a:t>
            </a:r>
            <a:r>
              <a:rPr lang="es-MX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severas</a:t>
            </a:r>
            <a:r>
              <a:rPr lang="es-MX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6º Paso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691640" y="692150"/>
            <a:ext cx="6043930" cy="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Información</a:t>
            </a:r>
            <a:r>
              <a:rPr lang="en-US" sz="2400" b="1" dirty="0">
                <a:solidFill>
                  <a:srgbClr val="003399"/>
                </a:solidFill>
                <a:latin typeface="Calibri" panose="020B0604020202020204" pitchFamily="34" charset="-128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–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Instrucciones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 de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uso</a:t>
            </a:r>
            <a:r>
              <a:rPr lang="en-US" sz="2400" b="1" dirty="0" smtClean="0">
                <a:solidFill>
                  <a:srgbClr val="003399"/>
                </a:solidFill>
                <a:latin typeface="Calibri" panose="020B0604020202020204" pitchFamily="34" charset="-128"/>
              </a:rPr>
              <a:t>, 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B0604020202020204" pitchFamily="34" charset="-128"/>
              </a:rPr>
              <a:t>Advertencias</a:t>
            </a:r>
            <a:endParaRPr lang="en-US" sz="24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2025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691640" y="620395"/>
            <a:ext cx="672211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EVALUAR EL TRATAMIENTO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77350" y="3374390"/>
            <a:ext cx="6710680" cy="59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Suspender  / 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Continuar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 / 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Ajustar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dosis</a:t>
            </a:r>
            <a:endParaRPr lang="en-US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2177350" y="2164589"/>
            <a:ext cx="6324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Evaluar EFICACIA &amp; SEGURIDAD</a:t>
            </a: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¿ Se cumplió el objetivo y sin RAM ?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979711" y="4364990"/>
            <a:ext cx="5517733" cy="224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>
                <a:solidFill>
                  <a:srgbClr val="1E1E1E"/>
                </a:solidFill>
                <a:latin typeface="Calibri" panose="02020603050405020304" pitchFamily="18" charset="0"/>
              </a:rPr>
              <a:t>    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Evaluar ADHERENCIA</a:t>
            </a: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   Revaluar la  ELECCIÓN</a:t>
            </a: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   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 Revaluar </a:t>
            </a: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el DIAGNÓSTICO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8" b="53615"/>
          <a:stretch>
            <a:fillRect/>
          </a:stretch>
        </p:blipFill>
        <p:spPr bwMode="auto">
          <a:xfrm>
            <a:off x="920943" y="2283460"/>
            <a:ext cx="958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1688" b="53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1" b="53615"/>
          <a:stretch>
            <a:fillRect/>
          </a:stretch>
        </p:blipFill>
        <p:spPr bwMode="auto">
          <a:xfrm>
            <a:off x="920943" y="4364990"/>
            <a:ext cx="942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171" b="53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7º Paso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81370" y="1207826"/>
            <a:ext cx="749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Próxima visita: Cuándo volver, que síntomas prestar atención para comentar.</a:t>
            </a:r>
            <a:endParaRPr lang="es-MX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solidFill>
                  <a:prstClr val="white"/>
                </a:solidFill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 GS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2026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5334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defRPr/>
            </a:pPr>
            <a:r>
              <a:rPr lang="es-AR" sz="3200" b="1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FINALMENTE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730"/>
            <a:ext cx="1725295" cy="2108200"/>
          </a:xfrm>
          <a:prstGeom prst="rect">
            <a:avLst/>
          </a:prstGeom>
          <a:noFill/>
          <a:ln w="88900" cap="sq" cmpd="thickThin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43530" y="1196340"/>
            <a:ext cx="5554345" cy="100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4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“Pienso, luego existo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”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René Descartes. </a:t>
            </a:r>
            <a:r>
              <a:rPr lang="es-AR" sz="2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Leyda</a:t>
            </a:r>
            <a:r>
              <a:rPr lang="es-AR" sz="2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1627</a:t>
            </a:r>
            <a:endParaRPr lang="es-AR" sz="20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575" y="3568065"/>
            <a:ext cx="408693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4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“PIENSEN… 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luego </a:t>
            </a: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prescriban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”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0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Iraci</a:t>
            </a:r>
            <a:r>
              <a:rPr lang="es-AR" sz="20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GS 2023</a:t>
            </a:r>
            <a:endParaRPr lang="es-AR" sz="20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45" y="2636520"/>
            <a:ext cx="3378835" cy="22409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87824" y="5084763"/>
            <a:ext cx="57116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4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“o ALGO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… lo </a:t>
            </a:r>
            <a:r>
              <a:rPr lang="es-AR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hará mejor que </a:t>
            </a:r>
            <a:r>
              <a:rPr lang="es-AR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Uds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…</a:t>
            </a:r>
          </a:p>
          <a:p>
            <a:pPr algn="l" eaLnBrk="1" hangingPunct="1">
              <a:lnSpc>
                <a:spcPct val="100000"/>
              </a:lnSpc>
              <a:spcAft>
                <a:spcPct val="0"/>
              </a:spcAft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Y No existirán”</a:t>
            </a:r>
            <a:endParaRPr lang="es-AR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  <p:pic>
        <p:nvPicPr>
          <p:cNvPr id="14" name="Marcador de posición de contenido 101"/>
          <p:cNvPicPr>
            <a:picLocks/>
          </p:cNvPicPr>
          <p:nvPr/>
        </p:nvPicPr>
        <p:blipFill>
          <a:blip r:embed="rId6"/>
          <a:srcRect l="33290" t="22793" r="33883" b="30919"/>
          <a:stretch>
            <a:fillRect/>
          </a:stretch>
        </p:blipFill>
        <p:spPr>
          <a:xfrm>
            <a:off x="755575" y="4969510"/>
            <a:ext cx="1656185" cy="1526540"/>
          </a:xfrm>
          <a:prstGeom prst="round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303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1628800"/>
            <a:ext cx="7770813" cy="73421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b="1" smtClean="0">
                <a:solidFill>
                  <a:srgbClr val="004682"/>
                </a:solidFill>
              </a:rPr>
              <a:t>Reflexión final</a:t>
            </a:r>
            <a:endParaRPr lang="es-AR" b="1" dirty="0">
              <a:solidFill>
                <a:srgbClr val="004682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76486" y="2636912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dirty="0"/>
          </a:p>
          <a:p>
            <a:pPr>
              <a:defRPr sz="2800" b="1">
                <a:solidFill>
                  <a:srgbClr val="003366"/>
                </a:solidFill>
              </a:defRPr>
            </a:pPr>
            <a:r>
              <a:rPr sz="2600" dirty="0" smtClean="0">
                <a:solidFill>
                  <a:srgbClr val="0070C0"/>
                </a:solidFill>
              </a:rPr>
              <a:t>“</a:t>
            </a:r>
            <a:r>
              <a:rPr lang="es-AR" sz="2600" dirty="0" smtClean="0">
                <a:solidFill>
                  <a:srgbClr val="0070C0"/>
                </a:solidFill>
              </a:rPr>
              <a:t>La IA no desplazará a los profesionales, </a:t>
            </a:r>
          </a:p>
          <a:p>
            <a:pPr>
              <a:defRPr sz="2800" b="1">
                <a:solidFill>
                  <a:srgbClr val="003366"/>
                </a:solidFill>
              </a:defRPr>
            </a:pPr>
            <a:r>
              <a:rPr lang="es-AR" sz="2600" dirty="0" smtClean="0">
                <a:solidFill>
                  <a:srgbClr val="0070C0"/>
                </a:solidFill>
              </a:rPr>
              <a:t>     los profesionales que usen correctamente la IA </a:t>
            </a:r>
          </a:p>
          <a:p>
            <a:pPr>
              <a:defRPr sz="2800" b="1">
                <a:solidFill>
                  <a:srgbClr val="003366"/>
                </a:solidFill>
              </a:defRPr>
            </a:pPr>
            <a:r>
              <a:rPr lang="es-AR" sz="2600" dirty="0" smtClean="0">
                <a:solidFill>
                  <a:srgbClr val="0070C0"/>
                </a:solidFill>
              </a:rPr>
              <a:t>           desplazarán a sus colegas”</a:t>
            </a:r>
          </a:p>
          <a:p>
            <a:pPr algn="r">
              <a:defRPr sz="2800" b="1">
                <a:solidFill>
                  <a:srgbClr val="003366"/>
                </a:solidFill>
              </a:defRPr>
            </a:pPr>
            <a:r>
              <a:rPr lang="es-AR" sz="2000" dirty="0" smtClean="0">
                <a:solidFill>
                  <a:srgbClr val="0070C0"/>
                </a:solidFill>
              </a:rPr>
              <a:t>Facundo Castro </a:t>
            </a:r>
          </a:p>
          <a:p>
            <a:pPr algn="r">
              <a:defRPr sz="2800" b="1">
                <a:solidFill>
                  <a:srgbClr val="003366"/>
                </a:solidFill>
              </a:defRPr>
            </a:pPr>
            <a:r>
              <a:rPr lang="es-AR" sz="2000" dirty="0" smtClean="0">
                <a:solidFill>
                  <a:srgbClr val="0070C0"/>
                </a:solidFill>
              </a:rPr>
              <a:t>Médico UTI HNC</a:t>
            </a:r>
            <a:endParaRPr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2098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8600" y="4419600"/>
            <a:ext cx="8610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95250" indent="-114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Prescripción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NO DEBE  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SER  REALIZADA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dinero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servicios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cambio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Congresos</a:t>
            </a:r>
            <a:endParaRPr lang="en-US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b="1" dirty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algn="ctr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ÚNICAMENTE  PARA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BENEFICIO  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DE  LA PERSONA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QUE LO NECESITA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991100" y="1844675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sz="3200" b="1">
                <a:solidFill>
                  <a:srgbClr val="004682"/>
                </a:solidFill>
                <a:latin typeface="Calibri" panose="02020603050405020304" pitchFamily="18" charset="0"/>
              </a:rPr>
              <a:t>ÉTICA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13148"/>
          <a:stretch>
            <a:fillRect/>
          </a:stretch>
        </p:blipFill>
        <p:spPr bwMode="auto">
          <a:xfrm>
            <a:off x="539552" y="1556792"/>
            <a:ext cx="3691136" cy="24992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56" r="131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457200"/>
            <a:ext cx="7848600" cy="685800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Prescripción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Racional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de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Medicamentos</a:t>
            </a:r>
            <a:endParaRPr lang="en-US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740660"/>
            <a:ext cx="8610600" cy="36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“</a:t>
            </a: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La prescripción racional es 	hacer la indicación:</a:t>
            </a:r>
          </a:p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	A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la 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DOSIS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apropiada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necesidades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clínicas</a:t>
            </a: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y 		  		requerimientos individuales</a:t>
            </a:r>
            <a:r>
              <a:rPr lang="en-US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la persona,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	Durante el 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TIEMPO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adecuado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y  </a:t>
            </a:r>
          </a:p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	Al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menor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20603050405020304" pitchFamily="18" charset="0"/>
              </a:rPr>
              <a:t>COSTO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para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él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y la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comunidad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”.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4995" r="10995" b="19997"/>
          <a:stretch>
            <a:fillRect/>
          </a:stretch>
        </p:blipFill>
        <p:spPr bwMode="auto">
          <a:xfrm>
            <a:off x="2911475" y="1196340"/>
            <a:ext cx="2241550" cy="747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95" t="14995" r="10995" b="199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53025" y="1196975"/>
            <a:ext cx="1189355" cy="7467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65125" indent="-281305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altLang="en-US" sz="2400" b="1" smtClean="0">
                <a:solidFill>
                  <a:srgbClr val="1E1E1E"/>
                </a:solidFill>
                <a:latin typeface="Calibri" panose="02020603050405020304" pitchFamily="18" charset="0"/>
              </a:rPr>
              <a:t>1</a:t>
            </a:r>
            <a:r>
              <a:rPr lang="en-US" sz="2400" b="1" smtClean="0">
                <a:solidFill>
                  <a:srgbClr val="1E1E1E"/>
                </a:solidFill>
                <a:latin typeface="Calibri" panose="02020603050405020304" pitchFamily="18" charset="0"/>
              </a:rPr>
              <a:t>985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457200"/>
            <a:ext cx="7848600" cy="685800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Prescripción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Racional</a:t>
            </a:r>
            <a:r>
              <a:rPr lang="en-US" sz="3200" b="1" dirty="0" smtClean="0">
                <a:solidFill>
                  <a:srgbClr val="004682"/>
                </a:solidFill>
                <a:latin typeface="Calibri" panose="02020603050405020304" pitchFamily="18" charset="0"/>
              </a:rPr>
              <a:t> de </a:t>
            </a:r>
            <a:r>
              <a:rPr lang="en-US" sz="3200" b="1" dirty="0" err="1" smtClean="0">
                <a:solidFill>
                  <a:srgbClr val="004682"/>
                </a:solidFill>
                <a:latin typeface="Calibri" panose="02020603050405020304" pitchFamily="18" charset="0"/>
              </a:rPr>
              <a:t>Medicamentos</a:t>
            </a:r>
            <a:endParaRPr lang="en-US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848600" cy="989484"/>
          </a:xfrm>
        </p:spPr>
        <p:txBody>
          <a:bodyPr/>
          <a:lstStyle/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¿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Cómo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resolver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casos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clínicos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para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los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seminarios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1511474"/>
            <a:ext cx="8610600" cy="11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0" indent="-11430" algn="l" eaLnBrk="1">
              <a:spcBef>
                <a:spcPts val="64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“</a:t>
            </a:r>
            <a:r>
              <a:rPr lang="es-AR" alt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La resolución sigue los pasos de la Guía de la Buena Prescripción de la OMS.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1" y="2569783"/>
            <a:ext cx="1634245" cy="2116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 2026</a:t>
            </a:r>
          </a:p>
        </p:txBody>
      </p:sp>
      <p:sp>
        <p:nvSpPr>
          <p:cNvPr id="8" name="Rectangle 2"/>
          <p:cNvSpPr/>
          <p:nvPr/>
        </p:nvSpPr>
        <p:spPr>
          <a:xfrm>
            <a:off x="2699792" y="2055764"/>
            <a:ext cx="6105872" cy="576098"/>
          </a:xfrm>
          <a:prstGeom prst="rect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b="1" dirty="0">
                <a:solidFill>
                  <a:schemeClr val="tx1"/>
                </a:solidFill>
              </a:rPr>
              <a:t>1. </a:t>
            </a:r>
            <a:r>
              <a:rPr b="1" dirty="0" err="1">
                <a:solidFill>
                  <a:schemeClr val="tx1"/>
                </a:solidFill>
              </a:rPr>
              <a:t>Diagnóstico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 smtClean="0">
                <a:solidFill>
                  <a:schemeClr val="tx1"/>
                </a:solidFill>
              </a:rPr>
              <a:t>claro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699792" y="2782223"/>
            <a:ext cx="6092035" cy="463186"/>
          </a:xfrm>
          <a:prstGeom prst="rect">
            <a:avLst/>
          </a:prstGeom>
          <a:solidFill>
            <a:srgbClr val="B4C7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b="1" dirty="0">
                <a:solidFill>
                  <a:srgbClr val="1E1E1E"/>
                </a:solidFill>
              </a:rPr>
              <a:t>2. </a:t>
            </a:r>
            <a:r>
              <a:rPr b="1" dirty="0" err="1">
                <a:solidFill>
                  <a:srgbClr val="1E1E1E"/>
                </a:solidFill>
              </a:rPr>
              <a:t>Objetivo</a:t>
            </a:r>
            <a:r>
              <a:rPr b="1" dirty="0">
                <a:solidFill>
                  <a:srgbClr val="1E1E1E"/>
                </a:solidFill>
              </a:rPr>
              <a:t> </a:t>
            </a:r>
            <a:r>
              <a:rPr b="1" dirty="0" err="1">
                <a:solidFill>
                  <a:srgbClr val="1E1E1E"/>
                </a:solidFill>
              </a:rPr>
              <a:t>terapéutico</a:t>
            </a:r>
            <a:endParaRPr b="1" dirty="0">
              <a:solidFill>
                <a:srgbClr val="1E1E1E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2699792" y="3401162"/>
            <a:ext cx="6089787" cy="731520"/>
          </a:xfrm>
          <a:prstGeom prst="rect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b="1" dirty="0">
                <a:solidFill>
                  <a:schemeClr val="tx1"/>
                </a:solidFill>
              </a:rPr>
              <a:t>3. </a:t>
            </a:r>
            <a:r>
              <a:rPr lang="es-AR" b="1" dirty="0" smtClean="0">
                <a:solidFill>
                  <a:schemeClr val="tx1"/>
                </a:solidFill>
              </a:rPr>
              <a:t>Características de la persona </a:t>
            </a:r>
            <a:r>
              <a:rPr sz="1400" dirty="0" smtClean="0">
                <a:solidFill>
                  <a:schemeClr val="tx1"/>
                </a:solidFill>
              </a:rPr>
              <a:t>(</a:t>
            </a:r>
            <a:r>
              <a:rPr lang="es-AR" sz="1400" dirty="0" smtClean="0">
                <a:solidFill>
                  <a:schemeClr val="tx1"/>
                </a:solidFill>
              </a:rPr>
              <a:t>Fisiológicas – patológicas – tratamientos -  entorno social)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2699792" y="4259020"/>
            <a:ext cx="6105872" cy="610140"/>
          </a:xfrm>
          <a:prstGeom prst="rect">
            <a:avLst/>
          </a:prstGeom>
          <a:solidFill>
            <a:srgbClr val="B4C7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b="1" dirty="0" smtClean="0">
                <a:solidFill>
                  <a:schemeClr val="bg1"/>
                </a:solidFill>
              </a:rPr>
              <a:t>4.</a:t>
            </a:r>
            <a:r>
              <a:rPr lang="es-AR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Medidas generales y/o selección del fármaco </a:t>
            </a:r>
            <a:r>
              <a:rPr lang="es-MX" sz="1400" dirty="0">
                <a:solidFill>
                  <a:schemeClr val="bg1"/>
                </a:solidFill>
              </a:rPr>
              <a:t>(Eficaz, </a:t>
            </a:r>
            <a:r>
              <a:rPr lang="es-MX" sz="1400" dirty="0" smtClean="0">
                <a:solidFill>
                  <a:schemeClr val="bg1"/>
                </a:solidFill>
              </a:rPr>
              <a:t>Seguro)</a:t>
            </a:r>
            <a:r>
              <a:rPr b="1" dirty="0" smtClean="0">
                <a:solidFill>
                  <a:srgbClr val="1E1E1E"/>
                </a:solidFill>
              </a:rPr>
              <a:t> </a:t>
            </a:r>
            <a:endParaRPr b="1" dirty="0">
              <a:solidFill>
                <a:srgbClr val="1E1E1E"/>
              </a:solidFill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2699792" y="5029200"/>
            <a:ext cx="6105872" cy="730640"/>
          </a:xfrm>
          <a:prstGeom prst="rect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b="1" dirty="0">
                <a:solidFill>
                  <a:schemeClr val="tx1"/>
                </a:solidFill>
              </a:rPr>
              <a:t>5. </a:t>
            </a:r>
            <a:r>
              <a:rPr lang="es-AR" b="1" dirty="0">
                <a:solidFill>
                  <a:schemeClr val="tx1"/>
                </a:solidFill>
              </a:rPr>
              <a:t>Prescripción escrita / </a:t>
            </a:r>
            <a:r>
              <a:rPr lang="es-AR" b="1" dirty="0" smtClean="0">
                <a:solidFill>
                  <a:schemeClr val="tx1"/>
                </a:solidFill>
              </a:rPr>
              <a:t>electrónica </a:t>
            </a:r>
          </a:p>
          <a:p>
            <a:r>
              <a:rPr lang="es-AR" b="1" dirty="0">
                <a:solidFill>
                  <a:schemeClr val="tx1"/>
                </a:solidFill>
              </a:rPr>
              <a:t>	</a:t>
            </a:r>
            <a:r>
              <a:rPr b="1" dirty="0" err="1" smtClean="0">
                <a:solidFill>
                  <a:schemeClr val="tx1"/>
                </a:solidFill>
              </a:rPr>
              <a:t>Información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al </a:t>
            </a:r>
            <a:r>
              <a:rPr b="1" dirty="0" err="1" smtClean="0">
                <a:solidFill>
                  <a:schemeClr val="tx1"/>
                </a:solidFill>
              </a:rPr>
              <a:t>paciente</a:t>
            </a:r>
            <a:r>
              <a:rPr lang="es-AR" b="1" dirty="0" smtClean="0">
                <a:solidFill>
                  <a:schemeClr val="tx1"/>
                </a:solidFill>
              </a:rPr>
              <a:t> (Indicaciones)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2699792" y="5943600"/>
            <a:ext cx="6089787" cy="552718"/>
          </a:xfrm>
          <a:prstGeom prst="rect">
            <a:avLst/>
          </a:prstGeom>
          <a:solidFill>
            <a:srgbClr val="B4C7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b="1" dirty="0">
                <a:solidFill>
                  <a:schemeClr val="bg1"/>
                </a:solidFill>
              </a:rPr>
              <a:t>6. </a:t>
            </a:r>
            <a:r>
              <a:rPr b="1" dirty="0" err="1">
                <a:solidFill>
                  <a:schemeClr val="bg1"/>
                </a:solidFill>
              </a:rPr>
              <a:t>Evaluación</a:t>
            </a:r>
            <a:r>
              <a:rPr b="1" dirty="0">
                <a:solidFill>
                  <a:schemeClr val="bg1"/>
                </a:solidFill>
              </a:rPr>
              <a:t> del </a:t>
            </a:r>
            <a:r>
              <a:rPr b="1" dirty="0" err="1">
                <a:solidFill>
                  <a:schemeClr val="bg1"/>
                </a:solidFill>
              </a:rPr>
              <a:t>tratamiento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79550" y="657168"/>
            <a:ext cx="6620842" cy="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Establecer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Calibri" panose="02020603050405020304" pitchFamily="18" charset="0"/>
              </a:rPr>
              <a:t>claramente</a:t>
            </a:r>
            <a:r>
              <a:rPr lang="en-US" sz="2400" b="1" dirty="0">
                <a:solidFill>
                  <a:srgbClr val="003399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>
                <a:solidFill>
                  <a:srgbClr val="003399"/>
                </a:solidFill>
                <a:latin typeface="Calibri" panose="02020603050405020304" pitchFamily="18" charset="0"/>
              </a:rPr>
              <a:t>Diagnóstico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.</a:t>
            </a:r>
            <a:endParaRPr lang="en-US" sz="3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559" y="2132856"/>
            <a:ext cx="8385860" cy="183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None/>
            </a:pPr>
            <a:r>
              <a:rPr lang="es-AR" alt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En general, en los casos clínicos, los diagnósticos </a:t>
            </a:r>
            <a:r>
              <a:rPr lang="es-AR" alt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están definidos.</a:t>
            </a:r>
          </a:p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  <a:buFont typeface="Arial" panose="020B0604020202020204" pitchFamily="34" charset="0"/>
              <a:buNone/>
            </a:pPr>
            <a:r>
              <a:rPr lang="es-AR" alt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El tratamiento DEBE SER CONGRUENTE CON EL DIAGNÓSTICO o la “sospecha diagnóstica”.</a:t>
            </a:r>
            <a:endParaRPr lang="es-AR" altLang="en-US" sz="3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1º Paso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91534" y="3965995"/>
            <a:ext cx="77724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" indent="0" algn="l" eaLnBrk="1">
              <a:spcBef>
                <a:spcPts val="640"/>
              </a:spcBef>
              <a:buClr>
                <a:srgbClr val="FFFF00"/>
              </a:buClr>
              <a:buSzPct val="45000"/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Ante un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diagnóstico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incierto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presuntivo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</a:p>
          <a:p>
            <a:pPr algn="l" eaLnBrk="1">
              <a:spcBef>
                <a:spcPts val="64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  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tratamiento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empírico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debe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ser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bajo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riesgo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(RAMs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leves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</a:t>
            </a: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Utilizado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menor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tiempo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479550" y="672148"/>
            <a:ext cx="59043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Especificar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el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Objetivo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Terapéutico</a:t>
            </a:r>
            <a:endParaRPr lang="en-US" sz="27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93750" y="2132856"/>
            <a:ext cx="82809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</a:pPr>
            <a:r>
              <a:rPr lang="en-US" sz="2400" b="1" i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¿</a:t>
            </a:r>
            <a:r>
              <a:rPr lang="en-US" sz="2400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Qué</a:t>
            </a:r>
            <a:r>
              <a:rPr 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puedo</a:t>
            </a:r>
            <a:r>
              <a:rPr 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lograr</a:t>
            </a:r>
            <a:r>
              <a:rPr 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 con l</a:t>
            </a:r>
            <a:r>
              <a:rPr lang="es-AR" alt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a</a:t>
            </a:r>
            <a:r>
              <a:rPr 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 t</a:t>
            </a:r>
            <a:r>
              <a:rPr lang="es-AR" altLang="en-US" sz="2400" b="1" i="1" dirty="0" err="1">
                <a:solidFill>
                  <a:srgbClr val="0070C0"/>
                </a:solidFill>
                <a:latin typeface="Calibri" panose="02020603050405020304" pitchFamily="18" charset="0"/>
              </a:rPr>
              <a:t>erapéutica</a:t>
            </a:r>
            <a:r>
              <a:rPr lang="en-US" sz="2400" b="1" i="1" dirty="0">
                <a:solidFill>
                  <a:srgbClr val="0070C0"/>
                </a:solidFill>
                <a:latin typeface="Calibri" panose="02020603050405020304" pitchFamily="18" charset="0"/>
              </a:rPr>
              <a:t>?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Curar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antibióticos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algunos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antineoplásicos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 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Enlentecer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un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proceso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(anti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diabéticos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Prevenir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Ej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estatinas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para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prevención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secundaria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IAM)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Manej</a:t>
            </a:r>
            <a:r>
              <a:rPr lang="es-AR" alt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ar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síntom</a:t>
            </a:r>
            <a:r>
              <a:rPr lang="es-AR" alt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as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Antialérgicos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Reemplazar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algo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que el </a:t>
            </a:r>
            <a:r>
              <a:rPr lang="en-US" sz="2400" b="1" dirty="0" err="1">
                <a:solidFill>
                  <a:srgbClr val="0070C0"/>
                </a:solidFill>
                <a:latin typeface="Calibri" panose="02020603050405020304" pitchFamily="18" charset="0"/>
              </a:rPr>
              <a:t>cuerpo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 no 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produce (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Hormona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tiroidea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2º Paso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63688" y="5109439"/>
            <a:ext cx="4635652" cy="76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spcBef>
                <a:spcPts val="64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- ¿Placebo? – No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recomendado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 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latin typeface="Calibri" panose="02020603050405020304" pitchFamily="18" charset="0"/>
              </a:rPr>
              <a:t> GS</a:t>
            </a:r>
          </a:p>
          <a:p>
            <a:pPr algn="l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latin typeface="Calibri" panose="02020603050405020304" pitchFamily="18" charset="0"/>
              </a:rPr>
              <a:t>2026</a:t>
            </a:r>
            <a:endParaRPr lang="en-US" sz="1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479550" y="672148"/>
            <a:ext cx="59043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Conocer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a la persona</a:t>
            </a:r>
            <a:endParaRPr lang="en-US" sz="27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7544" y="1887206"/>
            <a:ext cx="8280920" cy="37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40"/>
              </a:spcBef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A- Comorbilidades: 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Aquellas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que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afecten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la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cinética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Farmacogenética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-:</a:t>
            </a: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L	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iberación</a:t>
            </a: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A	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bsorción</a:t>
            </a: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D	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istribución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 </a:t>
            </a: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M	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etabolización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 </a:t>
            </a: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	E	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20603050405020304" pitchFamily="18" charset="0"/>
              </a:rPr>
              <a:t>xcresión</a:t>
            </a: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endParaRPr lang="en-US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			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Farmacodinamia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Bradicardia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broncoespasmo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etc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3º Paso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296" y="5589240"/>
            <a:ext cx="8568952" cy="9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4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B-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Medicación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concomitante</a:t>
            </a:r>
            <a:endParaRPr lang="en-US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9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		TODO !!!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suplementos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fitoterapéuticos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drogas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de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abuso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solidFill>
                  <a:prstClr val="white"/>
                </a:solidFill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 GS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2026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279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479550" y="672148"/>
            <a:ext cx="59043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400" b="1" dirty="0" err="1" smtClean="0">
                <a:solidFill>
                  <a:srgbClr val="003399"/>
                </a:solidFill>
                <a:latin typeface="Calibri" panose="02020603050405020304" pitchFamily="18" charset="0"/>
              </a:rPr>
              <a:t>Conocer</a:t>
            </a:r>
            <a:r>
              <a:rPr lang="en-US" sz="2400" b="1" dirty="0" smtClean="0">
                <a:solidFill>
                  <a:srgbClr val="003399"/>
                </a:solidFill>
                <a:latin typeface="Calibri" panose="02020603050405020304" pitchFamily="18" charset="0"/>
              </a:rPr>
              <a:t> a la persona</a:t>
            </a:r>
            <a:endParaRPr lang="en-US" sz="27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536" y="3861048"/>
            <a:ext cx="86764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40"/>
              </a:spcBef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D- Entorno </a:t>
            </a:r>
            <a:r>
              <a:rPr lang="es-AR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psico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 social: 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Vive solo –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riesgo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caídas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recursos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económicos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</a:t>
            </a:r>
          </a:p>
          <a:p>
            <a:pPr eaLnBrk="1">
              <a:spcBef>
                <a:spcPts val="64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20603050405020304" pitchFamily="18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Salud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psíquica</a:t>
            </a:r>
            <a:r>
              <a:rPr lang="en-US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950" y="620395"/>
            <a:ext cx="1371600" cy="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6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3200" b="1" u="sng" dirty="0" smtClean="0">
                <a:solidFill>
                  <a:srgbClr val="00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20603050405020304" pitchFamily="18" charset="0"/>
              </a:rPr>
              <a:t>3º Paso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812360" y="19894"/>
            <a:ext cx="648072" cy="10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err="1" smtClean="0">
                <a:solidFill>
                  <a:prstClr val="white"/>
                </a:solidFill>
                <a:latin typeface="Calibri" panose="02020603050405020304" pitchFamily="18" charset="0"/>
              </a:rPr>
              <a:t>Iraci</a:t>
            </a: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 GS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Calibri" panose="02020603050405020304" pitchFamily="18" charset="0"/>
              </a:rPr>
              <a:t>2026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2204864"/>
            <a:ext cx="8676456" cy="9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63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40"/>
              </a:spcBef>
            </a:pP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C- </a:t>
            </a:r>
            <a:r>
              <a:rPr lang="es-AR" sz="3200" b="1" dirty="0" smtClean="0">
                <a:solidFill>
                  <a:srgbClr val="FF0000"/>
                </a:solidFill>
                <a:latin typeface="Calibri" panose="02020603050405020304" pitchFamily="18" charset="0"/>
              </a:rPr>
              <a:t>ALERGIAS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– Intolerancias – </a:t>
            </a:r>
            <a:r>
              <a:rPr lang="es-AR" sz="2400" b="1" dirty="0" err="1" smtClean="0">
                <a:solidFill>
                  <a:srgbClr val="0070C0"/>
                </a:solidFill>
                <a:latin typeface="Calibri" panose="02020603050405020304" pitchFamily="18" charset="0"/>
              </a:rPr>
              <a:t>RAMs</a:t>
            </a:r>
            <a:r>
              <a:rPr lang="es-AR" sz="2400" b="1" dirty="0" smtClean="0">
                <a:solidFill>
                  <a:srgbClr val="0070C0"/>
                </a:solidFill>
                <a:latin typeface="Calibri" panose="02020603050405020304" pitchFamily="18" charset="0"/>
              </a:rPr>
              <a:t> previas – falta de eficacia </a:t>
            </a:r>
            <a:endParaRPr lang="en-US" sz="2400" b="1" dirty="0" smtClean="0">
              <a:solidFill>
                <a:srgbClr val="0070C0"/>
              </a:solidFill>
              <a:latin typeface="Calibri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4889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1144</Words>
  <Application>Microsoft Office PowerPoint</Application>
  <PresentationFormat>Presentación en pantalla (4:3)</PresentationFormat>
  <Paragraphs>269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 Unicode MS</vt:lpstr>
      <vt:lpstr>Microsoft YaHei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1_Ion</vt:lpstr>
      <vt:lpstr>Presentación de PowerPoint</vt:lpstr>
      <vt:lpstr>Prescripción Racional de Medicamentos</vt:lpstr>
      <vt:lpstr>Prescripción Racional de Medicamentos</vt:lpstr>
      <vt:lpstr>Prescripción Racional de Medicamentos</vt:lpstr>
      <vt:lpstr>¿Cómo resolver los casos clínicos para los seminarios?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Ariel Firax</dc:creator>
  <cp:lastModifiedBy>Usuario</cp:lastModifiedBy>
  <cp:revision>86</cp:revision>
  <cp:lastPrinted>2113-01-01T00:00:00Z</cp:lastPrinted>
  <dcterms:created xsi:type="dcterms:W3CDTF">2113-01-01T00:00:00Z</dcterms:created>
  <dcterms:modified xsi:type="dcterms:W3CDTF">2026-03-23T19:59:54Z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0FC131E85EF84D2BAC9DC0E0499047BC</vt:lpwstr>
  </property>
  <property fmtid="{D5CDD505-2E9C-101B-9397-08002B2CF9AE}" pid="3" name="KSOProductBuildVer">
    <vt:lpwstr>1033-12.2.0.13518</vt:lpwstr>
  </property>
</Properties>
</file>