
<file path=[Content_Types].xml><?xml version="1.0" encoding="utf-8"?>
<Types xmlns="http://schemas.openxmlformats.org/package/2006/content-types">
  <Default Extension="bin" ContentType="application/vnd.openxmlformats-officedocument.oleObject"/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ms-powerpoint.presentation.macroEnabled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slides/slide49.xml" ContentType="application/vnd.openxmlformats-officedocument.presentationml.slide+xml"/>
  <Override PartName="/ppt/slides/slide50.xml" ContentType="application/vnd.openxmlformats-officedocument.presentationml.slide+xml"/>
  <Override PartName="/ppt/slides/slide51.xml" ContentType="application/vnd.openxmlformats-officedocument.presentationml.slide+xml"/>
  <Override PartName="/ppt/slides/slide52.xml" ContentType="application/vnd.openxmlformats-officedocument.presentationml.slide+xml"/>
  <Override PartName="/ppt/slides/slide53.xml" ContentType="application/vnd.openxmlformats-officedocument.presentationml.slide+xml"/>
  <Override PartName="/ppt/slides/slide54.xml" ContentType="application/vnd.openxmlformats-officedocument.presentationml.slide+xml"/>
  <Override PartName="/ppt/slides/slide55.xml" ContentType="application/vnd.openxmlformats-officedocument.presentationml.slide+xml"/>
  <Override PartName="/ppt/slides/slide56.xml" ContentType="application/vnd.openxmlformats-officedocument.presentationml.slide+xml"/>
  <Override PartName="/ppt/slides/slide57.xml" ContentType="application/vnd.openxmlformats-officedocument.presentationml.slide+xml"/>
  <Override PartName="/ppt/slides/slide58.xml" ContentType="application/vnd.openxmlformats-officedocument.presentationml.slide+xml"/>
  <Override PartName="/ppt/slides/slide59.xml" ContentType="application/vnd.openxmlformats-officedocument.presentationml.slide+xml"/>
  <Override PartName="/ppt/slides/slide60.xml" ContentType="application/vnd.openxmlformats-officedocument.presentationml.slide+xml"/>
  <Override PartName="/ppt/slides/slide61.xml" ContentType="application/vnd.openxmlformats-officedocument.presentationml.slide+xml"/>
  <Override PartName="/ppt/slides/slide62.xml" ContentType="application/vnd.openxmlformats-officedocument.presentationml.slide+xml"/>
  <Override PartName="/ppt/slides/slide63.xml" ContentType="application/vnd.openxmlformats-officedocument.presentationml.slide+xml"/>
  <Override PartName="/ppt/slides/slide64.xml" ContentType="application/vnd.openxmlformats-officedocument.presentationml.slide+xml"/>
  <Override PartName="/ppt/slides/slide65.xml" ContentType="application/vnd.openxmlformats-officedocument.presentationml.slide+xml"/>
  <Override PartName="/ppt/slides/slide66.xml" ContentType="application/vnd.openxmlformats-officedocument.presentationml.slide+xml"/>
  <Override PartName="/ppt/slides/slide67.xml" ContentType="application/vnd.openxmlformats-officedocument.presentationml.slide+xml"/>
  <Override PartName="/ppt/slides/slide68.xml" ContentType="application/vnd.openxmlformats-officedocument.presentationml.slide+xml"/>
  <Override PartName="/ppt/slides/slide69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9" r:id="rId1"/>
  </p:sldMasterIdLst>
  <p:notesMasterIdLst>
    <p:notesMasterId r:id="rId71"/>
  </p:notesMasterIdLst>
  <p:handoutMasterIdLst>
    <p:handoutMasterId r:id="rId72"/>
  </p:handoutMasterIdLst>
  <p:sldIdLst>
    <p:sldId id="256" r:id="rId2"/>
    <p:sldId id="380" r:id="rId3"/>
    <p:sldId id="348" r:id="rId4"/>
    <p:sldId id="349" r:id="rId5"/>
    <p:sldId id="313" r:id="rId6"/>
    <p:sldId id="258" r:id="rId7"/>
    <p:sldId id="259" r:id="rId8"/>
    <p:sldId id="276" r:id="rId9"/>
    <p:sldId id="350" r:id="rId10"/>
    <p:sldId id="260" r:id="rId11"/>
    <p:sldId id="353" r:id="rId12"/>
    <p:sldId id="352" r:id="rId13"/>
    <p:sldId id="262" r:id="rId14"/>
    <p:sldId id="345" r:id="rId15"/>
    <p:sldId id="505" r:id="rId16"/>
    <p:sldId id="354" r:id="rId17"/>
    <p:sldId id="355" r:id="rId18"/>
    <p:sldId id="346" r:id="rId19"/>
    <p:sldId id="357" r:id="rId20"/>
    <p:sldId id="358" r:id="rId21"/>
    <p:sldId id="360" r:id="rId22"/>
    <p:sldId id="361" r:id="rId23"/>
    <p:sldId id="362" r:id="rId24"/>
    <p:sldId id="363" r:id="rId25"/>
    <p:sldId id="364" r:id="rId26"/>
    <p:sldId id="278" r:id="rId27"/>
    <p:sldId id="266" r:id="rId28"/>
    <p:sldId id="311" r:id="rId29"/>
    <p:sldId id="325" r:id="rId30"/>
    <p:sldId id="334" r:id="rId31"/>
    <p:sldId id="335" r:id="rId32"/>
    <p:sldId id="336" r:id="rId33"/>
    <p:sldId id="337" r:id="rId34"/>
    <p:sldId id="338" r:id="rId35"/>
    <p:sldId id="339" r:id="rId36"/>
    <p:sldId id="340" r:id="rId37"/>
    <p:sldId id="267" r:id="rId38"/>
    <p:sldId id="281" r:id="rId39"/>
    <p:sldId id="268" r:id="rId40"/>
    <p:sldId id="324" r:id="rId41"/>
    <p:sldId id="323" r:id="rId42"/>
    <p:sldId id="322" r:id="rId43"/>
    <p:sldId id="282" r:id="rId44"/>
    <p:sldId id="283" r:id="rId45"/>
    <p:sldId id="317" r:id="rId46"/>
    <p:sldId id="318" r:id="rId47"/>
    <p:sldId id="390" r:id="rId48"/>
    <p:sldId id="386" r:id="rId49"/>
    <p:sldId id="284" r:id="rId50"/>
    <p:sldId id="321" r:id="rId51"/>
    <p:sldId id="369" r:id="rId52"/>
    <p:sldId id="326" r:id="rId53"/>
    <p:sldId id="285" r:id="rId54"/>
    <p:sldId id="286" r:id="rId55"/>
    <p:sldId id="287" r:id="rId56"/>
    <p:sldId id="301" r:id="rId57"/>
    <p:sldId id="365" r:id="rId58"/>
    <p:sldId id="367" r:id="rId59"/>
    <p:sldId id="387" r:id="rId60"/>
    <p:sldId id="288" r:id="rId61"/>
    <p:sldId id="302" r:id="rId62"/>
    <p:sldId id="289" r:id="rId63"/>
    <p:sldId id="343" r:id="rId64"/>
    <p:sldId id="368" r:id="rId65"/>
    <p:sldId id="292" r:id="rId66"/>
    <p:sldId id="291" r:id="rId67"/>
    <p:sldId id="389" r:id="rId68"/>
    <p:sldId id="385" r:id="rId69"/>
    <p:sldId id="371" r:id="rId70"/>
  </p:sldIdLst>
  <p:sldSz cx="9144000" cy="6858000" type="screen4x3"/>
  <p:notesSz cx="6858000" cy="9144000"/>
  <p:defaultTextStyle>
    <a:defPPr>
      <a:defRPr lang="en-US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FF66"/>
    <a:srgbClr val="800000"/>
    <a:srgbClr val="EC60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Estilo medio 2 - Énfasis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77" d="100"/>
          <a:sy n="77" d="100"/>
        </p:scale>
        <p:origin x="1618" y="58"/>
      </p:cViewPr>
      <p:guideLst>
        <p:guide orient="horz" pos="2160"/>
        <p:guide pos="2880"/>
      </p:guideLst>
    </p:cSldViewPr>
  </p:slideViewPr>
  <p:notesTextViewPr>
    <p:cViewPr>
      <p:scale>
        <a:sx n="20" d="100"/>
        <a:sy n="20" d="100"/>
      </p:scale>
      <p:origin x="0" y="0"/>
    </p:cViewPr>
  </p:notesTextViewPr>
  <p:sorterViewPr>
    <p:cViewPr>
      <p:scale>
        <a:sx n="100" d="100"/>
        <a:sy n="100" d="100"/>
      </p:scale>
      <p:origin x="0" y="9492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26" Type="http://schemas.openxmlformats.org/officeDocument/2006/relationships/slide" Target="slides/slide25.xml"/><Relationship Id="rId21" Type="http://schemas.openxmlformats.org/officeDocument/2006/relationships/slide" Target="slides/slide20.xml"/><Relationship Id="rId42" Type="http://schemas.openxmlformats.org/officeDocument/2006/relationships/slide" Target="slides/slide41.xml"/><Relationship Id="rId47" Type="http://schemas.openxmlformats.org/officeDocument/2006/relationships/slide" Target="slides/slide46.xml"/><Relationship Id="rId63" Type="http://schemas.openxmlformats.org/officeDocument/2006/relationships/slide" Target="slides/slide62.xml"/><Relationship Id="rId68" Type="http://schemas.openxmlformats.org/officeDocument/2006/relationships/slide" Target="slides/slide67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9" Type="http://schemas.openxmlformats.org/officeDocument/2006/relationships/slide" Target="slides/slide28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53" Type="http://schemas.openxmlformats.org/officeDocument/2006/relationships/slide" Target="slides/slide52.xml"/><Relationship Id="rId58" Type="http://schemas.openxmlformats.org/officeDocument/2006/relationships/slide" Target="slides/slide57.xml"/><Relationship Id="rId66" Type="http://schemas.openxmlformats.org/officeDocument/2006/relationships/slide" Target="slides/slide65.xml"/><Relationship Id="rId74" Type="http://schemas.openxmlformats.org/officeDocument/2006/relationships/viewProps" Target="viewProps.xml"/><Relationship Id="rId5" Type="http://schemas.openxmlformats.org/officeDocument/2006/relationships/slide" Target="slides/slide4.xml"/><Relationship Id="rId61" Type="http://schemas.openxmlformats.org/officeDocument/2006/relationships/slide" Target="slides/slide60.xml"/><Relationship Id="rId19" Type="http://schemas.openxmlformats.org/officeDocument/2006/relationships/slide" Target="slides/slide1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slide" Target="slides/slide47.xml"/><Relationship Id="rId56" Type="http://schemas.openxmlformats.org/officeDocument/2006/relationships/slide" Target="slides/slide55.xml"/><Relationship Id="rId64" Type="http://schemas.openxmlformats.org/officeDocument/2006/relationships/slide" Target="slides/slide63.xml"/><Relationship Id="rId69" Type="http://schemas.openxmlformats.org/officeDocument/2006/relationships/slide" Target="slides/slide68.xml"/><Relationship Id="rId8" Type="http://schemas.openxmlformats.org/officeDocument/2006/relationships/slide" Target="slides/slide7.xml"/><Relationship Id="rId51" Type="http://schemas.openxmlformats.org/officeDocument/2006/relationships/slide" Target="slides/slide50.xml"/><Relationship Id="rId72" Type="http://schemas.openxmlformats.org/officeDocument/2006/relationships/handoutMaster" Target="handoutMasters/handoutMaster1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slide" Target="slides/slide45.xml"/><Relationship Id="rId59" Type="http://schemas.openxmlformats.org/officeDocument/2006/relationships/slide" Target="slides/slide58.xml"/><Relationship Id="rId67" Type="http://schemas.openxmlformats.org/officeDocument/2006/relationships/slide" Target="slides/slide66.xml"/><Relationship Id="rId20" Type="http://schemas.openxmlformats.org/officeDocument/2006/relationships/slide" Target="slides/slide19.xml"/><Relationship Id="rId41" Type="http://schemas.openxmlformats.org/officeDocument/2006/relationships/slide" Target="slides/slide40.xml"/><Relationship Id="rId54" Type="http://schemas.openxmlformats.org/officeDocument/2006/relationships/slide" Target="slides/slide53.xml"/><Relationship Id="rId62" Type="http://schemas.openxmlformats.org/officeDocument/2006/relationships/slide" Target="slides/slide61.xml"/><Relationship Id="rId70" Type="http://schemas.openxmlformats.org/officeDocument/2006/relationships/slide" Target="slides/slide69.xml"/><Relationship Id="rId75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slide" Target="slides/slide48.xml"/><Relationship Id="rId57" Type="http://schemas.openxmlformats.org/officeDocument/2006/relationships/slide" Target="slides/slide56.xml"/><Relationship Id="rId10" Type="http://schemas.openxmlformats.org/officeDocument/2006/relationships/slide" Target="slides/slide9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52" Type="http://schemas.openxmlformats.org/officeDocument/2006/relationships/slide" Target="slides/slide51.xml"/><Relationship Id="rId60" Type="http://schemas.openxmlformats.org/officeDocument/2006/relationships/slide" Target="slides/slide59.xml"/><Relationship Id="rId65" Type="http://schemas.openxmlformats.org/officeDocument/2006/relationships/slide" Target="slides/slide64.xml"/><Relationship Id="rId73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9" Type="http://schemas.openxmlformats.org/officeDocument/2006/relationships/slide" Target="slides/slide38.xml"/><Relationship Id="rId34" Type="http://schemas.openxmlformats.org/officeDocument/2006/relationships/slide" Target="slides/slide33.xml"/><Relationship Id="rId50" Type="http://schemas.openxmlformats.org/officeDocument/2006/relationships/slide" Target="slides/slide49.xml"/><Relationship Id="rId55" Type="http://schemas.openxmlformats.org/officeDocument/2006/relationships/slide" Target="slides/slide54.xml"/><Relationship Id="rId76" Type="http://schemas.openxmlformats.org/officeDocument/2006/relationships/tableStyles" Target="tableStyles.xml"/><Relationship Id="rId7" Type="http://schemas.openxmlformats.org/officeDocument/2006/relationships/slide" Target="slides/slide6.xml"/><Relationship Id="rId71" Type="http://schemas.openxmlformats.org/officeDocument/2006/relationships/notesMaster" Target="notesMasters/notesMaster1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2226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200">
                <a:latin typeface="Times New Roman" pitchFamily="18" charset="0"/>
              </a:defRPr>
            </a:lvl1pPr>
          </a:lstStyle>
          <a:p>
            <a:endParaRPr lang="es-AR"/>
          </a:p>
        </p:txBody>
      </p:sp>
      <p:sp>
        <p:nvSpPr>
          <p:cNvPr id="52227" name="Rectangle 3"/>
          <p:cNvSpPr>
            <a:spLocks noGrp="1" noChangeArrowheads="1"/>
          </p:cNvSpPr>
          <p:nvPr>
            <p:ph type="dt" sz="quarter" idx="1"/>
          </p:nvPr>
        </p:nvSpPr>
        <p:spPr bwMode="auto">
          <a:xfrm>
            <a:off x="3884613" y="0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200">
                <a:latin typeface="Times New Roman" pitchFamily="18" charset="0"/>
              </a:defRPr>
            </a:lvl1pPr>
          </a:lstStyle>
          <a:p>
            <a:endParaRPr lang="es-AR"/>
          </a:p>
        </p:txBody>
      </p:sp>
      <p:sp>
        <p:nvSpPr>
          <p:cNvPr id="52228" name="Rectangle 4"/>
          <p:cNvSpPr>
            <a:spLocks noGrp="1" noChangeArrowheads="1"/>
          </p:cNvSpPr>
          <p:nvPr>
            <p:ph type="ftr" sz="quarter" idx="2"/>
          </p:nvPr>
        </p:nvSpPr>
        <p:spPr bwMode="auto">
          <a:xfrm>
            <a:off x="0" y="8685213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>
              <a:defRPr sz="1200">
                <a:latin typeface="Times New Roman" pitchFamily="18" charset="0"/>
              </a:defRPr>
            </a:lvl1pPr>
          </a:lstStyle>
          <a:p>
            <a:endParaRPr lang="es-AR"/>
          </a:p>
        </p:txBody>
      </p:sp>
      <p:sp>
        <p:nvSpPr>
          <p:cNvPr id="52229" name="Rectangle 5"/>
          <p:cNvSpPr>
            <a:spLocks noGrp="1" noChangeArrowheads="1"/>
          </p:cNvSpPr>
          <p:nvPr>
            <p:ph type="sldNum" sz="quarter" idx="3"/>
          </p:nvPr>
        </p:nvSpPr>
        <p:spPr bwMode="auto">
          <a:xfrm>
            <a:off x="3884613" y="8685213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defRPr sz="1200">
                <a:latin typeface="Times New Roman" pitchFamily="18" charset="0"/>
              </a:defRPr>
            </a:lvl1pPr>
          </a:lstStyle>
          <a:p>
            <a:fld id="{1BF1F9EB-E360-4234-8B5F-9EAC1E16789C}" type="slidenum">
              <a:rPr lang="es-AR"/>
              <a:pPr/>
              <a:t>‹Nº›</a:t>
            </a:fld>
            <a:endParaRPr lang="es-AR"/>
          </a:p>
        </p:txBody>
      </p:sp>
    </p:spTree>
    <p:extLst>
      <p:ext uri="{BB962C8B-B14F-4D97-AF65-F5344CB8AC3E}">
        <p14:creationId xmlns:p14="http://schemas.microsoft.com/office/powerpoint/2010/main" val="2821529387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encabezado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s-AR"/>
          </a:p>
        </p:txBody>
      </p:sp>
      <p:sp>
        <p:nvSpPr>
          <p:cNvPr id="3" name="Marcador de fecha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F90BBCB4-A1D0-4B73-9B24-416511F016F6}" type="datetimeFigureOut">
              <a:rPr lang="es-AR" smtClean="0"/>
              <a:t>26/4/2026</a:t>
            </a:fld>
            <a:endParaRPr lang="es-AR"/>
          </a:p>
        </p:txBody>
      </p:sp>
      <p:sp>
        <p:nvSpPr>
          <p:cNvPr id="4" name="Marcador de imagen de diapositiva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s-AR"/>
          </a:p>
        </p:txBody>
      </p:sp>
      <p:sp>
        <p:nvSpPr>
          <p:cNvPr id="5" name="Marcador de notas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AR"/>
          </a:p>
        </p:txBody>
      </p:sp>
      <p:sp>
        <p:nvSpPr>
          <p:cNvPr id="6" name="Marcador de pie de página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s-AR"/>
          </a:p>
        </p:txBody>
      </p:sp>
      <p:sp>
        <p:nvSpPr>
          <p:cNvPr id="7" name="Marcador de número de diapositiva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63F7A4FC-D7DA-47B1-86E6-F2E6E4BC65A6}" type="slidenum">
              <a:rPr lang="es-AR" smtClean="0"/>
              <a:t>‹Nº›</a:t>
            </a:fld>
            <a:endParaRPr lang="es-AR"/>
          </a:p>
        </p:txBody>
      </p:sp>
    </p:spTree>
    <p:extLst>
      <p:ext uri="{BB962C8B-B14F-4D97-AF65-F5344CB8AC3E}">
        <p14:creationId xmlns:p14="http://schemas.microsoft.com/office/powerpoint/2010/main" val="1505467654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/>
              <a:t>Haga clic para modificar el estilo de título del patrón</a:t>
            </a:r>
            <a:endParaRPr lang="es-AR"/>
          </a:p>
        </p:txBody>
      </p:sp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/>
              <a:t>Haga clic para modificar el estilo de subtítulo del patrón</a:t>
            </a:r>
            <a:endParaRPr lang="es-AR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s-AR"/>
          </a:p>
        </p:txBody>
      </p:sp>
      <p:sp>
        <p:nvSpPr>
          <p:cNvPr id="3" name="Marcador de conteni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AR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/>
              <a:t>Haga clic para modificar el estilo de título del patrón</a:t>
            </a:r>
            <a:endParaRPr lang="es-AR"/>
          </a:p>
        </p:txBody>
      </p:sp>
      <p:sp>
        <p:nvSpPr>
          <p:cNvPr id="3" name="Marcador de texto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s-AR"/>
          </a:p>
        </p:txBody>
      </p:sp>
      <p:sp>
        <p:nvSpPr>
          <p:cNvPr id="3" name="Marcador de contenido 2"/>
          <p:cNvSpPr>
            <a:spLocks noGrp="1"/>
          </p:cNvSpPr>
          <p:nvPr>
            <p:ph sz="half" idx="1"/>
          </p:nvPr>
        </p:nvSpPr>
        <p:spPr>
          <a:xfrm>
            <a:off x="457200" y="1855788"/>
            <a:ext cx="4038600" cy="452596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AR"/>
          </a:p>
        </p:txBody>
      </p:sp>
      <p:sp>
        <p:nvSpPr>
          <p:cNvPr id="4" name="Marcador de contenido 3"/>
          <p:cNvSpPr>
            <a:spLocks noGrp="1"/>
          </p:cNvSpPr>
          <p:nvPr>
            <p:ph sz="half" idx="2"/>
          </p:nvPr>
        </p:nvSpPr>
        <p:spPr>
          <a:xfrm>
            <a:off x="4648200" y="1855788"/>
            <a:ext cx="4038600" cy="452596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AR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es-ES"/>
              <a:t>Haga clic para modificar el estilo de título del patrón</a:t>
            </a:r>
            <a:endParaRPr lang="es-AR"/>
          </a:p>
        </p:txBody>
      </p:sp>
      <p:sp>
        <p:nvSpPr>
          <p:cNvPr id="3" name="Marcador de texto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4" name="Marcador de contenido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AR"/>
          </a:p>
        </p:txBody>
      </p:sp>
      <p:sp>
        <p:nvSpPr>
          <p:cNvPr id="5" name="Marcador de texto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6" name="Marcador de contenido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AR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s-AR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/>
              <a:t>Haga clic para modificar el estilo de título del patrón</a:t>
            </a:r>
            <a:endParaRPr lang="es-AR"/>
          </a:p>
        </p:txBody>
      </p:sp>
      <p:sp>
        <p:nvSpPr>
          <p:cNvPr id="3" name="Marcador de contenido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AR"/>
          </a:p>
        </p:txBody>
      </p:sp>
      <p:sp>
        <p:nvSpPr>
          <p:cNvPr id="4" name="Marcador de texto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/>
              <a:t>Haga clic para modificar el estilo de título del patrón</a:t>
            </a:r>
            <a:endParaRPr lang="es-AR"/>
          </a:p>
        </p:txBody>
      </p:sp>
      <p:sp>
        <p:nvSpPr>
          <p:cNvPr id="3" name="Marcador de posición de imagen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s-AR"/>
          </a:p>
        </p:txBody>
      </p:sp>
      <p:sp>
        <p:nvSpPr>
          <p:cNvPr id="4" name="Marcador de texto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s-AR"/>
          </a:p>
        </p:txBody>
      </p:sp>
      <p:sp>
        <p:nvSpPr>
          <p:cNvPr id="3" name="Marcador de texto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AR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vertical 1"/>
          <p:cNvSpPr>
            <a:spLocks noGrp="1"/>
          </p:cNvSpPr>
          <p:nvPr>
            <p:ph type="title" orient="vert"/>
          </p:nvPr>
        </p:nvSpPr>
        <p:spPr>
          <a:xfrm>
            <a:off x="6629400" y="530225"/>
            <a:ext cx="2057400" cy="5851525"/>
          </a:xfrm>
        </p:spPr>
        <p:txBody>
          <a:bodyPr vert="eaVert"/>
          <a:lstStyle/>
          <a:p>
            <a:r>
              <a:rPr lang="es-ES"/>
              <a:t>Haga clic para modificar el estilo de título del patrón</a:t>
            </a:r>
            <a:endParaRPr lang="es-AR"/>
          </a:p>
        </p:txBody>
      </p:sp>
      <p:sp>
        <p:nvSpPr>
          <p:cNvPr id="3" name="Marcador de texto vertical 2"/>
          <p:cNvSpPr>
            <a:spLocks noGrp="1"/>
          </p:cNvSpPr>
          <p:nvPr>
            <p:ph type="body" orient="vert" idx="1"/>
          </p:nvPr>
        </p:nvSpPr>
        <p:spPr>
          <a:xfrm>
            <a:off x="457200" y="530225"/>
            <a:ext cx="6019800" cy="5851525"/>
          </a:xfrm>
        </p:spPr>
        <p:txBody>
          <a:bodyPr vert="eaVert"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AR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bl" preserve="1">
  <p:cSld name="Título y tabl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457200" y="530225"/>
            <a:ext cx="8229600" cy="1143000"/>
          </a:xfrm>
        </p:spPr>
        <p:txBody>
          <a:bodyPr/>
          <a:lstStyle/>
          <a:p>
            <a:r>
              <a:rPr lang="es-ES"/>
              <a:t>Haga clic para modificar el estilo de título del patrón</a:t>
            </a:r>
            <a:endParaRPr lang="es-AR"/>
          </a:p>
        </p:txBody>
      </p:sp>
      <p:sp>
        <p:nvSpPr>
          <p:cNvPr id="3" name="Marcador de tabla 2"/>
          <p:cNvSpPr>
            <a:spLocks noGrp="1"/>
          </p:cNvSpPr>
          <p:nvPr>
            <p:ph type="tbl" idx="1"/>
          </p:nvPr>
        </p:nvSpPr>
        <p:spPr>
          <a:xfrm>
            <a:off x="457200" y="1855788"/>
            <a:ext cx="8229600" cy="4525962"/>
          </a:xfrm>
        </p:spPr>
        <p:txBody>
          <a:bodyPr/>
          <a:lstStyle/>
          <a:p>
            <a:endParaRPr lang="es-AR"/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Only" preserve="1">
  <p:cSld name="Conteni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contenido 1"/>
          <p:cNvSpPr>
            <a:spLocks noGrp="1"/>
          </p:cNvSpPr>
          <p:nvPr>
            <p:ph/>
          </p:nvPr>
        </p:nvSpPr>
        <p:spPr>
          <a:xfrm>
            <a:off x="457200" y="530225"/>
            <a:ext cx="8229600" cy="5851525"/>
          </a:xfrm>
        </p:spPr>
        <p:txBody>
          <a:bodyPr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AR"/>
          </a:p>
        </p:txBody>
      </p:sp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txAndObj" preserve="1">
  <p:cSld name="Título, text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457200" y="530225"/>
            <a:ext cx="8229600" cy="1143000"/>
          </a:xfrm>
        </p:spPr>
        <p:txBody>
          <a:bodyPr/>
          <a:lstStyle/>
          <a:p>
            <a:r>
              <a:rPr lang="es-ES"/>
              <a:t>Haga clic para modificar el estilo de título del patrón</a:t>
            </a:r>
            <a:endParaRPr lang="es-AR"/>
          </a:p>
        </p:txBody>
      </p:sp>
      <p:sp>
        <p:nvSpPr>
          <p:cNvPr id="3" name="Marcador de texto 2"/>
          <p:cNvSpPr>
            <a:spLocks noGrp="1"/>
          </p:cNvSpPr>
          <p:nvPr>
            <p:ph type="body" sz="half" idx="1"/>
          </p:nvPr>
        </p:nvSpPr>
        <p:spPr>
          <a:xfrm>
            <a:off x="457200" y="1855788"/>
            <a:ext cx="4038600" cy="4525962"/>
          </a:xfrm>
        </p:spPr>
        <p:txBody>
          <a:bodyPr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AR"/>
          </a:p>
        </p:txBody>
      </p:sp>
      <p:sp>
        <p:nvSpPr>
          <p:cNvPr id="4" name="Marcador de contenido 3"/>
          <p:cNvSpPr>
            <a:spLocks noGrp="1"/>
          </p:cNvSpPr>
          <p:nvPr>
            <p:ph sz="half" idx="2"/>
          </p:nvPr>
        </p:nvSpPr>
        <p:spPr>
          <a:xfrm>
            <a:off x="4648200" y="1855788"/>
            <a:ext cx="4038600" cy="4525962"/>
          </a:xfrm>
        </p:spPr>
        <p:txBody>
          <a:bodyPr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AR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theme" Target="../theme/theme1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0">
          <a:gsLst>
            <a:gs pos="0">
              <a:srgbClr val="EC6000"/>
            </a:gs>
            <a:gs pos="100000">
              <a:srgbClr val="800000"/>
            </a:gs>
          </a:gsLst>
          <a:path path="rect">
            <a:fillToRect l="100000" t="100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530225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outerShdw dist="35921" dir="2700000" algn="ctr" rotWithShape="0">
              <a:schemeClr val="tx2"/>
            </a:outerShdw>
          </a:effec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"/>
              <a:t>Haga clic para cambiar el estilo de título	</a:t>
            </a:r>
          </a:p>
        </p:txBody>
      </p:sp>
      <p:sp>
        <p:nvSpPr>
          <p:cNvPr id="614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855788"/>
            <a:ext cx="8229600" cy="45259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outerShdw dist="35921" dir="2700000" algn="ctr" rotWithShape="0">
              <a:schemeClr val="tx2"/>
            </a:outerShdw>
          </a:effec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50" r:id="rId1"/>
    <p:sldLayoutId id="2147483651" r:id="rId2"/>
    <p:sldLayoutId id="2147483652" r:id="rId3"/>
    <p:sldLayoutId id="2147483653" r:id="rId4"/>
    <p:sldLayoutId id="2147483654" r:id="rId5"/>
    <p:sldLayoutId id="2147483655" r:id="rId6"/>
    <p:sldLayoutId id="2147483656" r:id="rId7"/>
    <p:sldLayoutId id="2147483657" r:id="rId8"/>
    <p:sldLayoutId id="2147483658" r:id="rId9"/>
    <p:sldLayoutId id="2147483659" r:id="rId10"/>
    <p:sldLayoutId id="2147483660" r:id="rId11"/>
    <p:sldLayoutId id="2147483661" r:id="rId12"/>
    <p:sldLayoutId id="2147483662" r:id="rId13"/>
    <p:sldLayoutId id="2147483663" r:id="rId14"/>
  </p:sldLayoutIdLst>
  <p:transition>
    <p:wipe dir="r"/>
  </p:transition>
  <p:txStyles>
    <p:titleStyle>
      <a:lvl1pPr algn="ctr" rtl="0" fontAlgn="base">
        <a:spcBef>
          <a:spcPct val="0"/>
        </a:spcBef>
        <a:spcAft>
          <a:spcPct val="0"/>
        </a:spcAft>
        <a:defRPr sz="4000" b="1">
          <a:solidFill>
            <a:srgbClr val="FFFF00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000" b="1">
          <a:solidFill>
            <a:srgbClr val="FFFF00"/>
          </a:solidFill>
          <a:latin typeface="Trebuchet MS" pitchFamily="34" charset="0"/>
        </a:defRPr>
      </a:lvl2pPr>
      <a:lvl3pPr algn="ctr" rtl="0" fontAlgn="base">
        <a:spcBef>
          <a:spcPct val="0"/>
        </a:spcBef>
        <a:spcAft>
          <a:spcPct val="0"/>
        </a:spcAft>
        <a:defRPr sz="4000" b="1">
          <a:solidFill>
            <a:srgbClr val="FFFF00"/>
          </a:solidFill>
          <a:latin typeface="Trebuchet MS" pitchFamily="34" charset="0"/>
        </a:defRPr>
      </a:lvl3pPr>
      <a:lvl4pPr algn="ctr" rtl="0" fontAlgn="base">
        <a:spcBef>
          <a:spcPct val="0"/>
        </a:spcBef>
        <a:spcAft>
          <a:spcPct val="0"/>
        </a:spcAft>
        <a:defRPr sz="4000" b="1">
          <a:solidFill>
            <a:srgbClr val="FFFF00"/>
          </a:solidFill>
          <a:latin typeface="Trebuchet MS" pitchFamily="34" charset="0"/>
        </a:defRPr>
      </a:lvl4pPr>
      <a:lvl5pPr algn="ctr" rtl="0" fontAlgn="base">
        <a:spcBef>
          <a:spcPct val="0"/>
        </a:spcBef>
        <a:spcAft>
          <a:spcPct val="0"/>
        </a:spcAft>
        <a:defRPr sz="4000" b="1">
          <a:solidFill>
            <a:srgbClr val="FFFF00"/>
          </a:solidFill>
          <a:latin typeface="Trebuchet MS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000" b="1">
          <a:solidFill>
            <a:srgbClr val="FFFF00"/>
          </a:solidFill>
          <a:latin typeface="Trebuchet MS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000" b="1">
          <a:solidFill>
            <a:srgbClr val="FFFF00"/>
          </a:solidFill>
          <a:latin typeface="Trebuchet MS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000" b="1">
          <a:solidFill>
            <a:srgbClr val="FFFF00"/>
          </a:solidFill>
          <a:latin typeface="Trebuchet MS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000" b="1">
          <a:solidFill>
            <a:srgbClr val="FFFF00"/>
          </a:solidFill>
          <a:latin typeface="Trebuchet MS" pitchFamily="34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lr>
          <a:srgbClr val="FFFF66"/>
        </a:buClr>
        <a:buChar char="•"/>
        <a:defRPr sz="3200" b="1">
          <a:solidFill>
            <a:schemeClr val="bg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lr>
          <a:srgbClr val="FFFF66"/>
        </a:buClr>
        <a:buChar char="–"/>
        <a:defRPr sz="2800" b="1">
          <a:solidFill>
            <a:schemeClr val="bg1"/>
          </a:solidFill>
          <a:latin typeface="+mn-lt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lr>
          <a:srgbClr val="FFFF66"/>
        </a:buClr>
        <a:buChar char="•"/>
        <a:defRPr sz="2400" b="1">
          <a:solidFill>
            <a:schemeClr val="bg1"/>
          </a:solidFill>
          <a:latin typeface="+mn-lt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lr>
          <a:srgbClr val="FFFF66"/>
        </a:buClr>
        <a:buChar char="–"/>
        <a:defRPr sz="2000" b="1">
          <a:solidFill>
            <a:schemeClr val="bg1"/>
          </a:solidFill>
          <a:latin typeface="+mn-lt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lr>
          <a:srgbClr val="FFFF66"/>
        </a:buClr>
        <a:buChar char="»"/>
        <a:defRPr sz="2000" b="1">
          <a:solidFill>
            <a:schemeClr val="bg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lr>
          <a:srgbClr val="FFFF66"/>
        </a:buClr>
        <a:buChar char="»"/>
        <a:defRPr sz="2000" b="1">
          <a:solidFill>
            <a:schemeClr val="bg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lr>
          <a:srgbClr val="FFFF66"/>
        </a:buClr>
        <a:buChar char="»"/>
        <a:defRPr sz="2000" b="1">
          <a:solidFill>
            <a:schemeClr val="bg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lr>
          <a:srgbClr val="FFFF66"/>
        </a:buClr>
        <a:buChar char="»"/>
        <a:defRPr sz="2000" b="1">
          <a:solidFill>
            <a:schemeClr val="bg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lr>
          <a:srgbClr val="FFFF66"/>
        </a:buClr>
        <a:buChar char="»"/>
        <a:defRPr sz="2000" b="1">
          <a:solidFill>
            <a:schemeClr val="bg1"/>
          </a:solidFill>
          <a:latin typeface="+mn-lt"/>
        </a:defRPr>
      </a:lvl9pPr>
    </p:bodyStyle>
    <p:otherStyle>
      <a:defPPr>
        <a:defRPr lang="es-A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oleObject" Target="../embeddings/oleObject1.bin"/><Relationship Id="rId1" Type="http://schemas.openxmlformats.org/officeDocument/2006/relationships/slideLayout" Target="../slideLayouts/slideLayout7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13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13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13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13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13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13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13.xml"/></Relationships>
</file>

<file path=ppt/slides/_rels/slide3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4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7.xml"/></Relationships>
</file>

<file path=ppt/slides/_rels/slide4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7.xml"/></Relationships>
</file>

<file path=ppt/slides/_rels/slide4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g"/><Relationship Id="rId1" Type="http://schemas.openxmlformats.org/officeDocument/2006/relationships/slideLayout" Target="../slideLayouts/slideLayout7.xml"/></Relationships>
</file>

<file path=ppt/slides/_rels/slide4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eg"/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7.xml"/></Relationships>
</file>

<file path=ppt/slides/_rels/slide4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2.xml"/></Relationships>
</file>

<file path=ppt/slides/_rels/slide5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2" Type="http://schemas.openxmlformats.org/officeDocument/2006/relationships/hyperlink" Target="http://content.nejm.org/content/vol339/issue2/images/large/05f1b.jpeg" TargetMode="External"/><Relationship Id="rId1" Type="http://schemas.openxmlformats.org/officeDocument/2006/relationships/slideLayout" Target="../slideLayouts/slideLayout7.xml"/></Relationships>
</file>

<file path=ppt/slides/_rels/slide5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2.xml"/></Relationships>
</file>

<file path=ppt/slides/_rels/slide6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Rectangle 2"/>
          <p:cNvSpPr>
            <a:spLocks noGrp="1" noChangeArrowheads="1"/>
          </p:cNvSpPr>
          <p:nvPr>
            <p:ph type="ctrTitle"/>
          </p:nvPr>
        </p:nvSpPr>
        <p:spPr>
          <a:xfrm>
            <a:off x="685800" y="1844675"/>
            <a:ext cx="7772400" cy="1470025"/>
          </a:xfrm>
        </p:spPr>
        <p:txBody>
          <a:bodyPr/>
          <a:lstStyle/>
          <a:p>
            <a:r>
              <a:rPr lang="es-ES"/>
              <a:t>TROMBOEMBOLISMO VENOSO</a:t>
            </a:r>
            <a:r>
              <a:rPr lang="es-AR"/>
              <a:t> </a:t>
            </a:r>
          </a:p>
        </p:txBody>
      </p:sp>
      <p:sp>
        <p:nvSpPr>
          <p:cNvPr id="4099" name="Rectangle 3"/>
          <p:cNvSpPr>
            <a:spLocks noGrp="1" noChangeArrowheads="1"/>
          </p:cNvSpPr>
          <p:nvPr>
            <p:ph type="subTitle" idx="1"/>
          </p:nvPr>
        </p:nvSpPr>
        <p:spPr>
          <a:xfrm>
            <a:off x="1371600" y="2996953"/>
            <a:ext cx="6400800" cy="2088232"/>
          </a:xfrm>
        </p:spPr>
        <p:txBody>
          <a:bodyPr/>
          <a:lstStyle/>
          <a:p>
            <a:r>
              <a:rPr lang="es-AR" dirty="0"/>
              <a:t>Prof. Dr. Gregorio Kevorkof</a:t>
            </a:r>
          </a:p>
          <a:p>
            <a:r>
              <a:rPr lang="es-AR" sz="2000" dirty="0"/>
              <a:t>Doctor en Medicina y Cirugía</a:t>
            </a:r>
          </a:p>
          <a:p>
            <a:r>
              <a:rPr lang="es-AR" sz="2000" dirty="0"/>
              <a:t>Profesor Titular Plenario</a:t>
            </a:r>
          </a:p>
          <a:p>
            <a:r>
              <a:rPr lang="es-AR" sz="2000" dirty="0"/>
              <a:t>Cátedra de Clínica Médica II</a:t>
            </a:r>
          </a:p>
          <a:p>
            <a:r>
              <a:rPr lang="es-AR" sz="2000" dirty="0"/>
              <a:t>FCM-UNC</a:t>
            </a:r>
          </a:p>
        </p:txBody>
      </p:sp>
    </p:spTree>
  </p:cSld>
  <p:clrMapOvr>
    <a:masterClrMapping/>
  </p:clrMapOvr>
  <p:transition>
    <p:wipe dir="r"/>
  </p:transition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4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727450" y="0"/>
            <a:ext cx="541655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9637" name="Rectangle 5"/>
          <p:cNvSpPr>
            <a:spLocks noChangeArrowheads="1"/>
          </p:cNvSpPr>
          <p:nvPr/>
        </p:nvSpPr>
        <p:spPr bwMode="auto">
          <a:xfrm>
            <a:off x="-76200" y="0"/>
            <a:ext cx="77724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anchor="ctr"/>
          <a:lstStyle/>
          <a:p>
            <a:pPr>
              <a:defRPr/>
            </a:pPr>
            <a:r>
              <a:rPr lang="es-ES_tradnl" sz="3600" b="1" dirty="0">
                <a:solidFill>
                  <a:srgbClr val="FFFF00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Tromboembolismo </a:t>
            </a:r>
          </a:p>
          <a:p>
            <a:pPr>
              <a:defRPr/>
            </a:pPr>
            <a:r>
              <a:rPr lang="es-ES_tradnl" sz="3600" b="1" dirty="0">
                <a:solidFill>
                  <a:srgbClr val="FFFF00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venoso (TEV)</a:t>
            </a:r>
            <a:endParaRPr lang="es-ES" sz="3600" b="1" dirty="0">
              <a:solidFill>
                <a:srgbClr val="FFFF00"/>
              </a:solidFill>
              <a:effectLst>
                <a:outerShdw blurRad="38100" dist="38100" dir="2700000" algn="tl">
                  <a:srgbClr val="C0C0C0"/>
                </a:outerShdw>
              </a:effectLst>
            </a:endParaRPr>
          </a:p>
        </p:txBody>
      </p:sp>
      <p:sp>
        <p:nvSpPr>
          <p:cNvPr id="4100" name="Rectangle 6"/>
          <p:cNvSpPr>
            <a:spLocks noChangeArrowheads="1"/>
          </p:cNvSpPr>
          <p:nvPr/>
        </p:nvSpPr>
        <p:spPr bwMode="auto">
          <a:xfrm>
            <a:off x="228600" y="1447800"/>
            <a:ext cx="8610600" cy="411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 marL="342900" indent="-342900">
              <a:lnSpc>
                <a:spcPct val="90000"/>
              </a:lnSpc>
              <a:spcBef>
                <a:spcPct val="20000"/>
              </a:spcBef>
              <a:buClr>
                <a:schemeClr val="accent1"/>
              </a:buClr>
            </a:pPr>
            <a:r>
              <a:rPr lang="es-ES" altLang="es-AR" sz="2800" dirty="0">
                <a:solidFill>
                  <a:srgbClr val="FFFF00"/>
                </a:solidFill>
              </a:rPr>
              <a:t>Incluye: TVP + EP </a:t>
            </a:r>
          </a:p>
          <a:p>
            <a:pPr marL="342900" indent="-342900">
              <a:lnSpc>
                <a:spcPct val="90000"/>
              </a:lnSpc>
              <a:spcBef>
                <a:spcPct val="20000"/>
              </a:spcBef>
              <a:buClr>
                <a:schemeClr val="accent1"/>
              </a:buClr>
            </a:pPr>
            <a:endParaRPr lang="es-ES" altLang="es-AR" sz="2800" dirty="0">
              <a:solidFill>
                <a:schemeClr val="accent1"/>
              </a:solidFill>
            </a:endParaRPr>
          </a:p>
          <a:p>
            <a:pPr marL="342900" indent="-342900">
              <a:lnSpc>
                <a:spcPct val="90000"/>
              </a:lnSpc>
              <a:spcBef>
                <a:spcPct val="20000"/>
              </a:spcBef>
              <a:buClr>
                <a:schemeClr val="accent1"/>
              </a:buClr>
            </a:pPr>
            <a:endParaRPr lang="es-ES" altLang="es-AR" sz="2800" dirty="0">
              <a:solidFill>
                <a:srgbClr val="CCFFCC"/>
              </a:solidFill>
            </a:endParaRPr>
          </a:p>
          <a:p>
            <a:pPr marL="342900" indent="-342900">
              <a:lnSpc>
                <a:spcPct val="90000"/>
              </a:lnSpc>
              <a:spcBef>
                <a:spcPct val="20000"/>
              </a:spcBef>
              <a:buClr>
                <a:schemeClr val="accent1"/>
              </a:buClr>
            </a:pPr>
            <a:r>
              <a:rPr lang="es-ES" altLang="es-AR" dirty="0">
                <a:solidFill>
                  <a:srgbClr val="FFFF00"/>
                </a:solidFill>
              </a:rPr>
              <a:t>90% de las EP </a:t>
            </a:r>
          </a:p>
          <a:p>
            <a:pPr marL="342900" indent="-342900">
              <a:lnSpc>
                <a:spcPct val="90000"/>
              </a:lnSpc>
              <a:spcBef>
                <a:spcPct val="20000"/>
              </a:spcBef>
              <a:buClr>
                <a:schemeClr val="accent1"/>
              </a:buClr>
            </a:pPr>
            <a:r>
              <a:rPr lang="es-ES" altLang="es-AR" dirty="0">
                <a:solidFill>
                  <a:srgbClr val="FFFF00"/>
                </a:solidFill>
              </a:rPr>
              <a:t>Provienen de las piernas.TVP</a:t>
            </a:r>
            <a:endParaRPr lang="es-ES_tradnl" altLang="es-AR" dirty="0">
              <a:solidFill>
                <a:srgbClr val="FFFF00"/>
              </a:solidFill>
            </a:endParaRPr>
          </a:p>
          <a:p>
            <a:pPr marL="342900" indent="-342900">
              <a:lnSpc>
                <a:spcPct val="90000"/>
              </a:lnSpc>
              <a:spcBef>
                <a:spcPct val="20000"/>
              </a:spcBef>
              <a:buClr>
                <a:schemeClr val="accent1"/>
              </a:buClr>
            </a:pPr>
            <a:endParaRPr lang="es-ES_tradnl" altLang="es-AR" dirty="0"/>
          </a:p>
          <a:p>
            <a:pPr marL="342900" indent="-342900">
              <a:lnSpc>
                <a:spcPct val="90000"/>
              </a:lnSpc>
              <a:spcBef>
                <a:spcPct val="20000"/>
              </a:spcBef>
              <a:buClr>
                <a:schemeClr val="accent1"/>
              </a:buClr>
            </a:pPr>
            <a:r>
              <a:rPr lang="es-ES_tradnl" altLang="es-AR" dirty="0"/>
              <a:t> </a:t>
            </a:r>
          </a:p>
          <a:p>
            <a:pPr marL="342900" indent="-342900">
              <a:lnSpc>
                <a:spcPct val="90000"/>
              </a:lnSpc>
              <a:spcBef>
                <a:spcPct val="20000"/>
              </a:spcBef>
              <a:buClr>
                <a:schemeClr val="accent1"/>
              </a:buClr>
            </a:pPr>
            <a:endParaRPr lang="es-ES_tradnl" altLang="es-AR" dirty="0"/>
          </a:p>
        </p:txBody>
      </p:sp>
    </p:spTree>
    <p:extLst>
      <p:ext uri="{BB962C8B-B14F-4D97-AF65-F5344CB8AC3E}">
        <p14:creationId xmlns:p14="http://schemas.microsoft.com/office/powerpoint/2010/main" val="3872864166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Rectangle 2"/>
          <p:cNvSpPr>
            <a:spLocks noGrp="1" noChangeArrowheads="1"/>
          </p:cNvSpPr>
          <p:nvPr>
            <p:ph type="title"/>
          </p:nvPr>
        </p:nvSpPr>
        <p:spPr>
          <a:xfrm>
            <a:off x="685800" y="198438"/>
            <a:ext cx="7772400" cy="1143000"/>
          </a:xfrm>
        </p:spPr>
        <p:txBody>
          <a:bodyPr/>
          <a:lstStyle/>
          <a:p>
            <a:pPr eaLnBrk="1" hangingPunct="1"/>
            <a:r>
              <a:rPr lang="es-ES_tradnl" altLang="es-AR"/>
              <a:t>¿Porqué es una enfermedad importante?</a:t>
            </a:r>
            <a:endParaRPr lang="es-ES" altLang="es-AR"/>
          </a:p>
        </p:txBody>
      </p:sp>
      <p:sp>
        <p:nvSpPr>
          <p:cNvPr id="5123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539750" y="1762125"/>
            <a:ext cx="8208963" cy="4114800"/>
          </a:xfrm>
        </p:spPr>
        <p:txBody>
          <a:bodyPr/>
          <a:lstStyle/>
          <a:p>
            <a:pPr eaLnBrk="1" hangingPunct="1">
              <a:lnSpc>
                <a:spcPct val="90000"/>
              </a:lnSpc>
              <a:buClr>
                <a:schemeClr val="accent1"/>
              </a:buClr>
            </a:pPr>
            <a:r>
              <a:rPr lang="es-ES_tradnl" altLang="es-AR" sz="2400" dirty="0"/>
              <a:t>Es la tercera causa de muerte, luego del infarto de miocardio y el ACV. La principal causa de muerte prevenible hospitalaria</a:t>
            </a:r>
          </a:p>
          <a:p>
            <a:pPr eaLnBrk="1" hangingPunct="1">
              <a:lnSpc>
                <a:spcPct val="90000"/>
              </a:lnSpc>
              <a:buClr>
                <a:schemeClr val="accent1"/>
              </a:buClr>
            </a:pPr>
            <a:endParaRPr lang="es-ES_tradnl" altLang="es-AR" sz="2400" dirty="0"/>
          </a:p>
          <a:p>
            <a:pPr eaLnBrk="1" hangingPunct="1">
              <a:lnSpc>
                <a:spcPct val="90000"/>
              </a:lnSpc>
              <a:buClr>
                <a:schemeClr val="accent1"/>
              </a:buClr>
            </a:pPr>
            <a:r>
              <a:rPr lang="es-ES_tradnl" altLang="es-AR" sz="2400" dirty="0"/>
              <a:t>Más del 10% de EP sintomáticas son rápidamente fatales. TEP no tratadas mortalidad &gt; 30 %</a:t>
            </a:r>
          </a:p>
          <a:p>
            <a:pPr eaLnBrk="1" hangingPunct="1">
              <a:lnSpc>
                <a:spcPct val="90000"/>
              </a:lnSpc>
              <a:buClr>
                <a:schemeClr val="accent1"/>
              </a:buClr>
            </a:pPr>
            <a:r>
              <a:rPr lang="es-ES_tradnl" altLang="es-AR" sz="2400" dirty="0"/>
              <a:t>El TEP recurrente y el  deterioro hemodinámico &gt; causa de mortalidad</a:t>
            </a:r>
          </a:p>
          <a:p>
            <a:pPr eaLnBrk="1" hangingPunct="1">
              <a:lnSpc>
                <a:spcPct val="90000"/>
              </a:lnSpc>
              <a:buClr>
                <a:schemeClr val="accent1"/>
              </a:buClr>
            </a:pPr>
            <a:r>
              <a:rPr lang="es-ES" altLang="es-AR" sz="2400" dirty="0"/>
              <a:t>2% desarrollarán hipertensión pulmonar tromboembólica crónica debido a embolia pulmonar no resuelta. .</a:t>
            </a:r>
          </a:p>
        </p:txBody>
      </p:sp>
    </p:spTree>
    <p:extLst>
      <p:ext uri="{BB962C8B-B14F-4D97-AF65-F5344CB8AC3E}">
        <p14:creationId xmlns:p14="http://schemas.microsoft.com/office/powerpoint/2010/main" val="4091489060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10" name="Rectangle 2"/>
          <p:cNvSpPr>
            <a:spLocks noGrp="1" noChangeArrowheads="1"/>
          </p:cNvSpPr>
          <p:nvPr>
            <p:ph type="title"/>
          </p:nvPr>
        </p:nvSpPr>
        <p:spPr>
          <a:xfrm>
            <a:off x="457200" y="333375"/>
            <a:ext cx="8229600" cy="1143000"/>
          </a:xfrm>
        </p:spPr>
        <p:txBody>
          <a:bodyPr/>
          <a:lstStyle/>
          <a:p>
            <a:r>
              <a:rPr lang="es-ES" i="1" u="sng"/>
              <a:t>TROMBOEMBOLISMO VENOSO</a:t>
            </a:r>
            <a:r>
              <a:rPr lang="es-AR"/>
              <a:t> </a:t>
            </a:r>
          </a:p>
        </p:txBody>
      </p:sp>
      <p:sp>
        <p:nvSpPr>
          <p:cNvPr id="17411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528638" y="1340769"/>
            <a:ext cx="8075612" cy="5183856"/>
          </a:xfrm>
        </p:spPr>
        <p:txBody>
          <a:bodyPr/>
          <a:lstStyle/>
          <a:p>
            <a:pPr>
              <a:lnSpc>
                <a:spcPct val="90000"/>
              </a:lnSpc>
            </a:pPr>
            <a:r>
              <a:rPr lang="es-AR" sz="2800" dirty="0"/>
              <a:t>DOS MANIFESTACIONES DE UNA MISMA ENFERMEDAD:</a:t>
            </a:r>
            <a:endParaRPr lang="es-AR" sz="2800" b="0" dirty="0"/>
          </a:p>
          <a:p>
            <a:pPr algn="ctr">
              <a:lnSpc>
                <a:spcPct val="90000"/>
              </a:lnSpc>
              <a:buFontTx/>
              <a:buNone/>
            </a:pPr>
            <a:r>
              <a:rPr lang="es-AR" sz="3600" dirty="0">
                <a:solidFill>
                  <a:srgbClr val="FFFF66"/>
                </a:solidFill>
              </a:rPr>
              <a:t>TEPA / TVP</a:t>
            </a:r>
          </a:p>
          <a:p>
            <a:pPr>
              <a:lnSpc>
                <a:spcPct val="90000"/>
              </a:lnSpc>
              <a:buFont typeface="Wingdings" panose="05000000000000000000" pitchFamily="2" charset="2"/>
              <a:buChar char="v"/>
            </a:pPr>
            <a:r>
              <a:rPr lang="es-AR" sz="2400" dirty="0"/>
              <a:t>TEP 80 y 90 % es por TVP de M. inferiores</a:t>
            </a:r>
          </a:p>
          <a:p>
            <a:pPr marL="0" indent="0">
              <a:lnSpc>
                <a:spcPct val="90000"/>
              </a:lnSpc>
              <a:buNone/>
            </a:pPr>
            <a:endParaRPr lang="es-AR" sz="2400" dirty="0"/>
          </a:p>
          <a:p>
            <a:pPr>
              <a:lnSpc>
                <a:spcPct val="90000"/>
              </a:lnSpc>
              <a:buFont typeface="Wingdings" panose="05000000000000000000" pitchFamily="2" charset="2"/>
              <a:buChar char="v"/>
            </a:pPr>
            <a:r>
              <a:rPr lang="es-AR" sz="2400" dirty="0"/>
              <a:t>En presencia de TEP la TVP (+) 50% al 70 % de los casos</a:t>
            </a:r>
          </a:p>
          <a:p>
            <a:pPr>
              <a:lnSpc>
                <a:spcPct val="90000"/>
              </a:lnSpc>
              <a:buFont typeface="Wingdings" panose="05000000000000000000" pitchFamily="2" charset="2"/>
              <a:buChar char="v"/>
            </a:pPr>
            <a:r>
              <a:rPr lang="es-AR" sz="2400" dirty="0"/>
              <a:t>30 % de TEP tienen eco Doppler venoso normal al momento del DX ( otro origen )</a:t>
            </a:r>
          </a:p>
          <a:p>
            <a:pPr>
              <a:lnSpc>
                <a:spcPct val="90000"/>
              </a:lnSpc>
              <a:buFont typeface="Wingdings" panose="05000000000000000000" pitchFamily="2" charset="2"/>
              <a:buChar char="v"/>
            </a:pPr>
            <a:r>
              <a:rPr lang="es-AR" sz="2400" dirty="0"/>
              <a:t> 50% de TVP presentan TEP asintomáticos</a:t>
            </a:r>
          </a:p>
          <a:p>
            <a:pPr marL="0" indent="0">
              <a:lnSpc>
                <a:spcPct val="90000"/>
              </a:lnSpc>
              <a:buNone/>
            </a:pPr>
            <a:r>
              <a:rPr lang="es-AR" sz="2400" dirty="0"/>
              <a:t> En pacientes con TVP y TEP clínica la presencia de Trombosis Pulmonar  se confirma en el 90 % de los casos</a:t>
            </a:r>
          </a:p>
        </p:txBody>
      </p:sp>
    </p:spTree>
    <p:extLst>
      <p:ext uri="{BB962C8B-B14F-4D97-AF65-F5344CB8AC3E}">
        <p14:creationId xmlns:p14="http://schemas.microsoft.com/office/powerpoint/2010/main" val="1118278876"/>
      </p:ext>
    </p:extLst>
  </p:cSld>
  <p:clrMapOvr>
    <a:masterClrMapping/>
  </p:clrMapOvr>
  <p:transition>
    <p:wipe dir="r"/>
  </p:transition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Rectangle 2"/>
          <p:cNvSpPr>
            <a:spLocks noGrp="1" noChangeArrowheads="1"/>
          </p:cNvSpPr>
          <p:nvPr>
            <p:ph type="title"/>
          </p:nvPr>
        </p:nvSpPr>
        <p:spPr>
          <a:xfrm>
            <a:off x="685800" y="381000"/>
            <a:ext cx="7772400" cy="1143000"/>
          </a:xfrm>
        </p:spPr>
        <p:txBody>
          <a:bodyPr/>
          <a:lstStyle/>
          <a:p>
            <a:pPr eaLnBrk="1" hangingPunct="1"/>
            <a:r>
              <a:rPr lang="es-ES" altLang="es-AR"/>
              <a:t>Embolia pulmonar aguda</a:t>
            </a:r>
          </a:p>
        </p:txBody>
      </p:sp>
      <p:sp>
        <p:nvSpPr>
          <p:cNvPr id="3075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685800" y="1524000"/>
            <a:ext cx="7772400" cy="4114800"/>
          </a:xfrm>
        </p:spPr>
        <p:txBody>
          <a:bodyPr/>
          <a:lstStyle/>
          <a:p>
            <a:pPr eaLnBrk="1" hangingPunct="1">
              <a:lnSpc>
                <a:spcPct val="190000"/>
              </a:lnSpc>
            </a:pPr>
            <a:r>
              <a:rPr lang="es-ES" altLang="es-AR" sz="2800" dirty="0"/>
              <a:t>Enfermedad frecuente, subdiagnosticada y potencialmente fatal.</a:t>
            </a:r>
          </a:p>
          <a:p>
            <a:pPr eaLnBrk="1" hangingPunct="1">
              <a:lnSpc>
                <a:spcPct val="190000"/>
              </a:lnSpc>
            </a:pPr>
            <a:r>
              <a:rPr lang="es-ES" altLang="es-AR" sz="2800" dirty="0"/>
              <a:t>Incidencia 50 – 200 casos / 100000 hab.</a:t>
            </a:r>
          </a:p>
          <a:p>
            <a:pPr marL="0" indent="0" eaLnBrk="1" hangingPunct="1">
              <a:lnSpc>
                <a:spcPct val="190000"/>
              </a:lnSpc>
              <a:buNone/>
            </a:pPr>
            <a:endParaRPr lang="es-ES" altLang="es-AR" sz="2800" dirty="0"/>
          </a:p>
          <a:p>
            <a:pPr eaLnBrk="1" hangingPunct="1">
              <a:lnSpc>
                <a:spcPct val="190000"/>
              </a:lnSpc>
            </a:pPr>
            <a:endParaRPr lang="es-ES" altLang="es-AR" sz="2800" dirty="0"/>
          </a:p>
          <a:p>
            <a:pPr eaLnBrk="1" hangingPunct="1"/>
            <a:endParaRPr lang="es-ES" altLang="es-AR" sz="2800" dirty="0"/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4" name="Rectangle 2"/>
          <p:cNvSpPr>
            <a:spLocks noGrp="1" noChangeArrowheads="1"/>
          </p:cNvSpPr>
          <p:nvPr>
            <p:ph type="title"/>
          </p:nvPr>
        </p:nvSpPr>
        <p:spPr>
          <a:xfrm>
            <a:off x="457200" y="333375"/>
            <a:ext cx="8229600" cy="1143000"/>
          </a:xfrm>
        </p:spPr>
        <p:txBody>
          <a:bodyPr/>
          <a:lstStyle/>
          <a:p>
            <a:r>
              <a:rPr lang="es-ES" i="1" u="sng"/>
              <a:t>TROMBOEMBOLISMO VENOSO</a:t>
            </a:r>
            <a:endParaRPr lang="es-AR" i="1" u="sng"/>
          </a:p>
        </p:txBody>
      </p:sp>
      <p:sp>
        <p:nvSpPr>
          <p:cNvPr id="18435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384175" y="1916113"/>
            <a:ext cx="8435975" cy="4608512"/>
          </a:xfrm>
        </p:spPr>
        <p:txBody>
          <a:bodyPr/>
          <a:lstStyle/>
          <a:p>
            <a:pPr>
              <a:lnSpc>
                <a:spcPct val="80000"/>
              </a:lnSpc>
            </a:pPr>
            <a:r>
              <a:rPr lang="es-AR" sz="2800"/>
              <a:t>ES LA MAYOR CAUSA DE MUERTE EVITABLE DENTRO DEL HOSPITAL (10%)</a:t>
            </a:r>
          </a:p>
          <a:p>
            <a:pPr>
              <a:lnSpc>
                <a:spcPct val="80000"/>
              </a:lnSpc>
            </a:pPr>
            <a:r>
              <a:rPr lang="es-AR" sz="2800"/>
              <a:t>MORTALIDAD:</a:t>
            </a:r>
          </a:p>
          <a:p>
            <a:pPr marL="1687513" lvl="1" indent="-428625">
              <a:lnSpc>
                <a:spcPct val="80000"/>
              </a:lnSpc>
            </a:pPr>
            <a:r>
              <a:rPr lang="es-AR" sz="2400"/>
              <a:t>SIN TRATAMIENTO 		30%</a:t>
            </a:r>
          </a:p>
          <a:p>
            <a:pPr marL="1687513" lvl="1" indent="-428625">
              <a:lnSpc>
                <a:spcPct val="80000"/>
              </a:lnSpc>
            </a:pPr>
            <a:r>
              <a:rPr lang="es-AR" sz="2400"/>
              <a:t>CON TRATAMIENTO 		10%</a:t>
            </a:r>
          </a:p>
          <a:p>
            <a:pPr marL="1687513" lvl="1" indent="-428625">
              <a:lnSpc>
                <a:spcPct val="80000"/>
              </a:lnSpc>
            </a:pPr>
            <a:r>
              <a:rPr lang="es-AR" sz="2400"/>
              <a:t>10% MUEREN EN LA 1ra. HORA</a:t>
            </a:r>
            <a:endParaRPr lang="es-AR" sz="2400" b="0" u="sng"/>
          </a:p>
          <a:p>
            <a:pPr>
              <a:lnSpc>
                <a:spcPct val="80000"/>
              </a:lnSpc>
            </a:pPr>
            <a:endParaRPr lang="es-AR" sz="2800" u="sng"/>
          </a:p>
          <a:p>
            <a:pPr>
              <a:lnSpc>
                <a:spcPct val="80000"/>
              </a:lnSpc>
            </a:pPr>
            <a:r>
              <a:rPr lang="es-AR" sz="2800"/>
              <a:t>FACTORES QUE PREDISPONEN EL TEV</a:t>
            </a:r>
          </a:p>
          <a:p>
            <a:pPr marL="1687513" lvl="1" indent="-428625">
              <a:lnSpc>
                <a:spcPct val="80000"/>
              </a:lnSpc>
            </a:pPr>
            <a:r>
              <a:rPr lang="es-AR" sz="2400"/>
              <a:t>ESTASIS</a:t>
            </a:r>
          </a:p>
          <a:p>
            <a:pPr marL="1687513" lvl="1" indent="-428625">
              <a:lnSpc>
                <a:spcPct val="80000"/>
              </a:lnSpc>
            </a:pPr>
            <a:r>
              <a:rPr lang="es-AR" sz="2400"/>
              <a:t>DAÑO VASCULAR – INJURIA VENOSA</a:t>
            </a:r>
            <a:endParaRPr lang="es-ES" sz="2400"/>
          </a:p>
          <a:p>
            <a:pPr marL="1687513" lvl="1" indent="-428625">
              <a:lnSpc>
                <a:spcPct val="80000"/>
              </a:lnSpc>
            </a:pPr>
            <a:r>
              <a:rPr lang="es-ES" sz="2400"/>
              <a:t>HIPERCOAGULABILIDAD</a:t>
            </a:r>
            <a:r>
              <a:rPr lang="es-AR" sz="2400"/>
              <a:t> </a:t>
            </a:r>
            <a:endParaRPr lang="es-ES" sz="2400"/>
          </a:p>
        </p:txBody>
      </p:sp>
    </p:spTree>
  </p:cSld>
  <p:clrMapOvr>
    <a:masterClrMapping/>
  </p:clrMapOvr>
  <p:transition>
    <p:wipe dir="r"/>
  </p:transition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8" name="Rectangle 2"/>
          <p:cNvSpPr>
            <a:spLocks noGrp="1" noChangeArrowheads="1"/>
          </p:cNvSpPr>
          <p:nvPr>
            <p:ph type="title"/>
          </p:nvPr>
        </p:nvSpPr>
        <p:spPr>
          <a:xfrm>
            <a:off x="457200" y="333375"/>
            <a:ext cx="8229600" cy="1143000"/>
          </a:xfrm>
        </p:spPr>
        <p:txBody>
          <a:bodyPr/>
          <a:lstStyle/>
          <a:p>
            <a:r>
              <a:rPr lang="es-ES" sz="3600" i="1" u="sng"/>
              <a:t>TROMBOEMBOLISMO VENOSO</a:t>
            </a:r>
            <a:br>
              <a:rPr lang="es-ES" sz="3600" i="1" u="sng"/>
            </a:br>
            <a:r>
              <a:rPr lang="es-ES" sz="3600" i="1" u="sng"/>
              <a:t>Factores de Riesgo Hereditarios</a:t>
            </a:r>
            <a:endParaRPr lang="es-AR" sz="3600" i="1" u="sng"/>
          </a:p>
        </p:txBody>
      </p:sp>
      <p:sp>
        <p:nvSpPr>
          <p:cNvPr id="19459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250825" y="1844675"/>
            <a:ext cx="8759825" cy="4525963"/>
          </a:xfrm>
        </p:spPr>
        <p:txBody>
          <a:bodyPr/>
          <a:lstStyle/>
          <a:p>
            <a:r>
              <a:rPr lang="es-AR" sz="2800" dirty="0"/>
              <a:t>DEFICIENCIA DE ANTITROMBINA III</a:t>
            </a:r>
          </a:p>
          <a:p>
            <a:pPr lvl="1"/>
            <a:r>
              <a:rPr lang="es-AR" sz="2400" dirty="0"/>
              <a:t>Inactiva trombina y otros factores de coagulación activados IX, X, XI y XII</a:t>
            </a:r>
          </a:p>
          <a:p>
            <a:pPr lvl="1"/>
            <a:endParaRPr lang="es-AR" sz="2400" dirty="0"/>
          </a:p>
          <a:p>
            <a:r>
              <a:rPr lang="es-AR" sz="2800" dirty="0"/>
              <a:t>DEFICIENCIA DE PROTEINA C</a:t>
            </a:r>
          </a:p>
          <a:p>
            <a:pPr lvl="1"/>
            <a:r>
              <a:rPr lang="es-AR" sz="2400" dirty="0"/>
              <a:t>Se genera fibrina por inactivación deficiente de factores Va y VIII a</a:t>
            </a:r>
          </a:p>
          <a:p>
            <a:pPr lvl="1"/>
            <a:endParaRPr lang="es-AR" sz="2400" dirty="0"/>
          </a:p>
          <a:p>
            <a:r>
              <a:rPr lang="es-AR" sz="2800" dirty="0"/>
              <a:t>DEFICIENCIA DE PROTEINA S</a:t>
            </a:r>
          </a:p>
        </p:txBody>
      </p:sp>
    </p:spTree>
  </p:cSld>
  <p:clrMapOvr>
    <a:masterClrMapping/>
  </p:clrMapOvr>
  <p:transition>
    <p:wipe dir="r"/>
  </p:transition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4274" name="Rectangle 2"/>
          <p:cNvSpPr>
            <a:spLocks noGrp="1" noChangeArrowheads="1"/>
          </p:cNvSpPr>
          <p:nvPr>
            <p:ph type="title"/>
          </p:nvPr>
        </p:nvSpPr>
        <p:spPr>
          <a:xfrm>
            <a:off x="457200" y="333375"/>
            <a:ext cx="8229600" cy="1143000"/>
          </a:xfrm>
        </p:spPr>
        <p:txBody>
          <a:bodyPr/>
          <a:lstStyle/>
          <a:p>
            <a:r>
              <a:rPr lang="es-ES" sz="3600" i="1" u="sng"/>
              <a:t>TROMBOEMBOLISMO VENOSO</a:t>
            </a:r>
            <a:br>
              <a:rPr lang="es-ES" sz="3600" i="1" u="sng"/>
            </a:br>
            <a:r>
              <a:rPr lang="es-ES" sz="3600" i="1" u="sng"/>
              <a:t>Factores de Riesgo Hereditarios</a:t>
            </a:r>
            <a:endParaRPr lang="es-AR" sz="3600" i="1" u="sng"/>
          </a:p>
        </p:txBody>
      </p:sp>
      <p:sp>
        <p:nvSpPr>
          <p:cNvPr id="54275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250825" y="1844675"/>
            <a:ext cx="8759825" cy="4525963"/>
          </a:xfrm>
        </p:spPr>
        <p:txBody>
          <a:bodyPr/>
          <a:lstStyle/>
          <a:p>
            <a:r>
              <a:rPr lang="es-AR" sz="2800"/>
              <a:t>FACTOR V LEIDEN</a:t>
            </a:r>
          </a:p>
          <a:p>
            <a:pPr lvl="1"/>
            <a:r>
              <a:rPr lang="es-AR" sz="2400"/>
              <a:t>Resistencia a la proteína C activada</a:t>
            </a:r>
          </a:p>
          <a:p>
            <a:pPr lvl="1"/>
            <a:r>
              <a:rPr lang="es-AR" sz="2400"/>
              <a:t>Sustitución de guanina por adenina en el nucleótido 1691 (G1691A)</a:t>
            </a:r>
          </a:p>
          <a:p>
            <a:pPr lvl="1">
              <a:buFontTx/>
              <a:buChar char="•"/>
            </a:pPr>
            <a:r>
              <a:rPr lang="es-AR" sz="2400"/>
              <a:t>MUTACIÓN DEL GEN DE PROTROMBINA</a:t>
            </a:r>
          </a:p>
          <a:p>
            <a:pPr lvl="1"/>
            <a:r>
              <a:rPr lang="es-AR" sz="2400"/>
              <a:t>Sustitución de guanina por adenina en el nucleótido 20210 del gen de la protrombina</a:t>
            </a:r>
          </a:p>
          <a:p>
            <a:pPr lvl="1"/>
            <a:r>
              <a:rPr lang="es-AR" sz="2400"/>
              <a:t>Se vincula con elevación de protrombina</a:t>
            </a:r>
          </a:p>
          <a:p>
            <a:pPr lvl="1">
              <a:buFontTx/>
              <a:buChar char="•"/>
            </a:pPr>
            <a:r>
              <a:rPr lang="es-AR" sz="2400"/>
              <a:t>HIPERHOMOCISTEINEMIA </a:t>
            </a:r>
            <a:r>
              <a:rPr lang="es-AR" sz="1800"/>
              <a:t>activa el Factor V,  inhibe Proteína C</a:t>
            </a:r>
            <a:endParaRPr lang="es-AR" sz="2400"/>
          </a:p>
        </p:txBody>
      </p:sp>
    </p:spTree>
  </p:cSld>
  <p:clrMapOvr>
    <a:masterClrMapping/>
  </p:clrMapOvr>
  <p:transition>
    <p:wipe dir="r"/>
  </p:transition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9452659E-0F09-41CB-BE77-7A199147D1E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57200" y="116633"/>
            <a:ext cx="8229600" cy="1152128"/>
          </a:xfrm>
        </p:spPr>
        <p:txBody>
          <a:bodyPr/>
          <a:lstStyle/>
          <a:p>
            <a:r>
              <a:rPr lang="es-ES" sz="2800" i="1" u="sng" dirty="0"/>
              <a:t>TROMBOEMBOLISMO VENOSO</a:t>
            </a:r>
            <a:br>
              <a:rPr lang="es-ES" sz="2800" i="1" u="sng" dirty="0"/>
            </a:br>
            <a:r>
              <a:rPr lang="es-ES" sz="2800" i="1" u="sng" dirty="0"/>
              <a:t>Factores de Riesgo Adquiridos</a:t>
            </a:r>
            <a:endParaRPr lang="es-AR" sz="2800" dirty="0"/>
          </a:p>
        </p:txBody>
      </p:sp>
      <p:sp>
        <p:nvSpPr>
          <p:cNvPr id="3" name="Marcador de contenido 2">
            <a:extLst>
              <a:ext uri="{FF2B5EF4-FFF2-40B4-BE49-F238E27FC236}">
                <a16:creationId xmlns:a16="http://schemas.microsoft.com/office/drawing/2014/main" id="{AA6CA548-3900-4AFB-B39D-0A75CAC1AAD3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57200" y="1268761"/>
            <a:ext cx="8229600" cy="5112989"/>
          </a:xfrm>
        </p:spPr>
        <p:txBody>
          <a:bodyPr/>
          <a:lstStyle/>
          <a:p>
            <a:r>
              <a:rPr lang="es-AR" sz="2800" dirty="0">
                <a:solidFill>
                  <a:srgbClr val="FFFF00"/>
                </a:solidFill>
              </a:rPr>
              <a:t>Factores predisponentes fuertes OR &gt; 10</a:t>
            </a:r>
          </a:p>
          <a:p>
            <a:pPr>
              <a:buFont typeface="Wingdings" panose="05000000000000000000" pitchFamily="2" charset="2"/>
              <a:buChar char="v"/>
            </a:pPr>
            <a:r>
              <a:rPr lang="es-AR" sz="2800" dirty="0"/>
              <a:t>Fractura de cadera o pierna</a:t>
            </a:r>
          </a:p>
          <a:p>
            <a:pPr>
              <a:buFont typeface="Wingdings" panose="05000000000000000000" pitchFamily="2" charset="2"/>
              <a:buChar char="v"/>
            </a:pPr>
            <a:endParaRPr lang="es-AR" sz="2800" dirty="0"/>
          </a:p>
          <a:p>
            <a:pPr>
              <a:buFont typeface="Wingdings" panose="05000000000000000000" pitchFamily="2" charset="2"/>
              <a:buChar char="v"/>
            </a:pPr>
            <a:r>
              <a:rPr lang="es-AR" sz="2800" dirty="0"/>
              <a:t>Prótesis de cadera o Rodilla</a:t>
            </a:r>
          </a:p>
          <a:p>
            <a:pPr>
              <a:buFont typeface="Wingdings" panose="05000000000000000000" pitchFamily="2" charset="2"/>
              <a:buChar char="v"/>
            </a:pPr>
            <a:endParaRPr lang="es-AR" sz="2800" dirty="0"/>
          </a:p>
          <a:p>
            <a:pPr>
              <a:buFont typeface="Wingdings" panose="05000000000000000000" pitchFamily="2" charset="2"/>
              <a:buChar char="v"/>
            </a:pPr>
            <a:r>
              <a:rPr lang="es-AR" sz="2800" dirty="0"/>
              <a:t>Cirugía general mayor</a:t>
            </a:r>
          </a:p>
          <a:p>
            <a:pPr>
              <a:buFont typeface="Wingdings" panose="05000000000000000000" pitchFamily="2" charset="2"/>
              <a:buChar char="v"/>
            </a:pPr>
            <a:endParaRPr lang="es-AR" sz="2800" dirty="0"/>
          </a:p>
          <a:p>
            <a:pPr>
              <a:buFont typeface="Wingdings" panose="05000000000000000000" pitchFamily="2" charset="2"/>
              <a:buChar char="v"/>
            </a:pPr>
            <a:r>
              <a:rPr lang="es-AR" sz="2800" dirty="0"/>
              <a:t>Lesión medular</a:t>
            </a:r>
          </a:p>
          <a:p>
            <a:pPr>
              <a:buFont typeface="Wingdings" panose="05000000000000000000" pitchFamily="2" charset="2"/>
              <a:buChar char="v"/>
            </a:pPr>
            <a:endParaRPr lang="es-AR" sz="2800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692414277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2" name="Rectangle 2"/>
          <p:cNvSpPr>
            <a:spLocks noGrp="1" noChangeArrowheads="1"/>
          </p:cNvSpPr>
          <p:nvPr>
            <p:ph type="title"/>
          </p:nvPr>
        </p:nvSpPr>
        <p:spPr>
          <a:xfrm>
            <a:off x="457200" y="333375"/>
            <a:ext cx="8229600" cy="1143000"/>
          </a:xfrm>
        </p:spPr>
        <p:txBody>
          <a:bodyPr/>
          <a:lstStyle/>
          <a:p>
            <a:r>
              <a:rPr lang="es-ES" sz="3600" i="1" u="sng" dirty="0"/>
              <a:t>TROMBOEMBOLISMO VENOSO</a:t>
            </a:r>
            <a:br>
              <a:rPr lang="es-ES" sz="3600" i="1" u="sng" dirty="0"/>
            </a:br>
            <a:r>
              <a:rPr lang="es-ES" sz="3600" i="1" u="sng" dirty="0"/>
              <a:t>Factores de Riesgo Adquiridos</a:t>
            </a:r>
            <a:endParaRPr lang="es-AR" sz="3600" i="1" u="sng" dirty="0"/>
          </a:p>
        </p:txBody>
      </p:sp>
      <p:sp>
        <p:nvSpPr>
          <p:cNvPr id="20483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250825" y="1844675"/>
            <a:ext cx="8604250" cy="4824413"/>
          </a:xfrm>
        </p:spPr>
        <p:txBody>
          <a:bodyPr/>
          <a:lstStyle/>
          <a:p>
            <a:pPr lvl="1">
              <a:lnSpc>
                <a:spcPct val="80000"/>
              </a:lnSpc>
            </a:pPr>
            <a:r>
              <a:rPr lang="es-AR" dirty="0"/>
              <a:t>Antecedentes de tromboembolismo previo</a:t>
            </a:r>
          </a:p>
          <a:p>
            <a:pPr lvl="1">
              <a:lnSpc>
                <a:spcPct val="80000"/>
              </a:lnSpc>
            </a:pPr>
            <a:r>
              <a:rPr lang="es-AR" dirty="0"/>
              <a:t>Edad &gt; 40 años</a:t>
            </a:r>
          </a:p>
          <a:p>
            <a:pPr lvl="1">
              <a:lnSpc>
                <a:spcPct val="80000"/>
              </a:lnSpc>
            </a:pPr>
            <a:r>
              <a:rPr lang="es-AR" dirty="0"/>
              <a:t>Insuficiencia cardiaca</a:t>
            </a:r>
          </a:p>
          <a:p>
            <a:pPr lvl="1">
              <a:lnSpc>
                <a:spcPct val="80000"/>
              </a:lnSpc>
            </a:pPr>
            <a:r>
              <a:rPr lang="es-AR" dirty="0"/>
              <a:t>Obesidad</a:t>
            </a:r>
          </a:p>
          <a:p>
            <a:pPr lvl="1">
              <a:lnSpc>
                <a:spcPct val="80000"/>
              </a:lnSpc>
            </a:pPr>
            <a:r>
              <a:rPr lang="es-AR" dirty="0"/>
              <a:t>Inmovilización</a:t>
            </a:r>
          </a:p>
          <a:p>
            <a:pPr lvl="1">
              <a:lnSpc>
                <a:spcPct val="80000"/>
              </a:lnSpc>
            </a:pPr>
            <a:r>
              <a:rPr lang="es-AR" dirty="0"/>
              <a:t>Cirugía</a:t>
            </a:r>
          </a:p>
          <a:p>
            <a:pPr lvl="1">
              <a:lnSpc>
                <a:spcPct val="80000"/>
              </a:lnSpc>
            </a:pPr>
            <a:r>
              <a:rPr lang="es-AR" dirty="0"/>
              <a:t>Traumatismos</a:t>
            </a:r>
          </a:p>
          <a:p>
            <a:pPr lvl="1">
              <a:lnSpc>
                <a:spcPct val="80000"/>
              </a:lnSpc>
            </a:pPr>
            <a:r>
              <a:rPr lang="es-AR" dirty="0"/>
              <a:t>Neoplasias</a:t>
            </a:r>
          </a:p>
          <a:p>
            <a:pPr lvl="1">
              <a:lnSpc>
                <a:spcPct val="80000"/>
              </a:lnSpc>
            </a:pPr>
            <a:r>
              <a:rPr lang="es-AR" dirty="0"/>
              <a:t>Contraceptivos orales</a:t>
            </a:r>
          </a:p>
          <a:p>
            <a:pPr lvl="1">
              <a:lnSpc>
                <a:spcPct val="80000"/>
              </a:lnSpc>
            </a:pPr>
            <a:r>
              <a:rPr lang="es-AR" dirty="0"/>
              <a:t>Ac antifosfolípidos</a:t>
            </a:r>
          </a:p>
          <a:p>
            <a:pPr lvl="1">
              <a:lnSpc>
                <a:spcPct val="80000"/>
              </a:lnSpc>
            </a:pPr>
            <a:r>
              <a:rPr lang="es-ES" dirty="0"/>
              <a:t>Hiperhomocisteinemia</a:t>
            </a:r>
            <a:r>
              <a:rPr lang="es-AR" sz="2400" dirty="0"/>
              <a:t> </a:t>
            </a:r>
          </a:p>
        </p:txBody>
      </p:sp>
    </p:spTree>
  </p:cSld>
  <p:clrMapOvr>
    <a:masterClrMapping/>
  </p:clrMapOvr>
  <p:transition>
    <p:wipe dir="r"/>
  </p:transition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5298" name="Rectangle 2"/>
          <p:cNvSpPr>
            <a:spLocks noGrp="1" noChangeArrowheads="1"/>
          </p:cNvSpPr>
          <p:nvPr>
            <p:ph type="title"/>
          </p:nvPr>
        </p:nvSpPr>
        <p:spPr>
          <a:xfrm>
            <a:off x="457200" y="333375"/>
            <a:ext cx="8229600" cy="1143000"/>
          </a:xfrm>
        </p:spPr>
        <p:txBody>
          <a:bodyPr/>
          <a:lstStyle/>
          <a:p>
            <a:r>
              <a:rPr lang="es-ES" sz="3600" i="1" u="sng"/>
              <a:t>TROMBOEMBOLISMO VENOSO</a:t>
            </a:r>
            <a:br>
              <a:rPr lang="es-ES" sz="3600" i="1" u="sng"/>
            </a:br>
            <a:r>
              <a:rPr lang="es-ES" sz="3600" i="1" u="sng"/>
              <a:t>Fisiopatología - TEPA </a:t>
            </a:r>
            <a:r>
              <a:rPr lang="es-ES" sz="3600" i="1" u="sng">
                <a:sym typeface="Wingdings" pitchFamily="2" charset="2"/>
              </a:rPr>
              <a:t> HTPA</a:t>
            </a:r>
          </a:p>
        </p:txBody>
      </p:sp>
      <p:sp>
        <p:nvSpPr>
          <p:cNvPr id="55299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250825" y="1700213"/>
            <a:ext cx="8353425" cy="792162"/>
          </a:xfrm>
        </p:spPr>
        <p:txBody>
          <a:bodyPr/>
          <a:lstStyle/>
          <a:p>
            <a:r>
              <a:rPr lang="es-AR" sz="2800"/>
              <a:t>CONSECUENCIAS HEMODINÁMICAS</a:t>
            </a:r>
            <a:endParaRPr lang="es-AR"/>
          </a:p>
        </p:txBody>
      </p:sp>
      <p:sp>
        <p:nvSpPr>
          <p:cNvPr id="55300" name="Text Box 4"/>
          <p:cNvSpPr txBox="1">
            <a:spLocks noChangeArrowheads="1"/>
          </p:cNvSpPr>
          <p:nvPr/>
        </p:nvSpPr>
        <p:spPr bwMode="auto">
          <a:xfrm>
            <a:off x="827088" y="2435225"/>
            <a:ext cx="1397000" cy="390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lnSpc>
                <a:spcPct val="70000"/>
              </a:lnSpc>
              <a:spcBef>
                <a:spcPct val="50000"/>
              </a:spcBef>
            </a:pPr>
            <a:r>
              <a:rPr lang="es-AR" sz="2800" b="1">
                <a:solidFill>
                  <a:srgbClr val="FFFF66"/>
                </a:solidFill>
                <a:latin typeface="Trebuchet MS" pitchFamily="34" charset="0"/>
              </a:rPr>
              <a:t>HTPA</a:t>
            </a:r>
          </a:p>
        </p:txBody>
      </p:sp>
      <p:sp>
        <p:nvSpPr>
          <p:cNvPr id="55309" name="Text Box 13"/>
          <p:cNvSpPr txBox="1">
            <a:spLocks noChangeArrowheads="1"/>
          </p:cNvSpPr>
          <p:nvPr/>
        </p:nvSpPr>
        <p:spPr bwMode="auto">
          <a:xfrm>
            <a:off x="3930650" y="2420938"/>
            <a:ext cx="2844800" cy="4206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outerShdw dist="35921" dir="2700000" algn="ctr" rotWithShape="0">
              <a:schemeClr val="tx2"/>
            </a:outerShdw>
          </a:effectLst>
        </p:spPr>
        <p:txBody>
          <a:bodyPr>
            <a:spAutoFit/>
          </a:bodyPr>
          <a:lstStyle/>
          <a:p>
            <a:pPr algn="ctr">
              <a:lnSpc>
                <a:spcPct val="90000"/>
              </a:lnSpc>
              <a:spcBef>
                <a:spcPct val="50000"/>
              </a:spcBef>
            </a:pPr>
            <a:r>
              <a:rPr lang="es-AR" sz="2400" b="1">
                <a:solidFill>
                  <a:schemeClr val="bg1"/>
                </a:solidFill>
                <a:latin typeface="Trebuchet MS" pitchFamily="34" charset="0"/>
              </a:rPr>
              <a:t>Dilatación VD</a:t>
            </a:r>
          </a:p>
        </p:txBody>
      </p:sp>
      <p:sp>
        <p:nvSpPr>
          <p:cNvPr id="55319" name="Text Box 23"/>
          <p:cNvSpPr txBox="1">
            <a:spLocks noChangeArrowheads="1"/>
          </p:cNvSpPr>
          <p:nvPr/>
        </p:nvSpPr>
        <p:spPr bwMode="auto">
          <a:xfrm>
            <a:off x="3930650" y="3308350"/>
            <a:ext cx="2844800" cy="4206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outerShdw dist="35921" dir="2700000" algn="ctr" rotWithShape="0">
              <a:schemeClr val="tx2"/>
            </a:outerShdw>
          </a:effectLst>
        </p:spPr>
        <p:txBody>
          <a:bodyPr>
            <a:spAutoFit/>
          </a:bodyPr>
          <a:lstStyle/>
          <a:p>
            <a:pPr algn="ctr">
              <a:lnSpc>
                <a:spcPct val="90000"/>
              </a:lnSpc>
              <a:spcBef>
                <a:spcPct val="50000"/>
              </a:spcBef>
            </a:pPr>
            <a:r>
              <a:rPr lang="es-AR" sz="2400" b="1">
                <a:solidFill>
                  <a:schemeClr val="bg1"/>
                </a:solidFill>
                <a:latin typeface="Trebuchet MS" pitchFamily="34" charset="0"/>
              </a:rPr>
              <a:t>Poscarga VD</a:t>
            </a:r>
          </a:p>
        </p:txBody>
      </p:sp>
      <p:sp>
        <p:nvSpPr>
          <p:cNvPr id="55320" name="Text Box 24"/>
          <p:cNvSpPr txBox="1">
            <a:spLocks noChangeArrowheads="1"/>
          </p:cNvSpPr>
          <p:nvPr/>
        </p:nvSpPr>
        <p:spPr bwMode="auto">
          <a:xfrm>
            <a:off x="3930650" y="4195763"/>
            <a:ext cx="2844800" cy="4206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outerShdw dist="35921" dir="2700000" algn="ctr" rotWithShape="0">
              <a:schemeClr val="tx2"/>
            </a:outerShdw>
          </a:effectLst>
        </p:spPr>
        <p:txBody>
          <a:bodyPr>
            <a:spAutoFit/>
          </a:bodyPr>
          <a:lstStyle/>
          <a:p>
            <a:pPr algn="ctr">
              <a:lnSpc>
                <a:spcPct val="90000"/>
              </a:lnSpc>
              <a:spcBef>
                <a:spcPct val="50000"/>
              </a:spcBef>
            </a:pPr>
            <a:r>
              <a:rPr lang="en-US" sz="2400" b="1">
                <a:solidFill>
                  <a:schemeClr val="bg1"/>
                </a:solidFill>
                <a:latin typeface="Trebuchet MS" pitchFamily="34" charset="0"/>
                <a:sym typeface="Wingdings" pitchFamily="2" charset="2"/>
              </a:rPr>
              <a:t> </a:t>
            </a:r>
            <a:r>
              <a:rPr lang="es-AR" sz="2400" b="1">
                <a:solidFill>
                  <a:schemeClr val="bg1"/>
                </a:solidFill>
                <a:latin typeface="Trebuchet MS" pitchFamily="34" charset="0"/>
              </a:rPr>
              <a:t>Precarga VI</a:t>
            </a:r>
          </a:p>
        </p:txBody>
      </p:sp>
      <p:sp>
        <p:nvSpPr>
          <p:cNvPr id="55321" name="Text Box 25"/>
          <p:cNvSpPr txBox="1">
            <a:spLocks noChangeArrowheads="1"/>
          </p:cNvSpPr>
          <p:nvPr/>
        </p:nvSpPr>
        <p:spPr bwMode="auto">
          <a:xfrm>
            <a:off x="3751263" y="5084763"/>
            <a:ext cx="3203575" cy="4206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outerShdw dist="35921" dir="2700000" algn="ctr" rotWithShape="0">
              <a:schemeClr val="tx2"/>
            </a:outerShdw>
          </a:effectLst>
        </p:spPr>
        <p:txBody>
          <a:bodyPr>
            <a:spAutoFit/>
          </a:bodyPr>
          <a:lstStyle/>
          <a:p>
            <a:pPr algn="ctr">
              <a:lnSpc>
                <a:spcPct val="90000"/>
              </a:lnSpc>
              <a:spcBef>
                <a:spcPct val="50000"/>
              </a:spcBef>
            </a:pPr>
            <a:r>
              <a:rPr lang="es-AR" sz="2400" b="1">
                <a:solidFill>
                  <a:schemeClr val="bg1"/>
                </a:solidFill>
                <a:latin typeface="Trebuchet MS" pitchFamily="34" charset="0"/>
              </a:rPr>
              <a:t>Shock cardiogénico</a:t>
            </a:r>
          </a:p>
        </p:txBody>
      </p:sp>
      <p:cxnSp>
        <p:nvCxnSpPr>
          <p:cNvPr id="55322" name="AutoShape 26"/>
          <p:cNvCxnSpPr>
            <a:cxnSpLocks noChangeShapeType="1"/>
            <a:stCxn id="55300" idx="3"/>
            <a:endCxn id="55309" idx="1"/>
          </p:cNvCxnSpPr>
          <p:nvPr/>
        </p:nvCxnSpPr>
        <p:spPr bwMode="auto">
          <a:xfrm>
            <a:off x="2224088" y="2630488"/>
            <a:ext cx="1706562" cy="1587"/>
          </a:xfrm>
          <a:prstGeom prst="straightConnector1">
            <a:avLst/>
          </a:prstGeom>
          <a:noFill/>
          <a:ln w="38100">
            <a:solidFill>
              <a:schemeClr val="bg1"/>
            </a:solidFill>
            <a:round/>
            <a:headEnd/>
            <a:tailEnd type="triangle" w="med" len="med"/>
          </a:ln>
          <a:effectLst>
            <a:outerShdw dist="35921" dir="2700000" algn="ctr" rotWithShape="0">
              <a:schemeClr val="tx2"/>
            </a:outerShdw>
          </a:effectLst>
        </p:spPr>
      </p:cxnSp>
      <p:cxnSp>
        <p:nvCxnSpPr>
          <p:cNvPr id="55323" name="AutoShape 27"/>
          <p:cNvCxnSpPr>
            <a:cxnSpLocks noChangeShapeType="1"/>
            <a:stCxn id="55309" idx="2"/>
            <a:endCxn id="55319" idx="0"/>
          </p:cNvCxnSpPr>
          <p:nvPr/>
        </p:nvCxnSpPr>
        <p:spPr bwMode="auto">
          <a:xfrm>
            <a:off x="5353050" y="2841625"/>
            <a:ext cx="0" cy="466725"/>
          </a:xfrm>
          <a:prstGeom prst="straightConnector1">
            <a:avLst/>
          </a:prstGeom>
          <a:noFill/>
          <a:ln w="38100">
            <a:solidFill>
              <a:schemeClr val="bg1"/>
            </a:solidFill>
            <a:round/>
            <a:headEnd/>
            <a:tailEnd type="triangle" w="med" len="med"/>
          </a:ln>
          <a:effectLst>
            <a:outerShdw dist="35921" dir="2700000" algn="ctr" rotWithShape="0">
              <a:schemeClr val="tx2"/>
            </a:outerShdw>
          </a:effectLst>
        </p:spPr>
      </p:cxnSp>
      <p:cxnSp>
        <p:nvCxnSpPr>
          <p:cNvPr id="55324" name="AutoShape 28"/>
          <p:cNvCxnSpPr>
            <a:cxnSpLocks noChangeShapeType="1"/>
            <a:stCxn id="55319" idx="2"/>
            <a:endCxn id="55320" idx="0"/>
          </p:cNvCxnSpPr>
          <p:nvPr/>
        </p:nvCxnSpPr>
        <p:spPr bwMode="auto">
          <a:xfrm>
            <a:off x="5353050" y="3729038"/>
            <a:ext cx="0" cy="466725"/>
          </a:xfrm>
          <a:prstGeom prst="straightConnector1">
            <a:avLst/>
          </a:prstGeom>
          <a:noFill/>
          <a:ln w="38100">
            <a:solidFill>
              <a:schemeClr val="bg1"/>
            </a:solidFill>
            <a:round/>
            <a:headEnd/>
            <a:tailEnd type="triangle" w="med" len="med"/>
          </a:ln>
          <a:effectLst>
            <a:outerShdw dist="35921" dir="2700000" algn="ctr" rotWithShape="0">
              <a:schemeClr val="tx2"/>
            </a:outerShdw>
          </a:effectLst>
        </p:spPr>
      </p:cxnSp>
      <p:cxnSp>
        <p:nvCxnSpPr>
          <p:cNvPr id="55325" name="AutoShape 29"/>
          <p:cNvCxnSpPr>
            <a:cxnSpLocks noChangeShapeType="1"/>
            <a:stCxn id="55320" idx="2"/>
            <a:endCxn id="55321" idx="0"/>
          </p:cNvCxnSpPr>
          <p:nvPr/>
        </p:nvCxnSpPr>
        <p:spPr bwMode="auto">
          <a:xfrm>
            <a:off x="5353050" y="4616450"/>
            <a:ext cx="0" cy="468313"/>
          </a:xfrm>
          <a:prstGeom prst="straightConnector1">
            <a:avLst/>
          </a:prstGeom>
          <a:noFill/>
          <a:ln w="38100">
            <a:solidFill>
              <a:schemeClr val="bg1"/>
            </a:solidFill>
            <a:round/>
            <a:headEnd/>
            <a:tailEnd type="triangle" w="med" len="med"/>
          </a:ln>
          <a:effectLst>
            <a:outerShdw dist="35921" dir="2700000" algn="ctr" rotWithShape="0">
              <a:schemeClr val="tx2"/>
            </a:outerShdw>
          </a:effectLst>
        </p:spPr>
      </p:cxnSp>
      <p:sp>
        <p:nvSpPr>
          <p:cNvPr id="55326" name="Text Box 30"/>
          <p:cNvSpPr txBox="1">
            <a:spLocks noChangeArrowheads="1"/>
          </p:cNvSpPr>
          <p:nvPr/>
        </p:nvSpPr>
        <p:spPr bwMode="auto">
          <a:xfrm>
            <a:off x="1619250" y="6021388"/>
            <a:ext cx="6981825" cy="4206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outerShdw dist="35921" dir="2700000" algn="ctr" rotWithShape="0">
              <a:schemeClr val="tx2"/>
            </a:outerShdw>
          </a:effectLst>
        </p:spPr>
        <p:txBody>
          <a:bodyPr>
            <a:spAutoFit/>
          </a:bodyPr>
          <a:lstStyle/>
          <a:p>
            <a:pPr algn="ctr">
              <a:lnSpc>
                <a:spcPct val="90000"/>
              </a:lnSpc>
              <a:spcBef>
                <a:spcPct val="50000"/>
              </a:spcBef>
            </a:pPr>
            <a:r>
              <a:rPr lang="es-AR" sz="2400" b="1">
                <a:solidFill>
                  <a:schemeClr val="bg1"/>
                </a:solidFill>
                <a:latin typeface="Trebuchet MS" pitchFamily="34" charset="0"/>
              </a:rPr>
              <a:t>VD claudica con presión media AP &gt;40 mm Hg</a:t>
            </a:r>
          </a:p>
        </p:txBody>
      </p:sp>
      <p:sp>
        <p:nvSpPr>
          <p:cNvPr id="55327" name="AutoShape 31"/>
          <p:cNvSpPr>
            <a:spLocks noChangeArrowheads="1"/>
          </p:cNvSpPr>
          <p:nvPr/>
        </p:nvSpPr>
        <p:spPr bwMode="auto">
          <a:xfrm>
            <a:off x="3924300" y="3213100"/>
            <a:ext cx="485775" cy="503238"/>
          </a:xfrm>
          <a:prstGeom prst="upArrow">
            <a:avLst>
              <a:gd name="adj1" fmla="val 50000"/>
              <a:gd name="adj2" fmla="val 25899"/>
            </a:avLst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AR"/>
          </a:p>
        </p:txBody>
      </p:sp>
    </p:spTree>
    <p:extLst>
      <p:ext uri="{BB962C8B-B14F-4D97-AF65-F5344CB8AC3E}">
        <p14:creationId xmlns:p14="http://schemas.microsoft.com/office/powerpoint/2010/main" val="1858199723"/>
      </p:ext>
    </p:extLst>
  </p:cSld>
  <p:clrMapOvr>
    <a:masterClrMapping/>
  </p:clrMapOvr>
  <p:transition>
    <p:wipe dir="r"/>
  </p:transition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n 4">
            <a:extLst>
              <a:ext uri="{FF2B5EF4-FFF2-40B4-BE49-F238E27FC236}">
                <a16:creationId xmlns:a16="http://schemas.microsoft.com/office/drawing/2014/main" id="{CD49FFC8-8755-49CC-B45C-B6F3C0EF976D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9552" y="188640"/>
            <a:ext cx="8208912" cy="648072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27153136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554" name="Rectangle 2"/>
          <p:cNvSpPr>
            <a:spLocks noGrp="1" noChangeArrowheads="1"/>
          </p:cNvSpPr>
          <p:nvPr>
            <p:ph type="title"/>
          </p:nvPr>
        </p:nvSpPr>
        <p:spPr>
          <a:xfrm>
            <a:off x="457200" y="333375"/>
            <a:ext cx="8229600" cy="1143000"/>
          </a:xfrm>
        </p:spPr>
        <p:txBody>
          <a:bodyPr/>
          <a:lstStyle/>
          <a:p>
            <a:r>
              <a:rPr lang="es-ES" i="1" u="sng"/>
              <a:t>TROMBOEMBOLISMO VENOSO</a:t>
            </a:r>
            <a:endParaRPr lang="es-AR" i="1" u="sng"/>
          </a:p>
        </p:txBody>
      </p:sp>
      <p:sp>
        <p:nvSpPr>
          <p:cNvPr id="23555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384175" y="1998663"/>
            <a:ext cx="8220075" cy="4525962"/>
          </a:xfrm>
        </p:spPr>
        <p:txBody>
          <a:bodyPr/>
          <a:lstStyle/>
          <a:p>
            <a:r>
              <a:rPr lang="es-AR" u="sng"/>
              <a:t>ALTERACIONES RESPIRATORIAS:</a:t>
            </a:r>
          </a:p>
          <a:p>
            <a:pPr marL="1347788" lvl="1"/>
            <a:r>
              <a:rPr lang="es-AR"/>
              <a:t>Alteración relación V/Q</a:t>
            </a:r>
            <a:endParaRPr lang="pt-BR"/>
          </a:p>
          <a:p>
            <a:pPr marL="1347788" lvl="1"/>
            <a:r>
              <a:rPr lang="pt-BR"/>
              <a:t>↑ Em</a:t>
            </a:r>
          </a:p>
          <a:p>
            <a:pPr marL="1347788" lvl="1"/>
            <a:r>
              <a:rPr lang="pt-BR"/>
              <a:t>↓ Síntesis de surfactante </a:t>
            </a:r>
            <a:r>
              <a:rPr lang="pt-BR">
                <a:sym typeface="Wingdings" pitchFamily="2" charset="2"/>
              </a:rPr>
              <a:t></a:t>
            </a:r>
            <a:r>
              <a:rPr lang="pt-BR"/>
              <a:t> atelectasia </a:t>
            </a:r>
            <a:r>
              <a:rPr lang="pt-BR">
                <a:sym typeface="Wingdings" pitchFamily="2" charset="2"/>
              </a:rPr>
              <a:t></a:t>
            </a:r>
            <a:r>
              <a:rPr lang="pt-BR"/>
              <a:t> alt V/Q</a:t>
            </a:r>
            <a:endParaRPr lang="es-AR"/>
          </a:p>
          <a:p>
            <a:pPr marL="1347788" lvl="1"/>
            <a:r>
              <a:rPr lang="es-AR"/>
              <a:t>Plaquetas </a:t>
            </a:r>
            <a:r>
              <a:rPr lang="es-AR">
                <a:sym typeface="Wingdings" pitchFamily="2" charset="2"/>
              </a:rPr>
              <a:t></a:t>
            </a:r>
            <a:r>
              <a:rPr lang="es-AR"/>
              <a:t> serotonina </a:t>
            </a:r>
            <a:r>
              <a:rPr lang="es-AR">
                <a:sym typeface="Wingdings" pitchFamily="2" charset="2"/>
              </a:rPr>
              <a:t></a:t>
            </a:r>
            <a:r>
              <a:rPr lang="es-AR"/>
              <a:t> broncoconstriccion </a:t>
            </a:r>
            <a:r>
              <a:rPr lang="es-AR">
                <a:sym typeface="Wingdings" pitchFamily="2" charset="2"/>
              </a:rPr>
              <a:t></a:t>
            </a:r>
            <a:r>
              <a:rPr lang="es-AR"/>
              <a:t>  ↑ RVA</a:t>
            </a:r>
          </a:p>
          <a:p>
            <a:pPr marL="1347788" lvl="1"/>
            <a:r>
              <a:rPr lang="es-AR"/>
              <a:t>Taquipnea </a:t>
            </a:r>
            <a:r>
              <a:rPr lang="es-AR">
                <a:sym typeface="Wingdings" pitchFamily="2" charset="2"/>
              </a:rPr>
              <a:t> </a:t>
            </a:r>
            <a:r>
              <a:rPr lang="es-AR"/>
              <a:t>hipocapnia</a:t>
            </a:r>
          </a:p>
        </p:txBody>
      </p:sp>
    </p:spTree>
  </p:cSld>
  <p:clrMapOvr>
    <a:masterClrMapping/>
  </p:clrMapOvr>
  <p:transition>
    <p:wipe dir="r"/>
  </p:transition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602" name="Rectangle 2"/>
          <p:cNvSpPr>
            <a:spLocks noGrp="1" noChangeArrowheads="1"/>
          </p:cNvSpPr>
          <p:nvPr>
            <p:ph type="title"/>
          </p:nvPr>
        </p:nvSpPr>
        <p:spPr>
          <a:xfrm>
            <a:off x="457200" y="260350"/>
            <a:ext cx="8229600" cy="720378"/>
          </a:xfrm>
        </p:spPr>
        <p:txBody>
          <a:bodyPr/>
          <a:lstStyle/>
          <a:p>
            <a:r>
              <a:rPr lang="es-ES" i="1" u="sng" dirty="0"/>
              <a:t>TROMBOEMBOLISMO VENOSO</a:t>
            </a:r>
            <a:endParaRPr lang="es-AR" i="1" u="sng" dirty="0"/>
          </a:p>
        </p:txBody>
      </p:sp>
      <p:sp>
        <p:nvSpPr>
          <p:cNvPr id="25604" name="Rectangle 4"/>
          <p:cNvSpPr>
            <a:spLocks noChangeArrowheads="1"/>
          </p:cNvSpPr>
          <p:nvPr/>
        </p:nvSpPr>
        <p:spPr bwMode="auto">
          <a:xfrm>
            <a:off x="197768" y="980728"/>
            <a:ext cx="8748464" cy="56886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outerShdw dist="35921" dir="2700000" algn="ctr" rotWithShape="0">
              <a:schemeClr val="tx2"/>
            </a:outerShdw>
          </a:effectLst>
        </p:spPr>
        <p:txBody>
          <a:bodyPr/>
          <a:lstStyle/>
          <a:p>
            <a:pPr marL="342900" indent="-342900">
              <a:spcBef>
                <a:spcPct val="20000"/>
              </a:spcBef>
              <a:buClr>
                <a:srgbClr val="FFFF66"/>
              </a:buClr>
            </a:pPr>
            <a:r>
              <a:rPr lang="es-ES" b="1" dirty="0">
                <a:solidFill>
                  <a:schemeClr val="bg1"/>
                </a:solidFill>
                <a:latin typeface="Trebuchet MS" pitchFamily="34" charset="0"/>
              </a:rPr>
              <a:t>	</a:t>
            </a:r>
            <a:endParaRPr lang="es-ES" sz="2400" b="1" dirty="0">
              <a:solidFill>
                <a:schemeClr val="bg1"/>
              </a:solidFill>
              <a:latin typeface="Trebuchet MS" pitchFamily="34" charset="0"/>
            </a:endParaRPr>
          </a:p>
          <a:p>
            <a:pPr marL="342900" indent="-342900">
              <a:spcBef>
                <a:spcPct val="20000"/>
              </a:spcBef>
              <a:buClr>
                <a:srgbClr val="FFFF66"/>
              </a:buClr>
            </a:pPr>
            <a:r>
              <a:rPr lang="es-ES" b="1" dirty="0">
                <a:solidFill>
                  <a:schemeClr val="bg1"/>
                </a:solidFill>
                <a:latin typeface="Trebuchet MS" pitchFamily="34" charset="0"/>
              </a:rPr>
              <a:t>		</a:t>
            </a:r>
            <a:r>
              <a:rPr lang="es-AR" b="1" dirty="0">
                <a:solidFill>
                  <a:schemeClr val="bg1"/>
                </a:solidFill>
                <a:latin typeface="Trebuchet MS" pitchFamily="34" charset="0"/>
              </a:rPr>
              <a:t> </a:t>
            </a:r>
          </a:p>
        </p:txBody>
      </p:sp>
      <p:graphicFrame>
        <p:nvGraphicFramePr>
          <p:cNvPr id="2" name="Tabla 1"/>
          <p:cNvGraphicFramePr>
            <a:graphicFrameLocks noGrp="1"/>
          </p:cNvGraphicFramePr>
          <p:nvPr/>
        </p:nvGraphicFramePr>
        <p:xfrm>
          <a:off x="611560" y="1052738"/>
          <a:ext cx="8334672" cy="5225096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4167336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4167336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432046">
                <a:tc>
                  <a:txBody>
                    <a:bodyPr/>
                    <a:lstStyle/>
                    <a:p>
                      <a:r>
                        <a:rPr lang="es-AR" dirty="0">
                          <a:solidFill>
                            <a:srgbClr val="FF0000"/>
                          </a:solidFill>
                        </a:rPr>
                        <a:t>SÍNTOMAS</a:t>
                      </a:r>
                      <a:r>
                        <a:rPr lang="es-AR" baseline="0" dirty="0">
                          <a:solidFill>
                            <a:srgbClr val="FF0000"/>
                          </a:solidFill>
                        </a:rPr>
                        <a:t> </a:t>
                      </a:r>
                      <a:endParaRPr lang="es-AR" dirty="0">
                        <a:solidFill>
                          <a:srgbClr val="FF000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s-AR" dirty="0">
                          <a:solidFill>
                            <a:srgbClr val="FF0000"/>
                          </a:solidFill>
                        </a:rPr>
                        <a:t>SIGNOS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479305">
                <a:tc>
                  <a:txBody>
                    <a:bodyPr/>
                    <a:lstStyle/>
                    <a:p>
                      <a:r>
                        <a:rPr lang="es-AR" dirty="0"/>
                        <a:t>DISNEA</a:t>
                      </a:r>
                      <a:r>
                        <a:rPr lang="es-AR" baseline="0" dirty="0"/>
                        <a:t>                               80%</a:t>
                      </a:r>
                      <a:endParaRPr lang="es-AR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s-AR" dirty="0"/>
                        <a:t>TAQUIPNEA</a:t>
                      </a:r>
                      <a:r>
                        <a:rPr lang="es-AR" baseline="0" dirty="0"/>
                        <a:t> (&gt; 24 )      70%</a:t>
                      </a:r>
                      <a:endParaRPr lang="es-AR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479305">
                <a:tc>
                  <a:txBody>
                    <a:bodyPr/>
                    <a:lstStyle/>
                    <a:p>
                      <a:r>
                        <a:rPr lang="es-AR" dirty="0"/>
                        <a:t>DOLOR PLEURÍTICO             52%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s-AR" dirty="0"/>
                        <a:t>TAQUICARDIA  (&gt; 100)  26%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479305">
                <a:tc>
                  <a:txBody>
                    <a:bodyPr/>
                    <a:lstStyle/>
                    <a:p>
                      <a:r>
                        <a:rPr lang="es-AR" dirty="0"/>
                        <a:t>TOS                                    20%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s-AR" dirty="0"/>
                        <a:t>SIGNOS DE TVP            15%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479305">
                <a:tc>
                  <a:txBody>
                    <a:bodyPr/>
                    <a:lstStyle/>
                    <a:p>
                      <a:r>
                        <a:rPr lang="es-AR" dirty="0"/>
                        <a:t>DOLOR TORÁCICO               12%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s-AR" dirty="0"/>
                        <a:t>FIEBRE (&gt;38.5</a:t>
                      </a:r>
                      <a:r>
                        <a:rPr lang="es-AR" baseline="0" dirty="0"/>
                        <a:t> °)           7%</a:t>
                      </a:r>
                      <a:endParaRPr lang="es-AR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479305">
                <a:tc>
                  <a:txBody>
                    <a:bodyPr/>
                    <a:lstStyle/>
                    <a:p>
                      <a:r>
                        <a:rPr lang="es-AR" dirty="0"/>
                        <a:t>HEMÓPTISIS                        11 %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s-AR" dirty="0"/>
                        <a:t>CIANOSIS                      11%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479305">
                <a:tc>
                  <a:txBody>
                    <a:bodyPr/>
                    <a:lstStyle/>
                    <a:p>
                      <a:r>
                        <a:rPr lang="es-AR" dirty="0"/>
                        <a:t>SÍNCOPE                             19%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s-AR" dirty="0"/>
                        <a:t>ESTERTORES</a:t>
                      </a:r>
                      <a:r>
                        <a:rPr lang="es-AR" baseline="0" dirty="0"/>
                        <a:t> CREPITANTES</a:t>
                      </a:r>
                      <a:endParaRPr lang="es-AR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479305">
                <a:tc>
                  <a:txBody>
                    <a:bodyPr/>
                    <a:lstStyle/>
                    <a:p>
                      <a:r>
                        <a:rPr lang="es-AR" dirty="0"/>
                        <a:t>PALPITACIONES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s-AR" dirty="0"/>
                        <a:t>R2 REFORZADO, R3,</a:t>
                      </a:r>
                      <a:r>
                        <a:rPr lang="es-AR" baseline="0" dirty="0"/>
                        <a:t> R4</a:t>
                      </a:r>
                      <a:endParaRPr lang="es-AR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479305">
                <a:tc>
                  <a:txBody>
                    <a:bodyPr/>
                    <a:lstStyle/>
                    <a:p>
                      <a:r>
                        <a:rPr lang="es-AR" dirty="0"/>
                        <a:t>DOLOR ANGINOSO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s-AR" dirty="0"/>
                        <a:t>FROTE PLEURAL 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479305">
                <a:tc>
                  <a:txBody>
                    <a:bodyPr/>
                    <a:lstStyle/>
                    <a:p>
                      <a:r>
                        <a:rPr lang="es-AR" dirty="0"/>
                        <a:t>SIBILANCIAS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s-AR" dirty="0"/>
                        <a:t>SIBILANCIAS 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  <a:tr h="479305">
                <a:tc>
                  <a:txBody>
                    <a:bodyPr/>
                    <a:lstStyle/>
                    <a:p>
                      <a:endParaRPr lang="es-AR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s-AR" dirty="0"/>
                        <a:t>DIAFORESIS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10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382261090"/>
      </p:ext>
    </p:extLst>
  </p:cSld>
  <p:clrMapOvr>
    <a:masterClrMapping/>
  </p:clrMapOvr>
  <p:transition>
    <p:wipe dir="r"/>
  </p:transition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4578" name="Imagen 2">
            <a:extLst>
              <a:ext uri="{FF2B5EF4-FFF2-40B4-BE49-F238E27FC236}">
                <a16:creationId xmlns:a16="http://schemas.microsoft.com/office/drawing/2014/main" id="{C3727894-DE31-2404-F4EE-6756741D4B3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00113" y="692150"/>
            <a:ext cx="7200900" cy="54006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457200" y="530225"/>
            <a:ext cx="8229600" cy="666527"/>
          </a:xfrm>
        </p:spPr>
        <p:txBody>
          <a:bodyPr/>
          <a:lstStyle/>
          <a:p>
            <a:r>
              <a:rPr lang="es-AR" sz="3200" dirty="0"/>
              <a:t>Manifestaciones Clínicas</a:t>
            </a:r>
          </a:p>
        </p:txBody>
      </p:sp>
      <p:sp>
        <p:nvSpPr>
          <p:cNvPr id="3" name="Marcador de contenido 2"/>
          <p:cNvSpPr>
            <a:spLocks noGrp="1"/>
          </p:cNvSpPr>
          <p:nvPr>
            <p:ph idx="1"/>
          </p:nvPr>
        </p:nvSpPr>
        <p:spPr>
          <a:xfrm>
            <a:off x="457200" y="1340768"/>
            <a:ext cx="8229600" cy="5040982"/>
          </a:xfrm>
        </p:spPr>
        <p:txBody>
          <a:bodyPr/>
          <a:lstStyle/>
          <a:p>
            <a:r>
              <a:rPr lang="es-AR" dirty="0"/>
              <a:t>DISNEA</a:t>
            </a:r>
          </a:p>
          <a:p>
            <a:r>
              <a:rPr lang="es-AR" dirty="0"/>
              <a:t>DOLOR PLEURÍTICO        </a:t>
            </a:r>
            <a:r>
              <a:rPr lang="es-AR" sz="2000" dirty="0"/>
              <a:t>     </a:t>
            </a:r>
          </a:p>
          <a:p>
            <a:r>
              <a:rPr lang="es-AR" dirty="0"/>
              <a:t>TAQUIPNEA</a:t>
            </a:r>
          </a:p>
          <a:p>
            <a:r>
              <a:rPr lang="es-AR" sz="2800" dirty="0"/>
              <a:t>SE PRESENTARON EN + DEL 90 % DE TEPA</a:t>
            </a:r>
          </a:p>
          <a:p>
            <a:pPr marL="0" indent="0">
              <a:buNone/>
            </a:pPr>
            <a:endParaRPr lang="es-AR" sz="2800" dirty="0">
              <a:solidFill>
                <a:srgbClr val="FFFF00"/>
              </a:solidFill>
            </a:endParaRPr>
          </a:p>
          <a:p>
            <a:r>
              <a:rPr lang="es-AR" sz="2800" dirty="0">
                <a:solidFill>
                  <a:srgbClr val="FFFF00"/>
                </a:solidFill>
              </a:rPr>
              <a:t>Dolor pleurítico </a:t>
            </a:r>
          </a:p>
        </p:txBody>
      </p:sp>
      <p:cxnSp>
        <p:nvCxnSpPr>
          <p:cNvPr id="6" name="Conector recto de flecha 5">
            <a:extLst>
              <a:ext uri="{FF2B5EF4-FFF2-40B4-BE49-F238E27FC236}">
                <a16:creationId xmlns:a16="http://schemas.microsoft.com/office/drawing/2014/main" id="{01924168-C0F7-4BDD-8DC1-DEE7E716DE6B}"/>
              </a:ext>
            </a:extLst>
          </p:cNvPr>
          <p:cNvCxnSpPr>
            <a:cxnSpLocks/>
          </p:cNvCxnSpPr>
          <p:nvPr/>
        </p:nvCxnSpPr>
        <p:spPr>
          <a:xfrm>
            <a:off x="3544100" y="4365104"/>
            <a:ext cx="1027900" cy="0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8" name="Rectángulo 7">
            <a:extLst>
              <a:ext uri="{FF2B5EF4-FFF2-40B4-BE49-F238E27FC236}">
                <a16:creationId xmlns:a16="http://schemas.microsoft.com/office/drawing/2014/main" id="{D0468F83-77FD-4603-B958-AA7F1918F0F6}"/>
              </a:ext>
            </a:extLst>
          </p:cNvPr>
          <p:cNvSpPr/>
          <p:nvPr/>
        </p:nvSpPr>
        <p:spPr>
          <a:xfrm>
            <a:off x="4644008" y="4005070"/>
            <a:ext cx="2232248" cy="57605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AR" dirty="0">
                <a:solidFill>
                  <a:srgbClr val="FF0000"/>
                </a:solidFill>
              </a:rPr>
              <a:t>TEP Periférico</a:t>
            </a:r>
          </a:p>
        </p:txBody>
      </p:sp>
    </p:spTree>
    <p:extLst>
      <p:ext uri="{BB962C8B-B14F-4D97-AF65-F5344CB8AC3E}">
        <p14:creationId xmlns:p14="http://schemas.microsoft.com/office/powerpoint/2010/main" val="1537292143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6D7283DE-0C65-4B8B-BB7B-4B455482163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57200" y="260649"/>
            <a:ext cx="8229600" cy="720079"/>
          </a:xfrm>
        </p:spPr>
        <p:txBody>
          <a:bodyPr/>
          <a:lstStyle/>
          <a:p>
            <a:r>
              <a:rPr lang="es-AR" dirty="0"/>
              <a:t>Manifestaciones Clínicas</a:t>
            </a:r>
          </a:p>
        </p:txBody>
      </p:sp>
      <p:sp>
        <p:nvSpPr>
          <p:cNvPr id="3" name="Marcador de contenido 2">
            <a:extLst>
              <a:ext uri="{FF2B5EF4-FFF2-40B4-BE49-F238E27FC236}">
                <a16:creationId xmlns:a16="http://schemas.microsoft.com/office/drawing/2014/main" id="{3C7CBE39-513F-4E74-98C4-8E35E5E8CEFE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57200" y="1124744"/>
            <a:ext cx="8229600" cy="5257006"/>
          </a:xfrm>
        </p:spPr>
        <p:txBody>
          <a:bodyPr/>
          <a:lstStyle/>
          <a:p>
            <a:r>
              <a:rPr lang="es-AR" dirty="0">
                <a:solidFill>
                  <a:srgbClr val="FFFF00"/>
                </a:solidFill>
              </a:rPr>
              <a:t>TEP de alto riesgo</a:t>
            </a:r>
          </a:p>
          <a:p>
            <a:r>
              <a:rPr lang="es-AR" sz="2400" dirty="0">
                <a:solidFill>
                  <a:srgbClr val="FFFF00"/>
                </a:solidFill>
              </a:rPr>
              <a:t>Hipotensión Arterial </a:t>
            </a:r>
          </a:p>
          <a:p>
            <a:r>
              <a:rPr lang="es-AR" sz="2400" dirty="0">
                <a:solidFill>
                  <a:srgbClr val="FFFF00"/>
                </a:solidFill>
              </a:rPr>
              <a:t>Síncope</a:t>
            </a:r>
          </a:p>
          <a:p>
            <a:r>
              <a:rPr lang="es-AR" sz="2400" dirty="0">
                <a:solidFill>
                  <a:srgbClr val="FFFF00"/>
                </a:solidFill>
              </a:rPr>
              <a:t>Shock</a:t>
            </a:r>
          </a:p>
          <a:p>
            <a:r>
              <a:rPr lang="es-AR" sz="2400" dirty="0">
                <a:solidFill>
                  <a:srgbClr val="FFFF00"/>
                </a:solidFill>
              </a:rPr>
              <a:t>Cianosis</a:t>
            </a:r>
          </a:p>
          <a:p>
            <a:r>
              <a:rPr lang="es-AR" sz="2400" dirty="0">
                <a:solidFill>
                  <a:srgbClr val="FFFF00"/>
                </a:solidFill>
              </a:rPr>
              <a:t>Ángor  (Isquemia del VD)</a:t>
            </a:r>
          </a:p>
          <a:p>
            <a:endParaRPr lang="es-AR" sz="2400" dirty="0">
              <a:solidFill>
                <a:srgbClr val="FFFF00"/>
              </a:solidFill>
            </a:endParaRPr>
          </a:p>
          <a:p>
            <a:pPr marL="0" indent="0">
              <a:buNone/>
            </a:pPr>
            <a:r>
              <a:rPr lang="es-AR" dirty="0"/>
              <a:t>Se relacionan con trombos centrales</a:t>
            </a:r>
          </a:p>
          <a:p>
            <a:pPr marL="0" indent="0">
              <a:buNone/>
            </a:pPr>
            <a:endParaRPr lang="es-AR" dirty="0"/>
          </a:p>
          <a:p>
            <a:pPr marL="0" indent="0">
              <a:buNone/>
            </a:pPr>
            <a:endParaRPr lang="es-AR" dirty="0"/>
          </a:p>
        </p:txBody>
      </p:sp>
    </p:spTree>
    <p:extLst>
      <p:ext uri="{BB962C8B-B14F-4D97-AF65-F5344CB8AC3E}">
        <p14:creationId xmlns:p14="http://schemas.microsoft.com/office/powerpoint/2010/main" val="3674819202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457200" y="530225"/>
            <a:ext cx="8229600" cy="738535"/>
          </a:xfrm>
        </p:spPr>
        <p:txBody>
          <a:bodyPr/>
          <a:lstStyle/>
          <a:p>
            <a:r>
              <a:rPr lang="es-AR" sz="3634" dirty="0"/>
              <a:t>Manifestaciones Clínicas</a:t>
            </a:r>
          </a:p>
        </p:txBody>
      </p:sp>
      <p:sp>
        <p:nvSpPr>
          <p:cNvPr id="3" name="Marcador de contenido 2"/>
          <p:cNvSpPr>
            <a:spLocks noGrp="1"/>
          </p:cNvSpPr>
          <p:nvPr>
            <p:ph idx="1"/>
          </p:nvPr>
        </p:nvSpPr>
        <p:spPr>
          <a:xfrm>
            <a:off x="457200" y="1268760"/>
            <a:ext cx="8229600" cy="5112990"/>
          </a:xfrm>
        </p:spPr>
        <p:txBody>
          <a:bodyPr/>
          <a:lstStyle/>
          <a:p>
            <a:r>
              <a:rPr lang="es-AR" dirty="0"/>
              <a:t>Disnea de reciente aparición o  Súbita o empeoramiento de preexistente</a:t>
            </a:r>
          </a:p>
          <a:p>
            <a:r>
              <a:rPr lang="es-AR" dirty="0"/>
              <a:t>Dolor de TX</a:t>
            </a:r>
          </a:p>
          <a:p>
            <a:r>
              <a:rPr lang="es-AR" dirty="0"/>
              <a:t>Síncope</a:t>
            </a:r>
          </a:p>
          <a:p>
            <a:r>
              <a:rPr lang="es-AR" dirty="0"/>
              <a:t>Hipotensión</a:t>
            </a:r>
          </a:p>
          <a:p>
            <a:r>
              <a:rPr lang="es-AR" dirty="0"/>
              <a:t>Hipoxemia</a:t>
            </a:r>
          </a:p>
          <a:p>
            <a:pPr marL="0" indent="0">
              <a:buNone/>
            </a:pPr>
            <a:r>
              <a:rPr lang="es-AR" dirty="0"/>
              <a:t>SOSPECHAR  TEPA CUANDO ECG-RX TX Y GASES ARTERIALES DESCARTAN OTRAS ALTERNATIVAS</a:t>
            </a:r>
          </a:p>
        </p:txBody>
      </p:sp>
    </p:spTree>
    <p:extLst>
      <p:ext uri="{BB962C8B-B14F-4D97-AF65-F5344CB8AC3E}">
        <p14:creationId xmlns:p14="http://schemas.microsoft.com/office/powerpoint/2010/main" val="3883841033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7346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s-ES" sz="3600" i="1" u="sng"/>
              <a:t>TROMBOEMBOLISMO VENOSO</a:t>
            </a:r>
            <a:br>
              <a:rPr lang="es-ES" sz="3600" i="1" u="sng"/>
            </a:br>
            <a:r>
              <a:rPr lang="es-ES" sz="2800" i="1" u="sng"/>
              <a:t>Estimación clínica de probabilidad para embolismo pulmonar (EP) - SCORE WELLS</a:t>
            </a:r>
            <a:endParaRPr lang="es-AR" sz="2800" i="1" u="sng"/>
          </a:p>
        </p:txBody>
      </p:sp>
      <p:sp>
        <p:nvSpPr>
          <p:cNvPr id="57348" name="Text Box 4"/>
          <p:cNvSpPr txBox="1">
            <a:spLocks noChangeArrowheads="1"/>
          </p:cNvSpPr>
          <p:nvPr/>
        </p:nvSpPr>
        <p:spPr bwMode="auto">
          <a:xfrm>
            <a:off x="539750" y="6302375"/>
            <a:ext cx="7993063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outerShdw dist="35921" dir="2700000" algn="ctr" rotWithShape="0">
              <a:schemeClr val="tx2"/>
            </a:outerShdw>
          </a:effectLst>
        </p:spPr>
        <p:txBody>
          <a:bodyPr>
            <a:spAutoFit/>
          </a:bodyPr>
          <a:lstStyle/>
          <a:p>
            <a:pPr lvl="1"/>
            <a:r>
              <a:rPr lang="es-AR" b="1" i="1">
                <a:solidFill>
                  <a:schemeClr val="bg1"/>
                </a:solidFill>
              </a:rPr>
              <a:t>PROBABILIDAD : BAJA &lt;2 / MODERADA 2-6 / </a:t>
            </a:r>
            <a:r>
              <a:rPr lang="es-ES" b="1" i="1">
                <a:solidFill>
                  <a:schemeClr val="bg1"/>
                </a:solidFill>
              </a:rPr>
              <a:t>ALTA &gt;6</a:t>
            </a:r>
            <a:endParaRPr lang="es-AR" i="1"/>
          </a:p>
        </p:txBody>
      </p:sp>
      <p:graphicFrame>
        <p:nvGraphicFramePr>
          <p:cNvPr id="57524" name="Group 180"/>
          <p:cNvGraphicFramePr>
            <a:graphicFrameLocks noGrp="1"/>
          </p:cNvGraphicFramePr>
          <p:nvPr>
            <p:ph idx="1"/>
          </p:nvPr>
        </p:nvGraphicFramePr>
        <p:xfrm>
          <a:off x="457200" y="1916832"/>
          <a:ext cx="8229600" cy="4248473"/>
        </p:xfrm>
        <a:graphic>
          <a:graphicData uri="http://schemas.openxmlformats.org/drawingml/2006/table">
            <a:tbl>
              <a:tblPr/>
              <a:tblGrid>
                <a:gridCol w="591500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231460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473624">
                <a:tc gridSpan="2">
                  <a:txBody>
                    <a:bodyPr/>
                    <a:lstStyle/>
                    <a:p>
                      <a:pPr marL="342900" marR="0" lvl="0" indent="-3429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>
                          <a:tab pos="381000" algn="l"/>
                          <a:tab pos="1752600" algn="l"/>
                        </a:tabLst>
                      </a:pPr>
                      <a:r>
                        <a:rPr kumimoji="0" lang="en-US" sz="24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Trebuchet MS" pitchFamily="34" charset="0"/>
                          <a:ea typeface="Times New Roman" pitchFamily="18" charset="0"/>
                          <a:cs typeface="Lucida Sans Unicode" pitchFamily="34" charset="0"/>
                        </a:rPr>
                        <a:t>                                                                     </a:t>
                      </a:r>
                      <a:r>
                        <a:rPr kumimoji="0" lang="en-US" sz="2400" b="0" i="0" u="none" strike="noStrike" cap="none" normalizeH="0" baseline="0" dirty="0" err="1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Trebuchet MS" pitchFamily="34" charset="0"/>
                          <a:ea typeface="Times New Roman" pitchFamily="18" charset="0"/>
                          <a:cs typeface="Lucida Sans Unicode" pitchFamily="34" charset="0"/>
                        </a:rPr>
                        <a:t>Puntuación</a:t>
                      </a:r>
                      <a:endParaRPr kumimoji="0" lang="en-US" sz="4000" b="0" i="0" u="none" strike="noStrike" cap="none" normalizeH="0" baseline="0" dirty="0">
                        <a:ln>
                          <a:noFill/>
                        </a:ln>
                        <a:solidFill>
                          <a:schemeClr val="bg1"/>
                        </a:solidFill>
                        <a:effectLst/>
                        <a:latin typeface="Trebuchet MS" pitchFamily="34" charset="0"/>
                        <a:ea typeface="Times New Roman" pitchFamily="18" charset="0"/>
                        <a:cs typeface="Lucida Sans Unicode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800000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s-AR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473624">
                <a:tc>
                  <a:txBody>
                    <a:bodyPr/>
                    <a:lstStyle/>
                    <a:p>
                      <a:pPr marL="342900" marR="0" lvl="0" indent="-3429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>
                          <a:tab pos="381000" algn="l"/>
                          <a:tab pos="1752600" algn="l"/>
                        </a:tabLst>
                      </a:pPr>
                      <a:r>
                        <a:rPr kumimoji="0" lang="en-US" sz="2400" b="0" i="0" u="none" strike="noStrike" cap="none" normalizeH="0" baseline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Trebuchet MS" pitchFamily="34" charset="0"/>
                          <a:ea typeface="Times New Roman" pitchFamily="18" charset="0"/>
                          <a:cs typeface="Lucida Sans Unicode" pitchFamily="34" charset="0"/>
                        </a:rPr>
                        <a:t>Signos y síntomas TVP</a:t>
                      </a:r>
                      <a:endParaRPr kumimoji="0" lang="en-US" sz="4000" b="0" i="0" u="none" strike="noStrike" cap="none" normalizeH="0" baseline="0">
                        <a:ln>
                          <a:noFill/>
                        </a:ln>
                        <a:solidFill>
                          <a:schemeClr val="bg1"/>
                        </a:solidFill>
                        <a:effectLst/>
                        <a:latin typeface="Trebuchet MS" pitchFamily="34" charset="0"/>
                        <a:ea typeface="Times New Roman" pitchFamily="18" charset="0"/>
                        <a:cs typeface="Lucida Sans Unicode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800000"/>
                    </a:solidFill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>
                          <a:tab pos="381000" algn="l"/>
                          <a:tab pos="1752600" algn="l"/>
                        </a:tabLst>
                      </a:pPr>
                      <a:r>
                        <a:rPr kumimoji="0" lang="en-US" sz="2400" b="0" i="0" u="none" strike="noStrike" cap="none" normalizeH="0" baseline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Trebuchet MS" pitchFamily="34" charset="0"/>
                          <a:ea typeface="Times New Roman" pitchFamily="18" charset="0"/>
                          <a:cs typeface="Lucida Sans Unicode" pitchFamily="34" charset="0"/>
                        </a:rPr>
                        <a:t>3</a:t>
                      </a:r>
                      <a:endParaRPr kumimoji="0" lang="en-US" sz="4000" b="0" i="0" u="none" strike="noStrike" cap="none" normalizeH="0" baseline="0">
                        <a:ln>
                          <a:noFill/>
                        </a:ln>
                        <a:solidFill>
                          <a:schemeClr val="bg1"/>
                        </a:solidFill>
                        <a:effectLst/>
                        <a:latin typeface="Trebuchet MS" pitchFamily="34" charset="0"/>
                        <a:ea typeface="Times New Roman" pitchFamily="18" charset="0"/>
                        <a:cs typeface="Lucida Sans Unicode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80000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554206">
                <a:tc>
                  <a:txBody>
                    <a:bodyPr/>
                    <a:lstStyle/>
                    <a:p>
                      <a:pPr marL="342900" marR="0" lvl="0" indent="-3429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>
                          <a:tab pos="381000" algn="l"/>
                          <a:tab pos="1752600" algn="l"/>
                        </a:tabLst>
                      </a:pPr>
                      <a:r>
                        <a:rPr kumimoji="0" lang="en-US" sz="2400" b="0" i="0" u="none" strike="noStrike" cap="none" normalizeH="0" baseline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Trebuchet MS" pitchFamily="34" charset="0"/>
                          <a:ea typeface="Times New Roman" pitchFamily="18" charset="0"/>
                          <a:cs typeface="Lucida Sans Unicode" pitchFamily="34" charset="0"/>
                        </a:rPr>
                        <a:t>EP es más probable que D x alternativos </a:t>
                      </a:r>
                      <a:endParaRPr kumimoji="0" lang="en-US" sz="4000" b="0" i="0" u="none" strike="noStrike" cap="none" normalizeH="0" baseline="0">
                        <a:ln>
                          <a:noFill/>
                        </a:ln>
                        <a:solidFill>
                          <a:schemeClr val="bg1"/>
                        </a:solidFill>
                        <a:effectLst/>
                        <a:latin typeface="Trebuchet MS" pitchFamily="34" charset="0"/>
                        <a:ea typeface="Times New Roman" pitchFamily="18" charset="0"/>
                        <a:cs typeface="Lucida Sans Unicode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800000"/>
                    </a:solidFill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>
                          <a:tab pos="381000" algn="l"/>
                          <a:tab pos="1752600" algn="l"/>
                        </a:tabLst>
                      </a:pPr>
                      <a:r>
                        <a:rPr kumimoji="0" lang="en-US" sz="2400" b="0" i="0" u="none" strike="noStrike" cap="none" normalizeH="0" baseline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Trebuchet MS" pitchFamily="34" charset="0"/>
                          <a:ea typeface="Times New Roman" pitchFamily="18" charset="0"/>
                          <a:cs typeface="Lucida Sans Unicode" pitchFamily="34" charset="0"/>
                        </a:rPr>
                        <a:t>3</a:t>
                      </a:r>
                      <a:endParaRPr kumimoji="0" lang="en-US" sz="4000" b="0" i="0" u="none" strike="noStrike" cap="none" normalizeH="0" baseline="0">
                        <a:ln>
                          <a:noFill/>
                        </a:ln>
                        <a:solidFill>
                          <a:schemeClr val="bg1"/>
                        </a:solidFill>
                        <a:effectLst/>
                        <a:latin typeface="Trebuchet MS" pitchFamily="34" charset="0"/>
                        <a:ea typeface="Times New Roman" pitchFamily="18" charset="0"/>
                        <a:cs typeface="Lucida Sans Unicode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80000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473624">
                <a:tc>
                  <a:txBody>
                    <a:bodyPr/>
                    <a:lstStyle/>
                    <a:p>
                      <a:pPr marL="342900" marR="0" lvl="0" indent="-3429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>
                          <a:tab pos="381000" algn="l"/>
                          <a:tab pos="1752600" algn="l"/>
                        </a:tabLst>
                      </a:pPr>
                      <a:r>
                        <a:rPr kumimoji="0" lang="en-US" sz="2400" b="0" i="0" u="none" strike="noStrike" cap="none" normalizeH="0" baseline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Trebuchet MS" pitchFamily="34" charset="0"/>
                          <a:ea typeface="Times New Roman" pitchFamily="18" charset="0"/>
                          <a:cs typeface="Lucida Sans Unicode" pitchFamily="34" charset="0"/>
                        </a:rPr>
                        <a:t>FC &gt; 100 L x’</a:t>
                      </a:r>
                      <a:endParaRPr kumimoji="0" lang="en-US" sz="4000" b="0" i="0" u="none" strike="noStrike" cap="none" normalizeH="0" baseline="0">
                        <a:ln>
                          <a:noFill/>
                        </a:ln>
                        <a:solidFill>
                          <a:schemeClr val="bg1"/>
                        </a:solidFill>
                        <a:effectLst/>
                        <a:latin typeface="Trebuchet MS" pitchFamily="34" charset="0"/>
                        <a:ea typeface="Times New Roman" pitchFamily="18" charset="0"/>
                        <a:cs typeface="Lucida Sans Unicode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800000"/>
                    </a:solidFill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>
                          <a:tab pos="381000" algn="l"/>
                          <a:tab pos="1752600" algn="l"/>
                        </a:tabLst>
                      </a:pPr>
                      <a:r>
                        <a:rPr kumimoji="0" lang="en-US" sz="2400" b="0" i="0" u="none" strike="noStrike" cap="none" normalizeH="0" baseline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Trebuchet MS" pitchFamily="34" charset="0"/>
                          <a:ea typeface="Times New Roman" pitchFamily="18" charset="0"/>
                          <a:cs typeface="Lucida Sans Unicode" pitchFamily="34" charset="0"/>
                        </a:rPr>
                        <a:t>1,5</a:t>
                      </a:r>
                      <a:endParaRPr kumimoji="0" lang="en-US" sz="4000" b="0" i="0" u="none" strike="noStrike" cap="none" normalizeH="0" baseline="0">
                        <a:ln>
                          <a:noFill/>
                        </a:ln>
                        <a:solidFill>
                          <a:schemeClr val="bg1"/>
                        </a:solidFill>
                        <a:effectLst/>
                        <a:latin typeface="Trebuchet MS" pitchFamily="34" charset="0"/>
                        <a:ea typeface="Times New Roman" pitchFamily="18" charset="0"/>
                        <a:cs typeface="Lucida Sans Unicode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80000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852523">
                <a:tc>
                  <a:txBody>
                    <a:bodyPr/>
                    <a:lstStyle/>
                    <a:p>
                      <a:pPr marL="342900" marR="0" lvl="0" indent="-3429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>
                          <a:tab pos="381000" algn="l"/>
                          <a:tab pos="1752600" algn="l"/>
                        </a:tabLst>
                      </a:pPr>
                      <a:r>
                        <a:rPr kumimoji="0" lang="en-US" sz="24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Trebuchet MS" pitchFamily="34" charset="0"/>
                          <a:ea typeface="Times New Roman" pitchFamily="18" charset="0"/>
                          <a:cs typeface="Lucida Sans Unicode" pitchFamily="34" charset="0"/>
                        </a:rPr>
                        <a:t>Inmovilización &gt; 3 días o Cx previa últimas 4 semanas </a:t>
                      </a:r>
                      <a:endParaRPr kumimoji="0" lang="en-US" sz="4000" b="0" i="0" u="none" strike="noStrike" cap="none" normalizeH="0" baseline="0" dirty="0">
                        <a:ln>
                          <a:noFill/>
                        </a:ln>
                        <a:solidFill>
                          <a:schemeClr val="bg1"/>
                        </a:solidFill>
                        <a:effectLst/>
                        <a:latin typeface="Trebuchet MS" pitchFamily="34" charset="0"/>
                        <a:ea typeface="Times New Roman" pitchFamily="18" charset="0"/>
                        <a:cs typeface="Lucida Sans Unicode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800000"/>
                    </a:solidFill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>
                          <a:tab pos="381000" algn="l"/>
                          <a:tab pos="1752600" algn="l"/>
                        </a:tabLst>
                      </a:pPr>
                      <a:r>
                        <a:rPr kumimoji="0" lang="en-US" sz="2400" b="0" i="0" u="none" strike="noStrike" cap="none" normalizeH="0" baseline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Trebuchet MS" pitchFamily="34" charset="0"/>
                          <a:ea typeface="Times New Roman" pitchFamily="18" charset="0"/>
                          <a:cs typeface="Lucida Sans Unicode" pitchFamily="34" charset="0"/>
                        </a:rPr>
                        <a:t>1,5</a:t>
                      </a:r>
                      <a:endParaRPr kumimoji="0" lang="en-US" sz="4000" b="0" i="0" u="none" strike="noStrike" cap="none" normalizeH="0" baseline="0">
                        <a:ln>
                          <a:noFill/>
                        </a:ln>
                        <a:solidFill>
                          <a:schemeClr val="bg1"/>
                        </a:solidFill>
                        <a:effectLst/>
                        <a:latin typeface="Trebuchet MS" pitchFamily="34" charset="0"/>
                        <a:ea typeface="Times New Roman" pitchFamily="18" charset="0"/>
                        <a:cs typeface="Lucida Sans Unicode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80000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473624">
                <a:tc>
                  <a:txBody>
                    <a:bodyPr/>
                    <a:lstStyle/>
                    <a:p>
                      <a:pPr marL="342900" marR="0" lvl="0" indent="-3429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>
                          <a:tab pos="381000" algn="l"/>
                          <a:tab pos="1752600" algn="l"/>
                        </a:tabLst>
                      </a:pPr>
                      <a:r>
                        <a:rPr kumimoji="0" lang="en-US" sz="2400" b="0" i="0" u="none" strike="noStrike" cap="none" normalizeH="0" baseline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Trebuchet MS" pitchFamily="34" charset="0"/>
                          <a:ea typeface="Times New Roman" pitchFamily="18" charset="0"/>
                          <a:cs typeface="Lucida Sans Unicode" pitchFamily="34" charset="0"/>
                        </a:rPr>
                        <a:t>TVP o TEP previo</a:t>
                      </a:r>
                      <a:endParaRPr kumimoji="0" lang="en-US" sz="4000" b="0" i="0" u="none" strike="noStrike" cap="none" normalizeH="0" baseline="0">
                        <a:ln>
                          <a:noFill/>
                        </a:ln>
                        <a:solidFill>
                          <a:schemeClr val="bg1"/>
                        </a:solidFill>
                        <a:effectLst/>
                        <a:latin typeface="Trebuchet MS" pitchFamily="34" charset="0"/>
                        <a:ea typeface="Times New Roman" pitchFamily="18" charset="0"/>
                        <a:cs typeface="Lucida Sans Unicode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800000"/>
                    </a:solidFill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>
                          <a:tab pos="381000" algn="l"/>
                          <a:tab pos="1752600" algn="l"/>
                        </a:tabLst>
                      </a:pPr>
                      <a:r>
                        <a:rPr kumimoji="0" lang="en-US" sz="2400" b="0" i="0" u="none" strike="noStrike" cap="none" normalizeH="0" baseline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Trebuchet MS" pitchFamily="34" charset="0"/>
                          <a:ea typeface="Times New Roman" pitchFamily="18" charset="0"/>
                          <a:cs typeface="Lucida Sans Unicode" pitchFamily="34" charset="0"/>
                        </a:rPr>
                        <a:t>1,5</a:t>
                      </a:r>
                      <a:endParaRPr kumimoji="0" lang="en-US" sz="4000" b="0" i="0" u="none" strike="noStrike" cap="none" normalizeH="0" baseline="0">
                        <a:ln>
                          <a:noFill/>
                        </a:ln>
                        <a:solidFill>
                          <a:schemeClr val="bg1"/>
                        </a:solidFill>
                        <a:effectLst/>
                        <a:latin typeface="Trebuchet MS" pitchFamily="34" charset="0"/>
                        <a:ea typeface="Times New Roman" pitchFamily="18" charset="0"/>
                        <a:cs typeface="Lucida Sans Unicode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80000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473624">
                <a:tc>
                  <a:txBody>
                    <a:bodyPr/>
                    <a:lstStyle/>
                    <a:p>
                      <a:pPr marL="342900" marR="0" lvl="0" indent="-3429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>
                          <a:tab pos="381000" algn="l"/>
                          <a:tab pos="1752600" algn="l"/>
                        </a:tabLst>
                      </a:pPr>
                      <a:r>
                        <a:rPr kumimoji="0" lang="en-US" sz="2400" b="0" i="0" u="none" strike="noStrike" cap="none" normalizeH="0" baseline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Trebuchet MS" pitchFamily="34" charset="0"/>
                          <a:ea typeface="Times New Roman" pitchFamily="18" charset="0"/>
                          <a:cs typeface="Lucida Sans Unicode" pitchFamily="34" charset="0"/>
                        </a:rPr>
                        <a:t>Hemoptisis</a:t>
                      </a:r>
                      <a:endParaRPr kumimoji="0" lang="en-US" sz="4000" b="0" i="0" u="none" strike="noStrike" cap="none" normalizeH="0" baseline="0">
                        <a:ln>
                          <a:noFill/>
                        </a:ln>
                        <a:solidFill>
                          <a:schemeClr val="bg1"/>
                        </a:solidFill>
                        <a:effectLst/>
                        <a:latin typeface="Trebuchet MS" pitchFamily="34" charset="0"/>
                        <a:ea typeface="Times New Roman" pitchFamily="18" charset="0"/>
                        <a:cs typeface="Lucida Sans Unicode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800000"/>
                    </a:solidFill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>
                          <a:tab pos="381000" algn="l"/>
                          <a:tab pos="1752600" algn="l"/>
                        </a:tabLst>
                      </a:pPr>
                      <a:r>
                        <a:rPr kumimoji="0" lang="en-US" sz="2400" b="0" i="0" u="none" strike="noStrike" cap="none" normalizeH="0" baseline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Trebuchet MS" pitchFamily="34" charset="0"/>
                          <a:ea typeface="Times New Roman" pitchFamily="18" charset="0"/>
                          <a:cs typeface="Lucida Sans Unicode" pitchFamily="34" charset="0"/>
                        </a:rPr>
                        <a:t>1</a:t>
                      </a:r>
                      <a:endParaRPr kumimoji="0" lang="en-US" sz="4000" b="0" i="0" u="none" strike="noStrike" cap="none" normalizeH="0" baseline="0">
                        <a:ln>
                          <a:noFill/>
                        </a:ln>
                        <a:solidFill>
                          <a:schemeClr val="bg1"/>
                        </a:solidFill>
                        <a:effectLst/>
                        <a:latin typeface="Trebuchet MS" pitchFamily="34" charset="0"/>
                        <a:ea typeface="Times New Roman" pitchFamily="18" charset="0"/>
                        <a:cs typeface="Lucida Sans Unicode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80000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473624">
                <a:tc>
                  <a:txBody>
                    <a:bodyPr/>
                    <a:lstStyle/>
                    <a:p>
                      <a:pPr marL="342900" marR="0" lvl="0" indent="-3429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>
                          <a:tab pos="381000" algn="l"/>
                          <a:tab pos="1752600" algn="l"/>
                        </a:tabLst>
                      </a:pPr>
                      <a:r>
                        <a:rPr kumimoji="0" lang="en-US" sz="24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Trebuchet MS" pitchFamily="34" charset="0"/>
                          <a:ea typeface="Times New Roman" pitchFamily="18" charset="0"/>
                          <a:cs typeface="Lucida Sans Unicode" pitchFamily="34" charset="0"/>
                        </a:rPr>
                        <a:t>Cancer</a:t>
                      </a:r>
                      <a:endParaRPr kumimoji="0" lang="en-US" sz="4000" b="0" i="0" u="none" strike="noStrike" cap="none" normalizeH="0" baseline="0" dirty="0">
                        <a:ln>
                          <a:noFill/>
                        </a:ln>
                        <a:solidFill>
                          <a:schemeClr val="bg1"/>
                        </a:solidFill>
                        <a:effectLst/>
                        <a:latin typeface="Trebuchet MS" pitchFamily="34" charset="0"/>
                        <a:ea typeface="Times New Roman" pitchFamily="18" charset="0"/>
                        <a:cs typeface="Lucida Sans Unicode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800000"/>
                    </a:solidFill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>
                          <a:tab pos="381000" algn="l"/>
                          <a:tab pos="1752600" algn="l"/>
                        </a:tabLst>
                      </a:pPr>
                      <a:r>
                        <a:rPr kumimoji="0" lang="en-US" sz="24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Trebuchet MS" pitchFamily="34" charset="0"/>
                          <a:ea typeface="Times New Roman" pitchFamily="18" charset="0"/>
                          <a:cs typeface="Lucida Sans Unicode" pitchFamily="34" charset="0"/>
                        </a:rPr>
                        <a:t>1</a:t>
                      </a:r>
                      <a:endParaRPr kumimoji="0" lang="en-US" sz="4000" b="0" i="0" u="none" strike="noStrike" cap="none" normalizeH="0" baseline="0" dirty="0">
                        <a:ln>
                          <a:noFill/>
                        </a:ln>
                        <a:solidFill>
                          <a:schemeClr val="bg1"/>
                        </a:solidFill>
                        <a:effectLst/>
                        <a:latin typeface="Trebuchet MS" pitchFamily="34" charset="0"/>
                        <a:ea typeface="Times New Roman" pitchFamily="18" charset="0"/>
                        <a:cs typeface="Lucida Sans Unicode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80000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358580578"/>
      </p:ext>
    </p:extLst>
  </p:cSld>
  <p:clrMapOvr>
    <a:masterClrMapping/>
  </p:clrMapOvr>
  <p:transition>
    <p:wipe dir="r"/>
  </p:transition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D05EFB0D-E12E-41CA-AC96-72B7895CF97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57200" y="188640"/>
            <a:ext cx="8229600" cy="936103"/>
          </a:xfrm>
        </p:spPr>
        <p:txBody>
          <a:bodyPr/>
          <a:lstStyle/>
          <a:p>
            <a:r>
              <a:rPr lang="es-AR" sz="2800" dirty="0"/>
              <a:t>Escala de Ginebra</a:t>
            </a:r>
          </a:p>
        </p:txBody>
      </p:sp>
      <p:graphicFrame>
        <p:nvGraphicFramePr>
          <p:cNvPr id="4" name="Tabla 4">
            <a:extLst>
              <a:ext uri="{FF2B5EF4-FFF2-40B4-BE49-F238E27FC236}">
                <a16:creationId xmlns:a16="http://schemas.microsoft.com/office/drawing/2014/main" id="{C72D2D00-CB35-4D2F-A5D2-93F7DF1006EF}"/>
              </a:ext>
            </a:extLst>
          </p:cNvPr>
          <p:cNvGraphicFramePr>
            <a:graphicFrameLocks noGrp="1"/>
          </p:cNvGraphicFramePr>
          <p:nvPr>
            <p:ph type="tbl" idx="1"/>
          </p:nvPr>
        </p:nvGraphicFramePr>
        <p:xfrm>
          <a:off x="457200" y="980728"/>
          <a:ext cx="8229600" cy="432048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4114800">
                  <a:extLst>
                    <a:ext uri="{9D8B030D-6E8A-4147-A177-3AD203B41FA5}">
                      <a16:colId xmlns:a16="http://schemas.microsoft.com/office/drawing/2014/main" val="3572091451"/>
                    </a:ext>
                  </a:extLst>
                </a:gridCol>
                <a:gridCol w="4114800">
                  <a:extLst>
                    <a:ext uri="{9D8B030D-6E8A-4147-A177-3AD203B41FA5}">
                      <a16:colId xmlns:a16="http://schemas.microsoft.com/office/drawing/2014/main" val="1281946558"/>
                    </a:ext>
                  </a:extLst>
                </a:gridCol>
              </a:tblGrid>
              <a:tr h="509607">
                <a:tc>
                  <a:txBody>
                    <a:bodyPr/>
                    <a:lstStyle/>
                    <a:p>
                      <a:pPr algn="ctr"/>
                      <a:r>
                        <a:rPr lang="es-AR" dirty="0"/>
                        <a:t>VARIABLE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s-AR" dirty="0"/>
                        <a:t>PUNTOS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208286819"/>
                  </a:ext>
                </a:extLst>
              </a:tr>
              <a:tr h="1438065">
                <a:tc>
                  <a:txBody>
                    <a:bodyPr/>
                    <a:lstStyle/>
                    <a:p>
                      <a:r>
                        <a:rPr lang="es-AR" dirty="0"/>
                        <a:t>FACTORES PREDISPONENTES</a:t>
                      </a:r>
                    </a:p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r>
                        <a:rPr lang="es-AR" sz="1400" dirty="0"/>
                        <a:t>EDAD&gt;65</a:t>
                      </a:r>
                    </a:p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r>
                        <a:rPr lang="es-AR" sz="1400" dirty="0"/>
                        <a:t>TVP Ó TEP PREVIO</a:t>
                      </a:r>
                    </a:p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r>
                        <a:rPr lang="es-AR" sz="1400" dirty="0"/>
                        <a:t>Cx ó Fractura último mes</a:t>
                      </a:r>
                    </a:p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r>
                        <a:rPr lang="es-AR" sz="1400" dirty="0"/>
                        <a:t>Tumores malignos activos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s-AR" sz="1400" dirty="0"/>
                    </a:p>
                    <a:p>
                      <a:r>
                        <a:rPr lang="es-AR" sz="1400" dirty="0"/>
                        <a:t>+1</a:t>
                      </a:r>
                    </a:p>
                    <a:p>
                      <a:r>
                        <a:rPr lang="es-AR" sz="1400" dirty="0"/>
                        <a:t>+3</a:t>
                      </a:r>
                    </a:p>
                    <a:p>
                      <a:r>
                        <a:rPr lang="es-AR" sz="1400" dirty="0"/>
                        <a:t>+2</a:t>
                      </a:r>
                    </a:p>
                    <a:p>
                      <a:r>
                        <a:rPr lang="es-AR" sz="1400" dirty="0"/>
                        <a:t>+2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257623792"/>
                  </a:ext>
                </a:extLst>
              </a:tr>
              <a:tr h="1186404">
                <a:tc>
                  <a:txBody>
                    <a:bodyPr/>
                    <a:lstStyle/>
                    <a:p>
                      <a:r>
                        <a:rPr lang="es-AR" dirty="0"/>
                        <a:t>SÍNTOMAS</a:t>
                      </a:r>
                    </a:p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r>
                        <a:rPr lang="es-AR" sz="1400" dirty="0"/>
                        <a:t>Dolor de piernas unilateral</a:t>
                      </a:r>
                    </a:p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r>
                        <a:rPr lang="es-AR" sz="1400" dirty="0"/>
                        <a:t>Hemoptisis</a:t>
                      </a:r>
                    </a:p>
                    <a:p>
                      <a:endParaRPr lang="es-AR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s-AR" dirty="0"/>
                    </a:p>
                    <a:p>
                      <a:r>
                        <a:rPr lang="es-AR" sz="1400" dirty="0"/>
                        <a:t>+3</a:t>
                      </a:r>
                    </a:p>
                    <a:p>
                      <a:r>
                        <a:rPr lang="es-AR" sz="1400" dirty="0"/>
                        <a:t>+2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962428234"/>
                  </a:ext>
                </a:extLst>
              </a:tr>
              <a:tr h="1186404">
                <a:tc>
                  <a:txBody>
                    <a:bodyPr/>
                    <a:lstStyle/>
                    <a:p>
                      <a:r>
                        <a:rPr lang="es-AR" dirty="0"/>
                        <a:t>Signos Clínicos</a:t>
                      </a:r>
                      <a:endParaRPr lang="es-AR" sz="1400" dirty="0"/>
                    </a:p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r>
                        <a:rPr lang="es-AR" sz="1400" dirty="0"/>
                        <a:t>FC entre 75y94 </a:t>
                      </a:r>
                      <a:r>
                        <a:rPr lang="es-AR" sz="1400" dirty="0" err="1"/>
                        <a:t>lat</a:t>
                      </a:r>
                      <a:r>
                        <a:rPr lang="es-AR" sz="1400" dirty="0"/>
                        <a:t>/min</a:t>
                      </a:r>
                    </a:p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r>
                        <a:rPr lang="es-AR" sz="1400" dirty="0"/>
                        <a:t>&gt; a 95 </a:t>
                      </a:r>
                      <a:r>
                        <a:rPr lang="es-AR" sz="1400" dirty="0" err="1"/>
                        <a:t>lat</a:t>
                      </a:r>
                      <a:r>
                        <a:rPr lang="es-AR" sz="1400" dirty="0"/>
                        <a:t>/min</a:t>
                      </a:r>
                    </a:p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r>
                        <a:rPr lang="es-AR" sz="1400" dirty="0"/>
                        <a:t>Edema unilateral o dolor a la palpación</a:t>
                      </a:r>
                      <a:endParaRPr lang="es-AR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s-AR" sz="1400" dirty="0"/>
                    </a:p>
                    <a:p>
                      <a:r>
                        <a:rPr lang="es-AR" sz="1400" dirty="0"/>
                        <a:t>+3</a:t>
                      </a:r>
                    </a:p>
                    <a:p>
                      <a:r>
                        <a:rPr lang="es-AR" sz="1400" dirty="0"/>
                        <a:t>+5</a:t>
                      </a:r>
                    </a:p>
                    <a:p>
                      <a:r>
                        <a:rPr lang="es-AR" sz="1400" dirty="0"/>
                        <a:t>+4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666048318"/>
                  </a:ext>
                </a:extLst>
              </a:tr>
            </a:tbl>
          </a:graphicData>
        </a:graphic>
      </p:graphicFrame>
      <p:sp>
        <p:nvSpPr>
          <p:cNvPr id="6" name="Rectángulo 5">
            <a:extLst>
              <a:ext uri="{FF2B5EF4-FFF2-40B4-BE49-F238E27FC236}">
                <a16:creationId xmlns:a16="http://schemas.microsoft.com/office/drawing/2014/main" id="{82BF4B65-704C-4E4C-A4D1-5201D63DAB1A}"/>
              </a:ext>
            </a:extLst>
          </p:cNvPr>
          <p:cNvSpPr/>
          <p:nvPr/>
        </p:nvSpPr>
        <p:spPr>
          <a:xfrm>
            <a:off x="1331640" y="5301208"/>
            <a:ext cx="4032448" cy="1368152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s-AR" dirty="0">
                <a:solidFill>
                  <a:srgbClr val="FF0000"/>
                </a:solidFill>
              </a:rPr>
              <a:t>PROBABILIDAD CLÍNICA</a:t>
            </a:r>
          </a:p>
          <a:p>
            <a:r>
              <a:rPr lang="es-AR" dirty="0">
                <a:solidFill>
                  <a:srgbClr val="FF0000"/>
                </a:solidFill>
              </a:rPr>
              <a:t>BAJA : 0 – 3</a:t>
            </a:r>
          </a:p>
          <a:p>
            <a:r>
              <a:rPr lang="es-AR" dirty="0">
                <a:solidFill>
                  <a:srgbClr val="FF0000"/>
                </a:solidFill>
              </a:rPr>
              <a:t>INTERMEDIA: 4 – 10</a:t>
            </a:r>
          </a:p>
          <a:p>
            <a:r>
              <a:rPr lang="es-AR" dirty="0">
                <a:solidFill>
                  <a:srgbClr val="FF0000"/>
                </a:solidFill>
              </a:rPr>
              <a:t>ALTA : &gt; 11</a:t>
            </a:r>
          </a:p>
        </p:txBody>
      </p:sp>
    </p:spTree>
    <p:extLst>
      <p:ext uri="{BB962C8B-B14F-4D97-AF65-F5344CB8AC3E}">
        <p14:creationId xmlns:p14="http://schemas.microsoft.com/office/powerpoint/2010/main" val="3473957321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n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47289328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8036A3E4-3C74-4522-BB1E-0011F0ECF45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23528" y="188641"/>
            <a:ext cx="8229600" cy="864096"/>
          </a:xfrm>
        </p:spPr>
        <p:txBody>
          <a:bodyPr/>
          <a:lstStyle/>
          <a:p>
            <a:r>
              <a:rPr lang="es-AR" sz="2800" dirty="0"/>
              <a:t>VARIABLES /ESTRATIFICACIÓN/RIESGO</a:t>
            </a:r>
          </a:p>
        </p:txBody>
      </p:sp>
      <p:graphicFrame>
        <p:nvGraphicFramePr>
          <p:cNvPr id="4" name="Tabla 4">
            <a:extLst>
              <a:ext uri="{FF2B5EF4-FFF2-40B4-BE49-F238E27FC236}">
                <a16:creationId xmlns:a16="http://schemas.microsoft.com/office/drawing/2014/main" id="{6BD4E56A-A374-4951-A035-600A81F7213F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956935729"/>
              </p:ext>
            </p:extLst>
          </p:nvPr>
        </p:nvGraphicFramePr>
        <p:xfrm>
          <a:off x="457200" y="1052737"/>
          <a:ext cx="8229600" cy="5693229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378496">
                  <a:extLst>
                    <a:ext uri="{9D8B030D-6E8A-4147-A177-3AD203B41FA5}">
                      <a16:colId xmlns:a16="http://schemas.microsoft.com/office/drawing/2014/main" val="2853402025"/>
                    </a:ext>
                  </a:extLst>
                </a:gridCol>
                <a:gridCol w="6851104">
                  <a:extLst>
                    <a:ext uri="{9D8B030D-6E8A-4147-A177-3AD203B41FA5}">
                      <a16:colId xmlns:a16="http://schemas.microsoft.com/office/drawing/2014/main" val="3668002924"/>
                    </a:ext>
                  </a:extLst>
                </a:gridCol>
              </a:tblGrid>
              <a:tr h="888099">
                <a:tc>
                  <a:txBody>
                    <a:bodyPr/>
                    <a:lstStyle/>
                    <a:p>
                      <a:r>
                        <a:rPr lang="es-AR" dirty="0">
                          <a:solidFill>
                            <a:srgbClr val="FF0000"/>
                          </a:solidFill>
                        </a:rPr>
                        <a:t>CLÍNICAS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r>
                        <a:rPr lang="es-AR" dirty="0">
                          <a:solidFill>
                            <a:srgbClr val="FF0000"/>
                          </a:solidFill>
                        </a:rPr>
                        <a:t>PESI &gt; 86</a:t>
                      </a:r>
                    </a:p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r>
                        <a:rPr lang="es-AR" dirty="0">
                          <a:solidFill>
                            <a:srgbClr val="FF0000"/>
                          </a:solidFill>
                        </a:rPr>
                        <a:t>DISNEA  CF 4</a:t>
                      </a:r>
                    </a:p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r>
                        <a:rPr lang="es-AR" dirty="0">
                          <a:solidFill>
                            <a:srgbClr val="FF0000"/>
                          </a:solidFill>
                        </a:rPr>
                        <a:t>ÁCIDO LÁCTICO &gt; 2 mmol/l</a:t>
                      </a:r>
                    </a:p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r>
                        <a:rPr lang="es-AR" dirty="0">
                          <a:solidFill>
                            <a:srgbClr val="FF0000"/>
                          </a:solidFill>
                        </a:rPr>
                        <a:t>Saturación &lt; a 90 %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4149478212"/>
                  </a:ext>
                </a:extLst>
              </a:tr>
              <a:tr h="899511">
                <a:tc>
                  <a:txBody>
                    <a:bodyPr/>
                    <a:lstStyle/>
                    <a:p>
                      <a:r>
                        <a:rPr lang="es-AR" dirty="0"/>
                        <a:t>ECG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r>
                        <a:rPr lang="es-AR" dirty="0"/>
                        <a:t>Supra desnivel ST en AVR y V1, S</a:t>
                      </a:r>
                      <a:r>
                        <a:rPr lang="es-AR" strike="noStrike" dirty="0"/>
                        <a:t>1 Q3 T 3, ondas T( -) V1 a V3</a:t>
                      </a:r>
                    </a:p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r>
                        <a:rPr lang="es-AR" strike="noStrike" dirty="0"/>
                        <a:t>BCRD</a:t>
                      </a:r>
                      <a:endParaRPr lang="es-AR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687412510"/>
                  </a:ext>
                </a:extLst>
              </a:tr>
              <a:tr h="888099">
                <a:tc>
                  <a:txBody>
                    <a:bodyPr/>
                    <a:lstStyle/>
                    <a:p>
                      <a:r>
                        <a:rPr lang="es-AR" sz="1400" dirty="0">
                          <a:solidFill>
                            <a:srgbClr val="FF0000"/>
                          </a:solidFill>
                        </a:rPr>
                        <a:t>LABORATORIO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r>
                        <a:rPr lang="es-AR" dirty="0"/>
                        <a:t>Marcadores de lesión miocárdico elevado ( Troponina T o I )</a:t>
                      </a:r>
                    </a:p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r>
                        <a:rPr lang="es-AR" dirty="0"/>
                        <a:t>Marcadores de aumento de presión de fin de Diástole elevados: (BNP ó NT- pro BNP)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4184449720"/>
                  </a:ext>
                </a:extLst>
              </a:tr>
              <a:tr h="888099">
                <a:tc>
                  <a:txBody>
                    <a:bodyPr/>
                    <a:lstStyle/>
                    <a:p>
                      <a:r>
                        <a:rPr lang="es-AR" dirty="0"/>
                        <a:t>ECOCARDIO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r>
                        <a:rPr lang="es-AR" dirty="0"/>
                        <a:t>Dilatación o deterioro de la FS del VD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4052381442"/>
                  </a:ext>
                </a:extLst>
              </a:tr>
              <a:tr h="888099">
                <a:tc>
                  <a:txBody>
                    <a:bodyPr/>
                    <a:lstStyle/>
                    <a:p>
                      <a:r>
                        <a:rPr lang="es-AR" dirty="0"/>
                        <a:t>ANGIO-TC -TX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r>
                        <a:rPr lang="es-AR" dirty="0"/>
                        <a:t>Ubicación proximal de los trombos: Tronco AP o ramas lobulares</a:t>
                      </a:r>
                    </a:p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r>
                        <a:rPr lang="es-AR" dirty="0"/>
                        <a:t>Aumento del diámetro del VD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364420631"/>
                  </a:ext>
                </a:extLst>
              </a:tr>
              <a:tr h="888099">
                <a:tc>
                  <a:txBody>
                    <a:bodyPr/>
                    <a:lstStyle/>
                    <a:p>
                      <a:r>
                        <a:rPr lang="es-AR" dirty="0"/>
                        <a:t>CARGA</a:t>
                      </a:r>
                    </a:p>
                    <a:p>
                      <a:r>
                        <a:rPr lang="es-AR" sz="1600" dirty="0"/>
                        <a:t>TROMBÓTICA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s-AR" dirty="0"/>
                        <a:t>TVP proximal, trombo sésil. 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94499806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4004383132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457200" y="188640"/>
            <a:ext cx="8229600" cy="1224135"/>
          </a:xfrm>
        </p:spPr>
        <p:txBody>
          <a:bodyPr/>
          <a:lstStyle/>
          <a:p>
            <a:r>
              <a:rPr lang="es-AR" dirty="0"/>
              <a:t>CLASIFICACIÓN</a:t>
            </a:r>
            <a:br>
              <a:rPr lang="es-AR" dirty="0"/>
            </a:br>
            <a:r>
              <a:rPr lang="es-AR" dirty="0"/>
              <a:t>REPERCUSIÓN HEMODINÁMICA</a:t>
            </a:r>
          </a:p>
        </p:txBody>
      </p:sp>
      <p:sp>
        <p:nvSpPr>
          <p:cNvPr id="3" name="Marcador de contenido 2"/>
          <p:cNvSpPr>
            <a:spLocks noGrp="1"/>
          </p:cNvSpPr>
          <p:nvPr>
            <p:ph idx="1"/>
          </p:nvPr>
        </p:nvSpPr>
        <p:spPr>
          <a:xfrm>
            <a:off x="400929" y="1412775"/>
            <a:ext cx="8229600" cy="4824958"/>
          </a:xfrm>
        </p:spPr>
        <p:txBody>
          <a:bodyPr/>
          <a:lstStyle/>
          <a:p>
            <a:pPr>
              <a:buFont typeface="Wingdings" panose="05000000000000000000" pitchFamily="2" charset="2"/>
              <a:buChar char="v"/>
            </a:pPr>
            <a:r>
              <a:rPr lang="es-AR" dirty="0"/>
              <a:t> TEP DE RIESGO ALTO  5 %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es-AR" sz="2000" dirty="0"/>
              <a:t>Mortalidad &gt; del 15 %</a:t>
            </a:r>
          </a:p>
          <a:p>
            <a:pPr>
              <a:buFont typeface="Wingdings" panose="05000000000000000000" pitchFamily="2" charset="2"/>
              <a:buChar char="v"/>
            </a:pPr>
            <a:r>
              <a:rPr lang="es-AR" dirty="0"/>
              <a:t>TEP DE RIESGO INTERMEDIO 30 % 50 %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es-AR" sz="2400" dirty="0"/>
              <a:t>Pacientes con PAS &gt; 90 mm Hg con una o más variables de riesgo 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es-AR" sz="2000" dirty="0"/>
              <a:t>Mortalidad  3% al 15 %  </a:t>
            </a:r>
          </a:p>
          <a:p>
            <a:pPr>
              <a:buFont typeface="Wingdings" panose="05000000000000000000" pitchFamily="2" charset="2"/>
              <a:buChar char="v"/>
            </a:pPr>
            <a:r>
              <a:rPr lang="es-AR" dirty="0"/>
              <a:t>TEP DE RIESGO BAJO  &gt; 50 % 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es-AR" sz="2000" dirty="0"/>
              <a:t>Mortalidad  &lt; 1 % </a:t>
            </a:r>
          </a:p>
        </p:txBody>
      </p:sp>
    </p:spTree>
    <p:extLst>
      <p:ext uri="{BB962C8B-B14F-4D97-AF65-F5344CB8AC3E}">
        <p14:creationId xmlns:p14="http://schemas.microsoft.com/office/powerpoint/2010/main" val="3942277003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16CDB0EB-70F5-43D8-828A-8FF4665AF21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57200" y="188640"/>
            <a:ext cx="8229600" cy="1008113"/>
          </a:xfrm>
        </p:spPr>
        <p:txBody>
          <a:bodyPr/>
          <a:lstStyle/>
          <a:p>
            <a:r>
              <a:rPr lang="es-AR" sz="2800" dirty="0"/>
              <a:t>CLASIFICACIÓN</a:t>
            </a:r>
            <a:br>
              <a:rPr lang="es-AR" sz="2800" dirty="0"/>
            </a:br>
            <a:r>
              <a:rPr lang="es-AR" sz="2800" dirty="0"/>
              <a:t>REPERCUSIÓN HEMODINÁMICA</a:t>
            </a:r>
          </a:p>
        </p:txBody>
      </p:sp>
      <p:sp>
        <p:nvSpPr>
          <p:cNvPr id="3" name="Marcador de contenido 2">
            <a:extLst>
              <a:ext uri="{FF2B5EF4-FFF2-40B4-BE49-F238E27FC236}">
                <a16:creationId xmlns:a16="http://schemas.microsoft.com/office/drawing/2014/main" id="{401A84D2-9917-4AB9-998D-972D0338AE69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57200" y="1196753"/>
            <a:ext cx="8229600" cy="5184997"/>
          </a:xfrm>
        </p:spPr>
        <p:txBody>
          <a:bodyPr/>
          <a:lstStyle/>
          <a:p>
            <a:r>
              <a:rPr lang="es-AR" dirty="0"/>
              <a:t>Tromboembolia de riesgo alto  5 %</a:t>
            </a:r>
          </a:p>
          <a:p>
            <a:pPr marL="514350" indent="-514350">
              <a:buFont typeface="+mj-lt"/>
              <a:buAutoNum type="arabicPeriod"/>
            </a:pPr>
            <a:r>
              <a:rPr lang="es-AR" sz="2800" dirty="0"/>
              <a:t>Hipoperfusión tisular, Bajo gasto Cardíaco</a:t>
            </a:r>
          </a:p>
          <a:p>
            <a:pPr marL="0" indent="0">
              <a:buNone/>
            </a:pPr>
            <a:r>
              <a:rPr lang="es-AR" sz="2800" dirty="0"/>
              <a:t>Mala perfusión periférica</a:t>
            </a:r>
          </a:p>
          <a:p>
            <a:pPr marL="0" indent="0">
              <a:buNone/>
            </a:pPr>
            <a:r>
              <a:rPr lang="es-AR" sz="2800" dirty="0"/>
              <a:t>Disnea clase IV</a:t>
            </a:r>
          </a:p>
          <a:p>
            <a:pPr marL="0" indent="0">
              <a:buNone/>
            </a:pPr>
            <a:r>
              <a:rPr lang="es-AR" sz="2800" dirty="0"/>
              <a:t>2. Shock con hipotensión (PAS &lt; 90 mmHg o una caída &lt; a 40 mmHg en 15 a 30 m</a:t>
            </a:r>
          </a:p>
          <a:p>
            <a:pPr marL="0" indent="0">
              <a:buNone/>
            </a:pPr>
            <a:r>
              <a:rPr lang="es-AR" sz="2800" dirty="0"/>
              <a:t>3. Hipotensión sostenida que requiera inotrópicos</a:t>
            </a:r>
          </a:p>
          <a:p>
            <a:pPr marL="0" indent="0">
              <a:buNone/>
            </a:pPr>
            <a:r>
              <a:rPr lang="es-AR" sz="2800" dirty="0"/>
              <a:t>4. Paro Cardio respiratorio</a:t>
            </a:r>
          </a:p>
          <a:p>
            <a:pPr marL="514350" indent="-514350">
              <a:buFont typeface="+mj-lt"/>
              <a:buAutoNum type="arabicPeriod"/>
            </a:pPr>
            <a:endParaRPr lang="es-AR" sz="2800" dirty="0"/>
          </a:p>
        </p:txBody>
      </p:sp>
    </p:spTree>
    <p:extLst>
      <p:ext uri="{BB962C8B-B14F-4D97-AF65-F5344CB8AC3E}">
        <p14:creationId xmlns:p14="http://schemas.microsoft.com/office/powerpoint/2010/main" val="1352719559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DF2FED78-D8E2-4C0B-80E6-F7E3ECB65D8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57200" y="188641"/>
            <a:ext cx="8229600" cy="1008112"/>
          </a:xfrm>
        </p:spPr>
        <p:txBody>
          <a:bodyPr/>
          <a:lstStyle/>
          <a:p>
            <a:r>
              <a:rPr lang="es-AR" sz="2800" dirty="0"/>
              <a:t>CLASIFICACIÓN</a:t>
            </a:r>
            <a:br>
              <a:rPr lang="es-AR" sz="2800" dirty="0"/>
            </a:br>
            <a:r>
              <a:rPr lang="es-AR" sz="2800" dirty="0"/>
              <a:t>REPERCUSIÓN HEMODINÁMICA</a:t>
            </a:r>
          </a:p>
        </p:txBody>
      </p:sp>
      <p:sp>
        <p:nvSpPr>
          <p:cNvPr id="3" name="Marcador de contenido 2">
            <a:extLst>
              <a:ext uri="{FF2B5EF4-FFF2-40B4-BE49-F238E27FC236}">
                <a16:creationId xmlns:a16="http://schemas.microsoft.com/office/drawing/2014/main" id="{6DD2D373-743B-4CB1-8515-DD6FA7C74CC5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57200" y="1196753"/>
            <a:ext cx="8229600" cy="5328591"/>
          </a:xfrm>
        </p:spPr>
        <p:txBody>
          <a:bodyPr/>
          <a:lstStyle/>
          <a:p>
            <a:r>
              <a:rPr lang="es-AR" sz="2400" dirty="0"/>
              <a:t>Tromboembolia de Riesgo Intermedio 30%  a 50 %</a:t>
            </a:r>
          </a:p>
          <a:p>
            <a:r>
              <a:rPr lang="es-AR" sz="2400" dirty="0"/>
              <a:t>Mortalidad del 3% al 15 %</a:t>
            </a:r>
          </a:p>
          <a:p>
            <a:pPr marL="0" indent="0">
              <a:buNone/>
            </a:pPr>
            <a:r>
              <a:rPr lang="es-AR" sz="2800" dirty="0"/>
              <a:t>Pacientes 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es-AR" sz="2000" dirty="0"/>
              <a:t>Con Riesgo Alto : Disfunción del VD + 2 variables de riesgo : Troponina o BNP  elevados, PESI &gt; 86, Disnea CF IV, PAFI &lt; de 300, hipoxemia SAT &gt; 90 % y taquicardia persistente, Láctico &gt;   2 mmol/L 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es-AR" sz="2400" dirty="0"/>
              <a:t>Tromboembolia de riesgo bajo &gt; del 50 % </a:t>
            </a:r>
          </a:p>
          <a:p>
            <a:pPr marL="0" indent="0">
              <a:buNone/>
            </a:pPr>
            <a:r>
              <a:rPr lang="es-AR" sz="2400" dirty="0"/>
              <a:t>Mortalidad baja  &lt; al 1 % </a:t>
            </a:r>
          </a:p>
          <a:p>
            <a:pPr marL="0" indent="0">
              <a:buNone/>
            </a:pPr>
            <a:r>
              <a:rPr lang="es-AR" sz="2400" dirty="0"/>
              <a:t>PESI riesgo bajo. </a:t>
            </a:r>
          </a:p>
          <a:p>
            <a:pPr marL="0" indent="0">
              <a:buNone/>
            </a:pPr>
            <a:r>
              <a:rPr lang="es-AR" sz="2400" dirty="0"/>
              <a:t>Estabilidad hemodinámica</a:t>
            </a:r>
          </a:p>
          <a:p>
            <a:pPr marL="0" indent="0">
              <a:buNone/>
            </a:pPr>
            <a:r>
              <a:rPr lang="es-AR" sz="2400" dirty="0"/>
              <a:t>Sin dilatación ni disfunción del VD:  Disnea, dolor pleurítico, taquipnea. </a:t>
            </a:r>
          </a:p>
          <a:p>
            <a:pPr marL="0" indent="0">
              <a:buNone/>
            </a:pPr>
            <a:endParaRPr lang="es-AR" sz="2400" dirty="0"/>
          </a:p>
          <a:p>
            <a:pPr marL="0" indent="0">
              <a:buNone/>
            </a:pPr>
            <a:endParaRPr lang="es-AR" sz="2800" dirty="0"/>
          </a:p>
        </p:txBody>
      </p:sp>
      <p:sp>
        <p:nvSpPr>
          <p:cNvPr id="4" name="Flecha: a la derecha 3">
            <a:extLst>
              <a:ext uri="{FF2B5EF4-FFF2-40B4-BE49-F238E27FC236}">
                <a16:creationId xmlns:a16="http://schemas.microsoft.com/office/drawing/2014/main" id="{9BD3E844-517C-427F-AF9A-0AF8B0921A30}"/>
              </a:ext>
            </a:extLst>
          </p:cNvPr>
          <p:cNvSpPr/>
          <p:nvPr/>
        </p:nvSpPr>
        <p:spPr>
          <a:xfrm>
            <a:off x="2267744" y="3717032"/>
            <a:ext cx="504056" cy="45719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AR">
              <a:solidFill>
                <a:schemeClr val="tx1"/>
              </a:solidFill>
            </a:endParaRPr>
          </a:p>
        </p:txBody>
      </p:sp>
      <p:sp>
        <p:nvSpPr>
          <p:cNvPr id="5" name="Rectángulo 4">
            <a:extLst>
              <a:ext uri="{FF2B5EF4-FFF2-40B4-BE49-F238E27FC236}">
                <a16:creationId xmlns:a16="http://schemas.microsoft.com/office/drawing/2014/main" id="{AF49387B-C06B-49E0-BCD7-DD6427E497A7}"/>
              </a:ext>
            </a:extLst>
          </p:cNvPr>
          <p:cNvSpPr/>
          <p:nvPr/>
        </p:nvSpPr>
        <p:spPr>
          <a:xfrm>
            <a:off x="3491880" y="3530153"/>
            <a:ext cx="2376264" cy="37375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AR" dirty="0">
                <a:solidFill>
                  <a:srgbClr val="C00000"/>
                </a:solidFill>
              </a:rPr>
              <a:t>Trombolíticos</a:t>
            </a:r>
          </a:p>
        </p:txBody>
      </p:sp>
    </p:spTree>
    <p:extLst>
      <p:ext uri="{BB962C8B-B14F-4D97-AF65-F5344CB8AC3E}">
        <p14:creationId xmlns:p14="http://schemas.microsoft.com/office/powerpoint/2010/main" val="3225039049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6322" name="Rectangle 2"/>
          <p:cNvSpPr>
            <a:spLocks noGrp="1" noChangeArrowheads="1"/>
          </p:cNvSpPr>
          <p:nvPr>
            <p:ph type="title"/>
          </p:nvPr>
        </p:nvSpPr>
        <p:spPr>
          <a:xfrm>
            <a:off x="457200" y="260350"/>
            <a:ext cx="8229600" cy="1143000"/>
          </a:xfrm>
        </p:spPr>
        <p:txBody>
          <a:bodyPr/>
          <a:lstStyle/>
          <a:p>
            <a:r>
              <a:rPr lang="es-ES" i="1" u="sng"/>
              <a:t>TROMBOEMBOLISMO VENOSO</a:t>
            </a:r>
            <a:endParaRPr lang="es-AR" i="1" u="sng"/>
          </a:p>
        </p:txBody>
      </p:sp>
      <p:sp>
        <p:nvSpPr>
          <p:cNvPr id="56323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457200" y="1279525"/>
            <a:ext cx="8229600" cy="781050"/>
          </a:xfrm>
        </p:spPr>
        <p:txBody>
          <a:bodyPr/>
          <a:lstStyle/>
          <a:p>
            <a:r>
              <a:rPr lang="es-AR" sz="2800" u="sng"/>
              <a:t>MANIFESTACIONES CLÍNICAS:</a:t>
            </a:r>
          </a:p>
        </p:txBody>
      </p:sp>
      <p:sp>
        <p:nvSpPr>
          <p:cNvPr id="56324" name="Rectangle 4"/>
          <p:cNvSpPr>
            <a:spLocks noChangeArrowheads="1"/>
          </p:cNvSpPr>
          <p:nvPr/>
        </p:nvSpPr>
        <p:spPr bwMode="auto">
          <a:xfrm>
            <a:off x="457200" y="2133600"/>
            <a:ext cx="8229600" cy="4464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outerShdw dist="35921" dir="2700000" algn="ctr" rotWithShape="0">
              <a:schemeClr val="tx2"/>
            </a:outerShdw>
          </a:effectLst>
        </p:spPr>
        <p:txBody>
          <a:bodyPr/>
          <a:lstStyle/>
          <a:p>
            <a:pPr marL="342900" indent="-342900">
              <a:spcBef>
                <a:spcPct val="20000"/>
              </a:spcBef>
              <a:buClr>
                <a:srgbClr val="FFFF66"/>
              </a:buClr>
              <a:buFontTx/>
              <a:buChar char="•"/>
            </a:pPr>
            <a:r>
              <a:rPr lang="es-AR" sz="3200" b="1" dirty="0">
                <a:solidFill>
                  <a:schemeClr val="bg1"/>
                </a:solidFill>
                <a:latin typeface="Trebuchet MS" pitchFamily="34" charset="0"/>
              </a:rPr>
              <a:t>TVP:</a:t>
            </a:r>
          </a:p>
          <a:p>
            <a:pPr marL="742950" lvl="1" indent="-285750">
              <a:spcBef>
                <a:spcPct val="20000"/>
              </a:spcBef>
              <a:buClr>
                <a:srgbClr val="FFFF66"/>
              </a:buClr>
              <a:buFontTx/>
              <a:buChar char="–"/>
            </a:pPr>
            <a:r>
              <a:rPr lang="es-AR" sz="2400" b="1" dirty="0">
                <a:solidFill>
                  <a:schemeClr val="bg1"/>
                </a:solidFill>
                <a:latin typeface="Trebuchet MS" pitchFamily="34" charset="0"/>
              </a:rPr>
              <a:t>EDEMA = ES EL + PREVALENTE</a:t>
            </a:r>
          </a:p>
          <a:p>
            <a:pPr marL="742950" lvl="1" indent="-285750">
              <a:spcBef>
                <a:spcPct val="20000"/>
              </a:spcBef>
              <a:buClr>
                <a:srgbClr val="FFFF66"/>
              </a:buClr>
              <a:buFontTx/>
              <a:buChar char="–"/>
            </a:pPr>
            <a:r>
              <a:rPr lang="es-AR" sz="2400" b="1" dirty="0">
                <a:solidFill>
                  <a:schemeClr val="bg1"/>
                </a:solidFill>
                <a:latin typeface="Trebuchet MS" pitchFamily="34" charset="0"/>
              </a:rPr>
              <a:t>DOLOR</a:t>
            </a:r>
          </a:p>
          <a:p>
            <a:pPr marL="742950" lvl="1" indent="-285750">
              <a:spcBef>
                <a:spcPct val="20000"/>
              </a:spcBef>
              <a:buClr>
                <a:srgbClr val="FFFF66"/>
              </a:buClr>
              <a:buFontTx/>
              <a:buChar char="–"/>
            </a:pPr>
            <a:r>
              <a:rPr lang="es-AR" sz="2400" b="1" dirty="0">
                <a:solidFill>
                  <a:schemeClr val="bg1"/>
                </a:solidFill>
                <a:latin typeface="Trebuchet MS" pitchFamily="34" charset="0"/>
              </a:rPr>
              <a:t>AUMENTO DE LA TEMPERATURA LOCAL</a:t>
            </a:r>
          </a:p>
          <a:p>
            <a:pPr marL="742950" lvl="1" indent="-285750">
              <a:spcBef>
                <a:spcPct val="20000"/>
              </a:spcBef>
              <a:buClr>
                <a:srgbClr val="FFFF66"/>
              </a:buClr>
              <a:buFontTx/>
              <a:buChar char="–"/>
            </a:pPr>
            <a:r>
              <a:rPr lang="es-AR" sz="2400" b="1" dirty="0">
                <a:solidFill>
                  <a:schemeClr val="bg1"/>
                </a:solidFill>
                <a:latin typeface="Trebuchet MS" pitchFamily="34" charset="0"/>
              </a:rPr>
              <a:t>SIGNO DE HOMANS</a:t>
            </a:r>
          </a:p>
          <a:p>
            <a:pPr lvl="1">
              <a:spcBef>
                <a:spcPct val="20000"/>
              </a:spcBef>
              <a:buClr>
                <a:srgbClr val="FFFF66"/>
              </a:buClr>
            </a:pPr>
            <a:endParaRPr lang="es-AR" sz="2800" b="1" dirty="0">
              <a:solidFill>
                <a:schemeClr val="bg1"/>
              </a:solidFill>
              <a:latin typeface="Trebuchet MS" pitchFamily="34" charset="0"/>
            </a:endParaRPr>
          </a:p>
        </p:txBody>
      </p:sp>
    </p:spTree>
  </p:cSld>
  <p:clrMapOvr>
    <a:masterClrMapping/>
  </p:clrMapOvr>
  <p:transition>
    <p:wipe dir="r"/>
  </p:transition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938" name="Rectangle 2"/>
          <p:cNvSpPr>
            <a:spLocks noGrp="1" noChangeArrowheads="1"/>
          </p:cNvSpPr>
          <p:nvPr>
            <p:ph type="title"/>
          </p:nvPr>
        </p:nvSpPr>
        <p:spPr>
          <a:xfrm>
            <a:off x="457200" y="260350"/>
            <a:ext cx="8229600" cy="1143000"/>
          </a:xfrm>
        </p:spPr>
        <p:txBody>
          <a:bodyPr/>
          <a:lstStyle/>
          <a:p>
            <a:r>
              <a:rPr lang="es-ES" sz="3600" i="1" u="sng"/>
              <a:t>TROMBOEMBOLISMO VENOSO</a:t>
            </a:r>
            <a:br>
              <a:rPr lang="es-ES" sz="3600" i="1" u="sng"/>
            </a:br>
            <a:r>
              <a:rPr lang="es-ES" sz="3600" i="1" u="sng"/>
              <a:t>MÉTODOS DE DIAGNÓSTICO</a:t>
            </a:r>
            <a:endParaRPr lang="es-AR" sz="3600" i="1" u="sng"/>
          </a:p>
        </p:txBody>
      </p:sp>
      <p:sp>
        <p:nvSpPr>
          <p:cNvPr id="39939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684213" y="1717675"/>
            <a:ext cx="7632700" cy="4735513"/>
          </a:xfrm>
        </p:spPr>
        <p:txBody>
          <a:bodyPr/>
          <a:lstStyle/>
          <a:p>
            <a:pPr algn="just">
              <a:lnSpc>
                <a:spcPct val="90000"/>
              </a:lnSpc>
            </a:pPr>
            <a:r>
              <a:rPr lang="es-AR" sz="2400"/>
              <a:t>LABORATORIO:</a:t>
            </a:r>
          </a:p>
          <a:p>
            <a:pPr lvl="1" algn="just">
              <a:lnSpc>
                <a:spcPct val="90000"/>
              </a:lnSpc>
            </a:pPr>
            <a:r>
              <a:rPr lang="es-AR" sz="2000"/>
              <a:t>GASES EN SANGRE ARTERIAL = HIPOXEMIA – HIPOCAPNIA</a:t>
            </a:r>
          </a:p>
          <a:p>
            <a:pPr lvl="1" algn="just">
              <a:lnSpc>
                <a:spcPct val="90000"/>
              </a:lnSpc>
            </a:pPr>
            <a:r>
              <a:rPr lang="es-AR" sz="2000"/>
              <a:t>DIMERO D: PRODUCTO DE DEGRADACIÓN FIBRINOGENO</a:t>
            </a:r>
          </a:p>
          <a:p>
            <a:pPr lvl="1" algn="just">
              <a:lnSpc>
                <a:spcPct val="90000"/>
              </a:lnSpc>
            </a:pPr>
            <a:r>
              <a:rPr lang="es-AR" sz="2000"/>
              <a:t>INDICA ↑ CONVERSIÓN FIBRINOGENO-FIBRINA</a:t>
            </a:r>
          </a:p>
          <a:p>
            <a:pPr lvl="1" algn="just">
              <a:lnSpc>
                <a:spcPct val="90000"/>
              </a:lnSpc>
            </a:pPr>
            <a:endParaRPr lang="es-AR" sz="2000"/>
          </a:p>
          <a:p>
            <a:pPr lvl="1" algn="just">
              <a:lnSpc>
                <a:spcPct val="90000"/>
              </a:lnSpc>
            </a:pPr>
            <a:r>
              <a:rPr lang="es-AR" sz="2000"/>
              <a:t>AUMENTA EN:</a:t>
            </a:r>
          </a:p>
          <a:p>
            <a:pPr lvl="2" algn="just">
              <a:lnSpc>
                <a:spcPct val="90000"/>
              </a:lnSpc>
            </a:pPr>
            <a:r>
              <a:rPr lang="es-AR" sz="1800"/>
              <a:t>TVP, EMBARAZO, CANCER, TRAUMATISMO, ACV, IAM, INFECCIÓN, NECROSIS</a:t>
            </a:r>
          </a:p>
          <a:p>
            <a:pPr lvl="1" algn="just">
              <a:lnSpc>
                <a:spcPct val="90000"/>
              </a:lnSpc>
            </a:pPr>
            <a:r>
              <a:rPr lang="es-AR" sz="2000"/>
              <a:t>DIMERO D x ELISA. PUNTO DE CORTE P/TVP &gt; 500 ug/L</a:t>
            </a:r>
          </a:p>
          <a:p>
            <a:pPr lvl="1" algn="just">
              <a:lnSpc>
                <a:spcPct val="90000"/>
              </a:lnSpc>
            </a:pPr>
            <a:r>
              <a:rPr lang="es-AR" sz="2000"/>
              <a:t>SENSIBILIDAD 95% ESPECIFICIDAD, 55% P/TVP</a:t>
            </a:r>
          </a:p>
          <a:p>
            <a:pPr lvl="1" algn="just">
              <a:lnSpc>
                <a:spcPct val="90000"/>
              </a:lnSpc>
            </a:pPr>
            <a:endParaRPr lang="es-AR" sz="2000"/>
          </a:p>
          <a:p>
            <a:pPr lvl="1" algn="just">
              <a:lnSpc>
                <a:spcPct val="90000"/>
              </a:lnSpc>
            </a:pPr>
            <a:r>
              <a:rPr lang="es-AR" sz="2000"/>
              <a:t>POR LO TANTO: 	</a:t>
            </a:r>
          </a:p>
          <a:p>
            <a:pPr lvl="2" algn="just">
              <a:lnSpc>
                <a:spcPct val="90000"/>
              </a:lnSpc>
            </a:pPr>
            <a:r>
              <a:rPr lang="es-AR" sz="1800"/>
              <a:t>DD &lt; 500 ug/L Valor Predictivo (-) &gt; 95%</a:t>
            </a:r>
          </a:p>
          <a:p>
            <a:pPr lvl="2" algn="just">
              <a:lnSpc>
                <a:spcPct val="90000"/>
              </a:lnSpc>
            </a:pPr>
            <a:r>
              <a:rPr lang="es-AR" sz="1800"/>
              <a:t>DD &gt; 500 ug/L Valor Predictivo (+) &lt; 60%</a:t>
            </a:r>
          </a:p>
        </p:txBody>
      </p:sp>
    </p:spTree>
  </p:cSld>
  <p:clrMapOvr>
    <a:masterClrMapping/>
  </p:clrMapOvr>
  <p:transition>
    <p:wipe dir="r"/>
  </p:transition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60649"/>
            <a:ext cx="8229600" cy="1152128"/>
          </a:xfrm>
        </p:spPr>
        <p:txBody>
          <a:bodyPr/>
          <a:lstStyle/>
          <a:p>
            <a:r>
              <a:rPr lang="es-ES" i="1" u="sng" dirty="0"/>
              <a:t>TROMBOEMBOLISMO VENOSO</a:t>
            </a:r>
            <a:br>
              <a:rPr lang="es-ES" i="1" u="sng" dirty="0"/>
            </a:br>
            <a:r>
              <a:rPr lang="es-ES" i="1" u="sng" dirty="0"/>
              <a:t>MÉTODOS DE DIAGNÓSTICO</a:t>
            </a:r>
            <a:endParaRPr lang="es-AR" dirty="0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457200" y="1628800"/>
            <a:ext cx="8229600" cy="4752950"/>
          </a:xfrm>
        </p:spPr>
        <p:txBody>
          <a:bodyPr/>
          <a:lstStyle/>
          <a:p>
            <a:r>
              <a:rPr lang="es-AR" dirty="0"/>
              <a:t>ECG NORMAL 50 %</a:t>
            </a:r>
          </a:p>
          <a:p>
            <a:r>
              <a:rPr lang="es-AR" sz="2400" dirty="0"/>
              <a:t>SIRVE PARA DESCARTAR DX ALTERNATIVOS . IAM</a:t>
            </a:r>
          </a:p>
          <a:p>
            <a:r>
              <a:rPr lang="es-AR" dirty="0"/>
              <a:t>TAQUICARDIA SINUSAL</a:t>
            </a:r>
          </a:p>
          <a:p>
            <a:r>
              <a:rPr lang="es-AR" dirty="0"/>
              <a:t>SIGNOS DE SOBRECARGA VD</a:t>
            </a:r>
          </a:p>
          <a:p>
            <a:r>
              <a:rPr lang="es-AR" dirty="0"/>
              <a:t>T – V1-V3 23% </a:t>
            </a:r>
          </a:p>
          <a:p>
            <a:r>
              <a:rPr lang="es-AR" dirty="0"/>
              <a:t>BRD TRANSITORIOS 9%</a:t>
            </a:r>
          </a:p>
          <a:p>
            <a:r>
              <a:rPr lang="es-AR" dirty="0"/>
              <a:t>S1Q3T3 19 %</a:t>
            </a:r>
          </a:p>
          <a:p>
            <a:r>
              <a:rPr lang="es-AR" dirty="0"/>
              <a:t>Arritmias cardíacas</a:t>
            </a:r>
          </a:p>
        </p:txBody>
      </p:sp>
    </p:spTree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14338" name="Object 4"/>
          <p:cNvGraphicFramePr>
            <a:graphicFrameLocks noChangeAspect="1"/>
          </p:cNvGraphicFramePr>
          <p:nvPr/>
        </p:nvGraphicFramePr>
        <p:xfrm>
          <a:off x="228600" y="838200"/>
          <a:ext cx="5257800" cy="48387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Foto de Photo Editor" r:id="rId2" imgW="1914286" imgH="1762371" progId="">
                  <p:embed/>
                </p:oleObj>
              </mc:Choice>
              <mc:Fallback>
                <p:oleObj name="Foto de Photo Editor" r:id="rId2" imgW="1914286" imgH="1762371" progId="">
                  <p:embed/>
                  <p:pic>
                    <p:nvPicPr>
                      <p:cNvPr id="0" name="Object 4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3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28600" y="838200"/>
                        <a:ext cx="5257800" cy="48387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accent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14339" name="Text Box 5"/>
          <p:cNvSpPr txBox="1">
            <a:spLocks noChangeArrowheads="1"/>
          </p:cNvSpPr>
          <p:nvPr/>
        </p:nvSpPr>
        <p:spPr bwMode="auto">
          <a:xfrm>
            <a:off x="5562600" y="1600200"/>
            <a:ext cx="3581400" cy="35083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buFontTx/>
              <a:buChar char="•"/>
            </a:pPr>
            <a:r>
              <a:rPr lang="es-ES_tradnl" altLang="es-AR" sz="2800"/>
              <a:t> Joraba de Hampton</a:t>
            </a:r>
          </a:p>
          <a:p>
            <a:endParaRPr lang="es-ES_tradnl" altLang="es-AR" sz="2800"/>
          </a:p>
          <a:p>
            <a:r>
              <a:rPr lang="es-ES_tradnl" altLang="es-AR" sz="2800"/>
              <a:t> </a:t>
            </a:r>
          </a:p>
          <a:p>
            <a:pPr>
              <a:buFontTx/>
              <a:buChar char="•"/>
            </a:pPr>
            <a:r>
              <a:rPr lang="es-ES_tradnl" altLang="es-AR" sz="2800"/>
              <a:t>Signo de Westermark </a:t>
            </a:r>
          </a:p>
          <a:p>
            <a:endParaRPr lang="es-ES_tradnl" altLang="es-AR" sz="2800"/>
          </a:p>
          <a:p>
            <a:endParaRPr lang="es-ES_tradnl" altLang="es-AR" sz="2800"/>
          </a:p>
          <a:p>
            <a:pPr>
              <a:buFontTx/>
              <a:buChar char="•"/>
            </a:pPr>
            <a:r>
              <a:rPr lang="es-ES_tradnl" altLang="es-AR" sz="2800"/>
              <a:t> Signo de Palla </a:t>
            </a:r>
          </a:p>
          <a:p>
            <a:endParaRPr lang="es-ES" altLang="es-AR" sz="2800"/>
          </a:p>
        </p:txBody>
      </p:sp>
      <p:grpSp>
        <p:nvGrpSpPr>
          <p:cNvPr id="2" name="Group 19"/>
          <p:cNvGrpSpPr>
            <a:grpSpLocks/>
          </p:cNvGrpSpPr>
          <p:nvPr/>
        </p:nvGrpSpPr>
        <p:grpSpPr bwMode="auto">
          <a:xfrm>
            <a:off x="3962400" y="1905000"/>
            <a:ext cx="1600200" cy="3733800"/>
            <a:chOff x="2496" y="1200"/>
            <a:chExt cx="1008" cy="2352"/>
          </a:xfrm>
        </p:grpSpPr>
        <p:sp>
          <p:nvSpPr>
            <p:cNvPr id="14348" name="Oval 10"/>
            <p:cNvSpPr>
              <a:spLocks noChangeArrowheads="1"/>
            </p:cNvSpPr>
            <p:nvPr/>
          </p:nvSpPr>
          <p:spPr bwMode="auto">
            <a:xfrm>
              <a:off x="2496" y="2640"/>
              <a:ext cx="1008" cy="912"/>
            </a:xfrm>
            <a:prstGeom prst="ellipse">
              <a:avLst/>
            </a:prstGeom>
            <a:noFill/>
            <a:ln w="9525">
              <a:solidFill>
                <a:srgbClr val="FF0000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endParaRPr lang="es-AR" altLang="es-AR"/>
            </a:p>
          </p:txBody>
        </p:sp>
        <p:sp>
          <p:nvSpPr>
            <p:cNvPr id="14349" name="Line 14"/>
            <p:cNvSpPr>
              <a:spLocks noChangeShapeType="1"/>
            </p:cNvSpPr>
            <p:nvPr/>
          </p:nvSpPr>
          <p:spPr bwMode="auto">
            <a:xfrm flipH="1">
              <a:off x="3168" y="1200"/>
              <a:ext cx="336" cy="1440"/>
            </a:xfrm>
            <a:prstGeom prst="line">
              <a:avLst/>
            </a:prstGeom>
            <a:noFill/>
            <a:ln w="76200">
              <a:solidFill>
                <a:srgbClr val="FF0000"/>
              </a:solidFill>
              <a:round/>
              <a:headEnd/>
              <a:tailEnd type="triangle" w="med" len="med"/>
            </a:ln>
          </p:spPr>
          <p:txBody>
            <a:bodyPr/>
            <a:lstStyle/>
            <a:p>
              <a:endParaRPr lang="es-AR"/>
            </a:p>
          </p:txBody>
        </p:sp>
      </p:grpSp>
      <p:grpSp>
        <p:nvGrpSpPr>
          <p:cNvPr id="3" name="Group 20"/>
          <p:cNvGrpSpPr>
            <a:grpSpLocks/>
          </p:cNvGrpSpPr>
          <p:nvPr/>
        </p:nvGrpSpPr>
        <p:grpSpPr bwMode="auto">
          <a:xfrm>
            <a:off x="838200" y="1143000"/>
            <a:ext cx="4648200" cy="2362200"/>
            <a:chOff x="528" y="720"/>
            <a:chExt cx="2928" cy="1488"/>
          </a:xfrm>
        </p:grpSpPr>
        <p:sp>
          <p:nvSpPr>
            <p:cNvPr id="14346" name="Oval 15"/>
            <p:cNvSpPr>
              <a:spLocks noChangeArrowheads="1"/>
            </p:cNvSpPr>
            <p:nvPr/>
          </p:nvSpPr>
          <p:spPr bwMode="auto">
            <a:xfrm>
              <a:off x="528" y="720"/>
              <a:ext cx="1392" cy="1488"/>
            </a:xfrm>
            <a:prstGeom prst="ellipse">
              <a:avLst/>
            </a:prstGeom>
            <a:noFill/>
            <a:ln w="9525">
              <a:solidFill>
                <a:srgbClr val="00FF00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endParaRPr lang="es-AR" altLang="es-AR"/>
            </a:p>
          </p:txBody>
        </p:sp>
        <p:sp>
          <p:nvSpPr>
            <p:cNvPr id="14347" name="Line 16"/>
            <p:cNvSpPr>
              <a:spLocks noChangeShapeType="1"/>
            </p:cNvSpPr>
            <p:nvPr/>
          </p:nvSpPr>
          <p:spPr bwMode="auto">
            <a:xfrm flipH="1" flipV="1">
              <a:off x="1920" y="1632"/>
              <a:ext cx="1536" cy="384"/>
            </a:xfrm>
            <a:prstGeom prst="line">
              <a:avLst/>
            </a:prstGeom>
            <a:noFill/>
            <a:ln w="76200">
              <a:solidFill>
                <a:srgbClr val="00FF00"/>
              </a:solidFill>
              <a:round/>
              <a:headEnd/>
              <a:tailEnd type="triangle" w="med" len="med"/>
            </a:ln>
          </p:spPr>
          <p:txBody>
            <a:bodyPr/>
            <a:lstStyle/>
            <a:p>
              <a:endParaRPr lang="es-AR"/>
            </a:p>
          </p:txBody>
        </p:sp>
      </p:grpSp>
      <p:grpSp>
        <p:nvGrpSpPr>
          <p:cNvPr id="4" name="Group 21"/>
          <p:cNvGrpSpPr>
            <a:grpSpLocks/>
          </p:cNvGrpSpPr>
          <p:nvPr/>
        </p:nvGrpSpPr>
        <p:grpSpPr bwMode="auto">
          <a:xfrm>
            <a:off x="1600200" y="3505200"/>
            <a:ext cx="3886200" cy="1066800"/>
            <a:chOff x="1008" y="2208"/>
            <a:chExt cx="2448" cy="672"/>
          </a:xfrm>
        </p:grpSpPr>
        <p:sp>
          <p:nvSpPr>
            <p:cNvPr id="14344" name="Oval 17"/>
            <p:cNvSpPr>
              <a:spLocks noChangeArrowheads="1"/>
            </p:cNvSpPr>
            <p:nvPr/>
          </p:nvSpPr>
          <p:spPr bwMode="auto">
            <a:xfrm>
              <a:off x="1008" y="2208"/>
              <a:ext cx="624" cy="672"/>
            </a:xfrm>
            <a:prstGeom prst="ellipse">
              <a:avLst/>
            </a:prstGeom>
            <a:noFill/>
            <a:ln w="9525">
              <a:solidFill>
                <a:srgbClr val="0000FF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endParaRPr lang="es-AR" altLang="es-AR"/>
            </a:p>
          </p:txBody>
        </p:sp>
        <p:sp>
          <p:nvSpPr>
            <p:cNvPr id="14345" name="Line 18"/>
            <p:cNvSpPr>
              <a:spLocks noChangeShapeType="1"/>
            </p:cNvSpPr>
            <p:nvPr/>
          </p:nvSpPr>
          <p:spPr bwMode="auto">
            <a:xfrm flipH="1" flipV="1">
              <a:off x="1680" y="2544"/>
              <a:ext cx="1776" cy="240"/>
            </a:xfrm>
            <a:prstGeom prst="line">
              <a:avLst/>
            </a:prstGeom>
            <a:noFill/>
            <a:ln w="76200">
              <a:solidFill>
                <a:srgbClr val="0000FF"/>
              </a:solidFill>
              <a:round/>
              <a:headEnd/>
              <a:tailEnd type="triangle" w="med" len="med"/>
            </a:ln>
          </p:spPr>
          <p:txBody>
            <a:bodyPr/>
            <a:lstStyle/>
            <a:p>
              <a:endParaRPr lang="es-AR"/>
            </a:p>
          </p:txBody>
        </p:sp>
      </p:grpSp>
      <p:sp>
        <p:nvSpPr>
          <p:cNvPr id="16" name="Rectangle 2"/>
          <p:cNvSpPr txBox="1">
            <a:spLocks noChangeArrowheads="1"/>
          </p:cNvSpPr>
          <p:nvPr/>
        </p:nvSpPr>
        <p:spPr>
          <a:xfrm>
            <a:off x="381000" y="76200"/>
            <a:ext cx="8077200" cy="1143000"/>
          </a:xfrm>
          <a:prstGeom prst="rect">
            <a:avLst/>
          </a:prstGeom>
        </p:spPr>
        <p:txBody>
          <a:bodyPr/>
          <a:lstStyle>
            <a:lvl1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+mj-lt"/>
                <a:ea typeface="+mj-ea"/>
                <a:cs typeface="+mj-cs"/>
              </a:defRPr>
            </a:lvl1pPr>
            <a:lvl2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Times New Roman" pitchFamily="18" charset="0"/>
              </a:defRPr>
            </a:lvl2pPr>
            <a:lvl3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Times New Roman" pitchFamily="18" charset="0"/>
              </a:defRPr>
            </a:lvl3pPr>
            <a:lvl4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Times New Roman" pitchFamily="18" charset="0"/>
              </a:defRPr>
            </a:lvl4pPr>
            <a:lvl5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Times New Roman" pitchFamily="18" charset="0"/>
              </a:defRPr>
            </a:lvl5pPr>
            <a:lvl6pPr marL="4572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Times New Roman" pitchFamily="18" charset="0"/>
              </a:defRPr>
            </a:lvl6pPr>
            <a:lvl7pPr marL="9144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Times New Roman" pitchFamily="18" charset="0"/>
              </a:defRPr>
            </a:lvl7pPr>
            <a:lvl8pPr marL="13716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Times New Roman" pitchFamily="18" charset="0"/>
              </a:defRPr>
            </a:lvl8pPr>
            <a:lvl9pPr marL="18288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Times New Roman" pitchFamily="18" charset="0"/>
              </a:defRPr>
            </a:lvl9pPr>
          </a:lstStyle>
          <a:p>
            <a:pPr eaLnBrk="1" hangingPunct="1">
              <a:defRPr/>
            </a:pPr>
            <a:r>
              <a:rPr lang="es-ES_tradnl" kern="0"/>
              <a:t>Estudios de rutina: Rx de Tórax</a:t>
            </a:r>
            <a:endParaRPr lang="es-ES" kern="0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8" presetClass="entr" presetSubtype="1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18" presetClass="entr" presetSubtype="1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12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18" presetClass="entr" presetSubtype="1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1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7522" name="Picture 2" descr="Kevorkof050602 (30)"/>
          <p:cNvPicPr>
            <a:picLocks noGrp="1" noChangeAspect="1" noChangeArrowheads="1"/>
          </p:cNvPicPr>
          <p:nvPr>
            <p:ph/>
          </p:nvPr>
        </p:nvPicPr>
        <p:blipFill>
          <a:blip r:embed="rId2" cstate="print"/>
          <a:srcRect/>
          <a:stretch>
            <a:fillRect/>
          </a:stretch>
        </p:blipFill>
        <p:spPr>
          <a:xfrm>
            <a:off x="2009775" y="530225"/>
            <a:ext cx="5122863" cy="5851525"/>
          </a:xfrm>
        </p:spPr>
      </p:pic>
    </p:spTree>
    <p:extLst>
      <p:ext uri="{BB962C8B-B14F-4D97-AF65-F5344CB8AC3E}">
        <p14:creationId xmlns:p14="http://schemas.microsoft.com/office/powerpoint/2010/main" val="1841305722"/>
      </p:ext>
    </p:extLst>
  </p:cSld>
  <p:clrMapOvr>
    <a:masterClrMapping/>
  </p:clrMapOvr>
  <p:transition>
    <p:wipe dir="r"/>
  </p:transition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8546" name="Picture 2" descr="Kevorkof050602 (3)"/>
          <p:cNvPicPr>
            <a:picLocks noGrp="1" noChangeAspect="1" noChangeArrowheads="1"/>
          </p:cNvPicPr>
          <p:nvPr>
            <p:ph/>
          </p:nvPr>
        </p:nvPicPr>
        <p:blipFill>
          <a:blip r:embed="rId2" cstate="print"/>
          <a:srcRect/>
          <a:stretch>
            <a:fillRect/>
          </a:stretch>
        </p:blipFill>
        <p:spPr>
          <a:xfrm>
            <a:off x="1196975" y="530225"/>
            <a:ext cx="6748463" cy="5851525"/>
          </a:xfrm>
        </p:spPr>
      </p:pic>
    </p:spTree>
    <p:extLst>
      <p:ext uri="{BB962C8B-B14F-4D97-AF65-F5344CB8AC3E}">
        <p14:creationId xmlns:p14="http://schemas.microsoft.com/office/powerpoint/2010/main" val="3100541785"/>
      </p:ext>
    </p:extLst>
  </p:cSld>
  <p:clrMapOvr>
    <a:masterClrMapping/>
  </p:clrMapOvr>
  <p:transition>
    <p:wipe dir="r"/>
  </p:transition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9570" name="Picture 2" descr="Kevorkof050602 (26)"/>
          <p:cNvPicPr>
            <a:picLocks noGrp="1" noChangeAspect="1" noChangeArrowheads="1"/>
          </p:cNvPicPr>
          <p:nvPr>
            <p:ph/>
          </p:nvPr>
        </p:nvPicPr>
        <p:blipFill>
          <a:blip r:embed="rId2" cstate="print"/>
          <a:srcRect/>
          <a:stretch>
            <a:fillRect/>
          </a:stretch>
        </p:blipFill>
        <p:spPr>
          <a:xfrm>
            <a:off x="749300" y="530225"/>
            <a:ext cx="7645400" cy="5851525"/>
          </a:xfrm>
        </p:spPr>
      </p:pic>
    </p:spTree>
    <p:extLst>
      <p:ext uri="{BB962C8B-B14F-4D97-AF65-F5344CB8AC3E}">
        <p14:creationId xmlns:p14="http://schemas.microsoft.com/office/powerpoint/2010/main" val="1745367124"/>
      </p:ext>
    </p:extLst>
  </p:cSld>
  <p:clrMapOvr>
    <a:masterClrMapping/>
  </p:clrMapOvr>
  <p:transition>
    <p:wipe dir="r"/>
  </p:transition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0594" name="Picture 2" descr="Kevorkof050602 (25)"/>
          <p:cNvPicPr>
            <a:picLocks noGrp="1" noChangeAspect="1" noChangeArrowheads="1"/>
          </p:cNvPicPr>
          <p:nvPr>
            <p:ph/>
          </p:nvPr>
        </p:nvPicPr>
        <p:blipFill>
          <a:blip r:embed="rId2" cstate="print"/>
          <a:srcRect/>
          <a:stretch>
            <a:fillRect/>
          </a:stretch>
        </p:blipFill>
        <p:spPr>
          <a:xfrm>
            <a:off x="1820863" y="530225"/>
            <a:ext cx="5500687" cy="5851525"/>
          </a:xfrm>
        </p:spPr>
      </p:pic>
    </p:spTree>
    <p:extLst>
      <p:ext uri="{BB962C8B-B14F-4D97-AF65-F5344CB8AC3E}">
        <p14:creationId xmlns:p14="http://schemas.microsoft.com/office/powerpoint/2010/main" val="1868982789"/>
      </p:ext>
    </p:extLst>
  </p:cSld>
  <p:clrMapOvr>
    <a:masterClrMapping/>
  </p:clrMapOvr>
  <p:transition>
    <p:wipe dir="r"/>
  </p:transition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1618" name="Picture 2" descr="Kevorkof050602 (27)"/>
          <p:cNvPicPr>
            <a:picLocks noGrp="1" noChangeAspect="1" noChangeArrowheads="1"/>
          </p:cNvPicPr>
          <p:nvPr>
            <p:ph/>
          </p:nvPr>
        </p:nvPicPr>
        <p:blipFill>
          <a:blip r:embed="rId2" cstate="print"/>
          <a:srcRect/>
          <a:stretch>
            <a:fillRect/>
          </a:stretch>
        </p:blipFill>
        <p:spPr>
          <a:xfrm>
            <a:off x="1704975" y="530225"/>
            <a:ext cx="5732463" cy="5851525"/>
          </a:xfrm>
        </p:spPr>
      </p:pic>
    </p:spTree>
    <p:extLst>
      <p:ext uri="{BB962C8B-B14F-4D97-AF65-F5344CB8AC3E}">
        <p14:creationId xmlns:p14="http://schemas.microsoft.com/office/powerpoint/2010/main" val="4262685191"/>
      </p:ext>
    </p:extLst>
  </p:cSld>
  <p:clrMapOvr>
    <a:masterClrMapping/>
  </p:clrMapOvr>
  <p:transition>
    <p:wipe dir="r"/>
  </p:transition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2642" name="Picture 2" descr="Kevorkof050602 (28)"/>
          <p:cNvPicPr>
            <a:picLocks noGrp="1" noChangeAspect="1" noChangeArrowheads="1"/>
          </p:cNvPicPr>
          <p:nvPr>
            <p:ph/>
          </p:nvPr>
        </p:nvPicPr>
        <p:blipFill>
          <a:blip r:embed="rId2" cstate="print"/>
          <a:srcRect/>
          <a:stretch>
            <a:fillRect/>
          </a:stretch>
        </p:blipFill>
        <p:spPr>
          <a:xfrm>
            <a:off x="608013" y="530225"/>
            <a:ext cx="7926387" cy="5851525"/>
          </a:xfrm>
        </p:spPr>
      </p:pic>
    </p:spTree>
    <p:extLst>
      <p:ext uri="{BB962C8B-B14F-4D97-AF65-F5344CB8AC3E}">
        <p14:creationId xmlns:p14="http://schemas.microsoft.com/office/powerpoint/2010/main" val="4017959180"/>
      </p:ext>
    </p:extLst>
  </p:cSld>
  <p:clrMapOvr>
    <a:masterClrMapping/>
  </p:clrMapOvr>
  <p:transition>
    <p:wipe dir="r"/>
  </p:transition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3666" name="Picture 2" descr="Kevorkof050602 (29)"/>
          <p:cNvPicPr>
            <a:picLocks noGrp="1" noChangeAspect="1" noChangeArrowheads="1"/>
          </p:cNvPicPr>
          <p:nvPr>
            <p:ph/>
          </p:nvPr>
        </p:nvPicPr>
        <p:blipFill>
          <a:blip r:embed="rId2" cstate="print"/>
          <a:srcRect/>
          <a:stretch>
            <a:fillRect/>
          </a:stretch>
        </p:blipFill>
        <p:spPr>
          <a:xfrm>
            <a:off x="774700" y="530225"/>
            <a:ext cx="7593013" cy="5851525"/>
          </a:xfrm>
        </p:spPr>
      </p:pic>
    </p:spTree>
    <p:extLst>
      <p:ext uri="{BB962C8B-B14F-4D97-AF65-F5344CB8AC3E}">
        <p14:creationId xmlns:p14="http://schemas.microsoft.com/office/powerpoint/2010/main" val="3223399414"/>
      </p:ext>
    </p:extLst>
  </p:cSld>
  <p:clrMapOvr>
    <a:masterClrMapping/>
  </p:clrMapOvr>
  <p:transition>
    <p:wipe dir="r"/>
  </p:transition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62" name="Rectangle 2"/>
          <p:cNvSpPr>
            <a:spLocks noGrp="1" noChangeArrowheads="1"/>
          </p:cNvSpPr>
          <p:nvPr>
            <p:ph type="title"/>
          </p:nvPr>
        </p:nvSpPr>
        <p:spPr>
          <a:xfrm>
            <a:off x="457200" y="260350"/>
            <a:ext cx="8229600" cy="1143000"/>
          </a:xfrm>
        </p:spPr>
        <p:txBody>
          <a:bodyPr/>
          <a:lstStyle/>
          <a:p>
            <a:r>
              <a:rPr lang="es-ES" sz="3600" i="1" u="sng"/>
              <a:t>TROMBOEMBOLISMO VENOSO</a:t>
            </a:r>
            <a:br>
              <a:rPr lang="es-ES" sz="3600" i="1" u="sng"/>
            </a:br>
            <a:r>
              <a:rPr lang="es-ES" sz="3600" i="1" u="sng"/>
              <a:t>IMÁGENES - Rx de Tórax</a:t>
            </a:r>
            <a:endParaRPr lang="es-AR" sz="3600" i="1" u="sng"/>
          </a:p>
        </p:txBody>
      </p:sp>
      <p:sp>
        <p:nvSpPr>
          <p:cNvPr id="40964" name="Rectangle 4"/>
          <p:cNvSpPr>
            <a:spLocks noChangeArrowheads="1"/>
          </p:cNvSpPr>
          <p:nvPr/>
        </p:nvSpPr>
        <p:spPr bwMode="auto">
          <a:xfrm>
            <a:off x="206375" y="1628775"/>
            <a:ext cx="8686800" cy="47513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outerShdw dist="35921" dir="2700000" algn="ctr" rotWithShape="0">
              <a:schemeClr val="tx2"/>
            </a:outerShdw>
          </a:effectLst>
        </p:spPr>
        <p:txBody>
          <a:bodyPr/>
          <a:lstStyle/>
          <a:p>
            <a:pPr marL="812800" indent="-812800" algn="just">
              <a:spcBef>
                <a:spcPct val="20000"/>
              </a:spcBef>
              <a:buClr>
                <a:srgbClr val="FFFF66"/>
              </a:buClr>
              <a:buFontTx/>
              <a:buChar char="•"/>
            </a:pPr>
            <a:r>
              <a:rPr lang="es-AR" sz="2800" b="1" dirty="0">
                <a:solidFill>
                  <a:schemeClr val="bg1"/>
                </a:solidFill>
                <a:latin typeface="Trebuchet MS" pitchFamily="34" charset="0"/>
                <a:sym typeface="Symbol" pitchFamily="18" charset="2"/>
              </a:rPr>
              <a:t>50% puede </a:t>
            </a:r>
            <a:r>
              <a:rPr lang="es-AR" sz="2800" b="1">
                <a:solidFill>
                  <a:schemeClr val="bg1"/>
                </a:solidFill>
                <a:latin typeface="Trebuchet MS" pitchFamily="34" charset="0"/>
                <a:sym typeface="Symbol" pitchFamily="18" charset="2"/>
              </a:rPr>
              <a:t>ser normal.  </a:t>
            </a:r>
            <a:r>
              <a:rPr lang="es-AR" sz="2800" b="1" dirty="0">
                <a:solidFill>
                  <a:schemeClr val="bg1"/>
                </a:solidFill>
                <a:latin typeface="Trebuchet MS" pitchFamily="34" charset="0"/>
                <a:sym typeface="Symbol" pitchFamily="18" charset="2"/>
              </a:rPr>
              <a:t>Tiene  valor para excluir condiciones que mimetizan TEPA</a:t>
            </a:r>
            <a:endParaRPr lang="es-AR" sz="2800" b="1" u="sng" dirty="0">
              <a:solidFill>
                <a:schemeClr val="bg1"/>
              </a:solidFill>
              <a:latin typeface="Trebuchet MS" pitchFamily="34" charset="0"/>
              <a:sym typeface="Symbol" pitchFamily="18" charset="2"/>
            </a:endParaRPr>
          </a:p>
          <a:p>
            <a:pPr marL="812800" indent="-812800" algn="just">
              <a:spcBef>
                <a:spcPct val="20000"/>
              </a:spcBef>
              <a:buClr>
                <a:srgbClr val="FFFF66"/>
              </a:buClr>
            </a:pPr>
            <a:r>
              <a:rPr lang="es-AR" sz="2800" b="1" u="sng" dirty="0">
                <a:solidFill>
                  <a:schemeClr val="bg1"/>
                </a:solidFill>
                <a:latin typeface="Trebuchet MS" pitchFamily="34" charset="0"/>
                <a:sym typeface="Symbol" pitchFamily="18" charset="2"/>
              </a:rPr>
              <a:t>I. Signos pulmonares por obstrucción vascular</a:t>
            </a:r>
            <a:endParaRPr lang="es-AR" sz="2800" b="1" dirty="0">
              <a:solidFill>
                <a:schemeClr val="bg1"/>
              </a:solidFill>
              <a:latin typeface="Trebuchet MS" pitchFamily="34" charset="0"/>
              <a:sym typeface="Symbol" pitchFamily="18" charset="2"/>
            </a:endParaRPr>
          </a:p>
          <a:p>
            <a:pPr marL="1522413" lvl="1" indent="-711200" algn="just">
              <a:spcBef>
                <a:spcPct val="20000"/>
              </a:spcBef>
              <a:buClr>
                <a:srgbClr val="FFFF66"/>
              </a:buClr>
              <a:buFontTx/>
              <a:buChar char="–"/>
            </a:pPr>
            <a:r>
              <a:rPr lang="es-AR" sz="2400" b="1" dirty="0">
                <a:solidFill>
                  <a:schemeClr val="bg1"/>
                </a:solidFill>
                <a:latin typeface="Trebuchet MS" pitchFamily="34" charset="0"/>
                <a:sym typeface="Symbol" pitchFamily="18" charset="2"/>
              </a:rPr>
              <a:t>Pulmón </a:t>
            </a:r>
            <a:r>
              <a:rPr lang="es-AR" sz="2400" b="1" dirty="0" err="1">
                <a:solidFill>
                  <a:schemeClr val="bg1"/>
                </a:solidFill>
                <a:latin typeface="Trebuchet MS" pitchFamily="34" charset="0"/>
                <a:sym typeface="Symbol" pitchFamily="18" charset="2"/>
              </a:rPr>
              <a:t>hiperlúcido</a:t>
            </a:r>
            <a:r>
              <a:rPr lang="es-AR" sz="2400" b="1" dirty="0">
                <a:solidFill>
                  <a:schemeClr val="bg1"/>
                </a:solidFill>
                <a:latin typeface="Trebuchet MS" pitchFamily="34" charset="0"/>
                <a:sym typeface="Symbol" pitchFamily="18" charset="2"/>
              </a:rPr>
              <a:t>, Hilio reducido, Dilatación de la rama principal de la arteria pulmonar, Amputación vascular periférica, Hilio podado</a:t>
            </a:r>
            <a:endParaRPr lang="es-AR" sz="2400" b="1" u="sng" dirty="0">
              <a:solidFill>
                <a:schemeClr val="bg1"/>
              </a:solidFill>
              <a:latin typeface="Trebuchet MS" pitchFamily="34" charset="0"/>
              <a:sym typeface="Symbol" pitchFamily="18" charset="2"/>
            </a:endParaRPr>
          </a:p>
          <a:p>
            <a:pPr marL="812800" indent="-812800" algn="just">
              <a:spcBef>
                <a:spcPct val="20000"/>
              </a:spcBef>
              <a:buClr>
                <a:srgbClr val="FFFF66"/>
              </a:buClr>
            </a:pPr>
            <a:r>
              <a:rPr lang="es-AR" sz="2800" b="1" u="sng" dirty="0">
                <a:solidFill>
                  <a:schemeClr val="bg1"/>
                </a:solidFill>
                <a:latin typeface="Trebuchet MS" pitchFamily="34" charset="0"/>
                <a:sym typeface="Symbol" pitchFamily="18" charset="2"/>
              </a:rPr>
              <a:t>II. Signos en el sistema cardiovascular</a:t>
            </a:r>
            <a:endParaRPr lang="es-AR" sz="2800" b="1" dirty="0">
              <a:solidFill>
                <a:schemeClr val="bg1"/>
              </a:solidFill>
              <a:latin typeface="Trebuchet MS" pitchFamily="34" charset="0"/>
              <a:sym typeface="Symbol" pitchFamily="18" charset="2"/>
            </a:endParaRPr>
          </a:p>
          <a:p>
            <a:pPr marL="1522413" lvl="1" indent="-711200" algn="just">
              <a:spcBef>
                <a:spcPct val="20000"/>
              </a:spcBef>
              <a:buClr>
                <a:srgbClr val="FFFF66"/>
              </a:buClr>
              <a:buFontTx/>
              <a:buChar char="–"/>
            </a:pPr>
            <a:r>
              <a:rPr lang="es-AR" sz="2400" b="1" dirty="0">
                <a:solidFill>
                  <a:schemeClr val="bg1"/>
                </a:solidFill>
                <a:latin typeface="Trebuchet MS" pitchFamily="34" charset="0"/>
                <a:sym typeface="Symbol" pitchFamily="18" charset="2"/>
              </a:rPr>
              <a:t>Agrandamiento cardíaco, Prominencia del arco de la pulmonar, Dilatación de la VCS y ácigos, </a:t>
            </a:r>
            <a:r>
              <a:rPr lang="es-AR" sz="2400" b="1" dirty="0" err="1">
                <a:solidFill>
                  <a:schemeClr val="bg1"/>
                </a:solidFill>
                <a:latin typeface="Trebuchet MS" pitchFamily="34" charset="0"/>
                <a:sym typeface="Symbol" pitchFamily="18" charset="2"/>
              </a:rPr>
              <a:t>Pleonemia</a:t>
            </a:r>
            <a:r>
              <a:rPr lang="es-AR" sz="2400" b="1" dirty="0">
                <a:solidFill>
                  <a:schemeClr val="bg1"/>
                </a:solidFill>
                <a:latin typeface="Trebuchet MS" pitchFamily="34" charset="0"/>
                <a:sym typeface="Symbol" pitchFamily="18" charset="2"/>
              </a:rPr>
              <a:t>, EAP.</a:t>
            </a:r>
            <a:endParaRPr lang="es-AR" sz="2400" b="1" u="sng" dirty="0">
              <a:solidFill>
                <a:schemeClr val="bg1"/>
              </a:solidFill>
              <a:latin typeface="Trebuchet MS" pitchFamily="34" charset="0"/>
              <a:sym typeface="Symbol" pitchFamily="18" charset="2"/>
            </a:endParaRPr>
          </a:p>
        </p:txBody>
      </p:sp>
    </p:spTree>
  </p:cSld>
  <p:clrMapOvr>
    <a:masterClrMapping/>
  </p:clrMapOvr>
  <p:transition>
    <p:wipe dir="r"/>
  </p:transition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0418" name="Rectangle 2"/>
          <p:cNvSpPr>
            <a:spLocks noGrp="1" noChangeArrowheads="1"/>
          </p:cNvSpPr>
          <p:nvPr>
            <p:ph type="title"/>
          </p:nvPr>
        </p:nvSpPr>
        <p:spPr>
          <a:xfrm>
            <a:off x="457200" y="260350"/>
            <a:ext cx="8229600" cy="1143000"/>
          </a:xfrm>
        </p:spPr>
        <p:txBody>
          <a:bodyPr/>
          <a:lstStyle/>
          <a:p>
            <a:r>
              <a:rPr lang="es-ES" sz="3600" i="1" u="sng"/>
              <a:t>TROMBOEMBOLISMO VENOSO</a:t>
            </a:r>
            <a:br>
              <a:rPr lang="es-ES" sz="3600" i="1" u="sng"/>
            </a:br>
            <a:r>
              <a:rPr lang="es-ES" sz="3600" i="1" u="sng"/>
              <a:t>IMÁGENES - Rx de Tórax</a:t>
            </a:r>
            <a:endParaRPr lang="es-AR" sz="3600" i="1" u="sng"/>
          </a:p>
        </p:txBody>
      </p:sp>
      <p:sp>
        <p:nvSpPr>
          <p:cNvPr id="60419" name="Rectangle 3"/>
          <p:cNvSpPr>
            <a:spLocks noChangeArrowheads="1"/>
          </p:cNvSpPr>
          <p:nvPr/>
        </p:nvSpPr>
        <p:spPr bwMode="auto">
          <a:xfrm>
            <a:off x="206375" y="1628775"/>
            <a:ext cx="8686800" cy="47513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outerShdw dist="35921" dir="2700000" algn="ctr" rotWithShape="0">
              <a:schemeClr val="tx2"/>
            </a:outerShdw>
          </a:effectLst>
        </p:spPr>
        <p:txBody>
          <a:bodyPr/>
          <a:lstStyle/>
          <a:p>
            <a:pPr marL="812800" indent="-812800" algn="just">
              <a:spcBef>
                <a:spcPct val="20000"/>
              </a:spcBef>
              <a:buClr>
                <a:srgbClr val="FFFF66"/>
              </a:buClr>
              <a:buFontTx/>
              <a:buChar char="•"/>
            </a:pPr>
            <a:r>
              <a:rPr lang="es-AR" sz="2800" b="1">
                <a:solidFill>
                  <a:srgbClr val="EC6000"/>
                </a:solidFill>
                <a:latin typeface="Trebuchet MS" pitchFamily="34" charset="0"/>
                <a:sym typeface="Symbol" pitchFamily="18" charset="2"/>
              </a:rPr>
              <a:t> </a:t>
            </a:r>
            <a:r>
              <a:rPr lang="es-AR" sz="2800" b="1" dirty="0">
                <a:solidFill>
                  <a:srgbClr val="EC6000"/>
                </a:solidFill>
                <a:latin typeface="Trebuchet MS" pitchFamily="34" charset="0"/>
                <a:sym typeface="Symbol" pitchFamily="18" charset="2"/>
              </a:rPr>
              <a:t>Tiene + valor para excluir condiciones que mimetizan TEPA</a:t>
            </a:r>
            <a:endParaRPr lang="es-AR" sz="2800" b="1" u="sng" dirty="0">
              <a:solidFill>
                <a:srgbClr val="EC6000"/>
              </a:solidFill>
              <a:latin typeface="Trebuchet MS" pitchFamily="34" charset="0"/>
              <a:sym typeface="Symbol" pitchFamily="18" charset="2"/>
            </a:endParaRPr>
          </a:p>
          <a:p>
            <a:pPr marL="812800" indent="-812800" algn="just">
              <a:spcBef>
                <a:spcPct val="20000"/>
              </a:spcBef>
              <a:buClr>
                <a:srgbClr val="FFFF66"/>
              </a:buClr>
            </a:pPr>
            <a:r>
              <a:rPr lang="es-AR" sz="2800" b="1" u="sng" dirty="0">
                <a:solidFill>
                  <a:schemeClr val="bg1"/>
                </a:solidFill>
                <a:latin typeface="Trebuchet MS" pitchFamily="34" charset="0"/>
                <a:sym typeface="Symbol" pitchFamily="18" charset="2"/>
              </a:rPr>
              <a:t>III. Signos secundarios en </a:t>
            </a:r>
            <a:r>
              <a:rPr lang="es-AR" sz="2800" b="1" u="sng" dirty="0" err="1">
                <a:solidFill>
                  <a:schemeClr val="bg1"/>
                </a:solidFill>
                <a:latin typeface="Trebuchet MS" pitchFamily="34" charset="0"/>
                <a:sym typeface="Symbol" pitchFamily="18" charset="2"/>
              </a:rPr>
              <a:t>pulmon</a:t>
            </a:r>
            <a:r>
              <a:rPr lang="es-AR" sz="2800" b="1" u="sng" dirty="0">
                <a:solidFill>
                  <a:schemeClr val="bg1"/>
                </a:solidFill>
                <a:latin typeface="Trebuchet MS" pitchFamily="34" charset="0"/>
                <a:sym typeface="Symbol" pitchFamily="18" charset="2"/>
              </a:rPr>
              <a:t> y pleura</a:t>
            </a:r>
            <a:endParaRPr lang="es-AR" sz="2800" b="1" dirty="0">
              <a:solidFill>
                <a:schemeClr val="bg1"/>
              </a:solidFill>
              <a:latin typeface="Trebuchet MS" pitchFamily="34" charset="0"/>
              <a:sym typeface="Symbol" pitchFamily="18" charset="2"/>
            </a:endParaRPr>
          </a:p>
          <a:p>
            <a:pPr marL="1522413" lvl="1" indent="-711200" algn="just">
              <a:spcBef>
                <a:spcPct val="20000"/>
              </a:spcBef>
              <a:buClr>
                <a:srgbClr val="FFFF66"/>
              </a:buClr>
              <a:buFontTx/>
              <a:buChar char="–"/>
            </a:pPr>
            <a:r>
              <a:rPr lang="es-AR" sz="2400" b="1" dirty="0">
                <a:solidFill>
                  <a:schemeClr val="bg1"/>
                </a:solidFill>
                <a:latin typeface="Trebuchet MS" pitchFamily="34" charset="0"/>
                <a:sym typeface="Symbol" pitchFamily="18" charset="2"/>
              </a:rPr>
              <a:t>Elevación de los </a:t>
            </a:r>
            <a:r>
              <a:rPr lang="es-AR" sz="2400" b="1" dirty="0" err="1">
                <a:solidFill>
                  <a:schemeClr val="bg1"/>
                </a:solidFill>
                <a:latin typeface="Trebuchet MS" pitchFamily="34" charset="0"/>
                <a:sym typeface="Symbol" pitchFamily="18" charset="2"/>
              </a:rPr>
              <a:t>hemidiafragmas</a:t>
            </a:r>
            <a:r>
              <a:rPr lang="es-AR" sz="2400" b="1" dirty="0">
                <a:solidFill>
                  <a:schemeClr val="bg1"/>
                </a:solidFill>
                <a:latin typeface="Trebuchet MS" pitchFamily="34" charset="0"/>
                <a:sym typeface="Symbol" pitchFamily="18" charset="2"/>
              </a:rPr>
              <a:t>, Atelectasias, Derrame pleural.</a:t>
            </a:r>
            <a:endParaRPr lang="es-AR" sz="2400" b="1" u="sng" dirty="0">
              <a:solidFill>
                <a:schemeClr val="bg1"/>
              </a:solidFill>
              <a:latin typeface="Trebuchet MS" pitchFamily="34" charset="0"/>
              <a:sym typeface="Symbol" pitchFamily="18" charset="2"/>
            </a:endParaRPr>
          </a:p>
          <a:p>
            <a:pPr marL="812800" indent="-812800" algn="just">
              <a:spcBef>
                <a:spcPct val="20000"/>
              </a:spcBef>
              <a:buClr>
                <a:srgbClr val="FFFF66"/>
              </a:buClr>
            </a:pPr>
            <a:r>
              <a:rPr lang="es-AR" sz="2800" b="1" u="sng" dirty="0">
                <a:solidFill>
                  <a:schemeClr val="bg1"/>
                </a:solidFill>
                <a:latin typeface="Trebuchet MS" pitchFamily="34" charset="0"/>
                <a:sym typeface="Symbol" pitchFamily="18" charset="2"/>
              </a:rPr>
              <a:t>IV. Infarto de pulmón = 10%</a:t>
            </a:r>
            <a:endParaRPr lang="es-AR" sz="2800" b="1" dirty="0">
              <a:solidFill>
                <a:schemeClr val="bg1"/>
              </a:solidFill>
              <a:latin typeface="Trebuchet MS" pitchFamily="34" charset="0"/>
              <a:sym typeface="Symbol" pitchFamily="18" charset="2"/>
            </a:endParaRPr>
          </a:p>
          <a:p>
            <a:pPr marL="1522413" lvl="1" indent="-711200" algn="just">
              <a:spcBef>
                <a:spcPct val="20000"/>
              </a:spcBef>
              <a:buClr>
                <a:srgbClr val="FFFF66"/>
              </a:buClr>
              <a:buFontTx/>
              <a:buChar char="–"/>
            </a:pPr>
            <a:r>
              <a:rPr lang="es-AR" sz="2400" b="1" dirty="0">
                <a:solidFill>
                  <a:schemeClr val="bg1"/>
                </a:solidFill>
                <a:latin typeface="Trebuchet MS" pitchFamily="34" charset="0"/>
                <a:sym typeface="Symbol" pitchFamily="18" charset="2"/>
              </a:rPr>
              <a:t>Se presenta entre las 12 y 48 horas y se resuelve en una o más semanas.</a:t>
            </a:r>
          </a:p>
        </p:txBody>
      </p:sp>
    </p:spTree>
  </p:cSld>
  <p:clrMapOvr>
    <a:masterClrMapping/>
  </p:clrMapOvr>
  <p:transition>
    <p:wipe dir="r"/>
  </p:transition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986" name="Rectangle 2"/>
          <p:cNvSpPr>
            <a:spLocks noGrp="1" noChangeArrowheads="1"/>
          </p:cNvSpPr>
          <p:nvPr>
            <p:ph type="title"/>
          </p:nvPr>
        </p:nvSpPr>
        <p:spPr>
          <a:xfrm>
            <a:off x="457200" y="260350"/>
            <a:ext cx="8229600" cy="1143000"/>
          </a:xfrm>
        </p:spPr>
        <p:txBody>
          <a:bodyPr/>
          <a:lstStyle/>
          <a:p>
            <a:r>
              <a:rPr lang="es-ES" sz="3600" i="1" u="sng"/>
              <a:t>TROMBOEMBOLISMO VENOSO</a:t>
            </a:r>
            <a:br>
              <a:rPr lang="es-ES" sz="3600" i="1" u="sng"/>
            </a:br>
            <a:r>
              <a:rPr lang="es-ES" sz="3600" i="1" u="sng"/>
              <a:t>Radiografía de Tórax</a:t>
            </a:r>
            <a:endParaRPr lang="es-AR" sz="3600"/>
          </a:p>
        </p:txBody>
      </p:sp>
      <p:sp>
        <p:nvSpPr>
          <p:cNvPr id="41987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457200" y="1846263"/>
            <a:ext cx="8366125" cy="4895850"/>
          </a:xfrm>
        </p:spPr>
        <p:txBody>
          <a:bodyPr/>
          <a:lstStyle/>
          <a:p>
            <a:r>
              <a:rPr lang="es-AR" dirty="0"/>
              <a:t>OLIGOHEMIA 			45%</a:t>
            </a:r>
          </a:p>
          <a:p>
            <a:r>
              <a:rPr lang="es-AR" dirty="0"/>
              <a:t>AMPUTACIÓN HILIAR 		36%</a:t>
            </a:r>
          </a:p>
          <a:p>
            <a:r>
              <a:rPr lang="es-AR" dirty="0"/>
              <a:t>CONSOLIDACIÓN 			15%</a:t>
            </a:r>
          </a:p>
          <a:p>
            <a:endParaRPr lang="es-AR" dirty="0"/>
          </a:p>
          <a:p>
            <a:r>
              <a:rPr lang="es-AR" dirty="0"/>
              <a:t>AL MENOS UNO DE ELLOS, ESTABA PRESENTE EN EL 75% DE PACIENTES CON TEPA.</a:t>
            </a:r>
            <a:endParaRPr lang="es-AR" u="sng" dirty="0"/>
          </a:p>
        </p:txBody>
      </p:sp>
    </p:spTree>
  </p:cSld>
  <p:clrMapOvr>
    <a:masterClrMapping/>
  </p:clrMapOvr>
  <p:transition>
    <p:wipe dir="r"/>
  </p:transition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Rectangle 2"/>
          <p:cNvSpPr>
            <a:spLocks noGrp="1" noChangeArrowheads="1"/>
          </p:cNvSpPr>
          <p:nvPr>
            <p:ph type="title"/>
          </p:nvPr>
        </p:nvSpPr>
        <p:spPr>
          <a:xfrm>
            <a:off x="685800" y="0"/>
            <a:ext cx="7772400" cy="1143000"/>
          </a:xfrm>
        </p:spPr>
        <p:txBody>
          <a:bodyPr/>
          <a:lstStyle/>
          <a:p>
            <a:pPr eaLnBrk="1" hangingPunct="1"/>
            <a:r>
              <a:rPr lang="es-ES" altLang="es-AR" sz="3200" dirty="0"/>
              <a:t>Disfunción de VD</a:t>
            </a:r>
          </a:p>
        </p:txBody>
      </p:sp>
      <p:sp>
        <p:nvSpPr>
          <p:cNvPr id="5123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609600" y="1371600"/>
            <a:ext cx="8153400" cy="4800600"/>
          </a:xfrm>
        </p:spPr>
        <p:txBody>
          <a:bodyPr/>
          <a:lstStyle/>
          <a:p>
            <a:pPr eaLnBrk="1" hangingPunct="1">
              <a:lnSpc>
                <a:spcPct val="130000"/>
              </a:lnSpc>
              <a:buFontTx/>
              <a:buNone/>
            </a:pPr>
            <a:r>
              <a:rPr lang="es-ES_tradnl" altLang="es-AR" i="1"/>
              <a:t>Identificar </a:t>
            </a:r>
            <a:r>
              <a:rPr lang="es-ES_tradnl" altLang="es-AR" b="1" i="1">
                <a:solidFill>
                  <a:srgbClr val="CCFFCC"/>
                </a:solidFill>
              </a:rPr>
              <a:t>disfunción ventrículo derecho</a:t>
            </a:r>
            <a:r>
              <a:rPr lang="es-ES_tradnl" altLang="es-AR" i="1"/>
              <a:t> (VD)</a:t>
            </a:r>
          </a:p>
          <a:p>
            <a:pPr eaLnBrk="1" hangingPunct="1">
              <a:lnSpc>
                <a:spcPct val="130000"/>
              </a:lnSpc>
              <a:buFontTx/>
              <a:buNone/>
            </a:pPr>
            <a:endParaRPr lang="es-ES_tradnl" altLang="es-AR"/>
          </a:p>
          <a:p>
            <a:pPr eaLnBrk="1" hangingPunct="1">
              <a:lnSpc>
                <a:spcPct val="130000"/>
              </a:lnSpc>
            </a:pPr>
            <a:r>
              <a:rPr lang="es-ES_tradnl" altLang="es-AR" sz="2800" b="1">
                <a:solidFill>
                  <a:srgbClr val="CCFFCC"/>
                </a:solidFill>
              </a:rPr>
              <a:t>Clínica.</a:t>
            </a:r>
            <a:r>
              <a:rPr lang="es-ES_tradnl" altLang="es-AR" sz="2800" b="1"/>
              <a:t> </a:t>
            </a:r>
            <a:r>
              <a:rPr lang="es-ES_tradnl" altLang="es-AR" sz="2800"/>
              <a:t>Ingurg. yugular, SS tricusp..  </a:t>
            </a:r>
            <a:r>
              <a:rPr lang="es-ES_tradnl" altLang="es-AR" sz="2800" b="1"/>
              <a:t> </a:t>
            </a:r>
          </a:p>
          <a:p>
            <a:pPr eaLnBrk="1" hangingPunct="1">
              <a:lnSpc>
                <a:spcPct val="130000"/>
              </a:lnSpc>
            </a:pPr>
            <a:r>
              <a:rPr lang="es-ES_tradnl" altLang="es-AR" sz="2800" b="1">
                <a:solidFill>
                  <a:srgbClr val="CCFFCC"/>
                </a:solidFill>
              </a:rPr>
              <a:t>ECG.</a:t>
            </a:r>
            <a:r>
              <a:rPr lang="es-ES_tradnl" altLang="es-AR" sz="2800"/>
              <a:t> BRD, T (-) V1-4.  </a:t>
            </a:r>
          </a:p>
          <a:p>
            <a:pPr eaLnBrk="1" hangingPunct="1">
              <a:lnSpc>
                <a:spcPct val="130000"/>
              </a:lnSpc>
            </a:pPr>
            <a:r>
              <a:rPr lang="es-ES_tradnl" altLang="es-AR" sz="2800" b="1">
                <a:solidFill>
                  <a:srgbClr val="CCFFCC"/>
                </a:solidFill>
              </a:rPr>
              <a:t>ECOC.</a:t>
            </a:r>
            <a:r>
              <a:rPr lang="es-ES_tradnl" altLang="es-AR" sz="2800"/>
              <a:t> Disfunción VD</a:t>
            </a:r>
          </a:p>
          <a:p>
            <a:pPr eaLnBrk="1" hangingPunct="1">
              <a:lnSpc>
                <a:spcPct val="130000"/>
              </a:lnSpc>
            </a:pPr>
            <a:r>
              <a:rPr lang="es-ES_tradnl" altLang="es-AR" sz="2800" b="1">
                <a:solidFill>
                  <a:srgbClr val="CCFFCC"/>
                </a:solidFill>
              </a:rPr>
              <a:t>Biomarcadores cardíacos </a:t>
            </a:r>
            <a:r>
              <a:rPr lang="es-ES_tradnl" altLang="es-AR" sz="2800" b="1"/>
              <a:t>(Troponina . BNP)</a:t>
            </a:r>
            <a:r>
              <a:rPr lang="es-ES_tradnl" altLang="es-AR" sz="2800"/>
              <a:t> </a:t>
            </a:r>
          </a:p>
        </p:txBody>
      </p:sp>
    </p:spTree>
  </p:cSld>
  <p:clrMapOvr>
    <a:masterClrMapping/>
  </p:clrMapOvr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Rectangle 2"/>
          <p:cNvSpPr>
            <a:spLocks noChangeArrowheads="1"/>
          </p:cNvSpPr>
          <p:nvPr/>
        </p:nvSpPr>
        <p:spPr bwMode="auto">
          <a:xfrm>
            <a:off x="1066800" y="3962400"/>
            <a:ext cx="6705600" cy="1828800"/>
          </a:xfrm>
          <a:prstGeom prst="rect">
            <a:avLst/>
          </a:prstGeom>
          <a:solidFill>
            <a:srgbClr val="FFFFCC"/>
          </a:solidFill>
          <a:ln w="9525">
            <a:noFill/>
            <a:miter lim="800000"/>
            <a:headEnd/>
            <a:tailEnd/>
          </a:ln>
        </p:spPr>
        <p:txBody>
          <a:bodyPr wrap="none" anchor="ctr"/>
          <a:lstStyle/>
          <a:p>
            <a:pPr>
              <a:lnSpc>
                <a:spcPct val="150000"/>
              </a:lnSpc>
            </a:pPr>
            <a:r>
              <a:rPr lang="es-ES" altLang="es-AR" b="1">
                <a:solidFill>
                  <a:srgbClr val="003300"/>
                </a:solidFill>
              </a:rPr>
              <a:t>Es positivo a las 6-12 hs del evento agudo</a:t>
            </a:r>
          </a:p>
          <a:p>
            <a:pPr>
              <a:lnSpc>
                <a:spcPct val="150000"/>
              </a:lnSpc>
            </a:pPr>
            <a:r>
              <a:rPr lang="es-ES" altLang="es-AR" b="1">
                <a:solidFill>
                  <a:srgbClr val="003300"/>
                </a:solidFill>
              </a:rPr>
              <a:t>Un test negativo indica un buen pronóstico. </a:t>
            </a:r>
          </a:p>
          <a:p>
            <a:pPr>
              <a:lnSpc>
                <a:spcPct val="150000"/>
              </a:lnSpc>
            </a:pPr>
            <a:r>
              <a:rPr lang="es-ES" altLang="es-AR" b="1">
                <a:solidFill>
                  <a:srgbClr val="003300"/>
                </a:solidFill>
              </a:rPr>
              <a:t>VPN casi 100% para complicaciones y mortalidad.</a:t>
            </a:r>
          </a:p>
        </p:txBody>
      </p:sp>
      <p:sp>
        <p:nvSpPr>
          <p:cNvPr id="8195" name="Rectangle 3"/>
          <p:cNvSpPr>
            <a:spLocks noChangeArrowheads="1"/>
          </p:cNvSpPr>
          <p:nvPr/>
        </p:nvSpPr>
        <p:spPr bwMode="auto">
          <a:xfrm>
            <a:off x="685800" y="0"/>
            <a:ext cx="77724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/>
          <a:lstStyle/>
          <a:p>
            <a:pPr algn="ctr"/>
            <a:r>
              <a:rPr lang="es-ES" altLang="es-AR" sz="2800" dirty="0">
                <a:solidFill>
                  <a:srgbClr val="FFFF00"/>
                </a:solidFill>
              </a:rPr>
              <a:t>Biomarcador de Disfunción de VD</a:t>
            </a:r>
          </a:p>
        </p:txBody>
      </p:sp>
      <p:sp>
        <p:nvSpPr>
          <p:cNvPr id="8196" name="Rectangle 4"/>
          <p:cNvSpPr>
            <a:spLocks noChangeArrowheads="1"/>
          </p:cNvSpPr>
          <p:nvPr/>
        </p:nvSpPr>
        <p:spPr bwMode="auto">
          <a:xfrm>
            <a:off x="457200" y="1066800"/>
            <a:ext cx="8229600" cy="411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 marL="342900" indent="-342900">
              <a:spcBef>
                <a:spcPct val="20000"/>
              </a:spcBef>
            </a:pPr>
            <a:r>
              <a:rPr lang="es-ES_tradnl" altLang="es-AR" sz="3200" dirty="0">
                <a:solidFill>
                  <a:srgbClr val="FFFFCC"/>
                </a:solidFill>
              </a:rPr>
              <a:t>BNP:</a:t>
            </a:r>
            <a:r>
              <a:rPr lang="es-ES_tradnl" altLang="es-AR" sz="3200" i="1" dirty="0"/>
              <a:t> </a:t>
            </a:r>
            <a:r>
              <a:rPr lang="es-ES_tradnl" altLang="es-AR" dirty="0"/>
              <a:t> </a:t>
            </a:r>
          </a:p>
          <a:p>
            <a:pPr marL="342900" indent="-342900">
              <a:spcBef>
                <a:spcPct val="20000"/>
              </a:spcBef>
              <a:buClr>
                <a:srgbClr val="CCFFCC"/>
              </a:buClr>
              <a:buFontTx/>
              <a:buChar char="•"/>
            </a:pPr>
            <a:r>
              <a:rPr lang="es-ES_tradnl" altLang="es-AR" dirty="0">
                <a:solidFill>
                  <a:schemeClr val="bg1"/>
                </a:solidFill>
              </a:rPr>
              <a:t>Originados en el miocito cardíaco, se relaciona a </a:t>
            </a:r>
            <a:r>
              <a:rPr lang="es-ES_tradnl" altLang="es-AR" dirty="0" err="1">
                <a:solidFill>
                  <a:schemeClr val="bg1"/>
                </a:solidFill>
              </a:rPr>
              <a:t>sobredistención</a:t>
            </a:r>
            <a:r>
              <a:rPr lang="es-ES_tradnl" altLang="es-AR" dirty="0">
                <a:solidFill>
                  <a:schemeClr val="bg1"/>
                </a:solidFill>
              </a:rPr>
              <a:t> mecánica </a:t>
            </a:r>
          </a:p>
          <a:p>
            <a:pPr marL="342900" indent="-342900">
              <a:spcBef>
                <a:spcPct val="20000"/>
              </a:spcBef>
              <a:buClr>
                <a:srgbClr val="CCFFCC"/>
              </a:buClr>
              <a:buFontTx/>
              <a:buChar char="•"/>
            </a:pPr>
            <a:r>
              <a:rPr lang="es-ES_tradnl" altLang="es-AR" dirty="0">
                <a:solidFill>
                  <a:schemeClr val="bg1"/>
                </a:solidFill>
              </a:rPr>
              <a:t>Su elevación en TEP se asocia a disfunción VD</a:t>
            </a:r>
          </a:p>
          <a:p>
            <a:pPr marL="342900" indent="-342900">
              <a:spcBef>
                <a:spcPct val="20000"/>
              </a:spcBef>
              <a:buClr>
                <a:srgbClr val="CCFFCC"/>
              </a:buClr>
              <a:buFontTx/>
              <a:buChar char="•"/>
            </a:pPr>
            <a:r>
              <a:rPr lang="es-ES_tradnl" altLang="es-AR" dirty="0">
                <a:solidFill>
                  <a:schemeClr val="bg1"/>
                </a:solidFill>
              </a:rPr>
              <a:t>Su elevación ayuda a identificar pacientes con peor pronóstico.</a:t>
            </a:r>
          </a:p>
          <a:p>
            <a:pPr marL="342900" indent="-342900">
              <a:spcBef>
                <a:spcPct val="20000"/>
              </a:spcBef>
              <a:buClr>
                <a:srgbClr val="CCFFCC"/>
              </a:buClr>
            </a:pPr>
            <a:endParaRPr lang="es-ES_tradnl" altLang="es-AR" dirty="0">
              <a:solidFill>
                <a:srgbClr val="080808"/>
              </a:solidFill>
            </a:endParaRPr>
          </a:p>
        </p:txBody>
      </p:sp>
    </p:spTree>
  </p:cSld>
  <p:clrMapOvr>
    <a:masterClrMapping/>
  </p:clrMapOvr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0" name="Rectangle 2"/>
          <p:cNvSpPr>
            <a:spLocks noChangeArrowheads="1"/>
          </p:cNvSpPr>
          <p:nvPr/>
        </p:nvSpPr>
        <p:spPr bwMode="auto">
          <a:xfrm>
            <a:off x="1066800" y="3962400"/>
            <a:ext cx="6705600" cy="2362200"/>
          </a:xfrm>
          <a:prstGeom prst="rect">
            <a:avLst/>
          </a:prstGeom>
          <a:solidFill>
            <a:srgbClr val="FFFFCC"/>
          </a:solidFill>
          <a:ln w="9525">
            <a:noFill/>
            <a:miter lim="800000"/>
            <a:headEnd/>
            <a:tailEnd/>
          </a:ln>
        </p:spPr>
        <p:txBody>
          <a:bodyPr wrap="none" anchor="ctr"/>
          <a:lstStyle/>
          <a:p>
            <a:pPr>
              <a:lnSpc>
                <a:spcPct val="150000"/>
              </a:lnSpc>
            </a:pPr>
            <a:r>
              <a:rPr lang="es-ES" altLang="es-AR" b="1">
                <a:solidFill>
                  <a:srgbClr val="003300"/>
                </a:solidFill>
              </a:rPr>
              <a:t>Puede ser positivo a las 6-12 hs del evento agudo</a:t>
            </a:r>
          </a:p>
          <a:p>
            <a:pPr>
              <a:lnSpc>
                <a:spcPct val="150000"/>
              </a:lnSpc>
            </a:pPr>
            <a:r>
              <a:rPr lang="es-ES" altLang="es-AR" b="1">
                <a:solidFill>
                  <a:srgbClr val="003300"/>
                </a:solidFill>
              </a:rPr>
              <a:t>El incremento es menor y más corto que en IAM</a:t>
            </a:r>
          </a:p>
          <a:p>
            <a:pPr>
              <a:lnSpc>
                <a:spcPct val="150000"/>
              </a:lnSpc>
            </a:pPr>
            <a:r>
              <a:rPr lang="es-ES" altLang="es-AR" b="1">
                <a:solidFill>
                  <a:srgbClr val="003300"/>
                </a:solidFill>
              </a:rPr>
              <a:t>Un test negativo indica un buen pronóstico. </a:t>
            </a:r>
          </a:p>
          <a:p>
            <a:pPr>
              <a:lnSpc>
                <a:spcPct val="150000"/>
              </a:lnSpc>
            </a:pPr>
            <a:r>
              <a:rPr lang="es-ES" altLang="es-AR" b="1">
                <a:solidFill>
                  <a:srgbClr val="003300"/>
                </a:solidFill>
              </a:rPr>
              <a:t>VPN 90-99% para complicaciones y mortalidad.</a:t>
            </a:r>
          </a:p>
        </p:txBody>
      </p:sp>
      <p:sp>
        <p:nvSpPr>
          <p:cNvPr id="7171" name="Rectangle 4"/>
          <p:cNvSpPr>
            <a:spLocks noChangeArrowheads="1"/>
          </p:cNvSpPr>
          <p:nvPr/>
        </p:nvSpPr>
        <p:spPr bwMode="auto">
          <a:xfrm>
            <a:off x="685800" y="0"/>
            <a:ext cx="77724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/>
          <a:lstStyle/>
          <a:p>
            <a:pPr algn="ctr"/>
            <a:r>
              <a:rPr lang="es-ES" altLang="es-AR" sz="3200" dirty="0">
                <a:solidFill>
                  <a:srgbClr val="FFFF66"/>
                </a:solidFill>
              </a:rPr>
              <a:t>Biomarcador de Lesión VD</a:t>
            </a:r>
          </a:p>
        </p:txBody>
      </p:sp>
      <p:sp>
        <p:nvSpPr>
          <p:cNvPr id="7172" name="Rectangle 5"/>
          <p:cNvSpPr>
            <a:spLocks noChangeArrowheads="1"/>
          </p:cNvSpPr>
          <p:nvPr/>
        </p:nvSpPr>
        <p:spPr bwMode="auto">
          <a:xfrm>
            <a:off x="457200" y="1066800"/>
            <a:ext cx="8229600" cy="411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 marL="342900" indent="-342900">
              <a:spcBef>
                <a:spcPct val="20000"/>
              </a:spcBef>
            </a:pPr>
            <a:r>
              <a:rPr lang="es-ES_tradnl" altLang="es-AR" sz="3200" dirty="0">
                <a:solidFill>
                  <a:srgbClr val="FFFFCC"/>
                </a:solidFill>
              </a:rPr>
              <a:t>TROPONINA:</a:t>
            </a:r>
            <a:r>
              <a:rPr lang="es-ES_tradnl" altLang="es-AR" sz="3200" i="1" dirty="0"/>
              <a:t> </a:t>
            </a:r>
            <a:r>
              <a:rPr lang="es-ES_tradnl" altLang="es-AR" dirty="0"/>
              <a:t> </a:t>
            </a:r>
          </a:p>
          <a:p>
            <a:pPr marL="342900" indent="-342900">
              <a:spcBef>
                <a:spcPct val="20000"/>
              </a:spcBef>
              <a:buClr>
                <a:srgbClr val="CCFFCC"/>
              </a:buClr>
              <a:buFontTx/>
              <a:buChar char="•"/>
            </a:pPr>
            <a:r>
              <a:rPr lang="es-ES_tradnl" altLang="es-AR" dirty="0">
                <a:solidFill>
                  <a:schemeClr val="bg1"/>
                </a:solidFill>
              </a:rPr>
              <a:t>Marcador de lesión miocárdico</a:t>
            </a:r>
          </a:p>
          <a:p>
            <a:pPr marL="342900" indent="-342900">
              <a:spcBef>
                <a:spcPct val="20000"/>
              </a:spcBef>
              <a:buClr>
                <a:srgbClr val="CCFFCC"/>
              </a:buClr>
              <a:buFontTx/>
              <a:buChar char="•"/>
            </a:pPr>
            <a:r>
              <a:rPr lang="es-ES_tradnl" altLang="es-AR" dirty="0">
                <a:solidFill>
                  <a:schemeClr val="bg1"/>
                </a:solidFill>
              </a:rPr>
              <a:t>Su elevación en TEP se asocia a lesión  VD</a:t>
            </a:r>
          </a:p>
          <a:p>
            <a:pPr marL="342900" indent="-342900">
              <a:spcBef>
                <a:spcPct val="20000"/>
              </a:spcBef>
              <a:buClr>
                <a:srgbClr val="CCFFCC"/>
              </a:buClr>
              <a:buFontTx/>
              <a:buChar char="•"/>
            </a:pPr>
            <a:r>
              <a:rPr lang="es-ES_tradnl" altLang="es-AR" dirty="0">
                <a:solidFill>
                  <a:schemeClr val="bg1"/>
                </a:solidFill>
              </a:rPr>
              <a:t>Su elevación ayuda a identificar pacientes con peor pronóstico.</a:t>
            </a:r>
          </a:p>
          <a:p>
            <a:pPr marL="342900" indent="-342900">
              <a:spcBef>
                <a:spcPct val="20000"/>
              </a:spcBef>
              <a:buClr>
                <a:srgbClr val="CCFFCC"/>
              </a:buClr>
              <a:buFontTx/>
              <a:buChar char="•"/>
            </a:pPr>
            <a:r>
              <a:rPr lang="es-ES_tradnl" altLang="es-AR" dirty="0">
                <a:solidFill>
                  <a:schemeClr val="bg1"/>
                </a:solidFill>
              </a:rPr>
              <a:t>Aumentado en 11-50% de EP agudas </a:t>
            </a:r>
            <a:r>
              <a:rPr lang="es-ES_tradnl" altLang="es-AR" sz="2000" b="1" i="1" dirty="0">
                <a:solidFill>
                  <a:schemeClr val="bg1"/>
                </a:solidFill>
              </a:rPr>
              <a:t> </a:t>
            </a:r>
            <a:r>
              <a:rPr lang="es-ES_tradnl" altLang="es-AR" sz="2000" i="1" dirty="0">
                <a:solidFill>
                  <a:schemeClr val="bg1"/>
                </a:solidFill>
              </a:rPr>
              <a:t> </a:t>
            </a:r>
            <a:endParaRPr lang="es-ES_tradnl" altLang="es-AR" dirty="0">
              <a:solidFill>
                <a:schemeClr val="bg1"/>
              </a:solidFill>
            </a:endParaRPr>
          </a:p>
        </p:txBody>
      </p:sp>
    </p:spTree>
  </p:cSld>
  <p:clrMapOvr>
    <a:masterClrMapping/>
  </p:clrMapOvr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42" name="Rectangle 2"/>
          <p:cNvSpPr>
            <a:spLocks noGrp="1" noChangeArrowheads="1"/>
          </p:cNvSpPr>
          <p:nvPr>
            <p:ph type="title"/>
          </p:nvPr>
        </p:nvSpPr>
        <p:spPr>
          <a:xfrm>
            <a:off x="446088" y="260350"/>
            <a:ext cx="8229600" cy="1143000"/>
          </a:xfrm>
        </p:spPr>
        <p:txBody>
          <a:bodyPr/>
          <a:lstStyle/>
          <a:p>
            <a:r>
              <a:rPr lang="es-ES" sz="3600" i="1" u="sng"/>
              <a:t>TROMBOEMBOLISMO VENOSO</a:t>
            </a:r>
            <a:br>
              <a:rPr lang="es-ES" sz="3600" i="1" u="sng"/>
            </a:br>
            <a:r>
              <a:rPr lang="es-ES" sz="3600" i="1" u="sng"/>
              <a:t>Centellograma V/P Pulmonar</a:t>
            </a:r>
            <a:endParaRPr lang="es-AR" sz="3600"/>
          </a:p>
        </p:txBody>
      </p:sp>
      <p:graphicFrame>
        <p:nvGraphicFramePr>
          <p:cNvPr id="61577" name="Group 137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1490464595"/>
              </p:ext>
            </p:extLst>
          </p:nvPr>
        </p:nvGraphicFramePr>
        <p:xfrm>
          <a:off x="206375" y="2997200"/>
          <a:ext cx="8686800" cy="1937611"/>
        </p:xfrm>
        <a:graphic>
          <a:graphicData uri="http://schemas.openxmlformats.org/drawingml/2006/table">
            <a:tbl>
              <a:tblPr/>
              <a:tblGrid>
                <a:gridCol w="2671763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311785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2897187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348397"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500" b="1" i="0" u="sng" strike="noStrike" cap="none" normalizeH="0" baseline="0">
                          <a:ln>
                            <a:noFill/>
                          </a:ln>
                          <a:solidFill>
                            <a:srgbClr val="FFFF66"/>
                          </a:solidFill>
                          <a:effectLst/>
                          <a:latin typeface="Trebuchet MS" pitchFamily="34" charset="0"/>
                          <a:cs typeface="Times New Roman" pitchFamily="18" charset="0"/>
                        </a:rPr>
                        <a:t>INTERPRETACION</a:t>
                      </a:r>
                      <a:endParaRPr kumimoji="0" lang="en-US" sz="3200" b="1" i="0" u="none" strike="noStrike" cap="none" normalizeH="0" baseline="0">
                        <a:ln>
                          <a:noFill/>
                        </a:ln>
                        <a:solidFill>
                          <a:srgbClr val="FFFF66"/>
                        </a:solidFill>
                        <a:effectLst/>
                        <a:latin typeface="Trebuchet MS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tx2"/>
                    </a:solidFill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500" b="1" i="0" u="sng" strike="noStrike" cap="none" normalizeH="0" baseline="0">
                          <a:ln>
                            <a:noFill/>
                          </a:ln>
                          <a:solidFill>
                            <a:srgbClr val="FFFF66"/>
                          </a:solidFill>
                          <a:effectLst/>
                          <a:latin typeface="Trebuchet MS" pitchFamily="34" charset="0"/>
                          <a:cs typeface="Times New Roman" pitchFamily="18" charset="0"/>
                        </a:rPr>
                        <a:t>RESULTADO</a:t>
                      </a:r>
                      <a:endParaRPr kumimoji="0" lang="en-US" sz="3200" b="1" i="0" u="none" strike="noStrike" cap="none" normalizeH="0" baseline="0">
                        <a:ln>
                          <a:noFill/>
                        </a:ln>
                        <a:solidFill>
                          <a:srgbClr val="FFFF66"/>
                        </a:solidFill>
                        <a:effectLst/>
                        <a:latin typeface="Trebuchet MS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tx2"/>
                    </a:solidFill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500" b="1" i="0" u="sng" strike="noStrike" cap="none" normalizeH="0" baseline="0">
                          <a:ln>
                            <a:noFill/>
                          </a:ln>
                          <a:solidFill>
                            <a:srgbClr val="FFFF66"/>
                          </a:solidFill>
                          <a:effectLst/>
                          <a:latin typeface="Trebuchet MS" pitchFamily="34" charset="0"/>
                          <a:cs typeface="Times New Roman" pitchFamily="18" charset="0"/>
                        </a:rPr>
                        <a:t>PROBABILIDAD DE TEPA</a:t>
                      </a:r>
                      <a:endParaRPr kumimoji="0" lang="en-US" sz="3200" b="1" i="0" u="none" strike="noStrike" cap="none" normalizeH="0" baseline="0">
                        <a:ln>
                          <a:noFill/>
                        </a:ln>
                        <a:solidFill>
                          <a:srgbClr val="FFFF66"/>
                        </a:solidFill>
                        <a:effectLst/>
                        <a:latin typeface="Trebuchet MS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tx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494253">
                <a:tc>
                  <a:txBody>
                    <a:bodyPr/>
                    <a:lstStyle/>
                    <a:p>
                      <a:pPr marL="342900" marR="0" lvl="0" indent="-3429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500" b="1" i="0" u="none" strike="noStrike" cap="none" normalizeH="0" baseline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Trebuchet MS" pitchFamily="34" charset="0"/>
                          <a:cs typeface="Times New Roman" pitchFamily="18" charset="0"/>
                        </a:rPr>
                        <a:t>Normal</a:t>
                      </a:r>
                      <a:endParaRPr kumimoji="0" lang="en-US" sz="3200" b="1" i="0" u="none" strike="noStrike" cap="none" normalizeH="0" baseline="0">
                        <a:ln>
                          <a:noFill/>
                        </a:ln>
                        <a:solidFill>
                          <a:schemeClr val="bg1"/>
                        </a:solidFill>
                        <a:effectLst/>
                        <a:latin typeface="Trebuchet MS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800000"/>
                    </a:solidFill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500" b="1" i="0" u="none" strike="noStrike" cap="none" normalizeH="0" baseline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Trebuchet MS" pitchFamily="34" charset="0"/>
                          <a:cs typeface="Times New Roman" pitchFamily="18" charset="0"/>
                        </a:rPr>
                        <a:t>Perfusión Pulmonar Normal</a:t>
                      </a:r>
                      <a:endParaRPr kumimoji="0" lang="en-US" sz="1400" b="1" i="0" u="none" strike="noStrike" cap="none" normalizeH="0" baseline="0">
                        <a:ln>
                          <a:noFill/>
                        </a:ln>
                        <a:solidFill>
                          <a:schemeClr val="bg1"/>
                        </a:solidFill>
                        <a:effectLst/>
                        <a:latin typeface="Trebuchet MS" pitchFamily="34" charset="0"/>
                        <a:cs typeface="Times New Roman" pitchFamily="18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800000"/>
                    </a:solidFill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500" b="1" i="0" u="none" strike="noStrike" cap="none" normalizeH="0" baseline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Trebuchet MS" pitchFamily="34" charset="0"/>
                          <a:cs typeface="Times New Roman" pitchFamily="18" charset="0"/>
                        </a:rPr>
                        <a:t>&lt; 1%</a:t>
                      </a:r>
                      <a:endParaRPr kumimoji="0" lang="en-US" sz="3200" b="1" i="0" u="none" strike="noStrike" cap="none" normalizeH="0" baseline="0">
                        <a:ln>
                          <a:noFill/>
                        </a:ln>
                        <a:solidFill>
                          <a:schemeClr val="bg1"/>
                        </a:solidFill>
                        <a:effectLst/>
                        <a:latin typeface="Trebuchet MS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80000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1094961">
                <a:tc>
                  <a:txBody>
                    <a:bodyPr/>
                    <a:lstStyle/>
                    <a:p>
                      <a:pPr marL="342900" marR="0" lvl="0" indent="-3429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500" b="1" i="0" u="none" strike="noStrike" cap="none" normalizeH="0" baseline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Trebuchet MS" pitchFamily="34" charset="0"/>
                          <a:cs typeface="Times New Roman" pitchFamily="18" charset="0"/>
                        </a:rPr>
                        <a:t>Alta Probabilidad</a:t>
                      </a:r>
                      <a:endParaRPr kumimoji="0" lang="en-US" sz="3200" b="1" i="0" u="none" strike="noStrike" cap="none" normalizeH="0" baseline="0">
                        <a:ln>
                          <a:noFill/>
                        </a:ln>
                        <a:solidFill>
                          <a:schemeClr val="bg1"/>
                        </a:solidFill>
                        <a:effectLst/>
                        <a:latin typeface="Trebuchet MS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800000"/>
                    </a:solidFill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500" b="1" i="0" u="none" strike="noStrike" cap="none" normalizeH="0" baseline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Trebuchet MS" pitchFamily="34" charset="0"/>
                          <a:cs typeface="Times New Roman" pitchFamily="18" charset="0"/>
                        </a:rPr>
                        <a:t>Déficit de </a:t>
                      </a:r>
                      <a:r>
                        <a:rPr kumimoji="0" lang="en-US" sz="1500" b="1" i="0" u="sng" strike="noStrike" cap="none" normalizeH="0" baseline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Trebuchet MS" pitchFamily="34" charset="0"/>
                          <a:cs typeface="Times New Roman" pitchFamily="18" charset="0"/>
                        </a:rPr>
                        <a:t>P</a:t>
                      </a:r>
                      <a:r>
                        <a:rPr kumimoji="0" lang="en-US" sz="1500" b="1" i="0" u="none" strike="noStrike" cap="none" normalizeH="0" baseline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Trebuchet MS" pitchFamily="34" charset="0"/>
                          <a:cs typeface="Times New Roman" pitchFamily="18" charset="0"/>
                        </a:rPr>
                        <a:t> 1 ó &gt; segmentos sin déficit de </a:t>
                      </a:r>
                      <a:r>
                        <a:rPr kumimoji="0" lang="en-US" sz="1500" b="1" i="0" u="sng" strike="noStrike" cap="none" normalizeH="0" baseline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Trebuchet MS" pitchFamily="34" charset="0"/>
                          <a:cs typeface="Times New Roman" pitchFamily="18" charset="0"/>
                        </a:rPr>
                        <a:t>V</a:t>
                      </a:r>
                      <a:endParaRPr kumimoji="0" lang="en-US" sz="1400" b="1" i="0" u="none" strike="noStrike" cap="none" normalizeH="0" baseline="0">
                        <a:ln>
                          <a:noFill/>
                        </a:ln>
                        <a:solidFill>
                          <a:schemeClr val="bg1"/>
                        </a:solidFill>
                        <a:effectLst/>
                        <a:latin typeface="Trebuchet MS" pitchFamily="34" charset="0"/>
                        <a:cs typeface="Times New Roman" pitchFamily="18" charset="0"/>
                      </a:endParaRPr>
                    </a:p>
                    <a:p>
                      <a:pPr marL="342900" marR="0" lvl="0" indent="-34290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500" b="1" i="0" u="none" strike="noStrike" cap="none" normalizeH="0" baseline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Trebuchet MS" pitchFamily="34" charset="0"/>
                          <a:cs typeface="Times New Roman" pitchFamily="18" charset="0"/>
                        </a:rPr>
                        <a:t>Si existe infiltrado RxTx es &lt; el defecto de </a:t>
                      </a:r>
                      <a:r>
                        <a:rPr kumimoji="0" lang="en-US" sz="1500" b="1" i="0" u="sng" strike="noStrike" cap="none" normalizeH="0" baseline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Trebuchet MS" pitchFamily="34" charset="0"/>
                          <a:cs typeface="Times New Roman" pitchFamily="18" charset="0"/>
                        </a:rPr>
                        <a:t>P</a:t>
                      </a:r>
                      <a:endParaRPr kumimoji="0" lang="en-US" sz="1400" b="1" i="0" u="none" strike="noStrike" cap="none" normalizeH="0" baseline="0">
                        <a:ln>
                          <a:noFill/>
                        </a:ln>
                        <a:solidFill>
                          <a:schemeClr val="bg1"/>
                        </a:solidFill>
                        <a:effectLst/>
                        <a:latin typeface="Trebuchet MS" pitchFamily="34" charset="0"/>
                        <a:cs typeface="Times New Roman" pitchFamily="18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800000"/>
                    </a:solidFill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5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Trebuchet MS" pitchFamily="34" charset="0"/>
                          <a:cs typeface="Times New Roman" pitchFamily="18" charset="0"/>
                        </a:rPr>
                        <a:t>90%</a:t>
                      </a:r>
                      <a:endParaRPr kumimoji="0" lang="en-US" sz="1400" b="1" i="0" u="none" strike="noStrike" cap="none" normalizeH="0" baseline="0" dirty="0">
                        <a:ln>
                          <a:noFill/>
                        </a:ln>
                        <a:solidFill>
                          <a:schemeClr val="bg1"/>
                        </a:solidFill>
                        <a:effectLst/>
                        <a:latin typeface="Trebuchet MS" pitchFamily="34" charset="0"/>
                        <a:cs typeface="Times New Roman" pitchFamily="18" charset="0"/>
                      </a:endParaRPr>
                    </a:p>
                    <a:p>
                      <a:pPr marL="342900" marR="0" lvl="0" indent="-34290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500" b="1" i="0" u="none" strike="noStrike" cap="none" normalizeH="0" baseline="0" dirty="0" err="1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Trebuchet MS" pitchFamily="34" charset="0"/>
                          <a:cs typeface="Times New Roman" pitchFamily="18" charset="0"/>
                        </a:rPr>
                        <a:t>Apoya</a:t>
                      </a:r>
                      <a:r>
                        <a:rPr kumimoji="0" lang="en-US" sz="15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Trebuchet MS" pitchFamily="34" charset="0"/>
                          <a:cs typeface="Times New Roman" pitchFamily="18" charset="0"/>
                        </a:rPr>
                        <a:t> </a:t>
                      </a:r>
                      <a:r>
                        <a:rPr kumimoji="0" lang="en-US" sz="1500" b="1" i="0" u="none" strike="noStrike" cap="none" normalizeH="0" baseline="0" dirty="0" err="1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Trebuchet MS" pitchFamily="34" charset="0"/>
                          <a:cs typeface="Times New Roman" pitchFamily="18" charset="0"/>
                        </a:rPr>
                        <a:t>fuertemente</a:t>
                      </a:r>
                      <a:r>
                        <a:rPr kumimoji="0" lang="en-US" sz="15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Trebuchet MS" pitchFamily="34" charset="0"/>
                          <a:cs typeface="Times New Roman" pitchFamily="18" charset="0"/>
                        </a:rPr>
                        <a:t> el Dx y tratamiento con </a:t>
                      </a:r>
                      <a:r>
                        <a:rPr kumimoji="0" lang="en-US" sz="1500" b="1" i="0" u="none" strike="noStrike" cap="none" normalizeH="0" baseline="0" dirty="0" err="1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Trebuchet MS" pitchFamily="34" charset="0"/>
                          <a:cs typeface="Times New Roman" pitchFamily="18" charset="0"/>
                        </a:rPr>
                        <a:t>anticoagulantes</a:t>
                      </a:r>
                      <a:endParaRPr kumimoji="0" lang="en-US" sz="3200" b="1" i="0" u="none" strike="noStrike" cap="none" normalizeH="0" baseline="0" dirty="0">
                        <a:ln>
                          <a:noFill/>
                        </a:ln>
                        <a:solidFill>
                          <a:schemeClr val="bg1"/>
                        </a:solidFill>
                        <a:effectLst/>
                        <a:latin typeface="Trebuchet MS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80000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</a:tbl>
          </a:graphicData>
        </a:graphic>
      </p:graphicFrame>
      <p:sp>
        <p:nvSpPr>
          <p:cNvPr id="61578" name="Text Box 138"/>
          <p:cNvSpPr txBox="1">
            <a:spLocks noChangeArrowheads="1"/>
          </p:cNvSpPr>
          <p:nvPr/>
        </p:nvSpPr>
        <p:spPr bwMode="auto">
          <a:xfrm>
            <a:off x="539750" y="1844675"/>
            <a:ext cx="8064500" cy="1152525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>
            <a:outerShdw dist="35921" dir="2700000" algn="ctr" rotWithShape="0">
              <a:schemeClr val="tx2"/>
            </a:outerShdw>
          </a:effectLst>
        </p:spPr>
        <p:txBody>
          <a:bodyPr/>
          <a:lstStyle/>
          <a:p>
            <a:pPr marL="742950" lvl="1" indent="-285750" algn="just">
              <a:spcBef>
                <a:spcPct val="20000"/>
              </a:spcBef>
              <a:buClr>
                <a:srgbClr val="FFFF66"/>
              </a:buClr>
              <a:buFontTx/>
              <a:buChar char="•"/>
            </a:pPr>
            <a:r>
              <a:rPr lang="es-AR" sz="2400" b="1">
                <a:solidFill>
                  <a:schemeClr val="bg1"/>
                </a:solidFill>
                <a:latin typeface="Trebuchet MS" pitchFamily="34" charset="0"/>
              </a:rPr>
              <a:t>V/Q de alta probabilidad se correlaciona con arteriografía pulmonar en un 90% con VP + &gt;85% </a:t>
            </a:r>
            <a:r>
              <a:rPr lang="es-AR" b="1">
                <a:solidFill>
                  <a:schemeClr val="bg1"/>
                </a:solidFill>
                <a:latin typeface="Trebuchet MS" pitchFamily="34" charset="0"/>
              </a:rPr>
              <a:t>(V = xenon</a:t>
            </a:r>
            <a:r>
              <a:rPr lang="es-AR" b="1" baseline="30000">
                <a:solidFill>
                  <a:schemeClr val="bg1"/>
                </a:solidFill>
                <a:latin typeface="Trebuchet MS" pitchFamily="34" charset="0"/>
              </a:rPr>
              <a:t>133</a:t>
            </a:r>
            <a:r>
              <a:rPr lang="es-AR" b="1">
                <a:solidFill>
                  <a:schemeClr val="bg1"/>
                </a:solidFill>
                <a:latin typeface="Trebuchet MS" pitchFamily="34" charset="0"/>
              </a:rPr>
              <a:t>, P = tecnecio</a:t>
            </a:r>
            <a:r>
              <a:rPr lang="es-AR" b="1" baseline="30000">
                <a:solidFill>
                  <a:schemeClr val="bg1"/>
                </a:solidFill>
                <a:latin typeface="Trebuchet MS" pitchFamily="34" charset="0"/>
              </a:rPr>
              <a:t>99</a:t>
            </a:r>
            <a:r>
              <a:rPr lang="es-AR" b="1">
                <a:solidFill>
                  <a:schemeClr val="bg1"/>
                </a:solidFill>
                <a:latin typeface="Trebuchet MS" pitchFamily="34" charset="0"/>
              </a:rPr>
              <a:t>)</a:t>
            </a:r>
          </a:p>
        </p:txBody>
      </p:sp>
    </p:spTree>
  </p:cSld>
  <p:clrMapOvr>
    <a:masterClrMapping/>
  </p:clrMapOvr>
  <p:transition>
    <p:wipe dir="r"/>
  </p:transition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3490" name="Rectangle 2"/>
          <p:cNvSpPr>
            <a:spLocks noGrp="1" noChangeArrowheads="1"/>
          </p:cNvSpPr>
          <p:nvPr>
            <p:ph type="title"/>
          </p:nvPr>
        </p:nvSpPr>
        <p:spPr>
          <a:xfrm>
            <a:off x="457200" y="260350"/>
            <a:ext cx="8229600" cy="1143000"/>
          </a:xfrm>
        </p:spPr>
        <p:txBody>
          <a:bodyPr/>
          <a:lstStyle/>
          <a:p>
            <a:r>
              <a:rPr lang="es-ES" sz="3600" i="1" u="sng"/>
              <a:t>TROMBOEMBOLISMO VENOSO</a:t>
            </a:r>
            <a:br>
              <a:rPr lang="es-ES" sz="3600" i="1" u="sng"/>
            </a:br>
            <a:r>
              <a:rPr lang="es-ES" sz="3600" i="1" u="sng"/>
              <a:t>TAC Helicoidal</a:t>
            </a:r>
            <a:endParaRPr lang="es-AR" sz="3600"/>
          </a:p>
        </p:txBody>
      </p:sp>
      <p:sp>
        <p:nvSpPr>
          <p:cNvPr id="63491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382588" y="1844675"/>
            <a:ext cx="8366125" cy="4608513"/>
          </a:xfrm>
        </p:spPr>
        <p:txBody>
          <a:bodyPr/>
          <a:lstStyle/>
          <a:p>
            <a:pPr algn="just"/>
            <a:r>
              <a:rPr lang="es-AR" sz="2800"/>
              <a:t>SENSIBILIDAD Y ESPECIFICIDAD &gt;95%:</a:t>
            </a:r>
          </a:p>
          <a:p>
            <a:pPr lvl="1" algn="just"/>
            <a:r>
              <a:rPr lang="es-AR" sz="2400"/>
              <a:t>Permite la visualización directa de embolia.</a:t>
            </a:r>
          </a:p>
          <a:p>
            <a:pPr lvl="1" algn="just"/>
            <a:r>
              <a:rPr lang="es-AR" sz="2400"/>
              <a:t>Detección de anormalidades propias de TEPA.</a:t>
            </a:r>
          </a:p>
          <a:p>
            <a:pPr lvl="1" algn="just"/>
            <a:r>
              <a:rPr lang="es-AR" sz="2400"/>
              <a:t>Detección de alternativas diagnostica.</a:t>
            </a:r>
          </a:p>
          <a:p>
            <a:pPr lvl="1" algn="just"/>
            <a:r>
              <a:rPr lang="es-AR" sz="2400"/>
              <a:t>Su utilidad es &gt; en arterias principales lobares y segmentarias.</a:t>
            </a:r>
          </a:p>
          <a:p>
            <a:pPr lvl="1" algn="just"/>
            <a:r>
              <a:rPr lang="es-AR" sz="2400"/>
              <a:t>Es menos precisa en subsegmentarias 	se cuestiona la importancia de émbolos de ese tamaño.</a:t>
            </a:r>
          </a:p>
          <a:p>
            <a:pPr lvl="1" algn="just"/>
            <a:r>
              <a:rPr lang="es-AR" sz="2400"/>
              <a:t>La reconstrucción multiplanar y bidimensional aumenta su sensibilidad y especificidad.</a:t>
            </a:r>
          </a:p>
        </p:txBody>
      </p:sp>
    </p:spTree>
  </p:cSld>
  <p:clrMapOvr>
    <a:masterClrMapping/>
  </p:clrMapOvr>
  <p:transition>
    <p:wipe dir="r"/>
  </p:transition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9698" name="Picture 5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57200" y="889000"/>
            <a:ext cx="8229600" cy="59261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9699" name="Text Box 6"/>
          <p:cNvSpPr txBox="1">
            <a:spLocks noChangeArrowheads="1"/>
          </p:cNvSpPr>
          <p:nvPr/>
        </p:nvSpPr>
        <p:spPr bwMode="auto">
          <a:xfrm>
            <a:off x="914400" y="152400"/>
            <a:ext cx="7790146" cy="76944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s-ES_tradnl" altLang="es-AR" sz="4400" dirty="0">
                <a:solidFill>
                  <a:srgbClr val="FFFF00"/>
                </a:solidFill>
              </a:rPr>
              <a:t>Angiografía por TAC helicoidal</a:t>
            </a:r>
            <a:endParaRPr lang="es-ES" altLang="es-AR" sz="4400" dirty="0">
              <a:solidFill>
                <a:srgbClr val="FFFF00"/>
              </a:solidFill>
            </a:endParaRPr>
          </a:p>
        </p:txBody>
      </p:sp>
    </p:spTree>
  </p:cSld>
  <p:clrMapOvr>
    <a:masterClrMapping/>
  </p:clrMapOvr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22" name="Picture 2"/>
          <p:cNvPicPr>
            <a:picLocks noChangeAspect="1" noChangeArrowheads="1"/>
          </p:cNvPicPr>
          <p:nvPr/>
        </p:nvPicPr>
        <p:blipFill>
          <a:blip r:embed="rId2" cstate="print"/>
          <a:srcRect b="52222"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n 2">
            <a:extLst>
              <a:ext uri="{FF2B5EF4-FFF2-40B4-BE49-F238E27FC236}">
                <a16:creationId xmlns:a16="http://schemas.microsoft.com/office/drawing/2014/main" id="{D25C90CF-C59D-3219-0659-D45AD810825F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5760" y="94320"/>
            <a:ext cx="8892480" cy="666936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37847691"/>
      </p:ext>
    </p:extLst>
  </p:cSld>
  <p:clrMapOvr>
    <a:masterClrMapping/>
  </p:clrMapOvr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n 3">
            <a:extLst>
              <a:ext uri="{FF2B5EF4-FFF2-40B4-BE49-F238E27FC236}">
                <a16:creationId xmlns:a16="http://schemas.microsoft.com/office/drawing/2014/main" id="{D810B4ED-C0E3-4C94-ADA5-6D80961B522D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466" y="116632"/>
            <a:ext cx="5240655" cy="4608512"/>
          </a:xfrm>
          <a:prstGeom prst="rect">
            <a:avLst/>
          </a:prstGeom>
          <a:noFill/>
          <a:ln>
            <a:noFill/>
          </a:ln>
        </p:spPr>
      </p:pic>
      <p:pic>
        <p:nvPicPr>
          <p:cNvPr id="5" name="Imagen 4">
            <a:extLst>
              <a:ext uri="{FF2B5EF4-FFF2-40B4-BE49-F238E27FC236}">
                <a16:creationId xmlns:a16="http://schemas.microsoft.com/office/drawing/2014/main" id="{1B0A611C-88B5-47D1-9913-A57B70D69598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139952" y="3655268"/>
            <a:ext cx="4791075" cy="3086100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990450741"/>
      </p:ext>
    </p:extLst>
  </p:cSld>
  <p:clrMapOvr>
    <a:masterClrMapping/>
  </p:clrMapOvr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4514" name="Rectangle 2"/>
          <p:cNvSpPr>
            <a:spLocks noGrp="1" noChangeArrowheads="1"/>
          </p:cNvSpPr>
          <p:nvPr>
            <p:ph type="title"/>
          </p:nvPr>
        </p:nvSpPr>
        <p:spPr>
          <a:xfrm>
            <a:off x="457200" y="260350"/>
            <a:ext cx="8229600" cy="1143000"/>
          </a:xfrm>
        </p:spPr>
        <p:txBody>
          <a:bodyPr/>
          <a:lstStyle/>
          <a:p>
            <a:r>
              <a:rPr lang="es-ES" sz="3600" i="1" u="sng"/>
              <a:t>TROMBOEMBOLISMO VENOSO</a:t>
            </a:r>
            <a:br>
              <a:rPr lang="es-ES" sz="3600" i="1" u="sng"/>
            </a:br>
            <a:r>
              <a:rPr lang="es-ES" sz="3600" i="1" u="sng"/>
              <a:t>Diagnóstico por Imágenes</a:t>
            </a:r>
            <a:endParaRPr lang="es-AR" sz="3600"/>
          </a:p>
        </p:txBody>
      </p:sp>
      <p:sp>
        <p:nvSpPr>
          <p:cNvPr id="64515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382588" y="1844675"/>
            <a:ext cx="8366125" cy="4608513"/>
          </a:xfrm>
        </p:spPr>
        <p:txBody>
          <a:bodyPr/>
          <a:lstStyle/>
          <a:p>
            <a:r>
              <a:rPr lang="es-AR" sz="2800" u="sng"/>
              <a:t>Resonancia magnética:</a:t>
            </a:r>
          </a:p>
          <a:p>
            <a:pPr lvl="1"/>
            <a:r>
              <a:rPr lang="es-AR" sz="2400"/>
              <a:t>Sensibilidad y especifidad excelente para:</a:t>
            </a:r>
          </a:p>
          <a:p>
            <a:pPr lvl="2"/>
            <a:r>
              <a:rPr lang="es-AR" sz="2000"/>
              <a:t>TVP, Detección simultánea de EP. </a:t>
            </a:r>
          </a:p>
          <a:p>
            <a:pPr lvl="2"/>
            <a:r>
              <a:rPr lang="es-AR" sz="2000"/>
              <a:t>Desventaja: imposibilidad de aplicarla en enfermos graves</a:t>
            </a:r>
            <a:endParaRPr lang="es-AR" sz="2000" u="sng"/>
          </a:p>
          <a:p>
            <a:endParaRPr lang="es-AR" sz="2800" u="sng"/>
          </a:p>
          <a:p>
            <a:r>
              <a:rPr lang="es-AR" sz="2800" u="sng"/>
              <a:t>Arteriorafia pulmonar</a:t>
            </a:r>
          </a:p>
          <a:p>
            <a:pPr lvl="1"/>
            <a:r>
              <a:rPr lang="es-AR" sz="2400"/>
              <a:t>Especificidad y sensibilidad extrema. </a:t>
            </a:r>
            <a:r>
              <a:rPr lang="en-US" sz="2400"/>
              <a:t>Gold standard</a:t>
            </a:r>
          </a:p>
          <a:p>
            <a:pPr lvl="1"/>
            <a:r>
              <a:rPr lang="en-US" sz="2400"/>
              <a:t>Indicaciones: </a:t>
            </a:r>
            <a:endParaRPr lang="es-AR" sz="2400"/>
          </a:p>
          <a:p>
            <a:pPr lvl="2"/>
            <a:r>
              <a:rPr lang="es-AR" sz="2000"/>
              <a:t>Estudios previo no logran diagnostico</a:t>
            </a:r>
          </a:p>
          <a:p>
            <a:pPr lvl="2"/>
            <a:r>
              <a:rPr lang="es-AR" sz="2000"/>
              <a:t>Dx URGENTE</a:t>
            </a:r>
          </a:p>
        </p:txBody>
      </p:sp>
    </p:spTree>
  </p:cSld>
  <p:clrMapOvr>
    <a:masterClrMapping/>
  </p:clrMapOvr>
  <p:transition>
    <p:wipe dir="r"/>
  </p:transition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746" name="Text Box 4"/>
          <p:cNvSpPr txBox="1">
            <a:spLocks noChangeArrowheads="1"/>
          </p:cNvSpPr>
          <p:nvPr/>
        </p:nvSpPr>
        <p:spPr bwMode="auto">
          <a:xfrm>
            <a:off x="441325" y="3546475"/>
            <a:ext cx="18415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endParaRPr lang="es-AR" altLang="es-AR"/>
          </a:p>
        </p:txBody>
      </p:sp>
      <p:sp>
        <p:nvSpPr>
          <p:cNvPr id="31747" name="Rectangle 5"/>
          <p:cNvSpPr>
            <a:spLocks noChangeArrowheads="1"/>
          </p:cNvSpPr>
          <p:nvPr/>
        </p:nvSpPr>
        <p:spPr bwMode="auto">
          <a:xfrm>
            <a:off x="609600" y="152400"/>
            <a:ext cx="77724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/>
          <a:lstStyle/>
          <a:p>
            <a:pPr algn="ctr"/>
            <a:r>
              <a:rPr lang="es-ES_tradnl" altLang="es-AR" sz="4400" dirty="0">
                <a:solidFill>
                  <a:srgbClr val="FFFF00"/>
                </a:solidFill>
              </a:rPr>
              <a:t>Angiografía pulmonar</a:t>
            </a:r>
            <a:endParaRPr lang="es-ES" altLang="es-AR" sz="4400" dirty="0">
              <a:solidFill>
                <a:srgbClr val="FFFF00"/>
              </a:solidFill>
            </a:endParaRPr>
          </a:p>
        </p:txBody>
      </p:sp>
      <p:sp>
        <p:nvSpPr>
          <p:cNvPr id="31748" name="Rectangle 6"/>
          <p:cNvSpPr>
            <a:spLocks noChangeArrowheads="1"/>
          </p:cNvSpPr>
          <p:nvPr/>
        </p:nvSpPr>
        <p:spPr bwMode="auto">
          <a:xfrm>
            <a:off x="381000" y="1143000"/>
            <a:ext cx="7924800" cy="1371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 marL="342900" indent="-342900">
              <a:spcBef>
                <a:spcPct val="20000"/>
              </a:spcBef>
              <a:buFontTx/>
              <a:buChar char="•"/>
            </a:pPr>
            <a:r>
              <a:rPr lang="es-ES_tradnl" altLang="es-AR" sz="2800" dirty="0">
                <a:solidFill>
                  <a:schemeClr val="bg1"/>
                </a:solidFill>
              </a:rPr>
              <a:t>Gold standart</a:t>
            </a:r>
          </a:p>
          <a:p>
            <a:pPr marL="342900" indent="-342900">
              <a:spcBef>
                <a:spcPct val="20000"/>
              </a:spcBef>
              <a:buFontTx/>
              <a:buChar char="•"/>
            </a:pPr>
            <a:r>
              <a:rPr lang="es-ES_tradnl" altLang="es-AR" sz="2800" dirty="0">
                <a:solidFill>
                  <a:schemeClr val="bg1"/>
                </a:solidFill>
              </a:rPr>
              <a:t>Especialmente indicada en pacientes con alta sospecha clínica y estudios no diagnósticos.</a:t>
            </a:r>
          </a:p>
          <a:p>
            <a:pPr marL="342900" indent="-342900">
              <a:spcBef>
                <a:spcPct val="20000"/>
              </a:spcBef>
              <a:buFontTx/>
              <a:buChar char="•"/>
            </a:pPr>
            <a:endParaRPr lang="es-ES_tradnl" altLang="es-AR" sz="2800" dirty="0"/>
          </a:p>
          <a:p>
            <a:pPr marL="342900" indent="-342900">
              <a:spcBef>
                <a:spcPct val="20000"/>
              </a:spcBef>
              <a:buFontTx/>
              <a:buChar char="•"/>
            </a:pPr>
            <a:r>
              <a:rPr lang="es-ES_tradnl" altLang="es-AR" dirty="0">
                <a:solidFill>
                  <a:schemeClr val="bg1"/>
                </a:solidFill>
              </a:rPr>
              <a:t>Estudio invasivo</a:t>
            </a:r>
          </a:p>
          <a:p>
            <a:pPr marL="342900" indent="-342900">
              <a:spcBef>
                <a:spcPct val="20000"/>
              </a:spcBef>
              <a:buFontTx/>
              <a:buChar char="•"/>
            </a:pPr>
            <a:r>
              <a:rPr lang="es-ES_tradnl" altLang="es-AR" dirty="0">
                <a:solidFill>
                  <a:schemeClr val="bg1"/>
                </a:solidFill>
              </a:rPr>
              <a:t>Requiere contraste</a:t>
            </a:r>
          </a:p>
          <a:p>
            <a:pPr marL="342900" indent="-342900">
              <a:spcBef>
                <a:spcPct val="20000"/>
              </a:spcBef>
              <a:buFontTx/>
              <a:buChar char="•"/>
            </a:pPr>
            <a:r>
              <a:rPr lang="es-ES_tradnl" altLang="es-AR" dirty="0">
                <a:solidFill>
                  <a:schemeClr val="bg1"/>
                </a:solidFill>
              </a:rPr>
              <a:t>Mortalidad relacionada </a:t>
            </a:r>
          </a:p>
          <a:p>
            <a:pPr marL="342900" indent="-342900">
              <a:spcBef>
                <a:spcPct val="20000"/>
              </a:spcBef>
            </a:pPr>
            <a:r>
              <a:rPr lang="es-ES_tradnl" altLang="es-AR" dirty="0">
                <a:solidFill>
                  <a:schemeClr val="bg1"/>
                </a:solidFill>
              </a:rPr>
              <a:t>al procedimiento de 0,5%</a:t>
            </a:r>
          </a:p>
          <a:p>
            <a:pPr marL="342900" indent="-342900">
              <a:spcBef>
                <a:spcPct val="20000"/>
              </a:spcBef>
              <a:buFontTx/>
              <a:buChar char="•"/>
            </a:pPr>
            <a:r>
              <a:rPr lang="es-ES_tradnl" altLang="es-AR" dirty="0">
                <a:solidFill>
                  <a:schemeClr val="bg1"/>
                </a:solidFill>
              </a:rPr>
              <a:t>Requiere personal </a:t>
            </a:r>
          </a:p>
          <a:p>
            <a:pPr marL="342900" indent="-342900">
              <a:spcBef>
                <a:spcPct val="20000"/>
              </a:spcBef>
            </a:pPr>
            <a:r>
              <a:rPr lang="es-ES_tradnl" altLang="es-AR" dirty="0">
                <a:solidFill>
                  <a:schemeClr val="bg1"/>
                </a:solidFill>
              </a:rPr>
              <a:t>entrenado  </a:t>
            </a:r>
          </a:p>
          <a:p>
            <a:pPr marL="342900" indent="-342900">
              <a:spcBef>
                <a:spcPct val="20000"/>
              </a:spcBef>
            </a:pPr>
            <a:endParaRPr lang="es-ES" altLang="es-AR" dirty="0">
              <a:solidFill>
                <a:srgbClr val="003300"/>
              </a:solidFill>
            </a:endParaRPr>
          </a:p>
        </p:txBody>
      </p:sp>
      <p:pic>
        <p:nvPicPr>
          <p:cNvPr id="31749" name="Picture 10"/>
          <p:cNvPicPr>
            <a:picLocks noChangeAspect="1" noChangeArrowheads="1"/>
          </p:cNvPicPr>
          <p:nvPr/>
        </p:nvPicPr>
        <p:blipFill>
          <a:blip r:embed="rId2" cstate="print"/>
          <a:srcRect l="1471" t="8978" r="2942"/>
          <a:stretch>
            <a:fillRect/>
          </a:stretch>
        </p:blipFill>
        <p:spPr bwMode="auto">
          <a:xfrm>
            <a:off x="3733800" y="2667000"/>
            <a:ext cx="5410200" cy="40782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1750" name="Rectangle 11"/>
          <p:cNvSpPr>
            <a:spLocks noChangeArrowheads="1"/>
          </p:cNvSpPr>
          <p:nvPr/>
        </p:nvSpPr>
        <p:spPr bwMode="auto">
          <a:xfrm>
            <a:off x="381000" y="3048000"/>
            <a:ext cx="3276600" cy="3048000"/>
          </a:xfrm>
          <a:prstGeom prst="rect">
            <a:avLst/>
          </a:prstGeom>
          <a:noFill/>
          <a:ln w="9525">
            <a:solidFill>
              <a:schemeClr val="accent1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es-AR" altLang="es-AR"/>
          </a:p>
        </p:txBody>
      </p:sp>
    </p:spTree>
  </p:cSld>
  <p:clrMapOvr>
    <a:masterClrMapping/>
  </p:clrMapOvr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3B4A9872-67B2-4B68-8D0F-9AAD213F371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57200" y="188641"/>
            <a:ext cx="8229600" cy="1152128"/>
          </a:xfrm>
        </p:spPr>
        <p:txBody>
          <a:bodyPr/>
          <a:lstStyle/>
          <a:p>
            <a:r>
              <a:rPr lang="es-AR" sz="2400" dirty="0"/>
              <a:t>ECO CARDIO DOPPLER</a:t>
            </a:r>
          </a:p>
        </p:txBody>
      </p:sp>
      <p:sp>
        <p:nvSpPr>
          <p:cNvPr id="3" name="Marcador de contenido 2">
            <a:extLst>
              <a:ext uri="{FF2B5EF4-FFF2-40B4-BE49-F238E27FC236}">
                <a16:creationId xmlns:a16="http://schemas.microsoft.com/office/drawing/2014/main" id="{2B49A20C-505F-42E5-981E-F1B86C370FCB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57200" y="1268760"/>
            <a:ext cx="8229600" cy="5112990"/>
          </a:xfrm>
        </p:spPr>
        <p:txBody>
          <a:bodyPr/>
          <a:lstStyle/>
          <a:p>
            <a:r>
              <a:rPr lang="es-AR" u="sng" dirty="0"/>
              <a:t>Disfunción VD</a:t>
            </a:r>
          </a:p>
          <a:p>
            <a:r>
              <a:rPr lang="es-AR" dirty="0"/>
              <a:t>Dilatación del VD</a:t>
            </a:r>
          </a:p>
          <a:p>
            <a:r>
              <a:rPr lang="es-AR" dirty="0"/>
              <a:t>Depresión de la contractilidad pared libre con preservación apical</a:t>
            </a:r>
          </a:p>
          <a:p>
            <a:r>
              <a:rPr lang="es-AR" dirty="0"/>
              <a:t>Aplanamiento del septum</a:t>
            </a:r>
          </a:p>
          <a:p>
            <a:r>
              <a:rPr lang="es-AR" dirty="0"/>
              <a:t>Distensión de VCI</a:t>
            </a:r>
          </a:p>
          <a:p>
            <a:r>
              <a:rPr lang="es-AR" dirty="0"/>
              <a:t>Trombos intracavitarios</a:t>
            </a:r>
          </a:p>
          <a:p>
            <a:r>
              <a:rPr lang="es-AR" dirty="0"/>
              <a:t>Desviación del tabique a la </a:t>
            </a:r>
            <a:r>
              <a:rPr lang="es-AR" dirty="0" err="1"/>
              <a:t>izq</a:t>
            </a:r>
            <a:endParaRPr lang="es-AR" dirty="0"/>
          </a:p>
          <a:p>
            <a:r>
              <a:rPr lang="es-AR" dirty="0"/>
              <a:t>TAPSE &lt; de 16</a:t>
            </a:r>
          </a:p>
          <a:p>
            <a:endParaRPr lang="es-AR" dirty="0"/>
          </a:p>
        </p:txBody>
      </p:sp>
    </p:spTree>
    <p:extLst>
      <p:ext uri="{BB962C8B-B14F-4D97-AF65-F5344CB8AC3E}">
        <p14:creationId xmlns:p14="http://schemas.microsoft.com/office/powerpoint/2010/main" val="2849775399"/>
      </p:ext>
    </p:extLst>
  </p:cSld>
  <p:clrMapOvr>
    <a:masterClrMapping/>
  </p:clrMapOvr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4578" name="Picture 3" descr=" ">
            <a:hlinkClick r:id="rId2"/>
          </p:cNvPr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676400" y="1260475"/>
            <a:ext cx="5715000" cy="52927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4579" name="Rectangle 4"/>
          <p:cNvSpPr>
            <a:spLocks noChangeArrowheads="1"/>
          </p:cNvSpPr>
          <p:nvPr/>
        </p:nvSpPr>
        <p:spPr bwMode="auto">
          <a:xfrm>
            <a:off x="685800" y="76200"/>
            <a:ext cx="77724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/>
          <a:lstStyle/>
          <a:p>
            <a:pPr algn="ctr"/>
            <a:r>
              <a:rPr lang="es-ES_tradnl" altLang="es-AR" sz="4400" dirty="0">
                <a:solidFill>
                  <a:srgbClr val="FFFF66"/>
                </a:solidFill>
              </a:rPr>
              <a:t>Ecocardiograma Doppler</a:t>
            </a:r>
            <a:endParaRPr lang="es-ES" altLang="es-AR" sz="4400" dirty="0">
              <a:solidFill>
                <a:srgbClr val="FFFF66"/>
              </a:solidFill>
            </a:endParaRPr>
          </a:p>
        </p:txBody>
      </p:sp>
    </p:spTree>
  </p:cSld>
  <p:clrMapOvr>
    <a:masterClrMapping/>
  </p:clrMapOvr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5538" name="Rectangle 2"/>
          <p:cNvSpPr>
            <a:spLocks noGrp="1" noChangeArrowheads="1"/>
          </p:cNvSpPr>
          <p:nvPr>
            <p:ph type="title"/>
          </p:nvPr>
        </p:nvSpPr>
        <p:spPr>
          <a:xfrm>
            <a:off x="457200" y="260350"/>
            <a:ext cx="8229600" cy="1143000"/>
          </a:xfrm>
        </p:spPr>
        <p:txBody>
          <a:bodyPr/>
          <a:lstStyle/>
          <a:p>
            <a:r>
              <a:rPr lang="es-ES" sz="3600" i="1" u="sng"/>
              <a:t>TROMBOEMBOLISMO VENOSO</a:t>
            </a:r>
            <a:br>
              <a:rPr lang="es-ES" sz="3600" i="1" u="sng"/>
            </a:br>
            <a:r>
              <a:rPr lang="es-ES" sz="3600" i="1" u="sng"/>
              <a:t>Ecocardiografía en TEPA</a:t>
            </a:r>
            <a:endParaRPr lang="es-AR" sz="3600"/>
          </a:p>
        </p:txBody>
      </p:sp>
      <p:sp>
        <p:nvSpPr>
          <p:cNvPr id="65539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382588" y="1844675"/>
            <a:ext cx="8366125" cy="4608513"/>
          </a:xfrm>
        </p:spPr>
        <p:txBody>
          <a:bodyPr/>
          <a:lstStyle/>
          <a:p>
            <a:pPr>
              <a:lnSpc>
                <a:spcPct val="90000"/>
              </a:lnSpc>
            </a:pPr>
            <a:r>
              <a:rPr lang="es-AR" sz="2800" dirty="0"/>
              <a:t>Transesofágica:</a:t>
            </a:r>
          </a:p>
          <a:p>
            <a:pPr lvl="1">
              <a:lnSpc>
                <a:spcPct val="90000"/>
              </a:lnSpc>
            </a:pPr>
            <a:r>
              <a:rPr lang="es-AR" sz="2400" dirty="0"/>
              <a:t>Sensibilidad 80% / especificidad 97%</a:t>
            </a:r>
          </a:p>
          <a:p>
            <a:pPr>
              <a:lnSpc>
                <a:spcPct val="90000"/>
              </a:lnSpc>
            </a:pPr>
            <a:r>
              <a:rPr lang="es-AR" sz="2800" dirty="0"/>
              <a:t>Su utilidad radica en </a:t>
            </a:r>
          </a:p>
          <a:p>
            <a:pPr lvl="1">
              <a:lnSpc>
                <a:spcPct val="90000"/>
              </a:lnSpc>
            </a:pPr>
            <a:r>
              <a:rPr lang="es-AR" sz="2400" dirty="0"/>
              <a:t>Visualización de trombos en tronco de arteria pulmonar o ramas proximales</a:t>
            </a:r>
          </a:p>
          <a:p>
            <a:pPr lvl="1">
              <a:lnSpc>
                <a:spcPct val="90000"/>
              </a:lnSpc>
            </a:pPr>
            <a:r>
              <a:rPr lang="es-AR" sz="2400" dirty="0"/>
              <a:t>Trombos intracavitarios</a:t>
            </a:r>
          </a:p>
        </p:txBody>
      </p:sp>
    </p:spTree>
  </p:cSld>
  <p:clrMapOvr>
    <a:masterClrMapping/>
  </p:clrMapOvr>
  <p:transition>
    <p:wipe dir="r"/>
  </p:transition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6562" name="Rectangle 2"/>
          <p:cNvSpPr>
            <a:spLocks noGrp="1" noChangeArrowheads="1"/>
          </p:cNvSpPr>
          <p:nvPr>
            <p:ph type="title"/>
          </p:nvPr>
        </p:nvSpPr>
        <p:spPr>
          <a:xfrm>
            <a:off x="457200" y="260350"/>
            <a:ext cx="8229600" cy="1143000"/>
          </a:xfrm>
        </p:spPr>
        <p:txBody>
          <a:bodyPr/>
          <a:lstStyle/>
          <a:p>
            <a:r>
              <a:rPr lang="es-ES" sz="3600" i="1" u="sng"/>
              <a:t>TROMBOEMBOLISMO VENOSO</a:t>
            </a:r>
            <a:br>
              <a:rPr lang="es-ES" sz="3600" i="1" u="sng"/>
            </a:br>
            <a:r>
              <a:rPr lang="es-ES" sz="3600" i="1" u="sng"/>
              <a:t>Eco  de MMII - Ultrasonido (US)</a:t>
            </a:r>
            <a:endParaRPr lang="es-AR" sz="3600" i="1" u="sng"/>
          </a:p>
        </p:txBody>
      </p:sp>
      <p:sp>
        <p:nvSpPr>
          <p:cNvPr id="66563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382588" y="1628775"/>
            <a:ext cx="8366125" cy="4824413"/>
          </a:xfrm>
        </p:spPr>
        <p:txBody>
          <a:bodyPr/>
          <a:lstStyle/>
          <a:p>
            <a:pPr algn="just">
              <a:lnSpc>
                <a:spcPct val="130000"/>
              </a:lnSpc>
            </a:pPr>
            <a:r>
              <a:rPr lang="es-AR" sz="2400" dirty="0"/>
              <a:t>90% DE EP PROVIENE DE TVP DE MMII</a:t>
            </a:r>
          </a:p>
          <a:p>
            <a:pPr algn="just">
              <a:lnSpc>
                <a:spcPct val="130000"/>
              </a:lnSpc>
            </a:pPr>
            <a:r>
              <a:rPr lang="es-AR" sz="2400" dirty="0"/>
              <a:t>US= SENSIBILIDAD Y ESPECIFICIDAD 97% PARA TVP PROXIMAL1 SINTOMATICA COMPARANDO CON VENOGRAFIA (GOLD STANDART)</a:t>
            </a:r>
          </a:p>
          <a:p>
            <a:pPr algn="just">
              <a:lnSpc>
                <a:spcPct val="130000"/>
              </a:lnSpc>
            </a:pPr>
            <a:r>
              <a:rPr lang="es-AR" sz="2400"/>
              <a:t>US ES (+) EN EL 50% al  70 % DE EP COMPROBADA</a:t>
            </a:r>
          </a:p>
          <a:p>
            <a:pPr algn="just">
              <a:lnSpc>
                <a:spcPct val="130000"/>
              </a:lnSpc>
            </a:pPr>
            <a:r>
              <a:rPr lang="es-AR" sz="2400" dirty="0"/>
              <a:t>SENS. Y ESPEC. ↓ EN DETECTOR TVP DISTAL O PROXIMAL ASINTOMÁTICO</a:t>
            </a:r>
          </a:p>
          <a:p>
            <a:pPr algn="just">
              <a:lnSpc>
                <a:spcPct val="130000"/>
              </a:lnSpc>
            </a:pPr>
            <a:r>
              <a:rPr lang="es-AR" sz="2400" dirty="0"/>
              <a:t>US+ Y CLINICA DE ALTA PROBABILIDAD ES SUFICIENTE PARA INICIAR TRATAMIENTO</a:t>
            </a:r>
          </a:p>
        </p:txBody>
      </p:sp>
    </p:spTree>
  </p:cSld>
  <p:clrMapOvr>
    <a:masterClrMapping/>
  </p:clrMapOvr>
  <p:transition>
    <p:wipe dir="r"/>
  </p:transition>
</p:sld>
</file>

<file path=ppt/slides/slide5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7586" name="Rectangle 2"/>
          <p:cNvSpPr>
            <a:spLocks noGrp="1" noChangeArrowheads="1"/>
          </p:cNvSpPr>
          <p:nvPr>
            <p:ph type="title"/>
          </p:nvPr>
        </p:nvSpPr>
        <p:spPr>
          <a:xfrm>
            <a:off x="457200" y="260350"/>
            <a:ext cx="8229600" cy="792386"/>
          </a:xfrm>
        </p:spPr>
        <p:txBody>
          <a:bodyPr/>
          <a:lstStyle/>
          <a:p>
            <a:r>
              <a:rPr lang="es-ES" sz="2800" i="1" u="sng" dirty="0"/>
              <a:t>TRATAMIENTO</a:t>
            </a:r>
            <a:endParaRPr lang="es-AR" sz="2800" dirty="0"/>
          </a:p>
        </p:txBody>
      </p:sp>
      <p:sp>
        <p:nvSpPr>
          <p:cNvPr id="67587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382588" y="1052736"/>
            <a:ext cx="8366125" cy="5616353"/>
          </a:xfrm>
        </p:spPr>
        <p:txBody>
          <a:bodyPr/>
          <a:lstStyle/>
          <a:p>
            <a:pPr>
              <a:lnSpc>
                <a:spcPct val="80000"/>
              </a:lnSpc>
            </a:pPr>
            <a:r>
              <a:rPr lang="es-AR" sz="2800" dirty="0"/>
              <a:t>HBP 1 Mg/Kg cada doce horas </a:t>
            </a:r>
          </a:p>
          <a:p>
            <a:pPr>
              <a:lnSpc>
                <a:spcPct val="80000"/>
              </a:lnSpc>
            </a:pPr>
            <a:r>
              <a:rPr lang="es-AR" sz="2800" dirty="0"/>
              <a:t>Heparina:</a:t>
            </a:r>
          </a:p>
          <a:p>
            <a:pPr lvl="1">
              <a:lnSpc>
                <a:spcPct val="80000"/>
              </a:lnSpc>
            </a:pPr>
            <a:r>
              <a:rPr lang="es-AR" sz="2400" dirty="0"/>
              <a:t>PM 15.000</a:t>
            </a:r>
          </a:p>
          <a:p>
            <a:pPr>
              <a:lnSpc>
                <a:spcPct val="80000"/>
              </a:lnSpc>
            </a:pPr>
            <a:r>
              <a:rPr lang="es-AR" sz="2800" dirty="0"/>
              <a:t>Potencia: </a:t>
            </a:r>
          </a:p>
          <a:p>
            <a:pPr lvl="1">
              <a:lnSpc>
                <a:spcPct val="80000"/>
              </a:lnSpc>
            </a:pPr>
            <a:r>
              <a:rPr lang="es-AR" sz="2400" dirty="0"/>
              <a:t>Antitrombina III</a:t>
            </a:r>
          </a:p>
          <a:p>
            <a:pPr lvl="1">
              <a:lnSpc>
                <a:spcPct val="80000"/>
              </a:lnSpc>
            </a:pPr>
            <a:r>
              <a:rPr lang="es-AR" sz="2400" dirty="0"/>
              <a:t>Inactivándose la trombina y </a:t>
            </a:r>
            <a:r>
              <a:rPr lang="es-AR" sz="2400" dirty="0" err="1"/>
              <a:t>fx</a:t>
            </a:r>
            <a:r>
              <a:rPr lang="es-AR" sz="2400" dirty="0"/>
              <a:t> activado</a:t>
            </a:r>
          </a:p>
          <a:p>
            <a:pPr>
              <a:lnSpc>
                <a:spcPct val="80000"/>
              </a:lnSpc>
            </a:pPr>
            <a:r>
              <a:rPr lang="es-AR" sz="2800" dirty="0"/>
              <a:t>Iniciar tratamiento en sospecha de TEPA</a:t>
            </a:r>
          </a:p>
          <a:p>
            <a:pPr lvl="1">
              <a:lnSpc>
                <a:spcPct val="80000"/>
              </a:lnSpc>
            </a:pPr>
            <a:r>
              <a:rPr lang="es-AR" sz="2400" dirty="0"/>
              <a:t>CARGA= 80 UI/kg</a:t>
            </a:r>
          </a:p>
          <a:p>
            <a:pPr lvl="1">
              <a:lnSpc>
                <a:spcPct val="80000"/>
              </a:lnSpc>
            </a:pPr>
            <a:r>
              <a:rPr lang="es-AR" sz="2400" dirty="0"/>
              <a:t>MANTENIMIENTO= 18 UI/kg</a:t>
            </a:r>
          </a:p>
          <a:p>
            <a:pPr lvl="1">
              <a:lnSpc>
                <a:spcPct val="80000"/>
              </a:lnSpc>
            </a:pPr>
            <a:r>
              <a:rPr lang="es-AR" sz="2400" dirty="0"/>
              <a:t>INFUSIÓN 20.000 – 30.000 </a:t>
            </a:r>
            <a:r>
              <a:rPr lang="es-AR" sz="2400" dirty="0" err="1"/>
              <a:t>ul</a:t>
            </a:r>
            <a:r>
              <a:rPr lang="es-AR" sz="2400" dirty="0"/>
              <a:t> en 500 </a:t>
            </a:r>
            <a:r>
              <a:rPr lang="es-AR" sz="2400" dirty="0" err="1"/>
              <a:t>mL</a:t>
            </a:r>
            <a:r>
              <a:rPr lang="es-AR" sz="2400" dirty="0"/>
              <a:t> de </a:t>
            </a:r>
            <a:r>
              <a:rPr lang="es-AR" sz="2400" dirty="0" err="1"/>
              <a:t>dx</a:t>
            </a:r>
            <a:r>
              <a:rPr lang="es-AR" sz="2400" dirty="0"/>
              <a:t> 5% o Solución Fisiológica.</a:t>
            </a:r>
            <a:endParaRPr lang="es-ES" sz="2400" dirty="0"/>
          </a:p>
          <a:p>
            <a:pPr lvl="1">
              <a:lnSpc>
                <a:spcPct val="80000"/>
              </a:lnSpc>
            </a:pPr>
            <a:r>
              <a:rPr lang="es-ES" sz="2400" dirty="0"/>
              <a:t>Se requiere heparina 5 días </a:t>
            </a:r>
            <a:r>
              <a:rPr lang="es-ES" sz="2400" b="0" dirty="0"/>
              <a:t>(tiempo necesario para la depleción de trombina)</a:t>
            </a:r>
            <a:r>
              <a:rPr lang="es-AR" sz="2400" b="0" dirty="0"/>
              <a:t> </a:t>
            </a:r>
          </a:p>
          <a:p>
            <a:pPr lvl="1">
              <a:lnSpc>
                <a:spcPct val="80000"/>
              </a:lnSpc>
            </a:pPr>
            <a:r>
              <a:rPr lang="es-AR" sz="2400" b="0" dirty="0"/>
              <a:t> </a:t>
            </a:r>
          </a:p>
        </p:txBody>
      </p:sp>
    </p:spTree>
  </p:cSld>
  <p:clrMapOvr>
    <a:masterClrMapping/>
  </p:clrMapOvr>
  <p:transition>
    <p:wipe dir="r"/>
  </p:transition>
</p:sld>
</file>

<file path=ppt/slides/slide5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22" name="Rectangle 2"/>
          <p:cNvSpPr>
            <a:spLocks noGrp="1" noChangeArrowheads="1"/>
          </p:cNvSpPr>
          <p:nvPr>
            <p:ph type="title"/>
          </p:nvPr>
        </p:nvSpPr>
        <p:spPr>
          <a:xfrm>
            <a:off x="457200" y="260350"/>
            <a:ext cx="8229600" cy="792386"/>
          </a:xfrm>
        </p:spPr>
        <p:txBody>
          <a:bodyPr/>
          <a:lstStyle/>
          <a:p>
            <a:r>
              <a:rPr lang="es-ES" sz="2800" i="1" u="sng" dirty="0"/>
              <a:t>TRATAMIENTO</a:t>
            </a:r>
            <a:endParaRPr lang="es-AR" sz="2800" dirty="0"/>
          </a:p>
        </p:txBody>
      </p:sp>
      <p:sp>
        <p:nvSpPr>
          <p:cNvPr id="81923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382588" y="1052737"/>
            <a:ext cx="8366125" cy="5616352"/>
          </a:xfrm>
        </p:spPr>
        <p:txBody>
          <a:bodyPr/>
          <a:lstStyle/>
          <a:p>
            <a:pPr>
              <a:lnSpc>
                <a:spcPct val="90000"/>
              </a:lnSpc>
            </a:pPr>
            <a:r>
              <a:rPr lang="es-AR" sz="2400" dirty="0"/>
              <a:t>SEGUIMIENTO CON KPTT: </a:t>
            </a:r>
            <a:r>
              <a:rPr lang="es-AR" sz="2400" u="sng" dirty="0"/>
              <a:t>RANGO</a:t>
            </a:r>
            <a:r>
              <a:rPr lang="es-AR" sz="2400" dirty="0"/>
              <a:t> 1,5 – 2 VECES EL BASAL CONTROL DE KPTT c/6 HORAS HASTA ESTAR EN RANGO</a:t>
            </a:r>
          </a:p>
          <a:p>
            <a:pPr>
              <a:lnSpc>
                <a:spcPct val="90000"/>
              </a:lnSpc>
            </a:pPr>
            <a:r>
              <a:rPr lang="es-AR" sz="2400" dirty="0"/>
              <a:t>LUEGO CONTROL c/12 HORAS</a:t>
            </a:r>
          </a:p>
          <a:p>
            <a:pPr>
              <a:lnSpc>
                <a:spcPct val="90000"/>
              </a:lnSpc>
            </a:pPr>
            <a:r>
              <a:rPr lang="es-AR" sz="2400" dirty="0" err="1"/>
              <a:t>KPTTt</a:t>
            </a:r>
            <a:r>
              <a:rPr lang="es-AR" sz="2400" dirty="0"/>
              <a:t> en rango: iniciar </a:t>
            </a:r>
            <a:r>
              <a:rPr lang="es-AR" sz="2400" dirty="0" err="1"/>
              <a:t>trat</a:t>
            </a:r>
            <a:r>
              <a:rPr lang="es-AR" sz="2400" dirty="0"/>
              <a:t>. con </a:t>
            </a:r>
            <a:r>
              <a:rPr lang="es-AR" sz="2400" u="sng" dirty="0"/>
              <a:t>ANTICOAGULANTES</a:t>
            </a:r>
            <a:r>
              <a:rPr lang="es-AR" sz="2400" dirty="0"/>
              <a:t> </a:t>
            </a:r>
            <a:r>
              <a:rPr lang="es-AR" sz="2400" u="sng" dirty="0"/>
              <a:t>ORALES</a:t>
            </a:r>
            <a:r>
              <a:rPr lang="es-AR" sz="2400" dirty="0"/>
              <a:t> RIN (2 - 3) </a:t>
            </a:r>
          </a:p>
          <a:p>
            <a:pPr>
              <a:lnSpc>
                <a:spcPct val="90000"/>
              </a:lnSpc>
            </a:pPr>
            <a:r>
              <a:rPr lang="es-AR" sz="2400" dirty="0"/>
              <a:t>Ambos tratamientos se superponen hasta RIN (2 – 3)</a:t>
            </a:r>
          </a:p>
          <a:p>
            <a:pPr>
              <a:lnSpc>
                <a:spcPct val="90000"/>
              </a:lnSpc>
            </a:pPr>
            <a:r>
              <a:rPr lang="es-AR" sz="2400" dirty="0"/>
              <a:t>Ac orales actúan a nivel hepático inhibiendo: </a:t>
            </a:r>
          </a:p>
          <a:p>
            <a:pPr lvl="1">
              <a:lnSpc>
                <a:spcPct val="90000"/>
              </a:lnSpc>
            </a:pPr>
            <a:r>
              <a:rPr lang="es-AR" sz="2000" dirty="0"/>
              <a:t>Los FC II, VII, IX y X</a:t>
            </a:r>
          </a:p>
          <a:p>
            <a:pPr lvl="1">
              <a:lnSpc>
                <a:spcPct val="90000"/>
              </a:lnSpc>
            </a:pPr>
            <a:r>
              <a:rPr lang="es-AR" sz="2000" dirty="0"/>
              <a:t>Continuar tratamiento por 6 meses</a:t>
            </a:r>
          </a:p>
          <a:p>
            <a:pPr lvl="1">
              <a:lnSpc>
                <a:spcPct val="90000"/>
              </a:lnSpc>
            </a:pPr>
            <a:r>
              <a:rPr lang="es-AR" sz="2000" dirty="0"/>
              <a:t>Seguir hasta suprimir factor de riesgo</a:t>
            </a:r>
          </a:p>
          <a:p>
            <a:pPr lvl="1">
              <a:lnSpc>
                <a:spcPct val="90000"/>
              </a:lnSpc>
            </a:pPr>
            <a:r>
              <a:rPr lang="es-AR" sz="2000" dirty="0"/>
              <a:t>PRIMERA RECURRENCIA </a:t>
            </a:r>
            <a:r>
              <a:rPr lang="es-AR" sz="2000" dirty="0" err="1"/>
              <a:t>Trat</a:t>
            </a:r>
            <a:r>
              <a:rPr lang="es-AR" sz="2000" dirty="0"/>
              <a:t> x 12 MESES</a:t>
            </a:r>
          </a:p>
          <a:p>
            <a:pPr lvl="1">
              <a:lnSpc>
                <a:spcPct val="90000"/>
              </a:lnSpc>
            </a:pPr>
            <a:r>
              <a:rPr lang="es-AR" sz="2000" dirty="0"/>
              <a:t>Mas de una recurrencia en forma continua</a:t>
            </a:r>
          </a:p>
        </p:txBody>
      </p:sp>
    </p:spTree>
  </p:cSld>
  <p:clrMapOvr>
    <a:masterClrMapping/>
  </p:clrMapOvr>
  <p:transition>
    <p:wipe dir="r"/>
  </p:transition>
</p:sld>
</file>

<file path=ppt/slides/slide5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B1ECB3C2-09D6-4A25-BB22-C771E4888AA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00929" y="332656"/>
            <a:ext cx="8229600" cy="738535"/>
          </a:xfrm>
        </p:spPr>
        <p:txBody>
          <a:bodyPr/>
          <a:lstStyle/>
          <a:p>
            <a:r>
              <a:rPr lang="es-AR" sz="2800" dirty="0"/>
              <a:t>TRATAMIENTO</a:t>
            </a:r>
          </a:p>
        </p:txBody>
      </p:sp>
      <p:sp>
        <p:nvSpPr>
          <p:cNvPr id="3" name="Marcador de contenido 2">
            <a:extLst>
              <a:ext uri="{FF2B5EF4-FFF2-40B4-BE49-F238E27FC236}">
                <a16:creationId xmlns:a16="http://schemas.microsoft.com/office/drawing/2014/main" id="{4F897257-DCFD-4AB0-BBD0-FC8FC9124925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57200" y="1071191"/>
            <a:ext cx="8229600" cy="5670177"/>
          </a:xfrm>
        </p:spPr>
        <p:txBody>
          <a:bodyPr/>
          <a:lstStyle/>
          <a:p>
            <a:r>
              <a:rPr lang="es-AR" sz="2400" dirty="0"/>
              <a:t>LA HEPARINA PARENTERAL AL INICIO DEBERÁ SOLAPARSE CON UN ANTAGONISTA DE LA VITAMINA K ( AVK)</a:t>
            </a:r>
          </a:p>
          <a:p>
            <a:r>
              <a:rPr lang="es-AR" sz="2400" dirty="0"/>
              <a:t>SI SE USA (NACO) RIVAROXABÁN O APIXABAN LUEGO DE 4 a 5  DIAS DE HBP Ó HNF ( cuando RIN este entre 2 a 3)</a:t>
            </a:r>
          </a:p>
          <a:p>
            <a:r>
              <a:rPr lang="es-AR" sz="2400" dirty="0"/>
              <a:t>EN FASE AGUDA </a:t>
            </a:r>
          </a:p>
          <a:p>
            <a:r>
              <a:rPr lang="es-AR" sz="2400" dirty="0"/>
              <a:t>Rivaroxabán 15 mg cada doce 3 semanas, seguido de 20 mg C/24 horas</a:t>
            </a:r>
          </a:p>
          <a:p>
            <a:r>
              <a:rPr lang="es-AR" sz="2400" dirty="0"/>
              <a:t>Apixaban 10 mg cada doce , 7 días, seguido de 5 mg C/12 horas </a:t>
            </a:r>
          </a:p>
          <a:p>
            <a:r>
              <a:rPr lang="es-AR" sz="2400" dirty="0">
                <a:solidFill>
                  <a:srgbClr val="FFFF00"/>
                </a:solidFill>
              </a:rPr>
              <a:t>LA DURACIÓN DE LA ANTICOAGULACIÓN DEBE CUBRIR AL MENOS 3 MESES</a:t>
            </a:r>
          </a:p>
          <a:p>
            <a:endParaRPr lang="es-AR" sz="2400" dirty="0"/>
          </a:p>
        </p:txBody>
      </p:sp>
    </p:spTree>
    <p:extLst>
      <p:ext uri="{BB962C8B-B14F-4D97-AF65-F5344CB8AC3E}">
        <p14:creationId xmlns:p14="http://schemas.microsoft.com/office/powerpoint/2010/main" val="325569317"/>
      </p:ext>
    </p:extLst>
  </p:cSld>
  <p:clrMapOvr>
    <a:masterClrMapping/>
  </p:clrMapOvr>
</p:sld>
</file>

<file path=ppt/slides/slide5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D0A61743-556B-44A6-A499-C3681322B24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57200" y="260649"/>
            <a:ext cx="8229600" cy="936104"/>
          </a:xfrm>
        </p:spPr>
        <p:txBody>
          <a:bodyPr/>
          <a:lstStyle/>
          <a:p>
            <a:r>
              <a:rPr lang="es-AR" sz="3200" dirty="0"/>
              <a:t>TROMBOLÍTICOS</a:t>
            </a:r>
            <a:br>
              <a:rPr lang="es-AR" sz="3200" dirty="0"/>
            </a:br>
            <a:r>
              <a:rPr lang="es-AR" sz="3200" dirty="0"/>
              <a:t>INDICACIONES</a:t>
            </a:r>
          </a:p>
        </p:txBody>
      </p:sp>
      <p:sp>
        <p:nvSpPr>
          <p:cNvPr id="3" name="Marcador de contenido 2">
            <a:extLst>
              <a:ext uri="{FF2B5EF4-FFF2-40B4-BE49-F238E27FC236}">
                <a16:creationId xmlns:a16="http://schemas.microsoft.com/office/drawing/2014/main" id="{301473AF-5BE0-4C93-B336-A144AAB1CA8A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57200" y="1196753"/>
            <a:ext cx="8229600" cy="5184997"/>
          </a:xfrm>
        </p:spPr>
        <p:txBody>
          <a:bodyPr/>
          <a:lstStyle/>
          <a:p>
            <a:r>
              <a:rPr lang="es-AR" dirty="0"/>
              <a:t>TEP DE ALTO RIESGO </a:t>
            </a:r>
          </a:p>
          <a:p>
            <a:r>
              <a:rPr lang="es-AR" dirty="0"/>
              <a:t>RIESGO INTERMEDIO AUMENTADO:</a:t>
            </a:r>
          </a:p>
          <a:p>
            <a:pPr>
              <a:buFont typeface="Wingdings" panose="05000000000000000000" pitchFamily="2" charset="2"/>
              <a:buChar char="v"/>
            </a:pPr>
            <a:r>
              <a:rPr lang="es-AR" dirty="0"/>
              <a:t> </a:t>
            </a:r>
            <a:r>
              <a:rPr lang="es-AR" sz="2400" dirty="0"/>
              <a:t>DISFUNCIÓN DEL VD + 2 variables de riesgo:   </a:t>
            </a:r>
          </a:p>
          <a:p>
            <a:pPr marL="457200" indent="-457200">
              <a:buFont typeface="+mj-lt"/>
              <a:buAutoNum type="arabicPeriod"/>
            </a:pPr>
            <a:r>
              <a:rPr lang="es-AR" sz="2400" dirty="0"/>
              <a:t>TROPONINA O BNP ELEVADOS</a:t>
            </a:r>
          </a:p>
          <a:p>
            <a:pPr marL="457200" indent="-457200">
              <a:buFont typeface="+mj-lt"/>
              <a:buAutoNum type="arabicPeriod"/>
            </a:pPr>
            <a:r>
              <a:rPr lang="es-AR" sz="2400" dirty="0"/>
              <a:t>PESI &gt; 86 </a:t>
            </a:r>
          </a:p>
          <a:p>
            <a:pPr marL="457200" indent="-457200">
              <a:buFont typeface="+mj-lt"/>
              <a:buAutoNum type="arabicPeriod"/>
            </a:pPr>
            <a:r>
              <a:rPr lang="es-AR" sz="2400" dirty="0"/>
              <a:t>DISNEA CF IV, oliguria, mala perfusión periférica </a:t>
            </a:r>
          </a:p>
          <a:p>
            <a:pPr marL="457200" indent="-457200">
              <a:buFont typeface="+mj-lt"/>
              <a:buAutoNum type="arabicPeriod"/>
            </a:pPr>
            <a:r>
              <a:rPr lang="es-AR" sz="2400" dirty="0"/>
              <a:t>HIPOXEMIA PERSISTENTE Saturación &lt; 90 %</a:t>
            </a:r>
          </a:p>
          <a:p>
            <a:pPr marL="457200" indent="-457200">
              <a:buFont typeface="+mj-lt"/>
              <a:buAutoNum type="arabicPeriod"/>
            </a:pPr>
            <a:r>
              <a:rPr lang="es-AR" sz="2400" dirty="0"/>
              <a:t>TAQUICARDIA PERSISTENTE</a:t>
            </a:r>
          </a:p>
          <a:p>
            <a:pPr marL="457200" indent="-457200">
              <a:buFont typeface="+mj-lt"/>
              <a:buAutoNum type="arabicPeriod"/>
            </a:pPr>
            <a:r>
              <a:rPr lang="es-AR" sz="2400" dirty="0"/>
              <a:t>A. Láctico &gt; 2mmol/l</a:t>
            </a:r>
          </a:p>
          <a:p>
            <a:pPr marL="457200" indent="-457200">
              <a:buFont typeface="+mj-lt"/>
              <a:buAutoNum type="arabicPeriod"/>
            </a:pPr>
            <a:r>
              <a:rPr lang="es-AR" sz="2400" dirty="0"/>
              <a:t>TROMBOS PROXIMALES EN ARTERIA PULMONAR</a:t>
            </a:r>
          </a:p>
          <a:p>
            <a:pPr marL="457200" indent="-457200">
              <a:buFont typeface="+mj-lt"/>
              <a:buAutoNum type="arabicPeriod"/>
            </a:pPr>
            <a:endParaRPr lang="es-AR" sz="2400" dirty="0"/>
          </a:p>
        </p:txBody>
      </p:sp>
    </p:spTree>
    <p:extLst>
      <p:ext uri="{BB962C8B-B14F-4D97-AF65-F5344CB8AC3E}">
        <p14:creationId xmlns:p14="http://schemas.microsoft.com/office/powerpoint/2010/main" val="3353174340"/>
      </p:ext>
    </p:extLst>
  </p:cSld>
  <p:clrMapOvr>
    <a:masterClrMapping/>
  </p:clrMapOvr>
</p:sld>
</file>

<file path=ppt/slides/slide5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8BD4DE70-BB44-412E-90D9-402B32DE659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57200" y="332657"/>
            <a:ext cx="8229600" cy="864096"/>
          </a:xfrm>
        </p:spPr>
        <p:txBody>
          <a:bodyPr/>
          <a:lstStyle/>
          <a:p>
            <a:r>
              <a:rPr lang="es-AR" sz="2800" dirty="0"/>
              <a:t>Tratamiento Fibrinolítico en Riesgo Intermedio</a:t>
            </a:r>
          </a:p>
        </p:txBody>
      </p:sp>
      <p:sp>
        <p:nvSpPr>
          <p:cNvPr id="3" name="Marcador de contenido 2">
            <a:extLst>
              <a:ext uri="{FF2B5EF4-FFF2-40B4-BE49-F238E27FC236}">
                <a16:creationId xmlns:a16="http://schemas.microsoft.com/office/drawing/2014/main" id="{D82764EB-D62C-42F2-B2A8-7C028E4A0C08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57200" y="1196753"/>
            <a:ext cx="8229600" cy="5184997"/>
          </a:xfrm>
        </p:spPr>
        <p:txBody>
          <a:bodyPr/>
          <a:lstStyle/>
          <a:p>
            <a:r>
              <a:rPr lang="es-AR" dirty="0"/>
              <a:t>No esta indicado de rutina</a:t>
            </a:r>
          </a:p>
          <a:p>
            <a:r>
              <a:rPr lang="es-AR" dirty="0"/>
              <a:t>Mayor beneficio: </a:t>
            </a:r>
            <a:r>
              <a:rPr lang="es-AR" sz="2800" dirty="0"/>
              <a:t>para los que desarrollan signos de Inestabilidad Hemodinámica</a:t>
            </a:r>
          </a:p>
          <a:p>
            <a:pPr>
              <a:buFont typeface="Wingdings" panose="05000000000000000000" pitchFamily="2" charset="2"/>
              <a:buChar char="ü"/>
            </a:pPr>
            <a:r>
              <a:rPr lang="es-AR" sz="2000" dirty="0"/>
              <a:t>&lt; de 75 años con </a:t>
            </a:r>
          </a:p>
          <a:p>
            <a:pPr>
              <a:buFont typeface="Wingdings" panose="05000000000000000000" pitchFamily="2" charset="2"/>
              <a:buChar char="ü"/>
            </a:pPr>
            <a:r>
              <a:rPr lang="es-AR" sz="2000" dirty="0"/>
              <a:t>Disfunción Grave del VD más factores de Riesgo Mayor: </a:t>
            </a:r>
          </a:p>
          <a:p>
            <a:pPr>
              <a:buFont typeface="Wingdings" panose="05000000000000000000" pitchFamily="2" charset="2"/>
              <a:buChar char="ü"/>
            </a:pPr>
            <a:r>
              <a:rPr lang="es-AR" sz="2000" dirty="0"/>
              <a:t>Hipoxemia  grave persiste &gt; del 90 %</a:t>
            </a:r>
          </a:p>
          <a:p>
            <a:pPr>
              <a:buFont typeface="Wingdings" panose="05000000000000000000" pitchFamily="2" charset="2"/>
              <a:buChar char="ü"/>
            </a:pPr>
            <a:r>
              <a:rPr lang="es-AR" sz="2000" dirty="0"/>
              <a:t>Elevación de Troponinas</a:t>
            </a:r>
          </a:p>
          <a:p>
            <a:pPr>
              <a:buFont typeface="Wingdings" panose="05000000000000000000" pitchFamily="2" charset="2"/>
              <a:buChar char="ü"/>
            </a:pPr>
            <a:r>
              <a:rPr lang="es-AR" sz="2000" dirty="0"/>
              <a:t>Tendencia a la Hipotensión</a:t>
            </a:r>
          </a:p>
          <a:p>
            <a:pPr>
              <a:buFont typeface="Wingdings" panose="05000000000000000000" pitchFamily="2" charset="2"/>
              <a:buChar char="ü"/>
            </a:pPr>
            <a:r>
              <a:rPr lang="es-AR" sz="2000" dirty="0"/>
              <a:t>Inestabilidad hemodinámica incipiente. </a:t>
            </a:r>
          </a:p>
          <a:p>
            <a:pPr>
              <a:buFont typeface="Wingdings" panose="05000000000000000000" pitchFamily="2" charset="2"/>
              <a:buChar char="ü"/>
            </a:pPr>
            <a:r>
              <a:rPr lang="es-AR" sz="2000" dirty="0"/>
              <a:t>Signos clínicos de o subclínicos de Shock: oliguria, mala perfusión periférica, taquicardia persistente &gt; 110 latidos/min</a:t>
            </a:r>
          </a:p>
        </p:txBody>
      </p:sp>
    </p:spTree>
    <p:extLst>
      <p:ext uri="{BB962C8B-B14F-4D97-AF65-F5344CB8AC3E}">
        <p14:creationId xmlns:p14="http://schemas.microsoft.com/office/powerpoint/2010/main" val="695978855"/>
      </p:ext>
    </p:extLst>
  </p:cSld>
  <p:clrMapOvr>
    <a:masterClrMapping/>
  </p:clrMapOvr>
</p:sld>
</file>

<file path=ppt/slides/slide6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8610" name="Rectangle 2"/>
          <p:cNvSpPr>
            <a:spLocks noGrp="1" noChangeArrowheads="1"/>
          </p:cNvSpPr>
          <p:nvPr>
            <p:ph type="title"/>
          </p:nvPr>
        </p:nvSpPr>
        <p:spPr>
          <a:xfrm>
            <a:off x="457200" y="260350"/>
            <a:ext cx="8229600" cy="1143000"/>
          </a:xfrm>
        </p:spPr>
        <p:txBody>
          <a:bodyPr/>
          <a:lstStyle/>
          <a:p>
            <a:r>
              <a:rPr lang="es-ES" sz="3600" i="1" u="sng"/>
              <a:t>TROMBOEMBOLISMO VENOSO</a:t>
            </a:r>
            <a:br>
              <a:rPr lang="es-ES" sz="3600" i="1" u="sng"/>
            </a:br>
            <a:r>
              <a:rPr lang="es-ES" sz="3600" i="1" u="sng"/>
              <a:t>TROMBOLISIS</a:t>
            </a:r>
            <a:endParaRPr lang="es-AR" sz="3600"/>
          </a:p>
        </p:txBody>
      </p:sp>
      <p:sp>
        <p:nvSpPr>
          <p:cNvPr id="68611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382588" y="1403351"/>
            <a:ext cx="8366125" cy="5049838"/>
          </a:xfrm>
        </p:spPr>
        <p:txBody>
          <a:bodyPr/>
          <a:lstStyle/>
          <a:p>
            <a:pPr>
              <a:lnSpc>
                <a:spcPct val="80000"/>
              </a:lnSpc>
            </a:pPr>
            <a:r>
              <a:rPr lang="es-AR" sz="2400" dirty="0"/>
              <a:t>ESTREPTOQUINASA:</a:t>
            </a:r>
          </a:p>
          <a:p>
            <a:pPr lvl="1">
              <a:lnSpc>
                <a:spcPct val="80000"/>
              </a:lnSpc>
            </a:pPr>
            <a:r>
              <a:rPr lang="es-AR" sz="2000" dirty="0"/>
              <a:t>250.000 </a:t>
            </a:r>
            <a:r>
              <a:rPr lang="es-AR" sz="2000" dirty="0" err="1"/>
              <a:t>Ul</a:t>
            </a:r>
            <a:r>
              <a:rPr lang="es-AR" sz="2000" dirty="0"/>
              <a:t> IV (dosis de carga en 30 min)</a:t>
            </a:r>
          </a:p>
          <a:p>
            <a:pPr lvl="1">
              <a:lnSpc>
                <a:spcPct val="80000"/>
              </a:lnSpc>
            </a:pPr>
            <a:r>
              <a:rPr lang="es-AR" sz="2000" dirty="0"/>
              <a:t> seguida de 100.000 UI/h  por 24 HS</a:t>
            </a:r>
          </a:p>
          <a:p>
            <a:pPr lvl="1">
              <a:lnSpc>
                <a:spcPct val="80000"/>
              </a:lnSpc>
            </a:pPr>
            <a:endParaRPr lang="es-AR" sz="2000" dirty="0"/>
          </a:p>
          <a:p>
            <a:pPr>
              <a:lnSpc>
                <a:spcPct val="80000"/>
              </a:lnSpc>
            </a:pPr>
            <a:r>
              <a:rPr lang="es-AR" sz="2400" dirty="0"/>
              <a:t>UROQUINASA:</a:t>
            </a:r>
          </a:p>
          <a:p>
            <a:pPr lvl="1">
              <a:lnSpc>
                <a:spcPct val="80000"/>
              </a:lnSpc>
            </a:pPr>
            <a:r>
              <a:rPr lang="es-AR" sz="2000" dirty="0"/>
              <a:t>4.400 UI/K IV (carga en 10 min)</a:t>
            </a:r>
          </a:p>
          <a:p>
            <a:pPr lvl="1">
              <a:lnSpc>
                <a:spcPct val="80000"/>
              </a:lnSpc>
            </a:pPr>
            <a:r>
              <a:rPr lang="es-AR" sz="2000" dirty="0"/>
              <a:t>Seguida de 4400 UI/K/h por 12 – 24 hs</a:t>
            </a:r>
          </a:p>
          <a:p>
            <a:pPr lvl="1">
              <a:lnSpc>
                <a:spcPct val="80000"/>
              </a:lnSpc>
            </a:pPr>
            <a:endParaRPr lang="es-AR" sz="2000" dirty="0"/>
          </a:p>
          <a:p>
            <a:pPr>
              <a:lnSpc>
                <a:spcPct val="80000"/>
              </a:lnSpc>
            </a:pPr>
            <a:r>
              <a:rPr lang="es-AR" sz="2400" dirty="0"/>
              <a:t>ACTIVADOR TISULAR DEL PLASMINOGENO </a:t>
            </a:r>
            <a:r>
              <a:rPr lang="es-AR" sz="2400" dirty="0" err="1"/>
              <a:t>tPA</a:t>
            </a:r>
            <a:r>
              <a:rPr lang="es-AR" sz="2400" dirty="0"/>
              <a:t> 100 mg /IV en  2 hs ó 0,6 mg /kg en 15 min( dosis MX de 50 mg)</a:t>
            </a:r>
          </a:p>
          <a:p>
            <a:pPr>
              <a:lnSpc>
                <a:spcPct val="80000"/>
              </a:lnSpc>
            </a:pPr>
            <a:r>
              <a:rPr lang="es-AR" sz="2400" dirty="0"/>
              <a:t>VÍA PARENTERAL</a:t>
            </a:r>
          </a:p>
          <a:p>
            <a:pPr>
              <a:lnSpc>
                <a:spcPct val="80000"/>
              </a:lnSpc>
            </a:pPr>
            <a:r>
              <a:rPr lang="es-AR" sz="2400" dirty="0"/>
              <a:t>VÍA TROMBÓLISIS DIRIGIDA POR CATETÉRES </a:t>
            </a:r>
          </a:p>
          <a:p>
            <a:pPr>
              <a:lnSpc>
                <a:spcPct val="80000"/>
              </a:lnSpc>
            </a:pPr>
            <a:r>
              <a:rPr lang="es-AR" sz="2400" dirty="0"/>
              <a:t>CATETÉRES CON EMISIÓN DE ONDAS SONORAS </a:t>
            </a:r>
          </a:p>
        </p:txBody>
      </p:sp>
    </p:spTree>
  </p:cSld>
  <p:clrMapOvr>
    <a:masterClrMapping/>
  </p:clrMapOvr>
  <p:transition>
    <p:wipe dir="r"/>
  </p:transition>
</p:sld>
</file>

<file path=ppt/slides/slide6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2946" name="Rectangle 2"/>
          <p:cNvSpPr>
            <a:spLocks noGrp="1" noChangeArrowheads="1"/>
          </p:cNvSpPr>
          <p:nvPr>
            <p:ph type="title"/>
          </p:nvPr>
        </p:nvSpPr>
        <p:spPr>
          <a:xfrm>
            <a:off x="457200" y="260350"/>
            <a:ext cx="8229600" cy="1143000"/>
          </a:xfrm>
        </p:spPr>
        <p:txBody>
          <a:bodyPr/>
          <a:lstStyle/>
          <a:p>
            <a:r>
              <a:rPr lang="es-ES" sz="3600" i="1" u="sng"/>
              <a:t>TROMBOEMBOLISMO VENOSO</a:t>
            </a:r>
            <a:br>
              <a:rPr lang="es-ES" sz="3600" i="1" u="sng"/>
            </a:br>
            <a:r>
              <a:rPr lang="es-ES" sz="3600" i="1" u="sng"/>
              <a:t>TROMBOLISIS</a:t>
            </a:r>
            <a:endParaRPr lang="es-AR" sz="3600"/>
          </a:p>
        </p:txBody>
      </p:sp>
      <p:sp>
        <p:nvSpPr>
          <p:cNvPr id="82947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382588" y="1844675"/>
            <a:ext cx="8366125" cy="4608513"/>
          </a:xfrm>
        </p:spPr>
        <p:txBody>
          <a:bodyPr/>
          <a:lstStyle/>
          <a:p>
            <a:r>
              <a:rPr lang="es-AR" sz="2800" u="sng"/>
              <a:t>CONTRAINDICACIONES</a:t>
            </a:r>
            <a:endParaRPr lang="es-AR" sz="2800"/>
          </a:p>
          <a:p>
            <a:pPr lvl="1"/>
            <a:r>
              <a:rPr lang="es-AR" sz="2400"/>
              <a:t>ABSOLUTAS:</a:t>
            </a:r>
          </a:p>
          <a:p>
            <a:pPr lvl="2"/>
            <a:r>
              <a:rPr lang="es-AR" sz="2000"/>
              <a:t>TUMOR ENDOCRANEAL</a:t>
            </a:r>
          </a:p>
          <a:p>
            <a:pPr lvl="2"/>
            <a:r>
              <a:rPr lang="es-AR" sz="2000"/>
              <a:t>ACV HEMORRÁGICO RECIENTE 12 SEMANAS</a:t>
            </a:r>
          </a:p>
          <a:p>
            <a:pPr lvl="2"/>
            <a:r>
              <a:rPr lang="es-AR" sz="2000"/>
              <a:t>HEMORRAGIA DIGESTIVA ACTIVA O RECIENTE</a:t>
            </a:r>
          </a:p>
          <a:p>
            <a:pPr lvl="1"/>
            <a:r>
              <a:rPr lang="es-AR" sz="2400"/>
              <a:t>RELATIVAS:</a:t>
            </a:r>
          </a:p>
          <a:p>
            <a:pPr lvl="2"/>
            <a:r>
              <a:rPr lang="es-AR" sz="2000"/>
              <a:t>TROMBOCITOPENIA O COAGULOPATIA</a:t>
            </a:r>
          </a:p>
          <a:p>
            <a:pPr lvl="2"/>
            <a:r>
              <a:rPr lang="es-AR" sz="2000"/>
              <a:t>HTA SEVERA</a:t>
            </a:r>
          </a:p>
          <a:p>
            <a:pPr lvl="2"/>
            <a:r>
              <a:rPr lang="es-AR" sz="2000"/>
              <a:t>RESUCITACION CARDIOPULMONAR</a:t>
            </a:r>
          </a:p>
          <a:p>
            <a:pPr lvl="2"/>
            <a:r>
              <a:rPr lang="es-AR" sz="2000"/>
              <a:t>CIRUGÍA O BIOPSIA DENTRO DE LOS 10 DIAS PREVIOS</a:t>
            </a:r>
          </a:p>
          <a:p>
            <a:pPr lvl="2"/>
            <a:r>
              <a:rPr lang="es-AR" sz="2000"/>
              <a:t>PARTO 10 DIAS PREVIOS</a:t>
            </a:r>
          </a:p>
        </p:txBody>
      </p:sp>
    </p:spTree>
  </p:cSld>
  <p:clrMapOvr>
    <a:masterClrMapping/>
  </p:clrMapOvr>
  <p:transition>
    <p:wipe dir="r"/>
  </p:transition>
</p:sld>
</file>

<file path=ppt/slides/slide6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9634" name="Rectangle 2"/>
          <p:cNvSpPr>
            <a:spLocks noGrp="1" noChangeArrowheads="1"/>
          </p:cNvSpPr>
          <p:nvPr>
            <p:ph type="title"/>
          </p:nvPr>
        </p:nvSpPr>
        <p:spPr>
          <a:xfrm>
            <a:off x="457200" y="260350"/>
            <a:ext cx="8229600" cy="1143000"/>
          </a:xfrm>
        </p:spPr>
        <p:txBody>
          <a:bodyPr/>
          <a:lstStyle/>
          <a:p>
            <a:r>
              <a:rPr lang="es-ES" i="1" u="sng"/>
              <a:t>TROMBOEMBOLISMO VENOSO</a:t>
            </a:r>
            <a:endParaRPr lang="es-AR"/>
          </a:p>
        </p:txBody>
      </p:sp>
      <p:sp>
        <p:nvSpPr>
          <p:cNvPr id="69635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382588" y="1628775"/>
            <a:ext cx="8366125" cy="4824413"/>
          </a:xfrm>
        </p:spPr>
        <p:txBody>
          <a:bodyPr/>
          <a:lstStyle/>
          <a:p>
            <a:pPr algn="just">
              <a:lnSpc>
                <a:spcPct val="80000"/>
              </a:lnSpc>
            </a:pPr>
            <a:r>
              <a:rPr lang="es-AR" sz="2800" dirty="0"/>
              <a:t>FILTROS EN VENA CAVA</a:t>
            </a:r>
          </a:p>
          <a:p>
            <a:pPr lvl="1" algn="just">
              <a:lnSpc>
                <a:spcPct val="80000"/>
              </a:lnSpc>
            </a:pPr>
            <a:r>
              <a:rPr lang="es-AR" sz="2400" dirty="0"/>
              <a:t>Contraindicación absoluta de anti coagulación</a:t>
            </a:r>
          </a:p>
          <a:p>
            <a:pPr lvl="1" algn="just">
              <a:lnSpc>
                <a:spcPct val="80000"/>
              </a:lnSpc>
            </a:pPr>
            <a:r>
              <a:rPr lang="es-AR" sz="2400" dirty="0"/>
              <a:t>Recurrencia de EP intra anticoagulación</a:t>
            </a:r>
          </a:p>
          <a:p>
            <a:pPr marL="457200" lvl="1" indent="0" algn="just">
              <a:lnSpc>
                <a:spcPct val="80000"/>
              </a:lnSpc>
              <a:buNone/>
            </a:pPr>
            <a:endParaRPr lang="es-AR" sz="2400" dirty="0"/>
          </a:p>
          <a:p>
            <a:pPr algn="just">
              <a:lnSpc>
                <a:spcPct val="80000"/>
              </a:lnSpc>
            </a:pPr>
            <a:endParaRPr lang="es-AR" sz="2800" dirty="0"/>
          </a:p>
          <a:p>
            <a:pPr algn="just">
              <a:lnSpc>
                <a:spcPct val="80000"/>
              </a:lnSpc>
            </a:pPr>
            <a:r>
              <a:rPr lang="es-AR" sz="2800" dirty="0"/>
              <a:t>CIRUGÍA</a:t>
            </a:r>
          </a:p>
          <a:p>
            <a:pPr lvl="1" algn="just">
              <a:lnSpc>
                <a:spcPct val="80000"/>
              </a:lnSpc>
            </a:pPr>
            <a:r>
              <a:rPr lang="es-AR" sz="2400" dirty="0"/>
              <a:t>Inestabilidad hemodinámica severa</a:t>
            </a:r>
          </a:p>
          <a:p>
            <a:pPr lvl="1" algn="just">
              <a:lnSpc>
                <a:spcPct val="80000"/>
              </a:lnSpc>
            </a:pPr>
            <a:r>
              <a:rPr lang="es-AR" sz="2400" dirty="0"/>
              <a:t>TEPA alto riesgo </a:t>
            </a:r>
          </a:p>
          <a:p>
            <a:pPr lvl="1" algn="just">
              <a:lnSpc>
                <a:spcPct val="80000"/>
              </a:lnSpc>
            </a:pPr>
            <a:r>
              <a:rPr lang="es-AR" sz="2400" dirty="0"/>
              <a:t>Contraindicación de trombólisis o fracaso de la misma</a:t>
            </a:r>
            <a:endParaRPr lang="es-ES" sz="2400" dirty="0"/>
          </a:p>
          <a:p>
            <a:pPr lvl="1" algn="just">
              <a:lnSpc>
                <a:spcPct val="80000"/>
              </a:lnSpc>
            </a:pPr>
            <a:r>
              <a:rPr lang="es-ES" sz="2400" dirty="0"/>
              <a:t>Disponibilidad de cirugía CV con circulación extracorpórea</a:t>
            </a:r>
            <a:r>
              <a:rPr lang="es-AR" sz="2400" dirty="0"/>
              <a:t> </a:t>
            </a:r>
          </a:p>
        </p:txBody>
      </p:sp>
    </p:spTree>
  </p:cSld>
  <p:clrMapOvr>
    <a:masterClrMapping/>
  </p:clrMapOvr>
  <p:transition>
    <p:wipe dir="r"/>
  </p:transition>
</p:sld>
</file>

<file path=ppt/slides/slide6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CuadroTexto 4"/>
          <p:cNvSpPr txBox="1"/>
          <p:nvPr/>
        </p:nvSpPr>
        <p:spPr>
          <a:xfrm>
            <a:off x="2843808" y="332656"/>
            <a:ext cx="345638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AR" dirty="0">
                <a:solidFill>
                  <a:schemeClr val="bg1"/>
                </a:solidFill>
              </a:rPr>
              <a:t>PROBABILIDAD CLINICA</a:t>
            </a:r>
          </a:p>
        </p:txBody>
      </p:sp>
      <p:cxnSp>
        <p:nvCxnSpPr>
          <p:cNvPr id="7" name="Conector recto de flecha 6"/>
          <p:cNvCxnSpPr/>
          <p:nvPr/>
        </p:nvCxnSpPr>
        <p:spPr>
          <a:xfrm flipH="1">
            <a:off x="2771800" y="764704"/>
            <a:ext cx="1008112" cy="720080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8" name="CuadroTexto 7"/>
          <p:cNvSpPr txBox="1"/>
          <p:nvPr/>
        </p:nvSpPr>
        <p:spPr>
          <a:xfrm>
            <a:off x="611560" y="1628800"/>
            <a:ext cx="3312368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AR" dirty="0">
                <a:solidFill>
                  <a:schemeClr val="bg1"/>
                </a:solidFill>
              </a:rPr>
              <a:t>PROBABILIDAD BAJA O INTERMEDIA</a:t>
            </a:r>
          </a:p>
        </p:txBody>
      </p:sp>
      <p:cxnSp>
        <p:nvCxnSpPr>
          <p:cNvPr id="10" name="Conector recto de flecha 9"/>
          <p:cNvCxnSpPr/>
          <p:nvPr/>
        </p:nvCxnSpPr>
        <p:spPr>
          <a:xfrm>
            <a:off x="2267744" y="2420888"/>
            <a:ext cx="0" cy="648072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1" name="CuadroTexto 10"/>
          <p:cNvSpPr txBox="1"/>
          <p:nvPr/>
        </p:nvSpPr>
        <p:spPr>
          <a:xfrm>
            <a:off x="1547664" y="3212976"/>
            <a:ext cx="158417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AR" dirty="0">
                <a:solidFill>
                  <a:schemeClr val="bg1"/>
                </a:solidFill>
              </a:rPr>
              <a:t>DIMERO D</a:t>
            </a:r>
          </a:p>
        </p:txBody>
      </p:sp>
      <p:cxnSp>
        <p:nvCxnSpPr>
          <p:cNvPr id="13" name="Conector recto de flecha 12"/>
          <p:cNvCxnSpPr/>
          <p:nvPr/>
        </p:nvCxnSpPr>
        <p:spPr>
          <a:xfrm flipH="1">
            <a:off x="1259632" y="3645024"/>
            <a:ext cx="720080" cy="504056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4" name="CuadroTexto 13"/>
          <p:cNvSpPr txBox="1"/>
          <p:nvPr/>
        </p:nvSpPr>
        <p:spPr>
          <a:xfrm>
            <a:off x="179512" y="4293096"/>
            <a:ext cx="1944216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AR" dirty="0">
                <a:solidFill>
                  <a:schemeClr val="bg1"/>
                </a:solidFill>
              </a:rPr>
              <a:t>SIN TRATAMIENTO</a:t>
            </a:r>
          </a:p>
        </p:txBody>
      </p:sp>
      <p:cxnSp>
        <p:nvCxnSpPr>
          <p:cNvPr id="16" name="Conector recto de flecha 15"/>
          <p:cNvCxnSpPr/>
          <p:nvPr/>
        </p:nvCxnSpPr>
        <p:spPr>
          <a:xfrm>
            <a:off x="2555776" y="3645024"/>
            <a:ext cx="720080" cy="504056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7" name="CuadroTexto 16"/>
          <p:cNvSpPr txBox="1"/>
          <p:nvPr/>
        </p:nvSpPr>
        <p:spPr>
          <a:xfrm>
            <a:off x="2267744" y="4437112"/>
            <a:ext cx="223224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AR" dirty="0">
                <a:solidFill>
                  <a:schemeClr val="bg1"/>
                </a:solidFill>
              </a:rPr>
              <a:t>TC MULTICORTE</a:t>
            </a:r>
          </a:p>
        </p:txBody>
      </p:sp>
      <p:cxnSp>
        <p:nvCxnSpPr>
          <p:cNvPr id="19" name="Conector recto de flecha 18"/>
          <p:cNvCxnSpPr/>
          <p:nvPr/>
        </p:nvCxnSpPr>
        <p:spPr>
          <a:xfrm>
            <a:off x="3419872" y="4939427"/>
            <a:ext cx="0" cy="289773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0" name="CuadroTexto 19"/>
          <p:cNvSpPr txBox="1"/>
          <p:nvPr/>
        </p:nvSpPr>
        <p:spPr>
          <a:xfrm>
            <a:off x="3059832" y="5373216"/>
            <a:ext cx="86409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AR" dirty="0">
                <a:solidFill>
                  <a:schemeClr val="bg1"/>
                </a:solidFill>
              </a:rPr>
              <a:t>TEP</a:t>
            </a:r>
          </a:p>
        </p:txBody>
      </p:sp>
      <p:cxnSp>
        <p:nvCxnSpPr>
          <p:cNvPr id="24" name="Conector recto de flecha 23"/>
          <p:cNvCxnSpPr/>
          <p:nvPr/>
        </p:nvCxnSpPr>
        <p:spPr>
          <a:xfrm>
            <a:off x="3414156" y="5742548"/>
            <a:ext cx="5716" cy="494764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6" name="CuadroTexto 25"/>
          <p:cNvSpPr txBox="1"/>
          <p:nvPr/>
        </p:nvSpPr>
        <p:spPr>
          <a:xfrm>
            <a:off x="2771799" y="6322094"/>
            <a:ext cx="1872209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AR" dirty="0">
                <a:solidFill>
                  <a:schemeClr val="bg1"/>
                </a:solidFill>
              </a:rPr>
              <a:t>TRATAMIENTO</a:t>
            </a:r>
          </a:p>
        </p:txBody>
      </p:sp>
      <p:sp>
        <p:nvSpPr>
          <p:cNvPr id="27" name="CuadroTexto 26"/>
          <p:cNvSpPr txBox="1"/>
          <p:nvPr/>
        </p:nvSpPr>
        <p:spPr>
          <a:xfrm>
            <a:off x="611560" y="5373216"/>
            <a:ext cx="115212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AR" dirty="0">
                <a:solidFill>
                  <a:schemeClr val="bg1"/>
                </a:solidFill>
              </a:rPr>
              <a:t>NO TEP</a:t>
            </a:r>
          </a:p>
        </p:txBody>
      </p:sp>
      <p:cxnSp>
        <p:nvCxnSpPr>
          <p:cNvPr id="29" name="Conector recto de flecha 28"/>
          <p:cNvCxnSpPr/>
          <p:nvPr/>
        </p:nvCxnSpPr>
        <p:spPr>
          <a:xfrm flipH="1">
            <a:off x="1763688" y="4939427"/>
            <a:ext cx="1650468" cy="433789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2" name="Conector recto de flecha 31"/>
          <p:cNvCxnSpPr>
            <a:stCxn id="27" idx="2"/>
          </p:cNvCxnSpPr>
          <p:nvPr/>
        </p:nvCxnSpPr>
        <p:spPr>
          <a:xfrm>
            <a:off x="1187624" y="5742548"/>
            <a:ext cx="0" cy="494764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3" name="CuadroTexto 32"/>
          <p:cNvSpPr txBox="1"/>
          <p:nvPr/>
        </p:nvSpPr>
        <p:spPr>
          <a:xfrm>
            <a:off x="179512" y="6322094"/>
            <a:ext cx="237626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AR" dirty="0">
                <a:solidFill>
                  <a:schemeClr val="bg1"/>
                </a:solidFill>
              </a:rPr>
              <a:t>SIN TRATAMIENTO</a:t>
            </a:r>
          </a:p>
        </p:txBody>
      </p:sp>
      <p:cxnSp>
        <p:nvCxnSpPr>
          <p:cNvPr id="35" name="Conector recto de flecha 34"/>
          <p:cNvCxnSpPr/>
          <p:nvPr/>
        </p:nvCxnSpPr>
        <p:spPr>
          <a:xfrm>
            <a:off x="4860032" y="764704"/>
            <a:ext cx="1152128" cy="720080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6" name="CuadroTexto 35"/>
          <p:cNvSpPr txBox="1"/>
          <p:nvPr/>
        </p:nvSpPr>
        <p:spPr>
          <a:xfrm>
            <a:off x="4932040" y="1628800"/>
            <a:ext cx="288032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AR" dirty="0">
                <a:solidFill>
                  <a:schemeClr val="bg1"/>
                </a:solidFill>
              </a:rPr>
              <a:t>PROBABILIDAD ALTA</a:t>
            </a:r>
          </a:p>
        </p:txBody>
      </p:sp>
      <p:cxnSp>
        <p:nvCxnSpPr>
          <p:cNvPr id="38" name="Conector recto de flecha 37"/>
          <p:cNvCxnSpPr/>
          <p:nvPr/>
        </p:nvCxnSpPr>
        <p:spPr>
          <a:xfrm>
            <a:off x="6300192" y="2275131"/>
            <a:ext cx="0" cy="793829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9" name="CuadroTexto 38"/>
          <p:cNvSpPr txBox="1"/>
          <p:nvPr/>
        </p:nvSpPr>
        <p:spPr>
          <a:xfrm>
            <a:off x="5364088" y="3212976"/>
            <a:ext cx="216024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AR" dirty="0">
                <a:solidFill>
                  <a:schemeClr val="bg1"/>
                </a:solidFill>
              </a:rPr>
              <a:t>TC MULTICORTE</a:t>
            </a:r>
          </a:p>
        </p:txBody>
      </p:sp>
      <p:cxnSp>
        <p:nvCxnSpPr>
          <p:cNvPr id="41" name="Conector recto de flecha 40"/>
          <p:cNvCxnSpPr/>
          <p:nvPr/>
        </p:nvCxnSpPr>
        <p:spPr>
          <a:xfrm flipH="1">
            <a:off x="5364088" y="3645024"/>
            <a:ext cx="648072" cy="648072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2" name="CuadroTexto 41"/>
          <p:cNvSpPr txBox="1"/>
          <p:nvPr/>
        </p:nvSpPr>
        <p:spPr>
          <a:xfrm>
            <a:off x="4716016" y="4454365"/>
            <a:ext cx="158417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AR" dirty="0">
                <a:solidFill>
                  <a:schemeClr val="bg1"/>
                </a:solidFill>
              </a:rPr>
              <a:t>NO TEP</a:t>
            </a:r>
          </a:p>
        </p:txBody>
      </p:sp>
      <p:cxnSp>
        <p:nvCxnSpPr>
          <p:cNvPr id="44" name="Conector recto de flecha 43"/>
          <p:cNvCxnSpPr/>
          <p:nvPr/>
        </p:nvCxnSpPr>
        <p:spPr>
          <a:xfrm>
            <a:off x="5364088" y="4939427"/>
            <a:ext cx="0" cy="618455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7" name="CuadroTexto 46"/>
          <p:cNvSpPr txBox="1"/>
          <p:nvPr/>
        </p:nvSpPr>
        <p:spPr>
          <a:xfrm>
            <a:off x="4638290" y="5557882"/>
            <a:ext cx="2021941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AR" dirty="0">
                <a:solidFill>
                  <a:schemeClr val="bg1"/>
                </a:solidFill>
              </a:rPr>
              <a:t>SIN TRATAMIENTO</a:t>
            </a:r>
          </a:p>
          <a:p>
            <a:r>
              <a:rPr lang="es-AR" dirty="0">
                <a:solidFill>
                  <a:schemeClr val="bg1"/>
                </a:solidFill>
              </a:rPr>
              <a:t>Seguir investigando</a:t>
            </a:r>
          </a:p>
        </p:txBody>
      </p:sp>
      <p:cxnSp>
        <p:nvCxnSpPr>
          <p:cNvPr id="53" name="Conector recto de flecha 52"/>
          <p:cNvCxnSpPr/>
          <p:nvPr/>
        </p:nvCxnSpPr>
        <p:spPr>
          <a:xfrm>
            <a:off x="6660231" y="3645024"/>
            <a:ext cx="648073" cy="648072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4" name="CuadroTexto 53"/>
          <p:cNvSpPr txBox="1"/>
          <p:nvPr/>
        </p:nvSpPr>
        <p:spPr>
          <a:xfrm>
            <a:off x="6660231" y="4454365"/>
            <a:ext cx="1728193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AR" dirty="0">
                <a:solidFill>
                  <a:schemeClr val="bg1"/>
                </a:solidFill>
              </a:rPr>
              <a:t>TEP</a:t>
            </a:r>
          </a:p>
        </p:txBody>
      </p:sp>
      <p:cxnSp>
        <p:nvCxnSpPr>
          <p:cNvPr id="56" name="Conector recto de flecha 55"/>
          <p:cNvCxnSpPr/>
          <p:nvPr/>
        </p:nvCxnSpPr>
        <p:spPr>
          <a:xfrm>
            <a:off x="7308304" y="4939427"/>
            <a:ext cx="0" cy="618455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7" name="CuadroTexto 56"/>
          <p:cNvSpPr txBox="1"/>
          <p:nvPr/>
        </p:nvSpPr>
        <p:spPr>
          <a:xfrm>
            <a:off x="6804248" y="5742548"/>
            <a:ext cx="187220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AR" dirty="0">
                <a:solidFill>
                  <a:schemeClr val="bg1"/>
                </a:solidFill>
              </a:rPr>
              <a:t>TRATAMIENTO</a:t>
            </a:r>
          </a:p>
        </p:txBody>
      </p:sp>
      <p:sp>
        <p:nvSpPr>
          <p:cNvPr id="58" name="Más 57"/>
          <p:cNvSpPr/>
          <p:nvPr/>
        </p:nvSpPr>
        <p:spPr>
          <a:xfrm>
            <a:off x="3414156" y="3969060"/>
            <a:ext cx="365756" cy="324036"/>
          </a:xfrm>
          <a:prstGeom prst="mathPlus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AR"/>
          </a:p>
        </p:txBody>
      </p:sp>
      <p:sp>
        <p:nvSpPr>
          <p:cNvPr id="59" name="Menos 58"/>
          <p:cNvSpPr/>
          <p:nvPr/>
        </p:nvSpPr>
        <p:spPr>
          <a:xfrm>
            <a:off x="683568" y="4149080"/>
            <a:ext cx="360040" cy="105107"/>
          </a:xfrm>
          <a:prstGeom prst="mathMinus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AR"/>
          </a:p>
        </p:txBody>
      </p:sp>
    </p:spTree>
    <p:extLst>
      <p:ext uri="{BB962C8B-B14F-4D97-AF65-F5344CB8AC3E}">
        <p14:creationId xmlns:p14="http://schemas.microsoft.com/office/powerpoint/2010/main" val="3592278073"/>
      </p:ext>
    </p:extLst>
  </p:cSld>
  <p:clrMapOvr>
    <a:masterClrMapping/>
  </p:clrMapOvr>
</p:sld>
</file>

<file path=ppt/slides/slide6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F962B185-A066-4648-B0A2-F641F4E30C4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57200" y="530225"/>
            <a:ext cx="8229600" cy="666527"/>
          </a:xfrm>
        </p:spPr>
        <p:txBody>
          <a:bodyPr/>
          <a:lstStyle/>
          <a:p>
            <a:r>
              <a:rPr lang="es-AR" dirty="0"/>
              <a:t>EP CON INESTABILIDAD HEMODINAMICA</a:t>
            </a:r>
          </a:p>
        </p:txBody>
      </p:sp>
      <p:sp>
        <p:nvSpPr>
          <p:cNvPr id="3" name="Marcador de contenido 2">
            <a:extLst>
              <a:ext uri="{FF2B5EF4-FFF2-40B4-BE49-F238E27FC236}">
                <a16:creationId xmlns:a16="http://schemas.microsoft.com/office/drawing/2014/main" id="{B359952D-E6F2-4821-AE42-D0C7884F6239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57200" y="1487367"/>
            <a:ext cx="8229600" cy="4824958"/>
          </a:xfrm>
        </p:spPr>
        <p:txBody>
          <a:bodyPr/>
          <a:lstStyle/>
          <a:p>
            <a:r>
              <a:rPr lang="es-AR" dirty="0"/>
              <a:t>ECO CARDIO DOPPLER </a:t>
            </a:r>
          </a:p>
          <a:p>
            <a:pPr marL="0" indent="0">
              <a:buNone/>
            </a:pPr>
            <a:r>
              <a:rPr lang="es-AR" dirty="0"/>
              <a:t>                 CON DISFUNCIÓN (SÍ)</a:t>
            </a:r>
          </a:p>
          <a:p>
            <a:pPr marL="0" indent="0">
              <a:buNone/>
            </a:pPr>
            <a:r>
              <a:rPr lang="es-AR" dirty="0"/>
              <a:t>                          </a:t>
            </a:r>
          </a:p>
          <a:p>
            <a:pPr marL="0" indent="0">
              <a:buNone/>
            </a:pPr>
            <a:endParaRPr lang="es-AR" dirty="0"/>
          </a:p>
          <a:p>
            <a:pPr marL="0" indent="0">
              <a:buNone/>
            </a:pPr>
            <a:r>
              <a:rPr lang="es-AR" dirty="0"/>
              <a:t>SI SE  DISPONE DE ANGIO TC (+)</a:t>
            </a:r>
          </a:p>
          <a:p>
            <a:pPr marL="0" indent="0">
              <a:buNone/>
            </a:pPr>
            <a:endParaRPr lang="es-AR" dirty="0"/>
          </a:p>
        </p:txBody>
      </p:sp>
      <p:cxnSp>
        <p:nvCxnSpPr>
          <p:cNvPr id="5" name="Conector recto de flecha 4">
            <a:extLst>
              <a:ext uri="{FF2B5EF4-FFF2-40B4-BE49-F238E27FC236}">
                <a16:creationId xmlns:a16="http://schemas.microsoft.com/office/drawing/2014/main" id="{487946B4-2BB5-475D-BFA2-773F22585C4F}"/>
              </a:ext>
            </a:extLst>
          </p:cNvPr>
          <p:cNvCxnSpPr/>
          <p:nvPr/>
        </p:nvCxnSpPr>
        <p:spPr>
          <a:xfrm>
            <a:off x="5220072" y="1844824"/>
            <a:ext cx="1008112" cy="0"/>
          </a:xfrm>
          <a:prstGeom prst="straightConnector1">
            <a:avLst/>
          </a:prstGeom>
          <a:ln>
            <a:solidFill>
              <a:srgbClr val="FFFF00"/>
            </a:solidFill>
            <a:headEnd type="none" w="med" len="med"/>
            <a:tailEnd type="arrow" w="med" len="med"/>
          </a:ln>
        </p:spPr>
        <p:style>
          <a:lnRef idx="3">
            <a:schemeClr val="accent6"/>
          </a:lnRef>
          <a:fillRef idx="0">
            <a:schemeClr val="accent6"/>
          </a:fillRef>
          <a:effectRef idx="2">
            <a:schemeClr val="accent6"/>
          </a:effectRef>
          <a:fontRef idx="minor">
            <a:schemeClr val="tx1"/>
          </a:fontRef>
        </p:style>
      </p:cxnSp>
      <p:sp>
        <p:nvSpPr>
          <p:cNvPr id="7" name="Rectángulo 6">
            <a:extLst>
              <a:ext uri="{FF2B5EF4-FFF2-40B4-BE49-F238E27FC236}">
                <a16:creationId xmlns:a16="http://schemas.microsoft.com/office/drawing/2014/main" id="{4E34C26F-4772-44BB-91C5-E9AA29586C83}"/>
              </a:ext>
            </a:extLst>
          </p:cNvPr>
          <p:cNvSpPr/>
          <p:nvPr/>
        </p:nvSpPr>
        <p:spPr>
          <a:xfrm>
            <a:off x="6845424" y="1487367"/>
            <a:ext cx="1512168" cy="2949745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AR" sz="1600" dirty="0">
                <a:solidFill>
                  <a:srgbClr val="FF0000"/>
                </a:solidFill>
              </a:rPr>
              <a:t>TRATAMIENTO</a:t>
            </a:r>
          </a:p>
        </p:txBody>
      </p:sp>
      <p:cxnSp>
        <p:nvCxnSpPr>
          <p:cNvPr id="9" name="Conector recto de flecha 8">
            <a:extLst>
              <a:ext uri="{FF2B5EF4-FFF2-40B4-BE49-F238E27FC236}">
                <a16:creationId xmlns:a16="http://schemas.microsoft.com/office/drawing/2014/main" id="{36354D08-304B-4F06-A4CA-DC2401EDD775}"/>
              </a:ext>
            </a:extLst>
          </p:cNvPr>
          <p:cNvCxnSpPr>
            <a:cxnSpLocks/>
          </p:cNvCxnSpPr>
          <p:nvPr/>
        </p:nvCxnSpPr>
        <p:spPr>
          <a:xfrm>
            <a:off x="3923928" y="2780928"/>
            <a:ext cx="0" cy="803241"/>
          </a:xfrm>
          <a:prstGeom prst="straightConnector1">
            <a:avLst/>
          </a:prstGeom>
          <a:ln>
            <a:solidFill>
              <a:srgbClr val="FFFF00"/>
            </a:solidFill>
            <a:tailEnd type="triangle"/>
          </a:ln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cxnSp>
        <p:nvCxnSpPr>
          <p:cNvPr id="12" name="Conector recto de flecha 11">
            <a:extLst>
              <a:ext uri="{FF2B5EF4-FFF2-40B4-BE49-F238E27FC236}">
                <a16:creationId xmlns:a16="http://schemas.microsoft.com/office/drawing/2014/main" id="{DB36CC95-8937-4446-85C7-EE6233A61311}"/>
              </a:ext>
            </a:extLst>
          </p:cNvPr>
          <p:cNvCxnSpPr/>
          <p:nvPr/>
        </p:nvCxnSpPr>
        <p:spPr>
          <a:xfrm flipV="1">
            <a:off x="5148064" y="2780928"/>
            <a:ext cx="1368152" cy="1080132"/>
          </a:xfrm>
          <a:prstGeom prst="straightConnector1">
            <a:avLst/>
          </a:prstGeom>
          <a:ln>
            <a:solidFill>
              <a:srgbClr val="FFFF00"/>
            </a:solidFill>
            <a:tailEnd type="triangle"/>
          </a:ln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cxnSp>
        <p:nvCxnSpPr>
          <p:cNvPr id="6" name="Conector recto de flecha 5">
            <a:extLst>
              <a:ext uri="{FF2B5EF4-FFF2-40B4-BE49-F238E27FC236}">
                <a16:creationId xmlns:a16="http://schemas.microsoft.com/office/drawing/2014/main" id="{51F6E5B1-3E18-4C67-9C7D-1584EAAFBEF4}"/>
              </a:ext>
            </a:extLst>
          </p:cNvPr>
          <p:cNvCxnSpPr/>
          <p:nvPr/>
        </p:nvCxnSpPr>
        <p:spPr>
          <a:xfrm>
            <a:off x="-1332656" y="4437112"/>
            <a:ext cx="914400" cy="914400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602265049"/>
      </p:ext>
    </p:extLst>
  </p:cSld>
  <p:clrMapOvr>
    <a:masterClrMapping/>
  </p:clrMapOvr>
</p:sld>
</file>

<file path=ppt/slides/slide6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2706" name="Rectangle 2"/>
          <p:cNvSpPr>
            <a:spLocks noGrp="1" noChangeArrowheads="1"/>
          </p:cNvSpPr>
          <p:nvPr>
            <p:ph type="title"/>
          </p:nvPr>
        </p:nvSpPr>
        <p:spPr>
          <a:xfrm>
            <a:off x="457200" y="260350"/>
            <a:ext cx="8229600" cy="1143000"/>
          </a:xfrm>
        </p:spPr>
        <p:txBody>
          <a:bodyPr/>
          <a:lstStyle/>
          <a:p>
            <a:r>
              <a:rPr lang="es-ES" sz="3600" i="1" u="sng"/>
              <a:t>TROMBOEMBOLISMO VENOSO</a:t>
            </a:r>
            <a:br>
              <a:rPr lang="es-ES" sz="3600" i="1" u="sng"/>
            </a:br>
            <a:r>
              <a:rPr lang="es-ES" sz="3600" i="1" u="sng"/>
              <a:t>Profilaxis</a:t>
            </a:r>
            <a:endParaRPr lang="es-AR" sz="3600"/>
          </a:p>
        </p:txBody>
      </p:sp>
      <p:sp>
        <p:nvSpPr>
          <p:cNvPr id="72707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382588" y="1844675"/>
            <a:ext cx="8366125" cy="4608513"/>
          </a:xfrm>
        </p:spPr>
        <p:txBody>
          <a:bodyPr/>
          <a:lstStyle/>
          <a:p>
            <a:r>
              <a:rPr lang="es-AR" sz="2800"/>
              <a:t>PREVENCIÓN DE LA TROMBOSIS VENOSA Y EP EN  PACIENTES CLÍNICOS Y QUIRÚRGICOS</a:t>
            </a:r>
          </a:p>
          <a:p>
            <a:endParaRPr lang="es-AR" sz="2800"/>
          </a:p>
          <a:p>
            <a:r>
              <a:rPr lang="es-AR" sz="2800"/>
              <a:t>FACTORES DE RIESGO A TENER EN CUENTA</a:t>
            </a:r>
          </a:p>
          <a:p>
            <a:pPr lvl="1"/>
            <a:r>
              <a:rPr lang="es-AR" sz="2400"/>
              <a:t>EDAD &gt;40 AÑOS		CIRUGÍA ORTOPEDICA</a:t>
            </a:r>
          </a:p>
          <a:p>
            <a:pPr lvl="1"/>
            <a:r>
              <a:rPr lang="es-AR" sz="2400"/>
              <a:t>CANCER			CIRUGÍA GENERAL</a:t>
            </a:r>
          </a:p>
          <a:p>
            <a:pPr lvl="1"/>
            <a:r>
              <a:rPr lang="es-AR" sz="2400"/>
              <a:t>OBESIDAD			ANTECEDENTES DE TVP</a:t>
            </a:r>
          </a:p>
          <a:p>
            <a:pPr lvl="1"/>
            <a:r>
              <a:rPr lang="es-AR" sz="2400"/>
              <a:t>INSUFICIENCIA CARDIACA	INMOVILIZACIÓN &gt; 3 DIAS</a:t>
            </a:r>
          </a:p>
          <a:p>
            <a:pPr lvl="1"/>
            <a:r>
              <a:rPr lang="es-AR" sz="2400"/>
              <a:t>VARICES DE MMII		TROMBOFILIA</a:t>
            </a:r>
          </a:p>
          <a:p>
            <a:pPr lvl="1"/>
            <a:r>
              <a:rPr lang="es-AR" sz="2400"/>
              <a:t>ACV ISQUEMICO – PARÁLISIS DE MMII</a:t>
            </a:r>
          </a:p>
        </p:txBody>
      </p:sp>
    </p:spTree>
  </p:cSld>
  <p:clrMapOvr>
    <a:masterClrMapping/>
  </p:clrMapOvr>
  <p:transition>
    <p:wipe dir="r"/>
  </p:transition>
</p:sld>
</file>

<file path=ppt/slides/slide6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682" name="Rectangle 2"/>
          <p:cNvSpPr>
            <a:spLocks noGrp="1" noChangeArrowheads="1"/>
          </p:cNvSpPr>
          <p:nvPr>
            <p:ph type="title"/>
          </p:nvPr>
        </p:nvSpPr>
        <p:spPr>
          <a:xfrm>
            <a:off x="457200" y="260350"/>
            <a:ext cx="8229600" cy="1143000"/>
          </a:xfrm>
        </p:spPr>
        <p:txBody>
          <a:bodyPr/>
          <a:lstStyle/>
          <a:p>
            <a:r>
              <a:rPr lang="es-ES" sz="3600" i="1" u="sng"/>
              <a:t>TROMBOEMBOLISMO VENOSO</a:t>
            </a:r>
            <a:br>
              <a:rPr lang="es-ES" sz="3600" i="1" u="sng"/>
            </a:br>
            <a:r>
              <a:rPr lang="es-ES" sz="3600" i="1" u="sng"/>
              <a:t>Profilaxis</a:t>
            </a:r>
            <a:endParaRPr lang="es-AR" sz="3600"/>
          </a:p>
        </p:txBody>
      </p:sp>
      <p:sp>
        <p:nvSpPr>
          <p:cNvPr id="71683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742950" y="1844675"/>
            <a:ext cx="7645400" cy="4824413"/>
          </a:xfrm>
        </p:spPr>
        <p:txBody>
          <a:bodyPr/>
          <a:lstStyle/>
          <a:p>
            <a:pPr>
              <a:lnSpc>
                <a:spcPct val="90000"/>
              </a:lnSpc>
            </a:pPr>
            <a:r>
              <a:rPr lang="es-AR" sz="2400" dirty="0"/>
              <a:t>PROFILAXIS TVP Y EP QUIRÚRGICAS</a:t>
            </a:r>
          </a:p>
          <a:p>
            <a:pPr lvl="1">
              <a:lnSpc>
                <a:spcPct val="90000"/>
              </a:lnSpc>
            </a:pPr>
            <a:r>
              <a:rPr lang="es-AR" sz="2000" dirty="0"/>
              <a:t>RIESGO MODERADO</a:t>
            </a:r>
          </a:p>
          <a:p>
            <a:pPr lvl="1">
              <a:lnSpc>
                <a:spcPct val="90000"/>
              </a:lnSpc>
            </a:pPr>
            <a:r>
              <a:rPr lang="es-AR" sz="2000" dirty="0"/>
              <a:t>Cx. General. Enoxaparina: 0,2 ml = 20 mg SC  2hs antes y luego 20 mg por día por 7 días ó hasta el alta</a:t>
            </a:r>
          </a:p>
          <a:p>
            <a:pPr>
              <a:lnSpc>
                <a:spcPct val="90000"/>
              </a:lnSpc>
            </a:pPr>
            <a:r>
              <a:rPr lang="es-AR" sz="2400" dirty="0"/>
              <a:t>RIESGO ALTO</a:t>
            </a:r>
          </a:p>
          <a:p>
            <a:pPr lvl="1">
              <a:lnSpc>
                <a:spcPct val="90000"/>
              </a:lnSpc>
            </a:pPr>
            <a:r>
              <a:rPr lang="es-AR" sz="2000" dirty="0"/>
              <a:t>Cx. Ortopédica: 0,4 ml = 40 </a:t>
            </a:r>
            <a:r>
              <a:rPr lang="es-AR" sz="2000"/>
              <a:t>mg SC 12 </a:t>
            </a:r>
            <a:r>
              <a:rPr lang="es-AR" sz="2000" dirty="0"/>
              <a:t>hs antes y luego 40 mg por día por 7 días </a:t>
            </a:r>
          </a:p>
        </p:txBody>
      </p:sp>
    </p:spTree>
  </p:cSld>
  <p:clrMapOvr>
    <a:masterClrMapping/>
  </p:clrMapOvr>
  <p:transition>
    <p:wipe dir="r"/>
  </p:transition>
</p:sld>
</file>

<file path=ppt/slides/slide6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972A801F-22C2-409C-8F52-ED8552F545D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57200" y="260649"/>
            <a:ext cx="8229600" cy="1008112"/>
          </a:xfrm>
        </p:spPr>
        <p:txBody>
          <a:bodyPr/>
          <a:lstStyle/>
          <a:p>
            <a:r>
              <a:rPr lang="es-AR" sz="2400" dirty="0"/>
              <a:t>ESTRATIFICACIÓN DE RIESGO EN TEP</a:t>
            </a:r>
          </a:p>
        </p:txBody>
      </p:sp>
      <p:pic>
        <p:nvPicPr>
          <p:cNvPr id="5" name="Marcador de contenido 4">
            <a:extLst>
              <a:ext uri="{FF2B5EF4-FFF2-40B4-BE49-F238E27FC236}">
                <a16:creationId xmlns:a16="http://schemas.microsoft.com/office/drawing/2014/main" id="{A3EB76C8-8CED-4BD3-93D9-41B4DB9F500D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 rotWithShape="1">
          <a:blip r:embed="rId2"/>
          <a:srcRect l="28412" t="21195" r="42314" b="36785"/>
          <a:stretch/>
        </p:blipFill>
        <p:spPr>
          <a:xfrm>
            <a:off x="549896" y="980727"/>
            <a:ext cx="8136904" cy="5616624"/>
          </a:xfrm>
        </p:spPr>
      </p:pic>
    </p:spTree>
    <p:extLst>
      <p:ext uri="{BB962C8B-B14F-4D97-AF65-F5344CB8AC3E}">
        <p14:creationId xmlns:p14="http://schemas.microsoft.com/office/powerpoint/2010/main" val="4004694463"/>
      </p:ext>
    </p:extLst>
  </p:cSld>
  <p:clrMapOvr>
    <a:masterClrMapping/>
  </p:clrMapOvr>
</p:sld>
</file>

<file path=ppt/slides/slide6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FDB9434D-B0B5-43E7-B0DE-171B6383393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57200" y="188641"/>
            <a:ext cx="8229600" cy="864095"/>
          </a:xfrm>
        </p:spPr>
        <p:txBody>
          <a:bodyPr/>
          <a:lstStyle/>
          <a:p>
            <a:r>
              <a:rPr lang="es-AR" sz="2800" dirty="0"/>
              <a:t>MENSAJES PARA LLEVAR</a:t>
            </a:r>
          </a:p>
        </p:txBody>
      </p:sp>
      <p:sp>
        <p:nvSpPr>
          <p:cNvPr id="3" name="Marcador de contenido 2">
            <a:extLst>
              <a:ext uri="{FF2B5EF4-FFF2-40B4-BE49-F238E27FC236}">
                <a16:creationId xmlns:a16="http://schemas.microsoft.com/office/drawing/2014/main" id="{17CF6BCB-0771-4201-BBD1-379F3AB96C4A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57200" y="1268760"/>
            <a:ext cx="8229600" cy="5400600"/>
          </a:xfrm>
        </p:spPr>
        <p:txBody>
          <a:bodyPr/>
          <a:lstStyle/>
          <a:p>
            <a:r>
              <a:rPr lang="es-AR" sz="2400" dirty="0"/>
              <a:t>LA ETV = TVP Y EP</a:t>
            </a:r>
          </a:p>
          <a:p>
            <a:r>
              <a:rPr lang="es-AR" sz="2400" dirty="0"/>
              <a:t>SU DIAGNÓSTICO DEBE REALIZARZE  EN EL CONTEXTO CLÍNICO</a:t>
            </a:r>
          </a:p>
          <a:p>
            <a:r>
              <a:rPr lang="es-AR" sz="2400" dirty="0"/>
              <a:t>SE RECOMIENDAN USAR ESCALAS DE PROBABILIDAD Y SEVERIDAD</a:t>
            </a:r>
          </a:p>
          <a:p>
            <a:r>
              <a:rPr lang="es-AR" sz="2400" dirty="0"/>
              <a:t>Evaluar severidad y compromiso hemodinámico</a:t>
            </a:r>
          </a:p>
          <a:p>
            <a:r>
              <a:rPr lang="es-AR" sz="2400" dirty="0"/>
              <a:t>SE RECOMIENDA ESTRATIFICAR AL PACIENTE</a:t>
            </a:r>
          </a:p>
          <a:p>
            <a:r>
              <a:rPr lang="es-AR" sz="2400" dirty="0"/>
              <a:t>SE RECOMIENDA INICIAR PRECOZMENTE EL TRATAMIENTO EN PROBABILIDAD ALTA  o INTERMEDIA</a:t>
            </a:r>
          </a:p>
          <a:p>
            <a:r>
              <a:rPr lang="es-AR" sz="2400" dirty="0"/>
              <a:t>Paciente con Disnea  e hipoxemia con RX TX normal sospechar TEPA al haber descartado un DX alternativo . Pensar en Neo ó Trombofilia si no se encuentra la causa </a:t>
            </a:r>
          </a:p>
        </p:txBody>
      </p:sp>
    </p:spTree>
    <p:extLst>
      <p:ext uri="{BB962C8B-B14F-4D97-AF65-F5344CB8AC3E}">
        <p14:creationId xmlns:p14="http://schemas.microsoft.com/office/powerpoint/2010/main" val="3972386046"/>
      </p:ext>
    </p:extLst>
  </p:cSld>
  <p:clrMapOvr>
    <a:masterClrMapping/>
  </p:clrMapOvr>
</p:sld>
</file>

<file path=ppt/slides/slide6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2530" name="Picture 4" descr="DSC02508">
            <a:extLst>
              <a:ext uri="{FF2B5EF4-FFF2-40B4-BE49-F238E27FC236}">
                <a16:creationId xmlns:a16="http://schemas.microsoft.com/office/drawing/2014/main" id="{88B47D51-A4AF-4B02-885A-8D2FFB44AAE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8000" y="381000"/>
            <a:ext cx="8128000" cy="6096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95300364"/>
      </p:ext>
    </p:extLst>
  </p:cSld>
  <p:clrMapOvr>
    <a:masterClrMapping/>
  </p:clrMapOvr>
</p:sld>
</file>

<file path=ppt/theme/theme1.xml><?xml version="1.0" encoding="utf-8"?>
<a:theme xmlns:a="http://schemas.openxmlformats.org/drawingml/2006/main" name="Azul base">
  <a:themeElements>
    <a:clrScheme name="Azul base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Azul base">
      <a:majorFont>
        <a:latin typeface="Trebuchet MS"/>
        <a:ea typeface=""/>
        <a:cs typeface=""/>
      </a:majorFont>
      <a:minorFont>
        <a:latin typeface="Trebuchet MS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Azul base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Azul base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Azul base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Azul base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Azul base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Azul base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Azul base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Azul base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Azul base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Azul base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Azul base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Azul base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Them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Azul base</Template>
  <TotalTime>1276</TotalTime>
  <Words>2853</Words>
  <Application>Microsoft Office PowerPoint</Application>
  <PresentationFormat>Presentación en pantalla (4:3)</PresentationFormat>
  <Paragraphs>522</Paragraphs>
  <Slides>69</Slides>
  <Notes>0</Notes>
  <HiddenSlides>0</HiddenSlides>
  <MMClips>0</MMClips>
  <ScaleCrop>false</ScaleCrop>
  <HeadingPairs>
    <vt:vector size="8" baseType="variant">
      <vt:variant>
        <vt:lpstr>Fuentes usadas</vt:lpstr>
      </vt:variant>
      <vt:variant>
        <vt:i4>5</vt:i4>
      </vt:variant>
      <vt:variant>
        <vt:lpstr>Tema</vt:lpstr>
      </vt:variant>
      <vt:variant>
        <vt:i4>1</vt:i4>
      </vt:variant>
      <vt:variant>
        <vt:lpstr>Servidores OLE incrustados</vt:lpstr>
      </vt:variant>
      <vt:variant>
        <vt:i4>1</vt:i4>
      </vt:variant>
      <vt:variant>
        <vt:lpstr>Títulos de diapositiva</vt:lpstr>
      </vt:variant>
      <vt:variant>
        <vt:i4>69</vt:i4>
      </vt:variant>
    </vt:vector>
  </HeadingPairs>
  <TitlesOfParts>
    <vt:vector size="76" baseType="lpstr">
      <vt:lpstr>Arial</vt:lpstr>
      <vt:lpstr>Calibri</vt:lpstr>
      <vt:lpstr>Times New Roman</vt:lpstr>
      <vt:lpstr>Trebuchet MS</vt:lpstr>
      <vt:lpstr>Wingdings</vt:lpstr>
      <vt:lpstr>Azul base</vt:lpstr>
      <vt:lpstr>Foto de Photo Editor</vt:lpstr>
      <vt:lpstr>TROMBOEMBOLISMO VENOSO </vt:lpstr>
      <vt:lpstr>Presentación de PowerPoint</vt:lpstr>
      <vt:lpstr>¿Porqué es una enfermedad importante?</vt:lpstr>
      <vt:lpstr>TROMBOEMBOLISMO VENOSO </vt:lpstr>
      <vt:lpstr>Embolia pulmonar aguda</vt:lpstr>
      <vt:lpstr>TROMBOEMBOLISMO VENOSO</vt:lpstr>
      <vt:lpstr>TROMBOEMBOLISMO VENOSO Factores de Riesgo Hereditarios</vt:lpstr>
      <vt:lpstr>TROMBOEMBOLISMO VENOSO Factores de Riesgo Hereditarios</vt:lpstr>
      <vt:lpstr>TROMBOEMBOLISMO VENOSO Factores de Riesgo Adquiridos</vt:lpstr>
      <vt:lpstr>TROMBOEMBOLISMO VENOSO Factores de Riesgo Adquiridos</vt:lpstr>
      <vt:lpstr>TROMBOEMBOLISMO VENOSO Fisiopatología - TEPA  HTPA</vt:lpstr>
      <vt:lpstr>Presentación de PowerPoint</vt:lpstr>
      <vt:lpstr>TROMBOEMBOLISMO VENOSO</vt:lpstr>
      <vt:lpstr>TROMBOEMBOLISMO VENOSO</vt:lpstr>
      <vt:lpstr>Presentación de PowerPoint</vt:lpstr>
      <vt:lpstr>Manifestaciones Clínicas</vt:lpstr>
      <vt:lpstr>Manifestaciones Clínicas</vt:lpstr>
      <vt:lpstr>Manifestaciones Clínicas</vt:lpstr>
      <vt:lpstr>TROMBOEMBOLISMO VENOSO Estimación clínica de probabilidad para embolismo pulmonar (EP) - SCORE WELLS</vt:lpstr>
      <vt:lpstr>Escala de Ginebra</vt:lpstr>
      <vt:lpstr>Presentación de PowerPoint</vt:lpstr>
      <vt:lpstr>VARIABLES /ESTRATIFICACIÓN/RIESGO</vt:lpstr>
      <vt:lpstr>CLASIFICACIÓN REPERCUSIÓN HEMODINÁMICA</vt:lpstr>
      <vt:lpstr>CLASIFICACIÓN REPERCUSIÓN HEMODINÁMICA</vt:lpstr>
      <vt:lpstr>CLASIFICACIÓN REPERCUSIÓN HEMODINÁMICA</vt:lpstr>
      <vt:lpstr>TROMBOEMBOLISMO VENOSO</vt:lpstr>
      <vt:lpstr>TROMBOEMBOLISMO VENOSO MÉTODOS DE DIAGNÓSTICO</vt:lpstr>
      <vt:lpstr>TROMBOEMBOLISMO VENOSO MÉTODOS DE DIAGNÓSTICO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TROMBOEMBOLISMO VENOSO IMÁGENES - Rx de Tórax</vt:lpstr>
      <vt:lpstr>TROMBOEMBOLISMO VENOSO IMÁGENES - Rx de Tórax</vt:lpstr>
      <vt:lpstr>TROMBOEMBOLISMO VENOSO Radiografía de Tórax</vt:lpstr>
      <vt:lpstr>Disfunción de VD</vt:lpstr>
      <vt:lpstr>Presentación de PowerPoint</vt:lpstr>
      <vt:lpstr>Presentación de PowerPoint</vt:lpstr>
      <vt:lpstr>TROMBOEMBOLISMO VENOSO Centellograma V/P Pulmonar</vt:lpstr>
      <vt:lpstr>TROMBOEMBOLISMO VENOSO TAC Helicoidal</vt:lpstr>
      <vt:lpstr>Presentación de PowerPoint</vt:lpstr>
      <vt:lpstr>Presentación de PowerPoint</vt:lpstr>
      <vt:lpstr>Presentación de PowerPoint</vt:lpstr>
      <vt:lpstr>Presentación de PowerPoint</vt:lpstr>
      <vt:lpstr>TROMBOEMBOLISMO VENOSO Diagnóstico por Imágenes</vt:lpstr>
      <vt:lpstr>Presentación de PowerPoint</vt:lpstr>
      <vt:lpstr>ECO CARDIO DOPPLER</vt:lpstr>
      <vt:lpstr>Presentación de PowerPoint</vt:lpstr>
      <vt:lpstr>TROMBOEMBOLISMO VENOSO Ecocardiografía en TEPA</vt:lpstr>
      <vt:lpstr>TROMBOEMBOLISMO VENOSO Eco  de MMII - Ultrasonido (US)</vt:lpstr>
      <vt:lpstr>TRATAMIENTO</vt:lpstr>
      <vt:lpstr>TRATAMIENTO</vt:lpstr>
      <vt:lpstr>TRATAMIENTO</vt:lpstr>
      <vt:lpstr>TROMBOLÍTICOS INDICACIONES</vt:lpstr>
      <vt:lpstr>Tratamiento Fibrinolítico en Riesgo Intermedio</vt:lpstr>
      <vt:lpstr>TROMBOEMBOLISMO VENOSO TROMBOLISIS</vt:lpstr>
      <vt:lpstr>TROMBOEMBOLISMO VENOSO TROMBOLISIS</vt:lpstr>
      <vt:lpstr>TROMBOEMBOLISMO VENOSO</vt:lpstr>
      <vt:lpstr>Presentación de PowerPoint</vt:lpstr>
      <vt:lpstr>EP CON INESTABILIDAD HEMODINAMICA</vt:lpstr>
      <vt:lpstr>TROMBOEMBOLISMO VENOSO Profilaxis</vt:lpstr>
      <vt:lpstr>TROMBOEMBOLISMO VENOSO Profilaxis</vt:lpstr>
      <vt:lpstr>ESTRATIFICACIÓN DE RIESGO EN TEP</vt:lpstr>
      <vt:lpstr>MENSAJES PARA LLEVAR</vt:lpstr>
      <vt:lpstr>Presentación de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/>
  <cp:lastModifiedBy>Gregorio Kevorkof</cp:lastModifiedBy>
  <cp:revision>177</cp:revision>
  <dcterms:created xsi:type="dcterms:W3CDTF">1601-01-01T00:00:00Z</dcterms:created>
  <dcterms:modified xsi:type="dcterms:W3CDTF">2026-04-27T00:59:09Z</dcterms:modified>
</cp:coreProperties>
</file>