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3" r:id="rId5"/>
    <p:sldMasterId id="2147483674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19903AF-9660-4639-8167-78986665DCFE}">
  <a:tblStyle styleId="{D19903AF-9660-4639-8167-78986665DCF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9FA"/>
          </a:solidFill>
        </a:fill>
      </a:tcStyle>
    </a:wholeTbl>
    <a:band1H>
      <a:tcTxStyle/>
      <a:tcStyle>
        <a:fill>
          <a:solidFill>
            <a:srgbClr val="E7F3F4"/>
          </a:solidFill>
        </a:fill>
      </a:tcStyle>
    </a:band1H>
    <a:band2H>
      <a:tcTxStyle/>
    </a:band2H>
    <a:band1V>
      <a:tcTxStyle/>
      <a:tcStyle>
        <a:fill>
          <a:solidFill>
            <a:srgbClr val="E7F3F4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A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9a40f92247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39a40f92247_0_397:notes"/>
          <p:cNvSpPr/>
          <p:nvPr>
            <p:ph idx="2" type="sldImg"/>
          </p:nvPr>
        </p:nvSpPr>
        <p:spPr>
          <a:xfrm>
            <a:off x="171476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dab42daa8b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dab42daa8b_0_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dab42daa8b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3dab42daa8b_0_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9a40f92247_0_4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39a40f92247_0_4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d981139ab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g3d981139aba_0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9a40f92247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39a40f92247_0_393:notes"/>
          <p:cNvSpPr/>
          <p:nvPr>
            <p:ph idx="2" type="sldImg"/>
          </p:nvPr>
        </p:nvSpPr>
        <p:spPr>
          <a:xfrm>
            <a:off x="171476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d981139aba_0_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d981139aba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3d981139aba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4 objetos" type="fourObj">
  <p:cSld name="FOUR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3" type="body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4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" type="objOnly">
  <p:cSld name="OBJECT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idx="1" type="body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2" name="Google Shape;62;p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63" name="Google Shape;63;p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64" name="Google Shape;64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75" name="Google Shape;75;p1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</p:sp>
      <p:sp>
        <p:nvSpPr>
          <p:cNvPr id="82" name="Google Shape;82;p1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83" name="Google Shape;83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abla" type="tbl">
  <p:cSld name="TABLE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ctrTitle"/>
          </p:nvPr>
        </p:nvSpPr>
        <p:spPr>
          <a:xfrm>
            <a:off x="1143000" y="1122363"/>
            <a:ext cx="6858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7"/>
          <p:cNvSpPr txBox="1"/>
          <p:nvPr>
            <p:ph idx="1" type="subTitle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12" name="Google Shape;112;p17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7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7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18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8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8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623888" y="1709738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623888" y="4589463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19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9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9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20"/>
          <p:cNvSpPr txBox="1"/>
          <p:nvPr>
            <p:ph idx="2" type="body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0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type="title"/>
          </p:nvPr>
        </p:nvSpPr>
        <p:spPr>
          <a:xfrm>
            <a:off x="629841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629841" y="1681163"/>
            <a:ext cx="38685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7" name="Google Shape;137;p21"/>
          <p:cNvSpPr txBox="1"/>
          <p:nvPr>
            <p:ph idx="2" type="body"/>
          </p:nvPr>
        </p:nvSpPr>
        <p:spPr>
          <a:xfrm>
            <a:off x="629841" y="2505075"/>
            <a:ext cx="38685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1"/>
          <p:cNvSpPr txBox="1"/>
          <p:nvPr>
            <p:ph idx="3" type="body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9" name="Google Shape;139;p21"/>
          <p:cNvSpPr txBox="1"/>
          <p:nvPr>
            <p:ph idx="4" type="body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21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1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1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2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2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2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3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3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>
            <p:ph type="title"/>
          </p:nvPr>
        </p:nvSpPr>
        <p:spPr>
          <a:xfrm>
            <a:off x="629841" y="457200"/>
            <a:ext cx="29490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1" type="body"/>
          </p:nvPr>
        </p:nvSpPr>
        <p:spPr>
          <a:xfrm>
            <a:off x="3887391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55" name="Google Shape;155;p24"/>
          <p:cNvSpPr txBox="1"/>
          <p:nvPr>
            <p:ph idx="2" type="body"/>
          </p:nvPr>
        </p:nvSpPr>
        <p:spPr>
          <a:xfrm>
            <a:off x="629841" y="2057400"/>
            <a:ext cx="29490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>
            <p:ph type="title"/>
          </p:nvPr>
        </p:nvSpPr>
        <p:spPr>
          <a:xfrm>
            <a:off x="629841" y="457200"/>
            <a:ext cx="29490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5"/>
          <p:cNvSpPr/>
          <p:nvPr>
            <p:ph idx="2" type="pic"/>
          </p:nvPr>
        </p:nvSpPr>
        <p:spPr>
          <a:xfrm>
            <a:off x="3887391" y="987425"/>
            <a:ext cx="46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62" name="Google Shape;162;p25"/>
          <p:cNvSpPr txBox="1"/>
          <p:nvPr>
            <p:ph idx="1" type="body"/>
          </p:nvPr>
        </p:nvSpPr>
        <p:spPr>
          <a:xfrm>
            <a:off x="629841" y="2057400"/>
            <a:ext cx="29490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3" name="Google Shape;163;p25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25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5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/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6"/>
          <p:cNvSpPr txBox="1"/>
          <p:nvPr>
            <p:ph idx="1" type="body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9" name="Google Shape;169;p26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6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6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 txBox="1"/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7"/>
          <p:cNvSpPr txBox="1"/>
          <p:nvPr>
            <p:ph idx="1" type="body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27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7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7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Char char="•"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–"/>
              <a:defRPr b="1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–"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»"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»"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»"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»"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»"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16"/>
          <p:cNvSpPr txBox="1"/>
          <p:nvPr>
            <p:ph idx="10" type="dt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16"/>
          <p:cNvSpPr txBox="1"/>
          <p:nvPr>
            <p:ph idx="11" type="ftr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16"/>
          <p:cNvSpPr txBox="1"/>
          <p:nvPr>
            <p:ph idx="12" type="sldNum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Relationship Id="rId4" Type="http://schemas.openxmlformats.org/officeDocument/2006/relationships/image" Target="../media/image1.jpg"/><Relationship Id="rId5" Type="http://schemas.openxmlformats.org/officeDocument/2006/relationships/image" Target="../media/image11.jpg"/><Relationship Id="rId6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 txBox="1"/>
          <p:nvPr>
            <p:ph type="ctrTitle"/>
          </p:nvPr>
        </p:nvSpPr>
        <p:spPr>
          <a:xfrm>
            <a:off x="685800" y="332657"/>
            <a:ext cx="7772400" cy="2304255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/>
              <a:t>FPI (FIBROSIS PULMONAR IDIOPÁTICA)</a:t>
            </a:r>
            <a:endParaRPr/>
          </a:p>
        </p:txBody>
      </p:sp>
      <p:sp>
        <p:nvSpPr>
          <p:cNvPr id="183" name="Google Shape;183;p28"/>
          <p:cNvSpPr txBox="1"/>
          <p:nvPr>
            <p:ph idx="1" type="subTitle"/>
          </p:nvPr>
        </p:nvSpPr>
        <p:spPr>
          <a:xfrm>
            <a:off x="1371600" y="2636912"/>
            <a:ext cx="6400800" cy="3001888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rPr lang="es-AR"/>
              <a:t>Cátedra Clínica Médica II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rPr lang="es-AR"/>
              <a:t>FCM- UNC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rPr lang="es-AR"/>
              <a:t>Ubal, Leonardo 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rPr lang="es-AR"/>
              <a:t>2026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/>
          <p:nvPr>
            <p:ph type="title"/>
          </p:nvPr>
        </p:nvSpPr>
        <p:spPr>
          <a:xfrm>
            <a:off x="628650" y="85725"/>
            <a:ext cx="7886700" cy="6381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</a:rPr>
              <a:t>NII</a:t>
            </a:r>
            <a:endParaRPr/>
          </a:p>
        </p:txBody>
      </p:sp>
      <p:pic>
        <p:nvPicPr>
          <p:cNvPr id="189" name="Google Shape;18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" y="1363685"/>
            <a:ext cx="3158790" cy="324075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90" name="Google Shape;190;p29"/>
          <p:cNvSpPr txBox="1"/>
          <p:nvPr/>
        </p:nvSpPr>
        <p:spPr>
          <a:xfrm>
            <a:off x="66675" y="958850"/>
            <a:ext cx="3168300" cy="400200"/>
          </a:xfrm>
          <a:prstGeom prst="rect">
            <a:avLst/>
          </a:pr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CLASIFICACION</a:t>
            </a:r>
            <a:endParaRPr/>
          </a:p>
        </p:txBody>
      </p:sp>
      <p:pic>
        <p:nvPicPr>
          <p:cNvPr id="191" name="Google Shape;19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8648" y="1421197"/>
            <a:ext cx="5848895" cy="243059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92" name="Google Shape;192;p29"/>
          <p:cNvSpPr txBox="1"/>
          <p:nvPr/>
        </p:nvSpPr>
        <p:spPr>
          <a:xfrm>
            <a:off x="3318648" y="977900"/>
            <a:ext cx="5848800" cy="400200"/>
          </a:xfrm>
          <a:prstGeom prst="rect">
            <a:avLst/>
          </a:pr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GRUPOS</a:t>
            </a:r>
            <a:endParaRPr/>
          </a:p>
        </p:txBody>
      </p:sp>
      <p:cxnSp>
        <p:nvCxnSpPr>
          <p:cNvPr id="193" name="Google Shape;193;p29"/>
          <p:cNvCxnSpPr/>
          <p:nvPr/>
        </p:nvCxnSpPr>
        <p:spPr>
          <a:xfrm>
            <a:off x="269625" y="1656865"/>
            <a:ext cx="27624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4" name="Google Shape;194;p29"/>
          <p:cNvCxnSpPr/>
          <p:nvPr/>
        </p:nvCxnSpPr>
        <p:spPr>
          <a:xfrm flipH="1" rot="10800000">
            <a:off x="276300" y="3628990"/>
            <a:ext cx="2438400" cy="6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5" name="Google Shape;195;p29"/>
          <p:cNvCxnSpPr/>
          <p:nvPr/>
        </p:nvCxnSpPr>
        <p:spPr>
          <a:xfrm>
            <a:off x="198200" y="4515515"/>
            <a:ext cx="2914800" cy="6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6" name="Google Shape;196;p29"/>
          <p:cNvCxnSpPr/>
          <p:nvPr/>
        </p:nvCxnSpPr>
        <p:spPr>
          <a:xfrm flipH="1" rot="10800000">
            <a:off x="3318650" y="2785790"/>
            <a:ext cx="1400100" cy="38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7" name="Google Shape;197;p29"/>
          <p:cNvCxnSpPr/>
          <p:nvPr/>
        </p:nvCxnSpPr>
        <p:spPr>
          <a:xfrm>
            <a:off x="3314007" y="2126340"/>
            <a:ext cx="1077000" cy="6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8" name="Google Shape;198;p29"/>
          <p:cNvCxnSpPr/>
          <p:nvPr/>
        </p:nvCxnSpPr>
        <p:spPr>
          <a:xfrm flipH="1" rot="10800000">
            <a:off x="3295107" y="3506107"/>
            <a:ext cx="1114800" cy="6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99" name="Google Shape;199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02021" y="4885884"/>
            <a:ext cx="5140359" cy="1241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52545" y="6533730"/>
            <a:ext cx="2230208" cy="225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/>
          <p:nvPr>
            <p:ph type="title"/>
          </p:nvPr>
        </p:nvSpPr>
        <p:spPr>
          <a:xfrm>
            <a:off x="457200" y="274638"/>
            <a:ext cx="8229600" cy="922114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/>
              <a:t>FIBROSIS PULMONAR IDIOPÁTICA </a:t>
            </a:r>
            <a:endParaRPr/>
          </a:p>
        </p:txBody>
      </p:sp>
      <p:sp>
        <p:nvSpPr>
          <p:cNvPr id="206" name="Google Shape;206;p30"/>
          <p:cNvSpPr txBox="1"/>
          <p:nvPr>
            <p:ph idx="1" type="body"/>
          </p:nvPr>
        </p:nvSpPr>
        <p:spPr>
          <a:xfrm>
            <a:off x="457200" y="1124744"/>
            <a:ext cx="8229600" cy="500141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342900" rtl="0" algn="l">
              <a:spcBef>
                <a:spcPts val="0"/>
              </a:spcBef>
              <a:spcAft>
                <a:spcPts val="0"/>
              </a:spcAft>
              <a:buSzPts val="3000"/>
              <a:buFont typeface="Noto Sans Symbols"/>
              <a:buChar char="✔"/>
            </a:pPr>
            <a:r>
              <a:rPr lang="es-AR" sz="3000"/>
              <a:t>Huérfana</a:t>
            </a:r>
            <a:endParaRPr sz="3000"/>
          </a:p>
          <a:p>
            <a:pPr indent="-330200" lvl="0" marL="342900" rtl="0" algn="l">
              <a:spcBef>
                <a:spcPts val="640"/>
              </a:spcBef>
              <a:spcAft>
                <a:spcPts val="0"/>
              </a:spcAft>
              <a:buSzPts val="3000"/>
              <a:buFont typeface="Noto Sans Symbols"/>
              <a:buChar char="✔"/>
            </a:pPr>
            <a:r>
              <a:rPr lang="es-AR" sz="3000"/>
              <a:t>Devastadora</a:t>
            </a:r>
            <a:endParaRPr sz="3000"/>
          </a:p>
          <a:p>
            <a:pPr indent="-330200" lvl="0" marL="342900" rtl="0" algn="l">
              <a:spcBef>
                <a:spcPts val="640"/>
              </a:spcBef>
              <a:spcAft>
                <a:spcPts val="0"/>
              </a:spcAft>
              <a:buSzPts val="3000"/>
              <a:buFont typeface="Noto Sans Symbols"/>
              <a:buChar char="✔"/>
            </a:pPr>
            <a:r>
              <a:rPr lang="es-AR" sz="3000"/>
              <a:t>Potencialmente mortal (Elevada Morbimortalidad)</a:t>
            </a:r>
            <a:endParaRPr sz="3000"/>
          </a:p>
          <a:p>
            <a:pPr indent="-330200" lvl="0" marL="342900" rtl="0" algn="l">
              <a:spcBef>
                <a:spcPts val="640"/>
              </a:spcBef>
              <a:spcAft>
                <a:spcPts val="0"/>
              </a:spcAft>
              <a:buSzPts val="3000"/>
              <a:buFont typeface="Noto Sans Symbols"/>
              <a:buChar char="✔"/>
            </a:pPr>
            <a:r>
              <a:rPr lang="es-AR" sz="3000"/>
              <a:t>Subdiagnosticada</a:t>
            </a:r>
            <a:endParaRPr sz="3000"/>
          </a:p>
          <a:p>
            <a:pPr indent="-330200" lvl="0" marL="342900" rtl="0" algn="l">
              <a:spcBef>
                <a:spcPts val="640"/>
              </a:spcBef>
              <a:spcAft>
                <a:spcPts val="0"/>
              </a:spcAft>
              <a:buSzPts val="3000"/>
              <a:buFont typeface="Noto Sans Symbols"/>
              <a:buChar char="✔"/>
            </a:pPr>
            <a:r>
              <a:rPr lang="es-AR" sz="3000"/>
              <a:t>Sin tratamiento eficaz </a:t>
            </a:r>
            <a:endParaRPr sz="3000"/>
          </a:p>
          <a:p>
            <a:pPr indent="-330200" lvl="0" marL="342900" rtl="0" algn="l">
              <a:spcBef>
                <a:spcPts val="640"/>
              </a:spcBef>
              <a:spcAft>
                <a:spcPts val="0"/>
              </a:spcAft>
              <a:buSzPts val="3000"/>
              <a:buFont typeface="Noto Sans Symbols"/>
              <a:buChar char="✔"/>
            </a:pPr>
            <a:r>
              <a:rPr lang="es-AR" sz="3000"/>
              <a:t>Con curso variable e impredecible</a:t>
            </a:r>
            <a:endParaRPr sz="3000"/>
          </a:p>
          <a:p>
            <a:pPr indent="-330200" lvl="0" marL="342900" rtl="0" algn="l">
              <a:spcBef>
                <a:spcPts val="640"/>
              </a:spcBef>
              <a:spcAft>
                <a:spcPts val="0"/>
              </a:spcAft>
              <a:buSzPts val="3000"/>
              <a:buFont typeface="Noto Sans Symbols"/>
              <a:buChar char="✔"/>
            </a:pPr>
            <a:r>
              <a:rPr lang="es-AR" sz="3000"/>
              <a:t>Sobrevida media estimada de </a:t>
            </a:r>
            <a:r>
              <a:rPr lang="es-AR" sz="3000">
                <a:solidFill>
                  <a:srgbClr val="FFC000"/>
                </a:solidFill>
              </a:rPr>
              <a:t>2-3 años </a:t>
            </a:r>
            <a:r>
              <a:rPr lang="es-AR" sz="3000"/>
              <a:t>desde el diagnóstico </a:t>
            </a:r>
            <a:endParaRPr sz="30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/>
          <p:nvPr>
            <p:ph type="title"/>
          </p:nvPr>
        </p:nvSpPr>
        <p:spPr>
          <a:xfrm>
            <a:off x="457200" y="274638"/>
            <a:ext cx="8229600" cy="850106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/>
              <a:t>FPI - DEFINICIÓN</a:t>
            </a:r>
            <a:endParaRPr/>
          </a:p>
        </p:txBody>
      </p:sp>
      <p:sp>
        <p:nvSpPr>
          <p:cNvPr id="212" name="Google Shape;212;p31"/>
          <p:cNvSpPr txBox="1"/>
          <p:nvPr>
            <p:ph idx="1" type="body"/>
          </p:nvPr>
        </p:nvSpPr>
        <p:spPr>
          <a:xfrm>
            <a:off x="210725" y="1124750"/>
            <a:ext cx="8716200" cy="53118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❖"/>
            </a:pPr>
            <a:r>
              <a:rPr lang="es-AR" sz="2800"/>
              <a:t>Una forma específica de NII fibrosante y crónica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❖"/>
            </a:pPr>
            <a:r>
              <a:rPr lang="es-AR" sz="2800"/>
              <a:t> De causa desconocida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❖"/>
            </a:pPr>
            <a:r>
              <a:rPr lang="es-AR" sz="2800"/>
              <a:t> En adultos mayores 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❖"/>
            </a:pPr>
            <a:r>
              <a:rPr lang="es-AR" sz="2800">
                <a:solidFill>
                  <a:schemeClr val="dk1"/>
                </a:solidFill>
                <a:highlight>
                  <a:srgbClr val="FFFF00"/>
                </a:highlight>
              </a:rPr>
              <a:t>Limitada a los pulmones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❖"/>
            </a:pPr>
            <a:r>
              <a:rPr lang="es-AR" sz="2800"/>
              <a:t>Asociada a </a:t>
            </a:r>
            <a:r>
              <a:rPr lang="es-AR" sz="2800">
                <a:solidFill>
                  <a:srgbClr val="FF0000"/>
                </a:solidFill>
              </a:rPr>
              <a:t>UIP</a:t>
            </a:r>
            <a:r>
              <a:rPr lang="es-AR" sz="2800"/>
              <a:t> </a:t>
            </a:r>
            <a:r>
              <a:rPr lang="es-AR" sz="2800">
                <a:solidFill>
                  <a:srgbClr val="FF0000"/>
                </a:solidFill>
              </a:rPr>
              <a:t>(Neumonia Intersticial Usual) </a:t>
            </a:r>
            <a:r>
              <a:rPr lang="es-AR" sz="2800"/>
              <a:t>por AP y/o TACAR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❖"/>
            </a:pPr>
            <a:r>
              <a:rPr lang="es-AR" sz="2800"/>
              <a:t>Se requiere exclusión de otras NII o ILD asociadas a Exposición ambiental, medicación o enfermedad sistémica </a:t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Char char="❖"/>
            </a:pPr>
            <a:r>
              <a:rPr lang="es-AR" sz="2800"/>
              <a:t>Fibrosis “de novo”</a:t>
            </a:r>
            <a:endParaRPr sz="2800"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/>
              <a:t>Incidencia y prevalencia de FPI/UIP</a:t>
            </a:r>
            <a:endParaRPr/>
          </a:p>
        </p:txBody>
      </p:sp>
      <p:sp>
        <p:nvSpPr>
          <p:cNvPr id="218" name="Google Shape;218;p3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s-AR"/>
              <a:t> Prevalencia: &gt; en los últimos años </a:t>
            </a:r>
            <a:endParaRPr/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s-AR"/>
              <a:t>Hombres 10.7 casos /100.000/año</a:t>
            </a:r>
            <a:endParaRPr/>
          </a:p>
          <a:p>
            <a:pPr indent="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s-AR"/>
              <a:t>Mujeres 7.4 casos /100.000/año</a:t>
            </a:r>
            <a:endParaRPr/>
          </a:p>
          <a:p>
            <a:pPr indent="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s-AR"/>
              <a:t>Incrementa a &gt; edad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>
            <p:ph type="title"/>
          </p:nvPr>
        </p:nvSpPr>
        <p:spPr>
          <a:xfrm>
            <a:off x="457200" y="274638"/>
            <a:ext cx="8229600" cy="9222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/>
              <a:t>Potenciales Factores de Riesgo</a:t>
            </a:r>
            <a:endParaRPr/>
          </a:p>
        </p:txBody>
      </p:sp>
      <p:sp>
        <p:nvSpPr>
          <p:cNvPr id="224" name="Google Shape;224;p33"/>
          <p:cNvSpPr txBox="1"/>
          <p:nvPr>
            <p:ph idx="1" type="body"/>
          </p:nvPr>
        </p:nvSpPr>
        <p:spPr>
          <a:xfrm>
            <a:off x="457200" y="1052736"/>
            <a:ext cx="82296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342900" rtl="0" algn="l"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s-AR" sz="2400">
                <a:solidFill>
                  <a:srgbClr val="FF0000"/>
                </a:solidFill>
              </a:rPr>
              <a:t>Tabaquismo</a:t>
            </a:r>
            <a:endParaRPr sz="2400">
              <a:solidFill>
                <a:srgbClr val="FF0000"/>
              </a:solidFill>
            </a:endParaRPr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0000"/>
              </a:solidFill>
            </a:endParaRPr>
          </a:p>
          <a:p>
            <a:pPr indent="-2921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s-AR" sz="2400"/>
              <a:t>Exposición ambiental</a:t>
            </a:r>
            <a:endParaRPr sz="2400"/>
          </a:p>
          <a:p>
            <a:pPr indent="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2921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s-AR" sz="2400"/>
              <a:t>Agentes Microbianos: EBV, CMV, Herpes Virus</a:t>
            </a:r>
            <a:endParaRPr sz="2400"/>
          </a:p>
          <a:p>
            <a:pPr indent="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2921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s-AR" sz="2400"/>
              <a:t>Reflujo GE</a:t>
            </a:r>
            <a:endParaRPr sz="2400"/>
          </a:p>
          <a:p>
            <a:pPr indent="0" lvl="0" marL="3429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2921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▪"/>
            </a:pPr>
            <a:r>
              <a:rPr lang="es-AR" sz="2400"/>
              <a:t>Factores Genéticos: FPI familiar, esporádica, mutación del gen NOD2 4q</a:t>
            </a:r>
            <a:endParaRPr sz="2400"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/>
          <p:nvPr>
            <p:ph type="title"/>
          </p:nvPr>
        </p:nvSpPr>
        <p:spPr>
          <a:xfrm>
            <a:off x="457200" y="274638"/>
            <a:ext cx="8229600" cy="778098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/>
              <a:t>Presentación Clínica</a:t>
            </a:r>
            <a:endParaRPr/>
          </a:p>
        </p:txBody>
      </p:sp>
      <p:sp>
        <p:nvSpPr>
          <p:cNvPr id="230" name="Google Shape;230;p34"/>
          <p:cNvSpPr txBox="1"/>
          <p:nvPr>
            <p:ph idx="1" type="body"/>
          </p:nvPr>
        </p:nvSpPr>
        <p:spPr>
          <a:xfrm>
            <a:off x="457200" y="892286"/>
            <a:ext cx="82296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/>
              <a:t>Disnea Progresiva de esfuerzo</a:t>
            </a:r>
            <a:endParaRPr sz="2800"/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/>
              <a:t>Tos seca con velcro bibasales </a:t>
            </a:r>
            <a:endParaRPr sz="2800"/>
          </a:p>
          <a:p>
            <a:pPr indent="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/>
              <a:t>Clubbing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/>
              <a:t>Ocurre entre la </a:t>
            </a:r>
            <a:r>
              <a:rPr lang="es-AR" sz="2800">
                <a:solidFill>
                  <a:srgbClr val="FF0000"/>
                </a:solidFill>
              </a:rPr>
              <a:t>6ta y 7ma década 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Acopaquia.jpg" id="231" name="Google Shape;23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53450" y="4659800"/>
            <a:ext cx="2930924" cy="21981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SCN1649" id="232" name="Google Shape;232;p34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4025" y="4459775"/>
            <a:ext cx="3027300" cy="227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5"/>
          <p:cNvSpPr txBox="1"/>
          <p:nvPr>
            <p:ph type="title"/>
          </p:nvPr>
        </p:nvSpPr>
        <p:spPr>
          <a:xfrm>
            <a:off x="457200" y="274638"/>
            <a:ext cx="8229600" cy="7782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/>
              <a:t>Evolución</a:t>
            </a:r>
            <a:endParaRPr/>
          </a:p>
        </p:txBody>
      </p:sp>
      <p:sp>
        <p:nvSpPr>
          <p:cNvPr id="238" name="Google Shape;238;p35"/>
          <p:cNvSpPr txBox="1"/>
          <p:nvPr>
            <p:ph idx="1" type="body"/>
          </p:nvPr>
        </p:nvSpPr>
        <p:spPr>
          <a:xfrm>
            <a:off x="457200" y="1052736"/>
            <a:ext cx="82296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/>
              <a:t>La mayoría presentan un empeoramiento gradual de la Función Pulmonar a través de los años, la minoría permanece estable ó declina rápidamente </a:t>
            </a:r>
            <a:endParaRPr sz="2800"/>
          </a:p>
          <a:p>
            <a:pPr indent="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/>
              <a:t>Algunos presentan exacerbaciones que empeoran la enfermedad 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texto&#10;&#10;Descripción generada automáticamente" id="243" name="Google Shape;24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04" y="116632"/>
            <a:ext cx="9036496" cy="674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/>
              <a:t>NIU / UIP</a:t>
            </a:r>
            <a:endParaRPr/>
          </a:p>
        </p:txBody>
      </p:sp>
      <p:sp>
        <p:nvSpPr>
          <p:cNvPr id="249" name="Google Shape;249;p37"/>
          <p:cNvSpPr txBox="1"/>
          <p:nvPr>
            <p:ph idx="1" type="body"/>
          </p:nvPr>
        </p:nvSpPr>
        <p:spPr>
          <a:xfrm>
            <a:off x="107950" y="1711325"/>
            <a:ext cx="8893175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/>
              <a:t>Destrucción de la histoarquitectura pulmonar</a:t>
            </a:r>
            <a:endParaRPr/>
          </a:p>
          <a:p>
            <a:pPr indent="-342900" lvl="0" marL="342900" rtl="0" algn="l">
              <a:lnSpc>
                <a:spcPct val="13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/>
              <a:t>Apariencia </a:t>
            </a:r>
            <a:r>
              <a:rPr lang="es-AR" sz="2800">
                <a:highlight>
                  <a:srgbClr val="FF0000"/>
                </a:highlight>
              </a:rPr>
              <a:t>heterogénea</a:t>
            </a:r>
            <a:endParaRPr>
              <a:highlight>
                <a:srgbClr val="FF0000"/>
              </a:highlight>
            </a:endParaRPr>
          </a:p>
          <a:p>
            <a:pPr indent="-342900" lvl="0" marL="342900" rtl="0" algn="l">
              <a:lnSpc>
                <a:spcPct val="13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/>
              <a:t>F</a:t>
            </a:r>
            <a:r>
              <a:rPr lang="es-AR" sz="2800"/>
              <a:t>ibrosis en parches</a:t>
            </a:r>
            <a:endParaRPr/>
          </a:p>
          <a:p>
            <a:pPr indent="-342900" lvl="0" marL="342900" rtl="0" algn="l">
              <a:lnSpc>
                <a:spcPct val="13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/>
              <a:t>Focos de fibroblastos y miofibroblastos</a:t>
            </a:r>
            <a:endParaRPr/>
          </a:p>
          <a:p>
            <a:pPr indent="-342900" lvl="0" marL="342900" rtl="0" algn="l">
              <a:lnSpc>
                <a:spcPct val="13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/>
              <a:t>Panalización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evor009" id="254" name="Google Shape;254;p3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3624"/>
          <a:stretch/>
        </p:blipFill>
        <p:spPr>
          <a:xfrm>
            <a:off x="0" y="0"/>
            <a:ext cx="4572000" cy="3419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vor010" id="255" name="Google Shape;255;p38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3355"/>
          <a:stretch/>
        </p:blipFill>
        <p:spPr>
          <a:xfrm>
            <a:off x="4572000" y="0"/>
            <a:ext cx="4572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vor011" id="256" name="Google Shape;256;p38"/>
          <p:cNvPicPr preferRelativeResize="0"/>
          <p:nvPr>
            <p:ph idx="3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3429000"/>
            <a:ext cx="4572000" cy="34210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vor012" id="257" name="Google Shape;257;p38"/>
          <p:cNvPicPr preferRelativeResize="0"/>
          <p:nvPr>
            <p:ph idx="4" type="body"/>
          </p:nvPr>
        </p:nvPicPr>
        <p:blipFill rotWithShape="1">
          <a:blip r:embed="rId6">
            <a:alphaModFix/>
          </a:blip>
          <a:srcRect b="3400" l="0" r="0" t="0"/>
          <a:stretch/>
        </p:blipFill>
        <p:spPr>
          <a:xfrm>
            <a:off x="4572000" y="34290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evor008" id="262" name="Google Shape;262;p3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4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/>
              <a:t>NIU / UIP</a:t>
            </a:r>
            <a:endParaRPr/>
          </a:p>
        </p:txBody>
      </p:sp>
      <p:pic>
        <p:nvPicPr>
          <p:cNvPr id="268" name="Google Shape;26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570054"/>
            <a:ext cx="8991600" cy="287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788" y="822875"/>
            <a:ext cx="8440407" cy="4052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 txBox="1"/>
          <p:nvPr>
            <p:ph type="title"/>
          </p:nvPr>
        </p:nvSpPr>
        <p:spPr>
          <a:xfrm>
            <a:off x="457200" y="274638"/>
            <a:ext cx="8229600" cy="490066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/>
              <a:t>Criterios de TACAR</a:t>
            </a:r>
            <a:endParaRPr/>
          </a:p>
        </p:txBody>
      </p:sp>
      <p:pic>
        <p:nvPicPr>
          <p:cNvPr id="279" name="Google Shape;27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17099"/>
            <a:ext cx="8838350" cy="50788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42"/>
          <p:cNvSpPr/>
          <p:nvPr/>
        </p:nvSpPr>
        <p:spPr>
          <a:xfrm>
            <a:off x="7605100" y="996125"/>
            <a:ext cx="1385700" cy="82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4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8" name="Google Shape;28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00" y="1089137"/>
            <a:ext cx="8986200" cy="467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4"/>
          <p:cNvSpPr txBox="1"/>
          <p:nvPr>
            <p:ph type="title"/>
          </p:nvPr>
        </p:nvSpPr>
        <p:spPr>
          <a:xfrm>
            <a:off x="457200" y="274638"/>
            <a:ext cx="8229600" cy="274042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/>
              <a:t>Criterios Diagnósticos Recomendaciones</a:t>
            </a:r>
            <a:endParaRPr/>
          </a:p>
        </p:txBody>
      </p:sp>
      <p:sp>
        <p:nvSpPr>
          <p:cNvPr id="294" name="Google Shape;294;p44"/>
          <p:cNvSpPr txBox="1"/>
          <p:nvPr>
            <p:ph idx="1" type="body"/>
          </p:nvPr>
        </p:nvSpPr>
        <p:spPr>
          <a:xfrm>
            <a:off x="457200" y="692696"/>
            <a:ext cx="8229600" cy="5890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342900" rtl="0" algn="l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s-AR" sz="2400"/>
              <a:t>En adultos con ILD de reciente diagnóstico, aparentemente de causa desconocida,  CON SOSPECHA DE FPI </a:t>
            </a:r>
            <a:endParaRPr sz="2400"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sz="2400"/>
          </a:p>
          <a:p>
            <a:pPr indent="-368300" lvl="0" marL="342900" rtl="0" algn="l">
              <a:spcBef>
                <a:spcPts val="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s-AR" sz="2400"/>
              <a:t> </a:t>
            </a:r>
            <a:r>
              <a:rPr lang="es-AR" sz="2400">
                <a:solidFill>
                  <a:srgbClr val="FF0000"/>
                </a:solidFill>
              </a:rPr>
              <a:t>Excluir</a:t>
            </a:r>
            <a:r>
              <a:rPr lang="es-AR" sz="2400"/>
              <a:t> otras causas conocidas de ILD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es-AR" sz="2400"/>
              <a:t>Historia Clínica detallada: 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es-AR" sz="2400"/>
              <a:t>-descartar enfermedades ocupacionales, 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es-AR" sz="2400"/>
              <a:t>-N por H, 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es-AR" sz="2400"/>
              <a:t>-Fármacos, 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es-AR" sz="2400"/>
              <a:t>-ETC.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sz="2400"/>
          </a:p>
          <a:p>
            <a:pPr indent="-368300" lvl="0" marL="342900" rtl="0" algn="l">
              <a:spcBef>
                <a:spcPts val="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s-AR" sz="2400"/>
              <a:t>Se recomienda Test Serológicos para excluir ETC</a:t>
            </a:r>
            <a:endParaRPr sz="2400"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sz="2400"/>
          </a:p>
          <a:p>
            <a:pPr indent="-368300" lvl="0" marL="342900" rtl="0" algn="l">
              <a:spcBef>
                <a:spcPts val="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s-AR" sz="2400"/>
              <a:t>Se recomienda la discusión MDD</a:t>
            </a:r>
            <a:endParaRPr sz="2400"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sz="2000"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sz="2000"/>
          </a:p>
          <a:p>
            <a:pPr indent="-215900" lvl="0" marL="342900" rtl="0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sz="2000"/>
          </a:p>
          <a:p>
            <a:pPr indent="-215900" lvl="0" marL="342900" rtl="0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5"/>
          <p:cNvSpPr txBox="1"/>
          <p:nvPr>
            <p:ph type="title"/>
          </p:nvPr>
        </p:nvSpPr>
        <p:spPr>
          <a:xfrm>
            <a:off x="457200" y="0"/>
            <a:ext cx="8229600" cy="126876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/>
              <a:t>Tratamiento de la Fibrosis Pulmonar Idiopática- Recomendaciones </a:t>
            </a:r>
            <a:endParaRPr/>
          </a:p>
        </p:txBody>
      </p:sp>
      <p:graphicFrame>
        <p:nvGraphicFramePr>
          <p:cNvPr id="300" name="Google Shape;300;p45"/>
          <p:cNvGraphicFramePr/>
          <p:nvPr/>
        </p:nvGraphicFramePr>
        <p:xfrm>
          <a:off x="611560" y="134076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{D19903AF-9660-4639-8167-78986665DCFE}</a:tableStyleId>
              </a:tblPr>
              <a:tblGrid>
                <a:gridCol w="4114800"/>
                <a:gridCol w="4114800"/>
              </a:tblGrid>
              <a:tr h="10745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>
                          <a:solidFill>
                            <a:srgbClr val="C00000"/>
                          </a:solidFill>
                        </a:rPr>
                        <a:t>Fuertemente  sí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>
                          <a:solidFill>
                            <a:srgbClr val="C00000"/>
                          </a:solidFill>
                        </a:rPr>
                        <a:t>Débilmente  Sí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158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1. Oxigenoterapia (Indicaciones 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AutoNum type="arabicPeriod"/>
                      </a:pPr>
                      <a:r>
                        <a:rPr lang="es-AR" sz="1800"/>
                        <a:t>Corticoides para EA</a:t>
                      </a:r>
                      <a:endParaRPr/>
                    </a:p>
                    <a:p>
                      <a:pPr indent="-2286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-2286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-2286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-2286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-3429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AutoNum type="arabicPeriod"/>
                      </a:pPr>
                      <a:r>
                        <a:rPr lang="es-AR" sz="1800"/>
                        <a:t>Tratamiento  GER asintomático</a:t>
                      </a:r>
                      <a:endParaRPr/>
                    </a:p>
                    <a:p>
                      <a:pPr indent="-228600" lvl="0" marL="342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205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2.Trasplante Pulmonar (en pacientes apropiados)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3. Rehabilitación Respiratoria 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/>
              <a:t>ANTIFIBRÓTICOS</a:t>
            </a:r>
            <a:endParaRPr/>
          </a:p>
        </p:txBody>
      </p:sp>
      <p:sp>
        <p:nvSpPr>
          <p:cNvPr id="306" name="Google Shape;306;p46"/>
          <p:cNvSpPr txBox="1"/>
          <p:nvPr>
            <p:ph idx="1" type="body"/>
          </p:nvPr>
        </p:nvSpPr>
        <p:spPr>
          <a:xfrm>
            <a:off x="457200" y="1711325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/>
              <a:t>Pirfenidona</a:t>
            </a:r>
            <a:endParaRPr sz="2800"/>
          </a:p>
          <a:p>
            <a:pPr indent="0" lvl="0" marL="342900" rtl="0" algn="just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42900" lvl="0" marL="342900" rtl="0" algn="just"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s-AR" sz="2800"/>
              <a:t>Nintedanib</a:t>
            </a:r>
            <a:endParaRPr sz="2800"/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7"/>
          <p:cNvSpPr txBox="1"/>
          <p:nvPr>
            <p:ph type="ctrTitle"/>
          </p:nvPr>
        </p:nvSpPr>
        <p:spPr>
          <a:xfrm>
            <a:off x="5078413" y="5949950"/>
            <a:ext cx="3886200" cy="720725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000"/>
              <a:t>GRACIAS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zul base">
  <a:themeElements>
    <a:clrScheme name="Azul bas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