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</p:sldIdLst>
  <p:sldSz cy="6858000" cx="12192000"/>
  <p:notesSz cx="6858000" cy="9144000"/>
  <p:embeddedFontLst>
    <p:embeddedFont>
      <p:font typeface="Corbel"/>
      <p:regular r:id="rId58"/>
      <p:bold r:id="rId59"/>
      <p:italic r:id="rId60"/>
      <p:boldItalic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62" roundtripDataSignature="AMtx7mjgupLBmLQ1wEirelYk67xTgaB/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6E30FFB-5BBB-4528-B6CD-0AED86771D85}">
  <a:tblStyle styleId="{56E30FFB-5BBB-4528-B6CD-0AED86771D85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9FA"/>
          </a:solidFill>
        </a:fill>
      </a:tcStyle>
    </a:wholeTbl>
    <a:band1H>
      <a:tcTxStyle/>
      <a:tcStyle>
        <a:fill>
          <a:solidFill>
            <a:srgbClr val="E7F3F4"/>
          </a:solidFill>
        </a:fill>
      </a:tcStyle>
    </a:band1H>
    <a:band2H>
      <a:tcTxStyle/>
    </a:band2H>
    <a:band1V>
      <a:tcTxStyle/>
      <a:tcStyle>
        <a:fill>
          <a:solidFill>
            <a:srgbClr val="E7F3F4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62" Type="http://customschemas.google.com/relationships/presentationmetadata" Target="metadata"/><Relationship Id="rId61" Type="http://schemas.openxmlformats.org/officeDocument/2006/relationships/font" Target="fonts/Corbel-boldItalic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60" Type="http://schemas.openxmlformats.org/officeDocument/2006/relationships/font" Target="fonts/Corbel-italic.fntdata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11" Type="http://schemas.openxmlformats.org/officeDocument/2006/relationships/slide" Target="slides/slide4.xml"/><Relationship Id="rId55" Type="http://schemas.openxmlformats.org/officeDocument/2006/relationships/slide" Target="slides/slide48.xml"/><Relationship Id="rId10" Type="http://schemas.openxmlformats.org/officeDocument/2006/relationships/slide" Target="slides/slide3.xml"/><Relationship Id="rId54" Type="http://schemas.openxmlformats.org/officeDocument/2006/relationships/slide" Target="slides/slide47.xml"/><Relationship Id="rId13" Type="http://schemas.openxmlformats.org/officeDocument/2006/relationships/slide" Target="slides/slide6.xml"/><Relationship Id="rId57" Type="http://schemas.openxmlformats.org/officeDocument/2006/relationships/slide" Target="slides/slide50.xml"/><Relationship Id="rId12" Type="http://schemas.openxmlformats.org/officeDocument/2006/relationships/slide" Target="slides/slide5.xml"/><Relationship Id="rId56" Type="http://schemas.openxmlformats.org/officeDocument/2006/relationships/slide" Target="slides/slide49.xml"/><Relationship Id="rId15" Type="http://schemas.openxmlformats.org/officeDocument/2006/relationships/slide" Target="slides/slide8.xml"/><Relationship Id="rId59" Type="http://schemas.openxmlformats.org/officeDocument/2006/relationships/font" Target="fonts/Corbel-bold.fntdata"/><Relationship Id="rId14" Type="http://schemas.openxmlformats.org/officeDocument/2006/relationships/slide" Target="slides/slide7.xml"/><Relationship Id="rId58" Type="http://schemas.openxmlformats.org/officeDocument/2006/relationships/font" Target="fonts/Corbel-regular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97be67fbde_0_8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397be67fbde_0_8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97be67fbde_0_8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g397be67fbde_0_8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97be67fbde_0_109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g397be67fbde_0_109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97be67fbde_0_22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97be67fbde_0_2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97be67fbde_0_22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97be67fbde_0_2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97be67fbde_0_22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97be67fbde_0_2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97be67fbde_0_22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6" name="Google Shape;276;g397be67fbde_0_22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397be67fbde_0_226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97be67fbde_0_22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4" name="Google Shape;284;g397be67fbde_0_22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397be67fbde_0_227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97be67fbde_0_22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7" name="Google Shape;297;g397be67fbde_0_22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g397be67fbde_0_228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97be67fbde_0_22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97be67fbde_0_2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97be67fbde_0_22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97be67fbde_0_2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97be67fbde_0_22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97be67fbde_0_2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97be67fbde_0_20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g397be67fbde_0_20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97be67fbde_0_20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g397be67fbde_0_20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97be67fbde_0_20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g397be67fbde_0_20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97be67fbde_0_20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397be67fbde_0_20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97be67fbde_0_20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g397be67fbde_0_20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97be67fbde_0_15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g397be67fbde_0_15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97be67fbde_0_12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g397be67fbde_0_12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97be67fbde_0_13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g397be67fbde_0_13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97be67fbde_0_2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g397be67fbde_0_22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97be67fbde_0_2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g397be67fbde_0_21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97be67fbde_0_2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g397be67fbde_0_21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97be67fbde_0_2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g397be67fbde_0_21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97be67fbde_0_2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g397be67fbde_0_22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97be67fbde_0_2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g397be67fbde_0_22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97be67fbde_0_2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g397be67fbde_0_22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97be67fbde_0_2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g397be67fbde_0_22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2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3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3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3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4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34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5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5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35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35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35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3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8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8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9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9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9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0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4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1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1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97be67fbde_0_2082"/>
          <p:cNvSpPr txBox="1"/>
          <p:nvPr>
            <p:ph type="ctrTitle"/>
          </p:nvPr>
        </p:nvSpPr>
        <p:spPr>
          <a:xfrm>
            <a:off x="914400" y="2130425"/>
            <a:ext cx="10363200" cy="1470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g397be67fbde_0_2082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/>
            </a:lvl9pPr>
          </a:lstStyle>
          <a:p/>
        </p:txBody>
      </p:sp>
      <p:sp>
        <p:nvSpPr>
          <p:cNvPr id="89" name="Google Shape;89;g397be67fbde_0_2082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g397be67fbde_0_2082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g397be67fbde_0_2082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97be67fbde_0_208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397be67fbde_0_2088"/>
          <p:cNvSpPr txBox="1"/>
          <p:nvPr>
            <p:ph idx="1" type="body"/>
          </p:nvPr>
        </p:nvSpPr>
        <p:spPr>
          <a:xfrm>
            <a:off x="609600" y="1600200"/>
            <a:ext cx="10972800" cy="45261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95" name="Google Shape;95;g397be67fbde_0_2088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g397be67fbde_0_2088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g397be67fbde_0_2088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97be67fbde_0_2094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g397be67fbde_0_2094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g397be67fbde_0_2094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" type="objOnly">
  <p:cSld name="OBJECT_ONLY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97be67fbde_0_2098"/>
          <p:cNvSpPr txBox="1"/>
          <p:nvPr>
            <p:ph idx="1" type="body"/>
          </p:nvPr>
        </p:nvSpPr>
        <p:spPr>
          <a:xfrm>
            <a:off x="609600" y="274638"/>
            <a:ext cx="10972800" cy="58515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104" name="Google Shape;104;g397be67fbde_0_2098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397be67fbde_0_2098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g397be67fbde_0_2098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97be67fbde_0_2103"/>
          <p:cNvSpPr txBox="1"/>
          <p:nvPr>
            <p:ph type="title"/>
          </p:nvPr>
        </p:nvSpPr>
        <p:spPr>
          <a:xfrm>
            <a:off x="963084" y="4406900"/>
            <a:ext cx="10363200" cy="1362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g397be67fbde_0_2103"/>
          <p:cNvSpPr txBox="1"/>
          <p:nvPr>
            <p:ph idx="1" type="body"/>
          </p:nvPr>
        </p:nvSpPr>
        <p:spPr>
          <a:xfrm>
            <a:off x="963084" y="2906713"/>
            <a:ext cx="10363200" cy="15003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110" name="Google Shape;110;g397be67fbde_0_2103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397be67fbde_0_2103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g397be67fbde_0_2103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97be67fbde_0_210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g397be67fbde_0_2109"/>
          <p:cNvSpPr txBox="1"/>
          <p:nvPr>
            <p:ph idx="1" type="body"/>
          </p:nvPr>
        </p:nvSpPr>
        <p:spPr>
          <a:xfrm>
            <a:off x="609600" y="1600200"/>
            <a:ext cx="5384700" cy="45261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116" name="Google Shape;116;g397be67fbde_0_2109"/>
          <p:cNvSpPr txBox="1"/>
          <p:nvPr>
            <p:ph idx="2" type="body"/>
          </p:nvPr>
        </p:nvSpPr>
        <p:spPr>
          <a:xfrm>
            <a:off x="6197600" y="1600200"/>
            <a:ext cx="5384700" cy="45261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117" name="Google Shape;117;g397be67fbde_0_2109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397be67fbde_0_2109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g397be67fbde_0_2109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97be67fbde_0_211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g397be67fbde_0_2116"/>
          <p:cNvSpPr txBox="1"/>
          <p:nvPr>
            <p:ph idx="1" type="body"/>
          </p:nvPr>
        </p:nvSpPr>
        <p:spPr>
          <a:xfrm>
            <a:off x="609600" y="1535113"/>
            <a:ext cx="5386800" cy="6399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123" name="Google Shape;123;g397be67fbde_0_2116"/>
          <p:cNvSpPr txBox="1"/>
          <p:nvPr>
            <p:ph idx="2" type="body"/>
          </p:nvPr>
        </p:nvSpPr>
        <p:spPr>
          <a:xfrm>
            <a:off x="609600" y="2174875"/>
            <a:ext cx="5386800" cy="39513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124" name="Google Shape;124;g397be67fbde_0_2116"/>
          <p:cNvSpPr txBox="1"/>
          <p:nvPr>
            <p:ph idx="3" type="body"/>
          </p:nvPr>
        </p:nvSpPr>
        <p:spPr>
          <a:xfrm>
            <a:off x="6193367" y="1535113"/>
            <a:ext cx="5389200" cy="6399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125" name="Google Shape;125;g397be67fbde_0_2116"/>
          <p:cNvSpPr txBox="1"/>
          <p:nvPr>
            <p:ph idx="4" type="body"/>
          </p:nvPr>
        </p:nvSpPr>
        <p:spPr>
          <a:xfrm>
            <a:off x="6193367" y="2174875"/>
            <a:ext cx="5389200" cy="39513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126" name="Google Shape;126;g397be67fbde_0_2116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397be67fbde_0_2116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397be67fbde_0_2116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97be67fbde_0_2125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397be67fbde_0_2125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397be67fbde_0_2125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g397be67fbde_0_2125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97be67fbde_0_2130"/>
          <p:cNvSpPr txBox="1"/>
          <p:nvPr>
            <p:ph type="title"/>
          </p:nvPr>
        </p:nvSpPr>
        <p:spPr>
          <a:xfrm>
            <a:off x="609600" y="273050"/>
            <a:ext cx="4011300" cy="11622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g397be67fbde_0_2130"/>
          <p:cNvSpPr txBox="1"/>
          <p:nvPr>
            <p:ph idx="1" type="body"/>
          </p:nvPr>
        </p:nvSpPr>
        <p:spPr>
          <a:xfrm>
            <a:off x="4766733" y="273050"/>
            <a:ext cx="6815700" cy="585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137" name="Google Shape;137;g397be67fbde_0_2130"/>
          <p:cNvSpPr txBox="1"/>
          <p:nvPr>
            <p:ph idx="2" type="body"/>
          </p:nvPr>
        </p:nvSpPr>
        <p:spPr>
          <a:xfrm>
            <a:off x="609600" y="1435100"/>
            <a:ext cx="4011300" cy="46911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138" name="Google Shape;138;g397be67fbde_0_2130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397be67fbde_0_2130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g397be67fbde_0_2130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97be67fbde_0_2137"/>
          <p:cNvSpPr txBox="1"/>
          <p:nvPr>
            <p:ph type="title"/>
          </p:nvPr>
        </p:nvSpPr>
        <p:spPr>
          <a:xfrm>
            <a:off x="2389717" y="4800600"/>
            <a:ext cx="7315200" cy="5667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g397be67fbde_0_2137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</p:sp>
      <p:sp>
        <p:nvSpPr>
          <p:cNvPr id="144" name="Google Shape;144;g397be67fbde_0_2137"/>
          <p:cNvSpPr txBox="1"/>
          <p:nvPr>
            <p:ph idx="1" type="body"/>
          </p:nvPr>
        </p:nvSpPr>
        <p:spPr>
          <a:xfrm>
            <a:off x="2389717" y="5367338"/>
            <a:ext cx="7315200" cy="8049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145" name="Google Shape;145;g397be67fbde_0_2137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397be67fbde_0_2137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397be67fbde_0_2137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97be67fbde_0_214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g397be67fbde_0_2144"/>
          <p:cNvSpPr txBox="1"/>
          <p:nvPr>
            <p:ph idx="1" type="body"/>
          </p:nvPr>
        </p:nvSpPr>
        <p:spPr>
          <a:xfrm rot="5400000">
            <a:off x="3832950" y="-1623150"/>
            <a:ext cx="4526100" cy="109728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151" name="Google Shape;151;g397be67fbde_0_2144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397be67fbde_0_2144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397be67fbde_0_2144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97be67fbde_0_2150"/>
          <p:cNvSpPr txBox="1"/>
          <p:nvPr>
            <p:ph type="title"/>
          </p:nvPr>
        </p:nvSpPr>
        <p:spPr>
          <a:xfrm rot="5400000">
            <a:off x="7285050" y="1828788"/>
            <a:ext cx="5851500" cy="27432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g397be67fbde_0_2150"/>
          <p:cNvSpPr txBox="1"/>
          <p:nvPr>
            <p:ph idx="1" type="body"/>
          </p:nvPr>
        </p:nvSpPr>
        <p:spPr>
          <a:xfrm rot="5400000">
            <a:off x="1697000" y="-812862"/>
            <a:ext cx="5851500" cy="80265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157" name="Google Shape;157;g397be67fbde_0_2150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397be67fbde_0_2150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g397be67fbde_0_2150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abla" type="tbl">
  <p:cSld name="TABLE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97be67fbde_0_215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g397be67fbde_0_2156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3" name="Google Shape;163;g397be67fbde_0_2156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g397be67fbde_0_2156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4 objetos" type="fourObj">
  <p:cSld name="FOUR_OBJECTS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97be67fbde_0_216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g397be67fbde_0_2161"/>
          <p:cNvSpPr txBox="1"/>
          <p:nvPr>
            <p:ph idx="1" type="body"/>
          </p:nvPr>
        </p:nvSpPr>
        <p:spPr>
          <a:xfrm>
            <a:off x="609600" y="1600200"/>
            <a:ext cx="5384700" cy="21861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168" name="Google Shape;168;g397be67fbde_0_2161"/>
          <p:cNvSpPr txBox="1"/>
          <p:nvPr>
            <p:ph idx="2" type="body"/>
          </p:nvPr>
        </p:nvSpPr>
        <p:spPr>
          <a:xfrm>
            <a:off x="6197600" y="1600200"/>
            <a:ext cx="5384700" cy="21861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169" name="Google Shape;169;g397be67fbde_0_2161"/>
          <p:cNvSpPr txBox="1"/>
          <p:nvPr>
            <p:ph idx="3" type="body"/>
          </p:nvPr>
        </p:nvSpPr>
        <p:spPr>
          <a:xfrm>
            <a:off x="609600" y="3938588"/>
            <a:ext cx="5384700" cy="21876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170" name="Google Shape;170;g397be67fbde_0_2161"/>
          <p:cNvSpPr txBox="1"/>
          <p:nvPr>
            <p:ph idx="4" type="body"/>
          </p:nvPr>
        </p:nvSpPr>
        <p:spPr>
          <a:xfrm>
            <a:off x="6197600" y="3938588"/>
            <a:ext cx="5384700" cy="21876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/>
        </p:txBody>
      </p:sp>
      <p:sp>
        <p:nvSpPr>
          <p:cNvPr id="171" name="Google Shape;171;g397be67fbde_0_2161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g397be67fbde_0_2161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g397be67fbde_0_2161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97be67fbde_0_207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g397be67fbde_0_2076"/>
          <p:cNvSpPr txBox="1"/>
          <p:nvPr>
            <p:ph idx="1" type="body"/>
          </p:nvPr>
        </p:nvSpPr>
        <p:spPr>
          <a:xfrm>
            <a:off x="609600" y="1600200"/>
            <a:ext cx="10972800" cy="45261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Char char="•"/>
              <a:defRPr b="1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–"/>
              <a:defRPr b="1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–"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»"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»"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»"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»"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Char char="»"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g397be67fbde_0_2076"/>
          <p:cNvSpPr txBox="1"/>
          <p:nvPr>
            <p:ph idx="10" type="dt"/>
          </p:nvPr>
        </p:nvSpPr>
        <p:spPr>
          <a:xfrm>
            <a:off x="609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g397be67fbde_0_2076"/>
          <p:cNvSpPr txBox="1"/>
          <p:nvPr>
            <p:ph idx="11" type="ftr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g397be67fbde_0_2076"/>
          <p:cNvSpPr txBox="1"/>
          <p:nvPr>
            <p:ph idx="12" type="sldNum"/>
          </p:nvPr>
        </p:nvSpPr>
        <p:spPr>
          <a:xfrm>
            <a:off x="8737600" y="6245225"/>
            <a:ext cx="28449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3.png"/><Relationship Id="rId5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4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6.png"/><Relationship Id="rId4" Type="http://schemas.openxmlformats.org/officeDocument/2006/relationships/image" Target="../media/image29.png"/><Relationship Id="rId5" Type="http://schemas.openxmlformats.org/officeDocument/2006/relationships/image" Target="../media/image3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3.png"/><Relationship Id="rId4" Type="http://schemas.openxmlformats.org/officeDocument/2006/relationships/image" Target="../media/image3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7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8.png"/><Relationship Id="rId4" Type="http://schemas.openxmlformats.org/officeDocument/2006/relationships/image" Target="../media/image46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1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"/>
          <p:cNvSpPr txBox="1"/>
          <p:nvPr>
            <p:ph type="ctrTitle"/>
          </p:nvPr>
        </p:nvSpPr>
        <p:spPr>
          <a:xfrm>
            <a:off x="1524000" y="842877"/>
            <a:ext cx="9144000" cy="2512500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alibri"/>
              <a:buNone/>
            </a:pPr>
            <a:r>
              <a:rPr b="1" lang="es-AR" sz="6000">
                <a:solidFill>
                  <a:schemeClr val="lt1"/>
                </a:solidFill>
              </a:rPr>
              <a:t>ENFERMEDAD</a:t>
            </a:r>
            <a:r>
              <a:rPr b="1" lang="es-AR" sz="6000">
                <a:solidFill>
                  <a:schemeClr val="lt1"/>
                </a:solidFill>
              </a:rPr>
              <a:t>ES </a:t>
            </a:r>
            <a:r>
              <a:rPr b="1" lang="es-AR" sz="6000">
                <a:solidFill>
                  <a:schemeClr val="lt1"/>
                </a:solidFill>
              </a:rPr>
              <a:t>PULMONARES INTERSTICIALES (EPI) </a:t>
            </a:r>
            <a:endParaRPr b="1" sz="6000"/>
          </a:p>
        </p:txBody>
      </p:sp>
      <p:sp>
        <p:nvSpPr>
          <p:cNvPr id="179" name="Google Shape;179;p1"/>
          <p:cNvSpPr txBox="1"/>
          <p:nvPr>
            <p:ph idx="1" type="subTitle"/>
          </p:nvPr>
        </p:nvSpPr>
        <p:spPr>
          <a:xfrm>
            <a:off x="1524000" y="4078556"/>
            <a:ext cx="9144000" cy="17188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s-AR"/>
              <a:t>Cátedra Clínica Médica II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s-AR"/>
              <a:t>FCM- UNC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s-AR"/>
              <a:t>Ubal, Leonardo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s-AR" sz="3200"/>
              <a:t>2026</a:t>
            </a:r>
            <a:endParaRPr sz="3200"/>
          </a:p>
        </p:txBody>
      </p:sp>
      <p:sp>
        <p:nvSpPr>
          <p:cNvPr id="180" name="Google Shape;180;p1"/>
          <p:cNvSpPr txBox="1"/>
          <p:nvPr/>
        </p:nvSpPr>
        <p:spPr>
          <a:xfrm>
            <a:off x="9425189" y="6335890"/>
            <a:ext cx="248562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"/>
          <p:cNvSpPr txBox="1"/>
          <p:nvPr>
            <p:ph idx="1" type="body"/>
          </p:nvPr>
        </p:nvSpPr>
        <p:spPr>
          <a:xfrm>
            <a:off x="593501" y="1429555"/>
            <a:ext cx="10515600" cy="4108361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13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0" i="0" lang="es-AR" sz="3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rupo de enfermedades con </a:t>
            </a:r>
            <a:r>
              <a:rPr b="1" i="0" lang="es-AR" sz="3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manifestaciones clínicas, radiológicas y funcionales respiratorias similares</a:t>
            </a:r>
            <a:r>
              <a:rPr b="0" i="0" lang="es-AR" sz="3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en las que las principales alteraciones anatomopatológicas </a:t>
            </a:r>
            <a:r>
              <a:rPr b="1" i="0" lang="es-AR" sz="3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afectan las estructuras alveolo-intersticiales</a:t>
            </a:r>
            <a:r>
              <a:rPr b="0" i="0" lang="es-AR" sz="300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b="0" i="0" sz="30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2413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muchas ocasiones afectan las 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pequeñas vías respiratorias 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la 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vasculatura pulmonar.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  <a:p>
            <a:pPr indent="-2413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Más de </a:t>
            </a:r>
            <a:r>
              <a:rPr b="1" lang="es-AR" sz="3000">
                <a:solidFill>
                  <a:srgbClr val="FF0000"/>
                </a:solidFill>
              </a:rPr>
              <a:t>200</a:t>
            </a:r>
            <a:r>
              <a:rPr b="1" lang="es-AR" sz="3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causas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diferentes</a:t>
            </a:r>
            <a:r>
              <a:rPr lang="es-AR" sz="3000"/>
              <a:t>.</a:t>
            </a:r>
            <a:endParaRPr sz="3000"/>
          </a:p>
        </p:txBody>
      </p:sp>
      <p:sp>
        <p:nvSpPr>
          <p:cNvPr id="186" name="Google Shape;186;p2"/>
          <p:cNvSpPr txBox="1"/>
          <p:nvPr>
            <p:ph type="title"/>
          </p:nvPr>
        </p:nvSpPr>
        <p:spPr>
          <a:xfrm>
            <a:off x="851079" y="181378"/>
            <a:ext cx="9503535" cy="359534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s-AR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Conceptos generales</a:t>
            </a:r>
            <a:endParaRPr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298" y="785612"/>
            <a:ext cx="4651037" cy="561518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id="192" name="Google Shape;19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84345" y="4799502"/>
            <a:ext cx="7107655" cy="160129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193" name="Google Shape;193;p3"/>
          <p:cNvSpPr/>
          <p:nvPr/>
        </p:nvSpPr>
        <p:spPr>
          <a:xfrm>
            <a:off x="334851" y="1326524"/>
            <a:ext cx="2653048" cy="244699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"/>
          <p:cNvSpPr/>
          <p:nvPr/>
        </p:nvSpPr>
        <p:spPr>
          <a:xfrm>
            <a:off x="334851" y="3101662"/>
            <a:ext cx="2240924" cy="259724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3"/>
          <p:cNvSpPr/>
          <p:nvPr/>
        </p:nvSpPr>
        <p:spPr>
          <a:xfrm>
            <a:off x="334851" y="4506532"/>
            <a:ext cx="3928056" cy="232894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3"/>
          <p:cNvSpPr txBox="1"/>
          <p:nvPr>
            <p:ph type="title"/>
          </p:nvPr>
        </p:nvSpPr>
        <p:spPr>
          <a:xfrm>
            <a:off x="851079" y="181378"/>
            <a:ext cx="9503535" cy="359534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s-AR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Clasificación </a:t>
            </a:r>
            <a:endParaRPr/>
          </a:p>
        </p:txBody>
      </p:sp>
      <p:pic>
        <p:nvPicPr>
          <p:cNvPr id="197" name="Google Shape;19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976966" y="6490950"/>
            <a:ext cx="2103286" cy="14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97be67fbde_0_879"/>
          <p:cNvSpPr txBox="1"/>
          <p:nvPr/>
        </p:nvSpPr>
        <p:spPr>
          <a:xfrm>
            <a:off x="245267" y="6172200"/>
            <a:ext cx="11701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20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Ryerson CJ, Adegunsoye A, Piciucchi S, et al. Update of the  International Multidisciplinary Classification of the Interstitial Pneumonias: An ERS/ATS  Statement. Eur Respir J 2025; in press (https://doi.org/10.1183/13993003.00158-2025). </a:t>
            </a:r>
            <a:endParaRPr/>
          </a:p>
        </p:txBody>
      </p:sp>
      <p:pic>
        <p:nvPicPr>
          <p:cNvPr id="203" name="Google Shape;203;g397be67fbde_0_8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1793" y="224135"/>
            <a:ext cx="10848411" cy="5948064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04" name="Google Shape;204;g397be67fbde_0_879"/>
          <p:cNvSpPr/>
          <p:nvPr/>
        </p:nvSpPr>
        <p:spPr>
          <a:xfrm>
            <a:off x="1469036" y="347803"/>
            <a:ext cx="2938200" cy="461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05" name="Google Shape;205;g397be67fbde_0_879"/>
          <p:cNvSpPr/>
          <p:nvPr/>
        </p:nvSpPr>
        <p:spPr>
          <a:xfrm>
            <a:off x="4422098" y="347803"/>
            <a:ext cx="6985500" cy="2217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0" name="Google Shape;210;g397be67fbde_0_886"/>
          <p:cNvGraphicFramePr/>
          <p:nvPr/>
        </p:nvGraphicFramePr>
        <p:xfrm>
          <a:off x="609600" y="64049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{56E30FFB-5BBB-4528-B6CD-0AED86771D85}</a:tableStyleId>
              </a:tblPr>
              <a:tblGrid>
                <a:gridCol w="3470175"/>
                <a:gridCol w="4704525"/>
                <a:gridCol w="3168375"/>
              </a:tblGrid>
              <a:tr h="873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0000"/>
                        </a:buClr>
                        <a:buSzPts val="1800"/>
                        <a:buFont typeface="Arial"/>
                        <a:buNone/>
                      </a:pPr>
                      <a:r>
                        <a:rPr lang="es-AR" sz="1800" u="none" cap="none" strike="noStrike">
                          <a:solidFill>
                            <a:srgbClr val="FF0000"/>
                          </a:solidFill>
                        </a:rPr>
                        <a:t>DE CAUSA CONOCIDA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cap="none" strike="noStrike">
                          <a:solidFill>
                            <a:srgbClr val="FF0000"/>
                          </a:solidFill>
                        </a:rPr>
                        <a:t>NEUMONIAS INTERSTICIALES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400" u="none" cap="none" strike="noStrike">
                          <a:solidFill>
                            <a:srgbClr val="FF0000"/>
                          </a:solidFill>
                        </a:rPr>
                        <a:t>IDIOPÁTICAS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000" u="none" cap="none" strike="noStrike">
                          <a:solidFill>
                            <a:srgbClr val="FF0000"/>
                          </a:solidFill>
                        </a:rPr>
                        <a:t>(NII)</a:t>
                      </a:r>
                      <a:endParaRPr sz="20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45725" marB="45725" marR="91450" marL="91450"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2400" u="none" cap="none" strike="noStrike">
                          <a:solidFill>
                            <a:srgbClr val="FF0000"/>
                          </a:solidFill>
                        </a:rPr>
                        <a:t>OTRAS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64547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800">
                          <a:solidFill>
                            <a:schemeClr val="dk1"/>
                          </a:solidFill>
                        </a:rPr>
                        <a:t>*</a:t>
                      </a:r>
                      <a:r>
                        <a:rPr lang="es-AR" sz="1600">
                          <a:solidFill>
                            <a:schemeClr val="dk1"/>
                          </a:solidFill>
                        </a:rPr>
                        <a:t>E</a:t>
                      </a:r>
                      <a:r>
                        <a:rPr lang="es-AR" sz="1600"/>
                        <a:t>nf. Tejido Conectivo (ETC)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>
                          <a:solidFill>
                            <a:schemeClr val="dk1"/>
                          </a:solidFill>
                        </a:rPr>
                        <a:t>*Neumoconiosis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>
                          <a:solidFill>
                            <a:schemeClr val="dk1"/>
                          </a:solidFill>
                        </a:rPr>
                        <a:t>*Neumonitis </a:t>
                      </a:r>
                      <a:r>
                        <a:rPr lang="es-AR" sz="1600"/>
                        <a:t>por</a:t>
                      </a:r>
                      <a:r>
                        <a:rPr lang="es-AR" sz="1600">
                          <a:solidFill>
                            <a:schemeClr val="dk1"/>
                          </a:solidFill>
                        </a:rPr>
                        <a:t> Hipersensibilidad  (NH) (AAE)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>
                          <a:solidFill>
                            <a:schemeClr val="dk1"/>
                          </a:solidFill>
                        </a:rPr>
                        <a:t>*Fármacos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>
                          <a:solidFill>
                            <a:schemeClr val="dk1"/>
                          </a:solidFill>
                        </a:rPr>
                        <a:t>*Radioterapia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rgbClr val="00B0F0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AR" sz="1600">
                          <a:highlight>
                            <a:srgbClr val="FFFF00"/>
                          </a:highlight>
                        </a:rPr>
                        <a:t>MAYORES</a:t>
                      </a:r>
                      <a:endParaRPr b="1" sz="1600">
                        <a:highlight>
                          <a:srgbClr val="FFFF00"/>
                        </a:highlight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/>
                        <a:t>*Fibrosis pulmonar idiopática (FPI) (UIP)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/>
                        <a:t>*NINE (Neumonía Intersticial No Específica)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/>
                        <a:t>*Br- ILD (Bronquiolitis Respiratoria asociada EPI)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/>
                        <a:t>*Neumonia intersticial descamativa— </a:t>
                      </a:r>
                      <a:r>
                        <a:rPr lang="es-AR" sz="1600">
                          <a:solidFill>
                            <a:srgbClr val="38761D"/>
                          </a:solidFill>
                        </a:rPr>
                        <a:t>NMA</a:t>
                      </a:r>
                      <a:endParaRPr sz="1600">
                        <a:solidFill>
                          <a:srgbClr val="38761D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/>
                        <a:t>*Neumonía organizada criptogénica (NOC)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/>
                        <a:t>*Neumonia interstical aguda (NIA)---</a:t>
                      </a:r>
                      <a:r>
                        <a:rPr lang="es-AR" sz="1600">
                          <a:solidFill>
                            <a:srgbClr val="38761D"/>
                          </a:solidFill>
                        </a:rPr>
                        <a:t>DAD</a:t>
                      </a:r>
                      <a:endParaRPr sz="1600">
                        <a:solidFill>
                          <a:srgbClr val="38761D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AR" sz="160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</a:rPr>
                        <a:t>RARAS</a:t>
                      </a:r>
                      <a:endParaRPr b="1" sz="160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>
                          <a:solidFill>
                            <a:schemeClr val="dk1"/>
                          </a:solidFill>
                        </a:rPr>
                        <a:t>*Neumonia Intersticial Linfoidea (NIL)</a:t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>
                          <a:solidFill>
                            <a:schemeClr val="dk1"/>
                          </a:solidFill>
                        </a:rPr>
                        <a:t>*Fibroelastosis Pleuro</a:t>
                      </a:r>
                      <a:r>
                        <a:rPr lang="es-AR" sz="1600"/>
                        <a:t>-p</a:t>
                      </a:r>
                      <a:r>
                        <a:rPr lang="es-AR" sz="1600">
                          <a:solidFill>
                            <a:schemeClr val="dk1"/>
                          </a:solidFill>
                        </a:rPr>
                        <a:t>arenquimatosa Idiopática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AR" sz="1600">
                          <a:highlight>
                            <a:srgbClr val="FFFF00"/>
                          </a:highlight>
                        </a:rPr>
                        <a:t>INCLASIFICABLES</a:t>
                      </a:r>
                      <a:endParaRPr b="1" sz="1600">
                        <a:highlight>
                          <a:srgbClr val="FFFF00"/>
                        </a:highlight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/>
                        <a:t>*Sarcoidosis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/>
                        <a:t>*Histiocitosis X (HCL)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/>
                        <a:t>*Linfangioleiomiomatosis (LAM)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/>
                        <a:t>*Proteinosis Alveolar (PA)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/>
                        <a:t>*Amiloidosis</a:t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AR" sz="1600"/>
                        <a:t>*Microlitiasis Alveolar</a:t>
                      </a:r>
                      <a:endParaRPr sz="1600"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  <p:sp>
        <p:nvSpPr>
          <p:cNvPr id="211" name="Google Shape;211;g397be67fbde_0_886"/>
          <p:cNvSpPr/>
          <p:nvPr/>
        </p:nvSpPr>
        <p:spPr>
          <a:xfrm>
            <a:off x="4175774" y="2060850"/>
            <a:ext cx="3801300" cy="2880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397be67fbde_0_886"/>
          <p:cNvSpPr/>
          <p:nvPr/>
        </p:nvSpPr>
        <p:spPr>
          <a:xfrm>
            <a:off x="609612" y="2853001"/>
            <a:ext cx="3374100" cy="5760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397be67fbde_0_886"/>
          <p:cNvSpPr/>
          <p:nvPr/>
        </p:nvSpPr>
        <p:spPr>
          <a:xfrm>
            <a:off x="8784302" y="1836200"/>
            <a:ext cx="1502700" cy="2880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397be67fbde_0_886"/>
          <p:cNvSpPr/>
          <p:nvPr/>
        </p:nvSpPr>
        <p:spPr>
          <a:xfrm>
            <a:off x="609600" y="1800501"/>
            <a:ext cx="2824500" cy="359400"/>
          </a:xfrm>
          <a:prstGeom prst="roundRect">
            <a:avLst>
              <a:gd fmla="val 16667" name="adj"/>
            </a:avLst>
          </a:prstGeom>
          <a:noFill/>
          <a:ln cap="flat" cmpd="sng" w="254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397be67fbde_0_886"/>
          <p:cNvSpPr txBox="1"/>
          <p:nvPr>
            <p:ph type="title"/>
          </p:nvPr>
        </p:nvSpPr>
        <p:spPr>
          <a:xfrm>
            <a:off x="1200229" y="181378"/>
            <a:ext cx="9503400" cy="3594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s-AR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Clasificación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97be67fbde_0_1094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4800"/>
              <a:t>EPID  más Frecuentes </a:t>
            </a:r>
            <a:endParaRPr/>
          </a:p>
        </p:txBody>
      </p:sp>
      <p:sp>
        <p:nvSpPr>
          <p:cNvPr id="221" name="Google Shape;221;g397be67fbde_0_1094"/>
          <p:cNvSpPr txBox="1"/>
          <p:nvPr>
            <p:ph idx="1" type="body"/>
          </p:nvPr>
        </p:nvSpPr>
        <p:spPr>
          <a:xfrm>
            <a:off x="897467" y="1855788"/>
            <a:ext cx="1047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s-AR"/>
              <a:t>Fibrosis pulmonar Idiopática (FPI)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s-AR"/>
              <a:t>Sarcoidosis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s-AR"/>
              <a:t>Neumonitis por Hipersensibilidad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</a:pPr>
            <a:r>
              <a:rPr lang="es-AR"/>
              <a:t>Enfermedad del Colágeno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"/>
          <p:cNvSpPr txBox="1"/>
          <p:nvPr>
            <p:ph type="title"/>
          </p:nvPr>
        </p:nvSpPr>
        <p:spPr>
          <a:xfrm>
            <a:off x="157101" y="287850"/>
            <a:ext cx="4383000" cy="4785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lang="es-AR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Manifestaciones clínicas</a:t>
            </a:r>
            <a:endParaRPr sz="3200"/>
          </a:p>
        </p:txBody>
      </p:sp>
      <p:sp>
        <p:nvSpPr>
          <p:cNvPr id="227" name="Google Shape;227;p4"/>
          <p:cNvSpPr txBox="1"/>
          <p:nvPr>
            <p:ph idx="1" type="body"/>
          </p:nvPr>
        </p:nvSpPr>
        <p:spPr>
          <a:xfrm>
            <a:off x="131325" y="1085375"/>
            <a:ext cx="8067600" cy="53511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667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b="1" lang="es-AR" sz="3000">
                <a:solidFill>
                  <a:srgbClr val="FF0000"/>
                </a:solidFill>
              </a:rPr>
              <a:t>Disnea de esfuerzo </a:t>
            </a:r>
            <a:r>
              <a:rPr lang="es-AR" sz="3000"/>
              <a:t>lentamente progresiva (síntoma cardinal</a:t>
            </a:r>
            <a:r>
              <a:rPr b="1" lang="es-AR" sz="3000"/>
              <a:t>) </a:t>
            </a:r>
            <a:endParaRPr sz="3000"/>
          </a:p>
          <a:p>
            <a:pPr indent="-2667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b="1" lang="es-AR" sz="3000">
                <a:solidFill>
                  <a:srgbClr val="FF0000"/>
                </a:solidFill>
              </a:rPr>
              <a:t>T</a:t>
            </a:r>
            <a:r>
              <a:rPr b="1" lang="es-AR" sz="3000">
                <a:solidFill>
                  <a:srgbClr val="FF0000"/>
                </a:solidFill>
              </a:rPr>
              <a:t>os seca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2413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s-AR" sz="3000">
                <a:solidFill>
                  <a:srgbClr val="FF0000"/>
                </a:solidFill>
              </a:rPr>
              <a:t>Fiebre y manifestaciones sistémicas</a:t>
            </a:r>
            <a:r>
              <a:rPr lang="es-AR" sz="3000">
                <a:solidFill>
                  <a:schemeClr val="dk1"/>
                </a:solidFill>
              </a:rPr>
              <a:t> (NINE, NIA, AAE, Neumonitis por fármacos, NOC, EoP).</a:t>
            </a:r>
            <a:endParaRPr sz="3000"/>
          </a:p>
          <a:p>
            <a:pPr indent="-2413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s-AR" sz="3000">
                <a:solidFill>
                  <a:srgbClr val="FF0000"/>
                </a:solidFill>
              </a:rPr>
              <a:t>Dolor pleurítico agudo</a:t>
            </a:r>
            <a:r>
              <a:rPr lang="es-AR" sz="3000">
                <a:solidFill>
                  <a:schemeClr val="dk1"/>
                </a:solidFill>
              </a:rPr>
              <a:t>, ocasionado por un neumotórax, puede ser la forma de presentación de la histiocitosis X o de la linfangioleiomiomatosis.</a:t>
            </a:r>
            <a:endParaRPr sz="3000"/>
          </a:p>
        </p:txBody>
      </p:sp>
      <p:sp>
        <p:nvSpPr>
          <p:cNvPr id="228" name="Google Shape;228;p4"/>
          <p:cNvSpPr txBox="1"/>
          <p:nvPr/>
        </p:nvSpPr>
        <p:spPr>
          <a:xfrm>
            <a:off x="8373675" y="2815999"/>
            <a:ext cx="3579900" cy="1939500"/>
          </a:xfrm>
          <a:prstGeom prst="rect">
            <a:avLst/>
          </a:pr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Pueden presentar disnea con radiografía de tórax normal, o estar asintomáticos y descubrirse la enfermedad por un estudio radiológico realizado por otro motivo.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2481" y="167425"/>
            <a:ext cx="4999828" cy="65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5"/>
          <p:cNvSpPr txBox="1"/>
          <p:nvPr/>
        </p:nvSpPr>
        <p:spPr>
          <a:xfrm>
            <a:off x="6096000" y="1331188"/>
            <a:ext cx="5785200" cy="33246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92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-"/>
            </a:pPr>
            <a:r>
              <a:rPr b="1" lang="es-AR" sz="3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Estertores crepitantes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la </a:t>
            </a:r>
            <a:r>
              <a:rPr b="1" lang="es-AR" sz="3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acropaquía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000"/>
          </a:p>
          <a:p>
            <a:pPr indent="-361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-"/>
            </a:pP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Sibilancias (AAE y EP).</a:t>
            </a:r>
            <a:endParaRPr sz="3000"/>
          </a:p>
          <a:p>
            <a:pPr indent="-361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-"/>
            </a:pP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 Pulmonar (HTP).</a:t>
            </a:r>
            <a:endParaRPr sz="3000"/>
          </a:p>
          <a:p>
            <a:pPr indent="-3619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-"/>
            </a:pP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Síntomas y signos extrapulmonares (enfermedades asociadas a EPID).</a:t>
            </a:r>
            <a:endParaRPr sz="3000"/>
          </a:p>
        </p:txBody>
      </p:sp>
      <p:sp>
        <p:nvSpPr>
          <p:cNvPr id="235" name="Google Shape;235;p5"/>
          <p:cNvSpPr txBox="1"/>
          <p:nvPr>
            <p:ph type="title"/>
          </p:nvPr>
        </p:nvSpPr>
        <p:spPr>
          <a:xfrm>
            <a:off x="6096000" y="325675"/>
            <a:ext cx="5322300" cy="7299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b="1" lang="es-AR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Examen Físico</a:t>
            </a:r>
            <a:endParaRPr sz="3200"/>
          </a:p>
        </p:txBody>
      </p:sp>
      <p:cxnSp>
        <p:nvCxnSpPr>
          <p:cNvPr id="236" name="Google Shape;236;p5"/>
          <p:cNvCxnSpPr/>
          <p:nvPr/>
        </p:nvCxnSpPr>
        <p:spPr>
          <a:xfrm>
            <a:off x="824247" y="830909"/>
            <a:ext cx="1506828" cy="12879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7" name="Google Shape;237;p5"/>
          <p:cNvCxnSpPr/>
          <p:nvPr/>
        </p:nvCxnSpPr>
        <p:spPr>
          <a:xfrm>
            <a:off x="824247" y="2992413"/>
            <a:ext cx="2278148" cy="2147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8" name="Google Shape;238;p5"/>
          <p:cNvCxnSpPr/>
          <p:nvPr/>
        </p:nvCxnSpPr>
        <p:spPr>
          <a:xfrm>
            <a:off x="824247" y="2098847"/>
            <a:ext cx="1506828" cy="12879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9" name="Google Shape;239;p5"/>
          <p:cNvCxnSpPr/>
          <p:nvPr/>
        </p:nvCxnSpPr>
        <p:spPr>
          <a:xfrm flipH="1" rot="10800000">
            <a:off x="907959" y="3702898"/>
            <a:ext cx="1719331" cy="6437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0" name="Google Shape;240;p5"/>
          <p:cNvCxnSpPr/>
          <p:nvPr/>
        </p:nvCxnSpPr>
        <p:spPr>
          <a:xfrm>
            <a:off x="824247" y="4245956"/>
            <a:ext cx="1326524" cy="12879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1" name="Google Shape;241;p5"/>
          <p:cNvCxnSpPr/>
          <p:nvPr/>
        </p:nvCxnSpPr>
        <p:spPr>
          <a:xfrm>
            <a:off x="824247" y="4965246"/>
            <a:ext cx="1506828" cy="12879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2" name="Google Shape;242;p5"/>
          <p:cNvCxnSpPr/>
          <p:nvPr/>
        </p:nvCxnSpPr>
        <p:spPr>
          <a:xfrm>
            <a:off x="907254" y="6413684"/>
            <a:ext cx="1506828" cy="12879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3" name="Google Shape;243;p5"/>
          <p:cNvCxnSpPr/>
          <p:nvPr/>
        </p:nvCxnSpPr>
        <p:spPr>
          <a:xfrm>
            <a:off x="824247" y="5869766"/>
            <a:ext cx="1506828" cy="12879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44" name="Google Shape;24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4475" y="4655800"/>
            <a:ext cx="2838450" cy="2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57600" y="4765589"/>
            <a:ext cx="2461474" cy="187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6"/>
          <p:cNvSpPr txBox="1"/>
          <p:nvPr>
            <p:ph type="title"/>
          </p:nvPr>
        </p:nvSpPr>
        <p:spPr>
          <a:xfrm>
            <a:off x="838200" y="365126"/>
            <a:ext cx="10515600" cy="562154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Calibri"/>
              <a:buNone/>
            </a:pPr>
            <a:r>
              <a:rPr b="1" lang="es-AR" sz="3200">
                <a:solidFill>
                  <a:schemeClr val="lt1"/>
                </a:solidFill>
              </a:rPr>
              <a:t>Análisis de sangre</a:t>
            </a:r>
            <a:endParaRPr sz="3200"/>
          </a:p>
        </p:txBody>
      </p:sp>
      <p:pic>
        <p:nvPicPr>
          <p:cNvPr id="251" name="Google Shape;25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2762" y="1302625"/>
            <a:ext cx="8046474" cy="521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7"/>
          <p:cNvSpPr txBox="1"/>
          <p:nvPr>
            <p:ph type="title"/>
          </p:nvPr>
        </p:nvSpPr>
        <p:spPr>
          <a:xfrm>
            <a:off x="838200" y="365126"/>
            <a:ext cx="10515600" cy="587912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60"/>
              <a:buFont typeface="Calibri"/>
              <a:buNone/>
            </a:pPr>
            <a:r>
              <a:rPr b="1" lang="es-AR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Radiología</a:t>
            </a:r>
            <a:endParaRPr sz="3200"/>
          </a:p>
        </p:txBody>
      </p:sp>
      <p:sp>
        <p:nvSpPr>
          <p:cNvPr id="257" name="Google Shape;257;p7"/>
          <p:cNvSpPr txBox="1"/>
          <p:nvPr>
            <p:ph idx="1" type="body"/>
          </p:nvPr>
        </p:nvSpPr>
        <p:spPr>
          <a:xfrm>
            <a:off x="613000" y="1122100"/>
            <a:ext cx="10881000" cy="546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635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i="1" lang="es-AR" sz="3000"/>
              <a:t>E</a:t>
            </a:r>
            <a:r>
              <a:rPr lang="es-AR" sz="3000"/>
              <a:t>l </a:t>
            </a:r>
            <a:r>
              <a:rPr b="1" lang="es-AR" sz="3000"/>
              <a:t>90%</a:t>
            </a:r>
            <a:r>
              <a:rPr lang="es-AR" sz="3000"/>
              <a:t> presentan </a:t>
            </a:r>
            <a:r>
              <a:rPr b="1" lang="es-AR" sz="3000"/>
              <a:t>alteraciones radiográficas </a:t>
            </a:r>
            <a:r>
              <a:rPr lang="es-AR" sz="3000"/>
              <a:t>en el momento del diagnóstico.</a:t>
            </a:r>
            <a:endParaRPr sz="3000"/>
          </a:p>
          <a:p>
            <a:pPr indent="-254635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b="1" lang="es-AR" sz="3000">
                <a:highlight>
                  <a:srgbClr val="FFFF00"/>
                </a:highlight>
              </a:rPr>
              <a:t>TACAR tórax sin contraste en inspiración y espiración profunda </a:t>
            </a:r>
            <a:endParaRPr b="1" sz="3000">
              <a:highlight>
                <a:srgbClr val="FFFF00"/>
              </a:highlight>
            </a:endParaRPr>
          </a:p>
          <a:p>
            <a:pPr indent="-254635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b="1" lang="es-AR" sz="3000" u="sng"/>
              <a:t>Patrones intersticiales</a:t>
            </a:r>
            <a:r>
              <a:rPr lang="es-AR" sz="3000"/>
              <a:t> radiográficos relacionados con las EPID: </a:t>
            </a:r>
            <a:r>
              <a:rPr b="1" lang="es-AR" sz="3000">
                <a:solidFill>
                  <a:srgbClr val="FF0000"/>
                </a:solidFill>
              </a:rPr>
              <a:t>vidrio deslustrado</a:t>
            </a:r>
            <a:r>
              <a:rPr b="1" lang="es-AR" sz="3000"/>
              <a:t>, </a:t>
            </a:r>
            <a:r>
              <a:rPr b="1" lang="es-AR" sz="3000">
                <a:solidFill>
                  <a:srgbClr val="FF0000"/>
                </a:solidFill>
              </a:rPr>
              <a:t>nodulillar</a:t>
            </a:r>
            <a:r>
              <a:rPr b="1" lang="es-AR" sz="3000"/>
              <a:t>, </a:t>
            </a:r>
            <a:r>
              <a:rPr b="1" lang="es-AR" sz="3000">
                <a:solidFill>
                  <a:srgbClr val="FF0000"/>
                </a:solidFill>
              </a:rPr>
              <a:t>reticular</a:t>
            </a:r>
            <a:r>
              <a:rPr b="1" lang="es-AR" sz="3000"/>
              <a:t>, </a:t>
            </a:r>
            <a:r>
              <a:rPr b="1" lang="es-AR" sz="3000">
                <a:solidFill>
                  <a:srgbClr val="FF0000"/>
                </a:solidFill>
              </a:rPr>
              <a:t>reticulonodulillar </a:t>
            </a:r>
            <a:r>
              <a:rPr lang="es-AR" sz="3000"/>
              <a:t>y</a:t>
            </a:r>
            <a:r>
              <a:rPr b="1" lang="es-AR" sz="3000"/>
              <a:t> </a:t>
            </a:r>
            <a:r>
              <a:rPr b="1" lang="es-AR" sz="3000">
                <a:solidFill>
                  <a:srgbClr val="FF0000"/>
                </a:solidFill>
              </a:rPr>
              <a:t>pulmón en panal de abeja</a:t>
            </a:r>
            <a:r>
              <a:rPr lang="es-AR" sz="3000"/>
              <a:t>, que suelen afectar de forma difusa ambos hemitórax.</a:t>
            </a:r>
            <a:endParaRPr sz="3000"/>
          </a:p>
          <a:p>
            <a:pPr indent="-254635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s-AR" sz="3000"/>
              <a:t> Algunas EPID pueden cursar con un </a:t>
            </a:r>
            <a:r>
              <a:rPr b="1" lang="es-AR" sz="3000" u="sng"/>
              <a:t>patrón alveolar</a:t>
            </a:r>
            <a:r>
              <a:rPr lang="es-AR" sz="3000"/>
              <a:t>: neumonía intersticial aguda, neumonía intersticial no específica, NID, NOC, neumonía intersticial linfocítica, proteinosis alveolar, alveolitis alérgicas extrínsecas y eosinofilias pulmonares.</a:t>
            </a:r>
            <a:endParaRPr sz="3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g397be67fbde_0_22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37025" cy="660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397be67fbde_0_22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1825" y="152400"/>
            <a:ext cx="5297774" cy="316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g397be67fbde_0_22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1713" y="324800"/>
            <a:ext cx="9948574" cy="653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g397be67fbde_0_22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763" y="76200"/>
            <a:ext cx="10734478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9" name="Google Shape;279;g397be67fbde_0_2264"/>
          <p:cNvCxnSpPr/>
          <p:nvPr/>
        </p:nvCxnSpPr>
        <p:spPr>
          <a:xfrm>
            <a:off x="3556000" y="5105400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Stefanich, Elena  00" id="280" name="Google Shape;280;g397be67fbde_0_22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2151" y="641350"/>
            <a:ext cx="8229599" cy="6172199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g397be67fbde_0_2264"/>
          <p:cNvSpPr/>
          <p:nvPr/>
        </p:nvSpPr>
        <p:spPr>
          <a:xfrm>
            <a:off x="527051" y="44450"/>
            <a:ext cx="112776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imes New Roman"/>
              <a:buNone/>
            </a:pPr>
            <a:r>
              <a:rPr b="1" lang="es-AR" sz="32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FIP: Radiografía de Tórax</a:t>
            </a:r>
            <a:endParaRPr b="1" sz="32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7" name="Google Shape;287;g397be67fbde_0_2271"/>
          <p:cNvCxnSpPr/>
          <p:nvPr/>
        </p:nvCxnSpPr>
        <p:spPr>
          <a:xfrm>
            <a:off x="3556000" y="5105400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8" name="Google Shape;288;g397be67fbde_0_2271"/>
          <p:cNvSpPr/>
          <p:nvPr/>
        </p:nvSpPr>
        <p:spPr>
          <a:xfrm>
            <a:off x="912284" y="44450"/>
            <a:ext cx="121920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imes New Roman"/>
              <a:buNone/>
            </a:pPr>
            <a:r>
              <a:rPr b="1" lang="es-AR" sz="32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Intersticiopatía: líneas septales subpleurales</a:t>
            </a:r>
            <a:endParaRPr b="1" sz="32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Rx Líneas septos subpleurales 04" id="289" name="Google Shape;289;g397be67fbde_0_22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917" y="692150"/>
            <a:ext cx="7993062" cy="5626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0" name="Google Shape;290;g397be67fbde_0_2271"/>
          <p:cNvCxnSpPr/>
          <p:nvPr/>
        </p:nvCxnSpPr>
        <p:spPr>
          <a:xfrm>
            <a:off x="1295400" y="4292600"/>
            <a:ext cx="768300" cy="360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1" name="Google Shape;291;g397be67fbde_0_2271"/>
          <p:cNvCxnSpPr/>
          <p:nvPr/>
        </p:nvCxnSpPr>
        <p:spPr>
          <a:xfrm rot="10800000">
            <a:off x="4078817" y="1413013"/>
            <a:ext cx="0" cy="503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2" name="Google Shape;292;g397be67fbde_0_2271"/>
          <p:cNvCxnSpPr/>
          <p:nvPr/>
        </p:nvCxnSpPr>
        <p:spPr>
          <a:xfrm rot="10800000">
            <a:off x="6191251" y="3500563"/>
            <a:ext cx="0" cy="720600"/>
          </a:xfrm>
          <a:prstGeom prst="straightConnector1">
            <a:avLst/>
          </a:prstGeom>
          <a:noFill/>
          <a:ln cap="flat" cmpd="sng" w="38100">
            <a:solidFill>
              <a:schemeClr val="folHlink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3" name="Google Shape;293;g397be67fbde_0_2271"/>
          <p:cNvCxnSpPr/>
          <p:nvPr/>
        </p:nvCxnSpPr>
        <p:spPr>
          <a:xfrm flipH="1">
            <a:off x="6381933" y="2143125"/>
            <a:ext cx="670800" cy="574800"/>
          </a:xfrm>
          <a:prstGeom prst="straightConnector1">
            <a:avLst/>
          </a:prstGeom>
          <a:noFill/>
          <a:ln cap="flat" cmpd="sng" w="38100">
            <a:solidFill>
              <a:schemeClr val="folHlink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4" name="Google Shape;294;g397be67fbde_0_2271"/>
          <p:cNvSpPr txBox="1"/>
          <p:nvPr/>
        </p:nvSpPr>
        <p:spPr>
          <a:xfrm>
            <a:off x="4751917" y="4076700"/>
            <a:ext cx="3289200" cy="369300"/>
          </a:xfrm>
          <a:prstGeom prst="rect">
            <a:avLst/>
          </a:prstGeom>
          <a:noFill/>
          <a:ln cap="flat" cmpd="sng" w="9525">
            <a:solidFill>
              <a:schemeClr val="folHlink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1800"/>
              <a:buFont typeface="Arial"/>
              <a:buNone/>
            </a:pPr>
            <a:r>
              <a:rPr lang="es-AR" sz="1800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Líneas interlobulillares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0" name="Google Shape;300;g397be67fbde_0_2283"/>
          <p:cNvCxnSpPr/>
          <p:nvPr/>
        </p:nvCxnSpPr>
        <p:spPr>
          <a:xfrm>
            <a:off x="3556000" y="5105400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1" name="Google Shape;301;g397be67fbde_0_2283"/>
          <p:cNvSpPr/>
          <p:nvPr/>
        </p:nvSpPr>
        <p:spPr>
          <a:xfrm>
            <a:off x="912284" y="44450"/>
            <a:ext cx="12192000" cy="63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025" lIns="92075" spcFirstLastPara="1" rIns="92075" wrap="square" tIns="46025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Times New Roman"/>
              <a:buNone/>
            </a:pPr>
            <a:r>
              <a:rPr b="1" lang="es-AR" sz="3200">
                <a:solidFill>
                  <a:srgbClr val="FFFF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Intersticiopatía: líneas septales subpleurales</a:t>
            </a:r>
            <a:endParaRPr b="1" sz="3200">
              <a:solidFill>
                <a:srgbClr val="FFFF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Rx Líneas septos subpleurales 02" id="302" name="Google Shape;302;g397be67fbde_0_22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917" y="692150"/>
            <a:ext cx="10657416" cy="5616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3" name="Google Shape;303;g397be67fbde_0_2283"/>
          <p:cNvCxnSpPr/>
          <p:nvPr/>
        </p:nvCxnSpPr>
        <p:spPr>
          <a:xfrm>
            <a:off x="1488017" y="3716338"/>
            <a:ext cx="768300" cy="3603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4" name="Google Shape;304;g397be67fbde_0_2283"/>
          <p:cNvCxnSpPr/>
          <p:nvPr/>
        </p:nvCxnSpPr>
        <p:spPr>
          <a:xfrm rot="10800000">
            <a:off x="2351617" y="2565538"/>
            <a:ext cx="0" cy="5031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05" name="Google Shape;305;g397be67fbde_0_2283"/>
          <p:cNvCxnSpPr/>
          <p:nvPr/>
        </p:nvCxnSpPr>
        <p:spPr>
          <a:xfrm rot="10800000">
            <a:off x="7249317" y="1557225"/>
            <a:ext cx="766500" cy="433500"/>
          </a:xfrm>
          <a:prstGeom prst="straightConnector1">
            <a:avLst/>
          </a:prstGeom>
          <a:noFill/>
          <a:ln cap="flat" cmpd="sng" w="38100">
            <a:solidFill>
              <a:schemeClr val="folHlink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6" name="Google Shape;306;g397be67fbde_0_2283"/>
          <p:cNvSpPr txBox="1"/>
          <p:nvPr/>
        </p:nvSpPr>
        <p:spPr>
          <a:xfrm>
            <a:off x="4751917" y="4076700"/>
            <a:ext cx="2662800" cy="369300"/>
          </a:xfrm>
          <a:prstGeom prst="rect">
            <a:avLst/>
          </a:prstGeom>
          <a:noFill/>
          <a:ln cap="flat" cmpd="sng" w="9525">
            <a:solidFill>
              <a:schemeClr val="folHlink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1800"/>
              <a:buFont typeface="Arial"/>
              <a:buNone/>
            </a:pPr>
            <a:r>
              <a:rPr lang="es-AR" sz="1800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Áreas Reticulares</a:t>
            </a:r>
            <a:endParaRPr/>
          </a:p>
        </p:txBody>
      </p:sp>
      <p:cxnSp>
        <p:nvCxnSpPr>
          <p:cNvPr id="307" name="Google Shape;307;g397be67fbde_0_2283"/>
          <p:cNvCxnSpPr/>
          <p:nvPr/>
        </p:nvCxnSpPr>
        <p:spPr>
          <a:xfrm rot="10800000">
            <a:off x="4559033" y="1628663"/>
            <a:ext cx="766500" cy="433500"/>
          </a:xfrm>
          <a:prstGeom prst="straightConnector1">
            <a:avLst/>
          </a:prstGeom>
          <a:noFill/>
          <a:ln cap="flat" cmpd="sng" w="38100">
            <a:solidFill>
              <a:schemeClr val="folHlink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g397be67fbde_0_22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874500" cy="6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g397be67fbde_0_2248"/>
          <p:cNvSpPr/>
          <p:nvPr/>
        </p:nvSpPr>
        <p:spPr>
          <a:xfrm>
            <a:off x="5593675" y="172400"/>
            <a:ext cx="6433200" cy="114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g397be67fbde_0_22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11763675" cy="655235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g397be67fbde_0_2254"/>
          <p:cNvSpPr/>
          <p:nvPr/>
        </p:nvSpPr>
        <p:spPr>
          <a:xfrm>
            <a:off x="10133750" y="152400"/>
            <a:ext cx="1819800" cy="1131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g397be67fbde_0_22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975" y="784550"/>
            <a:ext cx="11700051" cy="57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g397be67fbde_0_2259"/>
          <p:cNvSpPr/>
          <p:nvPr/>
        </p:nvSpPr>
        <p:spPr>
          <a:xfrm>
            <a:off x="10287000" y="784550"/>
            <a:ext cx="1659000" cy="901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g397be67fbde_0_20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77751" y="0"/>
            <a:ext cx="903649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evor EPID (1)" id="335" name="Google Shape;335;g397be67fbde_0_206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733" y="274638"/>
            <a:ext cx="10278300" cy="62499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</p:pic>
    </p:spTree>
  </p:cSld>
  <p:clrMapOvr>
    <a:masterClrMapping/>
  </p:clrMapOvr>
  <p:transition>
    <p:fade thruBlk="1"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evor EPID (3)" id="340" name="Google Shape;340;g397be67fbde_0_206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58951" y="274638"/>
            <a:ext cx="8672100" cy="62499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</p:pic>
    </p:spTree>
  </p:cSld>
  <p:clrMapOvr>
    <a:masterClrMapping/>
  </p:clrMapOvr>
  <p:transition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evor EPID (2)" id="345" name="Google Shape;345;g397be67fbde_0_206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00251" y="274638"/>
            <a:ext cx="6143700" cy="62499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</p:pic>
    </p:spTree>
  </p:cSld>
  <p:clrMapOvr>
    <a:masterClrMapping/>
  </p:clrMapOvr>
  <p:transition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evor EPID" id="350" name="Google Shape;350;g397be67fbde_0_207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0317" y="274638"/>
            <a:ext cx="7969200" cy="62499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</p:pic>
    </p:spTree>
  </p:cSld>
  <p:clrMapOvr>
    <a:masterClrMapping/>
  </p:clrMapOvr>
  <p:transition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8"/>
          <p:cNvSpPr txBox="1"/>
          <p:nvPr>
            <p:ph type="title"/>
          </p:nvPr>
        </p:nvSpPr>
        <p:spPr>
          <a:xfrm>
            <a:off x="838200" y="113110"/>
            <a:ext cx="10515600" cy="562154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AR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Pruebas funcionales</a:t>
            </a:r>
            <a:endParaRPr sz="3200"/>
          </a:p>
        </p:txBody>
      </p:sp>
      <p:sp>
        <p:nvSpPr>
          <p:cNvPr id="356" name="Google Shape;356;p8"/>
          <p:cNvSpPr txBox="1"/>
          <p:nvPr>
            <p:ph idx="1" type="body"/>
          </p:nvPr>
        </p:nvSpPr>
        <p:spPr>
          <a:xfrm>
            <a:off x="613000" y="910100"/>
            <a:ext cx="11283300" cy="47541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191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Times"/>
              <a:buChar char="•"/>
            </a:pPr>
            <a:r>
              <a:rPr b="1" lang="es-AR" sz="3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Espirometría: </a:t>
            </a:r>
            <a:r>
              <a:rPr lang="es-AR" sz="3000">
                <a:latin typeface="Times"/>
                <a:ea typeface="Times"/>
                <a:cs typeface="Times"/>
                <a:sym typeface="Times"/>
              </a:rPr>
              <a:t>a</a:t>
            </a:r>
            <a:r>
              <a:rPr lang="es-AR" sz="3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lteración </a:t>
            </a:r>
            <a:r>
              <a:rPr lang="es-AR" sz="3000">
                <a:solidFill>
                  <a:srgbClr val="FF0000"/>
                </a:solidFill>
                <a:latin typeface="Times"/>
                <a:ea typeface="Times"/>
                <a:cs typeface="Times"/>
                <a:sym typeface="Times"/>
              </a:rPr>
              <a:t>restrictiva</a:t>
            </a:r>
            <a:r>
              <a:rPr lang="es-AR" sz="3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.</a:t>
            </a:r>
            <a:endParaRPr sz="3000"/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Font typeface="Calibri"/>
              <a:buChar char="•"/>
            </a:pP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DLCO: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está </a:t>
            </a:r>
            <a:r>
              <a:rPr lang="es-AR" sz="3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disminuida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•"/>
            </a:pPr>
            <a:r>
              <a:rPr b="1" lang="es-AR" sz="3000"/>
              <a:t>Gases arteriales</a:t>
            </a:r>
            <a:r>
              <a:rPr lang="es-AR" sz="3000"/>
              <a:t>:</a:t>
            </a:r>
            <a:r>
              <a:rPr lang="es-AR" sz="3000">
                <a:solidFill>
                  <a:srgbClr val="FF0000"/>
                </a:solidFill>
              </a:rPr>
              <a:t> hipoxemia </a:t>
            </a:r>
            <a:r>
              <a:rPr lang="es-AR" sz="3000"/>
              <a:t>arterial 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 aparece de forma evidente en las fases avanzadas de la enfermedad, y la </a:t>
            </a:r>
            <a:r>
              <a:rPr lang="es-AR" sz="3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hipercapnia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en las fases finales.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419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Char char="•"/>
            </a:pP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Test de marcha </a:t>
            </a:r>
            <a:r>
              <a:rPr b="1" lang="es-AR" sz="3000">
                <a:solidFill>
                  <a:schemeClr val="dk1"/>
                </a:solidFill>
              </a:rPr>
              <a:t>de los 6 min (</a:t>
            </a:r>
            <a:r>
              <a:rPr b="1" lang="es-AR" sz="3000">
                <a:solidFill>
                  <a:schemeClr val="dk1"/>
                </a:solidFill>
              </a:rPr>
              <a:t>TM</a:t>
            </a:r>
            <a:r>
              <a:rPr b="1" lang="es-AR" sz="3000"/>
              <a:t>6M) 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útil para valorar la evolución.</a:t>
            </a:r>
            <a:endParaRPr sz="3000"/>
          </a:p>
        </p:txBody>
      </p:sp>
      <p:sp>
        <p:nvSpPr>
          <p:cNvPr id="357" name="Google Shape;357;p8"/>
          <p:cNvSpPr txBox="1"/>
          <p:nvPr/>
        </p:nvSpPr>
        <p:spPr>
          <a:xfrm>
            <a:off x="838200" y="5854879"/>
            <a:ext cx="10515600" cy="461665"/>
          </a:xfrm>
          <a:prstGeom prst="rect">
            <a:avLst/>
          </a:pr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 exploración funcional respiratoria normal no excluye el diagnóstico de EPID.</a:t>
            </a:r>
            <a:endParaRPr/>
          </a:p>
        </p:txBody>
      </p:sp>
      <p:pic>
        <p:nvPicPr>
          <p:cNvPr id="358" name="Google Shape;358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75200" y="113100"/>
            <a:ext cx="3274175" cy="287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9"/>
          <p:cNvSpPr txBox="1"/>
          <p:nvPr>
            <p:ph type="title"/>
          </p:nvPr>
        </p:nvSpPr>
        <p:spPr>
          <a:xfrm>
            <a:off x="304800" y="276151"/>
            <a:ext cx="5130800" cy="53665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AR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Lavado broncoalveolar</a:t>
            </a:r>
            <a:endParaRPr b="1" sz="3200"/>
          </a:p>
        </p:txBody>
      </p:sp>
      <p:sp>
        <p:nvSpPr>
          <p:cNvPr id="364" name="Google Shape;364;p9"/>
          <p:cNvSpPr txBox="1"/>
          <p:nvPr/>
        </p:nvSpPr>
        <p:spPr>
          <a:xfrm>
            <a:off x="412750" y="2273937"/>
            <a:ext cx="5823000" cy="24012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la mayoría de los casos el valor diagnóstico del BAL va a ser 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orientativo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permitiendo apoyar un diagnóstico provisional o sugerir una alternativa.</a:t>
            </a:r>
            <a:endParaRPr sz="3000"/>
          </a:p>
        </p:txBody>
      </p:sp>
      <p:pic>
        <p:nvPicPr>
          <p:cNvPr id="365" name="Google Shape;36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40500" y="276150"/>
            <a:ext cx="5172857" cy="6353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9"/>
          <p:cNvSpPr/>
          <p:nvPr/>
        </p:nvSpPr>
        <p:spPr>
          <a:xfrm>
            <a:off x="6654800" y="812801"/>
            <a:ext cx="4140200" cy="203199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9"/>
          <p:cNvSpPr/>
          <p:nvPr/>
        </p:nvSpPr>
        <p:spPr>
          <a:xfrm>
            <a:off x="6654800" y="2514601"/>
            <a:ext cx="4140200" cy="203199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0"/>
          <p:cNvSpPr txBox="1"/>
          <p:nvPr>
            <p:ph type="title"/>
          </p:nvPr>
        </p:nvSpPr>
        <p:spPr>
          <a:xfrm>
            <a:off x="749300" y="365125"/>
            <a:ext cx="10515600" cy="511175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AR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Biopsia de pulmón</a:t>
            </a:r>
            <a:endParaRPr sz="3200"/>
          </a:p>
        </p:txBody>
      </p:sp>
      <p:sp>
        <p:nvSpPr>
          <p:cNvPr id="373" name="Google Shape;373;p10"/>
          <p:cNvSpPr txBox="1"/>
          <p:nvPr>
            <p:ph idx="1" type="body"/>
          </p:nvPr>
        </p:nvSpPr>
        <p:spPr>
          <a:xfrm>
            <a:off x="363975" y="1072750"/>
            <a:ext cx="11263800" cy="4365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635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b="1" lang="es-AR" sz="3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BTB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realizada mediante fibrobroncoscopia </a:t>
            </a:r>
            <a:r>
              <a:rPr b="1" lang="es-AR" sz="3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puede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permitir el diagnóstico de varias EPID: sarcoidosis, alveolitis alérgicas extrínsecas, histiocitosis X, amiloidosis, </a:t>
            </a:r>
            <a:r>
              <a:rPr lang="es-AR" sz="3000"/>
              <a:t>LAM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proteinosis alveolar, NOC, eosinofilia pulmonar y algunas neumoconiosis.</a:t>
            </a:r>
            <a:endParaRPr sz="3000"/>
          </a:p>
          <a:p>
            <a:pPr indent="-2546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es rentable para el diagnóstico de las neumonías intersticiales idiopáticas (excepto la NOC). </a:t>
            </a:r>
            <a:endParaRPr sz="3000"/>
          </a:p>
          <a:p>
            <a:pPr indent="-2546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</a:pP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</a:t>
            </a:r>
            <a:r>
              <a:rPr b="1" lang="es-AR" sz="3000">
                <a:solidFill>
                  <a:srgbClr val="FF0000"/>
                </a:solidFill>
              </a:rPr>
              <a:t> biopsia pulmonar abierta por minitoracotomía o por VATS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está indicada en todos los casos en que 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se ha obtenido</a:t>
            </a:r>
            <a:r>
              <a:rPr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 diagnóstico específico de EPID con otro método.</a:t>
            </a:r>
            <a:endParaRPr sz="3000"/>
          </a:p>
        </p:txBody>
      </p:sp>
      <p:sp>
        <p:nvSpPr>
          <p:cNvPr id="374" name="Google Shape;374;p10"/>
          <p:cNvSpPr txBox="1"/>
          <p:nvPr/>
        </p:nvSpPr>
        <p:spPr>
          <a:xfrm>
            <a:off x="101600" y="5689600"/>
            <a:ext cx="11918950" cy="584775"/>
          </a:xfrm>
          <a:prstGeom prst="rect">
            <a:avLst/>
          </a:pr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hallazgo de parénquima pulmonar normal </a:t>
            </a:r>
            <a:r>
              <a:rPr b="1" lang="es-A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descarta </a:t>
            </a:r>
            <a:r>
              <a:rPr lang="es-A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presencia de EPID.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97be67fbde_0_1512"/>
          <p:cNvSpPr txBox="1"/>
          <p:nvPr>
            <p:ph type="title"/>
          </p:nvPr>
        </p:nvSpPr>
        <p:spPr>
          <a:xfrm>
            <a:off x="609600" y="115888"/>
            <a:ext cx="10972800" cy="1143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200"/>
              <a:t>Pauta diagnóstica en EPID:</a:t>
            </a:r>
            <a:endParaRPr/>
          </a:p>
        </p:txBody>
      </p:sp>
      <p:sp>
        <p:nvSpPr>
          <p:cNvPr id="380" name="Google Shape;380;g397be67fbde_0_1512"/>
          <p:cNvSpPr txBox="1"/>
          <p:nvPr>
            <p:ph idx="1" type="body"/>
          </p:nvPr>
        </p:nvSpPr>
        <p:spPr>
          <a:xfrm>
            <a:off x="3602567" y="1582738"/>
            <a:ext cx="4986900" cy="8415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rPr lang="es-AR" sz="2400"/>
              <a:t>Anamnesis</a:t>
            </a:r>
            <a:endParaRPr/>
          </a:p>
          <a:p>
            <a:pPr indent="-342900" lvl="0" marL="34290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rPr lang="es-AR" sz="2400"/>
              <a:t>Exploración física</a:t>
            </a:r>
            <a:endParaRPr/>
          </a:p>
        </p:txBody>
      </p:sp>
      <p:sp>
        <p:nvSpPr>
          <p:cNvPr id="381" name="Google Shape;381;g397be67fbde_0_1512"/>
          <p:cNvSpPr/>
          <p:nvPr/>
        </p:nvSpPr>
        <p:spPr>
          <a:xfrm>
            <a:off x="431800" y="3328988"/>
            <a:ext cx="2595300" cy="13239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RxTx</a:t>
            </a:r>
            <a:endParaRPr/>
          </a:p>
          <a:p>
            <a:pPr indent="-342900" lvl="0" marL="342900" marR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Laboratorio</a:t>
            </a:r>
            <a:endParaRPr/>
          </a:p>
          <a:p>
            <a:pPr indent="-342900" lvl="0" marL="342900" marR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PFR</a:t>
            </a:r>
            <a:endParaRPr/>
          </a:p>
        </p:txBody>
      </p:sp>
      <p:sp>
        <p:nvSpPr>
          <p:cNvPr id="382" name="Google Shape;382;g397be67fbde_0_1512"/>
          <p:cNvSpPr/>
          <p:nvPr/>
        </p:nvSpPr>
        <p:spPr>
          <a:xfrm>
            <a:off x="8544984" y="3328988"/>
            <a:ext cx="3120000" cy="9669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Otras </a:t>
            </a:r>
            <a:endParaRPr/>
          </a:p>
          <a:p>
            <a:pPr indent="-342900" lvl="0" marL="342900" marR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exploraciones</a:t>
            </a:r>
            <a:endParaRPr/>
          </a:p>
        </p:txBody>
      </p:sp>
      <p:sp>
        <p:nvSpPr>
          <p:cNvPr id="383" name="Google Shape;383;g397be67fbde_0_1512"/>
          <p:cNvSpPr/>
          <p:nvPr/>
        </p:nvSpPr>
        <p:spPr>
          <a:xfrm>
            <a:off x="4802717" y="3328988"/>
            <a:ext cx="2595300" cy="8955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chemeClr val="lt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TACAR</a:t>
            </a:r>
            <a:endParaRPr>
              <a:highlight>
                <a:srgbClr val="FF0000"/>
              </a:highlight>
            </a:endParaRPr>
          </a:p>
          <a:p>
            <a:pPr indent="-342900" lvl="0" marL="342900" marR="0" rtl="0" algn="ctr">
              <a:spcBef>
                <a:spcPts val="48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BFC </a:t>
            </a:r>
            <a:endParaRPr/>
          </a:p>
        </p:txBody>
      </p:sp>
      <p:sp>
        <p:nvSpPr>
          <p:cNvPr id="384" name="Google Shape;384;g397be67fbde_0_1512"/>
          <p:cNvSpPr/>
          <p:nvPr/>
        </p:nvSpPr>
        <p:spPr>
          <a:xfrm>
            <a:off x="2444751" y="5445125"/>
            <a:ext cx="2595300" cy="5445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Diagnóstico</a:t>
            </a:r>
            <a:endParaRPr b="1" sz="24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g397be67fbde_0_1512"/>
          <p:cNvSpPr/>
          <p:nvPr/>
        </p:nvSpPr>
        <p:spPr>
          <a:xfrm>
            <a:off x="7632700" y="5318125"/>
            <a:ext cx="3456300" cy="4764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Sin diagnóstico </a:t>
            </a:r>
            <a:endParaRPr/>
          </a:p>
        </p:txBody>
      </p:sp>
      <p:sp>
        <p:nvSpPr>
          <p:cNvPr id="386" name="Google Shape;386;g397be67fbde_0_1512"/>
          <p:cNvSpPr/>
          <p:nvPr/>
        </p:nvSpPr>
        <p:spPr>
          <a:xfrm>
            <a:off x="7114117" y="6146800"/>
            <a:ext cx="4491600" cy="4158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Biopsia pulmonar </a:t>
            </a:r>
            <a:endParaRPr/>
          </a:p>
        </p:txBody>
      </p:sp>
      <p:cxnSp>
        <p:nvCxnSpPr>
          <p:cNvPr id="387" name="Google Shape;387;g397be67fbde_0_1512"/>
          <p:cNvCxnSpPr>
            <a:stCxn id="380" idx="1"/>
            <a:endCxn id="381" idx="0"/>
          </p:cNvCxnSpPr>
          <p:nvPr/>
        </p:nvCxnSpPr>
        <p:spPr>
          <a:xfrm flipH="1">
            <a:off x="1729367" y="2003488"/>
            <a:ext cx="1873200" cy="1325400"/>
          </a:xfrm>
          <a:prstGeom prst="bentConnector2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  <a:effectLst>
            <a:outerShdw rotWithShape="0" algn="ctr" dir="2700000" dist="35921">
              <a:schemeClr val="dk2"/>
            </a:outerShdw>
          </a:effectLst>
        </p:spPr>
      </p:cxnSp>
      <p:cxnSp>
        <p:nvCxnSpPr>
          <p:cNvPr id="388" name="Google Shape;388;g397be67fbde_0_1512"/>
          <p:cNvCxnSpPr>
            <a:stCxn id="380" idx="3"/>
            <a:endCxn id="382" idx="0"/>
          </p:cNvCxnSpPr>
          <p:nvPr/>
        </p:nvCxnSpPr>
        <p:spPr>
          <a:xfrm>
            <a:off x="8589467" y="2003488"/>
            <a:ext cx="1515600" cy="1325400"/>
          </a:xfrm>
          <a:prstGeom prst="bentConnector2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med" w="med" type="none"/>
            <a:tailEnd len="med" w="med" type="triangle"/>
          </a:ln>
          <a:effectLst>
            <a:outerShdw rotWithShape="0" algn="ctr" dir="2700000" dist="35921">
              <a:schemeClr val="dk2"/>
            </a:outerShdw>
          </a:effectLst>
        </p:spPr>
      </p:cxnSp>
      <p:cxnSp>
        <p:nvCxnSpPr>
          <p:cNvPr id="389" name="Google Shape;389;g397be67fbde_0_1512"/>
          <p:cNvCxnSpPr>
            <a:stCxn id="380" idx="2"/>
            <a:endCxn id="383" idx="0"/>
          </p:cNvCxnSpPr>
          <p:nvPr/>
        </p:nvCxnSpPr>
        <p:spPr>
          <a:xfrm>
            <a:off x="6096017" y="2424238"/>
            <a:ext cx="4500" cy="9048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  <a:effectLst>
            <a:outerShdw rotWithShape="0" algn="ctr" dir="2700000" dist="35921">
              <a:schemeClr val="dk2"/>
            </a:outerShdw>
          </a:effectLst>
        </p:spPr>
      </p:cxnSp>
      <p:cxnSp>
        <p:nvCxnSpPr>
          <p:cNvPr id="390" name="Google Shape;390;g397be67fbde_0_1512"/>
          <p:cNvCxnSpPr>
            <a:stCxn id="383" idx="2"/>
            <a:endCxn id="384" idx="0"/>
          </p:cNvCxnSpPr>
          <p:nvPr/>
        </p:nvCxnSpPr>
        <p:spPr>
          <a:xfrm flipH="1">
            <a:off x="3742367" y="4224488"/>
            <a:ext cx="2358000" cy="12207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  <a:effectLst>
            <a:outerShdw rotWithShape="0" algn="ctr" dir="2700000" dist="35921">
              <a:schemeClr val="dk2"/>
            </a:outerShdw>
          </a:effectLst>
        </p:spPr>
      </p:cxnSp>
      <p:cxnSp>
        <p:nvCxnSpPr>
          <p:cNvPr id="391" name="Google Shape;391;g397be67fbde_0_1512"/>
          <p:cNvCxnSpPr>
            <a:stCxn id="383" idx="2"/>
            <a:endCxn id="385" idx="0"/>
          </p:cNvCxnSpPr>
          <p:nvPr/>
        </p:nvCxnSpPr>
        <p:spPr>
          <a:xfrm>
            <a:off x="6100367" y="4224488"/>
            <a:ext cx="3260400" cy="10935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  <a:effectLst>
            <a:outerShdw rotWithShape="0" algn="ctr" dir="2700000" dist="35921">
              <a:schemeClr val="dk2"/>
            </a:outerShdw>
          </a:effectLst>
        </p:spPr>
      </p:cxnSp>
      <p:cxnSp>
        <p:nvCxnSpPr>
          <p:cNvPr id="392" name="Google Shape;392;g397be67fbde_0_1512"/>
          <p:cNvCxnSpPr>
            <a:stCxn id="385" idx="2"/>
            <a:endCxn id="386" idx="0"/>
          </p:cNvCxnSpPr>
          <p:nvPr/>
        </p:nvCxnSpPr>
        <p:spPr>
          <a:xfrm flipH="1">
            <a:off x="9359950" y="5794525"/>
            <a:ext cx="900" cy="352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  <a:effectLst>
            <a:outerShdw rotWithShape="0" algn="ctr" dir="2700000" dist="35921">
              <a:schemeClr val="dk2"/>
            </a:outerShdw>
          </a:effectLst>
        </p:spPr>
      </p:cxnSp>
    </p:spTree>
  </p:cSld>
  <p:clrMapOvr>
    <a:masterClrMapping/>
  </p:clrMapOvr>
  <p:transition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97be67fbde_0_1297"/>
          <p:cNvSpPr txBox="1"/>
          <p:nvPr>
            <p:ph type="title"/>
          </p:nvPr>
        </p:nvSpPr>
        <p:spPr>
          <a:xfrm>
            <a:off x="609600" y="274638"/>
            <a:ext cx="10972800" cy="7779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/>
              <a:t>COMPLICACIONES </a:t>
            </a:r>
            <a:endParaRPr/>
          </a:p>
        </p:txBody>
      </p:sp>
      <p:sp>
        <p:nvSpPr>
          <p:cNvPr id="398" name="Google Shape;398;g397be67fbde_0_1297"/>
          <p:cNvSpPr txBox="1"/>
          <p:nvPr>
            <p:ph idx="1" type="body"/>
          </p:nvPr>
        </p:nvSpPr>
        <p:spPr>
          <a:xfrm>
            <a:off x="609600" y="1196975"/>
            <a:ext cx="10972800" cy="54720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>
                <a:solidFill>
                  <a:srgbClr val="FFC000"/>
                </a:solidFill>
              </a:rPr>
              <a:t>Insuficiencia Respiratoria: 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</a:pPr>
            <a:r>
              <a:rPr lang="es-AR" sz="2400"/>
              <a:t>Es la causa de muerte en el 40% de los casos</a:t>
            </a:r>
            <a:endParaRPr/>
          </a:p>
          <a:p>
            <a:pPr indent="-1651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sz="2800"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>
                <a:solidFill>
                  <a:srgbClr val="FFC000"/>
                </a:solidFill>
              </a:rPr>
              <a:t>Infecciones respiratorias: causadas por: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</a:pPr>
            <a:r>
              <a:rPr lang="es-AR" sz="2400"/>
              <a:t>Bronquictasias de tracción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</a:pPr>
            <a:r>
              <a:rPr lang="es-AR" sz="2400"/>
              <a:t>Disminución del clearence mucociliar.</a:t>
            </a:r>
            <a:endParaRPr/>
          </a:p>
          <a:p>
            <a:pPr indent="-285750" lvl="1" marL="74295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</a:pPr>
            <a:r>
              <a:rPr lang="es-AR" sz="2400"/>
              <a:t>Tratamiento con coticoides e inmunosupresores </a:t>
            </a:r>
            <a:endParaRPr/>
          </a:p>
          <a:p>
            <a:pPr indent="-1651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sz="2800"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>
                <a:solidFill>
                  <a:srgbClr val="FFC000"/>
                </a:solidFill>
              </a:rPr>
              <a:t>TBC / Silicosis</a:t>
            </a:r>
            <a:endParaRPr/>
          </a:p>
          <a:p>
            <a:pPr indent="-1651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sz="2800"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>
                <a:solidFill>
                  <a:srgbClr val="FFC000"/>
                </a:solidFill>
              </a:rPr>
              <a:t>Hipertensión pulmonar</a:t>
            </a:r>
            <a:endParaRPr/>
          </a:p>
          <a:p>
            <a:pPr indent="-1651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sz="2800"/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>
                <a:solidFill>
                  <a:srgbClr val="FFC000"/>
                </a:solidFill>
              </a:rPr>
              <a:t>Cáncer de pulmón en FPI – Asbestosis.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97be67fbde_0_1302"/>
          <p:cNvSpPr txBox="1"/>
          <p:nvPr>
            <p:ph type="title"/>
          </p:nvPr>
        </p:nvSpPr>
        <p:spPr>
          <a:xfrm>
            <a:off x="609600" y="244475"/>
            <a:ext cx="10972800" cy="8079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3600"/>
              <a:t>COMPLICACIONES</a:t>
            </a:r>
            <a:endParaRPr sz="3600"/>
          </a:p>
        </p:txBody>
      </p:sp>
      <p:sp>
        <p:nvSpPr>
          <p:cNvPr id="404" name="Google Shape;404;g397be67fbde_0_1302"/>
          <p:cNvSpPr txBox="1"/>
          <p:nvPr>
            <p:ph idx="1" type="body"/>
          </p:nvPr>
        </p:nvSpPr>
        <p:spPr>
          <a:xfrm>
            <a:off x="431800" y="1524000"/>
            <a:ext cx="11247900" cy="4929300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35921">
              <a:schemeClr val="dk2"/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>
                <a:solidFill>
                  <a:srgbClr val="FFC000"/>
                </a:solidFill>
              </a:rPr>
              <a:t>Tromboembolismo pulmonar: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</a:pPr>
            <a:r>
              <a:rPr lang="es-AR" sz="2400"/>
              <a:t>Es la causa de muerte en el 3-7% de los pacientes.</a:t>
            </a:r>
            <a:endParaRPr/>
          </a:p>
          <a:p>
            <a:pPr indent="-1333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</a:pPr>
            <a:r>
              <a:t/>
            </a:r>
            <a:endParaRPr sz="2400"/>
          </a:p>
          <a:p>
            <a:pPr indent="-2857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</a:pPr>
            <a:r>
              <a:rPr lang="es-AR" sz="2400"/>
              <a:t>Factores predisponentes: 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s-AR" sz="2000"/>
              <a:t>Cáncer de pulmón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s-AR" sz="2000"/>
              <a:t>Inactividad por disnea</a:t>
            </a:r>
            <a:endParaRPr/>
          </a:p>
          <a:p>
            <a:pPr indent="-228600" lvl="2" marL="1143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s-AR" sz="2000"/>
              <a:t>Insuficiencia cardíaca</a:t>
            </a:r>
            <a:endParaRPr/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sz="2800"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>
                <a:solidFill>
                  <a:srgbClr val="FFC000"/>
                </a:solidFill>
              </a:rPr>
              <a:t>Neumotórax</a:t>
            </a:r>
            <a:r>
              <a:rPr lang="es-AR" sz="2800"/>
              <a:t>: 3,6% de los casos.</a:t>
            </a:r>
            <a:endParaRPr/>
          </a:p>
          <a:p>
            <a:pPr indent="-1651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sz="2800"/>
          </a:p>
          <a:p>
            <a:pPr indent="-342900" lvl="0" marL="34290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</a:pPr>
            <a:r>
              <a:rPr lang="es-AR" sz="2800">
                <a:solidFill>
                  <a:srgbClr val="FFC000"/>
                </a:solidFill>
              </a:rPr>
              <a:t>Micetomas</a:t>
            </a:r>
            <a:r>
              <a:rPr lang="es-AR" sz="2800"/>
              <a:t>:  lesiones destructivas fibróticas.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97be67fbde_0_2225"/>
          <p:cNvSpPr txBox="1"/>
          <p:nvPr>
            <p:ph idx="1" type="body"/>
          </p:nvPr>
        </p:nvSpPr>
        <p:spPr>
          <a:xfrm>
            <a:off x="3416300" y="2994025"/>
            <a:ext cx="5359500" cy="10065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b="1" lang="es-AR" sz="6000"/>
              <a:t>Muchas gracias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97be67fbde_0_2178"/>
          <p:cNvSpPr txBox="1"/>
          <p:nvPr>
            <p:ph type="title"/>
          </p:nvPr>
        </p:nvSpPr>
        <p:spPr>
          <a:xfrm>
            <a:off x="838200" y="85725"/>
            <a:ext cx="10515600" cy="638100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NEUMONIAS INTERSTICIALES IDIOPATICAS</a:t>
            </a:r>
            <a:endParaRPr/>
          </a:p>
        </p:txBody>
      </p:sp>
      <p:pic>
        <p:nvPicPr>
          <p:cNvPr id="415" name="Google Shape;415;g397be67fbde_0_2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600" y="1363685"/>
            <a:ext cx="4211719" cy="432101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416" name="Google Shape;416;g397be67fbde_0_2178"/>
          <p:cNvSpPr txBox="1"/>
          <p:nvPr/>
        </p:nvSpPr>
        <p:spPr>
          <a:xfrm>
            <a:off x="88900" y="958850"/>
            <a:ext cx="4224300" cy="400200"/>
          </a:xfrm>
          <a:prstGeom prst="rect">
            <a:avLst/>
          </a:pr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CLASIFICACION</a:t>
            </a:r>
            <a:endParaRPr/>
          </a:p>
        </p:txBody>
      </p:sp>
      <p:pic>
        <p:nvPicPr>
          <p:cNvPr id="417" name="Google Shape;417;g397be67fbde_0_21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24864" y="1421197"/>
            <a:ext cx="7798525" cy="324078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418" name="Google Shape;418;g397be67fbde_0_2178"/>
          <p:cNvSpPr txBox="1"/>
          <p:nvPr/>
        </p:nvSpPr>
        <p:spPr>
          <a:xfrm>
            <a:off x="4424864" y="977900"/>
            <a:ext cx="7798500" cy="400200"/>
          </a:xfrm>
          <a:prstGeom prst="rect">
            <a:avLst/>
          </a:pr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A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GRUPOS</a:t>
            </a:r>
            <a:endParaRPr/>
          </a:p>
        </p:txBody>
      </p:sp>
      <p:cxnSp>
        <p:nvCxnSpPr>
          <p:cNvPr id="419" name="Google Shape;419;g397be67fbde_0_2178"/>
          <p:cNvCxnSpPr/>
          <p:nvPr/>
        </p:nvCxnSpPr>
        <p:spPr>
          <a:xfrm>
            <a:off x="152400" y="1733490"/>
            <a:ext cx="36831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20" name="Google Shape;420;g397be67fbde_0_2178"/>
          <p:cNvCxnSpPr/>
          <p:nvPr/>
        </p:nvCxnSpPr>
        <p:spPr>
          <a:xfrm flipH="1" rot="10800000">
            <a:off x="165100" y="4356090"/>
            <a:ext cx="3251100" cy="6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21" name="Google Shape;421;g397be67fbde_0_2178"/>
          <p:cNvCxnSpPr/>
          <p:nvPr/>
        </p:nvCxnSpPr>
        <p:spPr>
          <a:xfrm>
            <a:off x="127000" y="5530790"/>
            <a:ext cx="3886200" cy="6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22" name="Google Shape;422;g397be67fbde_0_2178"/>
          <p:cNvCxnSpPr/>
          <p:nvPr/>
        </p:nvCxnSpPr>
        <p:spPr>
          <a:xfrm flipH="1" rot="10800000">
            <a:off x="4470400" y="3193990"/>
            <a:ext cx="1866900" cy="381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23" name="Google Shape;423;g397be67fbde_0_2178"/>
          <p:cNvCxnSpPr/>
          <p:nvPr/>
        </p:nvCxnSpPr>
        <p:spPr>
          <a:xfrm>
            <a:off x="4444276" y="2279590"/>
            <a:ext cx="1435800" cy="6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24" name="Google Shape;424;g397be67fbde_0_2178"/>
          <p:cNvCxnSpPr/>
          <p:nvPr/>
        </p:nvCxnSpPr>
        <p:spPr>
          <a:xfrm flipH="1" rot="10800000">
            <a:off x="4393476" y="4165470"/>
            <a:ext cx="1486500" cy="6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425" name="Google Shape;425;g397be67fbde_0_217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02695" y="4885884"/>
            <a:ext cx="6853809" cy="1655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g397be67fbde_0_217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03394" y="6533730"/>
            <a:ext cx="2973609" cy="30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97be67fbde_0_2194"/>
          <p:cNvSpPr txBox="1"/>
          <p:nvPr>
            <p:ph type="title"/>
          </p:nvPr>
        </p:nvSpPr>
        <p:spPr>
          <a:xfrm>
            <a:off x="2527300" y="377825"/>
            <a:ext cx="7315200" cy="574800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AR" sz="3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FIBROSIS PULMONAR IDIOPATICA</a:t>
            </a:r>
            <a:endParaRPr sz="3900"/>
          </a:p>
        </p:txBody>
      </p:sp>
      <p:sp>
        <p:nvSpPr>
          <p:cNvPr id="432" name="Google Shape;432;g397be67fbde_0_2194"/>
          <p:cNvSpPr txBox="1"/>
          <p:nvPr>
            <p:ph idx="1" type="body"/>
          </p:nvPr>
        </p:nvSpPr>
        <p:spPr>
          <a:xfrm>
            <a:off x="838200" y="1149375"/>
            <a:ext cx="10515600" cy="36015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52476" lvl="0" marL="26517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4D00"/>
              </a:buClr>
              <a:buSzPct val="100000"/>
              <a:buFont typeface="Noto Sans Symbols"/>
              <a:buChar char="▪"/>
            </a:pPr>
            <a:r>
              <a:rPr lang="es-AR" sz="2400">
                <a:solidFill>
                  <a:srgbClr val="4A3521"/>
                </a:solidFill>
                <a:latin typeface="Verdana"/>
                <a:ea typeface="Verdana"/>
                <a:cs typeface="Verdana"/>
                <a:sym typeface="Verdana"/>
              </a:rPr>
              <a:t>La </a:t>
            </a:r>
            <a:r>
              <a:rPr b="1" lang="es-AR" sz="2400">
                <a:solidFill>
                  <a:srgbClr val="4A3521"/>
                </a:solidFill>
                <a:latin typeface="Verdana"/>
                <a:ea typeface="Verdana"/>
                <a:cs typeface="Verdana"/>
                <a:sym typeface="Verdana"/>
              </a:rPr>
              <a:t>más frecuente </a:t>
            </a:r>
            <a:r>
              <a:rPr lang="es-AR" sz="2400">
                <a:solidFill>
                  <a:srgbClr val="4A3521"/>
                </a:solidFill>
                <a:latin typeface="Verdana"/>
                <a:ea typeface="Verdana"/>
                <a:cs typeface="Verdana"/>
                <a:sym typeface="Verdana"/>
              </a:rPr>
              <a:t>de las NII</a:t>
            </a:r>
            <a:endParaRPr sz="2400">
              <a:solidFill>
                <a:srgbClr val="4A352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A352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52476" lvl="0" marL="265176" rtl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BF4D00"/>
              </a:buClr>
              <a:buSzPct val="100000"/>
              <a:buFont typeface="Noto Sans Symbols"/>
              <a:buChar char="▪"/>
            </a:pPr>
            <a:r>
              <a:rPr lang="es-AR" sz="2400">
                <a:solidFill>
                  <a:srgbClr val="4A3521"/>
                </a:solidFill>
                <a:latin typeface="Verdana"/>
                <a:ea typeface="Verdana"/>
                <a:cs typeface="Verdana"/>
                <a:sym typeface="Verdana"/>
              </a:rPr>
              <a:t>Crónica y progresiva</a:t>
            </a:r>
            <a:endParaRPr sz="2400">
              <a:solidFill>
                <a:srgbClr val="4A352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228600" rtl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A352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52476" lvl="0" marL="265176" rtl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BF4D00"/>
              </a:buClr>
              <a:buSzPct val="100000"/>
              <a:buFont typeface="Noto Sans Symbols"/>
              <a:buChar char="▪"/>
            </a:pPr>
            <a:r>
              <a:rPr lang="es-AR" sz="2400">
                <a:solidFill>
                  <a:srgbClr val="4A3521"/>
                </a:solidFill>
                <a:latin typeface="Verdana"/>
                <a:ea typeface="Verdana"/>
                <a:cs typeface="Verdana"/>
                <a:sym typeface="Verdana"/>
              </a:rPr>
              <a:t>Limitada a pulmones</a:t>
            </a:r>
            <a:endParaRPr sz="2400">
              <a:solidFill>
                <a:srgbClr val="4A352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228600" rtl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A352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52476" lvl="0" marL="265176" rtl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BF4D00"/>
              </a:buClr>
              <a:buSzPct val="100000"/>
              <a:buFont typeface="Noto Sans Symbols"/>
              <a:buChar char="▪"/>
            </a:pPr>
            <a:r>
              <a:rPr lang="es-AR" sz="2400">
                <a:solidFill>
                  <a:srgbClr val="4A3521"/>
                </a:solidFill>
                <a:latin typeface="Verdana"/>
                <a:ea typeface="Verdana"/>
                <a:cs typeface="Verdana"/>
                <a:sym typeface="Verdana"/>
              </a:rPr>
              <a:t>Mal pronóstico. Sobrevida de 2-3 años</a:t>
            </a:r>
            <a:endParaRPr sz="2400">
              <a:solidFill>
                <a:srgbClr val="4A352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228600" rtl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4A352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52476" lvl="0" marL="265176" rtl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BF4D00"/>
              </a:buClr>
              <a:buSzPct val="100000"/>
              <a:buFont typeface="Noto Sans Symbols"/>
              <a:buChar char="▪"/>
            </a:pPr>
            <a:r>
              <a:rPr lang="es-AR" sz="2400" u="sng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Patrón UIP en Imágenes y AP</a:t>
            </a:r>
            <a:endParaRPr sz="2400" u="sng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228600" rtl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252476" lvl="0" marL="265176" rtl="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rgbClr val="BF4D00"/>
              </a:buClr>
              <a:buSzPct val="100000"/>
              <a:buFont typeface="Noto Sans Symbols"/>
              <a:buChar char="▪"/>
            </a:pPr>
            <a:r>
              <a:rPr lang="es-AR" sz="2400">
                <a:solidFill>
                  <a:srgbClr val="4A3521"/>
                </a:solidFill>
                <a:latin typeface="Verdana"/>
                <a:ea typeface="Verdana"/>
                <a:cs typeface="Verdana"/>
                <a:sym typeface="Verdana"/>
              </a:rPr>
              <a:t>Frecuente en hombres/ tabaquistas/mayores de 50 años.</a:t>
            </a:r>
            <a:endParaRPr sz="2400"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97be67fbde_0_2199"/>
          <p:cNvSpPr txBox="1"/>
          <p:nvPr>
            <p:ph type="title"/>
          </p:nvPr>
        </p:nvSpPr>
        <p:spPr>
          <a:xfrm>
            <a:off x="838200" y="365125"/>
            <a:ext cx="5676900" cy="600000"/>
          </a:xfrm>
          <a:prstGeom prst="rect">
            <a:avLst/>
          </a:pr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Criterios TACAR para NIU.</a:t>
            </a:r>
            <a:endParaRPr/>
          </a:p>
        </p:txBody>
      </p:sp>
      <p:pic>
        <p:nvPicPr>
          <p:cNvPr id="438" name="Google Shape;438;g397be67fbde_0_21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1620" y="1426698"/>
            <a:ext cx="2144914" cy="4970572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39" name="Google Shape;439;g397be67fbde_0_21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1300" y="1416557"/>
            <a:ext cx="2880320" cy="4986338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40" name="Google Shape;440;g397be67fbde_0_219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91934" y="1426698"/>
            <a:ext cx="3944374" cy="4976196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g397be67fbde_0_22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22750" y="122349"/>
            <a:ext cx="4893971" cy="673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97be67fbde_0_2214"/>
          <p:cNvSpPr txBox="1"/>
          <p:nvPr>
            <p:ph type="title"/>
          </p:nvPr>
        </p:nvSpPr>
        <p:spPr>
          <a:xfrm>
            <a:off x="410501" y="403225"/>
            <a:ext cx="5355300" cy="765300"/>
          </a:xfrm>
          <a:prstGeom prst="rect">
            <a:avLst/>
          </a:pr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Criterios AP para NIU.</a:t>
            </a:r>
            <a:endParaRPr/>
          </a:p>
        </p:txBody>
      </p:sp>
      <p:pic>
        <p:nvPicPr>
          <p:cNvPr id="451" name="Google Shape;451;g397be67fbde_0_22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1377" y="1824645"/>
            <a:ext cx="8613847" cy="4576734"/>
          </a:xfrm>
          <a:prstGeom prst="rect">
            <a:avLst/>
          </a:prstGeom>
          <a:solidFill>
            <a:srgbClr val="FFFFFF"/>
          </a:solidFill>
          <a:ln cap="flat" cmpd="sng" w="254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97be67fbde_0_2219"/>
          <p:cNvSpPr txBox="1"/>
          <p:nvPr>
            <p:ph type="title"/>
          </p:nvPr>
        </p:nvSpPr>
        <p:spPr>
          <a:xfrm>
            <a:off x="838200" y="121813"/>
            <a:ext cx="10515600" cy="1199100"/>
          </a:xfrm>
          <a:prstGeom prst="rect">
            <a:avLst/>
          </a:pr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12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lang="es-A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Combinación de patrones en HRCT y A.P. en pacientes con biopsia quirúrgica</a:t>
            </a:r>
            <a:endParaRPr/>
          </a:p>
        </p:txBody>
      </p:sp>
      <p:pic>
        <p:nvPicPr>
          <p:cNvPr id="457" name="Google Shape;457;g397be67fbde_0_22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1007" y="1355322"/>
            <a:ext cx="4669985" cy="2004571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458" name="Google Shape;458;g397be67fbde_0_22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09670" y="3229316"/>
            <a:ext cx="4708622" cy="353377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17"/>
          <p:cNvSpPr txBox="1"/>
          <p:nvPr>
            <p:ph type="title"/>
          </p:nvPr>
        </p:nvSpPr>
        <p:spPr>
          <a:xfrm>
            <a:off x="838200" y="365125"/>
            <a:ext cx="10515600" cy="676275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Neumonía Intersticial No Especifica</a:t>
            </a:r>
            <a:endParaRPr/>
          </a:p>
        </p:txBody>
      </p:sp>
      <p:sp>
        <p:nvSpPr>
          <p:cNvPr id="464" name="Google Shape;464;p17"/>
          <p:cNvSpPr txBox="1"/>
          <p:nvPr>
            <p:ph idx="1" type="body"/>
          </p:nvPr>
        </p:nvSpPr>
        <p:spPr>
          <a:xfrm>
            <a:off x="838200" y="1825625"/>
            <a:ext cx="10807700" cy="435133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Aparte de la 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idiopática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la NINE puede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asociarse con enfermedades del colágeno, neumonitis por hipersensibilidad, toxicidad por fármacos y fibrosis pulmonar familiar.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TCAR: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característica es un 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patrón en vidrio deslustrado periférico, en las zonas medias y basales de ambos pulmones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La 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panalización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ocurre en el 27% de los pacientes y, a medida que progresa la fibrosis, las 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bronquiectasias / bronquiolectasias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 tracción son más visibles. Las imágenes en panal suelen estar ausentes en el momento del diagnostico, pero pueden aparecer durante la evolución.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Histologicamente incluye diversos grados de 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inflamación y fibrosis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Dependiendo del grado de inflamación o fibrosis, existe una 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 celular y otra fibrótica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La mayoría de casos de NINE tienen un cuadro fibrotico predominante. La forma celular es rara.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1601" y="640687"/>
            <a:ext cx="6734802" cy="5857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Bronquiolitis respiratoria asociada a enfermedad</a:t>
            </a:r>
            <a:b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pulmonar intersticial difusa.</a:t>
            </a:r>
            <a:endParaRPr/>
          </a:p>
        </p:txBody>
      </p:sp>
      <p:sp>
        <p:nvSpPr>
          <p:cNvPr id="475" name="Google Shape;475;p19"/>
          <p:cNvSpPr txBox="1"/>
          <p:nvPr>
            <p:ph idx="1" type="body"/>
          </p:nvPr>
        </p:nvSpPr>
        <p:spPr>
          <a:xfrm>
            <a:off x="838200" y="1967293"/>
            <a:ext cx="10515600" cy="4794115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90% son fumadores asintomáticos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En un pequeño porcentaje la enfermedad es más extensa y se parece a una enfermedad intersticial (BR-EIP).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Hallazgos histológicos similares a la NID. En este caso la </a:t>
            </a:r>
            <a:r>
              <a:rPr b="1" lang="es-AR" sz="3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distribución de los macrófagos es bronquiolocentrica.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s-AR" sz="3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Macrófagos pigmentados en el interior de los alvéolos y de los bronquiolos respiratorios de primer y segundo orden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La presencia de estos en el BAL apoya (en ausencia de otras alteraciones).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mayoría de casos se </a:t>
            </a:r>
            <a:r>
              <a:rPr b="1" lang="es-AR" sz="3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resuelven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 suprimir el consumo de tabaco.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b="1" lang="es-A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suele evolucionar a fibrosis.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TCAR los hallazgos incluyen áreas multifocales de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vidrio deslustrado, pequeños nódulos centrolobulillares mal definidos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cambios enfisematosos mínimos. No existen bronquiectasias de tracción, ni áreas de panalización.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Dx Diferencial con AAE.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00" y="826708"/>
            <a:ext cx="5847009" cy="4556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28308" y="5505381"/>
            <a:ext cx="4590386" cy="612084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20"/>
          <p:cNvSpPr/>
          <p:nvPr/>
        </p:nvSpPr>
        <p:spPr>
          <a:xfrm>
            <a:off x="2189408" y="5383369"/>
            <a:ext cx="4031088" cy="29621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21"/>
          <p:cNvSpPr txBox="1"/>
          <p:nvPr>
            <p:ph type="title"/>
          </p:nvPr>
        </p:nvSpPr>
        <p:spPr>
          <a:xfrm>
            <a:off x="1666204" y="403762"/>
            <a:ext cx="7807996" cy="690942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Neumonia Intersticial Descamativa</a:t>
            </a:r>
            <a:endParaRPr b="1"/>
          </a:p>
        </p:txBody>
      </p:sp>
      <p:sp>
        <p:nvSpPr>
          <p:cNvPr id="488" name="Google Shape;488;p21"/>
          <p:cNvSpPr txBox="1"/>
          <p:nvPr>
            <p:ph idx="1" type="body"/>
          </p:nvPr>
        </p:nvSpPr>
        <p:spPr>
          <a:xfrm>
            <a:off x="645017" y="1748352"/>
            <a:ext cx="10515600" cy="435133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Relacionada con el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consumo de tabaco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Se han descrito algunos casos en no fumadores.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general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pacientes jóvenes y con buena evolución clínica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(a diferencia de NIU).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TCAR: Zonas de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vidrio deslustrado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en todos los casos. Se deben a la combinación de una ocupación alveolar difusa por macrófagos y a una discreta fibrosis intralobulillar. 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NID tiene una distribución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basal en muchos casos y periférica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un 60% de casos. Las opacidades lineares y reticulares son frecuentes.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-508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7291" y="476519"/>
            <a:ext cx="11545363" cy="6001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3"/>
          <p:cNvSpPr txBox="1"/>
          <p:nvPr>
            <p:ph type="title"/>
          </p:nvPr>
        </p:nvSpPr>
        <p:spPr>
          <a:xfrm>
            <a:off x="838200" y="365126"/>
            <a:ext cx="10515600" cy="742458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Neumonia Intersticial Aguda.</a:t>
            </a:r>
            <a:endParaRPr/>
          </a:p>
        </p:txBody>
      </p:sp>
      <p:sp>
        <p:nvSpPr>
          <p:cNvPr id="499" name="Google Shape;499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b="1" lang="es-A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Desarrollo rápido de opacidades pulmonares difusas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disnea e hipoxia. La insuficiencia respiratoria se desarrolla a lo largo de varios días y/o una semana.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 caracteristicas clinicas e histologicas de la NIA son idénticas a las del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distress respiratorio agudo 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pero la causa es desconocida.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 cuadro histologico consiste en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Daño Alveolar Difuso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TCAR muestra opacidades en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vidrio deslustrado difuso, a veces asociadas a zonas consolidativas. 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algunos casos puede evolucionar a un cuadro histológico similar a la NINE fibrotica o a fibrosis con áreas en panal.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4"/>
          <p:cNvSpPr txBox="1"/>
          <p:nvPr>
            <p:ph idx="1" type="body"/>
          </p:nvPr>
        </p:nvSpPr>
        <p:spPr>
          <a:xfrm>
            <a:off x="5693536" y="2061938"/>
            <a:ext cx="5472448" cy="295243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TCAR: Áreas multifocales de consolidación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que tienden a la coalescencia y progresan hacia un patrón alveolar difuso. Si durante días o semanas el cuadro progresa, la TCAR mostrará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signos de fibrosis caracterizados por la distorsión de la arquitectura del parénquima pulmonar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bronquiectasias de tracción y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zonas de panalización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505" name="Google Shape;50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5125792" cy="70763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5"/>
          <p:cNvSpPr txBox="1"/>
          <p:nvPr>
            <p:ph type="title"/>
          </p:nvPr>
        </p:nvSpPr>
        <p:spPr>
          <a:xfrm>
            <a:off x="838200" y="365126"/>
            <a:ext cx="10515600" cy="768216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Neumonía Organizada (NO)</a:t>
            </a:r>
            <a:endParaRPr/>
          </a:p>
        </p:txBody>
      </p:sp>
      <p:sp>
        <p:nvSpPr>
          <p:cNvPr id="511" name="Google Shape;511;p25"/>
          <p:cNvSpPr txBox="1"/>
          <p:nvPr>
            <p:ph idx="1" type="body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caracteriza histológicamente por la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proliferación de tejido de granulación en el interior de los bronquiolos, ductos alveolares y espacios alveolares adyacentes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Puede ser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idiopática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(neumonía organizada criptogénica) o ser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secundaria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enfermedades del colágeno, las infecciones virales o bacterianas, los episodios de aspiración y los fármacos.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Clínicamente, los pacientes presentan un cuadro subagudo de características seudogripales y síntomas inespecíficos que incluyen tos no productiva, disnea y fiebre.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Los pacientes con NO generalmente tienen una buena respuesta al tratamiento con </a:t>
            </a:r>
            <a:r>
              <a:rPr b="1" lang="es-A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corticoides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NO es generalmente bilateral.</a:t>
            </a:r>
            <a:endParaRPr/>
          </a:p>
        </p:txBody>
      </p:sp>
      <p:pic>
        <p:nvPicPr>
          <p:cNvPr id="512" name="Google Shape;512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78733" y="5737358"/>
            <a:ext cx="4641734" cy="723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99600" y="6517597"/>
            <a:ext cx="2320867" cy="180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6"/>
          <p:cNvSpPr txBox="1"/>
          <p:nvPr>
            <p:ph idx="1" type="body"/>
          </p:nvPr>
        </p:nvSpPr>
        <p:spPr>
          <a:xfrm>
            <a:off x="5665630" y="501024"/>
            <a:ext cx="5558307" cy="582125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-228600" lvl="0" marL="2286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Múltiples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imágenes alveolares parcheadas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cuya densidad varia de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vidrio esmerilado a consolidación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broncograma aéreo, unilaterales o bilaterales, generalmente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periféricas (subpleurales). </a:t>
            </a:r>
            <a:endParaRPr/>
          </a:p>
          <a:p>
            <a:pPr indent="-2286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Otros hallazgos TCAR menos frecuentes son la </a:t>
            </a:r>
            <a:r>
              <a:rPr b="1" lang="es-A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consolidación focal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las áreas de </a:t>
            </a:r>
            <a:r>
              <a:rPr b="1"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consolidación peribroncovascular</a:t>
            </a:r>
            <a:r>
              <a:rPr lang="es-A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las opacidades nodulares de presencia variable, y las opacidades redondeadas con densidad en vidrio deslustrado» rodeadas por áreas de mayor densidad (signo del «halo inverso»).</a:t>
            </a:r>
            <a:endParaRPr/>
          </a:p>
        </p:txBody>
      </p:sp>
      <p:pic>
        <p:nvPicPr>
          <p:cNvPr id="519" name="Google Shape;51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4699"/>
            <a:ext cx="5257197" cy="661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" name="Google Shape;52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10" y="642583"/>
            <a:ext cx="5389664" cy="57705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60407" y="710579"/>
            <a:ext cx="4801023" cy="57025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8"/>
          <p:cNvSpPr txBox="1"/>
          <p:nvPr>
            <p:ph type="title"/>
          </p:nvPr>
        </p:nvSpPr>
        <p:spPr>
          <a:xfrm>
            <a:off x="722290" y="1819068"/>
            <a:ext cx="3373191" cy="2150771"/>
          </a:xfrm>
          <a:prstGeom prst="rect">
            <a:avLst/>
          </a:prstGeom>
          <a:solidFill>
            <a:schemeClr val="dk1"/>
          </a:solidFill>
          <a:ln cap="flat" cmpd="sng" w="190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es-A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TRATAMIENTO DE NEUMONIA ORGANIZADA</a:t>
            </a:r>
            <a:endParaRPr/>
          </a:p>
        </p:txBody>
      </p:sp>
      <p:pic>
        <p:nvPicPr>
          <p:cNvPr id="531" name="Google Shape;531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41701" y="1246157"/>
            <a:ext cx="4611679" cy="3863264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97be67fbde_0_2229"/>
          <p:cNvSpPr txBox="1"/>
          <p:nvPr>
            <p:ph idx="1" type="body"/>
          </p:nvPr>
        </p:nvSpPr>
        <p:spPr>
          <a:xfrm>
            <a:off x="3416300" y="2994025"/>
            <a:ext cx="5359500" cy="10065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b="1" lang="es-AR" sz="6000"/>
              <a:t>Muchas gracias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zul base">
  <a:themeElements>
    <a:clrScheme name="Azul bas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2017-12-18T09:51:12Z</dcterms:created>
  <dc:creator>Fernando Camporro</dc:creator>
</cp:coreProperties>
</file>