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9" r:id="rId4"/>
    <p:sldId id="261" r:id="rId5"/>
    <p:sldId id="263" r:id="rId6"/>
    <p:sldId id="265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18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94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E63F-8C66-4420-8AC3-CAF8E88D8C6E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E9DA14-79AF-4D2E-A3F1-4183D6D82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4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7817" y="1"/>
            <a:ext cx="1198418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ES_tradnl" altLang="en-US" b="1" u="sng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_tradnl" altLang="en-US" sz="2800" b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INSUFICIENCA AORTICA</a:t>
            </a:r>
            <a:endParaRPr lang="es-ES_tradnl" altLang="en-US" sz="2800" b="1" u="sng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</a:pPr>
            <a:r>
              <a:rPr lang="es-ES_tradnl" alt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Etiología</a:t>
            </a:r>
            <a:endParaRPr lang="es-ES_tradnl" altLang="en-US" sz="20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</a:pPr>
            <a:r>
              <a:rPr lang="es-ES_tradnl" altLang="en-US" sz="20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Insuficiencia aórtica crónica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Enfermedad primaria de la válvula o de la raíz de la aorta ( 50 % )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Fiebre reumática. ( Fibrosis y retracción valvular )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Endocarditis infecciosa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Traumatismo , disección aórtica e insuficiencia.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Válvula bicúspide.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Lupus eritematoso, mixomatosis, etc.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es-ES_tradnl" altLang="en-US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Aortopatía</a:t>
            </a: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degenerativa ( edad ).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Aortitis ( </a:t>
            </a:r>
            <a:r>
              <a:rPr lang="es-ES_tradnl" altLang="en-US" sz="20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Marfan</a:t>
            </a: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)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Aortitis sifilítica, espondilitis, etc.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</a:p>
          <a:p>
            <a:pPr>
              <a:spcBef>
                <a:spcPct val="0"/>
              </a:spcBef>
            </a:pPr>
            <a:r>
              <a:rPr lang="es-ES_tradnl" altLang="en-US" sz="20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Insuficiencia aórtica aguda </a:t>
            </a:r>
          </a:p>
          <a:p>
            <a:pPr>
              <a:spcBef>
                <a:spcPct val="0"/>
              </a:spcBef>
            </a:pPr>
            <a:r>
              <a:rPr lang="es-ES_tradnl" altLang="en-US" sz="20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Endocarditis infecciosa.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Disección aórtica.</a:t>
            </a:r>
          </a:p>
          <a:p>
            <a:pPr>
              <a:spcBef>
                <a:spcPct val="0"/>
              </a:spcBef>
            </a:pPr>
            <a:r>
              <a:rPr lang="es-ES_tradnl" altLang="en-US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Traumatismo.</a:t>
            </a:r>
            <a:endParaRPr lang="es-ES_tradnl" altLang="en-US" sz="2000" b="1" u="sng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0" y="2349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>
                <a:solidFill>
                  <a:schemeClr val="bg1"/>
                </a:solidFill>
                <a:latin typeface="Arial" panose="020B0604020202020204" pitchFamily="34" charset="0"/>
              </a:rPr>
              <a:t>Fisiopatología</a:t>
            </a:r>
          </a:p>
        </p:txBody>
      </p:sp>
      <p:pic>
        <p:nvPicPr>
          <p:cNvPr id="32771" name="Picture 3" descr="escanear00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3176"/>
            <a:ext cx="849283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0" y="0"/>
            <a:ext cx="41425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 u="sng" dirty="0">
                <a:solidFill>
                  <a:srgbClr val="92D050"/>
                </a:solidFill>
                <a:latin typeface="Bookman Old Style" panose="02050604050505020204" pitchFamily="18" charset="0"/>
              </a:rPr>
              <a:t>Insuficiencia aórtica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0" y="4762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3346" y="365126"/>
            <a:ext cx="9074727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Cuadro clínico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  </a:t>
            </a:r>
            <a:r>
              <a:rPr lang="es-ES_tradnl" altLang="en-US" sz="2000" b="1" dirty="0">
                <a:latin typeface="Arial" panose="020B0604020202020204" pitchFamily="34" charset="0"/>
              </a:rPr>
              <a:t>Asintomático inicialmente ( dilatación ) &gt;&gt;&gt; cardiomegalia.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Disnea de esfuerzo, progresiva.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Angina de pecho ( tardía 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Taquicardia y “golpeteo” precordial.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Musset</a:t>
            </a:r>
            <a:r>
              <a:rPr lang="es-ES_tradnl" altLang="en-US" sz="2000" b="1" dirty="0">
                <a:latin typeface="Arial" panose="020B0604020202020204" pitchFamily="34" charset="0"/>
              </a:rPr>
              <a:t> (cabeceo).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Pulso tipo “martillo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hidraúlico</a:t>
            </a:r>
            <a:r>
              <a:rPr lang="es-ES_tradnl" altLang="en-US" sz="2000" b="1" dirty="0">
                <a:latin typeface="Arial" panose="020B0604020202020204" pitchFamily="34" charset="0"/>
              </a:rPr>
              <a:t>”.( pulso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Corrigan</a:t>
            </a:r>
            <a:r>
              <a:rPr lang="es-ES_tradnl" altLang="en-US" sz="2000" b="1" dirty="0">
                <a:latin typeface="Arial" panose="020B0604020202020204" pitchFamily="34" charset="0"/>
              </a:rPr>
              <a:t> ),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bisferiens</a:t>
            </a:r>
            <a:r>
              <a:rPr lang="es-ES_tradnl" altLang="en-US" sz="20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Traube</a:t>
            </a:r>
            <a:r>
              <a:rPr lang="es-ES_tradnl" altLang="en-US" sz="2000" b="1" dirty="0">
                <a:latin typeface="Arial" panose="020B0604020202020204" pitchFamily="34" charset="0"/>
              </a:rPr>
              <a:t>, ruido del tiro de pistola o balazos (femoral 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Muller</a:t>
            </a:r>
            <a:r>
              <a:rPr lang="es-ES_tradnl" altLang="en-US" sz="2000" b="1" dirty="0">
                <a:latin typeface="Arial" panose="020B0604020202020204" pitchFamily="34" charset="0"/>
              </a:rPr>
              <a:t> o de la úvula.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Duroziez</a:t>
            </a:r>
            <a:r>
              <a:rPr lang="es-ES_tradnl" altLang="en-US" sz="2000" b="1" dirty="0">
                <a:latin typeface="Arial" panose="020B0604020202020204" pitchFamily="34" charset="0"/>
              </a:rPr>
              <a:t> o soplo femoral.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Quincke</a:t>
            </a:r>
            <a:r>
              <a:rPr lang="es-ES_tradnl" altLang="en-US" sz="2000" b="1" dirty="0">
                <a:latin typeface="Arial" panose="020B0604020202020204" pitchFamily="34" charset="0"/>
              </a:rPr>
              <a:t> o pulso capilar. ( labios o dedos 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Presión arterial con aumento de la diferencial. (diastólica muy baja 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Signo de Hill ( presión poplítea &gt; 60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mmHg</a:t>
            </a:r>
            <a:r>
              <a:rPr lang="es-ES_tradnl" altLang="en-US" sz="2000" b="1" dirty="0">
                <a:latin typeface="Arial" panose="020B0604020202020204" pitchFamily="34" charset="0"/>
              </a:rPr>
              <a:t> con respecto al brazo).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Apex</a:t>
            </a:r>
            <a:r>
              <a:rPr lang="es-ES_tradnl" altLang="en-US" sz="2000" b="1" dirty="0">
                <a:latin typeface="Arial" panose="020B0604020202020204" pitchFamily="34" charset="0"/>
              </a:rPr>
              <a:t> desplazado abajo y afuera, amplio,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hiperdinámico</a:t>
            </a:r>
            <a:r>
              <a:rPr lang="es-ES_tradnl" altLang="en-US" sz="20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Estremecimiento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carotídeo</a:t>
            </a:r>
            <a:endParaRPr lang="es-ES_tradnl" altLang="en-US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R1 normal o disminuido ( PR largo)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P2 camuflado.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Chasquido sistólico.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S3 con galope.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Soplo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protodiastólico</a:t>
            </a:r>
            <a:r>
              <a:rPr lang="es-ES_tradnl" altLang="en-US" sz="2000" b="1" dirty="0">
                <a:latin typeface="Arial" panose="020B0604020202020204" pitchFamily="34" charset="0"/>
              </a:rPr>
              <a:t>, alta frecuencia, mayor severidad mas largo.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Soplo de Austin Flint ( retumbo meso y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telediastólico</a:t>
            </a:r>
            <a:r>
              <a:rPr lang="es-ES_tradnl" altLang="en-US" sz="2000" b="1" dirty="0">
                <a:latin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8533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479965" y="-69850"/>
            <a:ext cx="41702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 u="sng" dirty="0">
                <a:solidFill>
                  <a:srgbClr val="92D050"/>
                </a:solidFill>
                <a:latin typeface="Algerian" panose="04020705040A02060702" pitchFamily="82" charset="0"/>
              </a:rPr>
              <a:t>Insuficiencia aórtica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27214" y="365126"/>
            <a:ext cx="8840787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Electrocardiograma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ÁQRS desviado a la izquierda.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Sobrecarga diastólica de ventrículo izquierdo.  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Trastornos de conducción.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Fibrilación auricular.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Radiología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Cardiomegalia importante por dilatación del ventrículo izquierdo.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Insuficiencia Aórtica  aguda poca dilatación.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Agrandamiento de aurícula izquierda. (enfermedad mitral asociada).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Dilatación de aorta ascendente.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Ecocardiografía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Engrosamiento de las valvas, prolapso, etc.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Alteraciones de la mitral.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Dilatación ventricular izquierda con fracción de eyección normal.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Aleteo de la valva anterior de la mitral.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Doppler</a:t>
            </a:r>
            <a:r>
              <a:rPr lang="es-ES_tradnl" altLang="en-US" sz="2000" b="1" dirty="0">
                <a:latin typeface="Arial" panose="020B0604020202020204" pitchFamily="34" charset="0"/>
              </a:rPr>
              <a:t> detecta los grados leves 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 err="1">
                <a:latin typeface="Arial" panose="020B0604020202020204" pitchFamily="34" charset="0"/>
              </a:rPr>
              <a:t>Radisótopos</a:t>
            </a:r>
            <a:endParaRPr lang="es-ES_tradnl" altLang="en-US" sz="20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Fracción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regurgitante</a:t>
            </a:r>
            <a:r>
              <a:rPr lang="es-ES_tradnl" altLang="en-US" sz="2000" b="1" dirty="0">
                <a:latin typeface="Arial" panose="020B0604020202020204" pitchFamily="34" charset="0"/>
              </a:rPr>
              <a:t> y fracción de eyección.</a:t>
            </a:r>
          </a:p>
        </p:txBody>
      </p:sp>
    </p:spTree>
    <p:extLst>
      <p:ext uri="{BB962C8B-B14F-4D97-AF65-F5344CB8AC3E}">
        <p14:creationId xmlns:p14="http://schemas.microsoft.com/office/powerpoint/2010/main" val="3355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800601" y="-69850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 u="sng" dirty="0">
                <a:solidFill>
                  <a:srgbClr val="92D050"/>
                </a:solidFill>
                <a:latin typeface="Bookman Old Style" panose="02050604050505020204" pitchFamily="18" charset="0"/>
              </a:rPr>
              <a:t>Insuficiencia aórtica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55776" y="471489"/>
            <a:ext cx="89122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Resonancia magnética nuclear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Fracción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regurgitante</a:t>
            </a:r>
            <a:r>
              <a:rPr lang="es-ES_tradnl" altLang="en-US" sz="2000" b="1" dirty="0">
                <a:latin typeface="Arial" panose="020B0604020202020204" pitchFamily="34" charset="0"/>
              </a:rPr>
              <a:t> y volúmenes mas precisos.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Cálculo del orificio insuficiente.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Masa ventricular.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s-ES_tradnl" altLang="en-US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Evolución natural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Pronóstico en general favorable durante años.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Sobrevida: 75 % a los 5 años y 50 % a los 10 años. ( del diagnóstico 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Síntomático</a:t>
            </a:r>
            <a:r>
              <a:rPr lang="es-ES_tradnl" altLang="en-US" sz="2000" b="1" dirty="0">
                <a:latin typeface="Arial" panose="020B0604020202020204" pitchFamily="34" charset="0"/>
              </a:rPr>
              <a:t>: evolución desfavorable.( insuficiencia cardiaca 2 años ).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Mal pronóstico: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Edad avanzada.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Progresión de síntomas.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Fibrilación auricular.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Diámetro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telesistólico</a:t>
            </a:r>
            <a:r>
              <a:rPr lang="es-ES_tradnl" altLang="en-US" sz="2000" b="1" dirty="0">
                <a:latin typeface="Arial" panose="020B0604020202020204" pitchFamily="34" charset="0"/>
              </a:rPr>
              <a:t> &gt; 25mm/m2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u="sng" dirty="0">
                <a:latin typeface="Arial" panose="020B0604020202020204" pitchFamily="34" charset="0"/>
              </a:rPr>
              <a:t>Tratamiento médico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Asintomáico</a:t>
            </a:r>
            <a:r>
              <a:rPr lang="es-ES_tradnl" altLang="en-US" sz="2000" b="1" dirty="0">
                <a:latin typeface="Arial" panose="020B0604020202020204" pitchFamily="34" charset="0"/>
              </a:rPr>
              <a:t>: seguimiento y ecocardiograma periódico.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Tratamiento con vasodilatadores, diuréticos, digital. (transitorio)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s-ES_tradnl" altLang="en-US" sz="2000" b="1" dirty="0">
                <a:latin typeface="Arial" panose="020B0604020202020204" pitchFamily="34" charset="0"/>
              </a:rPr>
              <a:t>   Cirugía sin deterioro ventricular ( FE &gt; 50%-DDVI &lt; 70 </a:t>
            </a:r>
            <a:r>
              <a:rPr lang="es-ES_tradnl" altLang="en-US" sz="2000" b="1" dirty="0" err="1">
                <a:latin typeface="Arial" panose="020B0604020202020204" pitchFamily="34" charset="0"/>
              </a:rPr>
              <a:t>mm.</a:t>
            </a:r>
            <a:r>
              <a:rPr lang="es-ES_tradnl" altLang="en-US" sz="2000" b="1" dirty="0">
                <a:latin typeface="Arial" panose="020B0604020202020204" pitchFamily="34" charset="0"/>
              </a:rPr>
              <a:t>-DSVI&lt; 50)</a:t>
            </a:r>
          </a:p>
        </p:txBody>
      </p:sp>
    </p:spTree>
    <p:extLst>
      <p:ext uri="{BB962C8B-B14F-4D97-AF65-F5344CB8AC3E}">
        <p14:creationId xmlns:p14="http://schemas.microsoft.com/office/powerpoint/2010/main" val="42689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scanear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2" y="0"/>
            <a:ext cx="6026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" y="1146175"/>
            <a:ext cx="52736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 u="sng" dirty="0">
                <a:solidFill>
                  <a:srgbClr val="92D050"/>
                </a:solidFill>
                <a:latin typeface="Bookman Old Style" panose="02050604050505020204" pitchFamily="18" charset="0"/>
              </a:rPr>
              <a:t>Insuficiencia aórtica</a:t>
            </a:r>
          </a:p>
        </p:txBody>
      </p:sp>
    </p:spTree>
    <p:extLst>
      <p:ext uri="{BB962C8B-B14F-4D97-AF65-F5344CB8AC3E}">
        <p14:creationId xmlns:p14="http://schemas.microsoft.com/office/powerpoint/2010/main" val="1858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7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782292" y="5805488"/>
            <a:ext cx="4466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Gracias por vuestra atención</a:t>
            </a:r>
          </a:p>
        </p:txBody>
      </p:sp>
    </p:spTree>
    <p:extLst>
      <p:ext uri="{BB962C8B-B14F-4D97-AF65-F5344CB8AC3E}">
        <p14:creationId xmlns:p14="http://schemas.microsoft.com/office/powerpoint/2010/main" val="25672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533</Words>
  <Application>Microsoft Office PowerPoint</Application>
  <PresentationFormat>Panorámica</PresentationFormat>
  <Paragraphs>89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Algerian</vt:lpstr>
      <vt:lpstr>Arial</vt:lpstr>
      <vt:lpstr>Bookman Old Style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2020-04-04T20:45:41Z</dcterms:created>
  <dcterms:modified xsi:type="dcterms:W3CDTF">2020-04-04T21:08:41Z</dcterms:modified>
</cp:coreProperties>
</file>