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82" y="16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06f96225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06f96225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Cuando hay sintomas, ya es tarde.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88fade677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388fade67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Miosis pupilar, ptosis palpebral y anhidrosis facial</a:t>
            </a:r>
            <a:endParaRPr/>
          </a:p>
          <a:p>
            <a:pPr marL="0" lvl="0" indent="0" algn="l" rtl="0">
              <a:spcBef>
                <a:spcPts val="0"/>
              </a:spcBef>
              <a:spcAft>
                <a:spcPts val="0"/>
              </a:spcAft>
              <a:buNone/>
            </a:pPr>
            <a:r>
              <a:rPr lang="es-419"/>
              <a:t>El sme para neoplasico puede ser la manifestacion inicial</a:t>
            </a:r>
            <a:endParaRPr/>
          </a:p>
          <a:p>
            <a:pPr marL="0" lvl="0" indent="0" algn="l" rtl="0">
              <a:spcBef>
                <a:spcPts val="0"/>
              </a:spcBef>
              <a:spcAft>
                <a:spcPts val="0"/>
              </a:spcAft>
              <a:buNone/>
            </a:pPr>
            <a:r>
              <a:rPr lang="es-419"/>
              <a:t>síndrome de Eaton-Lambert, la encefalitis límbica y la neuropatía sensorial subaguda</a:t>
            </a:r>
            <a:endParaRPr/>
          </a:p>
          <a:p>
            <a:pPr marL="0" lvl="0" indent="0" algn="l" rtl="0">
              <a:spcBef>
                <a:spcPts val="0"/>
              </a:spcBef>
              <a:spcAft>
                <a:spcPts val="0"/>
              </a:spcAft>
              <a:buNone/>
            </a:pPr>
            <a:r>
              <a:rPr lang="es-419"/>
              <a:t>ADH (SIADH) (hiponatremia), la secreción ectópica de ACTH y la hipercalcemia maligna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88fade677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88fade67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20f30684d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20f30684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520f30684d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520f30684d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5a713793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5a713793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Nombrar diagnosticos diferenciales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520f30684d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520f30684d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520f30684d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520f30684d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520f30684d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520f30684d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20f30684d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520f30684d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5a713793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5a713793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520f30684d_1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520f30684d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520f30684d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520f30684d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388fade67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388fade67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Se genera de las celulas mucosecretoras del epitelio bronquial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88fade67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88fade67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388fade677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388fade6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388fade677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388fade67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En caso de qué sea una lesióm en estadio precoz, menos de 3 cm con ausecia de compromiso en GL y MTTS. Se coonsidera la cirugia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520f30684d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520f30684d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388fade677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388fade67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388fade67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388fade67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520f30684d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520f30684d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06f96225c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06f96225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Tabaquismo, principal factor de riesgo relacionado con un cancer.</a:t>
            </a:r>
            <a:endParaRPr/>
          </a:p>
          <a:p>
            <a:pPr marL="0" lvl="0" indent="0" algn="l" rtl="0">
              <a:spcBef>
                <a:spcPts val="0"/>
              </a:spcBef>
              <a:spcAft>
                <a:spcPts val="0"/>
              </a:spcAft>
              <a:buNone/>
            </a:pPr>
            <a:r>
              <a:rPr lang="es-419"/>
              <a:t>Gas radon: suelo, rocas, agua. </a:t>
            </a:r>
            <a:endParaRPr/>
          </a:p>
          <a:p>
            <a:pPr marL="0" lvl="0" indent="0" algn="l" rtl="0">
              <a:spcBef>
                <a:spcPts val="0"/>
              </a:spcBef>
              <a:spcAft>
                <a:spcPts val="0"/>
              </a:spcAft>
              <a:buNone/>
            </a:pPr>
            <a:r>
              <a:rPr lang="es-419"/>
              <a:t>Asbesto: rocas, suelo</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88fade677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88fade67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52b3ee48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52b3ee48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52b3ee481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52b3ee481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06f96225c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06f96225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106f96225c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106f96225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106f96225c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106f96225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388fade677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388fade67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106f96225c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106f96225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106f96225c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106f96225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106f96225c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106f96225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06f96225c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106f96225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106f96225c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106f96225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06f96225c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06f96225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106f96225c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106f96225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106f96225c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106f96225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106f96225c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106f96225c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106f96225c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106f96225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106f96225c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106f96225c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106f96225c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106f96225c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106f96225c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106f96225c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106f96225c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106f96225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388fade67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388fade6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106f96225c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106f96225c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106f96225c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106f96225c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06f96225c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06f96225c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106f96225c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106f96225c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39c522706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39c52270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52b3ee481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52b3ee481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106f96225c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106f96225c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106f96225c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106f96225c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106f96225c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106f96225c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106f96225c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06f96225c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06f96225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06f9622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106f96225c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106f96225c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49e067545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49e06754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15a713793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15a713793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106f96225c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106f96225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106f96225c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106f96225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106f96225c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106f96225c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15a713793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15a713793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5a713793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5a713793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06f96225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06f96225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06f96225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06f96225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drive.google.com/file/d/1Dnvmrtm3bz2llgYV75MW77GjdO4wUAee/view"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47690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1"/>
              </a:buClr>
              <a:buSzPts val="1100"/>
              <a:buFont typeface="Arial"/>
              <a:buNone/>
            </a:pPr>
            <a:r>
              <a:rPr lang="es-419" sz="3600"/>
              <a:t>Cátedra de Clínica Quirúrgica  </a:t>
            </a:r>
            <a:endParaRPr sz="3600"/>
          </a:p>
          <a:p>
            <a:pPr marL="0" lvl="0" indent="0" algn="ctr" rtl="0">
              <a:spcBef>
                <a:spcPts val="0"/>
              </a:spcBef>
              <a:spcAft>
                <a:spcPts val="0"/>
              </a:spcAft>
              <a:buClr>
                <a:schemeClr val="dk1"/>
              </a:buClr>
              <a:buSzPts val="1100"/>
              <a:buFont typeface="Arial"/>
              <a:buNone/>
            </a:pPr>
            <a:r>
              <a:rPr lang="es-419" sz="3600"/>
              <a:t>Hospital Tránsito Cáceres de Allende</a:t>
            </a:r>
            <a:endParaRPr sz="3600"/>
          </a:p>
        </p:txBody>
      </p:sp>
      <p:sp>
        <p:nvSpPr>
          <p:cNvPr id="55" name="Google Shape;55;p13"/>
          <p:cNvSpPr txBox="1">
            <a:spLocks noGrp="1"/>
          </p:cNvSpPr>
          <p:nvPr>
            <p:ph type="subTitle" idx="1"/>
          </p:nvPr>
        </p:nvSpPr>
        <p:spPr>
          <a:xfrm>
            <a:off x="311700" y="2224700"/>
            <a:ext cx="8520600" cy="291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4000"/>
          </a:p>
          <a:p>
            <a:pPr marL="0" lvl="0" indent="0" algn="ctr" rtl="0">
              <a:spcBef>
                <a:spcPts val="0"/>
              </a:spcBef>
              <a:spcAft>
                <a:spcPts val="0"/>
              </a:spcAft>
              <a:buNone/>
            </a:pPr>
            <a:r>
              <a:rPr lang="es-419" sz="4000">
                <a:solidFill>
                  <a:srgbClr val="FF0000"/>
                </a:solidFill>
              </a:rPr>
              <a:t>Cáncer de Pulmón</a:t>
            </a:r>
            <a:endParaRPr sz="4000">
              <a:solidFill>
                <a:srgbClr val="FF0000"/>
              </a:solidFill>
            </a:endParaRPr>
          </a:p>
          <a:p>
            <a:pPr marL="0" lvl="0" indent="0" algn="ctr" rtl="0">
              <a:spcBef>
                <a:spcPts val="0"/>
              </a:spcBef>
              <a:spcAft>
                <a:spcPts val="0"/>
              </a:spcAft>
              <a:buNone/>
            </a:pPr>
            <a:endParaRPr sz="3200"/>
          </a:p>
          <a:p>
            <a:pPr marL="0" lvl="0" indent="0" algn="r" rtl="0">
              <a:spcBef>
                <a:spcPts val="0"/>
              </a:spcBef>
              <a:spcAft>
                <a:spcPts val="0"/>
              </a:spcAft>
              <a:buNone/>
            </a:pPr>
            <a:endParaRPr sz="2600"/>
          </a:p>
          <a:p>
            <a:pPr marL="0" lvl="0" indent="0" algn="r" rtl="0">
              <a:spcBef>
                <a:spcPts val="0"/>
              </a:spcBef>
              <a:spcAft>
                <a:spcPts val="0"/>
              </a:spcAft>
              <a:buNone/>
            </a:pPr>
            <a:r>
              <a:rPr lang="es-419" sz="2600"/>
              <a:t>Cafaro Mario</a:t>
            </a:r>
            <a:endParaRPr sz="2600"/>
          </a:p>
        </p:txBody>
      </p:sp>
      <p:pic>
        <p:nvPicPr>
          <p:cNvPr id="56" name="Google Shape;56;p13"/>
          <p:cNvPicPr preferRelativeResize="0"/>
          <p:nvPr/>
        </p:nvPicPr>
        <p:blipFill rotWithShape="1">
          <a:blip r:embed="rId3">
            <a:alphaModFix/>
          </a:blip>
          <a:srcRect l="59015" t="24902" r="31360" b="55697"/>
          <a:stretch/>
        </p:blipFill>
        <p:spPr>
          <a:xfrm>
            <a:off x="0" y="0"/>
            <a:ext cx="1293049" cy="1465475"/>
          </a:xfrm>
          <a:prstGeom prst="rect">
            <a:avLst/>
          </a:prstGeom>
          <a:noFill/>
          <a:ln>
            <a:noFill/>
          </a:ln>
        </p:spPr>
      </p:pic>
      <p:pic>
        <p:nvPicPr>
          <p:cNvPr id="57" name="Google Shape;57;p13"/>
          <p:cNvPicPr preferRelativeResize="0"/>
          <p:nvPr/>
        </p:nvPicPr>
        <p:blipFill>
          <a:blip r:embed="rId4">
            <a:alphaModFix/>
          </a:blip>
          <a:stretch>
            <a:fillRect/>
          </a:stretch>
        </p:blipFill>
        <p:spPr>
          <a:xfrm>
            <a:off x="7199899" y="119925"/>
            <a:ext cx="1890549" cy="1120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2600" b="1"/>
              <a:t>Clínica </a:t>
            </a:r>
            <a:endParaRPr sz="2600" b="1"/>
          </a:p>
        </p:txBody>
      </p:sp>
      <p:sp>
        <p:nvSpPr>
          <p:cNvPr id="116" name="Google Shape;11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s-419">
                <a:solidFill>
                  <a:schemeClr val="dk1"/>
                </a:solidFill>
                <a:highlight>
                  <a:srgbClr val="FFFFFF"/>
                </a:highlight>
              </a:rPr>
              <a:t>Tos</a:t>
            </a:r>
            <a:endParaRPr>
              <a:solidFill>
                <a:schemeClr val="dk1"/>
              </a:solidFill>
              <a:highlight>
                <a:srgbClr val="FFFFFF"/>
              </a:highlight>
            </a:endParaRPr>
          </a:p>
          <a:p>
            <a:pPr marL="457200" lvl="0" indent="-342900" algn="l" rtl="0">
              <a:spcBef>
                <a:spcPts val="0"/>
              </a:spcBef>
              <a:spcAft>
                <a:spcPts val="0"/>
              </a:spcAft>
              <a:buClr>
                <a:schemeClr val="dk1"/>
              </a:buClr>
              <a:buSzPts val="1800"/>
              <a:buChar char="-"/>
            </a:pPr>
            <a:r>
              <a:rPr lang="es-419">
                <a:solidFill>
                  <a:schemeClr val="dk1"/>
                </a:solidFill>
                <a:highlight>
                  <a:srgbClr val="FFFFFF"/>
                </a:highlight>
              </a:rPr>
              <a:t>Disnea</a:t>
            </a:r>
            <a:endParaRPr>
              <a:solidFill>
                <a:schemeClr val="dk1"/>
              </a:solidFill>
              <a:highlight>
                <a:srgbClr val="FFFFFF"/>
              </a:highlight>
            </a:endParaRPr>
          </a:p>
          <a:p>
            <a:pPr marL="457200" lvl="0" indent="-342900" algn="l" rtl="0">
              <a:spcBef>
                <a:spcPts val="0"/>
              </a:spcBef>
              <a:spcAft>
                <a:spcPts val="0"/>
              </a:spcAft>
              <a:buClr>
                <a:schemeClr val="dk1"/>
              </a:buClr>
              <a:buSzPts val="1800"/>
              <a:buChar char="-"/>
            </a:pPr>
            <a:r>
              <a:rPr lang="es-419">
                <a:solidFill>
                  <a:schemeClr val="dk1"/>
                </a:solidFill>
                <a:highlight>
                  <a:srgbClr val="FFFFFF"/>
                </a:highlight>
              </a:rPr>
              <a:t>Dolor torácico</a:t>
            </a:r>
            <a:endParaRPr>
              <a:solidFill>
                <a:schemeClr val="dk1"/>
              </a:solidFill>
              <a:highlight>
                <a:srgbClr val="FFFFFF"/>
              </a:highlight>
            </a:endParaRPr>
          </a:p>
          <a:p>
            <a:pPr marL="457200" lvl="0" indent="-342900" algn="l" rtl="0">
              <a:spcBef>
                <a:spcPts val="0"/>
              </a:spcBef>
              <a:spcAft>
                <a:spcPts val="0"/>
              </a:spcAft>
              <a:buClr>
                <a:schemeClr val="dk1"/>
              </a:buClr>
              <a:buSzPts val="1800"/>
              <a:buChar char="-"/>
            </a:pPr>
            <a:r>
              <a:rPr lang="es-419">
                <a:solidFill>
                  <a:schemeClr val="dk1"/>
                </a:solidFill>
                <a:highlight>
                  <a:srgbClr val="FFFFFF"/>
                </a:highlight>
              </a:rPr>
              <a:t>Hemoptisis</a:t>
            </a:r>
            <a:endParaRPr>
              <a:solidFill>
                <a:schemeClr val="dk1"/>
              </a:solidFill>
              <a:highlight>
                <a:srgbClr val="FFFFFF"/>
              </a:highlight>
            </a:endParaRPr>
          </a:p>
          <a:p>
            <a:pPr marL="457200" lvl="0" indent="-342900" algn="l" rtl="0">
              <a:spcBef>
                <a:spcPts val="0"/>
              </a:spcBef>
              <a:spcAft>
                <a:spcPts val="0"/>
              </a:spcAft>
              <a:buClr>
                <a:schemeClr val="dk1"/>
              </a:buClr>
              <a:buSzPts val="1800"/>
              <a:buChar char="-"/>
            </a:pPr>
            <a:r>
              <a:rPr lang="es-419">
                <a:solidFill>
                  <a:schemeClr val="dk1"/>
                </a:solidFill>
                <a:highlight>
                  <a:srgbClr val="FFFFFF"/>
                </a:highlight>
              </a:rPr>
              <a:t>Pérdida de peso</a:t>
            </a:r>
            <a:endParaRPr>
              <a:solidFill>
                <a:schemeClr val="dk1"/>
              </a:solidFill>
              <a:highlight>
                <a:srgbClr val="FFFFFF"/>
              </a:highlight>
            </a:endParaRPr>
          </a:p>
          <a:p>
            <a:pPr marL="457200" lvl="0" indent="-342900" algn="l" rtl="0">
              <a:spcBef>
                <a:spcPts val="0"/>
              </a:spcBef>
              <a:spcAft>
                <a:spcPts val="0"/>
              </a:spcAft>
              <a:buClr>
                <a:schemeClr val="dk1"/>
              </a:buClr>
              <a:buSzPts val="1800"/>
              <a:buChar char="-"/>
            </a:pPr>
            <a:r>
              <a:rPr lang="es-419">
                <a:solidFill>
                  <a:schemeClr val="dk1"/>
                </a:solidFill>
                <a:highlight>
                  <a:srgbClr val="FFFFFF"/>
                </a:highlight>
              </a:rPr>
              <a:t>Astenia</a:t>
            </a:r>
            <a:endParaRPr>
              <a:solidFill>
                <a:schemeClr val="dk1"/>
              </a:solidFill>
              <a:highlight>
                <a:srgbClr val="FFFFFF"/>
              </a:highlight>
            </a:endParaRPr>
          </a:p>
          <a:p>
            <a:pPr marL="0" lvl="0" indent="0" algn="l" rtl="0">
              <a:spcBef>
                <a:spcPts val="1200"/>
              </a:spcBef>
              <a:spcAft>
                <a:spcPts val="0"/>
              </a:spcAft>
              <a:buNone/>
            </a:pPr>
            <a:endParaRPr>
              <a:solidFill>
                <a:schemeClr val="dk1"/>
              </a:solidFill>
              <a:highlight>
                <a:srgbClr val="FFFFFF"/>
              </a:highlight>
            </a:endParaRPr>
          </a:p>
          <a:p>
            <a:pPr marL="0" lvl="0" indent="0" algn="l" rtl="0">
              <a:spcBef>
                <a:spcPts val="1200"/>
              </a:spcBef>
              <a:spcAft>
                <a:spcPts val="0"/>
              </a:spcAft>
              <a:buNone/>
            </a:pPr>
            <a:r>
              <a:rPr lang="es-419">
                <a:solidFill>
                  <a:schemeClr val="dk1"/>
                </a:solidFill>
                <a:highlight>
                  <a:srgbClr val="FFFFFF"/>
                </a:highlight>
              </a:rPr>
              <a:t>La hemoptisis tiene el valor predictivo positivo más alto de </a:t>
            </a:r>
            <a:r>
              <a:rPr lang="es-419">
                <a:solidFill>
                  <a:srgbClr val="FF0000"/>
                </a:solidFill>
                <a:highlight>
                  <a:srgbClr val="FFFFFF"/>
                </a:highlight>
              </a:rPr>
              <a:t>2,4% a 7,5%</a:t>
            </a:r>
            <a:r>
              <a:rPr lang="es-419">
                <a:solidFill>
                  <a:schemeClr val="dk1"/>
                </a:solidFill>
                <a:highlight>
                  <a:srgbClr val="FFFFFF"/>
                </a:highlight>
              </a:rPr>
              <a:t>, pero es una característica de sólo una quinta parte de los cánceres de pulmón</a:t>
            </a:r>
            <a:endParaRPr>
              <a:solidFill>
                <a:schemeClr val="dk1"/>
              </a:solidFill>
              <a:highlight>
                <a:srgbClr val="FFFFFF"/>
              </a:highlight>
            </a:endParaRPr>
          </a:p>
          <a:p>
            <a:pPr marL="0" lvl="0" indent="0" algn="l" rtl="0">
              <a:spcBef>
                <a:spcPts val="1200"/>
              </a:spcBef>
              <a:spcAft>
                <a:spcPts val="1200"/>
              </a:spcAft>
              <a:buNone/>
            </a:pPr>
            <a:endParaRPr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409000"/>
            <a:ext cx="8520600" cy="415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2200" b="1">
                <a:solidFill>
                  <a:srgbClr val="202124"/>
                </a:solidFill>
              </a:rPr>
              <a:t>Examen Físico</a:t>
            </a:r>
            <a:endParaRPr sz="2200" b="1">
              <a:solidFill>
                <a:srgbClr val="202124"/>
              </a:solidFill>
            </a:endParaRPr>
          </a:p>
          <a:p>
            <a:pPr marL="0" lvl="0" indent="0" algn="l" rtl="0">
              <a:spcBef>
                <a:spcPts val="1200"/>
              </a:spcBef>
              <a:spcAft>
                <a:spcPts val="0"/>
              </a:spcAft>
              <a:buNone/>
            </a:pPr>
            <a:r>
              <a:rPr lang="es-419">
                <a:solidFill>
                  <a:srgbClr val="202124"/>
                </a:solidFill>
              </a:rPr>
              <a:t>No olvidarse de la palpación de ganglios cervicales y supraclaviculares</a:t>
            </a:r>
            <a:endParaRPr>
              <a:solidFill>
                <a:srgbClr val="202124"/>
              </a:solidFill>
            </a:endParaRPr>
          </a:p>
          <a:p>
            <a:pPr marL="0" lvl="0" indent="0" algn="l" rtl="0">
              <a:spcBef>
                <a:spcPts val="1200"/>
              </a:spcBef>
              <a:spcAft>
                <a:spcPts val="0"/>
              </a:spcAft>
              <a:buNone/>
            </a:pPr>
            <a:r>
              <a:rPr lang="es-419" sz="2200" b="1">
                <a:solidFill>
                  <a:srgbClr val="202124"/>
                </a:solidFill>
              </a:rPr>
              <a:t>Síntomas asociados</a:t>
            </a:r>
            <a:endParaRPr sz="2200" b="1">
              <a:solidFill>
                <a:srgbClr val="202124"/>
              </a:solidFill>
            </a:endParaRPr>
          </a:p>
          <a:p>
            <a:pPr marL="0" lvl="0" indent="0" algn="l" rtl="0">
              <a:spcBef>
                <a:spcPts val="1200"/>
              </a:spcBef>
              <a:spcAft>
                <a:spcPts val="0"/>
              </a:spcAft>
              <a:buNone/>
            </a:pPr>
            <a:r>
              <a:rPr lang="es-419">
                <a:solidFill>
                  <a:srgbClr val="202124"/>
                </a:solidFill>
              </a:rPr>
              <a:t>Sindromes para neoplásicas (no metastásicas)</a:t>
            </a:r>
            <a:endParaRPr>
              <a:solidFill>
                <a:srgbClr val="202124"/>
              </a:solidFill>
            </a:endParaRPr>
          </a:p>
          <a:p>
            <a:pPr marL="0" lvl="0" indent="0" algn="l" rtl="0">
              <a:spcBef>
                <a:spcPts val="1200"/>
              </a:spcBef>
              <a:spcAft>
                <a:spcPts val="0"/>
              </a:spcAft>
              <a:buNone/>
            </a:pPr>
            <a:r>
              <a:rPr lang="es-419">
                <a:solidFill>
                  <a:srgbClr val="202124"/>
                </a:solidFill>
              </a:rPr>
              <a:t>Pancoast (Sme de Claude-Bernar Horner)</a:t>
            </a:r>
            <a:endParaRPr>
              <a:solidFill>
                <a:srgbClr val="202124"/>
              </a:solidFill>
            </a:endParaRPr>
          </a:p>
          <a:p>
            <a:pPr marL="0" lvl="0" indent="0" algn="l" rtl="0">
              <a:spcBef>
                <a:spcPts val="1200"/>
              </a:spcBef>
              <a:spcAft>
                <a:spcPts val="0"/>
              </a:spcAft>
              <a:buNone/>
            </a:pPr>
            <a:r>
              <a:rPr lang="es-419" sz="2200" b="1">
                <a:solidFill>
                  <a:srgbClr val="202124"/>
                </a:solidFill>
              </a:rPr>
              <a:t>Exámenes complementarios</a:t>
            </a:r>
            <a:endParaRPr sz="2200" b="1">
              <a:solidFill>
                <a:srgbClr val="202124"/>
              </a:solidFill>
            </a:endParaRPr>
          </a:p>
          <a:p>
            <a:pPr marL="0" lvl="0" indent="0" algn="l" rtl="0">
              <a:spcBef>
                <a:spcPts val="1200"/>
              </a:spcBef>
              <a:spcAft>
                <a:spcPts val="0"/>
              </a:spcAft>
              <a:buNone/>
            </a:pPr>
            <a:r>
              <a:rPr lang="es-419">
                <a:solidFill>
                  <a:srgbClr val="202124"/>
                </a:solidFill>
              </a:rPr>
              <a:t>Rx de tórax: nódulo o tumor pulmonar. Derrame pleural</a:t>
            </a:r>
            <a:endParaRPr>
              <a:solidFill>
                <a:srgbClr val="202124"/>
              </a:solidFill>
            </a:endParaRPr>
          </a:p>
          <a:p>
            <a:pPr marL="0" lvl="0" indent="0" algn="l" rtl="0">
              <a:spcBef>
                <a:spcPts val="1200"/>
              </a:spcBef>
              <a:spcAft>
                <a:spcPts val="1200"/>
              </a:spcAft>
              <a:buNone/>
            </a:pPr>
            <a:endParaRPr>
              <a:solidFill>
                <a:srgbClr val="20212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7" name="Google Shape;127;p24"/>
          <p:cNvPicPr preferRelativeResize="0"/>
          <p:nvPr/>
        </p:nvPicPr>
        <p:blipFill>
          <a:blip r:embed="rId3">
            <a:alphaModFix/>
          </a:blip>
          <a:stretch>
            <a:fillRect/>
          </a:stretch>
        </p:blipFill>
        <p:spPr>
          <a:xfrm>
            <a:off x="281001" y="951805"/>
            <a:ext cx="4291000" cy="3496371"/>
          </a:xfrm>
          <a:prstGeom prst="rect">
            <a:avLst/>
          </a:prstGeom>
          <a:noFill/>
          <a:ln>
            <a:noFill/>
          </a:ln>
        </p:spPr>
      </p:pic>
      <p:pic>
        <p:nvPicPr>
          <p:cNvPr id="128" name="Google Shape;128;p24"/>
          <p:cNvPicPr preferRelativeResize="0"/>
          <p:nvPr/>
        </p:nvPicPr>
        <p:blipFill>
          <a:blip r:embed="rId4">
            <a:alphaModFix/>
          </a:blip>
          <a:stretch>
            <a:fillRect/>
          </a:stretch>
        </p:blipFill>
        <p:spPr>
          <a:xfrm>
            <a:off x="4572000" y="951800"/>
            <a:ext cx="4074175" cy="3496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4" name="Google Shape;134;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5" name="Google Shape;135;p25"/>
          <p:cNvPicPr preferRelativeResize="0"/>
          <p:nvPr/>
        </p:nvPicPr>
        <p:blipFill>
          <a:blip r:embed="rId3">
            <a:alphaModFix/>
          </a:blip>
          <a:stretch>
            <a:fillRect/>
          </a:stretch>
        </p:blipFill>
        <p:spPr>
          <a:xfrm>
            <a:off x="321888" y="923925"/>
            <a:ext cx="4192862" cy="3416400"/>
          </a:xfrm>
          <a:prstGeom prst="rect">
            <a:avLst/>
          </a:prstGeom>
          <a:noFill/>
          <a:ln>
            <a:noFill/>
          </a:ln>
        </p:spPr>
      </p:pic>
      <p:pic>
        <p:nvPicPr>
          <p:cNvPr id="136" name="Google Shape;136;p25"/>
          <p:cNvPicPr preferRelativeResize="0"/>
          <p:nvPr/>
        </p:nvPicPr>
        <p:blipFill>
          <a:blip r:embed="rId4">
            <a:alphaModFix/>
          </a:blip>
          <a:stretch>
            <a:fillRect/>
          </a:stretch>
        </p:blipFill>
        <p:spPr>
          <a:xfrm>
            <a:off x="4800598" y="923925"/>
            <a:ext cx="4005148" cy="341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2" name="Google Shape;142;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3" name="Google Shape;143;p26"/>
          <p:cNvPicPr preferRelativeResize="0"/>
          <p:nvPr/>
        </p:nvPicPr>
        <p:blipFill>
          <a:blip r:embed="rId3">
            <a:alphaModFix/>
          </a:blip>
          <a:stretch>
            <a:fillRect/>
          </a:stretch>
        </p:blipFill>
        <p:spPr>
          <a:xfrm>
            <a:off x="2708778" y="601874"/>
            <a:ext cx="3460525" cy="3814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s-419"/>
              <a:t>Diagnóstico</a:t>
            </a:r>
            <a:endParaRPr/>
          </a:p>
        </p:txBody>
      </p:sp>
      <p:sp>
        <p:nvSpPr>
          <p:cNvPr id="149" name="Google Shape;14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2000" b="1">
                <a:solidFill>
                  <a:schemeClr val="dk1"/>
                </a:solidFill>
                <a:highlight>
                  <a:schemeClr val="lt1"/>
                </a:highlight>
              </a:rPr>
              <a:t>Estudios de imágenes y estudio de anatomía patológica</a:t>
            </a:r>
            <a:endParaRPr sz="2000" b="1">
              <a:solidFill>
                <a:schemeClr val="dk1"/>
              </a:solidFill>
              <a:highlight>
                <a:schemeClr val="lt1"/>
              </a:highlight>
            </a:endParaRPr>
          </a:p>
          <a:p>
            <a:pPr marL="0" lvl="0" indent="0" algn="l" rtl="0">
              <a:spcBef>
                <a:spcPts val="1200"/>
              </a:spcBef>
              <a:spcAft>
                <a:spcPts val="0"/>
              </a:spcAft>
              <a:buNone/>
            </a:pPr>
            <a:endParaRPr>
              <a:solidFill>
                <a:srgbClr val="FF0000"/>
              </a:solidFill>
              <a:highlight>
                <a:schemeClr val="lt1"/>
              </a:highlight>
            </a:endParaRPr>
          </a:p>
          <a:p>
            <a:pPr marL="0" lvl="0" indent="0" algn="l" rtl="0">
              <a:spcBef>
                <a:spcPts val="1200"/>
              </a:spcBef>
              <a:spcAft>
                <a:spcPts val="0"/>
              </a:spcAft>
              <a:buNone/>
            </a:pPr>
            <a:r>
              <a:rPr lang="es-419">
                <a:solidFill>
                  <a:srgbClr val="FF0000"/>
                </a:solidFill>
                <a:highlight>
                  <a:schemeClr val="lt1"/>
                </a:highlight>
              </a:rPr>
              <a:t>Estudio de imagen:</a:t>
            </a:r>
            <a:r>
              <a:rPr lang="es-419">
                <a:solidFill>
                  <a:schemeClr val="dk1"/>
                </a:solidFill>
                <a:highlight>
                  <a:schemeClr val="lt1"/>
                </a:highlight>
              </a:rPr>
              <a:t> TC de Tórax</a:t>
            </a:r>
            <a:endParaRPr>
              <a:solidFill>
                <a:schemeClr val="dk1"/>
              </a:solidFill>
              <a:highlight>
                <a:schemeClr val="lt1"/>
              </a:highlight>
            </a:endParaRPr>
          </a:p>
          <a:p>
            <a:pPr marL="0" lvl="0" indent="0" algn="l" rtl="0">
              <a:spcBef>
                <a:spcPts val="1200"/>
              </a:spcBef>
              <a:spcAft>
                <a:spcPts val="0"/>
              </a:spcAft>
              <a:buNone/>
            </a:pPr>
            <a:r>
              <a:rPr lang="es-419">
                <a:solidFill>
                  <a:srgbClr val="FF0000"/>
                </a:solidFill>
                <a:highlight>
                  <a:schemeClr val="lt1"/>
                </a:highlight>
              </a:rPr>
              <a:t>Obtención de la muestra</a:t>
            </a:r>
            <a:endParaRPr>
              <a:solidFill>
                <a:srgbClr val="FF0000"/>
              </a:solidFill>
              <a:highlight>
                <a:schemeClr val="lt1"/>
              </a:highlight>
            </a:endParaRPr>
          </a:p>
          <a:p>
            <a:pPr marL="0" lvl="0" indent="0" algn="l" rtl="0">
              <a:spcBef>
                <a:spcPts val="1200"/>
              </a:spcBef>
              <a:spcAft>
                <a:spcPts val="0"/>
              </a:spcAft>
              <a:buNone/>
            </a:pPr>
            <a:r>
              <a:rPr lang="es-419">
                <a:solidFill>
                  <a:schemeClr val="dk1"/>
                </a:solidFill>
                <a:highlight>
                  <a:schemeClr val="lt1"/>
                </a:highlight>
              </a:rPr>
              <a:t>Tumores centrales: fibrobroncoscopia, EBUS</a:t>
            </a:r>
            <a:endParaRPr>
              <a:solidFill>
                <a:schemeClr val="dk1"/>
              </a:solidFill>
              <a:highlight>
                <a:schemeClr val="lt1"/>
              </a:highlight>
            </a:endParaRPr>
          </a:p>
          <a:p>
            <a:pPr marL="0" lvl="0" indent="0" algn="l" rtl="0">
              <a:spcBef>
                <a:spcPts val="1200"/>
              </a:spcBef>
              <a:spcAft>
                <a:spcPts val="0"/>
              </a:spcAft>
              <a:buNone/>
            </a:pPr>
            <a:r>
              <a:rPr lang="es-419">
                <a:solidFill>
                  <a:schemeClr val="dk1"/>
                </a:solidFill>
                <a:highlight>
                  <a:schemeClr val="lt1"/>
                </a:highlight>
              </a:rPr>
              <a:t>Tumores periféricos: punción guiada por TC </a:t>
            </a:r>
            <a:endParaRPr>
              <a:solidFill>
                <a:schemeClr val="dk1"/>
              </a:solidFill>
              <a:highlight>
                <a:schemeClr val="lt1"/>
              </a:highlight>
            </a:endParaRPr>
          </a:p>
          <a:p>
            <a:pPr marL="0" lvl="0" indent="0" algn="l" rtl="0">
              <a:spcBef>
                <a:spcPts val="1200"/>
              </a:spcBef>
              <a:spcAft>
                <a:spcPts val="0"/>
              </a:spcAft>
              <a:buClr>
                <a:schemeClr val="dk1"/>
              </a:buClr>
              <a:buSzPts val="1100"/>
              <a:buFont typeface="Arial"/>
              <a:buNone/>
            </a:pPr>
            <a:r>
              <a:rPr lang="es-419" i="1">
                <a:solidFill>
                  <a:schemeClr val="dk1"/>
                </a:solidFill>
                <a:highlight>
                  <a:schemeClr val="lt1"/>
                </a:highlight>
              </a:rPr>
              <a:t>Los pacientes con alta sospecha de enfermedad resecable temprana (estadio I o II) pueden no requerir una biopsia antes del procedimiento quirúrgico</a:t>
            </a:r>
            <a:r>
              <a:rPr lang="es-419">
                <a:solidFill>
                  <a:schemeClr val="dk1"/>
                </a:solidFill>
                <a:highlight>
                  <a:schemeClr val="lt1"/>
                </a:highlight>
              </a:rPr>
              <a:t>.</a:t>
            </a:r>
            <a:endParaRPr>
              <a:solidFill>
                <a:schemeClr val="dk1"/>
              </a:solidFill>
              <a:highlight>
                <a:schemeClr val="lt1"/>
              </a:highlight>
            </a:endParaRPr>
          </a:p>
          <a:p>
            <a:pPr marL="0" lvl="0" indent="0" algn="l" rtl="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Tomografía computada de tórax con contraste EV</a:t>
            </a:r>
            <a:endParaRPr/>
          </a:p>
        </p:txBody>
      </p:sp>
      <p:sp>
        <p:nvSpPr>
          <p:cNvPr id="155" name="Google Shape;155;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6" name="Google Shape;156;p28"/>
          <p:cNvPicPr preferRelativeResize="0"/>
          <p:nvPr/>
        </p:nvPicPr>
        <p:blipFill>
          <a:blip r:embed="rId3">
            <a:alphaModFix/>
          </a:blip>
          <a:stretch>
            <a:fillRect/>
          </a:stretch>
        </p:blipFill>
        <p:spPr>
          <a:xfrm>
            <a:off x="519688" y="1033450"/>
            <a:ext cx="5229225" cy="3533775"/>
          </a:xfrm>
          <a:prstGeom prst="rect">
            <a:avLst/>
          </a:prstGeom>
          <a:noFill/>
          <a:ln>
            <a:noFill/>
          </a:ln>
        </p:spPr>
      </p:pic>
      <p:pic>
        <p:nvPicPr>
          <p:cNvPr id="157" name="Google Shape;157;p28"/>
          <p:cNvPicPr preferRelativeResize="0"/>
          <p:nvPr/>
        </p:nvPicPr>
        <p:blipFill>
          <a:blip r:embed="rId4">
            <a:alphaModFix/>
          </a:blip>
          <a:stretch>
            <a:fillRect/>
          </a:stretch>
        </p:blipFill>
        <p:spPr>
          <a:xfrm>
            <a:off x="4672726" y="1807526"/>
            <a:ext cx="4471275" cy="3335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3" name="Google Shape;16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4" name="Google Shape;164;p29"/>
          <p:cNvPicPr preferRelativeResize="0"/>
          <p:nvPr/>
        </p:nvPicPr>
        <p:blipFill>
          <a:blip r:embed="rId3">
            <a:alphaModFix/>
          </a:blip>
          <a:stretch>
            <a:fillRect/>
          </a:stretch>
        </p:blipFill>
        <p:spPr>
          <a:xfrm>
            <a:off x="2429877" y="603164"/>
            <a:ext cx="4284250" cy="3937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0" name="Google Shape;170;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1" name="Google Shape;171;p30"/>
          <p:cNvPicPr preferRelativeResize="0"/>
          <p:nvPr/>
        </p:nvPicPr>
        <p:blipFill>
          <a:blip r:embed="rId3">
            <a:alphaModFix/>
          </a:blip>
          <a:stretch>
            <a:fillRect/>
          </a:stretch>
        </p:blipFill>
        <p:spPr>
          <a:xfrm>
            <a:off x="-12" y="110625"/>
            <a:ext cx="4486275" cy="3162300"/>
          </a:xfrm>
          <a:prstGeom prst="rect">
            <a:avLst/>
          </a:prstGeom>
          <a:noFill/>
          <a:ln>
            <a:noFill/>
          </a:ln>
        </p:spPr>
      </p:pic>
      <p:pic>
        <p:nvPicPr>
          <p:cNvPr id="172" name="Google Shape;172;p30"/>
          <p:cNvPicPr preferRelativeResize="0"/>
          <p:nvPr/>
        </p:nvPicPr>
        <p:blipFill>
          <a:blip r:embed="rId4">
            <a:alphaModFix/>
          </a:blip>
          <a:stretch>
            <a:fillRect/>
          </a:stretch>
        </p:blipFill>
        <p:spPr>
          <a:xfrm>
            <a:off x="4369575" y="1816152"/>
            <a:ext cx="4462725" cy="32901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8" name="Google Shape;178;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9" name="Google Shape;179;p31"/>
          <p:cNvPicPr preferRelativeResize="0"/>
          <p:nvPr/>
        </p:nvPicPr>
        <p:blipFill>
          <a:blip r:embed="rId3">
            <a:alphaModFix/>
          </a:blip>
          <a:stretch>
            <a:fillRect/>
          </a:stretch>
        </p:blipFill>
        <p:spPr>
          <a:xfrm>
            <a:off x="2176463" y="661988"/>
            <a:ext cx="4791075" cy="3819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Temas</a:t>
            </a: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s-419"/>
              <a:t>Generalidades</a:t>
            </a:r>
            <a:endParaRPr/>
          </a:p>
          <a:p>
            <a:pPr marL="457200" lvl="0" indent="-342900" algn="l" rtl="0">
              <a:spcBef>
                <a:spcPts val="0"/>
              </a:spcBef>
              <a:spcAft>
                <a:spcPts val="0"/>
              </a:spcAft>
              <a:buSzPts val="1800"/>
              <a:buChar char="-"/>
            </a:pPr>
            <a:r>
              <a:rPr lang="es-419"/>
              <a:t>Screening</a:t>
            </a:r>
            <a:endParaRPr/>
          </a:p>
          <a:p>
            <a:pPr marL="457200" lvl="0" indent="-342900" algn="l" rtl="0">
              <a:spcBef>
                <a:spcPts val="0"/>
              </a:spcBef>
              <a:spcAft>
                <a:spcPts val="0"/>
              </a:spcAft>
              <a:buSzPts val="1800"/>
              <a:buChar char="-"/>
            </a:pPr>
            <a:r>
              <a:rPr lang="es-419"/>
              <a:t>Clínica</a:t>
            </a:r>
            <a:endParaRPr/>
          </a:p>
          <a:p>
            <a:pPr marL="457200" lvl="0" indent="-342900" algn="l" rtl="0">
              <a:spcBef>
                <a:spcPts val="0"/>
              </a:spcBef>
              <a:spcAft>
                <a:spcPts val="0"/>
              </a:spcAft>
              <a:buSzPts val="1800"/>
              <a:buChar char="-"/>
            </a:pPr>
            <a:r>
              <a:rPr lang="es-419"/>
              <a:t>Métodos diagnósticos</a:t>
            </a:r>
            <a:endParaRPr/>
          </a:p>
          <a:p>
            <a:pPr marL="457200" lvl="0" indent="-342900" algn="l" rtl="0">
              <a:spcBef>
                <a:spcPts val="0"/>
              </a:spcBef>
              <a:spcAft>
                <a:spcPts val="0"/>
              </a:spcAft>
              <a:buSzPts val="1800"/>
              <a:buChar char="-"/>
            </a:pPr>
            <a:r>
              <a:rPr lang="es-419"/>
              <a:t>Estadificación</a:t>
            </a:r>
            <a:endParaRPr/>
          </a:p>
          <a:p>
            <a:pPr marL="457200" lvl="0" indent="-342900" algn="l" rtl="0">
              <a:spcBef>
                <a:spcPts val="0"/>
              </a:spcBef>
              <a:spcAft>
                <a:spcPts val="0"/>
              </a:spcAft>
              <a:buSzPts val="1800"/>
              <a:buChar char="-"/>
            </a:pPr>
            <a:r>
              <a:rPr lang="es-419"/>
              <a:t>Tratamiento</a:t>
            </a:r>
            <a:endParaRPr/>
          </a:p>
          <a:p>
            <a:pPr marL="457200" lvl="0" indent="-342900" algn="l" rtl="0">
              <a:spcBef>
                <a:spcPts val="0"/>
              </a:spcBef>
              <a:spcAft>
                <a:spcPts val="0"/>
              </a:spcAft>
              <a:buSzPts val="1800"/>
              <a:buChar char="-"/>
            </a:pPr>
            <a:r>
              <a:rPr lang="es-419"/>
              <a:t>Anatomía y Técnica quirúrgica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5" name="Google Shape;185;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6" name="Google Shape;186;p32"/>
          <p:cNvPicPr preferRelativeResize="0"/>
          <p:nvPr/>
        </p:nvPicPr>
        <p:blipFill>
          <a:blip r:embed="rId3">
            <a:alphaModFix/>
          </a:blip>
          <a:stretch>
            <a:fillRect/>
          </a:stretch>
        </p:blipFill>
        <p:spPr>
          <a:xfrm>
            <a:off x="1615800" y="656875"/>
            <a:ext cx="6266775" cy="4059300"/>
          </a:xfrm>
          <a:prstGeom prst="rect">
            <a:avLst/>
          </a:prstGeom>
          <a:noFill/>
          <a:ln>
            <a:noFill/>
          </a:ln>
        </p:spPr>
      </p:pic>
      <p:sp>
        <p:nvSpPr>
          <p:cNvPr id="187" name="Google Shape;187;p32"/>
          <p:cNvSpPr/>
          <p:nvPr/>
        </p:nvSpPr>
        <p:spPr>
          <a:xfrm>
            <a:off x="3656225" y="681675"/>
            <a:ext cx="3656100" cy="83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p:cNvSpPr/>
          <p:nvPr/>
        </p:nvSpPr>
        <p:spPr>
          <a:xfrm>
            <a:off x="5332625" y="3577275"/>
            <a:ext cx="3656100" cy="125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94" name="Google Shape;194;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5" name="Google Shape;195;p33"/>
          <p:cNvPicPr preferRelativeResize="0"/>
          <p:nvPr/>
        </p:nvPicPr>
        <p:blipFill>
          <a:blip r:embed="rId3">
            <a:alphaModFix/>
          </a:blip>
          <a:stretch>
            <a:fillRect/>
          </a:stretch>
        </p:blipFill>
        <p:spPr>
          <a:xfrm>
            <a:off x="2128852" y="1033477"/>
            <a:ext cx="5523775" cy="3477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Variantes histológicas</a:t>
            </a:r>
            <a:endParaRPr/>
          </a:p>
        </p:txBody>
      </p:sp>
      <p:sp>
        <p:nvSpPr>
          <p:cNvPr id="201" name="Google Shape;20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solidFill>
                  <a:srgbClr val="FF0000"/>
                </a:solidFill>
              </a:rPr>
              <a:t>Adenocarcinoma</a:t>
            </a:r>
            <a:endParaRPr>
              <a:solidFill>
                <a:srgbClr val="FF0000"/>
              </a:solidFill>
            </a:endParaRPr>
          </a:p>
          <a:p>
            <a:pPr marL="457200" lvl="0" indent="-342900" algn="l" rtl="0">
              <a:spcBef>
                <a:spcPts val="1200"/>
              </a:spcBef>
              <a:spcAft>
                <a:spcPts val="0"/>
              </a:spcAft>
              <a:buSzPts val="1800"/>
              <a:buChar char="-"/>
            </a:pPr>
            <a:r>
              <a:rPr lang="es-419"/>
              <a:t>Representa el </a:t>
            </a:r>
            <a:r>
              <a:rPr lang="es-419">
                <a:solidFill>
                  <a:srgbClr val="FF0000"/>
                </a:solidFill>
              </a:rPr>
              <a:t>45% del total</a:t>
            </a:r>
            <a:endParaRPr>
              <a:solidFill>
                <a:srgbClr val="FF0000"/>
              </a:solidFill>
            </a:endParaRPr>
          </a:p>
          <a:p>
            <a:pPr marL="457200" lvl="0" indent="-342900" algn="l" rtl="0">
              <a:spcBef>
                <a:spcPts val="0"/>
              </a:spcBef>
              <a:spcAft>
                <a:spcPts val="0"/>
              </a:spcAft>
              <a:buSzPts val="1800"/>
              <a:buChar char="-"/>
            </a:pPr>
            <a:r>
              <a:rPr lang="es-419"/>
              <a:t>75% son </a:t>
            </a:r>
            <a:r>
              <a:rPr lang="es-419">
                <a:solidFill>
                  <a:srgbClr val="FF0000"/>
                </a:solidFill>
              </a:rPr>
              <a:t>periféricos</a:t>
            </a:r>
            <a:endParaRPr>
              <a:solidFill>
                <a:srgbClr val="FF0000"/>
              </a:solidFill>
            </a:endParaRPr>
          </a:p>
          <a:p>
            <a:pPr marL="457200" lvl="0" indent="-342900" algn="l" rtl="0">
              <a:spcBef>
                <a:spcPts val="0"/>
              </a:spcBef>
              <a:spcAft>
                <a:spcPts val="0"/>
              </a:spcAft>
              <a:buSzPts val="1800"/>
              <a:buChar char="-"/>
            </a:pPr>
            <a:r>
              <a:rPr lang="es-419"/>
              <a:t>Metastatiza antes qué el epidermoide, y con más frecuencia al SNC</a:t>
            </a:r>
            <a:endParaRPr/>
          </a:p>
          <a:p>
            <a:pPr marL="457200" lvl="0" indent="-342900" algn="l" rtl="0">
              <a:spcBef>
                <a:spcPts val="0"/>
              </a:spcBef>
              <a:spcAft>
                <a:spcPts val="0"/>
              </a:spcAft>
              <a:buSzPts val="1800"/>
              <a:buChar char="-"/>
            </a:pPr>
            <a:r>
              <a:rPr lang="es-419"/>
              <a:t>Cambios en la clasificación: antes bronquioloalveolar, bronquioalveolar. Reemplazados por el in situ (crecimiento lepídico puro), y el adenocarcinoma mínimamente invasivo (predominantemente lepídico, con menos de 5 mm de invasión. Dentro de los invasivos el de crecimiento lepídico, acinar, papilar y sólido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7" name="Google Shape;20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solidFill>
                  <a:srgbClr val="FF0000"/>
                </a:solidFill>
              </a:rPr>
              <a:t>Carcinoma epidermoide</a:t>
            </a:r>
            <a:endParaRPr>
              <a:solidFill>
                <a:srgbClr val="FF0000"/>
              </a:solidFill>
            </a:endParaRPr>
          </a:p>
          <a:p>
            <a:pPr marL="457200" lvl="0" indent="-342900" algn="l" rtl="0">
              <a:spcBef>
                <a:spcPts val="1200"/>
              </a:spcBef>
              <a:spcAft>
                <a:spcPts val="0"/>
              </a:spcAft>
              <a:buSzPts val="1800"/>
              <a:buChar char="-"/>
            </a:pPr>
            <a:r>
              <a:rPr lang="es-419"/>
              <a:t>Representa el 30% del total</a:t>
            </a:r>
            <a:endParaRPr/>
          </a:p>
          <a:p>
            <a:pPr marL="457200" lvl="0" indent="-342900" algn="l" rtl="0">
              <a:spcBef>
                <a:spcPts val="0"/>
              </a:spcBef>
              <a:spcAft>
                <a:spcPts val="0"/>
              </a:spcAft>
              <a:buSzPts val="1800"/>
              <a:buChar char="-"/>
            </a:pPr>
            <a:r>
              <a:rPr lang="es-419"/>
              <a:t>70% son de localización </a:t>
            </a:r>
            <a:r>
              <a:rPr lang="es-419">
                <a:solidFill>
                  <a:srgbClr val="FF0000"/>
                </a:solidFill>
              </a:rPr>
              <a:t>central</a:t>
            </a:r>
            <a:endParaRPr>
              <a:solidFill>
                <a:srgbClr val="FF0000"/>
              </a:solidFill>
            </a:endParaRPr>
          </a:p>
          <a:p>
            <a:pPr marL="457200" lvl="0" indent="-342900" algn="l" rtl="0">
              <a:spcBef>
                <a:spcPts val="0"/>
              </a:spcBef>
              <a:spcAft>
                <a:spcPts val="0"/>
              </a:spcAft>
              <a:buSzPts val="1800"/>
              <a:buChar char="-"/>
            </a:pPr>
            <a:r>
              <a:rPr lang="es-419"/>
              <a:t>Genera compresión o invasión bronquial</a:t>
            </a:r>
            <a:endParaRPr/>
          </a:p>
          <a:p>
            <a:pPr marL="457200" lvl="0" indent="-342900" algn="l" rtl="0">
              <a:spcBef>
                <a:spcPts val="0"/>
              </a:spcBef>
              <a:spcAft>
                <a:spcPts val="0"/>
              </a:spcAft>
              <a:buSzPts val="1800"/>
              <a:buChar char="-"/>
            </a:pPr>
            <a:r>
              <a:rPr lang="es-419"/>
              <a:t>Metastatiza más tarde qué el Adenocarcinoma</a:t>
            </a:r>
            <a:endParaRPr/>
          </a:p>
          <a:p>
            <a:pPr marL="0" lvl="0" indent="0" algn="l" rtl="0">
              <a:spcBef>
                <a:spcPts val="120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13" name="Google Shape;213;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solidFill>
                  <a:srgbClr val="FF0000"/>
                </a:solidFill>
              </a:rPr>
              <a:t>Indiferenciado de células grandes</a:t>
            </a:r>
            <a:endParaRPr>
              <a:solidFill>
                <a:srgbClr val="FF0000"/>
              </a:solidFill>
            </a:endParaRPr>
          </a:p>
          <a:p>
            <a:pPr marL="457200" lvl="0" indent="-342900" algn="l" rtl="0">
              <a:spcBef>
                <a:spcPts val="1200"/>
              </a:spcBef>
              <a:spcAft>
                <a:spcPts val="0"/>
              </a:spcAft>
              <a:buSzPts val="1800"/>
              <a:buChar char="-"/>
            </a:pPr>
            <a:r>
              <a:rPr lang="es-419"/>
              <a:t>10% del total</a:t>
            </a:r>
            <a:endParaRPr/>
          </a:p>
          <a:p>
            <a:pPr marL="457200" lvl="0" indent="-342900" algn="l" rtl="0">
              <a:spcBef>
                <a:spcPts val="0"/>
              </a:spcBef>
              <a:spcAft>
                <a:spcPts val="0"/>
              </a:spcAft>
              <a:buSzPts val="1800"/>
              <a:buChar char="-"/>
            </a:pPr>
            <a:r>
              <a:rPr lang="es-419"/>
              <a:t>Son periféricos y metastatizan con rapidez</a:t>
            </a:r>
            <a:endParaRPr/>
          </a:p>
          <a:p>
            <a:pPr marL="457200" lvl="0" indent="-342900" algn="l" rtl="0">
              <a:spcBef>
                <a:spcPts val="0"/>
              </a:spcBef>
              <a:spcAft>
                <a:spcPts val="0"/>
              </a:spcAft>
              <a:buSzPts val="1800"/>
              <a:buChar char="-"/>
            </a:pPr>
            <a:r>
              <a:rPr lang="es-419"/>
              <a:t>Puede tener diferenciación neuroendocrina (peor pronóstico)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19" name="Google Shape;219;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solidFill>
                  <a:srgbClr val="FF0000"/>
                </a:solidFill>
              </a:rPr>
              <a:t>Células pequeñas (oat cell)</a:t>
            </a:r>
            <a:endParaRPr>
              <a:solidFill>
                <a:srgbClr val="FF0000"/>
              </a:solidFill>
            </a:endParaRPr>
          </a:p>
          <a:p>
            <a:pPr marL="457200" lvl="0" indent="-342900" algn="l" rtl="0">
              <a:spcBef>
                <a:spcPts val="1200"/>
              </a:spcBef>
              <a:spcAft>
                <a:spcPts val="0"/>
              </a:spcAft>
              <a:buSzPts val="1800"/>
              <a:buChar char="-"/>
            </a:pPr>
            <a:r>
              <a:rPr lang="es-419"/>
              <a:t>20% del total</a:t>
            </a:r>
            <a:endParaRPr/>
          </a:p>
          <a:p>
            <a:pPr marL="457200" lvl="0" indent="-342900" algn="l" rtl="0">
              <a:spcBef>
                <a:spcPts val="0"/>
              </a:spcBef>
              <a:spcAft>
                <a:spcPts val="0"/>
              </a:spcAft>
              <a:buSzPts val="1800"/>
              <a:buChar char="-"/>
            </a:pPr>
            <a:r>
              <a:rPr lang="es-419"/>
              <a:t>80% son de </a:t>
            </a:r>
            <a:r>
              <a:rPr lang="es-419">
                <a:solidFill>
                  <a:srgbClr val="FF0000"/>
                </a:solidFill>
              </a:rPr>
              <a:t>localización central</a:t>
            </a:r>
            <a:endParaRPr>
              <a:solidFill>
                <a:srgbClr val="FF0000"/>
              </a:solidFill>
            </a:endParaRPr>
          </a:p>
          <a:p>
            <a:pPr marL="457200" lvl="0" indent="-342900" algn="l" rtl="0">
              <a:spcBef>
                <a:spcPts val="0"/>
              </a:spcBef>
              <a:spcAft>
                <a:spcPts val="0"/>
              </a:spcAft>
              <a:buSzPts val="1800"/>
              <a:buChar char="-"/>
            </a:pPr>
            <a:r>
              <a:rPr lang="es-419">
                <a:solidFill>
                  <a:srgbClr val="FF0000"/>
                </a:solidFill>
              </a:rPr>
              <a:t>Mal pronóstico</a:t>
            </a:r>
            <a:r>
              <a:rPr lang="es-419"/>
              <a:t> por metástasis a distancia (ósea y cerebro), y progresión a ganglios linfáticos.</a:t>
            </a:r>
            <a:endParaRPr/>
          </a:p>
          <a:p>
            <a:pPr marL="457200" lvl="0" indent="-342900" algn="l" rtl="0">
              <a:spcBef>
                <a:spcPts val="0"/>
              </a:spcBef>
              <a:spcAft>
                <a:spcPts val="0"/>
              </a:spcAft>
              <a:buSzPts val="1800"/>
              <a:buChar char="-"/>
            </a:pPr>
            <a:r>
              <a:rPr lang="es-419"/>
              <a:t>Derivan de la cresta neural embrionaria</a:t>
            </a:r>
            <a:endParaRPr/>
          </a:p>
          <a:p>
            <a:pPr marL="457200" lvl="0" indent="-342900" algn="l" rtl="0">
              <a:spcBef>
                <a:spcPts val="0"/>
              </a:spcBef>
              <a:spcAft>
                <a:spcPts val="0"/>
              </a:spcAft>
              <a:buSzPts val="1800"/>
              <a:buChar char="-"/>
            </a:pPr>
            <a:r>
              <a:rPr lang="es-419"/>
              <a:t>Tratamiento con quimioterapia definitivo (sobrevida a 5 años es del 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Diagnóstico diferencial</a:t>
            </a:r>
            <a:endParaRPr/>
          </a:p>
        </p:txBody>
      </p:sp>
      <p:sp>
        <p:nvSpPr>
          <p:cNvPr id="225" name="Google Shape;225;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s-419"/>
              <a:t>Metástasis</a:t>
            </a:r>
            <a:endParaRPr/>
          </a:p>
          <a:p>
            <a:pPr marL="457200" lvl="0" indent="-342900" algn="l" rtl="0">
              <a:spcBef>
                <a:spcPts val="0"/>
              </a:spcBef>
              <a:spcAft>
                <a:spcPts val="0"/>
              </a:spcAft>
              <a:buSzPts val="1800"/>
              <a:buChar char="-"/>
            </a:pPr>
            <a:r>
              <a:rPr lang="es-419"/>
              <a:t>Infección</a:t>
            </a:r>
            <a:endParaRPr/>
          </a:p>
          <a:p>
            <a:pPr marL="457200" lvl="0" indent="-342900" algn="l" rtl="0">
              <a:spcBef>
                <a:spcPts val="0"/>
              </a:spcBef>
              <a:spcAft>
                <a:spcPts val="0"/>
              </a:spcAft>
              <a:buSzPts val="1800"/>
              <a:buChar char="-"/>
            </a:pPr>
            <a:r>
              <a:rPr lang="es-419"/>
              <a:t>Hamartoma, lipoma, granuloma, malformación A-V</a:t>
            </a:r>
            <a:endParaRPr/>
          </a:p>
          <a:p>
            <a:pPr marL="457200" lvl="0" indent="-342900" algn="l" rtl="0">
              <a:spcBef>
                <a:spcPts val="0"/>
              </a:spcBef>
              <a:spcAft>
                <a:spcPts val="0"/>
              </a:spcAft>
              <a:buSzPts val="1800"/>
              <a:buChar char="-"/>
            </a:pPr>
            <a:r>
              <a:rPr lang="es-419"/>
              <a:t>TBC</a:t>
            </a:r>
            <a:endParaRPr/>
          </a:p>
          <a:p>
            <a:pPr marL="457200" lvl="0" indent="-342900" algn="l" rtl="0">
              <a:spcBef>
                <a:spcPts val="0"/>
              </a:spcBef>
              <a:spcAft>
                <a:spcPts val="0"/>
              </a:spcAft>
              <a:buSzPts val="1800"/>
              <a:buChar char="-"/>
            </a:pPr>
            <a:r>
              <a:rPr lang="es-419"/>
              <a:t>Nódulo reumatoideo</a:t>
            </a:r>
            <a:endParaRPr/>
          </a:p>
          <a:p>
            <a:pPr marL="457200" lvl="0" indent="-342900" algn="l" rtl="0">
              <a:spcBef>
                <a:spcPts val="0"/>
              </a:spcBef>
              <a:spcAft>
                <a:spcPts val="0"/>
              </a:spcAft>
              <a:buSzPts val="1800"/>
              <a:buChar char="-"/>
            </a:pPr>
            <a:r>
              <a:rPr lang="es-419"/>
              <a:t>Sarcoma</a:t>
            </a:r>
            <a:endParaRPr/>
          </a:p>
          <a:p>
            <a:pPr marL="457200" lvl="0" indent="-342900" algn="l" rtl="0">
              <a:spcBef>
                <a:spcPts val="0"/>
              </a:spcBef>
              <a:spcAft>
                <a:spcPts val="0"/>
              </a:spcAft>
              <a:buSzPts val="1800"/>
              <a:buChar char="-"/>
            </a:pPr>
            <a:r>
              <a:rPr lang="es-419"/>
              <a:t>Linfoma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Estadificación</a:t>
            </a:r>
            <a:endParaRPr/>
          </a:p>
        </p:txBody>
      </p:sp>
      <p:sp>
        <p:nvSpPr>
          <p:cNvPr id="231" name="Google Shape;231;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Pausa obligada antes de iniciar el tratamiento para el cáncer de pulmón</a:t>
            </a:r>
            <a:endParaRPr/>
          </a:p>
          <a:p>
            <a:pPr marL="0" lvl="0" indent="0" algn="l" rtl="0">
              <a:spcBef>
                <a:spcPts val="1200"/>
              </a:spcBef>
              <a:spcAft>
                <a:spcPts val="0"/>
              </a:spcAft>
              <a:buNone/>
            </a:pPr>
            <a:r>
              <a:rPr lang="es-419"/>
              <a:t>Comité multidisciplinario</a:t>
            </a:r>
            <a:endParaRPr/>
          </a:p>
          <a:p>
            <a:pPr marL="0" lvl="0" indent="0" algn="l" rtl="0">
              <a:spcBef>
                <a:spcPts val="1200"/>
              </a:spcBef>
              <a:spcAft>
                <a:spcPts val="0"/>
              </a:spcAft>
              <a:buNone/>
            </a:pPr>
            <a:r>
              <a:rPr lang="es-419"/>
              <a:t>T: tamaño de tumor</a:t>
            </a:r>
            <a:endParaRPr/>
          </a:p>
          <a:p>
            <a:pPr marL="0" lvl="0" indent="0" algn="l" rtl="0">
              <a:spcBef>
                <a:spcPts val="1200"/>
              </a:spcBef>
              <a:spcAft>
                <a:spcPts val="0"/>
              </a:spcAft>
              <a:buNone/>
            </a:pPr>
            <a:r>
              <a:rPr lang="es-419"/>
              <a:t>N: ganglios linfáticos</a:t>
            </a:r>
            <a:endParaRPr/>
          </a:p>
          <a:p>
            <a:pPr marL="0" lvl="0" indent="0" algn="l" rtl="0">
              <a:spcBef>
                <a:spcPts val="1200"/>
              </a:spcBef>
              <a:spcAft>
                <a:spcPts val="1200"/>
              </a:spcAft>
              <a:buNone/>
            </a:pPr>
            <a:r>
              <a:rPr lang="es-419"/>
              <a:t>M: metástasis a distancia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Estudios complementarios para la estadificación</a:t>
            </a:r>
            <a:endParaRPr/>
          </a:p>
        </p:txBody>
      </p:sp>
      <p:sp>
        <p:nvSpPr>
          <p:cNvPr id="237" name="Google Shape;237;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419" b="1">
                <a:solidFill>
                  <a:srgbClr val="FF0000"/>
                </a:solidFill>
              </a:rPr>
              <a:t>Tomografía computada con contraste EV</a:t>
            </a:r>
            <a:endParaRPr b="1">
              <a:solidFill>
                <a:srgbClr val="FF0000"/>
              </a:solidFill>
            </a:endParaRPr>
          </a:p>
          <a:p>
            <a:pPr marL="0" lvl="0" indent="0" algn="l" rtl="0">
              <a:spcBef>
                <a:spcPts val="1200"/>
              </a:spcBef>
              <a:spcAft>
                <a:spcPts val="0"/>
              </a:spcAft>
              <a:buNone/>
            </a:pPr>
            <a:r>
              <a:rPr lang="es-419"/>
              <a:t>Ganglios mediastínicos: sensibilidad 57-79%. VPP:56% </a:t>
            </a:r>
            <a:endParaRPr/>
          </a:p>
          <a:p>
            <a:pPr marL="0" lvl="0" indent="0" algn="l" rtl="0">
              <a:spcBef>
                <a:spcPts val="1200"/>
              </a:spcBef>
              <a:spcAft>
                <a:spcPts val="0"/>
              </a:spcAft>
              <a:buNone/>
            </a:pPr>
            <a:r>
              <a:rPr lang="es-419" b="1">
                <a:solidFill>
                  <a:srgbClr val="FF0000"/>
                </a:solidFill>
              </a:rPr>
              <a:t>RM de cerebro</a:t>
            </a:r>
            <a:r>
              <a:rPr lang="es-419"/>
              <a:t> (estadía I y II sin síntomas neurológicos no hace falta)</a:t>
            </a:r>
            <a:endParaRPr/>
          </a:p>
          <a:p>
            <a:pPr marL="0" lvl="0" indent="0" algn="l" rtl="0">
              <a:spcBef>
                <a:spcPts val="1200"/>
              </a:spcBef>
              <a:spcAft>
                <a:spcPts val="0"/>
              </a:spcAft>
              <a:buNone/>
            </a:pPr>
            <a:r>
              <a:rPr lang="es-419" b="1">
                <a:solidFill>
                  <a:srgbClr val="FF0000"/>
                </a:solidFill>
              </a:rPr>
              <a:t>PET FDG</a:t>
            </a:r>
            <a:r>
              <a:rPr lang="es-419"/>
              <a:t> (las infecciones pueden captar) No es para diagnóstico VPN: 87%</a:t>
            </a:r>
            <a:endParaRPr/>
          </a:p>
          <a:p>
            <a:pPr marL="0" lvl="0" indent="0" algn="l" rtl="0">
              <a:spcBef>
                <a:spcPts val="1200"/>
              </a:spcBef>
              <a:spcAft>
                <a:spcPts val="0"/>
              </a:spcAft>
              <a:buNone/>
            </a:pPr>
            <a:r>
              <a:rPr lang="es-419">
                <a:solidFill>
                  <a:srgbClr val="FF0000"/>
                </a:solidFill>
              </a:rPr>
              <a:t>Métodos invasivos</a:t>
            </a:r>
            <a:endParaRPr>
              <a:solidFill>
                <a:srgbClr val="FF0000"/>
              </a:solidFill>
            </a:endParaRPr>
          </a:p>
          <a:p>
            <a:pPr marL="0" lvl="0" indent="0" algn="l" rtl="0">
              <a:spcBef>
                <a:spcPts val="1200"/>
              </a:spcBef>
              <a:spcAft>
                <a:spcPts val="0"/>
              </a:spcAft>
              <a:buNone/>
            </a:pPr>
            <a:r>
              <a:rPr lang="es-419">
                <a:solidFill>
                  <a:srgbClr val="FF0000"/>
                </a:solidFill>
              </a:rPr>
              <a:t>Mediastinoscopia</a:t>
            </a:r>
            <a:endParaRPr>
              <a:solidFill>
                <a:srgbClr val="FF0000"/>
              </a:solidFill>
            </a:endParaRPr>
          </a:p>
          <a:p>
            <a:pPr marL="0" lvl="0" indent="0" algn="l" rtl="0">
              <a:spcBef>
                <a:spcPts val="1200"/>
              </a:spcBef>
              <a:spcAft>
                <a:spcPts val="1200"/>
              </a:spcAft>
              <a:buNone/>
            </a:pPr>
            <a:r>
              <a:rPr lang="es-419">
                <a:solidFill>
                  <a:srgbClr val="FF0000"/>
                </a:solidFill>
              </a:rPr>
              <a:t>Ebus</a:t>
            </a:r>
            <a:endParaRPr>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224950" y="519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43" name="Google Shape;243;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44" name="Google Shape;244;p41"/>
          <p:cNvPicPr preferRelativeResize="0"/>
          <p:nvPr/>
        </p:nvPicPr>
        <p:blipFill>
          <a:blip r:embed="rId3">
            <a:alphaModFix/>
          </a:blip>
          <a:stretch>
            <a:fillRect/>
          </a:stretch>
        </p:blipFill>
        <p:spPr>
          <a:xfrm>
            <a:off x="311700" y="335100"/>
            <a:ext cx="4449050" cy="3321125"/>
          </a:xfrm>
          <a:prstGeom prst="rect">
            <a:avLst/>
          </a:prstGeom>
          <a:noFill/>
          <a:ln>
            <a:noFill/>
          </a:ln>
        </p:spPr>
      </p:pic>
      <p:pic>
        <p:nvPicPr>
          <p:cNvPr id="245" name="Google Shape;245;p41"/>
          <p:cNvPicPr preferRelativeResize="0"/>
          <p:nvPr/>
        </p:nvPicPr>
        <p:blipFill>
          <a:blip r:embed="rId4">
            <a:alphaModFix/>
          </a:blip>
          <a:stretch>
            <a:fillRect/>
          </a:stretch>
        </p:blipFill>
        <p:spPr>
          <a:xfrm>
            <a:off x="4201561" y="1504675"/>
            <a:ext cx="4821450" cy="3638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subTitle" idx="1"/>
          </p:nvPr>
        </p:nvSpPr>
        <p:spPr>
          <a:xfrm>
            <a:off x="311700" y="384225"/>
            <a:ext cx="8520600" cy="416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Generalidades</a:t>
            </a:r>
            <a:endParaRPr/>
          </a:p>
          <a:p>
            <a:pPr marL="0" lvl="0" indent="0" algn="l" rtl="0">
              <a:spcBef>
                <a:spcPts val="0"/>
              </a:spcBef>
              <a:spcAft>
                <a:spcPts val="0"/>
              </a:spcAft>
              <a:buNone/>
            </a:pPr>
            <a:endParaRPr sz="160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1"/>
              </a:solidFill>
              <a:highlight>
                <a:srgbClr val="FFFFFF"/>
              </a:highlight>
            </a:endParaRPr>
          </a:p>
          <a:p>
            <a:pPr marL="0" lvl="0" indent="0" algn="l" rtl="0">
              <a:spcBef>
                <a:spcPts val="0"/>
              </a:spcBef>
              <a:spcAft>
                <a:spcPts val="0"/>
              </a:spcAft>
              <a:buNone/>
            </a:pPr>
            <a:r>
              <a:rPr lang="es-419" sz="1800">
                <a:solidFill>
                  <a:schemeClr val="dk1"/>
                </a:solidFill>
                <a:highlight>
                  <a:srgbClr val="FFFFFF"/>
                </a:highlight>
              </a:rPr>
              <a:t>El cáncer de pulmón es el </a:t>
            </a:r>
            <a:r>
              <a:rPr lang="es-419" sz="1800">
                <a:solidFill>
                  <a:srgbClr val="FF0000"/>
                </a:solidFill>
                <a:highlight>
                  <a:srgbClr val="FFFFFF"/>
                </a:highlight>
              </a:rPr>
              <a:t>segundo más común</a:t>
            </a:r>
            <a:r>
              <a:rPr lang="es-419" sz="1800">
                <a:solidFill>
                  <a:schemeClr val="dk1"/>
                </a:solidFill>
                <a:highlight>
                  <a:srgbClr val="FFFFFF"/>
                </a:highlight>
              </a:rPr>
              <a:t> y la </a:t>
            </a:r>
            <a:r>
              <a:rPr lang="es-419" sz="1800">
                <a:solidFill>
                  <a:srgbClr val="FF0000"/>
                </a:solidFill>
                <a:highlight>
                  <a:srgbClr val="FFFFFF"/>
                </a:highlight>
              </a:rPr>
              <a:t>principal causa de muerte</a:t>
            </a:r>
            <a:r>
              <a:rPr lang="es-419" sz="1800">
                <a:solidFill>
                  <a:schemeClr val="dk1"/>
                </a:solidFill>
                <a:highlight>
                  <a:srgbClr val="FFFFFF"/>
                </a:highlight>
              </a:rPr>
              <a:t> por cáncer en los Estados Unidos </a:t>
            </a:r>
            <a:endParaRPr sz="1800">
              <a:solidFill>
                <a:schemeClr val="dk1"/>
              </a:solidFill>
              <a:highlight>
                <a:srgbClr val="FFFFFF"/>
              </a:highlight>
            </a:endParaRPr>
          </a:p>
          <a:p>
            <a:pPr marL="0" lvl="0" indent="0" algn="l" rtl="0">
              <a:spcBef>
                <a:spcPts val="0"/>
              </a:spcBef>
              <a:spcAft>
                <a:spcPts val="0"/>
              </a:spcAft>
              <a:buNone/>
            </a:pP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s-419" sz="1800">
                <a:solidFill>
                  <a:schemeClr val="dk1"/>
                </a:solidFill>
                <a:highlight>
                  <a:srgbClr val="FFFFFF"/>
                </a:highlight>
              </a:rPr>
              <a:t>Factores de riesgo: </a:t>
            </a:r>
            <a:r>
              <a:rPr lang="es-419" sz="1800">
                <a:solidFill>
                  <a:srgbClr val="FF0000"/>
                </a:solidFill>
                <a:highlight>
                  <a:srgbClr val="FFFFFF"/>
                </a:highlight>
              </a:rPr>
              <a:t>TABAQUISMO</a:t>
            </a:r>
            <a:r>
              <a:rPr lang="es-419" sz="1600">
                <a:solidFill>
                  <a:schemeClr val="dk1"/>
                </a:solidFill>
                <a:highlight>
                  <a:srgbClr val="FFFFFF"/>
                </a:highlight>
              </a:rPr>
              <a:t>, asbesto, hidrocarburos aromáticos policíclicos, metales pesados, el gas radón. Antecedentes familiares</a:t>
            </a:r>
            <a:endParaRPr sz="1600">
              <a:solidFill>
                <a:schemeClr val="dk1"/>
              </a:solidFill>
              <a:highlight>
                <a:srgbClr val="FFFFFF"/>
              </a:highlight>
            </a:endParaRPr>
          </a:p>
          <a:p>
            <a:pPr marL="0" lvl="0" indent="0" algn="l" rtl="0">
              <a:spcBef>
                <a:spcPts val="0"/>
              </a:spcBef>
              <a:spcAft>
                <a:spcPts val="0"/>
              </a:spcAft>
              <a:buNone/>
            </a:pPr>
            <a:endParaRPr sz="1600">
              <a:solidFill>
                <a:schemeClr val="dk1"/>
              </a:solidFill>
              <a:highlight>
                <a:srgbClr val="FFFFFF"/>
              </a:highlight>
            </a:endParaRPr>
          </a:p>
          <a:p>
            <a:pPr marL="0" lvl="0" indent="0" algn="l" rtl="0">
              <a:spcBef>
                <a:spcPts val="0"/>
              </a:spcBef>
              <a:spcAft>
                <a:spcPts val="0"/>
              </a:spcAft>
              <a:buNone/>
            </a:pPr>
            <a:r>
              <a:rPr lang="es-419" sz="1800">
                <a:solidFill>
                  <a:schemeClr val="dk1"/>
                </a:solidFill>
                <a:highlight>
                  <a:srgbClr val="FFFFFF"/>
                </a:highlight>
              </a:rPr>
              <a:t>Edad: mayores de 50 años</a:t>
            </a:r>
            <a:endParaRPr sz="1800">
              <a:solidFill>
                <a:schemeClr val="dk1"/>
              </a:solidFill>
              <a:highlight>
                <a:srgbClr val="FFFFFF"/>
              </a:highlight>
            </a:endParaRPr>
          </a:p>
          <a:p>
            <a:pPr marL="0" lvl="0" indent="0" algn="l" rtl="0">
              <a:spcBef>
                <a:spcPts val="0"/>
              </a:spcBef>
              <a:spcAft>
                <a:spcPts val="0"/>
              </a:spcAft>
              <a:buNone/>
            </a:pPr>
            <a:endParaRPr sz="1400" i="1">
              <a:solidFill>
                <a:schemeClr val="dk1"/>
              </a:solidFill>
              <a:highlight>
                <a:srgbClr val="FFFFFF"/>
              </a:highlight>
            </a:endParaRPr>
          </a:p>
          <a:p>
            <a:pPr marL="0" lvl="0" indent="0" algn="l" rtl="0">
              <a:spcBef>
                <a:spcPts val="0"/>
              </a:spcBef>
              <a:spcAft>
                <a:spcPts val="0"/>
              </a:spcAft>
              <a:buNone/>
            </a:pPr>
            <a:endParaRPr sz="1400" i="1">
              <a:solidFill>
                <a:schemeClr val="dk1"/>
              </a:solidFill>
              <a:highlight>
                <a:srgbClr val="FFFFFF"/>
              </a:highlight>
            </a:endParaRPr>
          </a:p>
          <a:p>
            <a:pPr marL="0" lvl="0" indent="0" algn="l" rtl="0">
              <a:spcBef>
                <a:spcPts val="0"/>
              </a:spcBef>
              <a:spcAft>
                <a:spcPts val="0"/>
              </a:spcAft>
              <a:buNone/>
            </a:pPr>
            <a:r>
              <a:rPr lang="es-419" sz="1800">
                <a:solidFill>
                  <a:schemeClr val="dk1"/>
                </a:solidFill>
                <a:highlight>
                  <a:srgbClr val="FFFFFF"/>
                </a:highlight>
              </a:rPr>
              <a:t>Se estudian las consecuencias del cigarrillo electrónico</a:t>
            </a:r>
            <a:r>
              <a:rPr lang="es-419" sz="1400" i="1">
                <a:solidFill>
                  <a:schemeClr val="dk1"/>
                </a:solidFill>
                <a:highlight>
                  <a:srgbClr val="FFFFFF"/>
                </a:highlight>
              </a:rPr>
              <a:t> </a:t>
            </a:r>
            <a:endParaRPr sz="1400" i="1">
              <a:solidFill>
                <a:schemeClr val="dk1"/>
              </a:solidFill>
              <a:highlight>
                <a:srgbClr val="FFFFFF"/>
              </a:highlight>
            </a:endParaRPr>
          </a:p>
          <a:p>
            <a:pPr marL="0" lvl="0" indent="0" algn="l" rtl="0">
              <a:spcBef>
                <a:spcPts val="0"/>
              </a:spcBef>
              <a:spcAft>
                <a:spcPts val="0"/>
              </a:spcAft>
              <a:buNone/>
            </a:pP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51" name="Google Shape;251;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900"/>
              </a:spcBef>
              <a:spcAft>
                <a:spcPts val="0"/>
              </a:spcAft>
              <a:buClr>
                <a:schemeClr val="dk1"/>
              </a:buClr>
              <a:buSzPts val="1100"/>
              <a:buFont typeface="Arial"/>
              <a:buNone/>
            </a:pPr>
            <a:r>
              <a:rPr lang="es-419" sz="1600" b="1">
                <a:solidFill>
                  <a:schemeClr val="dk1"/>
                </a:solidFill>
              </a:rPr>
              <a:t>Tis:</a:t>
            </a:r>
            <a:r>
              <a:rPr lang="es-419" sz="1600">
                <a:solidFill>
                  <a:schemeClr val="dk1"/>
                </a:solidFill>
              </a:rPr>
              <a:t>Carcinoma </a:t>
            </a:r>
            <a:r>
              <a:rPr lang="es-419" sz="1600" i="1">
                <a:solidFill>
                  <a:schemeClr val="dk1"/>
                </a:solidFill>
              </a:rPr>
              <a:t>in situ </a:t>
            </a:r>
            <a:r>
              <a:rPr lang="es-419" sz="1600">
                <a:solidFill>
                  <a:schemeClr val="dk1"/>
                </a:solidFill>
              </a:rPr>
              <a:t>(incluye adenocarcinoma </a:t>
            </a:r>
            <a:r>
              <a:rPr lang="es-419" sz="1600" i="1">
                <a:solidFill>
                  <a:schemeClr val="dk1"/>
                </a:solidFill>
              </a:rPr>
              <a:t>in situ </a:t>
            </a:r>
            <a:r>
              <a:rPr lang="es-419" sz="1600">
                <a:solidFill>
                  <a:schemeClr val="dk1"/>
                </a:solidFill>
              </a:rPr>
              <a:t>y carcinoma de células escamosas </a:t>
            </a:r>
            <a:r>
              <a:rPr lang="es-419" sz="1600" i="1">
                <a:solidFill>
                  <a:schemeClr val="dk1"/>
                </a:solidFill>
              </a:rPr>
              <a:t>in situ</a:t>
            </a:r>
            <a:r>
              <a:rPr lang="es-419" sz="1600">
                <a:solidFill>
                  <a:schemeClr val="dk1"/>
                </a:solidFill>
              </a:rPr>
              <a:t>)</a:t>
            </a:r>
            <a:endParaRPr sz="1600">
              <a:solidFill>
                <a:schemeClr val="dk1"/>
              </a:solidFill>
            </a:endParaRPr>
          </a:p>
          <a:p>
            <a:pPr marL="0" lvl="0" indent="0" algn="l" rtl="0">
              <a:spcBef>
                <a:spcPts val="900"/>
              </a:spcBef>
              <a:spcAft>
                <a:spcPts val="0"/>
              </a:spcAft>
              <a:buClr>
                <a:schemeClr val="dk1"/>
              </a:buClr>
              <a:buSzPts val="1100"/>
              <a:buFont typeface="Arial"/>
              <a:buNone/>
            </a:pPr>
            <a:r>
              <a:rPr lang="es-419" sz="1600" b="1">
                <a:solidFill>
                  <a:schemeClr val="dk1"/>
                </a:solidFill>
              </a:rPr>
              <a:t>• T1:</a:t>
            </a:r>
            <a:r>
              <a:rPr lang="es-419" sz="1600">
                <a:solidFill>
                  <a:schemeClr val="dk1"/>
                </a:solidFill>
              </a:rPr>
              <a:t>Tumor de 3 cm o menos en su mayor dimensión, rodeado de pulmón o pleura visceral, sin evidencia broncoscópica de invasión más proximal que el bronquio lobular (es decir, no en el bronquio principal)(a)</a:t>
            </a:r>
            <a:endParaRPr sz="1600">
              <a:solidFill>
                <a:schemeClr val="dk1"/>
              </a:solidFill>
            </a:endParaRPr>
          </a:p>
          <a:p>
            <a:pPr marL="0" lvl="0" indent="0" algn="l" rtl="0">
              <a:spcBef>
                <a:spcPts val="900"/>
              </a:spcBef>
              <a:spcAft>
                <a:spcPts val="0"/>
              </a:spcAft>
              <a:buClr>
                <a:schemeClr val="dk1"/>
              </a:buClr>
              <a:buSzPts val="1100"/>
              <a:buFont typeface="Arial"/>
              <a:buNone/>
            </a:pPr>
            <a:r>
              <a:rPr lang="es-419" sz="1600" b="1">
                <a:solidFill>
                  <a:schemeClr val="dk1"/>
                </a:solidFill>
              </a:rPr>
              <a:t>•T1mi:</a:t>
            </a:r>
            <a:r>
              <a:rPr lang="es-419" sz="1600">
                <a:solidFill>
                  <a:schemeClr val="dk1"/>
                </a:solidFill>
              </a:rPr>
              <a:t> Adenocarcinoma mínimamente invasivo(b)</a:t>
            </a:r>
            <a:endParaRPr sz="1600">
              <a:solidFill>
                <a:schemeClr val="dk1"/>
              </a:solidFill>
            </a:endParaRPr>
          </a:p>
          <a:p>
            <a:pPr marL="0" lvl="0" indent="0" algn="l" rtl="0">
              <a:spcBef>
                <a:spcPts val="900"/>
              </a:spcBef>
              <a:spcAft>
                <a:spcPts val="0"/>
              </a:spcAft>
              <a:buClr>
                <a:schemeClr val="dk1"/>
              </a:buClr>
              <a:buSzPts val="1100"/>
              <a:buFont typeface="Arial"/>
              <a:buNone/>
            </a:pPr>
            <a:r>
              <a:rPr lang="es-419" sz="1600" b="1">
                <a:solidFill>
                  <a:schemeClr val="dk1"/>
                </a:solidFill>
              </a:rPr>
              <a:t>•T1a:</a:t>
            </a:r>
            <a:r>
              <a:rPr lang="es-419" sz="1600">
                <a:solidFill>
                  <a:schemeClr val="dk1"/>
                </a:solidFill>
              </a:rPr>
              <a:t>Tumor de 1 cm o menos en su  mayor dimensión(a)</a:t>
            </a:r>
            <a:endParaRPr sz="1600">
              <a:solidFill>
                <a:schemeClr val="dk1"/>
              </a:solidFill>
            </a:endParaRPr>
          </a:p>
          <a:p>
            <a:pPr marL="0" lvl="0" indent="0" algn="l" rtl="0">
              <a:spcBef>
                <a:spcPts val="900"/>
              </a:spcBef>
              <a:spcAft>
                <a:spcPts val="0"/>
              </a:spcAft>
              <a:buClr>
                <a:schemeClr val="dk1"/>
              </a:buClr>
              <a:buSzPts val="1100"/>
              <a:buFont typeface="Arial"/>
              <a:buNone/>
            </a:pPr>
            <a:r>
              <a:rPr lang="es-419" sz="1600" b="1">
                <a:solidFill>
                  <a:schemeClr val="dk1"/>
                </a:solidFill>
              </a:rPr>
              <a:t>•T1b:</a:t>
            </a:r>
            <a:r>
              <a:rPr lang="es-419" sz="1600">
                <a:solidFill>
                  <a:schemeClr val="dk1"/>
                </a:solidFill>
              </a:rPr>
              <a:t>Tumor de más de 1 cm pero menos de 2 cm en su  mayor dimensión(a)</a:t>
            </a:r>
            <a:endParaRPr sz="1600">
              <a:solidFill>
                <a:schemeClr val="dk1"/>
              </a:solidFill>
            </a:endParaRPr>
          </a:p>
          <a:p>
            <a:pPr marL="0" lvl="0" indent="0" algn="l" rtl="0">
              <a:spcBef>
                <a:spcPts val="900"/>
              </a:spcBef>
              <a:spcAft>
                <a:spcPts val="0"/>
              </a:spcAft>
              <a:buClr>
                <a:schemeClr val="dk1"/>
              </a:buClr>
              <a:buSzPts val="1100"/>
              <a:buFont typeface="Arial"/>
              <a:buNone/>
            </a:pPr>
            <a:r>
              <a:rPr lang="es-419" sz="1600" b="1">
                <a:solidFill>
                  <a:schemeClr val="dk1"/>
                </a:solidFill>
              </a:rPr>
              <a:t>•T1c:</a:t>
            </a:r>
            <a:r>
              <a:rPr lang="es-419" sz="1600">
                <a:solidFill>
                  <a:schemeClr val="dk1"/>
                </a:solidFill>
              </a:rPr>
              <a:t>Tumor de más de 2 cm pero menos de 3 cm en su  mayor dimensión(a)</a:t>
            </a:r>
            <a:endParaRPr sz="1600">
              <a:solidFill>
                <a:schemeClr val="dk1"/>
              </a:solidFill>
            </a:endParaRPr>
          </a:p>
          <a:p>
            <a:pPr marL="0" lvl="0" indent="0" algn="l" rtl="0">
              <a:spcBef>
                <a:spcPts val="900"/>
              </a:spcBef>
              <a:spcAft>
                <a:spcPts val="1200"/>
              </a:spcAft>
              <a:buNone/>
            </a:pP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57" name="Google Shape;257;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900"/>
              </a:spcBef>
              <a:spcAft>
                <a:spcPts val="0"/>
              </a:spcAft>
              <a:buClr>
                <a:schemeClr val="dk1"/>
              </a:buClr>
              <a:buSzPts val="1100"/>
              <a:buFont typeface="Arial"/>
              <a:buNone/>
            </a:pPr>
            <a:r>
              <a:rPr lang="es-419" sz="1600" b="1">
                <a:solidFill>
                  <a:schemeClr val="dk1"/>
                </a:solidFill>
              </a:rPr>
              <a:t>• T2: </a:t>
            </a:r>
            <a:r>
              <a:rPr lang="es-419" sz="1600">
                <a:solidFill>
                  <a:schemeClr val="dk1"/>
                </a:solidFill>
              </a:rPr>
              <a:t>Tumor de más de 3 cm pero no más de 5 cm; o tumor con cualquiera de las siguientes características(c)</a:t>
            </a:r>
            <a:endParaRPr sz="1600">
              <a:solidFill>
                <a:schemeClr val="dk1"/>
              </a:solidFill>
            </a:endParaRPr>
          </a:p>
          <a:p>
            <a:pPr marL="0" lvl="0" indent="0" algn="l" rtl="0">
              <a:spcBef>
                <a:spcPts val="900"/>
              </a:spcBef>
              <a:spcAft>
                <a:spcPts val="0"/>
              </a:spcAft>
              <a:buClr>
                <a:schemeClr val="dk1"/>
              </a:buClr>
              <a:buSzPts val="1100"/>
              <a:buFont typeface="Arial"/>
              <a:buNone/>
            </a:pPr>
            <a:r>
              <a:rPr lang="es-419" sz="1600" b="1">
                <a:solidFill>
                  <a:schemeClr val="dk1"/>
                </a:solidFill>
              </a:rPr>
              <a:t>•</a:t>
            </a:r>
            <a:r>
              <a:rPr lang="es-419" sz="1600">
                <a:solidFill>
                  <a:schemeClr val="dk1"/>
                </a:solidFill>
              </a:rPr>
              <a:t> Involucra el bronquio principal, independientemente de la distancia a la carina, pero sin afectación de la carina.</a:t>
            </a:r>
            <a:endParaRPr sz="1600">
              <a:solidFill>
                <a:schemeClr val="dk1"/>
              </a:solidFill>
            </a:endParaRPr>
          </a:p>
          <a:p>
            <a:pPr marL="0" lvl="0" indent="0" algn="l" rtl="0">
              <a:spcBef>
                <a:spcPts val="900"/>
              </a:spcBef>
              <a:spcAft>
                <a:spcPts val="0"/>
              </a:spcAft>
              <a:buClr>
                <a:schemeClr val="dk1"/>
              </a:buClr>
              <a:buSzPts val="1100"/>
              <a:buFont typeface="Arial"/>
              <a:buNone/>
            </a:pPr>
            <a:r>
              <a:rPr lang="es-419" sz="1600" b="1">
                <a:solidFill>
                  <a:schemeClr val="dk1"/>
                </a:solidFill>
              </a:rPr>
              <a:t>•</a:t>
            </a:r>
            <a:r>
              <a:rPr lang="es-419" sz="1600">
                <a:solidFill>
                  <a:schemeClr val="dk1"/>
                </a:solidFill>
              </a:rPr>
              <a:t> Invade pleura visceral.</a:t>
            </a:r>
            <a:endParaRPr sz="1600">
              <a:solidFill>
                <a:schemeClr val="dk1"/>
              </a:solidFill>
            </a:endParaRPr>
          </a:p>
          <a:p>
            <a:pPr marL="0" lvl="0" indent="0" algn="l" rtl="0">
              <a:spcBef>
                <a:spcPts val="900"/>
              </a:spcBef>
              <a:spcAft>
                <a:spcPts val="0"/>
              </a:spcAft>
              <a:buClr>
                <a:schemeClr val="dk1"/>
              </a:buClr>
              <a:buSzPts val="1100"/>
              <a:buFont typeface="Arial"/>
              <a:buNone/>
            </a:pPr>
            <a:r>
              <a:rPr lang="es-419" sz="1600" b="1">
                <a:solidFill>
                  <a:schemeClr val="dk1"/>
                </a:solidFill>
              </a:rPr>
              <a:t>•</a:t>
            </a:r>
            <a:r>
              <a:rPr lang="es-419" sz="1600">
                <a:solidFill>
                  <a:schemeClr val="dk1"/>
                </a:solidFill>
              </a:rPr>
              <a:t> Asociado con atelectasia o neumonitis obstructiva que se extiende a la región hiliar ya sea que involucra parte o todo el pulmón.</a:t>
            </a:r>
            <a:endParaRPr sz="1600">
              <a:solidFill>
                <a:schemeClr val="dk1"/>
              </a:solidFill>
            </a:endParaRPr>
          </a:p>
          <a:p>
            <a:pPr marL="0" lvl="0" indent="0" algn="l" rtl="0">
              <a:spcBef>
                <a:spcPts val="900"/>
              </a:spcBef>
              <a:spcAft>
                <a:spcPts val="0"/>
              </a:spcAft>
              <a:buClr>
                <a:schemeClr val="dk1"/>
              </a:buClr>
              <a:buSzPts val="1100"/>
              <a:buFont typeface="Arial"/>
              <a:buNone/>
            </a:pPr>
            <a:r>
              <a:rPr lang="es-419" sz="1600" b="1">
                <a:solidFill>
                  <a:schemeClr val="dk1"/>
                </a:solidFill>
              </a:rPr>
              <a:t>•T2a:</a:t>
            </a:r>
            <a:r>
              <a:rPr lang="es-419" sz="1600">
                <a:solidFill>
                  <a:schemeClr val="dk1"/>
                </a:solidFill>
              </a:rPr>
              <a:t>Tumor de mas de 3 cm pero menos de 4 cm en su  mayor dimensión</a:t>
            </a:r>
            <a:endParaRPr sz="1600">
              <a:solidFill>
                <a:schemeClr val="dk1"/>
              </a:solidFill>
            </a:endParaRPr>
          </a:p>
          <a:p>
            <a:pPr marL="0" lvl="0" indent="0" algn="l" rtl="0">
              <a:spcBef>
                <a:spcPts val="900"/>
              </a:spcBef>
              <a:spcAft>
                <a:spcPts val="0"/>
              </a:spcAft>
              <a:buClr>
                <a:schemeClr val="dk1"/>
              </a:buClr>
              <a:buSzPts val="1100"/>
              <a:buFont typeface="Arial"/>
              <a:buNone/>
            </a:pPr>
            <a:r>
              <a:rPr lang="es-419" sz="1600" b="1">
                <a:solidFill>
                  <a:schemeClr val="dk1"/>
                </a:solidFill>
              </a:rPr>
              <a:t>•T2b: </a:t>
            </a:r>
            <a:r>
              <a:rPr lang="es-419" sz="1600">
                <a:solidFill>
                  <a:schemeClr val="dk1"/>
                </a:solidFill>
              </a:rPr>
              <a:t>Tumor de mas de 4 cm pero menos de 5 cm en su  mayor dimensión</a:t>
            </a:r>
            <a:endParaRPr sz="1600">
              <a:solidFill>
                <a:schemeClr val="dk1"/>
              </a:solidFill>
            </a:endParaRPr>
          </a:p>
          <a:p>
            <a:pPr marL="0" lvl="0" indent="0" algn="l" rtl="0">
              <a:spcBef>
                <a:spcPts val="900"/>
              </a:spcBef>
              <a:spcAft>
                <a:spcPts val="0"/>
              </a:spcAft>
              <a:buClr>
                <a:schemeClr val="dk1"/>
              </a:buClr>
              <a:buSzPts val="1100"/>
              <a:buFont typeface="Arial"/>
              <a:buNone/>
            </a:pPr>
            <a:r>
              <a:rPr lang="es-419" sz="1600">
                <a:solidFill>
                  <a:schemeClr val="dk1"/>
                </a:solidFill>
              </a:rPr>
              <a:t>.</a:t>
            </a:r>
            <a:endParaRPr sz="1600">
              <a:solidFill>
                <a:schemeClr val="dk1"/>
              </a:solidFill>
            </a:endParaRPr>
          </a:p>
          <a:p>
            <a:pPr marL="0" lvl="0" indent="0" algn="l" rtl="0">
              <a:spcBef>
                <a:spcPts val="900"/>
              </a:spcBef>
              <a:spcAft>
                <a:spcPts val="12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63" name="Google Shape;263;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900"/>
              </a:spcBef>
              <a:spcAft>
                <a:spcPts val="0"/>
              </a:spcAft>
              <a:buClr>
                <a:schemeClr val="dk1"/>
              </a:buClr>
              <a:buSzPts val="1100"/>
              <a:buFont typeface="Arial"/>
              <a:buNone/>
            </a:pPr>
            <a:r>
              <a:rPr lang="es-419" sz="1600" b="1">
                <a:solidFill>
                  <a:schemeClr val="dk1"/>
                </a:solidFill>
              </a:rPr>
              <a:t>T3:</a:t>
            </a:r>
            <a:r>
              <a:rPr lang="es-419" sz="1600">
                <a:solidFill>
                  <a:schemeClr val="dk1"/>
                </a:solidFill>
              </a:rPr>
              <a:t>Tumor de más de 5 cm pero no más de 7 cm en su mayor dimensión o uno que invade directamente cualquiera de los siguientes: pleura parietal, pared torácica (incluyendo tumores del surco superior) nervio frénico, pericardio parietal; o nódulos tumorales separados en el mismo lóbulo que el pulmón primario</a:t>
            </a:r>
            <a:endParaRPr sz="1600">
              <a:solidFill>
                <a:schemeClr val="dk1"/>
              </a:solidFill>
            </a:endParaRPr>
          </a:p>
          <a:p>
            <a:pPr marL="0" lvl="0" indent="0" algn="l" rtl="0">
              <a:spcBef>
                <a:spcPts val="900"/>
              </a:spcBef>
              <a:spcAft>
                <a:spcPts val="900"/>
              </a:spcAft>
              <a:buClr>
                <a:schemeClr val="dk1"/>
              </a:buClr>
              <a:buSzPts val="1100"/>
              <a:buFont typeface="Arial"/>
              <a:buNone/>
            </a:pPr>
            <a:r>
              <a:rPr lang="es-419" sz="1600" b="1">
                <a:solidFill>
                  <a:schemeClr val="dk1"/>
                </a:solidFill>
              </a:rPr>
              <a:t>• T4: </a:t>
            </a:r>
            <a:r>
              <a:rPr lang="es-419" sz="1600">
                <a:solidFill>
                  <a:schemeClr val="dk1"/>
                </a:solidFill>
              </a:rPr>
              <a:t>Tumor de más de 7 cm o de cualquier tamaño que invada cualquiera de los siguientes: diafragma, mediastino, corazón, grandes vasos, tráquea, nervio laríngeo recurrente, esófago, cuerpo vertebral, carina; nódulos tumorales separados en un lóbulo ipsilateral diferente al del primario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69" name="Google Shape;269;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70" name="Google Shape;270;p45"/>
          <p:cNvPicPr preferRelativeResize="0"/>
          <p:nvPr/>
        </p:nvPicPr>
        <p:blipFill>
          <a:blip r:embed="rId3">
            <a:alphaModFix/>
          </a:blip>
          <a:stretch>
            <a:fillRect/>
          </a:stretch>
        </p:blipFill>
        <p:spPr>
          <a:xfrm>
            <a:off x="2754013" y="1074925"/>
            <a:ext cx="4149436" cy="3416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76" name="Google Shape;276;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77" name="Google Shape;277;p46"/>
          <p:cNvPicPr preferRelativeResize="0"/>
          <p:nvPr/>
        </p:nvPicPr>
        <p:blipFill>
          <a:blip r:embed="rId3">
            <a:alphaModFix/>
          </a:blip>
          <a:stretch>
            <a:fillRect/>
          </a:stretch>
        </p:blipFill>
        <p:spPr>
          <a:xfrm>
            <a:off x="1962150" y="119063"/>
            <a:ext cx="5219700" cy="4905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83" name="Google Shape;283;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84" name="Google Shape;284;p47"/>
          <p:cNvPicPr preferRelativeResize="0"/>
          <p:nvPr/>
        </p:nvPicPr>
        <p:blipFill>
          <a:blip r:embed="rId3">
            <a:alphaModFix/>
          </a:blip>
          <a:stretch>
            <a:fillRect/>
          </a:stretch>
        </p:blipFill>
        <p:spPr>
          <a:xfrm>
            <a:off x="1034800" y="1288975"/>
            <a:ext cx="6679725" cy="27266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90" name="Google Shape;290;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2200" b="1"/>
              <a:t>Metástasis a distancia:</a:t>
            </a:r>
            <a:endParaRPr sz="2200" b="1"/>
          </a:p>
          <a:p>
            <a:pPr marL="0" lvl="0" indent="0" algn="l" rtl="0">
              <a:spcBef>
                <a:spcPts val="1200"/>
              </a:spcBef>
              <a:spcAft>
                <a:spcPts val="1200"/>
              </a:spcAft>
              <a:buNone/>
            </a:pPr>
            <a:r>
              <a:rPr lang="es-419"/>
              <a:t>Cerebro, hueso, gland suprarrenal e hígado</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Estadificación</a:t>
            </a:r>
            <a:endParaRPr/>
          </a:p>
        </p:txBody>
      </p:sp>
      <p:sp>
        <p:nvSpPr>
          <p:cNvPr id="296" name="Google Shape;296;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97" name="Google Shape;297;p49"/>
          <p:cNvPicPr preferRelativeResize="0"/>
          <p:nvPr/>
        </p:nvPicPr>
        <p:blipFill>
          <a:blip r:embed="rId3">
            <a:alphaModFix/>
          </a:blip>
          <a:stretch>
            <a:fillRect/>
          </a:stretch>
        </p:blipFill>
        <p:spPr>
          <a:xfrm>
            <a:off x="1404938" y="357188"/>
            <a:ext cx="6334125" cy="44291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03" name="Google Shape;303;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04" name="Google Shape;304;p50"/>
          <p:cNvPicPr preferRelativeResize="0"/>
          <p:nvPr/>
        </p:nvPicPr>
        <p:blipFill>
          <a:blip r:embed="rId3">
            <a:alphaModFix/>
          </a:blip>
          <a:stretch>
            <a:fillRect/>
          </a:stretch>
        </p:blipFill>
        <p:spPr>
          <a:xfrm>
            <a:off x="1357313" y="509588"/>
            <a:ext cx="6429375" cy="41243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10" name="Google Shape;310;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11" name="Google Shape;311;p51"/>
          <p:cNvPicPr preferRelativeResize="0"/>
          <p:nvPr/>
        </p:nvPicPr>
        <p:blipFill>
          <a:blip r:embed="rId3">
            <a:alphaModFix/>
          </a:blip>
          <a:stretch>
            <a:fillRect/>
          </a:stretch>
        </p:blipFill>
        <p:spPr>
          <a:xfrm>
            <a:off x="1395413" y="1466850"/>
            <a:ext cx="6353175" cy="220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74" name="Google Shape;74;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75" name="Google Shape;75;p16"/>
          <p:cNvPicPr preferRelativeResize="0"/>
          <p:nvPr/>
        </p:nvPicPr>
        <p:blipFill rotWithShape="1">
          <a:blip r:embed="rId3">
            <a:alphaModFix/>
          </a:blip>
          <a:srcRect l="34157" t="11308" r="13252" b="7687"/>
          <a:stretch/>
        </p:blipFill>
        <p:spPr>
          <a:xfrm>
            <a:off x="1227000" y="86750"/>
            <a:ext cx="5839360" cy="5056750"/>
          </a:xfrm>
          <a:prstGeom prst="rect">
            <a:avLst/>
          </a:prstGeom>
          <a:noFill/>
          <a:ln>
            <a:noFill/>
          </a:ln>
        </p:spPr>
      </p:pic>
      <p:cxnSp>
        <p:nvCxnSpPr>
          <p:cNvPr id="76" name="Google Shape;76;p16"/>
          <p:cNvCxnSpPr/>
          <p:nvPr/>
        </p:nvCxnSpPr>
        <p:spPr>
          <a:xfrm rot="10800000" flipH="1">
            <a:off x="941950" y="1338425"/>
            <a:ext cx="879900" cy="249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17" name="Google Shape;317;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18" name="Google Shape;318;p52"/>
          <p:cNvPicPr preferRelativeResize="0"/>
          <p:nvPr/>
        </p:nvPicPr>
        <p:blipFill>
          <a:blip r:embed="rId3">
            <a:alphaModFix/>
          </a:blip>
          <a:stretch>
            <a:fillRect/>
          </a:stretch>
        </p:blipFill>
        <p:spPr>
          <a:xfrm>
            <a:off x="2188875" y="445025"/>
            <a:ext cx="4764975" cy="42523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Sobrevida</a:t>
            </a:r>
            <a:endParaRPr/>
          </a:p>
        </p:txBody>
      </p:sp>
      <p:sp>
        <p:nvSpPr>
          <p:cNvPr id="324" name="Google Shape;324;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25" name="Google Shape;325;p53"/>
          <p:cNvPicPr preferRelativeResize="0"/>
          <p:nvPr/>
        </p:nvPicPr>
        <p:blipFill>
          <a:blip r:embed="rId3">
            <a:alphaModFix/>
          </a:blip>
          <a:stretch>
            <a:fillRect/>
          </a:stretch>
        </p:blipFill>
        <p:spPr>
          <a:xfrm>
            <a:off x="423225" y="1536850"/>
            <a:ext cx="8293875" cy="17754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Tratamiento </a:t>
            </a:r>
            <a:endParaRPr/>
          </a:p>
        </p:txBody>
      </p:sp>
      <p:sp>
        <p:nvSpPr>
          <p:cNvPr id="331" name="Google Shape;331;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1600" b="1">
                <a:solidFill>
                  <a:srgbClr val="FF0000"/>
                </a:solidFill>
                <a:highlight>
                  <a:srgbClr val="FFFFFF"/>
                </a:highlight>
              </a:rPr>
              <a:t>Estadío I y II:</a:t>
            </a:r>
            <a:r>
              <a:rPr lang="es-419" sz="1600">
                <a:solidFill>
                  <a:srgbClr val="FF0000"/>
                </a:solidFill>
                <a:highlight>
                  <a:srgbClr val="FFFFFF"/>
                </a:highlight>
              </a:rPr>
              <a:t> tumores confinados al pulmon. Tto quirurgico</a:t>
            </a:r>
            <a:endParaRPr sz="1600">
              <a:solidFill>
                <a:srgbClr val="FF0000"/>
              </a:solidFill>
              <a:highlight>
                <a:srgbClr val="FFFFFF"/>
              </a:highlight>
            </a:endParaRPr>
          </a:p>
          <a:p>
            <a:pPr marL="0" lvl="0" indent="0" algn="l" rtl="0">
              <a:spcBef>
                <a:spcPts val="1200"/>
              </a:spcBef>
              <a:spcAft>
                <a:spcPts val="0"/>
              </a:spcAft>
              <a:buNone/>
            </a:pPr>
            <a:r>
              <a:rPr lang="es-419" sz="1600" b="1">
                <a:solidFill>
                  <a:srgbClr val="FF0000"/>
                </a:solidFill>
                <a:highlight>
                  <a:srgbClr val="FFFFFF"/>
                </a:highlight>
              </a:rPr>
              <a:t>Estadio IV:</a:t>
            </a:r>
            <a:r>
              <a:rPr lang="es-419" sz="1600">
                <a:solidFill>
                  <a:srgbClr val="FF0000"/>
                </a:solidFill>
                <a:highlight>
                  <a:srgbClr val="FFFFFF"/>
                </a:highlight>
              </a:rPr>
              <a:t> tratamiento sistémico</a:t>
            </a:r>
            <a:endParaRPr sz="1600">
              <a:solidFill>
                <a:srgbClr val="FF0000"/>
              </a:solidFill>
              <a:highlight>
                <a:srgbClr val="FFFFFF"/>
              </a:highlight>
            </a:endParaRPr>
          </a:p>
          <a:p>
            <a:pPr marL="0" lvl="0" indent="0" algn="l" rtl="0">
              <a:spcBef>
                <a:spcPts val="1200"/>
              </a:spcBef>
              <a:spcAft>
                <a:spcPts val="0"/>
              </a:spcAft>
              <a:buNone/>
            </a:pPr>
            <a:r>
              <a:rPr lang="es-419" sz="1600" b="1">
                <a:solidFill>
                  <a:srgbClr val="FF0000"/>
                </a:solidFill>
                <a:highlight>
                  <a:srgbClr val="FFFFFF"/>
                </a:highlight>
              </a:rPr>
              <a:t>Tumores IIIA y IIIB:</a:t>
            </a:r>
            <a:r>
              <a:rPr lang="es-419" sz="1600">
                <a:solidFill>
                  <a:srgbClr val="FF0000"/>
                </a:solidFill>
                <a:highlight>
                  <a:srgbClr val="FFFFFF"/>
                </a:highlight>
              </a:rPr>
              <a:t> T4 o N2. Generamlemente tto con neoadyuvancia y despues cirugia</a:t>
            </a:r>
            <a:endParaRPr sz="1600">
              <a:solidFill>
                <a:srgbClr val="FF0000"/>
              </a:solidFill>
              <a:highlight>
                <a:srgbClr val="FFFFFF"/>
              </a:highlight>
            </a:endParaRPr>
          </a:p>
          <a:p>
            <a:pPr marL="0" lvl="0" indent="0" algn="l" rtl="0">
              <a:spcBef>
                <a:spcPts val="1200"/>
              </a:spcBef>
              <a:spcAft>
                <a:spcPts val="0"/>
              </a:spcAft>
              <a:buNone/>
            </a:pPr>
            <a:r>
              <a:rPr lang="es-419" sz="1600" b="1">
                <a:solidFill>
                  <a:srgbClr val="FF0000"/>
                </a:solidFill>
                <a:highlight>
                  <a:srgbClr val="FFFFFF"/>
                </a:highlight>
              </a:rPr>
              <a:t>Neoadyuvancia:</a:t>
            </a:r>
            <a:r>
              <a:rPr lang="es-419" sz="1600">
                <a:solidFill>
                  <a:srgbClr val="FF0000"/>
                </a:solidFill>
                <a:highlight>
                  <a:srgbClr val="FFFFFF"/>
                </a:highlight>
              </a:rPr>
              <a:t> carboplatino, paclitaxel</a:t>
            </a:r>
            <a:endParaRPr sz="1600">
              <a:solidFill>
                <a:srgbClr val="FF0000"/>
              </a:solidFill>
              <a:highlight>
                <a:srgbClr val="FFFFFF"/>
              </a:highlight>
            </a:endParaRPr>
          </a:p>
          <a:p>
            <a:pPr marL="0" lvl="0" indent="0" algn="l" rtl="0">
              <a:spcBef>
                <a:spcPts val="1200"/>
              </a:spcBef>
              <a:spcAft>
                <a:spcPts val="0"/>
              </a:spcAft>
              <a:buNone/>
            </a:pPr>
            <a:r>
              <a:rPr lang="es-419" sz="1600" b="1">
                <a:solidFill>
                  <a:srgbClr val="FF0000"/>
                </a:solidFill>
                <a:highlight>
                  <a:srgbClr val="FFFFFF"/>
                </a:highlight>
              </a:rPr>
              <a:t>Estadio IV:</a:t>
            </a:r>
            <a:r>
              <a:rPr lang="es-419" sz="1600">
                <a:solidFill>
                  <a:srgbClr val="FF0000"/>
                </a:solidFill>
                <a:highlight>
                  <a:srgbClr val="FFFFFF"/>
                </a:highlight>
              </a:rPr>
              <a:t> bevacisumab paclitaxel carboplatino</a:t>
            </a:r>
            <a:endParaRPr sz="1600">
              <a:solidFill>
                <a:srgbClr val="FF0000"/>
              </a:solidFill>
              <a:highlight>
                <a:srgbClr val="FFFFFF"/>
              </a:highlight>
            </a:endParaRPr>
          </a:p>
          <a:p>
            <a:pPr marL="0" lvl="0" indent="0" algn="l" rtl="0">
              <a:spcBef>
                <a:spcPts val="1200"/>
              </a:spcBef>
              <a:spcAft>
                <a:spcPts val="0"/>
              </a:spcAft>
              <a:buNone/>
            </a:pPr>
            <a:r>
              <a:rPr lang="es-419" sz="1600" b="1">
                <a:solidFill>
                  <a:srgbClr val="FF0000"/>
                </a:solidFill>
                <a:highlight>
                  <a:srgbClr val="FFFFFF"/>
                </a:highlight>
              </a:rPr>
              <a:t>Marcadores:</a:t>
            </a:r>
            <a:r>
              <a:rPr lang="es-419" sz="1600">
                <a:solidFill>
                  <a:srgbClr val="FF0000"/>
                </a:solidFill>
                <a:highlight>
                  <a:srgbClr val="FFFFFF"/>
                </a:highlight>
              </a:rPr>
              <a:t> EGFR y ALK: para atacar mutaciones genéticas (Pemetrexed - Gefitinib)</a:t>
            </a:r>
            <a:endParaRPr sz="1600">
              <a:solidFill>
                <a:srgbClr val="FF0000"/>
              </a:solidFill>
              <a:highlight>
                <a:srgbClr val="FFFFFF"/>
              </a:highlight>
            </a:endParaRPr>
          </a:p>
          <a:p>
            <a:pPr marL="0" lvl="0" indent="0" algn="l" rtl="0">
              <a:spcBef>
                <a:spcPts val="1200"/>
              </a:spcBef>
              <a:spcAft>
                <a:spcPts val="1200"/>
              </a:spcAft>
              <a:buNone/>
            </a:pPr>
            <a:r>
              <a:rPr lang="es-419" sz="1600">
                <a:solidFill>
                  <a:srgbClr val="FF0000"/>
                </a:solidFill>
                <a:highlight>
                  <a:srgbClr val="FFFFFF"/>
                </a:highlight>
              </a:rPr>
              <a:t>Terapia dirigida contra PD-1 y PDL</a:t>
            </a:r>
            <a:endParaRPr sz="1600">
              <a:solidFill>
                <a:srgbClr val="FF0000"/>
              </a:solidFill>
              <a:highlight>
                <a:srgbClr val="FFFFFF"/>
              </a:high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Tratamiento</a:t>
            </a:r>
            <a:endParaRPr/>
          </a:p>
        </p:txBody>
      </p:sp>
      <p:sp>
        <p:nvSpPr>
          <p:cNvPr id="337" name="Google Shape;337;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38" name="Google Shape;338;p55"/>
          <p:cNvPicPr preferRelativeResize="0"/>
          <p:nvPr/>
        </p:nvPicPr>
        <p:blipFill rotWithShape="1">
          <a:blip r:embed="rId3">
            <a:alphaModFix/>
          </a:blip>
          <a:srcRect l="10977" t="18541" r="12843" b="6725"/>
          <a:stretch/>
        </p:blipFill>
        <p:spPr>
          <a:xfrm>
            <a:off x="1003900" y="954325"/>
            <a:ext cx="6965425" cy="38421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6"/>
          <p:cNvSpPr txBox="1">
            <a:spLocks noGrp="1"/>
          </p:cNvSpPr>
          <p:nvPr>
            <p:ph type="title"/>
          </p:nvPr>
        </p:nvSpPr>
        <p:spPr>
          <a:xfrm>
            <a:off x="311700" y="121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Anatomía y tratamiento quirúrgico</a:t>
            </a:r>
            <a:endParaRPr/>
          </a:p>
        </p:txBody>
      </p:sp>
      <p:sp>
        <p:nvSpPr>
          <p:cNvPr id="344" name="Google Shape;344;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45" name="Google Shape;345;p56"/>
          <p:cNvPicPr preferRelativeResize="0"/>
          <p:nvPr/>
        </p:nvPicPr>
        <p:blipFill rotWithShape="1">
          <a:blip r:embed="rId3">
            <a:alphaModFix/>
          </a:blip>
          <a:srcRect l="17579" t="10516" r="17766" b="15475"/>
          <a:stretch/>
        </p:blipFill>
        <p:spPr>
          <a:xfrm>
            <a:off x="1527044" y="694075"/>
            <a:ext cx="6913254" cy="44494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Lob inf. Der y Lob lob medio</a:t>
            </a:r>
            <a:endParaRPr/>
          </a:p>
        </p:txBody>
      </p:sp>
      <p:sp>
        <p:nvSpPr>
          <p:cNvPr id="351" name="Google Shape;351;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52" name="Google Shape;352;p57"/>
          <p:cNvPicPr preferRelativeResize="0"/>
          <p:nvPr/>
        </p:nvPicPr>
        <p:blipFill>
          <a:blip r:embed="rId3">
            <a:alphaModFix/>
          </a:blip>
          <a:stretch>
            <a:fillRect/>
          </a:stretch>
        </p:blipFill>
        <p:spPr>
          <a:xfrm>
            <a:off x="2667726" y="2117100"/>
            <a:ext cx="3808550" cy="2517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58" name="Google Shape;358;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59" name="Google Shape;359;p58"/>
          <p:cNvPicPr preferRelativeResize="0"/>
          <p:nvPr/>
        </p:nvPicPr>
        <p:blipFill>
          <a:blip r:embed="rId3">
            <a:alphaModFix/>
          </a:blip>
          <a:stretch>
            <a:fillRect/>
          </a:stretch>
        </p:blipFill>
        <p:spPr>
          <a:xfrm>
            <a:off x="2881313" y="414338"/>
            <a:ext cx="3381375" cy="43148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65" name="Google Shape;365;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66" name="Google Shape;366;p59"/>
          <p:cNvPicPr preferRelativeResize="0"/>
          <p:nvPr/>
        </p:nvPicPr>
        <p:blipFill>
          <a:blip r:embed="rId3">
            <a:alphaModFix/>
          </a:blip>
          <a:stretch>
            <a:fillRect/>
          </a:stretch>
        </p:blipFill>
        <p:spPr>
          <a:xfrm>
            <a:off x="1109663" y="1443038"/>
            <a:ext cx="6924675" cy="22574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72" name="Google Shape;372;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73" name="Google Shape;373;p60"/>
          <p:cNvPicPr preferRelativeResize="0"/>
          <p:nvPr/>
        </p:nvPicPr>
        <p:blipFill>
          <a:blip r:embed="rId3">
            <a:alphaModFix/>
          </a:blip>
          <a:stretch>
            <a:fillRect/>
          </a:stretch>
        </p:blipFill>
        <p:spPr>
          <a:xfrm>
            <a:off x="2909312" y="0"/>
            <a:ext cx="3325376" cy="5143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79" name="Google Shape;379;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80" name="Google Shape;380;p61"/>
          <p:cNvPicPr preferRelativeResize="0"/>
          <p:nvPr/>
        </p:nvPicPr>
        <p:blipFill>
          <a:blip r:embed="rId3">
            <a:alphaModFix/>
          </a:blip>
          <a:stretch>
            <a:fillRect/>
          </a:stretch>
        </p:blipFill>
        <p:spPr>
          <a:xfrm>
            <a:off x="2080470" y="0"/>
            <a:ext cx="4983061"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82" name="Google Shape;82;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83" name="Google Shape;83;p17"/>
          <p:cNvPicPr preferRelativeResize="0"/>
          <p:nvPr/>
        </p:nvPicPr>
        <p:blipFill rotWithShape="1">
          <a:blip r:embed="rId3">
            <a:alphaModFix/>
          </a:blip>
          <a:srcRect l="37002" t="8627" r="10000" b="8419"/>
          <a:stretch/>
        </p:blipFill>
        <p:spPr>
          <a:xfrm>
            <a:off x="1636000" y="35850"/>
            <a:ext cx="5763198" cy="5071801"/>
          </a:xfrm>
          <a:prstGeom prst="rect">
            <a:avLst/>
          </a:prstGeom>
          <a:noFill/>
          <a:ln>
            <a:noFill/>
          </a:ln>
        </p:spPr>
      </p:pic>
      <p:cxnSp>
        <p:nvCxnSpPr>
          <p:cNvPr id="84" name="Google Shape;84;p17"/>
          <p:cNvCxnSpPr/>
          <p:nvPr/>
        </p:nvCxnSpPr>
        <p:spPr>
          <a:xfrm rot="10800000" flipH="1">
            <a:off x="789550" y="1186025"/>
            <a:ext cx="879900" cy="249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86" name="Google Shape;386;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87" name="Google Shape;387;p62"/>
          <p:cNvPicPr preferRelativeResize="0"/>
          <p:nvPr/>
        </p:nvPicPr>
        <p:blipFill>
          <a:blip r:embed="rId3">
            <a:alphaModFix/>
          </a:blip>
          <a:stretch>
            <a:fillRect/>
          </a:stretch>
        </p:blipFill>
        <p:spPr>
          <a:xfrm>
            <a:off x="2052638" y="1147763"/>
            <a:ext cx="5038725" cy="28479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93" name="Google Shape;393;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94" name="Google Shape;394;p63"/>
          <p:cNvPicPr preferRelativeResize="0"/>
          <p:nvPr/>
        </p:nvPicPr>
        <p:blipFill>
          <a:blip r:embed="rId3">
            <a:alphaModFix/>
          </a:blip>
          <a:stretch>
            <a:fillRect/>
          </a:stretch>
        </p:blipFill>
        <p:spPr>
          <a:xfrm>
            <a:off x="2089529" y="1481154"/>
            <a:ext cx="4516075" cy="28489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00" name="Google Shape;400;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01" name="Google Shape;401;p64"/>
          <p:cNvPicPr preferRelativeResize="0"/>
          <p:nvPr/>
        </p:nvPicPr>
        <p:blipFill>
          <a:blip r:embed="rId3">
            <a:alphaModFix/>
          </a:blip>
          <a:stretch>
            <a:fillRect/>
          </a:stretch>
        </p:blipFill>
        <p:spPr>
          <a:xfrm>
            <a:off x="1114583" y="0"/>
            <a:ext cx="6914834" cy="51435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07" name="Google Shape;407;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08" name="Google Shape;408;p65"/>
          <p:cNvPicPr preferRelativeResize="0"/>
          <p:nvPr/>
        </p:nvPicPr>
        <p:blipFill>
          <a:blip r:embed="rId3">
            <a:alphaModFix/>
          </a:blip>
          <a:stretch>
            <a:fillRect/>
          </a:stretch>
        </p:blipFill>
        <p:spPr>
          <a:xfrm>
            <a:off x="1076325" y="1114425"/>
            <a:ext cx="6991350" cy="29146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14" name="Google Shape;414;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15" name="Google Shape;415;p66" title="LID Ateneo Central.mp4">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Effect transition="in" filter="fade">
                                      <p:cBhvr>
                                        <p:cTn id="7" dur="10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21" name="Google Shape;421;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2600">
                <a:solidFill>
                  <a:srgbClr val="000000"/>
                </a:solidFill>
              </a:rPr>
              <a:t>Muchas Gracias</a:t>
            </a:r>
            <a:endParaRPr sz="2600">
              <a:solidFill>
                <a:srgbClr val="000000"/>
              </a:solidFill>
            </a:endParaRPr>
          </a:p>
          <a:p>
            <a:pPr marL="0" lvl="0" indent="0" algn="l" rtl="0">
              <a:spcBef>
                <a:spcPts val="1200"/>
              </a:spcBef>
              <a:spcAft>
                <a:spcPts val="0"/>
              </a:spcAft>
              <a:buNone/>
            </a:pPr>
            <a:endParaRPr/>
          </a:p>
          <a:p>
            <a:pPr marL="0" lvl="0" indent="0" algn="l" rtl="0">
              <a:spcBef>
                <a:spcPts val="1200"/>
              </a:spcBef>
              <a:spcAft>
                <a:spcPts val="1200"/>
              </a:spcAft>
              <a:buNone/>
            </a:pPr>
            <a:r>
              <a:rPr lang="es-419"/>
              <a:t>E-mail: mariocafaro.t@gmail.com</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27" name="Google Shape;427;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Posicion: dec. lateral</a:t>
            </a:r>
            <a:endParaRPr/>
          </a:p>
          <a:p>
            <a:pPr marL="0" lvl="0" indent="0" algn="l" rtl="0">
              <a:spcBef>
                <a:spcPts val="1200"/>
              </a:spcBef>
              <a:spcAft>
                <a:spcPts val="0"/>
              </a:spcAft>
              <a:buNone/>
            </a:pPr>
            <a:r>
              <a:rPr lang="es-419"/>
              <a:t>Incision: 5 - 6 EIC + 1 o 2 puertos accesorios</a:t>
            </a:r>
            <a:endParaRPr/>
          </a:p>
          <a:p>
            <a:pPr marL="0" lvl="0" indent="0" algn="l" rtl="0">
              <a:spcBef>
                <a:spcPts val="1200"/>
              </a:spcBef>
              <a:spcAft>
                <a:spcPts val="1200"/>
              </a:spcAft>
              <a:buNone/>
            </a:pPr>
            <a:r>
              <a:rPr lang="es-419"/>
              <a:t>Instrumental: Optica de 10 mm de 30º, sep cutaneo, pinza de aro, electrocauterio, dispositivo ultrasonico, pinzas de diseccion, tijera metzenbaum, aspiración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33" name="Google Shape;433;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0" marR="38100" lvl="0" indent="0" algn="l" rtl="0">
              <a:lnSpc>
                <a:spcPct val="128571"/>
              </a:lnSpc>
              <a:spcBef>
                <a:spcPts val="0"/>
              </a:spcBef>
              <a:spcAft>
                <a:spcPts val="0"/>
              </a:spcAft>
              <a:buNone/>
            </a:pPr>
            <a:r>
              <a:rPr lang="es-419" sz="2100">
                <a:solidFill>
                  <a:srgbClr val="202124"/>
                </a:solidFill>
                <a:highlight>
                  <a:srgbClr val="F8F9FA"/>
                </a:highlight>
              </a:rPr>
              <a:t>Para la lobectomía superior izquierda uniportal VATS, el procedimiento se inició en el hilio con la primera rama arterial (rama del tronco apicoanterior) manejada primero. Después de eso, cualquier estructura que saliera primero se manejaría de manera preferencial. Un ejemplo de secuencia de resección fue la siguiente: la rama truncus apicoanterior, la vena pulmonar superior, las ramas arteriales posteriores, el bronquio superior izquierdo, el dorsal ancho anterior parte del oblicuo fisura, la rama lingular y la parte posterior de la fisura oblicua.</a:t>
            </a:r>
            <a:endParaRPr sz="2100">
              <a:solidFill>
                <a:srgbClr val="202124"/>
              </a:solidFill>
              <a:highlight>
                <a:srgbClr val="F8F9FA"/>
              </a:highlight>
            </a:endParaRPr>
          </a:p>
          <a:p>
            <a:pPr marL="0" marR="38100" lvl="0" indent="0" algn="l" rtl="0">
              <a:lnSpc>
                <a:spcPct val="128571"/>
              </a:lnSpc>
              <a:spcBef>
                <a:spcPts val="0"/>
              </a:spcBef>
              <a:spcAft>
                <a:spcPts val="0"/>
              </a:spcAft>
              <a:buClr>
                <a:schemeClr val="dk1"/>
              </a:buClr>
              <a:buSzPct val="52380"/>
              <a:buFont typeface="Arial"/>
              <a:buNone/>
            </a:pPr>
            <a:endParaRPr sz="2100">
              <a:solidFill>
                <a:srgbClr val="202124"/>
              </a:solidFill>
              <a:highlight>
                <a:srgbClr val="F8F9FA"/>
              </a:highlight>
            </a:endParaRPr>
          </a:p>
          <a:p>
            <a:pPr marL="0" lvl="0" indent="0" algn="l" rtl="0">
              <a:spcBef>
                <a:spcPts val="0"/>
              </a:spcBef>
              <a:spcAft>
                <a:spcPts val="120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Lob pulm sup der</a:t>
            </a:r>
            <a:endParaRPr/>
          </a:p>
        </p:txBody>
      </p:sp>
      <p:sp>
        <p:nvSpPr>
          <p:cNvPr id="439" name="Google Shape;439;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marR="38100" lvl="0" indent="0" algn="l" rtl="0">
              <a:lnSpc>
                <a:spcPct val="128571"/>
              </a:lnSpc>
              <a:spcBef>
                <a:spcPts val="0"/>
              </a:spcBef>
              <a:spcAft>
                <a:spcPts val="0"/>
              </a:spcAft>
              <a:buClr>
                <a:schemeClr val="dk1"/>
              </a:buClr>
              <a:buSzPts val="1100"/>
              <a:buFont typeface="Arial"/>
              <a:buNone/>
            </a:pPr>
            <a:r>
              <a:rPr lang="es-419" sz="2100">
                <a:solidFill>
                  <a:srgbClr val="202124"/>
                </a:solidFill>
                <a:highlight>
                  <a:srgbClr val="F8F9FA"/>
                </a:highlight>
              </a:rPr>
              <a:t>Los pasos principales para un LSD típico son: 1. Identificación del plano entre el tronco anterior (tronco de Boyden) y la vena superior 2. Disección y transecciones del tronco de Boyden 3. Disección y división de la identificación de la vena superior previa identificación del lóbulo medio vena 4. Disección y transección del bronquio del lóbulo superior previa prueba de inflado 5. Disección y división de la arteria posterior (A2) 6. División de la parte anterior y posterior de la fisura</a:t>
            </a:r>
            <a:endParaRPr sz="2100">
              <a:solidFill>
                <a:srgbClr val="202124"/>
              </a:solidFill>
              <a:highlight>
                <a:srgbClr val="F8F9FA"/>
              </a:highlight>
            </a:endParaRPr>
          </a:p>
          <a:p>
            <a:pPr marL="0" lvl="0" indent="0" algn="l" rtl="0">
              <a:spcBef>
                <a:spcPts val="0"/>
              </a:spcBef>
              <a:spcAft>
                <a:spcPts val="120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45" name="Google Shape;445;p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s-419"/>
              <a:t>Linfadenectomia: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1" name="Google Shape;91;p18"/>
          <p:cNvPicPr preferRelativeResize="0"/>
          <p:nvPr/>
        </p:nvPicPr>
        <p:blipFill rotWithShape="1">
          <a:blip r:embed="rId3">
            <a:alphaModFix/>
          </a:blip>
          <a:srcRect l="10301" t="5517" r="14060" b="4318"/>
          <a:stretch/>
        </p:blipFill>
        <p:spPr>
          <a:xfrm>
            <a:off x="882138" y="98613"/>
            <a:ext cx="7379726" cy="494627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Lob inf. izq</a:t>
            </a:r>
            <a:endParaRPr/>
          </a:p>
        </p:txBody>
      </p:sp>
      <p:sp>
        <p:nvSpPr>
          <p:cNvPr id="451" name="Google Shape;451;p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s-419"/>
              <a:t>Arteria, lig. cena, bronquio</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57" name="Google Shape;457;p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s-419" sz="1600">
                <a:solidFill>
                  <a:schemeClr val="dk1"/>
                </a:solidFill>
                <a:highlight>
                  <a:schemeClr val="lt1"/>
                </a:highlight>
                <a:latin typeface="Times New Roman"/>
                <a:ea typeface="Times New Roman"/>
                <a:cs typeface="Times New Roman"/>
                <a:sym typeface="Times New Roman"/>
              </a:rPr>
              <a:t>Dependiendo de la etapa, la histología, las alteraciones genéticas y la condición del paciente, los enfoques de tratamiento en NSCLC generalmente incluyen cirugía, radioterapia, quimioterapia, inmunoterapia, terapia dirigida molecularmente ya sea sola o en modalidad combinada</a:t>
            </a:r>
            <a:endParaRPr sz="1600">
              <a:solidFill>
                <a:schemeClr val="dk1"/>
              </a:solidFill>
              <a:highlight>
                <a:schemeClr val="lt1"/>
              </a:highlight>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s-419" sz="1600">
                <a:solidFill>
                  <a:schemeClr val="dk1"/>
                </a:solidFill>
                <a:highlight>
                  <a:schemeClr val="lt1"/>
                </a:highlight>
                <a:latin typeface="Times New Roman"/>
                <a:ea typeface="Times New Roman"/>
                <a:cs typeface="Times New Roman"/>
                <a:sym typeface="Times New Roman"/>
              </a:rPr>
              <a:t>Se recomienda la resección quirúrgica con intención curativa para pacientes médicamente aptos con estadios tempranos de NSCLC [Estadio I, estadio II y estadio IIIA (por lo general, cuando se identifica la afectación de la enfermedad del ganglio linfático N2 durante el procedimiento quirúrgico)]</a:t>
            </a:r>
            <a:endParaRPr sz="1600">
              <a:solidFill>
                <a:schemeClr val="dk1"/>
              </a:solidFill>
              <a:highlight>
                <a:schemeClr val="lt1"/>
              </a:highlight>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63" name="Google Shape;463;p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1600">
                <a:solidFill>
                  <a:schemeClr val="dk1"/>
                </a:solidFill>
                <a:highlight>
                  <a:schemeClr val="lt1"/>
                </a:highlight>
                <a:latin typeface="Times New Roman"/>
                <a:ea typeface="Times New Roman"/>
                <a:cs typeface="Times New Roman"/>
                <a:sym typeface="Times New Roman"/>
              </a:rPr>
              <a:t>La terapia dirigida ha mejorado los resultados clínicos en una proporción significativa de pacientes con NSCLC con enfermedad avanzada. </a:t>
            </a:r>
            <a:endParaRPr sz="1600">
              <a:solidFill>
                <a:schemeClr val="dk1"/>
              </a:solidFill>
              <a:highlight>
                <a:schemeClr val="lt1"/>
              </a:highlight>
              <a:latin typeface="Times New Roman"/>
              <a:ea typeface="Times New Roman"/>
              <a:cs typeface="Times New Roman"/>
              <a:sym typeface="Times New Roman"/>
            </a:endParaRPr>
          </a:p>
          <a:p>
            <a:pPr marL="0" lvl="0" indent="0" algn="l" rtl="0">
              <a:spcBef>
                <a:spcPts val="1200"/>
              </a:spcBef>
              <a:spcAft>
                <a:spcPts val="0"/>
              </a:spcAft>
              <a:buNone/>
            </a:pPr>
            <a:r>
              <a:rPr lang="es-419" sz="1600">
                <a:solidFill>
                  <a:schemeClr val="dk1"/>
                </a:solidFill>
                <a:highlight>
                  <a:schemeClr val="lt1"/>
                </a:highlight>
                <a:latin typeface="Times New Roman"/>
                <a:ea typeface="Times New Roman"/>
                <a:cs typeface="Times New Roman"/>
                <a:sym typeface="Times New Roman"/>
              </a:rPr>
              <a:t>pruebas moleculares (Los inhibidores de la tirosina quinasa dirigidos a las alteraciones genéticas </a:t>
            </a:r>
            <a:r>
              <a:rPr lang="es-419" sz="1600" i="1">
                <a:solidFill>
                  <a:schemeClr val="dk1"/>
                </a:solidFill>
                <a:highlight>
                  <a:schemeClr val="lt1"/>
                </a:highlight>
                <a:latin typeface="Times New Roman"/>
                <a:ea typeface="Times New Roman"/>
                <a:cs typeface="Times New Roman"/>
                <a:sym typeface="Times New Roman"/>
              </a:rPr>
              <a:t>EGFR, ALK, ROS1, RET, BRAF V600E, MET</a:t>
            </a:r>
            <a:r>
              <a:rPr lang="es-419" sz="1600">
                <a:solidFill>
                  <a:schemeClr val="dk1"/>
                </a:solidFill>
                <a:highlight>
                  <a:schemeClr val="lt1"/>
                </a:highlight>
                <a:latin typeface="Times New Roman"/>
                <a:ea typeface="Times New Roman"/>
                <a:cs typeface="Times New Roman"/>
                <a:sym typeface="Times New Roman"/>
              </a:rPr>
              <a:t> Exon 14 y </a:t>
            </a:r>
            <a:r>
              <a:rPr lang="es-419" sz="1600" i="1">
                <a:solidFill>
                  <a:schemeClr val="dk1"/>
                </a:solidFill>
                <a:highlight>
                  <a:schemeClr val="lt1"/>
                </a:highlight>
                <a:latin typeface="Times New Roman"/>
                <a:ea typeface="Times New Roman"/>
                <a:cs typeface="Times New Roman"/>
                <a:sym typeface="Times New Roman"/>
              </a:rPr>
              <a:t>NTRK</a:t>
            </a:r>
            <a:r>
              <a:rPr lang="es-419" sz="1600">
                <a:solidFill>
                  <a:schemeClr val="dk1"/>
                </a:solidFill>
                <a:highlight>
                  <a:schemeClr val="lt1"/>
                </a:highlight>
                <a:latin typeface="Times New Roman"/>
                <a:ea typeface="Times New Roman"/>
                <a:cs typeface="Times New Roman"/>
                <a:sym typeface="Times New Roman"/>
              </a:rPr>
              <a:t> ahora están aprobados para el tratamiento de varios subtipos de pacientes con NSCLC) </a:t>
            </a:r>
            <a:endParaRPr sz="1600">
              <a:solidFill>
                <a:schemeClr val="dk1"/>
              </a:solidFill>
              <a:highlight>
                <a:schemeClr val="lt1"/>
              </a:highlight>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s-419" sz="1600" i="1">
                <a:solidFill>
                  <a:schemeClr val="dk1"/>
                </a:solidFill>
                <a:highlight>
                  <a:schemeClr val="lt1"/>
                </a:highlight>
                <a:latin typeface="Times New Roman"/>
                <a:ea typeface="Times New Roman"/>
                <a:cs typeface="Times New Roman"/>
                <a:sym typeface="Times New Roman"/>
              </a:rPr>
              <a:t>Si no hay alteraciones susceptibles de tratamiento, la expresión de PD-L1 puede ayudar a tomar la decisión de tratamiento para el NSCLC escamoso y no escamoso.</a:t>
            </a:r>
            <a:endParaRPr sz="1600" i="1">
              <a:solidFill>
                <a:schemeClr val="dk1"/>
              </a:solidFill>
              <a:highlight>
                <a:schemeClr val="lt1"/>
              </a:highlight>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69" name="Google Shape;469;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1600">
                <a:solidFill>
                  <a:schemeClr val="dk1"/>
                </a:solidFill>
                <a:highlight>
                  <a:srgbClr val="FFFFFF"/>
                </a:highlight>
                <a:latin typeface="Times New Roman"/>
                <a:ea typeface="Times New Roman"/>
                <a:cs typeface="Times New Roman"/>
                <a:sym typeface="Times New Roman"/>
              </a:rPr>
              <a:t>Aproximadamente entre el 10 % y el 30 % de los tumores de NSCLC albergan mutaciones activadoras en el dominio tirosina quinasa del gen </a:t>
            </a:r>
            <a:r>
              <a:rPr lang="es-419" sz="1600" i="1">
                <a:solidFill>
                  <a:schemeClr val="dk1"/>
                </a:solidFill>
                <a:highlight>
                  <a:srgbClr val="FFFFFF"/>
                </a:highlight>
                <a:latin typeface="Times New Roman"/>
                <a:ea typeface="Times New Roman"/>
                <a:cs typeface="Times New Roman"/>
                <a:sym typeface="Times New Roman"/>
              </a:rPr>
              <a:t>EGFR</a:t>
            </a:r>
            <a:r>
              <a:rPr lang="es-419" sz="1600">
                <a:solidFill>
                  <a:schemeClr val="dk1"/>
                </a:solidFill>
                <a:highlight>
                  <a:srgbClr val="FFFFFF"/>
                </a:highlight>
                <a:latin typeface="Times New Roman"/>
                <a:ea typeface="Times New Roman"/>
                <a:cs typeface="Times New Roman"/>
                <a:sym typeface="Times New Roman"/>
              </a:rPr>
              <a:t> , y la incidencia aumenta hasta el 60 % en los asiáticos</a:t>
            </a:r>
            <a:r>
              <a:rPr lang="es-419" sz="1200">
                <a:solidFill>
                  <a:schemeClr val="dk1"/>
                </a:solidFill>
                <a:highlight>
                  <a:srgbClr val="FFFFFF"/>
                </a:highlight>
                <a:latin typeface="Times New Roman"/>
                <a:ea typeface="Times New Roman"/>
                <a:cs typeface="Times New Roman"/>
                <a:sym typeface="Times New Roman"/>
              </a:rPr>
              <a:t> </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1200"/>
              </a:spcAft>
              <a:buNone/>
            </a:pPr>
            <a:r>
              <a:rPr lang="es-419" sz="1600">
                <a:solidFill>
                  <a:schemeClr val="dk1"/>
                </a:solidFill>
                <a:highlight>
                  <a:srgbClr val="FFFFFF"/>
                </a:highlight>
                <a:latin typeface="Times New Roman"/>
                <a:ea typeface="Times New Roman"/>
                <a:cs typeface="Times New Roman"/>
                <a:sym typeface="Times New Roman"/>
              </a:rPr>
              <a:t>En pacientes con NSCLC metastásico que albergan mutaciones sensibilizantes de </a:t>
            </a:r>
            <a:r>
              <a:rPr lang="es-419" sz="1600" i="1">
                <a:solidFill>
                  <a:schemeClr val="dk1"/>
                </a:solidFill>
                <a:highlight>
                  <a:srgbClr val="FFFFFF"/>
                </a:highlight>
                <a:latin typeface="Times New Roman"/>
                <a:ea typeface="Times New Roman"/>
                <a:cs typeface="Times New Roman"/>
                <a:sym typeface="Times New Roman"/>
              </a:rPr>
              <a:t>EGFR</a:t>
            </a:r>
            <a:r>
              <a:rPr lang="es-419" sz="1600">
                <a:solidFill>
                  <a:schemeClr val="dk1"/>
                </a:solidFill>
                <a:highlight>
                  <a:srgbClr val="FFFFFF"/>
                </a:highlight>
                <a:latin typeface="Times New Roman"/>
                <a:ea typeface="Times New Roman"/>
                <a:cs typeface="Times New Roman"/>
                <a:sym typeface="Times New Roman"/>
              </a:rPr>
              <a:t> , la terapia de primera línea preferida es osimertinib, un TKI de </a:t>
            </a:r>
            <a:r>
              <a:rPr lang="es-419" sz="1600" i="1">
                <a:solidFill>
                  <a:schemeClr val="dk1"/>
                </a:solidFill>
                <a:highlight>
                  <a:srgbClr val="FFFFFF"/>
                </a:highlight>
                <a:latin typeface="Times New Roman"/>
                <a:ea typeface="Times New Roman"/>
                <a:cs typeface="Times New Roman"/>
                <a:sym typeface="Times New Roman"/>
              </a:rPr>
              <a:t>EGFR</a:t>
            </a:r>
            <a:r>
              <a:rPr lang="es-419" sz="1600">
                <a:solidFill>
                  <a:schemeClr val="dk1"/>
                </a:solidFill>
                <a:highlight>
                  <a:srgbClr val="FFFFFF"/>
                </a:highlight>
                <a:latin typeface="Times New Roman"/>
                <a:ea typeface="Times New Roman"/>
                <a:cs typeface="Times New Roman"/>
                <a:sym typeface="Times New Roman"/>
              </a:rPr>
              <a:t> de tercera generación , según el estudio FLAURA</a:t>
            </a:r>
            <a:endParaRPr sz="16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Inmunoterapia</a:t>
            </a:r>
            <a:endParaRPr/>
          </a:p>
        </p:txBody>
      </p:sp>
      <p:sp>
        <p:nvSpPr>
          <p:cNvPr id="475" name="Google Shape;475;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800"/>
              </a:spcBef>
              <a:spcAft>
                <a:spcPts val="0"/>
              </a:spcAft>
              <a:buClr>
                <a:schemeClr val="dk1"/>
              </a:buClr>
              <a:buSzPts val="1100"/>
              <a:buFont typeface="Arial"/>
              <a:buNone/>
            </a:pPr>
            <a:r>
              <a:rPr lang="es-419" sz="1600">
                <a:solidFill>
                  <a:schemeClr val="dk1"/>
                </a:solidFill>
                <a:highlight>
                  <a:srgbClr val="FFFFFF"/>
                </a:highlight>
                <a:latin typeface="Times New Roman"/>
                <a:ea typeface="Times New Roman"/>
                <a:cs typeface="Times New Roman"/>
                <a:sym typeface="Times New Roman"/>
              </a:rPr>
              <a:t>La inmunoterapia ha demostrado un beneficio de supervivencia en pacientes con NSCLC localmente avanzado.</a:t>
            </a:r>
            <a:endParaRPr sz="1600">
              <a:solidFill>
                <a:schemeClr val="dk1"/>
              </a:solidFill>
              <a:highlight>
                <a:srgbClr val="FFFFFF"/>
              </a:highlight>
              <a:latin typeface="Times New Roman"/>
              <a:ea typeface="Times New Roman"/>
              <a:cs typeface="Times New Roman"/>
              <a:sym typeface="Times New Roman"/>
            </a:endParaRPr>
          </a:p>
          <a:p>
            <a:pPr marL="0" lvl="0" indent="0" algn="l" rtl="0">
              <a:spcBef>
                <a:spcPts val="800"/>
              </a:spcBef>
              <a:spcAft>
                <a:spcPts val="0"/>
              </a:spcAft>
              <a:buClr>
                <a:schemeClr val="dk1"/>
              </a:buClr>
              <a:buSzPts val="1100"/>
              <a:buFont typeface="Arial"/>
              <a:buNone/>
            </a:pPr>
            <a:r>
              <a:rPr lang="es-419" sz="1200">
                <a:solidFill>
                  <a:schemeClr val="dk1"/>
                </a:solidFill>
                <a:highlight>
                  <a:srgbClr val="FFFFFF"/>
                </a:highlight>
                <a:latin typeface="Times New Roman"/>
                <a:ea typeface="Times New Roman"/>
                <a:cs typeface="Times New Roman"/>
                <a:sym typeface="Times New Roman"/>
              </a:rPr>
              <a:t> En el ensayo PACIFIC, un ensayo aleatorizado de fase III que comparó durvalumab y placebo en NSCLC en estadio III no resecable, los pacientes que recibieron anti-PD-L1, durvalumab después de la quimiorradiación tuvieron una mejora notable en la supervivencia general</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800"/>
              </a:spcBef>
              <a:spcAft>
                <a:spcPts val="0"/>
              </a:spcAft>
              <a:buClr>
                <a:schemeClr val="dk1"/>
              </a:buClr>
              <a:buSzPts val="1100"/>
              <a:buFont typeface="Arial"/>
              <a:buNone/>
            </a:pPr>
            <a:r>
              <a:rPr lang="es-419" sz="1200">
                <a:solidFill>
                  <a:schemeClr val="dk1"/>
                </a:solidFill>
                <a:highlight>
                  <a:srgbClr val="FFFFFF"/>
                </a:highlight>
                <a:latin typeface="Times New Roman"/>
                <a:ea typeface="Times New Roman"/>
                <a:cs typeface="Times New Roman"/>
                <a:sym typeface="Times New Roman"/>
              </a:rPr>
              <a:t>En pacientes sin alteraciones genéticas específicas y sin contraindicaciones para los inhibidores de PD-1/PD-L1, la inmunoterapia, ya sea como monoterapia o en combinación, se ha convertido en el tratamiento de referencia en el entorno de primera línea para el cáncer de pulmón escamoso y no escamoso avanzado </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800"/>
              </a:spcBef>
              <a:spcAft>
                <a:spcPts val="0"/>
              </a:spcAft>
              <a:buClr>
                <a:schemeClr val="dk1"/>
              </a:buClr>
              <a:buSzPts val="1100"/>
              <a:buFont typeface="Arial"/>
              <a:buNone/>
            </a:pPr>
            <a:r>
              <a:rPr lang="es-419" sz="1200">
                <a:solidFill>
                  <a:schemeClr val="dk1"/>
                </a:solidFill>
                <a:highlight>
                  <a:srgbClr val="FFFFFF"/>
                </a:highlight>
                <a:latin typeface="Times New Roman"/>
                <a:ea typeface="Times New Roman"/>
                <a:cs typeface="Times New Roman"/>
                <a:sym typeface="Times New Roman"/>
              </a:rPr>
              <a:t> Los inhibidores de puntos de control utilizados en el NSCLC avanzado son el pembrolizumab y el nivolumab anti-PD-1; inhibidores anti-PD-L1 atezolizumab; y el inhibidor anti-CTLA4, ipilimumab</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800"/>
              </a:spcBef>
              <a:spcAft>
                <a:spcPts val="120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81" name="Google Shape;481;p77"/>
          <p:cNvSpPr txBox="1">
            <a:spLocks noGrp="1"/>
          </p:cNvSpPr>
          <p:nvPr>
            <p:ph type="body" idx="1"/>
          </p:nvPr>
        </p:nvSpPr>
        <p:spPr>
          <a:xfrm>
            <a:off x="311700" y="11734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1600">
                <a:solidFill>
                  <a:schemeClr val="dk1"/>
                </a:solidFill>
                <a:highlight>
                  <a:srgbClr val="FFFFFF"/>
                </a:highlight>
                <a:latin typeface="Times New Roman"/>
                <a:ea typeface="Times New Roman"/>
                <a:cs typeface="Times New Roman"/>
                <a:sym typeface="Times New Roman"/>
              </a:rPr>
              <a:t>Pembrolizumab demostró eficacia en KEYNOTE-024, un ensayo aleatorizado de fase III que comparó pembrolizumab como agente único con quimioterapia de platino en pacientes con NSCLC en estadio IV no tratados. </a:t>
            </a:r>
            <a:endParaRPr sz="160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s-419" sz="1600">
                <a:solidFill>
                  <a:schemeClr val="dk1"/>
                </a:solidFill>
                <a:highlight>
                  <a:srgbClr val="FFFFFF"/>
                </a:highlight>
                <a:latin typeface="Times New Roman"/>
                <a:ea typeface="Times New Roman"/>
                <a:cs typeface="Times New Roman"/>
                <a:sym typeface="Times New Roman"/>
              </a:rPr>
              <a:t>En este ensayo, los pacientes con tumores que expresan una puntuación de proporción tumoral (TPS) PD-L1 ≥ 50 % demostraron una tasa de respuesta superior a la monoterapia con pembrolizumab frente a la quimioterapia, 44,8 % frente a 27,8 %, y una supervivencia general superior, mediana de SG de 30,0 meses (IC del 95 % 18,3 meses, no alcanzado) frente a 14,2 meses (IC del 95 %: 9,8 frente a 19,0 meses)</a:t>
            </a:r>
            <a:endParaRPr sz="160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1200"/>
              </a:spcAft>
              <a:buNone/>
            </a:pPr>
            <a:endParaRPr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87" name="Google Shape;487;p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1200">
                <a:solidFill>
                  <a:schemeClr val="dk1"/>
                </a:solidFill>
                <a:highlight>
                  <a:schemeClr val="lt1"/>
                </a:highlight>
                <a:latin typeface="Times New Roman"/>
                <a:ea typeface="Times New Roman"/>
                <a:cs typeface="Times New Roman"/>
                <a:sym typeface="Times New Roman"/>
              </a:rPr>
              <a:t>La inmunoterapia continúa demostrando un beneficio significativo en la supervivencia global en el NSCLC avanzado. Como monoterapia, pembrolizumab o atezolizumab es superior a la quimioterapia de primera línea en tumores con expresión (alta) positiva de PD-L1. Como enfoque combinado, varias combinaciones de quimioinmunoterapia demuestran ser superiores a la quimioterapia, independientemente de la expresión de PD-L1 (keynote-189, keynote-407). Tercero,</a:t>
            </a:r>
            <a:r>
              <a:rPr lang="es-419" sz="1200" i="1">
                <a:solidFill>
                  <a:schemeClr val="dk1"/>
                </a:solidFill>
                <a:highlight>
                  <a:schemeClr val="lt1"/>
                </a:highlight>
                <a:latin typeface="Times New Roman"/>
                <a:ea typeface="Times New Roman"/>
                <a:cs typeface="Times New Roman"/>
                <a:sym typeface="Times New Roman"/>
              </a:rPr>
              <a:t>Alteraciones de EGFR, ALK, ROS1, RET, BRAF V600E</a:t>
            </a:r>
            <a:r>
              <a:rPr lang="es-419" sz="1200">
                <a:solidFill>
                  <a:schemeClr val="dk1"/>
                </a:solidFill>
                <a:highlight>
                  <a:schemeClr val="lt1"/>
                </a:highlight>
                <a:latin typeface="Times New Roman"/>
                <a:ea typeface="Times New Roman"/>
                <a:cs typeface="Times New Roman"/>
                <a:sym typeface="Times New Roman"/>
              </a:rPr>
              <a:t> , </a:t>
            </a:r>
            <a:r>
              <a:rPr lang="es-419" sz="1200" i="1">
                <a:solidFill>
                  <a:schemeClr val="dk1"/>
                </a:solidFill>
                <a:highlight>
                  <a:schemeClr val="lt1"/>
                </a:highlight>
                <a:latin typeface="Times New Roman"/>
                <a:ea typeface="Times New Roman"/>
                <a:cs typeface="Times New Roman"/>
                <a:sym typeface="Times New Roman"/>
              </a:rPr>
              <a:t>MET</a:t>
            </a:r>
            <a:r>
              <a:rPr lang="es-419" sz="1200">
                <a:solidFill>
                  <a:schemeClr val="dk1"/>
                </a:solidFill>
                <a:highlight>
                  <a:schemeClr val="lt1"/>
                </a:highlight>
                <a:latin typeface="Times New Roman"/>
                <a:ea typeface="Times New Roman"/>
                <a:cs typeface="Times New Roman"/>
                <a:sym typeface="Times New Roman"/>
              </a:rPr>
              <a:t> o </a:t>
            </a:r>
            <a:r>
              <a:rPr lang="es-419" sz="1200" i="1">
                <a:solidFill>
                  <a:schemeClr val="dk1"/>
                </a:solidFill>
                <a:highlight>
                  <a:schemeClr val="lt1"/>
                </a:highlight>
                <a:latin typeface="Times New Roman"/>
                <a:ea typeface="Times New Roman"/>
                <a:cs typeface="Times New Roman"/>
                <a:sym typeface="Times New Roman"/>
              </a:rPr>
              <a:t>NTRK</a:t>
            </a:r>
            <a:r>
              <a:rPr lang="es-419" sz="1200">
                <a:solidFill>
                  <a:schemeClr val="dk1"/>
                </a:solidFill>
                <a:highlight>
                  <a:schemeClr val="lt1"/>
                </a:highlight>
                <a:latin typeface="Times New Roman"/>
                <a:ea typeface="Times New Roman"/>
                <a:cs typeface="Times New Roman"/>
                <a:sym typeface="Times New Roman"/>
              </a:rPr>
              <a:t> </a:t>
            </a:r>
            <a:endParaRPr sz="1200">
              <a:solidFill>
                <a:schemeClr val="dk1"/>
              </a:solidFill>
              <a:highlight>
                <a:schemeClr val="lt1"/>
              </a:highlight>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Screening</a:t>
            </a:r>
            <a:endParaRPr/>
          </a:p>
        </p:txBody>
      </p:sp>
      <p:sp>
        <p:nvSpPr>
          <p:cNvPr id="97" name="Google Shape;97;p19"/>
          <p:cNvSpPr txBox="1">
            <a:spLocks noGrp="1"/>
          </p:cNvSpPr>
          <p:nvPr>
            <p:ph type="body" idx="1"/>
          </p:nvPr>
        </p:nvSpPr>
        <p:spPr>
          <a:xfrm>
            <a:off x="311700" y="1326000"/>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419">
                <a:solidFill>
                  <a:schemeClr val="dk1"/>
                </a:solidFill>
                <a:highlight>
                  <a:schemeClr val="lt1"/>
                </a:highlight>
              </a:rPr>
              <a:t>US Preventive Services Task Force:</a:t>
            </a:r>
            <a:endParaRPr>
              <a:solidFill>
                <a:schemeClr val="dk1"/>
              </a:solidFill>
              <a:highlight>
                <a:schemeClr val="lt1"/>
              </a:highlight>
            </a:endParaRPr>
          </a:p>
          <a:p>
            <a:pPr marL="457200" lvl="0" indent="-342900" algn="l" rtl="0">
              <a:lnSpc>
                <a:spcPct val="100000"/>
              </a:lnSpc>
              <a:spcBef>
                <a:spcPts val="0"/>
              </a:spcBef>
              <a:spcAft>
                <a:spcPts val="0"/>
              </a:spcAft>
              <a:buClr>
                <a:srgbClr val="0000FF"/>
              </a:buClr>
              <a:buSzPts val="1800"/>
              <a:buChar char="-"/>
            </a:pPr>
            <a:r>
              <a:rPr lang="es-419">
                <a:solidFill>
                  <a:srgbClr val="0000FF"/>
                </a:solidFill>
                <a:highlight>
                  <a:schemeClr val="lt1"/>
                </a:highlight>
              </a:rPr>
              <a:t>Detección anual</a:t>
            </a:r>
            <a:endParaRPr>
              <a:solidFill>
                <a:srgbClr val="0000FF"/>
              </a:solidFill>
              <a:highlight>
                <a:schemeClr val="lt1"/>
              </a:highlight>
            </a:endParaRPr>
          </a:p>
          <a:p>
            <a:pPr marL="457200" lvl="0" indent="-342900" algn="l" rtl="0">
              <a:lnSpc>
                <a:spcPct val="100000"/>
              </a:lnSpc>
              <a:spcBef>
                <a:spcPts val="0"/>
              </a:spcBef>
              <a:spcAft>
                <a:spcPts val="0"/>
              </a:spcAft>
              <a:buClr>
                <a:srgbClr val="0000FF"/>
              </a:buClr>
              <a:buSzPts val="1800"/>
              <a:buChar char="-"/>
            </a:pPr>
            <a:r>
              <a:rPr lang="es-419">
                <a:solidFill>
                  <a:srgbClr val="0000FF"/>
                </a:solidFill>
                <a:highlight>
                  <a:schemeClr val="lt1"/>
                </a:highlight>
              </a:rPr>
              <a:t>A partir de los 55 años, hasta los 80 años</a:t>
            </a:r>
            <a:endParaRPr>
              <a:solidFill>
                <a:srgbClr val="0000FF"/>
              </a:solidFill>
              <a:highlight>
                <a:schemeClr val="lt1"/>
              </a:highlight>
            </a:endParaRPr>
          </a:p>
          <a:p>
            <a:pPr marL="457200" lvl="0" indent="-342900" algn="l" rtl="0">
              <a:lnSpc>
                <a:spcPct val="100000"/>
              </a:lnSpc>
              <a:spcBef>
                <a:spcPts val="0"/>
              </a:spcBef>
              <a:spcAft>
                <a:spcPts val="0"/>
              </a:spcAft>
              <a:buClr>
                <a:schemeClr val="dk1"/>
              </a:buClr>
              <a:buSzPts val="1800"/>
              <a:buChar char="-"/>
            </a:pPr>
            <a:r>
              <a:rPr lang="es-419">
                <a:solidFill>
                  <a:srgbClr val="0000FF"/>
                </a:solidFill>
                <a:highlight>
                  <a:schemeClr val="lt1"/>
                </a:highlight>
              </a:rPr>
              <a:t>30 paq/año o más que actualmente fuman o dejaron de fumar en los últimos 15 años</a:t>
            </a:r>
            <a:r>
              <a:rPr lang="es-419">
                <a:solidFill>
                  <a:schemeClr val="dk1"/>
                </a:solidFill>
                <a:highlight>
                  <a:schemeClr val="lt1"/>
                </a:highlight>
              </a:rPr>
              <a:t> </a:t>
            </a:r>
            <a:endParaRPr>
              <a:solidFill>
                <a:schemeClr val="dk1"/>
              </a:solidFill>
              <a:highlight>
                <a:schemeClr val="lt1"/>
              </a:highlight>
            </a:endParaRPr>
          </a:p>
          <a:p>
            <a:pPr marL="0" lvl="0" indent="0" algn="l" rtl="0">
              <a:lnSpc>
                <a:spcPct val="100000"/>
              </a:lnSpc>
              <a:spcBef>
                <a:spcPts val="0"/>
              </a:spcBef>
              <a:spcAft>
                <a:spcPts val="0"/>
              </a:spcAft>
              <a:buNone/>
            </a:pPr>
            <a:endParaRPr sz="1600">
              <a:solidFill>
                <a:schemeClr val="dk1"/>
              </a:solidFill>
              <a:highlight>
                <a:schemeClr val="lt1"/>
              </a:highlight>
            </a:endParaRPr>
          </a:p>
          <a:p>
            <a:pPr marL="0" lvl="0" indent="0" algn="l" rtl="0">
              <a:lnSpc>
                <a:spcPct val="100000"/>
              </a:lnSpc>
              <a:spcBef>
                <a:spcPts val="0"/>
              </a:spcBef>
              <a:spcAft>
                <a:spcPts val="0"/>
              </a:spcAft>
              <a:buNone/>
            </a:pPr>
            <a:endParaRPr sz="1600">
              <a:solidFill>
                <a:schemeClr val="dk1"/>
              </a:solidFill>
              <a:highlight>
                <a:schemeClr val="lt1"/>
              </a:highlight>
            </a:endParaRPr>
          </a:p>
          <a:p>
            <a:pPr marL="0" lvl="0" indent="0" algn="l" rtl="0">
              <a:lnSpc>
                <a:spcPct val="100000"/>
              </a:lnSpc>
              <a:spcBef>
                <a:spcPts val="0"/>
              </a:spcBef>
              <a:spcAft>
                <a:spcPts val="0"/>
              </a:spcAft>
              <a:buNone/>
            </a:pPr>
            <a:endParaRPr sz="1600" i="1">
              <a:solidFill>
                <a:schemeClr val="dk1"/>
              </a:solidFill>
              <a:highlight>
                <a:schemeClr val="lt1"/>
              </a:highlight>
            </a:endParaRPr>
          </a:p>
          <a:p>
            <a:pPr marL="0" lvl="0" indent="0" algn="l" rtl="0">
              <a:lnSpc>
                <a:spcPct val="100000"/>
              </a:lnSpc>
              <a:spcBef>
                <a:spcPts val="0"/>
              </a:spcBef>
              <a:spcAft>
                <a:spcPts val="0"/>
              </a:spcAft>
              <a:buNone/>
            </a:pPr>
            <a:r>
              <a:rPr lang="es-419" sz="1600" b="1" i="1">
                <a:solidFill>
                  <a:schemeClr val="dk1"/>
                </a:solidFill>
                <a:highlight>
                  <a:schemeClr val="lt1"/>
                </a:highlight>
              </a:rPr>
              <a:t>Ensayo NELSON (Nederlands-Leuvens Longkanker Screenings Onderzoek) mostró que la mortalidad por cáncer de pulmón a 10 años fue significativamente menor cuando los pacientes de alto riesgo se sometieron a exámenes de detección en comparación con ninguno (el riesgo de morir se redujo en un 24 % en hombres y en un 33 % en mujeres)</a:t>
            </a:r>
            <a:endParaRPr sz="1600" b="1" i="1">
              <a:solidFill>
                <a:schemeClr val="dk1"/>
              </a:solidFill>
              <a:highlight>
                <a:schemeClr val="lt1"/>
              </a:highlight>
            </a:endParaRPr>
          </a:p>
          <a:p>
            <a:pPr marL="0" lvl="0" indent="0" algn="l" rtl="0">
              <a:lnSpc>
                <a:spcPct val="100000"/>
              </a:lnSpc>
              <a:spcBef>
                <a:spcPts val="0"/>
              </a:spcBef>
              <a:spcAft>
                <a:spcPts val="0"/>
              </a:spcAft>
              <a:buNone/>
            </a:pPr>
            <a:endParaRPr sz="1600" b="1" i="1">
              <a:solidFill>
                <a:schemeClr val="dk1"/>
              </a:solidFill>
              <a:highlight>
                <a:schemeClr val="lt1"/>
              </a:highlight>
            </a:endParaRPr>
          </a:p>
          <a:p>
            <a:pPr marL="0" lvl="0" indent="0" algn="l" rtl="0">
              <a:spcBef>
                <a:spcPts val="0"/>
              </a:spcBef>
              <a:spcAft>
                <a:spcPts val="1200"/>
              </a:spcAft>
              <a:buClr>
                <a:schemeClr val="dk1"/>
              </a:buClr>
              <a:buSzPts val="1100"/>
              <a:buFont typeface="Arial"/>
              <a:buNone/>
            </a:pPr>
            <a:endParaRPr sz="1600" i="1">
              <a:solidFill>
                <a:schemeClr val="dk1"/>
              </a:solidFill>
              <a:highlight>
                <a:schemeClr val="lt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3" name="Google Shape;103;p20"/>
          <p:cNvPicPr preferRelativeResize="0"/>
          <p:nvPr/>
        </p:nvPicPr>
        <p:blipFill rotWithShape="1">
          <a:blip r:embed="rId3">
            <a:alphaModFix/>
          </a:blip>
          <a:srcRect l="4067" r="13931" b="11150"/>
          <a:stretch/>
        </p:blipFill>
        <p:spPr>
          <a:xfrm>
            <a:off x="822825" y="287938"/>
            <a:ext cx="7498350" cy="4567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0" name="Google Shape;110;p21"/>
          <p:cNvPicPr preferRelativeResize="0"/>
          <p:nvPr/>
        </p:nvPicPr>
        <p:blipFill rotWithShape="1">
          <a:blip r:embed="rId3">
            <a:alphaModFix/>
          </a:blip>
          <a:srcRect l="3717" t="8634" r="42940" b="9135"/>
          <a:stretch/>
        </p:blipFill>
        <p:spPr>
          <a:xfrm>
            <a:off x="1895587" y="252150"/>
            <a:ext cx="5352825" cy="4639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1982</Words>
  <Application>Microsoft Office PowerPoint</Application>
  <PresentationFormat>Presentación en pantalla (16:9)</PresentationFormat>
  <Paragraphs>171</Paragraphs>
  <Slides>66</Slides>
  <Notes>66</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66</vt:i4>
      </vt:variant>
    </vt:vector>
  </HeadingPairs>
  <TitlesOfParts>
    <vt:vector size="69" baseType="lpstr">
      <vt:lpstr>Arial</vt:lpstr>
      <vt:lpstr>Times New Roman</vt:lpstr>
      <vt:lpstr>Simple Light</vt:lpstr>
      <vt:lpstr>Cátedra de Clínica Quirúrgica   Hospital Tránsito Cáceres de Allende</vt:lpstr>
      <vt:lpstr>Temas</vt:lpstr>
      <vt:lpstr>Presentación de PowerPoint</vt:lpstr>
      <vt:lpstr>Presentación de PowerPoint</vt:lpstr>
      <vt:lpstr>Presentación de PowerPoint</vt:lpstr>
      <vt:lpstr>Presentación de PowerPoint</vt:lpstr>
      <vt:lpstr>Screening</vt:lpstr>
      <vt:lpstr>Presentación de PowerPoint</vt:lpstr>
      <vt:lpstr>Presentación de PowerPoint</vt:lpstr>
      <vt:lpstr>Clínica </vt:lpstr>
      <vt:lpstr>Presentación de PowerPoint</vt:lpstr>
      <vt:lpstr>Presentación de PowerPoint</vt:lpstr>
      <vt:lpstr>Presentación de PowerPoint</vt:lpstr>
      <vt:lpstr>Presentación de PowerPoint</vt:lpstr>
      <vt:lpstr>Diagnóstico</vt:lpstr>
      <vt:lpstr>Tomografía computada de tórax con contraste EV</vt:lpstr>
      <vt:lpstr>Presentación de PowerPoint</vt:lpstr>
      <vt:lpstr>Presentación de PowerPoint</vt:lpstr>
      <vt:lpstr>Presentación de PowerPoint</vt:lpstr>
      <vt:lpstr>Presentación de PowerPoint</vt:lpstr>
      <vt:lpstr>Presentación de PowerPoint</vt:lpstr>
      <vt:lpstr>Variantes histológicas</vt:lpstr>
      <vt:lpstr>Presentación de PowerPoint</vt:lpstr>
      <vt:lpstr>Presentación de PowerPoint</vt:lpstr>
      <vt:lpstr>Presentación de PowerPoint</vt:lpstr>
      <vt:lpstr>Diagnóstico diferencial</vt:lpstr>
      <vt:lpstr>Estadificación</vt:lpstr>
      <vt:lpstr>Estudios complementarios para la estadificación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Estadificación</vt:lpstr>
      <vt:lpstr>Presentación de PowerPoint</vt:lpstr>
      <vt:lpstr>Presentación de PowerPoint</vt:lpstr>
      <vt:lpstr>Presentación de PowerPoint</vt:lpstr>
      <vt:lpstr>Sobrevida</vt:lpstr>
      <vt:lpstr>Tratamiento </vt:lpstr>
      <vt:lpstr>Tratamiento</vt:lpstr>
      <vt:lpstr>Anatomía y tratamiento quirúrgico</vt:lpstr>
      <vt:lpstr>Lob inf. Der y Lob lob medio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Lob pulm sup der</vt:lpstr>
      <vt:lpstr>Presentación de PowerPoint</vt:lpstr>
      <vt:lpstr>Lob inf. izq</vt:lpstr>
      <vt:lpstr>Presentación de PowerPoint</vt:lpstr>
      <vt:lpstr>Presentación de PowerPoint</vt:lpstr>
      <vt:lpstr>Presentación de PowerPoint</vt:lpstr>
      <vt:lpstr>Inmunoterapia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Cátedra de Clínica Quirúrgica   Hospital Tránsito Cáceres de Allende</dc:title>
  <dc:creator>Usuario</dc:creator>
  <cp:lastModifiedBy>Usuario</cp:lastModifiedBy>
  <cp:revision>2</cp:revision>
  <dcterms:modified xsi:type="dcterms:W3CDTF">2024-09-02T13:45:18Z</dcterms:modified>
</cp:coreProperties>
</file>