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0" r:id="rId5"/>
    <p:sldId id="274" r:id="rId6"/>
    <p:sldId id="276" r:id="rId7"/>
    <p:sldId id="268" r:id="rId8"/>
    <p:sldId id="273" r:id="rId9"/>
    <p:sldId id="261" r:id="rId10"/>
    <p:sldId id="277" r:id="rId11"/>
    <p:sldId id="263" r:id="rId12"/>
    <p:sldId id="278" r:id="rId13"/>
    <p:sldId id="264" r:id="rId14"/>
    <p:sldId id="270" r:id="rId15"/>
    <p:sldId id="265" r:id="rId16"/>
    <p:sldId id="271" r:id="rId17"/>
    <p:sldId id="266" r:id="rId18"/>
    <p:sldId id="292" r:id="rId19"/>
    <p:sldId id="267" r:id="rId20"/>
    <p:sldId id="272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3" r:id="rId31"/>
    <p:sldId id="290" r:id="rId32"/>
    <p:sldId id="291" r:id="rId33"/>
    <p:sldId id="295" r:id="rId34"/>
    <p:sldId id="296" r:id="rId35"/>
    <p:sldId id="294" r:id="rId36"/>
    <p:sldId id="297" r:id="rId37"/>
    <p:sldId id="298" r:id="rId38"/>
    <p:sldId id="299" r:id="rId39"/>
    <p:sldId id="300" r:id="rId40"/>
    <p:sldId id="301" r:id="rId41"/>
    <p:sldId id="302" r:id="rId42"/>
    <p:sldId id="304" r:id="rId43"/>
    <p:sldId id="303" r:id="rId44"/>
    <p:sldId id="305" r:id="rId45"/>
    <p:sldId id="306" r:id="rId46"/>
    <p:sldId id="307" r:id="rId47"/>
    <p:sldId id="308" r:id="rId48"/>
    <p:sldId id="309" r:id="rId49"/>
    <p:sldId id="310" r:id="rId5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quin" initials="J" lastIdx="1" clrIdx="0">
    <p:extLst>
      <p:ext uri="{19B8F6BF-5375-455C-9EA6-DF929625EA0E}">
        <p15:presenceInfo xmlns:p15="http://schemas.microsoft.com/office/powerpoint/2012/main" userId="Joaqu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ED741-4F9E-62ED-AFD9-7CBF1F20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1FF4E8-0AFE-D49C-0F35-479D142A4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DA82D4-34EC-227F-2E0E-B8F7D196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36B-C271-4558-8EE0-BBC8FF3ED2E2}" type="datetimeFigureOut">
              <a:rPr lang="es-AR" smtClean="0"/>
              <a:t>29/4/2024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415DF-66D2-BB8A-93E7-F3E37D33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01092-E68A-E6D9-1D07-39E15236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AC0-E2C8-4310-8F5A-86B44135F9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940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2992A-73E9-53C6-3654-0C6CD52B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E957FA-A276-990E-86A7-D1C6A0B79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9F8F3-A6AC-AEB9-A262-174E694A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36B-C271-4558-8EE0-BBC8FF3ED2E2}" type="datetimeFigureOut">
              <a:rPr lang="es-AR" smtClean="0"/>
              <a:t>29/4/2024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430A50-731C-A21E-E8F8-5C56519B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36B78D-36BF-7875-9F4E-D105069A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AC0-E2C8-4310-8F5A-86B44135F9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360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B5E746-48EA-2535-681B-3EB107125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7F0C5F-D654-E1A2-3352-8DD99074E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C87C0B-754D-6F10-669A-2778888D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36B-C271-4558-8EE0-BBC8FF3ED2E2}" type="datetimeFigureOut">
              <a:rPr lang="es-AR" smtClean="0"/>
              <a:t>29/4/2024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76722-6B29-BE86-F9AD-48DA6561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70914A-15C9-CBD8-3F07-3EF91AB3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AC0-E2C8-4310-8F5A-86B44135F9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177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25BA8-9473-D8CA-756C-C9EE8305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0EA6-9659-3C0A-401A-82558E352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4664-C966-9A6E-1AA0-3E994A78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36B-C271-4558-8EE0-BBC8FF3ED2E2}" type="datetimeFigureOut">
              <a:rPr lang="es-AR" smtClean="0"/>
              <a:t>29/4/2024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663F93-D88F-6D53-8442-82B8C69C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FFF83-5ECF-0A79-E45D-C06D6D12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AC0-E2C8-4310-8F5A-86B44135F9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932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532D1-224D-9D8F-B6CE-0E8E7B9B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0F8920-569D-8B5D-10A0-D6C4D000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466EC0-1897-2BC3-8B48-F46E4C61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36B-C271-4558-8EE0-BBC8FF3ED2E2}" type="datetimeFigureOut">
              <a:rPr lang="es-AR" smtClean="0"/>
              <a:t>29/4/2024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61613-BB89-CB1C-F15A-D25EE582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44C73-91C6-328C-DCE4-F9AA5189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AC0-E2C8-4310-8F5A-86B44135F9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805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2212F-C5EF-8ADD-AC73-9C2CC07D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72EF3C-98DD-E5D5-DD3B-1460CBABE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FD845D-774C-B1AA-7B76-1B9A967EC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EF7BB2-0BC4-8FD1-EC05-EA6BC738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36B-C271-4558-8EE0-BBC8FF3ED2E2}" type="datetimeFigureOut">
              <a:rPr lang="es-AR" smtClean="0"/>
              <a:t>29/4/2024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2C52AF-F8F5-68FC-FB25-61786725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61B8FB-7DCB-89EC-975C-52D76C1B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AC0-E2C8-4310-8F5A-86B44135F9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309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0B7AE-4404-6A5A-1B45-EF8448A4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95D740-D338-C40E-06DF-59D2CF058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7CD58E-1A4B-EB04-9E24-9D958583A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7D7B0C-2661-B7D4-049E-7C0022BEB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E4C9E2-F1CD-0DFF-C9FE-39B4FF2A3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411666-ECAD-2272-D977-68AFF561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36B-C271-4558-8EE0-BBC8FF3ED2E2}" type="datetimeFigureOut">
              <a:rPr lang="es-AR" smtClean="0"/>
              <a:t>29/4/2024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DD14863-B122-F5EC-EDA6-AA382BED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EB2112-EC80-3F36-72CF-B6A267C3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AC0-E2C8-4310-8F5A-86B44135F9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342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00EC1-0239-62CF-E459-44500A8B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C13CF1-3704-AE08-5CD3-139DCD08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36B-C271-4558-8EE0-BBC8FF3ED2E2}" type="datetimeFigureOut">
              <a:rPr lang="es-AR" smtClean="0"/>
              <a:t>29/4/2024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C172B6-5A29-D39E-1AD5-B61B6FF0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981283-7F5B-65B7-F6D8-5F08C5C6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AC0-E2C8-4310-8F5A-86B44135F9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002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49FDD9-B3DF-F664-D453-9DCB2CD4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36B-C271-4558-8EE0-BBC8FF3ED2E2}" type="datetimeFigureOut">
              <a:rPr lang="es-AR" smtClean="0"/>
              <a:t>29/4/2024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22CE95-06D2-D362-9867-2FBE21B3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2E8DE7-18EA-D206-4B20-CFF66137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AC0-E2C8-4310-8F5A-86B44135F9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254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968E3-DD01-DDA6-59A8-9E3F33D92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1FA5D1-5693-ED9F-0B6F-F3477956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B0D278-3BDF-2275-352B-3B2D8F3AE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021778-2CF8-F2AA-CEA2-A404DD97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36B-C271-4558-8EE0-BBC8FF3ED2E2}" type="datetimeFigureOut">
              <a:rPr lang="es-AR" smtClean="0"/>
              <a:t>29/4/2024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E21073-1EDD-138C-A044-6F974BC4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EB2572-727F-F13C-CC3E-2DBDD576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AC0-E2C8-4310-8F5A-86B44135F9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980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A09D-EA71-2DEE-A5BD-111D40F6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C4592B-49A6-3FC5-E245-6712A2CCD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0A4F88-BFDD-4043-929F-DF7777F32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7A6059-02A1-6EBD-A56C-37A25143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C36B-C271-4558-8EE0-BBC8FF3ED2E2}" type="datetimeFigureOut">
              <a:rPr lang="es-AR" smtClean="0"/>
              <a:t>29/4/2024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BB049B-6127-06BB-AA87-25D177BA7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D5C45D-E129-5F4C-F5C7-6B5BF608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AC0-E2C8-4310-8F5A-86B44135F9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25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342AB9-8949-4E1A-EC5E-2FA948D9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A346A9-7B97-4948-95CC-9436D44E2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BAADB-B71B-4612-033A-06E7834BD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C36B-C271-4558-8EE0-BBC8FF3ED2E2}" type="datetimeFigureOut">
              <a:rPr lang="es-AR" smtClean="0"/>
              <a:t>29/4/2024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7DD3B0-3B34-7EC5-0551-820E705D6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689FC7-3810-C22B-7135-30D2EBF6A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EAC0-E2C8-4310-8F5A-86B44135F9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771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80804-4E4B-A2E4-D131-97BA13232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696" y="724452"/>
            <a:ext cx="9144000" cy="2387600"/>
          </a:xfrm>
        </p:spPr>
        <p:txBody>
          <a:bodyPr/>
          <a:lstStyle/>
          <a:p>
            <a:r>
              <a:rPr lang="es-ES" dirty="0"/>
              <a:t>Cáncer de la vía biliar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05990D-3F1D-66AC-2FA1-9FDAEC5FB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HOSPITAL TRANSITO CACERES DE ALLENDE</a:t>
            </a:r>
            <a:endParaRPr lang="es-AR" dirty="0"/>
          </a:p>
        </p:txBody>
      </p:sp>
      <p:pic>
        <p:nvPicPr>
          <p:cNvPr id="10242" name="Picture 2" descr="Versiones descargables del escudo de la UNC | Universidad Nacional de  Córdoba">
            <a:extLst>
              <a:ext uri="{FF2B5EF4-FFF2-40B4-BE49-F238E27FC236}">
                <a16:creationId xmlns:a16="http://schemas.microsoft.com/office/drawing/2014/main" id="{3ECB7A04-4A06-D60B-2D80-F251AA1C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95" y="100564"/>
            <a:ext cx="36671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0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148A8-E341-4229-F464-B6E9FED6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269"/>
            <a:ext cx="10515600" cy="615536"/>
          </a:xfrm>
        </p:spPr>
        <p:txBody>
          <a:bodyPr>
            <a:normAutofit fontScale="90000"/>
          </a:bodyPr>
          <a:lstStyle/>
          <a:p>
            <a:r>
              <a:rPr lang="es-ES" dirty="0"/>
              <a:t>CLINICA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FFADAD-7D09-B6A4-926A-453D0F470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3331"/>
            <a:ext cx="5181600" cy="4351338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dirty="0"/>
              <a:t>COLANGIOCARCIONOMA INTRAHEPATICO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MX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en epigastrio (25%)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MX" kern="0" dirty="0">
                <a:latin typeface="Arial" panose="020B0604020202020204" pitchFamily="34" charset="0"/>
                <a:cs typeface="Arial" panose="020B0604020202020204" pitchFamily="34" charset="0"/>
              </a:rPr>
              <a:t>Tumor en hipocondrio derecho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MX" kern="0" dirty="0">
                <a:latin typeface="Arial" panose="020B0604020202020204" pitchFamily="34" charset="0"/>
                <a:cs typeface="Arial" panose="020B0604020202020204" pitchFamily="34" charset="0"/>
              </a:rPr>
              <a:t>Pérdida de peso (30%)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MX" kern="0" dirty="0">
                <a:latin typeface="Arial" panose="020B0604020202020204" pitchFamily="34" charset="0"/>
                <a:cs typeface="Arial" panose="020B0604020202020204" pitchFamily="34" charset="0"/>
              </a:rPr>
              <a:t>Anemia - Síndrome febril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S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incidental o asintomáticos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S" kern="0" dirty="0">
                <a:latin typeface="Arial" panose="020B0604020202020204" pitchFamily="34" charset="0"/>
                <a:cs typeface="Arial" panose="020B0604020202020204" pitchFamily="34" charset="0"/>
              </a:rPr>
              <a:t>Prurito e ictericia (en tumores centrales)</a:t>
            </a:r>
            <a:r>
              <a:rPr lang="es-MX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14F676-557B-C37A-30F6-11DA217D3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253331"/>
            <a:ext cx="5181600" cy="4351338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ES" dirty="0"/>
              <a:t>COLANGIOCARCINOMA HILIAR.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b="1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Ictericia </a:t>
            </a:r>
            <a:r>
              <a:rPr lang="es-MX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“indolora y progresiva” (90%)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Coluria y acolia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Prurito (66%)</a:t>
            </a:r>
            <a:endParaRPr lang="es-E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Pérdida de Peso (30 %)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(25 %)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Fiebre (20%)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955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0EEB0-A89A-4081-70EB-EE3F7F89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3192"/>
            <a:ext cx="10515600" cy="1325563"/>
          </a:xfrm>
        </p:spPr>
        <p:txBody>
          <a:bodyPr/>
          <a:lstStyle/>
          <a:p>
            <a:r>
              <a:rPr lang="es-ES" dirty="0"/>
              <a:t>ICTERICIA.</a:t>
            </a:r>
            <a:endParaRPr lang="es-A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ECCE3A-ADD9-0D09-79E5-18ACF8AF8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690688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INDIRECTA</a:t>
            </a:r>
          </a:p>
          <a:p>
            <a:r>
              <a:rPr lang="es-ES" dirty="0"/>
              <a:t>HEMOLOSIS</a:t>
            </a:r>
          </a:p>
          <a:p>
            <a:r>
              <a:rPr lang="es-ES" dirty="0"/>
              <a:t>ERITROPOYESIS INEFICAZ</a:t>
            </a:r>
          </a:p>
          <a:p>
            <a:r>
              <a:rPr lang="es-ES" dirty="0"/>
              <a:t>FARMACO</a:t>
            </a:r>
          </a:p>
          <a:p>
            <a:r>
              <a:rPr lang="es-ES" dirty="0"/>
              <a:t>AYUNO PROLONGADO</a:t>
            </a:r>
          </a:p>
          <a:p>
            <a:r>
              <a:rPr lang="es-ES" dirty="0"/>
              <a:t>SEPSIS</a:t>
            </a:r>
          </a:p>
          <a:p>
            <a:r>
              <a:rPr lang="es-ES" dirty="0"/>
              <a:t>TRASTORNOS GENETICOS</a:t>
            </a:r>
            <a:endParaRPr lang="es-AR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B967181-DF4E-CBB2-2284-AF424327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CONJUGADA O DIRECTA</a:t>
            </a:r>
          </a:p>
          <a:p>
            <a:r>
              <a:rPr lang="es-ES" dirty="0"/>
              <a:t>ENFERMEDAD HEPATOCELULAR</a:t>
            </a:r>
          </a:p>
          <a:p>
            <a:r>
              <a:rPr lang="es-ES" dirty="0"/>
              <a:t>OBSTRUCCION BILIAR.</a:t>
            </a:r>
          </a:p>
          <a:p>
            <a:r>
              <a:rPr lang="es-ES" dirty="0"/>
              <a:t>EXTRAHEPATICA.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0550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FE184-243D-C518-9F8F-E6CC7470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139838"/>
            <a:ext cx="10515600" cy="1013101"/>
          </a:xfrm>
        </p:spPr>
        <p:txBody>
          <a:bodyPr/>
          <a:lstStyle/>
          <a:p>
            <a:r>
              <a:rPr lang="es-ES" dirty="0"/>
              <a:t>LABORATORIO</a:t>
            </a:r>
            <a:endParaRPr lang="es-AR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92EF41-F487-6530-930A-62EB61434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364974"/>
            <a:ext cx="10810461" cy="4811989"/>
          </a:xfrm>
        </p:spPr>
        <p:txBody>
          <a:bodyPr/>
          <a:lstStyle/>
          <a:p>
            <a:pPr eaLnBrk="1" hangingPunct="1"/>
            <a:r>
              <a:rPr lang="es-MX" altLang="es-AR" dirty="0">
                <a:latin typeface="Arial" panose="020B0604020202020204" pitchFamily="34" charset="0"/>
                <a:cs typeface="Arial" panose="020B0604020202020204" pitchFamily="34" charset="0"/>
              </a:rPr>
              <a:t>Hepatograma (inespecífico) - Anemia</a:t>
            </a:r>
          </a:p>
          <a:p>
            <a:pPr eaLnBrk="1" hangingPunct="1">
              <a:buFontTx/>
              <a:buNone/>
            </a:pPr>
            <a:r>
              <a:rPr lang="es-MX" altLang="es-A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altLang="es-AR" sz="2800" dirty="0">
                <a:latin typeface="Arial" panose="020B0604020202020204" pitchFamily="34" charset="0"/>
                <a:cs typeface="Arial" panose="020B0604020202020204" pitchFamily="34" charset="0"/>
              </a:rPr>
              <a:t>Bilirrubina  elevada</a:t>
            </a:r>
          </a:p>
          <a:p>
            <a:pPr eaLnBrk="1" hangingPunct="1">
              <a:buFontTx/>
              <a:buNone/>
            </a:pPr>
            <a:r>
              <a:rPr lang="es-MX" altLang="es-AR" sz="2800" dirty="0">
                <a:latin typeface="Arial" panose="020B0604020202020204" pitchFamily="34" charset="0"/>
                <a:cs typeface="Arial" panose="020B0604020202020204" pitchFamily="34" charset="0"/>
              </a:rPr>
              <a:t>	Fosfatasa alcalina elevada</a:t>
            </a:r>
          </a:p>
          <a:p>
            <a:pPr eaLnBrk="1" hangingPunct="1"/>
            <a:r>
              <a:rPr lang="es-MX" altLang="es-AR" dirty="0">
                <a:latin typeface="Arial" panose="020B0604020202020204" pitchFamily="34" charset="0"/>
                <a:cs typeface="Arial" panose="020B0604020202020204" pitchFamily="34" charset="0"/>
              </a:rPr>
              <a:t>Marcadores tumorales:</a:t>
            </a:r>
          </a:p>
          <a:p>
            <a:pPr lvl="1" eaLnBrk="1" hangingPunct="1">
              <a:buFontTx/>
              <a:buNone/>
            </a:pPr>
            <a:r>
              <a:rPr lang="es-MX" altLang="es-AR" dirty="0">
                <a:latin typeface="Arial" panose="020B0604020202020204" pitchFamily="34" charset="0"/>
                <a:cs typeface="Arial" panose="020B0604020202020204" pitchFamily="34" charset="0"/>
              </a:rPr>
              <a:t>- CA 19-9   (sensibilidad 67-87%)</a:t>
            </a:r>
          </a:p>
          <a:p>
            <a:pPr lvl="4" eaLnBrk="1" hangingPunct="1">
              <a:buFontTx/>
              <a:buNone/>
            </a:pPr>
            <a:r>
              <a:rPr lang="es-MX" altLang="es-A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altLang="es-AR" sz="2800" dirty="0">
                <a:latin typeface="Arial" panose="020B0604020202020204" pitchFamily="34" charset="0"/>
                <a:cs typeface="Arial" panose="020B0604020202020204" pitchFamily="34" charset="0"/>
              </a:rPr>
              <a:t>(especificidad 86-98% )</a:t>
            </a:r>
            <a:endParaRPr lang="es-MX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s-MX" altLang="es-AR" dirty="0">
                <a:latin typeface="Arial" panose="020B0604020202020204" pitchFamily="34" charset="0"/>
                <a:cs typeface="Arial" panose="020B0604020202020204" pitchFamily="34" charset="0"/>
              </a:rPr>
              <a:t>	 - </a:t>
            </a:r>
            <a:r>
              <a:rPr lang="es-MX" altLang="es-AR" sz="2800" dirty="0">
                <a:latin typeface="Arial" panose="020B0604020202020204" pitchFamily="34" charset="0"/>
                <a:cs typeface="Arial" panose="020B0604020202020204" pitchFamily="34" charset="0"/>
              </a:rPr>
              <a:t>Otros: CEA, CA 242, CA 125</a:t>
            </a:r>
          </a:p>
          <a:p>
            <a:endParaRPr lang="es-AR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4C89B19-F30B-2BA4-B692-A935D3268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217" y="3509030"/>
            <a:ext cx="2103437" cy="52387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130 U/ml</a:t>
            </a:r>
            <a:endParaRPr lang="es-ES" altLang="es-AR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0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301B212-A666-D6B5-0E8A-35F6FB02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87" y="12217"/>
            <a:ext cx="10515600" cy="1325563"/>
          </a:xfrm>
        </p:spPr>
        <p:txBody>
          <a:bodyPr/>
          <a:lstStyle/>
          <a:p>
            <a:r>
              <a:rPr lang="es-ES" dirty="0"/>
              <a:t>ESTUDIOS POR IMAGENES</a:t>
            </a:r>
            <a:endParaRPr lang="es-AR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F6E6AD-B34F-FA3B-6BE5-4664122EB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7780"/>
            <a:ext cx="10515600" cy="4351338"/>
          </a:xfrm>
        </p:spPr>
        <p:txBody>
          <a:bodyPr/>
          <a:lstStyle/>
          <a:p>
            <a:r>
              <a:rPr lang="es-ES" dirty="0"/>
              <a:t>SIEMPRE DE MENOS A MAS.</a:t>
            </a:r>
          </a:p>
          <a:p>
            <a:r>
              <a:rPr lang="es-ES" dirty="0"/>
              <a:t>1 ECOGRAFIA ABDOMINAL CON DOPPLER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1026" name="Picture 2" descr="Colangiocarcinoma – Cáncer de los conductos Biliares – Mi Endoscopia">
            <a:extLst>
              <a:ext uri="{FF2B5EF4-FFF2-40B4-BE49-F238E27FC236}">
                <a16:creationId xmlns:a16="http://schemas.microsoft.com/office/drawing/2014/main" id="{2F9BA8FB-6216-6052-423E-1E9C9367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1549951"/>
            <a:ext cx="5049077" cy="29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0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67E40-8F30-3F7B-9839-3EFCD5B4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TAC TRIFASICA DE ABDOMEN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29EAB6-A5BD-AD39-B191-AA293C23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s-ES" dirty="0"/>
              <a:t>Engrosamiento </a:t>
            </a:r>
            <a:r>
              <a:rPr lang="es-ES" dirty="0" err="1"/>
              <a:t>mural,obliteración</a:t>
            </a:r>
            <a:r>
              <a:rPr lang="es-ES" dirty="0"/>
              <a:t> y dilatación De la VB</a:t>
            </a:r>
          </a:p>
          <a:p>
            <a:pPr>
              <a:lnSpc>
                <a:spcPct val="200000"/>
              </a:lnSpc>
            </a:pPr>
            <a:r>
              <a:rPr lang="es-ES" dirty="0"/>
              <a:t>Evalúa la relación del T con los vasos.</a:t>
            </a:r>
          </a:p>
          <a:p>
            <a:pPr>
              <a:lnSpc>
                <a:spcPct val="200000"/>
              </a:lnSpc>
            </a:pPr>
            <a:r>
              <a:rPr lang="es-ES" dirty="0"/>
              <a:t>Evalúa volumen hepático ( atrofia y volumetría.</a:t>
            </a:r>
          </a:p>
          <a:p>
            <a:pPr>
              <a:lnSpc>
                <a:spcPct val="200000"/>
              </a:lnSpc>
            </a:pPr>
            <a:r>
              <a:rPr lang="es-ES" dirty="0"/>
              <a:t>Detecta compromiso </a:t>
            </a:r>
            <a:r>
              <a:rPr lang="es-ES" dirty="0" err="1"/>
              <a:t>ganglionar,peritonal</a:t>
            </a:r>
            <a:r>
              <a:rPr lang="es-ES" dirty="0"/>
              <a:t> y </a:t>
            </a:r>
            <a:r>
              <a:rPr lang="es-ES" dirty="0" err="1"/>
              <a:t>metastasis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9393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F1A94F2-83AA-C90A-0961-8E75A839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63"/>
            <a:ext cx="10515600" cy="1325563"/>
          </a:xfrm>
        </p:spPr>
        <p:txBody>
          <a:bodyPr/>
          <a:lstStyle/>
          <a:p>
            <a:r>
              <a:rPr lang="es-ES" dirty="0"/>
              <a:t>TAC toracoabdominal con contraste EV</a:t>
            </a:r>
            <a:endParaRPr lang="es-AR" dirty="0"/>
          </a:p>
        </p:txBody>
      </p:sp>
      <p:pic>
        <p:nvPicPr>
          <p:cNvPr id="2052" name="Picture 4" descr="Colangiocarcinoma hiliar (tumor de Klatskin)">
            <a:extLst>
              <a:ext uri="{FF2B5EF4-FFF2-40B4-BE49-F238E27FC236}">
                <a16:creationId xmlns:a16="http://schemas.microsoft.com/office/drawing/2014/main" id="{514C2913-BC60-908B-0E01-ABE99185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" y="1473464"/>
            <a:ext cx="4953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umor de Klatskin: A propósito de un caso - Diagnóstico Journal">
            <a:extLst>
              <a:ext uri="{FF2B5EF4-FFF2-40B4-BE49-F238E27FC236}">
                <a16:creationId xmlns:a16="http://schemas.microsoft.com/office/drawing/2014/main" id="{BCC21F12-EF9D-B7B6-9892-82D871A177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8" y="1473464"/>
            <a:ext cx="5808801" cy="39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umor de Klatskin: A propósito de un caso - Diagnóstico Journal">
            <a:extLst>
              <a:ext uri="{FF2B5EF4-FFF2-40B4-BE49-F238E27FC236}">
                <a16:creationId xmlns:a16="http://schemas.microsoft.com/office/drawing/2014/main" id="{4F6AA566-B5AC-4A3D-02B5-95EFB781F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30" y="2571750"/>
            <a:ext cx="62007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C2043-D621-4BB1-F48E-3DE0402C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RMN CON GADOLINEA + COLANGIO RMN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0FB1F6-1174-5106-05AB-EDD17C552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Delimita la extensión del tumor dentro de la VB.</a:t>
            </a:r>
          </a:p>
          <a:p>
            <a:pPr>
              <a:lnSpc>
                <a:spcPct val="150000"/>
              </a:lnSpc>
            </a:pPr>
            <a:r>
              <a:rPr lang="es-ES" dirty="0"/>
              <a:t>Mayor especificidad para diagnosticar otras etiologías</a:t>
            </a:r>
          </a:p>
          <a:p>
            <a:pPr>
              <a:lnSpc>
                <a:spcPct val="150000"/>
              </a:lnSpc>
            </a:pPr>
            <a:r>
              <a:rPr lang="es-ES" dirty="0"/>
              <a:t>Desventaja: alto nivel de cooperación del paciente.</a:t>
            </a:r>
          </a:p>
          <a:p>
            <a:pPr>
              <a:lnSpc>
                <a:spcPct val="150000"/>
              </a:lnSpc>
            </a:pPr>
            <a:r>
              <a:rPr lang="es-ES" dirty="0"/>
              <a:t>Ventaja: uso secuencia de difusión.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810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395FF30-BE6A-B853-29E7-BE779EE9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0"/>
            <a:ext cx="10515600" cy="1325563"/>
          </a:xfrm>
        </p:spPr>
        <p:txBody>
          <a:bodyPr/>
          <a:lstStyle/>
          <a:p>
            <a:r>
              <a:rPr lang="es-ES" dirty="0"/>
              <a:t>RMN COM COLANGIO RMN</a:t>
            </a:r>
            <a:endParaRPr lang="es-AR" dirty="0"/>
          </a:p>
        </p:txBody>
      </p:sp>
      <p:pic>
        <p:nvPicPr>
          <p:cNvPr id="3074" name="Picture 2" descr="Klatskin tumor | Radiology Reference Article | Radiopaedia.org">
            <a:extLst>
              <a:ext uri="{FF2B5EF4-FFF2-40B4-BE49-F238E27FC236}">
                <a16:creationId xmlns:a16="http://schemas.microsoft.com/office/drawing/2014/main" id="{E203BA90-AC0C-D196-60F3-27F0A1CDA8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4" y="1289911"/>
            <a:ext cx="5031740" cy="39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latskin tumor presenting as unresectable perihilar hepatic mass: A case  report - ScienceDirect">
            <a:extLst>
              <a:ext uri="{FF2B5EF4-FFF2-40B4-BE49-F238E27FC236}">
                <a16:creationId xmlns:a16="http://schemas.microsoft.com/office/drawing/2014/main" id="{E8190C1E-08DE-3506-5425-534CBBE1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92" y="1810614"/>
            <a:ext cx="7186667" cy="29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xact delineation of Klatskin tumour with SPIO. a T2- weighted TSE with...  | Download Scientific Diagram">
            <a:extLst>
              <a:ext uri="{FF2B5EF4-FFF2-40B4-BE49-F238E27FC236}">
                <a16:creationId xmlns:a16="http://schemas.microsoft.com/office/drawing/2014/main" id="{40BF2018-FC83-7161-6134-B6573F8B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20" y="1095234"/>
            <a:ext cx="4546600" cy="560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8D055-93E3-26A3-958E-40DB5EF9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PET CT.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EB88AA-B3FC-F657-F536-1F568836B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669" y="1862612"/>
            <a:ext cx="10515600" cy="3985818"/>
          </a:xfrm>
        </p:spPr>
      </p:pic>
    </p:spTree>
    <p:extLst>
      <p:ext uri="{BB962C8B-B14F-4D97-AF65-F5344CB8AC3E}">
        <p14:creationId xmlns:p14="http://schemas.microsoft.com/office/powerpoint/2010/main" val="185361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FE78C-23FB-5FB8-C33B-1D03A777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132176"/>
            <a:ext cx="10515600" cy="1325563"/>
          </a:xfrm>
        </p:spPr>
        <p:txBody>
          <a:bodyPr/>
          <a:lstStyle/>
          <a:p>
            <a:r>
              <a:rPr lang="es-ES" dirty="0"/>
              <a:t>TRATAMIENTO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B2D142-9750-B364-7BA7-BE5C3E391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6" y="1444487"/>
            <a:ext cx="11184835" cy="5035136"/>
          </a:xfrm>
        </p:spPr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A89A9E-2201-0797-5216-65B1C2A2B1F5}"/>
              </a:ext>
            </a:extLst>
          </p:cNvPr>
          <p:cNvSpPr txBox="1"/>
          <p:nvPr/>
        </p:nvSpPr>
        <p:spPr>
          <a:xfrm>
            <a:off x="4267200" y="1987826"/>
            <a:ext cx="417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ES COLANGIOCARCINOMA</a:t>
            </a:r>
            <a:r>
              <a:rPr lang="es-ES" dirty="0"/>
              <a:t>?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878BA1-1616-C1C7-F5EE-ABAF9FD5950B}"/>
              </a:ext>
            </a:extLst>
          </p:cNvPr>
          <p:cNvSpPr txBox="1"/>
          <p:nvPr/>
        </p:nvSpPr>
        <p:spPr>
          <a:xfrm>
            <a:off x="596348" y="3429000"/>
            <a:ext cx="3061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NECESITO MAS IMÁGENES</a:t>
            </a:r>
            <a:r>
              <a:rPr lang="es-ES" dirty="0"/>
              <a:t>?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F8474E-41CC-A4EE-F1C8-4C16098BB34A}"/>
              </a:ext>
            </a:extLst>
          </p:cNvPr>
          <p:cNvSpPr txBox="1"/>
          <p:nvPr/>
        </p:nvSpPr>
        <p:spPr>
          <a:xfrm>
            <a:off x="8467934" y="3486589"/>
            <a:ext cx="308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QUE HEPATECTOMIA?</a:t>
            </a:r>
            <a:endParaRPr lang="es-AR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A2FB99-D694-3F35-6D5E-E502A0C53F56}"/>
              </a:ext>
            </a:extLst>
          </p:cNvPr>
          <p:cNvSpPr txBox="1"/>
          <p:nvPr/>
        </p:nvSpPr>
        <p:spPr>
          <a:xfrm>
            <a:off x="596348" y="5146874"/>
            <a:ext cx="327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HAY QUE DENAR LA VB?</a:t>
            </a:r>
            <a:endParaRPr lang="es-AR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B9EFAD4-FA12-A5A7-87AD-B4ADEA01159A}"/>
              </a:ext>
            </a:extLst>
          </p:cNvPr>
          <p:cNvSpPr txBox="1"/>
          <p:nvPr/>
        </p:nvSpPr>
        <p:spPr>
          <a:xfrm>
            <a:off x="8309113" y="5030929"/>
            <a:ext cx="308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ES SUFICIENTE EL FHR?</a:t>
            </a:r>
            <a:endParaRPr lang="es-AR" sz="2400" dirty="0"/>
          </a:p>
        </p:txBody>
      </p:sp>
      <p:pic>
        <p:nvPicPr>
          <p:cNvPr id="5122" name="Picture 2" descr="Colangiocarcinoma hiliar (tumor de Klatskin)">
            <a:extLst>
              <a:ext uri="{FF2B5EF4-FFF2-40B4-BE49-F238E27FC236}">
                <a16:creationId xmlns:a16="http://schemas.microsoft.com/office/drawing/2014/main" id="{C1275AB2-0CC2-E897-EC2C-CF53810F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27" y="2904451"/>
            <a:ext cx="3273080" cy="25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3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22770-DC72-8EF8-7312-911AFCAC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6" y="153091"/>
            <a:ext cx="10515600" cy="774562"/>
          </a:xfrm>
        </p:spPr>
        <p:txBody>
          <a:bodyPr/>
          <a:lstStyle/>
          <a:p>
            <a:r>
              <a:rPr lang="es-ES" dirty="0"/>
              <a:t>EPIDEMIOLOGIA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7A646-8908-7540-6DD0-51BFA478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44" y="1253330"/>
            <a:ext cx="10515600" cy="51739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s-ES" dirty="0"/>
              <a:t> Este tipo de Cáncer se conoce hace mas de un siglo </a:t>
            </a:r>
            <a:r>
              <a:rPr lang="es-ES" dirty="0" err="1"/>
              <a:t>Musser</a:t>
            </a:r>
            <a:r>
              <a:rPr lang="es-ES" dirty="0"/>
              <a:t> 1889 describió 18 casos de cáncer de la vía biliar extrahepática.</a:t>
            </a:r>
          </a:p>
          <a:p>
            <a:pPr>
              <a:lnSpc>
                <a:spcPct val="200000"/>
              </a:lnSpc>
            </a:pPr>
            <a:r>
              <a:rPr lang="es-MX" altLang="es-AR" dirty="0">
                <a:cs typeface="Arial" panose="020B0604020202020204" pitchFamily="34" charset="0"/>
              </a:rPr>
              <a:t> Colangiocarcinoma hiliar Descripto por </a:t>
            </a:r>
            <a:r>
              <a:rPr lang="es-MX" altLang="es-AR" dirty="0" err="1">
                <a:cs typeface="Arial" panose="020B0604020202020204" pitchFamily="34" charset="0"/>
              </a:rPr>
              <a:t>Klatskin</a:t>
            </a:r>
            <a:r>
              <a:rPr lang="es-MX" altLang="es-AR" dirty="0">
                <a:cs typeface="Arial" panose="020B0604020202020204" pitchFamily="34" charset="0"/>
              </a:rPr>
              <a:t> 1965.</a:t>
            </a:r>
          </a:p>
          <a:p>
            <a:pPr>
              <a:lnSpc>
                <a:spcPct val="200000"/>
              </a:lnSpc>
            </a:pPr>
            <a:r>
              <a:rPr lang="es-ES" dirty="0"/>
              <a:t>Tumor raro representa el 2% de todos los canceres.</a:t>
            </a:r>
          </a:p>
          <a:p>
            <a:pPr>
              <a:lnSpc>
                <a:spcPct val="200000"/>
              </a:lnSpc>
            </a:pPr>
            <a:r>
              <a:rPr lang="es-ES" dirty="0"/>
              <a:t>Responsable del 13% de muertes por canceres en el mundo y el 15 % de muertes por tumores biliares.</a:t>
            </a:r>
          </a:p>
          <a:p>
            <a:pPr>
              <a:lnSpc>
                <a:spcPct val="200000"/>
              </a:lnSpc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3773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39990D5-48F6-150F-5AFF-884A3161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DIAGNOSTICOS DIFERENCIALES</a:t>
            </a:r>
            <a:endParaRPr lang="es-AR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2D192B-A8FD-E49A-C2D9-C1A4DCFFC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Colangitis esclerosante primaria.</a:t>
            </a:r>
          </a:p>
          <a:p>
            <a:r>
              <a:rPr lang="es-ES" dirty="0"/>
              <a:t>Carcinoma de la </a:t>
            </a:r>
            <a:r>
              <a:rPr lang="es-ES" dirty="0" err="1"/>
              <a:t>vesicula</a:t>
            </a:r>
            <a:endParaRPr lang="es-ES" dirty="0"/>
          </a:p>
          <a:p>
            <a:r>
              <a:rPr lang="es-ES" dirty="0"/>
              <a:t>Tumor </a:t>
            </a:r>
            <a:r>
              <a:rPr lang="es-ES" dirty="0" err="1"/>
              <a:t>mucinoso</a:t>
            </a:r>
            <a:r>
              <a:rPr lang="es-ES" dirty="0"/>
              <a:t> papilar intraductal.</a:t>
            </a:r>
          </a:p>
          <a:p>
            <a:r>
              <a:rPr lang="es-ES" dirty="0"/>
              <a:t>Estenosis benignas pop.</a:t>
            </a:r>
          </a:p>
          <a:p>
            <a:r>
              <a:rPr lang="es-ES" dirty="0"/>
              <a:t>Colangitis por Ig4.</a:t>
            </a:r>
          </a:p>
          <a:p>
            <a:r>
              <a:rPr lang="es-ES" dirty="0" err="1"/>
              <a:t>Sindrome</a:t>
            </a:r>
            <a:r>
              <a:rPr lang="es-ES" dirty="0"/>
              <a:t> de </a:t>
            </a:r>
            <a:r>
              <a:rPr lang="es-ES" dirty="0" err="1"/>
              <a:t>mirizzi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00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71B243A-7BEC-F89D-BB30-B985915F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DRENAJE BILIAR</a:t>
            </a:r>
            <a:endParaRPr lang="es-AR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266F250-5BBC-CB08-783E-A4F1B01C9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425" y="1568244"/>
            <a:ext cx="5181600" cy="4351338"/>
          </a:xfrm>
        </p:spPr>
        <p:txBody>
          <a:bodyPr/>
          <a:lstStyle/>
          <a:p>
            <a:r>
              <a:rPr lang="es-ES" dirty="0"/>
              <a:t>Porque?</a:t>
            </a:r>
          </a:p>
          <a:p>
            <a:r>
              <a:rPr lang="es-ES" dirty="0"/>
              <a:t>A quien?</a:t>
            </a:r>
          </a:p>
          <a:p>
            <a:r>
              <a:rPr lang="es-ES" dirty="0"/>
              <a:t>De que lado ?</a:t>
            </a:r>
          </a:p>
          <a:p>
            <a:r>
              <a:rPr lang="es-ES" dirty="0"/>
              <a:t>Cuando?</a:t>
            </a:r>
          </a:p>
          <a:p>
            <a:r>
              <a:rPr lang="es-ES" dirty="0"/>
              <a:t>Que tipo de drenaje?</a:t>
            </a:r>
            <a:endParaRPr lang="es-AR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A20BA0-02F9-00E0-4E20-678C00B5E2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6" name="Picture 4" descr="Carcinoma de vías biliares. Tumor de klatskin - Diplomadomedico.com">
            <a:extLst>
              <a:ext uri="{FF2B5EF4-FFF2-40B4-BE49-F238E27FC236}">
                <a16:creationId xmlns:a16="http://schemas.microsoft.com/office/drawing/2014/main" id="{0A7A42C7-2364-7ACA-B078-0725B8718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57" y="1505158"/>
            <a:ext cx="6278218" cy="41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97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C1E39D3-C4FA-08C0-8F42-09CBF9DC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QUE TIPO DE RESECCION</a:t>
            </a:r>
            <a:endParaRPr lang="es-AR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601C8D-0069-99BC-EB31-269F877A6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dirty="0"/>
              <a:t>TIPO I                                           </a:t>
            </a:r>
            <a:r>
              <a:rPr lang="es-ES" dirty="0" err="1"/>
              <a:t>Reseccion</a:t>
            </a:r>
            <a:r>
              <a:rPr lang="es-ES" dirty="0"/>
              <a:t> de la </a:t>
            </a:r>
            <a:r>
              <a:rPr lang="es-ES" dirty="0" err="1"/>
              <a:t>via</a:t>
            </a:r>
            <a:r>
              <a:rPr lang="es-ES" dirty="0"/>
              <a:t> biliar + linfadenectomía.</a:t>
            </a:r>
          </a:p>
          <a:p>
            <a:pPr>
              <a:lnSpc>
                <a:spcPct val="100000"/>
              </a:lnSpc>
            </a:pPr>
            <a:r>
              <a:rPr lang="es-ES" dirty="0"/>
              <a:t>TIPO II / IIIA                                 </a:t>
            </a:r>
            <a:r>
              <a:rPr lang="es-ES" dirty="0" err="1"/>
              <a:t>Hepatectomia</a:t>
            </a:r>
            <a:r>
              <a:rPr lang="es-ES" dirty="0"/>
              <a:t> derecha + </a:t>
            </a:r>
            <a:r>
              <a:rPr lang="es-ES" dirty="0" err="1"/>
              <a:t>seg</a:t>
            </a:r>
            <a:r>
              <a:rPr lang="es-ES" dirty="0"/>
              <a:t> 1 + Resección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dirty="0"/>
              <a:t>                                                        de la </a:t>
            </a:r>
            <a:r>
              <a:rPr lang="es-ES" dirty="0" err="1"/>
              <a:t>via</a:t>
            </a:r>
            <a:r>
              <a:rPr lang="es-ES" dirty="0"/>
              <a:t> biliar+ linfadenectomía.</a:t>
            </a:r>
          </a:p>
          <a:p>
            <a:pPr>
              <a:lnSpc>
                <a:spcPct val="100000"/>
              </a:lnSpc>
            </a:pPr>
            <a:r>
              <a:rPr lang="es-ES" dirty="0"/>
              <a:t>TIPO IIIB                                      </a:t>
            </a:r>
            <a:r>
              <a:rPr lang="es-ES" dirty="0" err="1"/>
              <a:t>Hepatectomia</a:t>
            </a:r>
            <a:r>
              <a:rPr lang="es-ES" dirty="0"/>
              <a:t> Izquierda + </a:t>
            </a:r>
            <a:r>
              <a:rPr lang="es-ES" dirty="0" err="1"/>
              <a:t>seg</a:t>
            </a:r>
            <a:r>
              <a:rPr lang="es-ES" dirty="0"/>
              <a:t> 1 + Resección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dirty="0"/>
              <a:t>                                                        de la </a:t>
            </a:r>
            <a:r>
              <a:rPr lang="es-ES" dirty="0" err="1"/>
              <a:t>via</a:t>
            </a:r>
            <a:r>
              <a:rPr lang="es-ES" dirty="0"/>
              <a:t> biliar+ linfadenectomía </a:t>
            </a:r>
          </a:p>
          <a:p>
            <a:pPr>
              <a:lnSpc>
                <a:spcPct val="100000"/>
              </a:lnSpc>
            </a:pPr>
            <a:r>
              <a:rPr lang="es-ES" dirty="0"/>
              <a:t>TIPO IV                                        </a:t>
            </a:r>
            <a:r>
              <a:rPr lang="es-ES" dirty="0" err="1"/>
              <a:t>Triseccionectomia</a:t>
            </a:r>
            <a:r>
              <a:rPr lang="es-ES" dirty="0"/>
              <a:t> derecha + </a:t>
            </a:r>
            <a:r>
              <a:rPr lang="es-ES" dirty="0" err="1"/>
              <a:t>seg</a:t>
            </a:r>
            <a:r>
              <a:rPr lang="es-ES" dirty="0"/>
              <a:t> 1 +resección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dirty="0"/>
              <a:t>                                                       de la </a:t>
            </a:r>
            <a:r>
              <a:rPr lang="es-ES" dirty="0" err="1"/>
              <a:t>via</a:t>
            </a:r>
            <a:r>
              <a:rPr lang="es-ES" dirty="0"/>
              <a:t> biliar+ linfadenectomía.</a:t>
            </a:r>
            <a:endParaRPr lang="es-AR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45C2345C-CA38-0988-5936-727111ABA601}"/>
              </a:ext>
            </a:extLst>
          </p:cNvPr>
          <p:cNvSpPr/>
          <p:nvPr/>
        </p:nvSpPr>
        <p:spPr>
          <a:xfrm>
            <a:off x="2292626" y="1963737"/>
            <a:ext cx="2955235" cy="2252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A1DB012-59BC-A760-3CA4-D12CEBB519A5}"/>
              </a:ext>
            </a:extLst>
          </p:cNvPr>
          <p:cNvSpPr/>
          <p:nvPr/>
        </p:nvSpPr>
        <p:spPr>
          <a:xfrm>
            <a:off x="3008243" y="2425148"/>
            <a:ext cx="2239618" cy="2252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35F0A5C2-B0C7-0D8E-19C5-4BCD87DD05E9}"/>
              </a:ext>
            </a:extLst>
          </p:cNvPr>
          <p:cNvSpPr/>
          <p:nvPr/>
        </p:nvSpPr>
        <p:spPr>
          <a:xfrm>
            <a:off x="2579427" y="3429000"/>
            <a:ext cx="2668434" cy="2013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2F148A9D-2923-7204-3A00-A6F666BEF50D}"/>
              </a:ext>
            </a:extLst>
          </p:cNvPr>
          <p:cNvSpPr/>
          <p:nvPr/>
        </p:nvSpPr>
        <p:spPr>
          <a:xfrm>
            <a:off x="2402006" y="4626591"/>
            <a:ext cx="2845855" cy="2013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5B0E760-3C86-4B3B-871B-EF906FB5B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679" y="2225467"/>
            <a:ext cx="4324954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ECF834-E559-2CA2-4321-FF51F48F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1690688"/>
            <a:ext cx="11834191" cy="4716737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956966A-94A0-D862-0340-1D84A1B3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10995991" cy="960092"/>
          </a:xfrm>
        </p:spPr>
        <p:txBody>
          <a:bodyPr/>
          <a:lstStyle/>
          <a:p>
            <a:r>
              <a:rPr lang="es-ES" dirty="0"/>
              <a:t>RESECCION HEPATICA.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81742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A18BA-FB04-08C8-DADF-75962A7F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VOLUMETRIA HEPATICA</a:t>
            </a: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93F4B4-44BE-234B-A19E-73D8F987A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99" y="1743007"/>
            <a:ext cx="10694859" cy="47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64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43CBA0-0ADB-EBFE-72EB-ECFA79C9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3588"/>
          </a:xfrm>
        </p:spPr>
        <p:txBody>
          <a:bodyPr/>
          <a:lstStyle/>
          <a:p>
            <a:r>
              <a:rPr lang="es-ES" dirty="0"/>
              <a:t>FUTURO HIGADO REMANENTE</a:t>
            </a:r>
            <a:endParaRPr lang="es-AR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5E84F66-6C41-2334-D51C-FAA0A4088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087" y="1533385"/>
            <a:ext cx="7628355" cy="4853471"/>
          </a:xfrm>
        </p:spPr>
      </p:pic>
    </p:spTree>
    <p:extLst>
      <p:ext uri="{BB962C8B-B14F-4D97-AF65-F5344CB8AC3E}">
        <p14:creationId xmlns:p14="http://schemas.microsoft.com/office/powerpoint/2010/main" val="184954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D5EA1-7C77-D0F0-FDA8-42549BC9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OCLUSION PORTAL PREOPERATORIA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6D5902-A016-486A-C4DC-871C607AC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79886B-6CF0-5F28-7CC5-E5B07F119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1" y="1595906"/>
            <a:ext cx="9164241" cy="50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89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34F80-EE4F-540D-163E-D99E1704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/>
          <a:lstStyle/>
          <a:p>
            <a:r>
              <a:rPr lang="es-ES" dirty="0"/>
              <a:t>CRITERIOS DE IRRESECABILIDAD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033D84-1E88-1B66-9EC9-965962496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2"/>
            <a:ext cx="10515600" cy="52213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DEL PACIENTE.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DEL TUMOR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Compromiso biliares de rama </a:t>
            </a:r>
            <a:r>
              <a:rPr lang="es-ES" dirty="0" err="1"/>
              <a:t>secudaria</a:t>
            </a:r>
            <a:r>
              <a:rPr lang="es-ES" dirty="0"/>
              <a:t> bilateral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Compromiso de la vena porta principal.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Atrofia hepática con compromiso portal </a:t>
            </a:r>
            <a:r>
              <a:rPr lang="es-ES" dirty="0" err="1"/>
              <a:t>contraleteral</a:t>
            </a:r>
            <a:r>
              <a:rPr lang="es-ES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Atrofia hepática con compromiso contralateral biliares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Compromiso biliar con infiltración contralateral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METASTASIS.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err="1"/>
              <a:t>Mts</a:t>
            </a:r>
            <a:r>
              <a:rPr lang="es-ES" dirty="0"/>
              <a:t> hepáticas/carcinomatosis/n2. </a:t>
            </a:r>
            <a:r>
              <a:rPr lang="es-ES" dirty="0" err="1"/>
              <a:t>metastasis</a:t>
            </a:r>
            <a:r>
              <a:rPr lang="es-ES" dirty="0"/>
              <a:t> a </a:t>
            </a:r>
            <a:r>
              <a:rPr lang="es-ES" dirty="0" err="1"/>
              <a:t>distacia</a:t>
            </a:r>
            <a:r>
              <a:rPr lang="es-ES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91473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48FD0-B795-A446-E8A3-65CB6339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FACTORES PRONOSTICOS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5DBD4F-F4F8-33F5-D1E4-CD501A98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4400" dirty="0">
                <a:solidFill>
                  <a:srgbClr val="FF0000"/>
                </a:solidFill>
              </a:rPr>
              <a:t>RESECCION R 0/ MARGENES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400" dirty="0">
                <a:solidFill>
                  <a:srgbClr val="FF0000"/>
                </a:solidFill>
              </a:rPr>
              <a:t>ESTADIO GANGLIONAR (+ disminuye supervivencia).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Congelar cuando es posible margen distal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4807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6B6C0-8810-920C-49A3-6A162EC8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CLASIFICACION 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78F4276-935B-B23C-7016-DAD8C9622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913" y="1690688"/>
            <a:ext cx="10515600" cy="4307022"/>
          </a:xfrm>
        </p:spPr>
      </p:pic>
    </p:spTree>
    <p:extLst>
      <p:ext uri="{BB962C8B-B14F-4D97-AF65-F5344CB8AC3E}">
        <p14:creationId xmlns:p14="http://schemas.microsoft.com/office/powerpoint/2010/main" val="166582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124A4-0978-F613-ED45-544300AF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5935E9-8E10-A560-7190-0177F01C6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Incidencia anual en EE.UU. 1/100.000</a:t>
            </a:r>
            <a:endParaRPr lang="es-AR" dirty="0"/>
          </a:p>
          <a:p>
            <a:pPr>
              <a:lnSpc>
                <a:spcPct val="150000"/>
              </a:lnSpc>
            </a:pPr>
            <a:r>
              <a:rPr lang="es-AR" dirty="0"/>
              <a:t>Adenocarcinomas bien diferenciados secretores de mucina.</a:t>
            </a:r>
          </a:p>
          <a:p>
            <a:pPr>
              <a:lnSpc>
                <a:spcPct val="150000"/>
              </a:lnSpc>
            </a:pPr>
            <a:r>
              <a:rPr lang="es-AR" dirty="0"/>
              <a:t>Constituye el 3% de todos los ca gastrointestinales</a:t>
            </a:r>
          </a:p>
          <a:p>
            <a:pPr>
              <a:lnSpc>
                <a:spcPct val="150000"/>
              </a:lnSpc>
            </a:pPr>
            <a:r>
              <a:rPr lang="es-AR" dirty="0"/>
              <a:t>Mas frecuente en varones a una edad media de 65 años.</a:t>
            </a:r>
          </a:p>
          <a:p>
            <a:pPr>
              <a:lnSpc>
                <a:spcPct val="150000"/>
              </a:lnSpc>
            </a:pPr>
            <a:r>
              <a:rPr lang="es-MX" sz="2800" dirty="0">
                <a:cs typeface="Arial" panose="020B0604020202020204" pitchFamily="34" charset="0"/>
              </a:rPr>
              <a:t>Sobrevida media en Tu no resecados: 6 a 12 meses</a:t>
            </a:r>
            <a:endParaRPr lang="es-ES" dirty="0"/>
          </a:p>
          <a:p>
            <a:pPr>
              <a:lnSpc>
                <a:spcPct val="150000"/>
              </a:lnSpc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58277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D391B-F1B9-C0FB-2454-435BD13B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TNM TU PERIHILIARES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079D5B-AFBA-C254-9F4D-B0357582D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750987" cy="4942370"/>
          </a:xfrm>
        </p:spPr>
      </p:pic>
    </p:spTree>
    <p:extLst>
      <p:ext uri="{BB962C8B-B14F-4D97-AF65-F5344CB8AC3E}">
        <p14:creationId xmlns:p14="http://schemas.microsoft.com/office/powerpoint/2010/main" val="525922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B3624-9BEB-EADE-DA68-A183B11D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RECURRENCIA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BC998E-EF67-3039-01C8-B06E48605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s-ES" dirty="0"/>
              <a:t>La mayoría de los pacientes van a recurrir.</a:t>
            </a:r>
          </a:p>
          <a:p>
            <a:pPr>
              <a:lnSpc>
                <a:spcPct val="250000"/>
              </a:lnSpc>
            </a:pPr>
            <a:r>
              <a:rPr lang="es-ES" dirty="0"/>
              <a:t>Tienen poca posibilidad de rescate quirúrgica ( tratamiento paliativo)</a:t>
            </a:r>
          </a:p>
          <a:p>
            <a:pPr>
              <a:lnSpc>
                <a:spcPct val="250000"/>
              </a:lnSpc>
            </a:pPr>
            <a:r>
              <a:rPr lang="es-ES" dirty="0"/>
              <a:t>Supervivencia a 5 años alrededor del 30 %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14442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EF4BA-8D67-D32E-6CE2-5F826180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PALIATIVO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26C72C8-CD9B-7CAC-E255-E958F25CC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435" y="1816232"/>
            <a:ext cx="10515600" cy="3972559"/>
          </a:xfrm>
        </p:spPr>
      </p:pic>
    </p:spTree>
    <p:extLst>
      <p:ext uri="{BB962C8B-B14F-4D97-AF65-F5344CB8AC3E}">
        <p14:creationId xmlns:p14="http://schemas.microsoft.com/office/powerpoint/2010/main" val="3219400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10B62-5ABA-8F49-B23E-C4B6D6B6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4" y="1333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Varón 28 años </a:t>
            </a:r>
            <a:r>
              <a:rPr lang="es-ES" dirty="0" err="1"/>
              <a:t>colestasis,Papilomatosis</a:t>
            </a:r>
            <a:r>
              <a:rPr lang="es-ES" dirty="0"/>
              <a:t> de la </a:t>
            </a:r>
            <a:r>
              <a:rPr lang="es-ES" dirty="0" err="1"/>
              <a:t>via</a:t>
            </a:r>
            <a:r>
              <a:rPr lang="es-ES" dirty="0"/>
              <a:t> biliar con </a:t>
            </a:r>
            <a:r>
              <a:rPr lang="es-ES" dirty="0" err="1"/>
              <a:t>colangiocarcionoma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HEPATECTOMIA DERECHA </a:t>
            </a:r>
            <a:endParaRPr lang="es-AR" dirty="0"/>
          </a:p>
        </p:txBody>
      </p:sp>
      <p:pic>
        <p:nvPicPr>
          <p:cNvPr id="4" name="Picture 9" descr="D:\Documentos_Carlos\Documents\Papilomatosis de la VB 2014\DSC05268.JPG">
            <a:extLst>
              <a:ext uri="{FF2B5EF4-FFF2-40B4-BE49-F238E27FC236}">
                <a16:creationId xmlns:a16="http://schemas.microsoft.com/office/drawing/2014/main" id="{D5EE6AA6-C58D-0EFF-080F-F5E7A05F21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" y="1595157"/>
            <a:ext cx="3884855" cy="291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Documentos_Carlos\Documents\Papilomatosis de la VB 2014\DSC05284.JPG">
            <a:extLst>
              <a:ext uri="{FF2B5EF4-FFF2-40B4-BE49-F238E27FC236}">
                <a16:creationId xmlns:a16="http://schemas.microsoft.com/office/drawing/2014/main" id="{C5B0C0AA-B783-028D-CCDC-D5D1339E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1645545"/>
            <a:ext cx="4044260" cy="303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Documentos_Carlos\Documents\Papilomatosis de la VB 2014\DSC05282.JPG">
            <a:extLst>
              <a:ext uri="{FF2B5EF4-FFF2-40B4-BE49-F238E27FC236}">
                <a16:creationId xmlns:a16="http://schemas.microsoft.com/office/drawing/2014/main" id="{391987E7-7E2F-A0B9-6B60-AEBEFBE3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23" y="3590685"/>
            <a:ext cx="4322669" cy="324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240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AF470-9E0C-7912-1E4D-B29810C5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05" y="251584"/>
            <a:ext cx="10515600" cy="1325563"/>
          </a:xfrm>
        </p:spPr>
        <p:txBody>
          <a:bodyPr/>
          <a:lstStyle/>
          <a:p>
            <a:r>
              <a:rPr lang="es-ES" dirty="0"/>
              <a:t>Mujer de 51 años enfermedad de </a:t>
            </a:r>
            <a:r>
              <a:rPr lang="es-ES" dirty="0" err="1"/>
              <a:t>caroli</a:t>
            </a:r>
            <a:r>
              <a:rPr lang="es-ES" dirty="0"/>
              <a:t> hepatectomía izquierda</a:t>
            </a:r>
            <a:endParaRPr lang="es-AR" dirty="0"/>
          </a:p>
        </p:txBody>
      </p:sp>
      <p:pic>
        <p:nvPicPr>
          <p:cNvPr id="4" name="Picture 3" descr="D:\Documentos_Carlos\Documents\Enf de Caroli 2014\DSC05005.JPG">
            <a:extLst>
              <a:ext uri="{FF2B5EF4-FFF2-40B4-BE49-F238E27FC236}">
                <a16:creationId xmlns:a16="http://schemas.microsoft.com/office/drawing/2014/main" id="{4265076A-C821-F6A8-9298-C43F11E324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80" y="1452148"/>
            <a:ext cx="4463935" cy="329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:\Documentos_Carlos\Documents\Enf de Caroli 2014\DSC05002.JPG">
            <a:extLst>
              <a:ext uri="{FF2B5EF4-FFF2-40B4-BE49-F238E27FC236}">
                <a16:creationId xmlns:a16="http://schemas.microsoft.com/office/drawing/2014/main" id="{4864D0A2-B480-C85C-BDE7-B0FB85550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1577147"/>
            <a:ext cx="439261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:\Documentos_Carlos\Documents\Enf de Caroli 2014\DSC05001.JPG">
            <a:extLst>
              <a:ext uri="{FF2B5EF4-FFF2-40B4-BE49-F238E27FC236}">
                <a16:creationId xmlns:a16="http://schemas.microsoft.com/office/drawing/2014/main" id="{CA5E8DFD-BF44-0FB7-552E-5922D0D1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65" y="3822380"/>
            <a:ext cx="3943007" cy="283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93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53195-FF8E-573A-C8AF-95612AAB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A094F-9262-D40C-9584-5506B8DD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3"/>
            <a:ext cx="10515600" cy="53141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600" dirty="0" err="1">
                <a:cs typeface="Arial" panose="020B0604020202020204" pitchFamily="34" charset="0"/>
              </a:rPr>
              <a:t>Cada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subtipo</a:t>
            </a:r>
            <a:r>
              <a:rPr lang="en-US" sz="2600" dirty="0">
                <a:cs typeface="Arial" panose="020B0604020202020204" pitchFamily="34" charset="0"/>
              </a:rPr>
              <a:t> de CCA </a:t>
            </a:r>
            <a:r>
              <a:rPr lang="en-US" sz="2600" dirty="0" err="1">
                <a:cs typeface="Arial" panose="020B0604020202020204" pitchFamily="34" charset="0"/>
              </a:rPr>
              <a:t>tiene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pronóstico</a:t>
            </a:r>
            <a:r>
              <a:rPr lang="en-US" sz="2600" dirty="0">
                <a:cs typeface="Arial" panose="020B0604020202020204" pitchFamily="34" charset="0"/>
              </a:rPr>
              <a:t> y </a:t>
            </a:r>
            <a:r>
              <a:rPr lang="en-US" sz="2600" dirty="0" err="1">
                <a:cs typeface="Arial" panose="020B0604020202020204" pitchFamily="34" charset="0"/>
              </a:rPr>
              <a:t>biología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diferente</a:t>
            </a:r>
            <a:endParaRPr lang="en-US" sz="2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2600" dirty="0">
                <a:cs typeface="Arial" panose="020B0604020202020204" pitchFamily="34" charset="0"/>
              </a:rPr>
              <a:t>La </a:t>
            </a:r>
            <a:r>
              <a:rPr lang="en-US" sz="2600" dirty="0" err="1">
                <a:cs typeface="Arial" panose="020B0604020202020204" pitchFamily="34" charset="0"/>
              </a:rPr>
              <a:t>resección</a:t>
            </a:r>
            <a:r>
              <a:rPr lang="en-US" sz="2600" dirty="0">
                <a:cs typeface="Arial" panose="020B0604020202020204" pitchFamily="34" charset="0"/>
              </a:rPr>
              <a:t> es </a:t>
            </a:r>
            <a:r>
              <a:rPr lang="en-US" sz="2600" dirty="0" err="1">
                <a:cs typeface="Arial" panose="020B0604020202020204" pitchFamily="34" charset="0"/>
              </a:rPr>
              <a:t>el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tratamiento</a:t>
            </a:r>
            <a:r>
              <a:rPr lang="en-US" sz="2600" dirty="0">
                <a:cs typeface="Arial" panose="020B0604020202020204" pitchFamily="34" charset="0"/>
              </a:rPr>
              <a:t> que </a:t>
            </a:r>
            <a:r>
              <a:rPr lang="en-US" sz="2600" dirty="0" err="1">
                <a:cs typeface="Arial" panose="020B0604020202020204" pitchFamily="34" charset="0"/>
              </a:rPr>
              <a:t>ofrece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mejor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sobrevida</a:t>
            </a:r>
            <a:endParaRPr lang="en-US" sz="2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2600" dirty="0">
                <a:cs typeface="Arial" panose="020B0604020202020204" pitchFamily="34" charset="0"/>
              </a:rPr>
              <a:t>El CCA </a:t>
            </a:r>
            <a:r>
              <a:rPr lang="en-US" sz="2600" dirty="0" err="1">
                <a:cs typeface="Arial" panose="020B0604020202020204" pitchFamily="34" charset="0"/>
              </a:rPr>
              <a:t>intrahepático</a:t>
            </a:r>
            <a:r>
              <a:rPr lang="en-US" sz="2600" dirty="0">
                <a:cs typeface="Arial" panose="020B0604020202020204" pitchFamily="34" charset="0"/>
              </a:rPr>
              <a:t> no </a:t>
            </a:r>
            <a:r>
              <a:rPr lang="en-US" sz="2600" dirty="0" err="1">
                <a:cs typeface="Arial" panose="020B0604020202020204" pitchFamily="34" charset="0"/>
              </a:rPr>
              <a:t>tiene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indicación</a:t>
            </a:r>
            <a:r>
              <a:rPr lang="en-US" sz="2600" dirty="0">
                <a:cs typeface="Arial" panose="020B0604020202020204" pitchFamily="34" charset="0"/>
              </a:rPr>
              <a:t> de </a:t>
            </a:r>
            <a:r>
              <a:rPr lang="en-US" sz="2600" dirty="0" err="1">
                <a:cs typeface="Arial" panose="020B0604020202020204" pitchFamily="34" charset="0"/>
              </a:rPr>
              <a:t>trasplante</a:t>
            </a:r>
            <a:endParaRPr lang="en-US" sz="2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2600" dirty="0">
                <a:cs typeface="Arial" panose="020B0604020202020204" pitchFamily="34" charset="0"/>
              </a:rPr>
              <a:t>El CCA </a:t>
            </a:r>
            <a:r>
              <a:rPr lang="en-US" sz="2600" dirty="0" err="1">
                <a:cs typeface="Arial" panose="020B0604020202020204" pitchFamily="34" charset="0"/>
              </a:rPr>
              <a:t>hiliar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tipo</a:t>
            </a:r>
            <a:r>
              <a:rPr lang="en-US" sz="2600" dirty="0">
                <a:cs typeface="Arial" panose="020B0604020202020204" pitchFamily="34" charset="0"/>
              </a:rPr>
              <a:t> I se indica la </a:t>
            </a:r>
            <a:r>
              <a:rPr lang="en-US" sz="2600" dirty="0" err="1">
                <a:cs typeface="Arial" panose="020B0604020202020204" pitchFamily="34" charset="0"/>
              </a:rPr>
              <a:t>resección</a:t>
            </a:r>
            <a:r>
              <a:rPr lang="en-US" sz="2600" dirty="0">
                <a:cs typeface="Arial" panose="020B0604020202020204" pitchFamily="34" charset="0"/>
              </a:rPr>
              <a:t> de la VB con HY</a:t>
            </a:r>
          </a:p>
          <a:p>
            <a:pPr>
              <a:lnSpc>
                <a:spcPct val="100000"/>
              </a:lnSpc>
              <a:defRPr/>
            </a:pPr>
            <a:r>
              <a:rPr lang="en-US" sz="2600" dirty="0">
                <a:cs typeface="Arial" panose="020B0604020202020204" pitchFamily="34" charset="0"/>
              </a:rPr>
              <a:t>El CCA </a:t>
            </a:r>
            <a:r>
              <a:rPr lang="en-US" sz="2600" dirty="0" err="1">
                <a:cs typeface="Arial" panose="020B0604020202020204" pitchFamily="34" charset="0"/>
              </a:rPr>
              <a:t>hiliar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tipo</a:t>
            </a:r>
            <a:r>
              <a:rPr lang="en-US" sz="2600" dirty="0">
                <a:cs typeface="Arial" panose="020B0604020202020204" pitchFamily="34" charset="0"/>
              </a:rPr>
              <a:t> II-III se indica la </a:t>
            </a:r>
            <a:r>
              <a:rPr lang="en-US" sz="2600" dirty="0" err="1">
                <a:cs typeface="Arial" panose="020B0604020202020204" pitchFamily="34" charset="0"/>
              </a:rPr>
              <a:t>resección</a:t>
            </a:r>
            <a:r>
              <a:rPr lang="en-US" sz="2600" dirty="0">
                <a:cs typeface="Arial" panose="020B0604020202020204" pitchFamily="34" charset="0"/>
              </a:rPr>
              <a:t> de la VB con </a:t>
            </a:r>
            <a:r>
              <a:rPr lang="en-US" sz="2600" dirty="0" err="1">
                <a:cs typeface="Arial" panose="020B0604020202020204" pitchFamily="34" charset="0"/>
              </a:rPr>
              <a:t>hepatectomía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más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segmentectomía</a:t>
            </a:r>
            <a:r>
              <a:rPr lang="en-US" sz="2600" dirty="0">
                <a:cs typeface="Arial" panose="020B0604020202020204" pitchFamily="34" charset="0"/>
              </a:rPr>
              <a:t> I</a:t>
            </a:r>
          </a:p>
          <a:p>
            <a:pPr>
              <a:lnSpc>
                <a:spcPct val="100000"/>
              </a:lnSpc>
              <a:defRPr/>
            </a:pPr>
            <a:r>
              <a:rPr lang="en-US" sz="2600" dirty="0">
                <a:cs typeface="Arial" panose="020B0604020202020204" pitchFamily="34" charset="0"/>
              </a:rPr>
              <a:t>El CCA </a:t>
            </a:r>
            <a:r>
              <a:rPr lang="en-US" sz="2600" dirty="0" err="1">
                <a:cs typeface="Arial" panose="020B0604020202020204" pitchFamily="34" charset="0"/>
              </a:rPr>
              <a:t>tipo</a:t>
            </a:r>
            <a:r>
              <a:rPr lang="en-US" sz="2600" dirty="0">
                <a:cs typeface="Arial" panose="020B0604020202020204" pitchFamily="34" charset="0"/>
              </a:rPr>
              <a:t> IV  </a:t>
            </a:r>
            <a:r>
              <a:rPr lang="en-US" sz="2600" dirty="0" err="1">
                <a:cs typeface="Arial" panose="020B0604020202020204" pitchFamily="34" charset="0"/>
              </a:rPr>
              <a:t>el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trasplante</a:t>
            </a:r>
            <a:r>
              <a:rPr lang="en-US" sz="2600" dirty="0">
                <a:cs typeface="Arial" panose="020B0604020202020204" pitchFamily="34" charset="0"/>
              </a:rPr>
              <a:t> es </a:t>
            </a:r>
            <a:r>
              <a:rPr lang="en-US" sz="2600" dirty="0" err="1">
                <a:cs typeface="Arial" panose="020B0604020202020204" pitchFamily="34" charset="0"/>
              </a:rPr>
              <a:t>una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opción</a:t>
            </a:r>
            <a:r>
              <a:rPr lang="en-US" sz="2600" dirty="0">
                <a:cs typeface="Arial" panose="020B0604020202020204" pitchFamily="34" charset="0"/>
              </a:rPr>
              <a:t> para </a:t>
            </a:r>
            <a:r>
              <a:rPr lang="en-US" sz="2600" dirty="0" err="1">
                <a:cs typeface="Arial" panose="020B0604020202020204" pitchFamily="34" charset="0"/>
              </a:rPr>
              <a:t>casos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seleccionados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despues</a:t>
            </a:r>
            <a:r>
              <a:rPr lang="en-US" sz="2600" dirty="0">
                <a:cs typeface="Arial" panose="020B0604020202020204" pitchFamily="34" charset="0"/>
              </a:rPr>
              <a:t> de </a:t>
            </a:r>
            <a:r>
              <a:rPr lang="en-US" sz="2600" dirty="0" err="1">
                <a:cs typeface="Arial" panose="020B0604020202020204" pitchFamily="34" charset="0"/>
              </a:rPr>
              <a:t>neoadyuvancia</a:t>
            </a:r>
            <a:r>
              <a:rPr lang="en-US" sz="2600" dirty="0">
                <a:cs typeface="Arial" panose="020B0604020202020204" pitchFamily="34" charset="0"/>
              </a:rPr>
              <a:t> con </a:t>
            </a:r>
            <a:r>
              <a:rPr lang="en-US" sz="2600" dirty="0" err="1">
                <a:cs typeface="Arial" panose="020B0604020202020204" pitchFamily="34" charset="0"/>
              </a:rPr>
              <a:t>quimioradioterapia</a:t>
            </a:r>
            <a:endParaRPr lang="en-US" sz="2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2600" dirty="0">
                <a:cs typeface="Arial" panose="020B0604020202020204" pitchFamily="34" charset="0"/>
              </a:rPr>
              <a:t>El </a:t>
            </a:r>
            <a:r>
              <a:rPr lang="en-US" sz="2600" dirty="0" err="1">
                <a:cs typeface="Arial" panose="020B0604020202020204" pitchFamily="34" charset="0"/>
              </a:rPr>
              <a:t>tratamiento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debe</a:t>
            </a:r>
            <a:r>
              <a:rPr lang="en-US" sz="2600" dirty="0">
                <a:cs typeface="Arial" panose="020B0604020202020204" pitchFamily="34" charset="0"/>
              </a:rPr>
              <a:t> ser </a:t>
            </a:r>
            <a:r>
              <a:rPr lang="en-US" sz="2600" dirty="0" err="1">
                <a:cs typeface="Arial" panose="020B0604020202020204" pitchFamily="34" charset="0"/>
              </a:rPr>
              <a:t>multidisciplinario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en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centros</a:t>
            </a:r>
            <a:r>
              <a:rPr lang="en-US" sz="2600" dirty="0">
                <a:cs typeface="Arial" panose="020B0604020202020204" pitchFamily="34" charset="0"/>
              </a:rPr>
              <a:t> que </a:t>
            </a:r>
            <a:r>
              <a:rPr lang="en-US" sz="2600" dirty="0" err="1">
                <a:cs typeface="Arial" panose="020B0604020202020204" pitchFamily="34" charset="0"/>
              </a:rPr>
              <a:t>dispongan</a:t>
            </a:r>
            <a:r>
              <a:rPr lang="en-US" sz="2600" dirty="0">
                <a:cs typeface="Arial" panose="020B0604020202020204" pitchFamily="34" charset="0"/>
              </a:rPr>
              <a:t> de </a:t>
            </a:r>
            <a:r>
              <a:rPr lang="en-US" sz="2600" dirty="0" err="1">
                <a:cs typeface="Arial" panose="020B0604020202020204" pitchFamily="34" charset="0"/>
              </a:rPr>
              <a:t>todas</a:t>
            </a:r>
            <a:r>
              <a:rPr lang="en-US" sz="2600" dirty="0">
                <a:cs typeface="Arial" panose="020B0604020202020204" pitchFamily="34" charset="0"/>
              </a:rPr>
              <a:t> las </a:t>
            </a:r>
            <a:r>
              <a:rPr lang="en-US" sz="2600" dirty="0" err="1">
                <a:cs typeface="Arial" panose="020B0604020202020204" pitchFamily="34" charset="0"/>
              </a:rPr>
              <a:t>alternativas</a:t>
            </a:r>
            <a:r>
              <a:rPr lang="en-US" sz="2600" dirty="0">
                <a:cs typeface="Arial" panose="020B0604020202020204" pitchFamily="34" charset="0"/>
              </a:rPr>
              <a:t> </a:t>
            </a:r>
            <a:r>
              <a:rPr lang="en-US" sz="2600" dirty="0" err="1">
                <a:cs typeface="Arial" panose="020B0604020202020204" pitchFamily="34" charset="0"/>
              </a:rPr>
              <a:t>terapéuticas</a:t>
            </a:r>
            <a:endParaRPr lang="en-US" sz="2600" dirty="0">
              <a:cs typeface="Arial" panose="020B0604020202020204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18558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BCD75-28C4-2B2A-43A4-38718F5B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Cancer</a:t>
            </a:r>
            <a:r>
              <a:rPr lang="es-ES" dirty="0"/>
              <a:t> de </a:t>
            </a:r>
            <a:r>
              <a:rPr lang="es-ES" dirty="0" err="1"/>
              <a:t>Pancreas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EA277-CB58-193F-DE17-70F081332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Argentina la incidencia estimada es de 4,8 /100.000 en hombres y 3,4 /100.000 mujeres </a:t>
            </a:r>
          </a:p>
          <a:p>
            <a:r>
              <a:rPr lang="es-ES" dirty="0"/>
              <a:t>En tubo digestivo ocupa el segundo lugar después del carcinoma colorrectal</a:t>
            </a:r>
          </a:p>
          <a:p>
            <a:r>
              <a:rPr lang="es-ES" dirty="0"/>
              <a:t>Ocupa el quinto lugar como causa de muerte relacionada al cáncer</a:t>
            </a:r>
          </a:p>
          <a:p>
            <a:r>
              <a:rPr lang="es-ES" dirty="0"/>
              <a:t>Se espera que en el 2030 se convierta en la segunda causa de muerte por cáncer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1809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7D4D4-A083-AE88-DEFB-3D0E3CF9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FACTORES DE RIESGO</a:t>
            </a:r>
            <a:endParaRPr lang="es-AR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3DAA917-CD8E-106C-3721-7EAF5B004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Factores genéticos y hereditarios: </a:t>
            </a:r>
            <a:r>
              <a:rPr lang="es-ES" dirty="0" err="1"/>
              <a:t>Mutacion</a:t>
            </a:r>
            <a:r>
              <a:rPr lang="es-ES" dirty="0"/>
              <a:t> del gen KRAS ( Se encuentra en el 90% de los canceres de </a:t>
            </a:r>
            <a:r>
              <a:rPr lang="es-ES" dirty="0" err="1"/>
              <a:t>pancreas</a:t>
            </a:r>
            <a:r>
              <a:rPr lang="es-ES" dirty="0"/>
              <a:t>) y el gen supresor P53</a:t>
            </a:r>
          </a:p>
          <a:p>
            <a:r>
              <a:rPr lang="es-ES" dirty="0"/>
              <a:t>Diabetes</a:t>
            </a:r>
          </a:p>
          <a:p>
            <a:r>
              <a:rPr lang="es-ES" dirty="0"/>
              <a:t> Pancreatitis crónica : ( hereditaria tiene un riesgo del 30/40 % de desarrollar cáncer</a:t>
            </a:r>
          </a:p>
          <a:p>
            <a:r>
              <a:rPr lang="es-ES" dirty="0"/>
              <a:t>Tabaco , alcohol.</a:t>
            </a:r>
          </a:p>
          <a:p>
            <a:r>
              <a:rPr lang="es-ES" dirty="0"/>
              <a:t>obesidad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44079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5C875-27C5-621E-C625-5934F4FE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1D7975-11F7-C4AD-4DA3-A0C1A9D22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641307-916A-39FA-EE4E-D39273D92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27" y="1825625"/>
            <a:ext cx="7106642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9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0E552-F349-C684-1DD0-62134FFA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Distribucion</a:t>
            </a:r>
            <a:r>
              <a:rPr lang="es-ES" dirty="0"/>
              <a:t> y clínica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C2674-5FD2-0FB1-E774-BFC3567DF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cabeza del páncreas es la zona mas afectada 60%. Luego el cuerpo 15 % y la cola con el 5%. Un 20 % corresponde a canceres que se encuentran extendido en dos de estas regiones o en todo el páncreas</a:t>
            </a:r>
          </a:p>
          <a:p>
            <a:r>
              <a:rPr lang="es-ES" dirty="0">
                <a:solidFill>
                  <a:srgbClr val="FF0000"/>
                </a:solidFill>
              </a:rPr>
              <a:t>ictericia obstructiva. Esta es progresiva, indolora, agregándose el prurito con las lesiones de rascado</a:t>
            </a:r>
          </a:p>
          <a:p>
            <a:r>
              <a:rPr lang="es-ES" dirty="0"/>
              <a:t>tumores de cuerpo y cola consultan la mayor parte por dolor epigástrico o en la región lumbar izquierda, lo que habla de su extensión y frecuente </a:t>
            </a:r>
            <a:r>
              <a:rPr lang="es-ES" dirty="0" err="1"/>
              <a:t>irresecabilidad</a:t>
            </a:r>
            <a:r>
              <a:rPr lang="es-ES" dirty="0"/>
              <a:t>.</a:t>
            </a:r>
          </a:p>
          <a:p>
            <a:r>
              <a:rPr lang="es-ES" dirty="0"/>
              <a:t> Es frecuente encontrar anorexia y pérdida de peso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2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2CF2-6F4F-1FB7-64E5-29D74BD9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CLASIFICACION.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C6686E-8306-E034-E044-5354642B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08" y="1481069"/>
            <a:ext cx="10942983" cy="4351338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s-ES" dirty="0"/>
              <a:t>Tumores de la vía biliar intrahepática </a:t>
            </a:r>
          </a:p>
          <a:p>
            <a:pPr>
              <a:lnSpc>
                <a:spcPct val="300000"/>
              </a:lnSpc>
            </a:pPr>
            <a:r>
              <a:rPr lang="es-ES" dirty="0"/>
              <a:t>Tumores/peri hiliar TUMOR DE KLATSKIN.</a:t>
            </a:r>
          </a:p>
          <a:p>
            <a:pPr>
              <a:lnSpc>
                <a:spcPct val="300000"/>
              </a:lnSpc>
            </a:pPr>
            <a:r>
              <a:rPr lang="es-ES" dirty="0"/>
              <a:t>Tumores de la vía biliar extrahepática.</a:t>
            </a:r>
          </a:p>
        </p:txBody>
      </p:sp>
    </p:spTree>
    <p:extLst>
      <p:ext uri="{BB962C8B-B14F-4D97-AF65-F5344CB8AC3E}">
        <p14:creationId xmlns:p14="http://schemas.microsoft.com/office/powerpoint/2010/main" val="2948259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95B67-F78C-D0CC-9945-EFE2F5CB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002FE4-D191-D16F-A11B-CBDF08944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Obstruccion</a:t>
            </a:r>
            <a:r>
              <a:rPr lang="es-ES" dirty="0"/>
              <a:t> duodenal</a:t>
            </a:r>
          </a:p>
          <a:p>
            <a:r>
              <a:rPr lang="es-ES" dirty="0"/>
              <a:t>HDA por varices esofagogástricas por HP </a:t>
            </a:r>
          </a:p>
          <a:p>
            <a:r>
              <a:rPr lang="es-ES" dirty="0"/>
              <a:t>La vesícula es palpable en el 25 % (Signo de </a:t>
            </a:r>
            <a:r>
              <a:rPr lang="es-ES" dirty="0" err="1"/>
              <a:t>Courvoisier</a:t>
            </a:r>
            <a:r>
              <a:rPr lang="es-ES" dirty="0"/>
              <a:t>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01618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7904C-75FF-4B9D-9AE7-7F90D8E7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Metodos</a:t>
            </a:r>
            <a:r>
              <a:rPr lang="es-ES" dirty="0"/>
              <a:t> complementarios de </a:t>
            </a:r>
            <a:r>
              <a:rPr lang="es-ES" dirty="0" err="1"/>
              <a:t>Dx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00F1D6-F45F-2BDC-813D-4AEC6A757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563757"/>
            <a:ext cx="10903226" cy="4613206"/>
          </a:xfrm>
        </p:spPr>
        <p:txBody>
          <a:bodyPr/>
          <a:lstStyle/>
          <a:p>
            <a:r>
              <a:rPr lang="es-ES" dirty="0"/>
              <a:t>Marcadores tumorales CEA CA 19 9 valores superiores a 150 u/ml están en relación a </a:t>
            </a:r>
            <a:r>
              <a:rPr lang="es-ES" dirty="0" err="1"/>
              <a:t>iresecabilidad</a:t>
            </a:r>
            <a:r>
              <a:rPr lang="es-ES" dirty="0"/>
              <a:t> en el 88% de los casos.</a:t>
            </a:r>
          </a:p>
          <a:p>
            <a:r>
              <a:rPr lang="es-ES" dirty="0"/>
              <a:t>Ecografía abdominal</a:t>
            </a:r>
          </a:p>
          <a:p>
            <a:r>
              <a:rPr lang="es-ES" dirty="0"/>
              <a:t>Tac toraco abdominopélvica </a:t>
            </a:r>
            <a:r>
              <a:rPr lang="es-ES" dirty="0">
                <a:solidFill>
                  <a:srgbClr val="FF0000"/>
                </a:solidFill>
              </a:rPr>
              <a:t>TRIFASICA</a:t>
            </a:r>
            <a:r>
              <a:rPr lang="es-ES" dirty="0"/>
              <a:t> ( masa hipodensa con respecto al parénquima pancreático).</a:t>
            </a:r>
          </a:p>
          <a:p>
            <a:r>
              <a:rPr lang="es-ES" dirty="0"/>
              <a:t>RMN</a:t>
            </a:r>
          </a:p>
          <a:p>
            <a:r>
              <a:rPr lang="es-ES" dirty="0"/>
              <a:t>PET ( estadificación)</a:t>
            </a:r>
          </a:p>
          <a:p>
            <a:r>
              <a:rPr lang="es-ES" dirty="0"/>
              <a:t>Endoscopia y </a:t>
            </a:r>
            <a:r>
              <a:rPr lang="es-ES" dirty="0" err="1"/>
              <a:t>ecoendoscopia</a:t>
            </a:r>
            <a:r>
              <a:rPr lang="es-ES" dirty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7544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4AC14-2F36-98DA-3274-144AD82D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038A8F-67F8-4BA1-0837-DD12C3788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8FEC8C-D1CC-D390-0A38-52FD61CE7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880707"/>
            <a:ext cx="8666922" cy="52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75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CF488-9BAA-0422-0687-DD5B814F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Criterios de </a:t>
            </a:r>
            <a:r>
              <a:rPr lang="es-ES" dirty="0" err="1"/>
              <a:t>irresecabilidad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3F0ABA-9ABC-380E-6A6E-EC56EFB3A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 Metástasis hepática </a:t>
            </a:r>
          </a:p>
          <a:p>
            <a:r>
              <a:rPr lang="es-ES" dirty="0"/>
              <a:t> Diseminación peritoneal </a:t>
            </a:r>
          </a:p>
          <a:p>
            <a:r>
              <a:rPr lang="es-ES" dirty="0"/>
              <a:t> Invasión u obstrucción de la vena porta y mesentérica superior que sobrepase las posibilidades de resección.</a:t>
            </a:r>
          </a:p>
          <a:p>
            <a:r>
              <a:rPr lang="es-ES" dirty="0"/>
              <a:t> Compromiso de la arteria mesentérica superior.</a:t>
            </a:r>
          </a:p>
          <a:p>
            <a:r>
              <a:rPr lang="es-ES" dirty="0"/>
              <a:t> Adenopatías </a:t>
            </a:r>
          </a:p>
          <a:p>
            <a:r>
              <a:rPr lang="es-ES" dirty="0"/>
              <a:t> Ascitis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9738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162BB-9FA0-FA7B-6DD8-5E44C53A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T.N.M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5545A0-7596-54C5-A37D-3ACB5D29B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461" y="1444487"/>
            <a:ext cx="5108199" cy="4891502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B3AA186-53B1-079F-979B-88EEB8B009EF}"/>
              </a:ext>
            </a:extLst>
          </p:cNvPr>
          <p:cNvSpPr txBox="1"/>
          <p:nvPr/>
        </p:nvSpPr>
        <p:spPr>
          <a:xfrm>
            <a:off x="5271052" y="177786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márgenes de resección, invasión vascular, compromiso de plexos nerviosos, invasión de la grasa </a:t>
            </a:r>
            <a:r>
              <a:rPr lang="es-ES" dirty="0" err="1"/>
              <a:t>peripancreática</a:t>
            </a:r>
            <a:r>
              <a:rPr lang="es-ES" dirty="0"/>
              <a:t>, y factores biológicos. Esto hace que la clasificación TNM es útil pero insuficiente y que deberá ser actualizada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80138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C90D8-2FC1-BEC8-B409-C8B3146F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QUIRURGICO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52A274-7E0A-B83A-A958-DA44491A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8" y="1558751"/>
            <a:ext cx="10515600" cy="4351338"/>
          </a:xfrm>
        </p:spPr>
        <p:txBody>
          <a:bodyPr/>
          <a:lstStyle/>
          <a:p>
            <a:r>
              <a:rPr lang="es-ES" dirty="0"/>
              <a:t>1 Drenaje percutáneo endoscópico si /no</a:t>
            </a:r>
          </a:p>
          <a:p>
            <a:r>
              <a:rPr lang="es-ES" dirty="0"/>
              <a:t>2 </a:t>
            </a:r>
            <a:r>
              <a:rPr lang="es-ES" dirty="0" err="1"/>
              <a:t>Duodenopancreatectomia</a:t>
            </a:r>
            <a:r>
              <a:rPr lang="es-ES" dirty="0"/>
              <a:t> cefálica</a:t>
            </a:r>
          </a:p>
          <a:p>
            <a:endParaRPr lang="es-ES" dirty="0"/>
          </a:p>
          <a:p>
            <a:endParaRPr lang="es-AR" dirty="0"/>
          </a:p>
        </p:txBody>
      </p:sp>
      <p:pic>
        <p:nvPicPr>
          <p:cNvPr id="1026" name="Picture 2" descr="Duodenopancreatectomía Cefálica (DPC) | Revista Sanitaria">
            <a:extLst>
              <a:ext uri="{FF2B5EF4-FFF2-40B4-BE49-F238E27FC236}">
                <a16:creationId xmlns:a16="http://schemas.microsoft.com/office/drawing/2014/main" id="{62FBCC1B-D9BE-10E0-4CF6-9BD7FEF5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4597"/>
            <a:ext cx="5791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851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9C54F-6E7C-F61A-6783-A2D06BBA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Morbilidad y mortalidad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FBD7C2-6F2E-A70F-68A8-161E134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Elevada morbilidad 30 a 40 % </a:t>
            </a:r>
          </a:p>
          <a:p>
            <a:r>
              <a:rPr lang="es-ES" dirty="0"/>
              <a:t>fístulas pancreáticas, biliares y el retardo de la evacuación gástrica. </a:t>
            </a:r>
          </a:p>
          <a:p>
            <a:r>
              <a:rPr lang="es-ES" dirty="0"/>
              <a:t>Le siguen en frecuencia las infecciones intraabdominales</a:t>
            </a:r>
          </a:p>
          <a:p>
            <a:r>
              <a:rPr lang="es-ES" dirty="0"/>
              <a:t>supervivencia media de 17 meses, 64 % al año y 28 17 % a los 5 años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57788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88DD1-7F8C-50F5-6878-C8571A8B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Pronostico y sobrevida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360261-2207-5EB0-E409-0F5E3C483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Pancreaticoduodenectomías</a:t>
            </a:r>
            <a:r>
              <a:rPr lang="es-ES" dirty="0"/>
              <a:t> por carcinoma del páncreas tienen una supervivencia media de 17 meses, 64 % al año y 17 % a los 5 años.</a:t>
            </a:r>
          </a:p>
          <a:p>
            <a:r>
              <a:rPr lang="es-ES" dirty="0"/>
              <a:t> Consideran que los factores pronósticos más importantes son: </a:t>
            </a:r>
            <a:r>
              <a:rPr lang="es-ES" dirty="0">
                <a:solidFill>
                  <a:srgbClr val="FF0000"/>
                </a:solidFill>
              </a:rPr>
              <a:t>márgenes negativos en la resección, tumores menos a 3 cm. de diámetro, pérdida menor de 750 ml de sangre, carcinoma moderado o bien diferenciado y el tratamiento </a:t>
            </a:r>
            <a:r>
              <a:rPr lang="es-ES" dirty="0" err="1">
                <a:solidFill>
                  <a:srgbClr val="FF0000"/>
                </a:solidFill>
              </a:rPr>
              <a:t>quimioradiante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52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30B12-643C-4913-1240-AC74B6CC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575CDA-8F0E-D7E4-34A5-6BE59047E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sobrevida en carcinomas de la cola y cuerpo resecados tiene una sobrevida promedio de 13 meses (rango 3-50 meses </a:t>
            </a:r>
          </a:p>
          <a:p>
            <a:r>
              <a:rPr lang="es-ES" dirty="0"/>
              <a:t> La pancreatectomía distal cuando hay infiltración tumoral de la vena y o arteria esplénica tiene menor supervivencia. </a:t>
            </a:r>
          </a:p>
          <a:p>
            <a:r>
              <a:rPr lang="es-ES" dirty="0"/>
              <a:t>Los casos no resecados tienen una sobrevida 5,8 meses y en los que se hizo quimio y o radioterapia 13 meses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9972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DE688-C525-7721-EB56-B1C9204B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AE0A14-126B-A2C3-55C2-3D57A2345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Pacientes metastásicos. En carcinoma de páncreas avanzado (no resecable) </a:t>
            </a:r>
            <a:r>
              <a:rPr lang="es-ES" dirty="0" err="1"/>
              <a:t>Trigui</a:t>
            </a:r>
            <a:r>
              <a:rPr lang="es-ES" dirty="0"/>
              <a:t> y </a:t>
            </a:r>
            <a:r>
              <a:rPr lang="es-ES" dirty="0" err="1"/>
              <a:t>colab</a:t>
            </a:r>
            <a:r>
              <a:rPr lang="es-ES" dirty="0"/>
              <a:t> han estudiado manifestaciones clínicas de valor pronóstico y hacen un score dándole puntos: dolor (1 punto), ascitis (1), adelgazamiento (1) y metástasis hepática (2).</a:t>
            </a:r>
          </a:p>
          <a:p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Si la suma da 2 o menos la sobrevida es alrededor de 6 meses y si es más de 2 dos meses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1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F681F-7E10-B671-217C-33DE8F96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960"/>
            <a:ext cx="10515600" cy="721553"/>
          </a:xfrm>
        </p:spPr>
        <p:txBody>
          <a:bodyPr/>
          <a:lstStyle/>
          <a:p>
            <a:r>
              <a:rPr lang="es-ES" dirty="0"/>
              <a:t>COLANGIOCARCINOMA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6BF8D-3DF0-8D9B-05A3-6E433D62B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1512"/>
            <a:ext cx="10515600" cy="6016487"/>
          </a:xfrm>
        </p:spPr>
        <p:txBody>
          <a:bodyPr/>
          <a:lstStyle/>
          <a:p>
            <a:r>
              <a:rPr lang="es-ES" dirty="0"/>
              <a:t>Nace de las células epiteliales de los conductos biliares</a:t>
            </a:r>
            <a:endParaRPr lang="es-AR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17741D4E-5F1D-778E-B768-37EBF5793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64" y="1582979"/>
            <a:ext cx="8105204" cy="50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a libre 12">
            <a:extLst>
              <a:ext uri="{FF2B5EF4-FFF2-40B4-BE49-F238E27FC236}">
                <a16:creationId xmlns:a16="http://schemas.microsoft.com/office/drawing/2014/main" id="{EB8A53AD-7C15-FD64-A71C-50F4AB6F7E6C}"/>
              </a:ext>
            </a:extLst>
          </p:cNvPr>
          <p:cNvSpPr>
            <a:spLocks/>
          </p:cNvSpPr>
          <p:nvPr/>
        </p:nvSpPr>
        <p:spPr bwMode="auto">
          <a:xfrm>
            <a:off x="6778349" y="1745836"/>
            <a:ext cx="1014413" cy="811213"/>
          </a:xfrm>
          <a:custGeom>
            <a:avLst/>
            <a:gdLst>
              <a:gd name="T0" fmla="*/ 2147483646 w 631825"/>
              <a:gd name="T1" fmla="*/ 119653204 h 660952"/>
              <a:gd name="T2" fmla="*/ 2147483646 w 631825"/>
              <a:gd name="T3" fmla="*/ 124766409 h 660952"/>
              <a:gd name="T4" fmla="*/ 2147483646 w 631825"/>
              <a:gd name="T5" fmla="*/ 128857282 h 660952"/>
              <a:gd name="T6" fmla="*/ 2147483646 w 631825"/>
              <a:gd name="T7" fmla="*/ 129880052 h 660952"/>
              <a:gd name="T8" fmla="*/ 2147483646 w 631825"/>
              <a:gd name="T9" fmla="*/ 131925301 h 660952"/>
              <a:gd name="T10" fmla="*/ 2147483646 w 631825"/>
              <a:gd name="T11" fmla="*/ 136015869 h 660952"/>
              <a:gd name="T12" fmla="*/ 2147483646 w 631825"/>
              <a:gd name="T13" fmla="*/ 132947919 h 660952"/>
              <a:gd name="T14" fmla="*/ 2147483646 w 631825"/>
              <a:gd name="T15" fmla="*/ 130902443 h 660952"/>
              <a:gd name="T16" fmla="*/ 2147483646 w 631825"/>
              <a:gd name="T17" fmla="*/ 125789328 h 660952"/>
              <a:gd name="T18" fmla="*/ 2147483646 w 631825"/>
              <a:gd name="T19" fmla="*/ 122721227 h 660952"/>
              <a:gd name="T20" fmla="*/ 2147483646 w 631825"/>
              <a:gd name="T21" fmla="*/ 120675975 h 660952"/>
              <a:gd name="T22" fmla="*/ 2147483646 w 631825"/>
              <a:gd name="T23" fmla="*/ 113517309 h 660952"/>
              <a:gd name="T24" fmla="*/ 2147483646 w 631825"/>
              <a:gd name="T25" fmla="*/ 105335480 h 660952"/>
              <a:gd name="T26" fmla="*/ 2147483646 w 631825"/>
              <a:gd name="T27" fmla="*/ 88972737 h 660952"/>
              <a:gd name="T28" fmla="*/ 1120040666 w 631825"/>
              <a:gd name="T29" fmla="*/ 85904634 h 660952"/>
              <a:gd name="T30" fmla="*/ 2147483646 w 631825"/>
              <a:gd name="T31" fmla="*/ 53179008 h 660952"/>
              <a:gd name="T32" fmla="*/ 2147483646 w 631825"/>
              <a:gd name="T33" fmla="*/ 40906917 h 660952"/>
              <a:gd name="T34" fmla="*/ 2147483646 w 631825"/>
              <a:gd name="T35" fmla="*/ 39884441 h 660952"/>
              <a:gd name="T36" fmla="*/ 2147483646 w 631825"/>
              <a:gd name="T37" fmla="*/ 37839029 h 660952"/>
              <a:gd name="T38" fmla="*/ 2147483646 w 631825"/>
              <a:gd name="T39" fmla="*/ 26589620 h 660952"/>
              <a:gd name="T40" fmla="*/ 2147483646 w 631825"/>
              <a:gd name="T41" fmla="*/ 22498749 h 660952"/>
              <a:gd name="T42" fmla="*/ 2147483646 w 631825"/>
              <a:gd name="T43" fmla="*/ 17385310 h 660952"/>
              <a:gd name="T44" fmla="*/ 2147483646 w 631825"/>
              <a:gd name="T45" fmla="*/ 14317499 h 660952"/>
              <a:gd name="T46" fmla="*/ 2147483646 w 631825"/>
              <a:gd name="T47" fmla="*/ 12272062 h 660952"/>
              <a:gd name="T48" fmla="*/ 2147483646 w 631825"/>
              <a:gd name="T49" fmla="*/ 9203969 h 660952"/>
              <a:gd name="T50" fmla="*/ 2147483646 w 631825"/>
              <a:gd name="T51" fmla="*/ 5113329 h 660952"/>
              <a:gd name="T52" fmla="*/ 2147483646 w 631825"/>
              <a:gd name="T53" fmla="*/ 3067995 h 660952"/>
              <a:gd name="T54" fmla="*/ 2147483646 w 631825"/>
              <a:gd name="T55" fmla="*/ 2045322 h 660952"/>
              <a:gd name="T56" fmla="*/ 2147483646 w 631825"/>
              <a:gd name="T57" fmla="*/ 0 h 660952"/>
              <a:gd name="T58" fmla="*/ 2147483646 w 631825"/>
              <a:gd name="T59" fmla="*/ 4090829 h 660952"/>
              <a:gd name="T60" fmla="*/ 2147483646 w 631825"/>
              <a:gd name="T61" fmla="*/ 11249573 h 660952"/>
              <a:gd name="T62" fmla="*/ 2147483646 w 631825"/>
              <a:gd name="T63" fmla="*/ 15340002 h 660952"/>
              <a:gd name="T64" fmla="*/ 2147483646 w 631825"/>
              <a:gd name="T65" fmla="*/ 41929878 h 660952"/>
              <a:gd name="T66" fmla="*/ 2147483646 w 631825"/>
              <a:gd name="T67" fmla="*/ 44997829 h 660952"/>
              <a:gd name="T68" fmla="*/ 2147483646 w 631825"/>
              <a:gd name="T69" fmla="*/ 50111290 h 660952"/>
              <a:gd name="T70" fmla="*/ 2147483646 w 631825"/>
              <a:gd name="T71" fmla="*/ 57269820 h 660952"/>
              <a:gd name="T72" fmla="*/ 2147483646 w 631825"/>
              <a:gd name="T73" fmla="*/ 62383241 h 660952"/>
              <a:gd name="T74" fmla="*/ 2147483646 w 631825"/>
              <a:gd name="T75" fmla="*/ 67496512 h 660952"/>
              <a:gd name="T76" fmla="*/ 2147483646 w 631825"/>
              <a:gd name="T77" fmla="*/ 78745946 h 660952"/>
              <a:gd name="T78" fmla="*/ 2147483646 w 631825"/>
              <a:gd name="T79" fmla="*/ 81814143 h 660952"/>
              <a:gd name="T80" fmla="*/ 2147483646 w 631825"/>
              <a:gd name="T81" fmla="*/ 98176803 h 660952"/>
              <a:gd name="T82" fmla="*/ 2147483646 w 631825"/>
              <a:gd name="T83" fmla="*/ 100222357 h 660952"/>
              <a:gd name="T84" fmla="*/ 2147483646 w 631825"/>
              <a:gd name="T85" fmla="*/ 105335480 h 660952"/>
              <a:gd name="T86" fmla="*/ 2147483646 w 631825"/>
              <a:gd name="T87" fmla="*/ 108403731 h 660952"/>
              <a:gd name="T88" fmla="*/ 2147483646 w 631825"/>
              <a:gd name="T89" fmla="*/ 112494301 h 660952"/>
              <a:gd name="T90" fmla="*/ 2147483646 w 631825"/>
              <a:gd name="T91" fmla="*/ 115562331 h 660952"/>
              <a:gd name="T92" fmla="*/ 2147483646 w 631825"/>
              <a:gd name="T93" fmla="*/ 119653204 h 6609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1825"/>
              <a:gd name="T142" fmla="*/ 0 h 660952"/>
              <a:gd name="T143" fmla="*/ 631825 w 631825"/>
              <a:gd name="T144" fmla="*/ 660952 h 6609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1825" h="660952">
                <a:moveTo>
                  <a:pt x="506974" y="581439"/>
                </a:moveTo>
                <a:cubicBezTo>
                  <a:pt x="491237" y="588893"/>
                  <a:pt x="477267" y="584101"/>
                  <a:pt x="452308" y="606287"/>
                </a:cubicBezTo>
                <a:cubicBezTo>
                  <a:pt x="446118" y="611789"/>
                  <a:pt x="444423" y="621775"/>
                  <a:pt x="437400" y="626165"/>
                </a:cubicBezTo>
                <a:cubicBezTo>
                  <a:pt x="430237" y="630642"/>
                  <a:pt x="420835" y="629478"/>
                  <a:pt x="412552" y="631135"/>
                </a:cubicBezTo>
                <a:cubicBezTo>
                  <a:pt x="405926" y="634448"/>
                  <a:pt x="399861" y="639277"/>
                  <a:pt x="392674" y="641074"/>
                </a:cubicBezTo>
                <a:cubicBezTo>
                  <a:pt x="360228" y="649185"/>
                  <a:pt x="275444" y="657789"/>
                  <a:pt x="248556" y="660952"/>
                </a:cubicBezTo>
                <a:cubicBezTo>
                  <a:pt x="180620" y="656955"/>
                  <a:pt x="183018" y="668227"/>
                  <a:pt x="144195" y="646043"/>
                </a:cubicBezTo>
                <a:cubicBezTo>
                  <a:pt x="139009" y="643080"/>
                  <a:pt x="134256" y="639417"/>
                  <a:pt x="129287" y="636104"/>
                </a:cubicBezTo>
                <a:cubicBezTo>
                  <a:pt x="125974" y="627821"/>
                  <a:pt x="123774" y="619001"/>
                  <a:pt x="119348" y="611256"/>
                </a:cubicBezTo>
                <a:cubicBezTo>
                  <a:pt x="112201" y="598749"/>
                  <a:pt x="106590" y="601529"/>
                  <a:pt x="94500" y="596348"/>
                </a:cubicBezTo>
                <a:cubicBezTo>
                  <a:pt x="87691" y="593430"/>
                  <a:pt x="81247" y="589722"/>
                  <a:pt x="74621" y="586409"/>
                </a:cubicBezTo>
                <a:cubicBezTo>
                  <a:pt x="64416" y="555790"/>
                  <a:pt x="76087" y="588464"/>
                  <a:pt x="59713" y="551622"/>
                </a:cubicBezTo>
                <a:cubicBezTo>
                  <a:pt x="43503" y="515149"/>
                  <a:pt x="57436" y="538267"/>
                  <a:pt x="39835" y="511865"/>
                </a:cubicBezTo>
                <a:cubicBezTo>
                  <a:pt x="38200" y="493884"/>
                  <a:pt x="39640" y="451972"/>
                  <a:pt x="24926" y="432352"/>
                </a:cubicBezTo>
                <a:cubicBezTo>
                  <a:pt x="19957" y="425726"/>
                  <a:pt x="11674" y="422413"/>
                  <a:pt x="5048" y="417443"/>
                </a:cubicBezTo>
                <a:cubicBezTo>
                  <a:pt x="743" y="352876"/>
                  <a:pt x="-5737" y="324059"/>
                  <a:pt x="10017" y="258417"/>
                </a:cubicBezTo>
                <a:cubicBezTo>
                  <a:pt x="11259" y="253240"/>
                  <a:pt x="33856" y="201965"/>
                  <a:pt x="49774" y="198782"/>
                </a:cubicBezTo>
                <a:lnTo>
                  <a:pt x="74621" y="193813"/>
                </a:lnTo>
                <a:cubicBezTo>
                  <a:pt x="77934" y="190500"/>
                  <a:pt x="81962" y="187773"/>
                  <a:pt x="84561" y="183874"/>
                </a:cubicBezTo>
                <a:cubicBezTo>
                  <a:pt x="92781" y="171545"/>
                  <a:pt x="104116" y="138734"/>
                  <a:pt x="109408" y="129209"/>
                </a:cubicBezTo>
                <a:cubicBezTo>
                  <a:pt x="116845" y="115823"/>
                  <a:pt x="127396" y="118531"/>
                  <a:pt x="139226" y="109330"/>
                </a:cubicBezTo>
                <a:cubicBezTo>
                  <a:pt x="148472" y="102139"/>
                  <a:pt x="152962" y="88186"/>
                  <a:pt x="164074" y="84482"/>
                </a:cubicBezTo>
                <a:lnTo>
                  <a:pt x="208800" y="69574"/>
                </a:lnTo>
                <a:cubicBezTo>
                  <a:pt x="218739" y="66261"/>
                  <a:pt x="229247" y="64321"/>
                  <a:pt x="238617" y="59635"/>
                </a:cubicBezTo>
                <a:cubicBezTo>
                  <a:pt x="266050" y="45917"/>
                  <a:pt x="251231" y="51148"/>
                  <a:pt x="283343" y="44726"/>
                </a:cubicBezTo>
                <a:cubicBezTo>
                  <a:pt x="343427" y="14684"/>
                  <a:pt x="248206" y="60768"/>
                  <a:pt x="338008" y="24848"/>
                </a:cubicBezTo>
                <a:cubicBezTo>
                  <a:pt x="343554" y="22630"/>
                  <a:pt x="347427" y="17262"/>
                  <a:pt x="352917" y="14909"/>
                </a:cubicBezTo>
                <a:cubicBezTo>
                  <a:pt x="359195" y="12219"/>
                  <a:pt x="366316" y="12099"/>
                  <a:pt x="372795" y="9939"/>
                </a:cubicBezTo>
                <a:cubicBezTo>
                  <a:pt x="381258" y="7118"/>
                  <a:pt x="389360" y="3313"/>
                  <a:pt x="397643" y="0"/>
                </a:cubicBezTo>
                <a:cubicBezTo>
                  <a:pt x="454603" y="11392"/>
                  <a:pt x="432229" y="2384"/>
                  <a:pt x="467217" y="19878"/>
                </a:cubicBezTo>
                <a:cubicBezTo>
                  <a:pt x="477787" y="51587"/>
                  <a:pt x="463766" y="16933"/>
                  <a:pt x="492065" y="54665"/>
                </a:cubicBezTo>
                <a:cubicBezTo>
                  <a:pt x="496510" y="60591"/>
                  <a:pt x="498691" y="67917"/>
                  <a:pt x="502004" y="74543"/>
                </a:cubicBezTo>
                <a:cubicBezTo>
                  <a:pt x="506166" y="107839"/>
                  <a:pt x="514589" y="185358"/>
                  <a:pt x="526852" y="203752"/>
                </a:cubicBezTo>
                <a:cubicBezTo>
                  <a:pt x="530165" y="208722"/>
                  <a:pt x="534120" y="213319"/>
                  <a:pt x="536791" y="218661"/>
                </a:cubicBezTo>
                <a:cubicBezTo>
                  <a:pt x="549694" y="244465"/>
                  <a:pt x="532287" y="224094"/>
                  <a:pt x="551700" y="243509"/>
                </a:cubicBezTo>
                <a:cubicBezTo>
                  <a:pt x="555013" y="255104"/>
                  <a:pt x="558714" y="266596"/>
                  <a:pt x="561639" y="278295"/>
                </a:cubicBezTo>
                <a:cubicBezTo>
                  <a:pt x="563688" y="286489"/>
                  <a:pt x="562506" y="295759"/>
                  <a:pt x="566608" y="303143"/>
                </a:cubicBezTo>
                <a:cubicBezTo>
                  <a:pt x="577328" y="322438"/>
                  <a:pt x="584787" y="322455"/>
                  <a:pt x="601395" y="327991"/>
                </a:cubicBezTo>
                <a:cubicBezTo>
                  <a:pt x="606033" y="341905"/>
                  <a:pt x="614360" y="368827"/>
                  <a:pt x="621274" y="382656"/>
                </a:cubicBezTo>
                <a:cubicBezTo>
                  <a:pt x="623945" y="387998"/>
                  <a:pt x="627900" y="392595"/>
                  <a:pt x="631213" y="397565"/>
                </a:cubicBezTo>
                <a:cubicBezTo>
                  <a:pt x="625036" y="484033"/>
                  <a:pt x="647255" y="453713"/>
                  <a:pt x="606365" y="477078"/>
                </a:cubicBezTo>
                <a:cubicBezTo>
                  <a:pt x="601179" y="480041"/>
                  <a:pt x="596426" y="483704"/>
                  <a:pt x="591456" y="487017"/>
                </a:cubicBezTo>
                <a:cubicBezTo>
                  <a:pt x="588143" y="495300"/>
                  <a:pt x="585506" y="503886"/>
                  <a:pt x="581517" y="511865"/>
                </a:cubicBezTo>
                <a:cubicBezTo>
                  <a:pt x="578846" y="517207"/>
                  <a:pt x="573931" y="521284"/>
                  <a:pt x="571578" y="526774"/>
                </a:cubicBezTo>
                <a:cubicBezTo>
                  <a:pt x="568888" y="533052"/>
                  <a:pt x="570578" y="541094"/>
                  <a:pt x="566608" y="546652"/>
                </a:cubicBezTo>
                <a:cubicBezTo>
                  <a:pt x="561794" y="553392"/>
                  <a:pt x="554270" y="558134"/>
                  <a:pt x="546730" y="561561"/>
                </a:cubicBezTo>
                <a:cubicBezTo>
                  <a:pt x="535751" y="566551"/>
                  <a:pt x="522711" y="573985"/>
                  <a:pt x="506974" y="5814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65BEF9-43D8-E01D-4B5B-95813DEA2DE5}"/>
              </a:ext>
            </a:extLst>
          </p:cNvPr>
          <p:cNvSpPr txBox="1"/>
          <p:nvPr/>
        </p:nvSpPr>
        <p:spPr>
          <a:xfrm>
            <a:off x="8033538" y="1689777"/>
            <a:ext cx="2883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AR" altLang="es-AR" b="1" dirty="0" err="1">
                <a:latin typeface="Arial" panose="020B0604020202020204" pitchFamily="34" charset="0"/>
                <a:cs typeface="Arial" panose="020B0604020202020204" pitchFamily="34" charset="0"/>
              </a:rPr>
              <a:t>olangiocarcinoma</a:t>
            </a:r>
            <a:r>
              <a:rPr lang="es-AR" altLang="es-AR" b="1" dirty="0">
                <a:latin typeface="Arial" panose="020B0604020202020204" pitchFamily="34" charset="0"/>
                <a:cs typeface="Arial" panose="020B0604020202020204" pitchFamily="34" charset="0"/>
              </a:rPr>
              <a:t> intrahepático del 5 al 20 %</a:t>
            </a:r>
            <a:endParaRPr lang="es-AR" altLang="es-A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rma libre 9">
            <a:extLst>
              <a:ext uri="{FF2B5EF4-FFF2-40B4-BE49-F238E27FC236}">
                <a16:creationId xmlns:a16="http://schemas.microsoft.com/office/drawing/2014/main" id="{6B86513A-E9C9-BDC9-7E0E-B3CDBC4F804C}"/>
              </a:ext>
            </a:extLst>
          </p:cNvPr>
          <p:cNvSpPr>
            <a:spLocks/>
          </p:cNvSpPr>
          <p:nvPr/>
        </p:nvSpPr>
        <p:spPr bwMode="auto">
          <a:xfrm>
            <a:off x="4853264" y="2557049"/>
            <a:ext cx="560388" cy="682590"/>
          </a:xfrm>
          <a:custGeom>
            <a:avLst/>
            <a:gdLst>
              <a:gd name="T0" fmla="*/ 22386 w 631825"/>
              <a:gd name="T1" fmla="*/ 2147483646 h 660952"/>
              <a:gd name="T2" fmla="*/ 19972 w 631825"/>
              <a:gd name="T3" fmla="*/ 2147483646 h 660952"/>
              <a:gd name="T4" fmla="*/ 19312 w 631825"/>
              <a:gd name="T5" fmla="*/ 2147483646 h 660952"/>
              <a:gd name="T6" fmla="*/ 18218 w 631825"/>
              <a:gd name="T7" fmla="*/ 2147483646 h 660952"/>
              <a:gd name="T8" fmla="*/ 17339 w 631825"/>
              <a:gd name="T9" fmla="*/ 2147483646 h 660952"/>
              <a:gd name="T10" fmla="*/ 10976 w 631825"/>
              <a:gd name="T11" fmla="*/ 2147483646 h 660952"/>
              <a:gd name="T12" fmla="*/ 6366 w 631825"/>
              <a:gd name="T13" fmla="*/ 2147483646 h 660952"/>
              <a:gd name="T14" fmla="*/ 5708 w 631825"/>
              <a:gd name="T15" fmla="*/ 2147483646 h 660952"/>
              <a:gd name="T16" fmla="*/ 5270 w 631825"/>
              <a:gd name="T17" fmla="*/ 2147483646 h 660952"/>
              <a:gd name="T18" fmla="*/ 4172 w 631825"/>
              <a:gd name="T19" fmla="*/ 2147483646 h 660952"/>
              <a:gd name="T20" fmla="*/ 3294 w 631825"/>
              <a:gd name="T21" fmla="*/ 2147483646 h 660952"/>
              <a:gd name="T22" fmla="*/ 2638 w 631825"/>
              <a:gd name="T23" fmla="*/ 2147483646 h 660952"/>
              <a:gd name="T24" fmla="*/ 1759 w 631825"/>
              <a:gd name="T25" fmla="*/ 2147483646 h 660952"/>
              <a:gd name="T26" fmla="*/ 1101 w 631825"/>
              <a:gd name="T27" fmla="*/ 2147483646 h 660952"/>
              <a:gd name="T28" fmla="*/ 224 w 631825"/>
              <a:gd name="T29" fmla="*/ 2147483646 h 660952"/>
              <a:gd name="T30" fmla="*/ 442 w 631825"/>
              <a:gd name="T31" fmla="*/ 2147483646 h 660952"/>
              <a:gd name="T32" fmla="*/ 2198 w 631825"/>
              <a:gd name="T33" fmla="*/ 2147483646 h 660952"/>
              <a:gd name="T34" fmla="*/ 3294 w 631825"/>
              <a:gd name="T35" fmla="*/ 2147483646 h 660952"/>
              <a:gd name="T36" fmla="*/ 3735 w 631825"/>
              <a:gd name="T37" fmla="*/ 2147483646 h 660952"/>
              <a:gd name="T38" fmla="*/ 4831 w 631825"/>
              <a:gd name="T39" fmla="*/ 1518359467 h 660952"/>
              <a:gd name="T40" fmla="*/ 6148 w 631825"/>
              <a:gd name="T41" fmla="*/ 1284762324 h 660952"/>
              <a:gd name="T42" fmla="*/ 7244 w 631825"/>
              <a:gd name="T43" fmla="*/ 992764444 h 660952"/>
              <a:gd name="T44" fmla="*/ 9221 w 631825"/>
              <a:gd name="T45" fmla="*/ 817581347 h 660952"/>
              <a:gd name="T46" fmla="*/ 10537 w 631825"/>
              <a:gd name="T47" fmla="*/ 700782346 h 660952"/>
              <a:gd name="T48" fmla="*/ 12512 w 631825"/>
              <a:gd name="T49" fmla="*/ 525589746 h 660952"/>
              <a:gd name="T50" fmla="*/ 14924 w 631825"/>
              <a:gd name="T51" fmla="*/ 291993359 h 660952"/>
              <a:gd name="T52" fmla="*/ 15583 w 631825"/>
              <a:gd name="T53" fmla="*/ 175194546 h 660952"/>
              <a:gd name="T54" fmla="*/ 16461 w 631825"/>
              <a:gd name="T55" fmla="*/ 116802715 h 660952"/>
              <a:gd name="T56" fmla="*/ 17558 w 631825"/>
              <a:gd name="T57" fmla="*/ 0 h 660952"/>
              <a:gd name="T58" fmla="*/ 20630 w 631825"/>
              <a:gd name="T59" fmla="*/ 233595546 h 660952"/>
              <a:gd name="T60" fmla="*/ 21726 w 631825"/>
              <a:gd name="T61" fmla="*/ 642381168 h 660952"/>
              <a:gd name="T62" fmla="*/ 22165 w 631825"/>
              <a:gd name="T63" fmla="*/ 875973667 h 660952"/>
              <a:gd name="T64" fmla="*/ 23263 w 631825"/>
              <a:gd name="T65" fmla="*/ 2147483646 h 660952"/>
              <a:gd name="T66" fmla="*/ 23702 w 631825"/>
              <a:gd name="T67" fmla="*/ 2147483646 h 660952"/>
              <a:gd name="T68" fmla="*/ 24361 w 631825"/>
              <a:gd name="T69" fmla="*/ 2147483646 h 660952"/>
              <a:gd name="T70" fmla="*/ 24800 w 631825"/>
              <a:gd name="T71" fmla="*/ 2147483646 h 660952"/>
              <a:gd name="T72" fmla="*/ 25019 w 631825"/>
              <a:gd name="T73" fmla="*/ 2147483646 h 660952"/>
              <a:gd name="T74" fmla="*/ 26554 w 631825"/>
              <a:gd name="T75" fmla="*/ 2147483646 h 660952"/>
              <a:gd name="T76" fmla="*/ 27433 w 631825"/>
              <a:gd name="T77" fmla="*/ 2147483646 h 660952"/>
              <a:gd name="T78" fmla="*/ 27871 w 631825"/>
              <a:gd name="T79" fmla="*/ 2147483646 h 660952"/>
              <a:gd name="T80" fmla="*/ 26774 w 631825"/>
              <a:gd name="T81" fmla="*/ 2147483646 h 660952"/>
              <a:gd name="T82" fmla="*/ 26115 w 631825"/>
              <a:gd name="T83" fmla="*/ 2147483646 h 660952"/>
              <a:gd name="T84" fmla="*/ 25677 w 631825"/>
              <a:gd name="T85" fmla="*/ 2147483646 h 660952"/>
              <a:gd name="T86" fmla="*/ 25239 w 631825"/>
              <a:gd name="T87" fmla="*/ 2147483646 h 660952"/>
              <a:gd name="T88" fmla="*/ 25019 w 631825"/>
              <a:gd name="T89" fmla="*/ 2147483646 h 660952"/>
              <a:gd name="T90" fmla="*/ 24140 w 631825"/>
              <a:gd name="T91" fmla="*/ 2147483646 h 660952"/>
              <a:gd name="T92" fmla="*/ 22386 w 631825"/>
              <a:gd name="T93" fmla="*/ 2147483646 h 6609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1825"/>
              <a:gd name="T142" fmla="*/ 0 h 660952"/>
              <a:gd name="T143" fmla="*/ 631825 w 631825"/>
              <a:gd name="T144" fmla="*/ 660952 h 6609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1825" h="660952">
                <a:moveTo>
                  <a:pt x="506974" y="581439"/>
                </a:moveTo>
                <a:cubicBezTo>
                  <a:pt x="491237" y="588893"/>
                  <a:pt x="477267" y="584101"/>
                  <a:pt x="452308" y="606287"/>
                </a:cubicBezTo>
                <a:cubicBezTo>
                  <a:pt x="446118" y="611789"/>
                  <a:pt x="444423" y="621775"/>
                  <a:pt x="437400" y="626165"/>
                </a:cubicBezTo>
                <a:cubicBezTo>
                  <a:pt x="430237" y="630642"/>
                  <a:pt x="420835" y="629478"/>
                  <a:pt x="412552" y="631135"/>
                </a:cubicBezTo>
                <a:cubicBezTo>
                  <a:pt x="405926" y="634448"/>
                  <a:pt x="399861" y="639277"/>
                  <a:pt x="392674" y="641074"/>
                </a:cubicBezTo>
                <a:cubicBezTo>
                  <a:pt x="360228" y="649185"/>
                  <a:pt x="275444" y="657789"/>
                  <a:pt x="248556" y="660952"/>
                </a:cubicBezTo>
                <a:cubicBezTo>
                  <a:pt x="180620" y="656955"/>
                  <a:pt x="183018" y="668227"/>
                  <a:pt x="144195" y="646043"/>
                </a:cubicBezTo>
                <a:cubicBezTo>
                  <a:pt x="139009" y="643080"/>
                  <a:pt x="134256" y="639417"/>
                  <a:pt x="129287" y="636104"/>
                </a:cubicBezTo>
                <a:cubicBezTo>
                  <a:pt x="125974" y="627821"/>
                  <a:pt x="123774" y="619001"/>
                  <a:pt x="119348" y="611256"/>
                </a:cubicBezTo>
                <a:cubicBezTo>
                  <a:pt x="112201" y="598749"/>
                  <a:pt x="106590" y="601529"/>
                  <a:pt x="94500" y="596348"/>
                </a:cubicBezTo>
                <a:cubicBezTo>
                  <a:pt x="87691" y="593430"/>
                  <a:pt x="81247" y="589722"/>
                  <a:pt x="74621" y="586409"/>
                </a:cubicBezTo>
                <a:cubicBezTo>
                  <a:pt x="64416" y="555790"/>
                  <a:pt x="76087" y="588464"/>
                  <a:pt x="59713" y="551622"/>
                </a:cubicBezTo>
                <a:cubicBezTo>
                  <a:pt x="43503" y="515149"/>
                  <a:pt x="57436" y="538267"/>
                  <a:pt x="39835" y="511865"/>
                </a:cubicBezTo>
                <a:cubicBezTo>
                  <a:pt x="38200" y="493884"/>
                  <a:pt x="39640" y="451972"/>
                  <a:pt x="24926" y="432352"/>
                </a:cubicBezTo>
                <a:cubicBezTo>
                  <a:pt x="19957" y="425726"/>
                  <a:pt x="11674" y="422413"/>
                  <a:pt x="5048" y="417443"/>
                </a:cubicBezTo>
                <a:cubicBezTo>
                  <a:pt x="743" y="352876"/>
                  <a:pt x="-5737" y="324059"/>
                  <a:pt x="10017" y="258417"/>
                </a:cubicBezTo>
                <a:cubicBezTo>
                  <a:pt x="11259" y="253240"/>
                  <a:pt x="33856" y="201965"/>
                  <a:pt x="49774" y="198782"/>
                </a:cubicBezTo>
                <a:lnTo>
                  <a:pt x="74621" y="193813"/>
                </a:lnTo>
                <a:cubicBezTo>
                  <a:pt x="77934" y="190500"/>
                  <a:pt x="81962" y="187773"/>
                  <a:pt x="84561" y="183874"/>
                </a:cubicBezTo>
                <a:cubicBezTo>
                  <a:pt x="92781" y="171545"/>
                  <a:pt x="104116" y="138734"/>
                  <a:pt x="109408" y="129209"/>
                </a:cubicBezTo>
                <a:cubicBezTo>
                  <a:pt x="116845" y="115823"/>
                  <a:pt x="127396" y="118531"/>
                  <a:pt x="139226" y="109330"/>
                </a:cubicBezTo>
                <a:cubicBezTo>
                  <a:pt x="148472" y="102139"/>
                  <a:pt x="152962" y="88186"/>
                  <a:pt x="164074" y="84482"/>
                </a:cubicBezTo>
                <a:lnTo>
                  <a:pt x="208800" y="69574"/>
                </a:lnTo>
                <a:cubicBezTo>
                  <a:pt x="218739" y="66261"/>
                  <a:pt x="229247" y="64321"/>
                  <a:pt x="238617" y="59635"/>
                </a:cubicBezTo>
                <a:cubicBezTo>
                  <a:pt x="266050" y="45917"/>
                  <a:pt x="251231" y="51148"/>
                  <a:pt x="283343" y="44726"/>
                </a:cubicBezTo>
                <a:cubicBezTo>
                  <a:pt x="343427" y="14684"/>
                  <a:pt x="248206" y="60768"/>
                  <a:pt x="338008" y="24848"/>
                </a:cubicBezTo>
                <a:cubicBezTo>
                  <a:pt x="343554" y="22630"/>
                  <a:pt x="347427" y="17262"/>
                  <a:pt x="352917" y="14909"/>
                </a:cubicBezTo>
                <a:cubicBezTo>
                  <a:pt x="359195" y="12219"/>
                  <a:pt x="366316" y="12099"/>
                  <a:pt x="372795" y="9939"/>
                </a:cubicBezTo>
                <a:cubicBezTo>
                  <a:pt x="381258" y="7118"/>
                  <a:pt x="389360" y="3313"/>
                  <a:pt x="397643" y="0"/>
                </a:cubicBezTo>
                <a:cubicBezTo>
                  <a:pt x="454603" y="11392"/>
                  <a:pt x="432229" y="2384"/>
                  <a:pt x="467217" y="19878"/>
                </a:cubicBezTo>
                <a:cubicBezTo>
                  <a:pt x="477787" y="51587"/>
                  <a:pt x="463766" y="16933"/>
                  <a:pt x="492065" y="54665"/>
                </a:cubicBezTo>
                <a:cubicBezTo>
                  <a:pt x="496510" y="60591"/>
                  <a:pt x="498691" y="67917"/>
                  <a:pt x="502004" y="74543"/>
                </a:cubicBezTo>
                <a:cubicBezTo>
                  <a:pt x="506166" y="107839"/>
                  <a:pt x="514589" y="185358"/>
                  <a:pt x="526852" y="203752"/>
                </a:cubicBezTo>
                <a:cubicBezTo>
                  <a:pt x="530165" y="208722"/>
                  <a:pt x="534120" y="213319"/>
                  <a:pt x="536791" y="218661"/>
                </a:cubicBezTo>
                <a:cubicBezTo>
                  <a:pt x="549694" y="244465"/>
                  <a:pt x="532287" y="224094"/>
                  <a:pt x="551700" y="243509"/>
                </a:cubicBezTo>
                <a:cubicBezTo>
                  <a:pt x="555013" y="255104"/>
                  <a:pt x="558714" y="266596"/>
                  <a:pt x="561639" y="278295"/>
                </a:cubicBezTo>
                <a:cubicBezTo>
                  <a:pt x="563688" y="286489"/>
                  <a:pt x="562506" y="295759"/>
                  <a:pt x="566608" y="303143"/>
                </a:cubicBezTo>
                <a:cubicBezTo>
                  <a:pt x="577328" y="322438"/>
                  <a:pt x="584787" y="322455"/>
                  <a:pt x="601395" y="327991"/>
                </a:cubicBezTo>
                <a:cubicBezTo>
                  <a:pt x="606033" y="341905"/>
                  <a:pt x="614360" y="368827"/>
                  <a:pt x="621274" y="382656"/>
                </a:cubicBezTo>
                <a:cubicBezTo>
                  <a:pt x="623945" y="387998"/>
                  <a:pt x="627900" y="392595"/>
                  <a:pt x="631213" y="397565"/>
                </a:cubicBezTo>
                <a:cubicBezTo>
                  <a:pt x="625036" y="484033"/>
                  <a:pt x="647255" y="453713"/>
                  <a:pt x="606365" y="477078"/>
                </a:cubicBezTo>
                <a:cubicBezTo>
                  <a:pt x="601179" y="480041"/>
                  <a:pt x="596426" y="483704"/>
                  <a:pt x="591456" y="487017"/>
                </a:cubicBezTo>
                <a:cubicBezTo>
                  <a:pt x="588143" y="495300"/>
                  <a:pt x="585506" y="503886"/>
                  <a:pt x="581517" y="511865"/>
                </a:cubicBezTo>
                <a:cubicBezTo>
                  <a:pt x="578846" y="517207"/>
                  <a:pt x="573931" y="521284"/>
                  <a:pt x="571578" y="526774"/>
                </a:cubicBezTo>
                <a:cubicBezTo>
                  <a:pt x="568888" y="533052"/>
                  <a:pt x="570578" y="541094"/>
                  <a:pt x="566608" y="546652"/>
                </a:cubicBezTo>
                <a:cubicBezTo>
                  <a:pt x="561794" y="553392"/>
                  <a:pt x="554270" y="558134"/>
                  <a:pt x="546730" y="561561"/>
                </a:cubicBezTo>
                <a:cubicBezTo>
                  <a:pt x="535751" y="566551"/>
                  <a:pt x="522711" y="573985"/>
                  <a:pt x="506974" y="5814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0D46F57-14E0-935F-9CC3-156847767141}"/>
              </a:ext>
            </a:extLst>
          </p:cNvPr>
          <p:cNvSpPr txBox="1"/>
          <p:nvPr/>
        </p:nvSpPr>
        <p:spPr>
          <a:xfrm>
            <a:off x="2345635" y="2782519"/>
            <a:ext cx="250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TUMOR DE KLATSKIN 60 A 70 %</a:t>
            </a:r>
            <a:endParaRPr lang="es-AR" b="1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6D52DD1B-3C7E-1468-2105-390E51E5AD33}"/>
              </a:ext>
            </a:extLst>
          </p:cNvPr>
          <p:cNvSpPr>
            <a:spLocks/>
          </p:cNvSpPr>
          <p:nvPr/>
        </p:nvSpPr>
        <p:spPr bwMode="auto">
          <a:xfrm>
            <a:off x="4818113" y="3572634"/>
            <a:ext cx="504825" cy="914400"/>
          </a:xfrm>
          <a:custGeom>
            <a:avLst/>
            <a:gdLst>
              <a:gd name="T0" fmla="*/ 1481 w 631825"/>
              <a:gd name="T1" fmla="*/ 2147483646 h 660952"/>
              <a:gd name="T2" fmla="*/ 1321 w 631825"/>
              <a:gd name="T3" fmla="*/ 2147483646 h 660952"/>
              <a:gd name="T4" fmla="*/ 1278 w 631825"/>
              <a:gd name="T5" fmla="*/ 2147483646 h 660952"/>
              <a:gd name="T6" fmla="*/ 1206 w 631825"/>
              <a:gd name="T7" fmla="*/ 2147483646 h 660952"/>
              <a:gd name="T8" fmla="*/ 1147 w 631825"/>
              <a:gd name="T9" fmla="*/ 2147483646 h 660952"/>
              <a:gd name="T10" fmla="*/ 725 w 631825"/>
              <a:gd name="T11" fmla="*/ 2147483646 h 660952"/>
              <a:gd name="T12" fmla="*/ 421 w 631825"/>
              <a:gd name="T13" fmla="*/ 2147483646 h 660952"/>
              <a:gd name="T14" fmla="*/ 378 w 631825"/>
              <a:gd name="T15" fmla="*/ 2147483646 h 660952"/>
              <a:gd name="T16" fmla="*/ 349 w 631825"/>
              <a:gd name="T17" fmla="*/ 2147483646 h 660952"/>
              <a:gd name="T18" fmla="*/ 276 w 631825"/>
              <a:gd name="T19" fmla="*/ 2147483646 h 660952"/>
              <a:gd name="T20" fmla="*/ 217 w 631825"/>
              <a:gd name="T21" fmla="*/ 2147483646 h 660952"/>
              <a:gd name="T22" fmla="*/ 173 w 631825"/>
              <a:gd name="T23" fmla="*/ 2147483646 h 660952"/>
              <a:gd name="T24" fmla="*/ 116 w 631825"/>
              <a:gd name="T25" fmla="*/ 2147483646 h 660952"/>
              <a:gd name="T26" fmla="*/ 73 w 631825"/>
              <a:gd name="T27" fmla="*/ 2147483646 h 660952"/>
              <a:gd name="T28" fmla="*/ 14 w 631825"/>
              <a:gd name="T29" fmla="*/ 2147483646 h 660952"/>
              <a:gd name="T30" fmla="*/ 30 w 631825"/>
              <a:gd name="T31" fmla="*/ 1424058264 h 660952"/>
              <a:gd name="T32" fmla="*/ 145 w 631825"/>
              <a:gd name="T33" fmla="*/ 1095429907 h 660952"/>
              <a:gd name="T34" fmla="*/ 217 w 631825"/>
              <a:gd name="T35" fmla="*/ 1068045302 h 660952"/>
              <a:gd name="T36" fmla="*/ 247 w 631825"/>
              <a:gd name="T37" fmla="*/ 1013278400 h 660952"/>
              <a:gd name="T38" fmla="*/ 319 w 631825"/>
              <a:gd name="T39" fmla="*/ 712032603 h 660952"/>
              <a:gd name="T40" fmla="*/ 407 w 631825"/>
              <a:gd name="T41" fmla="*/ 602483309 h 660952"/>
              <a:gd name="T42" fmla="*/ 479 w 631825"/>
              <a:gd name="T43" fmla="*/ 465551858 h 660952"/>
              <a:gd name="T44" fmla="*/ 610 w 631825"/>
              <a:gd name="T45" fmla="*/ 383400046 h 660952"/>
              <a:gd name="T46" fmla="*/ 698 w 631825"/>
              <a:gd name="T47" fmla="*/ 328635187 h 660952"/>
              <a:gd name="T48" fmla="*/ 828 w 631825"/>
              <a:gd name="T49" fmla="*/ 246471569 h 660952"/>
              <a:gd name="T50" fmla="*/ 987 w 631825"/>
              <a:gd name="T51" fmla="*/ 136930068 h 660952"/>
              <a:gd name="T52" fmla="*/ 1031 w 631825"/>
              <a:gd name="T53" fmla="*/ 82160407 h 660952"/>
              <a:gd name="T54" fmla="*/ 1089 w 631825"/>
              <a:gd name="T55" fmla="*/ 54770279 h 660952"/>
              <a:gd name="T56" fmla="*/ 1161 w 631825"/>
              <a:gd name="T57" fmla="*/ 0 h 660952"/>
              <a:gd name="T58" fmla="*/ 1365 w 631825"/>
              <a:gd name="T59" fmla="*/ 109542756 h 660952"/>
              <a:gd name="T60" fmla="*/ 1437 w 631825"/>
              <a:gd name="T61" fmla="*/ 301243103 h 660952"/>
              <a:gd name="T62" fmla="*/ 1465 w 631825"/>
              <a:gd name="T63" fmla="*/ 410786104 h 660952"/>
              <a:gd name="T64" fmla="*/ 1539 w 631825"/>
              <a:gd name="T65" fmla="*/ 1122814522 h 660952"/>
              <a:gd name="T66" fmla="*/ 1568 w 631825"/>
              <a:gd name="T67" fmla="*/ 1204975883 h 660952"/>
              <a:gd name="T68" fmla="*/ 1611 w 631825"/>
              <a:gd name="T69" fmla="*/ 1341906190 h 660952"/>
              <a:gd name="T70" fmla="*/ 1640 w 631825"/>
              <a:gd name="T71" fmla="*/ 1533600185 h 660952"/>
              <a:gd name="T72" fmla="*/ 1655 w 631825"/>
              <a:gd name="T73" fmla="*/ 1670530801 h 660952"/>
              <a:gd name="T74" fmla="*/ 1757 w 631825"/>
              <a:gd name="T75" fmla="*/ 1807457897 h 660952"/>
              <a:gd name="T76" fmla="*/ 1815 w 631825"/>
              <a:gd name="T77" fmla="*/ 2108701939 h 660952"/>
              <a:gd name="T78" fmla="*/ 1843 w 631825"/>
              <a:gd name="T79" fmla="*/ 2147483646 h 660952"/>
              <a:gd name="T80" fmla="*/ 1771 w 631825"/>
              <a:gd name="T81" fmla="*/ 2147483646 h 660952"/>
              <a:gd name="T82" fmla="*/ 1727 w 631825"/>
              <a:gd name="T83" fmla="*/ 2147483646 h 660952"/>
              <a:gd name="T84" fmla="*/ 1699 w 631825"/>
              <a:gd name="T85" fmla="*/ 2147483646 h 660952"/>
              <a:gd name="T86" fmla="*/ 1669 w 631825"/>
              <a:gd name="T87" fmla="*/ 2147483646 h 660952"/>
              <a:gd name="T88" fmla="*/ 1655 w 631825"/>
              <a:gd name="T89" fmla="*/ 2147483646 h 660952"/>
              <a:gd name="T90" fmla="*/ 1596 w 631825"/>
              <a:gd name="T91" fmla="*/ 2147483646 h 660952"/>
              <a:gd name="T92" fmla="*/ 1481 w 631825"/>
              <a:gd name="T93" fmla="*/ 2147483646 h 6609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1825"/>
              <a:gd name="T142" fmla="*/ 0 h 660952"/>
              <a:gd name="T143" fmla="*/ 631825 w 631825"/>
              <a:gd name="T144" fmla="*/ 660952 h 6609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1825" h="660952">
                <a:moveTo>
                  <a:pt x="506974" y="581439"/>
                </a:moveTo>
                <a:cubicBezTo>
                  <a:pt x="491237" y="588893"/>
                  <a:pt x="477267" y="584101"/>
                  <a:pt x="452308" y="606287"/>
                </a:cubicBezTo>
                <a:cubicBezTo>
                  <a:pt x="446118" y="611789"/>
                  <a:pt x="444423" y="621775"/>
                  <a:pt x="437400" y="626165"/>
                </a:cubicBezTo>
                <a:cubicBezTo>
                  <a:pt x="430237" y="630642"/>
                  <a:pt x="420835" y="629478"/>
                  <a:pt x="412552" y="631135"/>
                </a:cubicBezTo>
                <a:cubicBezTo>
                  <a:pt x="405926" y="634448"/>
                  <a:pt x="399861" y="639277"/>
                  <a:pt x="392674" y="641074"/>
                </a:cubicBezTo>
                <a:cubicBezTo>
                  <a:pt x="360228" y="649185"/>
                  <a:pt x="275444" y="657789"/>
                  <a:pt x="248556" y="660952"/>
                </a:cubicBezTo>
                <a:cubicBezTo>
                  <a:pt x="180620" y="656955"/>
                  <a:pt x="183018" y="668227"/>
                  <a:pt x="144195" y="646043"/>
                </a:cubicBezTo>
                <a:cubicBezTo>
                  <a:pt x="139009" y="643080"/>
                  <a:pt x="134256" y="639417"/>
                  <a:pt x="129287" y="636104"/>
                </a:cubicBezTo>
                <a:cubicBezTo>
                  <a:pt x="125974" y="627821"/>
                  <a:pt x="123774" y="619001"/>
                  <a:pt x="119348" y="611256"/>
                </a:cubicBezTo>
                <a:cubicBezTo>
                  <a:pt x="112201" y="598749"/>
                  <a:pt x="106590" y="601529"/>
                  <a:pt x="94500" y="596348"/>
                </a:cubicBezTo>
                <a:cubicBezTo>
                  <a:pt x="87691" y="593430"/>
                  <a:pt x="81247" y="589722"/>
                  <a:pt x="74621" y="586409"/>
                </a:cubicBezTo>
                <a:cubicBezTo>
                  <a:pt x="64416" y="555790"/>
                  <a:pt x="76087" y="588464"/>
                  <a:pt x="59713" y="551622"/>
                </a:cubicBezTo>
                <a:cubicBezTo>
                  <a:pt x="43503" y="515149"/>
                  <a:pt x="57436" y="538267"/>
                  <a:pt x="39835" y="511865"/>
                </a:cubicBezTo>
                <a:cubicBezTo>
                  <a:pt x="38200" y="493884"/>
                  <a:pt x="39640" y="451972"/>
                  <a:pt x="24926" y="432352"/>
                </a:cubicBezTo>
                <a:cubicBezTo>
                  <a:pt x="19957" y="425726"/>
                  <a:pt x="11674" y="422413"/>
                  <a:pt x="5048" y="417443"/>
                </a:cubicBezTo>
                <a:cubicBezTo>
                  <a:pt x="743" y="352876"/>
                  <a:pt x="-5737" y="324059"/>
                  <a:pt x="10017" y="258417"/>
                </a:cubicBezTo>
                <a:cubicBezTo>
                  <a:pt x="11259" y="253240"/>
                  <a:pt x="33856" y="201965"/>
                  <a:pt x="49774" y="198782"/>
                </a:cubicBezTo>
                <a:lnTo>
                  <a:pt x="74621" y="193813"/>
                </a:lnTo>
                <a:cubicBezTo>
                  <a:pt x="77934" y="190500"/>
                  <a:pt x="81962" y="187773"/>
                  <a:pt x="84561" y="183874"/>
                </a:cubicBezTo>
                <a:cubicBezTo>
                  <a:pt x="92781" y="171545"/>
                  <a:pt x="104116" y="138734"/>
                  <a:pt x="109408" y="129209"/>
                </a:cubicBezTo>
                <a:cubicBezTo>
                  <a:pt x="116845" y="115823"/>
                  <a:pt x="127396" y="118531"/>
                  <a:pt x="139226" y="109330"/>
                </a:cubicBezTo>
                <a:cubicBezTo>
                  <a:pt x="148472" y="102139"/>
                  <a:pt x="152962" y="88186"/>
                  <a:pt x="164074" y="84482"/>
                </a:cubicBezTo>
                <a:lnTo>
                  <a:pt x="208800" y="69574"/>
                </a:lnTo>
                <a:cubicBezTo>
                  <a:pt x="218739" y="66261"/>
                  <a:pt x="229247" y="64321"/>
                  <a:pt x="238617" y="59635"/>
                </a:cubicBezTo>
                <a:cubicBezTo>
                  <a:pt x="266050" y="45917"/>
                  <a:pt x="251231" y="51148"/>
                  <a:pt x="283343" y="44726"/>
                </a:cubicBezTo>
                <a:cubicBezTo>
                  <a:pt x="343427" y="14684"/>
                  <a:pt x="248206" y="60768"/>
                  <a:pt x="338008" y="24848"/>
                </a:cubicBezTo>
                <a:cubicBezTo>
                  <a:pt x="343554" y="22630"/>
                  <a:pt x="347427" y="17262"/>
                  <a:pt x="352917" y="14909"/>
                </a:cubicBezTo>
                <a:cubicBezTo>
                  <a:pt x="359195" y="12219"/>
                  <a:pt x="366316" y="12099"/>
                  <a:pt x="372795" y="9939"/>
                </a:cubicBezTo>
                <a:cubicBezTo>
                  <a:pt x="381258" y="7118"/>
                  <a:pt x="389360" y="3313"/>
                  <a:pt x="397643" y="0"/>
                </a:cubicBezTo>
                <a:cubicBezTo>
                  <a:pt x="454603" y="11392"/>
                  <a:pt x="432229" y="2384"/>
                  <a:pt x="467217" y="19878"/>
                </a:cubicBezTo>
                <a:cubicBezTo>
                  <a:pt x="477787" y="51587"/>
                  <a:pt x="463766" y="16933"/>
                  <a:pt x="492065" y="54665"/>
                </a:cubicBezTo>
                <a:cubicBezTo>
                  <a:pt x="496510" y="60591"/>
                  <a:pt x="498691" y="67917"/>
                  <a:pt x="502004" y="74543"/>
                </a:cubicBezTo>
                <a:cubicBezTo>
                  <a:pt x="506166" y="107839"/>
                  <a:pt x="514589" y="185358"/>
                  <a:pt x="526852" y="203752"/>
                </a:cubicBezTo>
                <a:cubicBezTo>
                  <a:pt x="530165" y="208722"/>
                  <a:pt x="534120" y="213319"/>
                  <a:pt x="536791" y="218661"/>
                </a:cubicBezTo>
                <a:cubicBezTo>
                  <a:pt x="549694" y="244465"/>
                  <a:pt x="532287" y="224094"/>
                  <a:pt x="551700" y="243509"/>
                </a:cubicBezTo>
                <a:cubicBezTo>
                  <a:pt x="555013" y="255104"/>
                  <a:pt x="558714" y="266596"/>
                  <a:pt x="561639" y="278295"/>
                </a:cubicBezTo>
                <a:cubicBezTo>
                  <a:pt x="563688" y="286489"/>
                  <a:pt x="562506" y="295759"/>
                  <a:pt x="566608" y="303143"/>
                </a:cubicBezTo>
                <a:cubicBezTo>
                  <a:pt x="577328" y="322438"/>
                  <a:pt x="584787" y="322455"/>
                  <a:pt x="601395" y="327991"/>
                </a:cubicBezTo>
                <a:cubicBezTo>
                  <a:pt x="606033" y="341905"/>
                  <a:pt x="614360" y="368827"/>
                  <a:pt x="621274" y="382656"/>
                </a:cubicBezTo>
                <a:cubicBezTo>
                  <a:pt x="623945" y="387998"/>
                  <a:pt x="627900" y="392595"/>
                  <a:pt x="631213" y="397565"/>
                </a:cubicBezTo>
                <a:cubicBezTo>
                  <a:pt x="625036" y="484033"/>
                  <a:pt x="647255" y="453713"/>
                  <a:pt x="606365" y="477078"/>
                </a:cubicBezTo>
                <a:cubicBezTo>
                  <a:pt x="601179" y="480041"/>
                  <a:pt x="596426" y="483704"/>
                  <a:pt x="591456" y="487017"/>
                </a:cubicBezTo>
                <a:cubicBezTo>
                  <a:pt x="588143" y="495300"/>
                  <a:pt x="585506" y="503886"/>
                  <a:pt x="581517" y="511865"/>
                </a:cubicBezTo>
                <a:cubicBezTo>
                  <a:pt x="578846" y="517207"/>
                  <a:pt x="573931" y="521284"/>
                  <a:pt x="571578" y="526774"/>
                </a:cubicBezTo>
                <a:cubicBezTo>
                  <a:pt x="568888" y="533052"/>
                  <a:pt x="570578" y="541094"/>
                  <a:pt x="566608" y="546652"/>
                </a:cubicBezTo>
                <a:cubicBezTo>
                  <a:pt x="561794" y="553392"/>
                  <a:pt x="554270" y="558134"/>
                  <a:pt x="546730" y="561561"/>
                </a:cubicBezTo>
                <a:cubicBezTo>
                  <a:pt x="535751" y="566551"/>
                  <a:pt x="522711" y="573985"/>
                  <a:pt x="506974" y="5814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3A4824B-F375-13BD-741A-4A9459D75464}"/>
              </a:ext>
            </a:extLst>
          </p:cNvPr>
          <p:cNvSpPr txBox="1"/>
          <p:nvPr/>
        </p:nvSpPr>
        <p:spPr>
          <a:xfrm>
            <a:off x="5830957" y="3618362"/>
            <a:ext cx="303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COLANGIOCARCINOMA DISTAL 20 AL 25 %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42336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2D3DE-B89B-E171-51BD-9709A0D4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66124"/>
            <a:ext cx="10346634" cy="1019970"/>
          </a:xfrm>
        </p:spPr>
        <p:txBody>
          <a:bodyPr/>
          <a:lstStyle/>
          <a:p>
            <a:r>
              <a:rPr lang="es-ES" dirty="0"/>
              <a:t>FACTORES DE RIESGO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C8B2D2-8CAB-0763-08E3-3380DF6C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086094"/>
            <a:ext cx="10757452" cy="548698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COLANGITIS ESCLEROSANTE PRIMARIA                           8 A 40 %</a:t>
            </a:r>
          </a:p>
          <a:p>
            <a:pPr>
              <a:lnSpc>
                <a:spcPct val="110000"/>
              </a:lnSpc>
            </a:pPr>
            <a:r>
              <a:rPr lang="es-ES" dirty="0"/>
              <a:t>QUISTES BILIARES                                                                 15 A 20 %</a:t>
            </a:r>
          </a:p>
          <a:p>
            <a:pPr>
              <a:lnSpc>
                <a:spcPct val="110000"/>
              </a:lnSpc>
            </a:pPr>
            <a:r>
              <a:rPr lang="es-ES" dirty="0"/>
              <a:t>LITIASIS INTRAHEPATICA                                                     10 %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dirty="0"/>
              <a:t>OTROS: papilomatosis de la </a:t>
            </a:r>
            <a:r>
              <a:rPr lang="es-ES" dirty="0" err="1"/>
              <a:t>via</a:t>
            </a:r>
            <a:r>
              <a:rPr lang="es-ES" dirty="0"/>
              <a:t> </a:t>
            </a:r>
            <a:r>
              <a:rPr lang="es-ES" dirty="0" err="1"/>
              <a:t>biliar,helicobacter</a:t>
            </a:r>
            <a:r>
              <a:rPr lang="es-ES" dirty="0"/>
              <a:t>, tabaco nitrosaminas , asbesto, </a:t>
            </a:r>
            <a:r>
              <a:rPr lang="es-ES" dirty="0" err="1"/>
              <a:t>Infeccion</a:t>
            </a:r>
            <a:r>
              <a:rPr lang="es-ES" dirty="0"/>
              <a:t> por </a:t>
            </a:r>
            <a:r>
              <a:rPr lang="es-ES" dirty="0" err="1"/>
              <a:t>VHB,obecidad</a:t>
            </a:r>
            <a:r>
              <a:rPr lang="es-ES" dirty="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es-E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ES" dirty="0"/>
              <a:t>FACTORES BIOLOGICOS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dirty="0"/>
              <a:t>Sobreexpresión de protooncogenes Bcl-2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dirty="0"/>
              <a:t>Mutación de oncogenes </a:t>
            </a:r>
            <a:r>
              <a:rPr lang="es-ES" dirty="0" err="1"/>
              <a:t>kras,Cmyc,Cmet</a:t>
            </a:r>
            <a:endParaRPr lang="es-E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ES" dirty="0" err="1"/>
              <a:t>Inactivacion</a:t>
            </a:r>
            <a:r>
              <a:rPr lang="es-ES" dirty="0"/>
              <a:t> de genes supresores : P53-APC. SMAD 4 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endParaRPr lang="es-AR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A47E1CEC-8184-3B5D-D0C3-4AEAC7854AC0}"/>
              </a:ext>
            </a:extLst>
          </p:cNvPr>
          <p:cNvSpPr/>
          <p:nvPr/>
        </p:nvSpPr>
        <p:spPr>
          <a:xfrm>
            <a:off x="6732104" y="1301304"/>
            <a:ext cx="1696279" cy="172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8AB0A733-E029-C0C3-B3FF-863D01C51D01}"/>
              </a:ext>
            </a:extLst>
          </p:cNvPr>
          <p:cNvSpPr/>
          <p:nvPr/>
        </p:nvSpPr>
        <p:spPr>
          <a:xfrm>
            <a:off x="3869635" y="1875131"/>
            <a:ext cx="4558748" cy="172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04164239-0E08-9C39-CD58-DC4FF557D46F}"/>
              </a:ext>
            </a:extLst>
          </p:cNvPr>
          <p:cNvSpPr/>
          <p:nvPr/>
        </p:nvSpPr>
        <p:spPr>
          <a:xfrm>
            <a:off x="4585252" y="2390537"/>
            <a:ext cx="3843131" cy="2060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305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4C0E2-2C42-89DB-987B-C3757E2E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Clasificacion</a:t>
            </a:r>
            <a:r>
              <a:rPr lang="es-ES" dirty="0"/>
              <a:t> de </a:t>
            </a:r>
            <a:r>
              <a:rPr lang="es-ES" dirty="0" err="1"/>
              <a:t>Bismuth</a:t>
            </a:r>
            <a:r>
              <a:rPr lang="es-ES" dirty="0"/>
              <a:t>- </a:t>
            </a:r>
            <a:r>
              <a:rPr lang="es-ES" dirty="0" err="1"/>
              <a:t>Corlette</a:t>
            </a:r>
            <a:r>
              <a:rPr lang="es-ES" dirty="0"/>
              <a:t>.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679892-573D-421B-2C97-5F78CAF2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6030BD-4065-90A7-F3EF-3337D983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74" y="2087057"/>
            <a:ext cx="8335840" cy="25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5FD56-E638-D152-AD5C-B06CE541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Clasificacion</a:t>
            </a:r>
            <a:r>
              <a:rPr lang="es-ES" dirty="0"/>
              <a:t> de </a:t>
            </a:r>
            <a:r>
              <a:rPr lang="es-ES" dirty="0" err="1"/>
              <a:t>Blumgart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0EB088B-EF61-3CCF-A0E3-5B9FDBF47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4077"/>
            <a:ext cx="9882809" cy="4351338"/>
          </a:xfrm>
        </p:spPr>
      </p:pic>
    </p:spTree>
    <p:extLst>
      <p:ext uri="{BB962C8B-B14F-4D97-AF65-F5344CB8AC3E}">
        <p14:creationId xmlns:p14="http://schemas.microsoft.com/office/powerpoint/2010/main" val="221093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0575D-4F81-2035-215E-43B5FD5F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272360"/>
            <a:ext cx="10515600" cy="1325563"/>
          </a:xfrm>
        </p:spPr>
        <p:txBody>
          <a:bodyPr/>
          <a:lstStyle/>
          <a:p>
            <a:r>
              <a:rPr lang="es-ES" dirty="0"/>
              <a:t>DIAGNOSTICO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0744ED-3741-55B9-2C67-74E436FD1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7" y="1414808"/>
            <a:ext cx="10515600" cy="4351338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s-ES" dirty="0"/>
              <a:t>Clínica: ictericia, prurito, colangitis</a:t>
            </a:r>
          </a:p>
          <a:p>
            <a:pPr>
              <a:lnSpc>
                <a:spcPct val="250000"/>
              </a:lnSpc>
            </a:pPr>
            <a:r>
              <a:rPr lang="es-ES" dirty="0"/>
              <a:t>Laboratorio: colestasis, CEA , CA 19/9.</a:t>
            </a:r>
          </a:p>
          <a:p>
            <a:pPr>
              <a:lnSpc>
                <a:spcPct val="250000"/>
              </a:lnSpc>
            </a:pPr>
            <a:r>
              <a:rPr lang="es-ES" dirty="0"/>
              <a:t>Estudios complementarios.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712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14699</TotalTime>
  <Words>1503</Words>
  <Application>Microsoft Office PowerPoint</Application>
  <PresentationFormat>Panorámica</PresentationFormat>
  <Paragraphs>206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Wingdings</vt:lpstr>
      <vt:lpstr>Tema de Office</vt:lpstr>
      <vt:lpstr>Cáncer de la vía biliar</vt:lpstr>
      <vt:lpstr>EPIDEMIOLOGIA</vt:lpstr>
      <vt:lpstr>Presentación de PowerPoint</vt:lpstr>
      <vt:lpstr>CLASIFICACION.</vt:lpstr>
      <vt:lpstr>COLANGIOCARCINOMA</vt:lpstr>
      <vt:lpstr>FACTORES DE RIESGO</vt:lpstr>
      <vt:lpstr>Clasificacion de Bismuth- Corlette. </vt:lpstr>
      <vt:lpstr>Clasificacion de Blumgart</vt:lpstr>
      <vt:lpstr>DIAGNOSTICO</vt:lpstr>
      <vt:lpstr>CLINICA</vt:lpstr>
      <vt:lpstr>ICTERICIA.</vt:lpstr>
      <vt:lpstr>LABORATORIO</vt:lpstr>
      <vt:lpstr>ESTUDIOS POR IMAGENES</vt:lpstr>
      <vt:lpstr>TAC TRIFASICA DE ABDOMEN</vt:lpstr>
      <vt:lpstr>TAC toracoabdominal con contraste EV</vt:lpstr>
      <vt:lpstr>RMN CON GADOLINEA + COLANGIO RMN</vt:lpstr>
      <vt:lpstr>RMN COM COLANGIO RMN</vt:lpstr>
      <vt:lpstr>PET CT.</vt:lpstr>
      <vt:lpstr>TRATAMIENTO</vt:lpstr>
      <vt:lpstr>DIAGNOSTICOS DIFERENCIALES</vt:lpstr>
      <vt:lpstr>DRENAJE BILIAR</vt:lpstr>
      <vt:lpstr>QUE TIPO DE RESECCION</vt:lpstr>
      <vt:lpstr>RESECCION HEPATICA.</vt:lpstr>
      <vt:lpstr>VOLUMETRIA HEPATICA</vt:lpstr>
      <vt:lpstr>FUTURO HIGADO REMANENTE</vt:lpstr>
      <vt:lpstr>OCLUSION PORTAL PREOPERATORIA</vt:lpstr>
      <vt:lpstr>CRITERIOS DE IRRESECABILIDAD</vt:lpstr>
      <vt:lpstr>FACTORES PRONOSTICOS</vt:lpstr>
      <vt:lpstr>CLASIFICACION </vt:lpstr>
      <vt:lpstr>TNM TU PERIHILIARES</vt:lpstr>
      <vt:lpstr>RECURRENCIA</vt:lpstr>
      <vt:lpstr>TRATAMIENTO PALIATIVO</vt:lpstr>
      <vt:lpstr>Varón 28 años colestasis,Papilomatosis de la via biliar con colangiocarcionoma  HEPATECTOMIA DERECHA </vt:lpstr>
      <vt:lpstr>Mujer de 51 años enfermedad de caroli hepatectomía izquierda</vt:lpstr>
      <vt:lpstr>CONCLUSIONES</vt:lpstr>
      <vt:lpstr>Cancer de Pancreas</vt:lpstr>
      <vt:lpstr>FACTORES DE RIESGO</vt:lpstr>
      <vt:lpstr>Presentación de PowerPoint</vt:lpstr>
      <vt:lpstr>Distribucion y clínica</vt:lpstr>
      <vt:lpstr>Presentación de PowerPoint</vt:lpstr>
      <vt:lpstr>Metodos complementarios de Dx</vt:lpstr>
      <vt:lpstr>Presentación de PowerPoint</vt:lpstr>
      <vt:lpstr>Criterios de irresecabilidad</vt:lpstr>
      <vt:lpstr>T.N.M</vt:lpstr>
      <vt:lpstr>TRATAMIENTO QUIRURGICO</vt:lpstr>
      <vt:lpstr>Morbilidad y mortalidad</vt:lpstr>
      <vt:lpstr>Pronostico y sobrevida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Cáncer de vía biliar</dc:title>
  <dc:creator>Joaquin</dc:creator>
  <cp:lastModifiedBy>Joaquin</cp:lastModifiedBy>
  <cp:revision>7</cp:revision>
  <dcterms:created xsi:type="dcterms:W3CDTF">2023-09-02T14:25:03Z</dcterms:created>
  <dcterms:modified xsi:type="dcterms:W3CDTF">2024-04-30T10:19:17Z</dcterms:modified>
</cp:coreProperties>
</file>