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
  </p:notesMasterIdLst>
  <p:sldIdLst>
    <p:sldId id="495" r:id="rId2"/>
    <p:sldId id="440" r:id="rId3"/>
    <p:sldId id="285" r:id="rId4"/>
    <p:sldId id="291" r:id="rId5"/>
    <p:sldId id="491" r:id="rId6"/>
    <p:sldId id="492" r:id="rId7"/>
    <p:sldId id="290" r:id="rId8"/>
    <p:sldId id="292" r:id="rId9"/>
    <p:sldId id="293" r:id="rId10"/>
    <p:sldId id="490" r:id="rId11"/>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5853"/>
  </p:normalViewPr>
  <p:slideViewPr>
    <p:cSldViewPr snapToGrid="0" snapToObjects="1">
      <p:cViewPr varScale="1">
        <p:scale>
          <a:sx n="108" d="100"/>
          <a:sy n="108" d="100"/>
        </p:scale>
        <p:origin x="64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8AA90-875D-4EF3-942F-E8981629197C}"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572355AA-7F86-4188-B53B-E51FBEDC7B13}">
      <dgm:prSet/>
      <dgm:spPr/>
      <dgm:t>
        <a:bodyPr/>
        <a:lstStyle/>
        <a:p>
          <a:pPr>
            <a:defRPr cap="all"/>
          </a:pPr>
          <a:r>
            <a:rPr lang="es-ES"/>
            <a:t>Período de incubación de más de 7 días y respuesta inmune sistémica.</a:t>
          </a:r>
          <a:endParaRPr lang="en-US"/>
        </a:p>
      </dgm:t>
    </dgm:pt>
    <dgm:pt modelId="{49861EC3-DDEC-4F53-8D87-3627FF1B9C05}" type="parTrans" cxnId="{AA4FAADE-411A-4BF8-9AE8-6A1EE1CBAD25}">
      <dgm:prSet/>
      <dgm:spPr/>
      <dgm:t>
        <a:bodyPr/>
        <a:lstStyle/>
        <a:p>
          <a:endParaRPr lang="en-US"/>
        </a:p>
      </dgm:t>
    </dgm:pt>
    <dgm:pt modelId="{D56307B9-7819-4E30-AB8B-3F8AAA86DC90}" type="sibTrans" cxnId="{AA4FAADE-411A-4BF8-9AE8-6A1EE1CBAD25}">
      <dgm:prSet/>
      <dgm:spPr/>
      <dgm:t>
        <a:bodyPr/>
        <a:lstStyle/>
        <a:p>
          <a:endParaRPr lang="en-US"/>
        </a:p>
      </dgm:t>
    </dgm:pt>
    <dgm:pt modelId="{3B211361-1F83-48F8-B2CA-CA75C9296FC6}">
      <dgm:prSet/>
      <dgm:spPr/>
      <dgm:t>
        <a:bodyPr/>
        <a:lstStyle/>
        <a:p>
          <a:pPr>
            <a:defRPr cap="all"/>
          </a:pPr>
          <a:r>
            <a:rPr lang="es-ES" dirty="0"/>
            <a:t>Pueden utilizarse métodos indirectos (e indirectos de laboratorio en algunas ocasiones)</a:t>
          </a:r>
          <a:endParaRPr lang="en-US" dirty="0"/>
        </a:p>
      </dgm:t>
    </dgm:pt>
    <dgm:pt modelId="{70AAE372-F716-4930-9D59-C4BFD2E20618}" type="parTrans" cxnId="{8E484587-07B2-44DE-BE69-D3DBB3936B0D}">
      <dgm:prSet/>
      <dgm:spPr/>
      <dgm:t>
        <a:bodyPr/>
        <a:lstStyle/>
        <a:p>
          <a:endParaRPr lang="en-US"/>
        </a:p>
      </dgm:t>
    </dgm:pt>
    <dgm:pt modelId="{AA1EC0B1-C5F3-4CF6-B3F0-95D3D88143A8}" type="sibTrans" cxnId="{8E484587-07B2-44DE-BE69-D3DBB3936B0D}">
      <dgm:prSet/>
      <dgm:spPr/>
      <dgm:t>
        <a:bodyPr/>
        <a:lstStyle/>
        <a:p>
          <a:endParaRPr lang="en-US"/>
        </a:p>
      </dgm:t>
    </dgm:pt>
    <dgm:pt modelId="{F4476E68-3294-6C49-8F56-7009B8FE1560}" type="pres">
      <dgm:prSet presAssocID="{5548AA90-875D-4EF3-942F-E8981629197C}" presName="Name0" presStyleCnt="0">
        <dgm:presLayoutVars>
          <dgm:dir/>
          <dgm:resizeHandles val="exact"/>
        </dgm:presLayoutVars>
      </dgm:prSet>
      <dgm:spPr/>
    </dgm:pt>
    <dgm:pt modelId="{5BDA6A2A-B9EE-F640-801C-EF1A5F4921C5}" type="pres">
      <dgm:prSet presAssocID="{572355AA-7F86-4188-B53B-E51FBEDC7B13}" presName="node" presStyleLbl="node1" presStyleIdx="0" presStyleCnt="2">
        <dgm:presLayoutVars>
          <dgm:bulletEnabled val="1"/>
        </dgm:presLayoutVars>
      </dgm:prSet>
      <dgm:spPr/>
    </dgm:pt>
    <dgm:pt modelId="{629F102D-E20B-9543-A1A6-79888661C13F}" type="pres">
      <dgm:prSet presAssocID="{D56307B9-7819-4E30-AB8B-3F8AAA86DC90}" presName="sibTrans" presStyleLbl="sibTrans1D1" presStyleIdx="0" presStyleCnt="1"/>
      <dgm:spPr/>
    </dgm:pt>
    <dgm:pt modelId="{0E67AA53-8406-8E4A-B293-7BB7F1242D39}" type="pres">
      <dgm:prSet presAssocID="{D56307B9-7819-4E30-AB8B-3F8AAA86DC90}" presName="connectorText" presStyleLbl="sibTrans1D1" presStyleIdx="0" presStyleCnt="1"/>
      <dgm:spPr/>
    </dgm:pt>
    <dgm:pt modelId="{BE611D8A-B4ED-6244-A065-942B2F9EE500}" type="pres">
      <dgm:prSet presAssocID="{3B211361-1F83-48F8-B2CA-CA75C9296FC6}" presName="node" presStyleLbl="node1" presStyleIdx="1" presStyleCnt="2">
        <dgm:presLayoutVars>
          <dgm:bulletEnabled val="1"/>
        </dgm:presLayoutVars>
      </dgm:prSet>
      <dgm:spPr/>
    </dgm:pt>
  </dgm:ptLst>
  <dgm:cxnLst>
    <dgm:cxn modelId="{D882BB15-6B22-5A40-B4A6-80D92AA360C7}" type="presOf" srcId="{3B211361-1F83-48F8-B2CA-CA75C9296FC6}" destId="{BE611D8A-B4ED-6244-A065-942B2F9EE500}" srcOrd="0" destOrd="0" presId="urn:microsoft.com/office/officeart/2016/7/layout/RepeatingBendingProcessNew"/>
    <dgm:cxn modelId="{4088423E-3432-4345-A8D5-131D2786E7CB}" type="presOf" srcId="{D56307B9-7819-4E30-AB8B-3F8AAA86DC90}" destId="{0E67AA53-8406-8E4A-B293-7BB7F1242D39}" srcOrd="1" destOrd="0" presId="urn:microsoft.com/office/officeart/2016/7/layout/RepeatingBendingProcessNew"/>
    <dgm:cxn modelId="{05E4C941-5BD0-F345-849A-332487652583}" type="presOf" srcId="{D56307B9-7819-4E30-AB8B-3F8AAA86DC90}" destId="{629F102D-E20B-9543-A1A6-79888661C13F}" srcOrd="0" destOrd="0" presId="urn:microsoft.com/office/officeart/2016/7/layout/RepeatingBendingProcessNew"/>
    <dgm:cxn modelId="{99FDDC49-8D0D-4F4D-A479-E1CFC68CAF98}" type="presOf" srcId="{572355AA-7F86-4188-B53B-E51FBEDC7B13}" destId="{5BDA6A2A-B9EE-F640-801C-EF1A5F4921C5}" srcOrd="0" destOrd="0" presId="urn:microsoft.com/office/officeart/2016/7/layout/RepeatingBendingProcessNew"/>
    <dgm:cxn modelId="{8E484587-07B2-44DE-BE69-D3DBB3936B0D}" srcId="{5548AA90-875D-4EF3-942F-E8981629197C}" destId="{3B211361-1F83-48F8-B2CA-CA75C9296FC6}" srcOrd="1" destOrd="0" parTransId="{70AAE372-F716-4930-9D59-C4BFD2E20618}" sibTransId="{AA1EC0B1-C5F3-4CF6-B3F0-95D3D88143A8}"/>
    <dgm:cxn modelId="{E700ACA0-CC77-1A41-BF51-9633C9EE89AF}" type="presOf" srcId="{5548AA90-875D-4EF3-942F-E8981629197C}" destId="{F4476E68-3294-6C49-8F56-7009B8FE1560}" srcOrd="0" destOrd="0" presId="urn:microsoft.com/office/officeart/2016/7/layout/RepeatingBendingProcessNew"/>
    <dgm:cxn modelId="{AA4FAADE-411A-4BF8-9AE8-6A1EE1CBAD25}" srcId="{5548AA90-875D-4EF3-942F-E8981629197C}" destId="{572355AA-7F86-4188-B53B-E51FBEDC7B13}" srcOrd="0" destOrd="0" parTransId="{49861EC3-DDEC-4F53-8D87-3627FF1B9C05}" sibTransId="{D56307B9-7819-4E30-AB8B-3F8AAA86DC90}"/>
    <dgm:cxn modelId="{895BAF3B-3A9F-3D41-8447-4BA8B5292F04}" type="presParOf" srcId="{F4476E68-3294-6C49-8F56-7009B8FE1560}" destId="{5BDA6A2A-B9EE-F640-801C-EF1A5F4921C5}" srcOrd="0" destOrd="0" presId="urn:microsoft.com/office/officeart/2016/7/layout/RepeatingBendingProcessNew"/>
    <dgm:cxn modelId="{C62311C8-B10F-8540-A705-4FDA5ADFBB71}" type="presParOf" srcId="{F4476E68-3294-6C49-8F56-7009B8FE1560}" destId="{629F102D-E20B-9543-A1A6-79888661C13F}" srcOrd="1" destOrd="0" presId="urn:microsoft.com/office/officeart/2016/7/layout/RepeatingBendingProcessNew"/>
    <dgm:cxn modelId="{E59711A7-BACA-8547-ABD8-3813E6BE61E1}" type="presParOf" srcId="{629F102D-E20B-9543-A1A6-79888661C13F}" destId="{0E67AA53-8406-8E4A-B293-7BB7F1242D39}" srcOrd="0" destOrd="0" presId="urn:microsoft.com/office/officeart/2016/7/layout/RepeatingBendingProcessNew"/>
    <dgm:cxn modelId="{56BDFE48-582E-4942-8A9B-41BBF70EC307}" type="presParOf" srcId="{F4476E68-3294-6C49-8F56-7009B8FE1560}" destId="{BE611D8A-B4ED-6244-A065-942B2F9EE500}" srcOrd="2"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F102D-E20B-9543-A1A6-79888661C13F}">
      <dsp:nvSpPr>
        <dsp:cNvPr id="0" name=""/>
        <dsp:cNvSpPr/>
      </dsp:nvSpPr>
      <dsp:spPr>
        <a:xfrm>
          <a:off x="2855895" y="2303818"/>
          <a:ext cx="91440" cy="853145"/>
        </a:xfrm>
        <a:custGeom>
          <a:avLst/>
          <a:gdLst/>
          <a:ahLst/>
          <a:cxnLst/>
          <a:rect l="0" t="0" r="0" b="0"/>
          <a:pathLst>
            <a:path>
              <a:moveTo>
                <a:pt x="45720" y="0"/>
              </a:moveTo>
              <a:lnTo>
                <a:pt x="45720" y="853145"/>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79521" y="2725972"/>
        <a:ext cx="44187" cy="8837"/>
      </dsp:txXfrm>
    </dsp:sp>
    <dsp:sp modelId="{5BDA6A2A-B9EE-F640-801C-EF1A5F4921C5}">
      <dsp:nvSpPr>
        <dsp:cNvPr id="0" name=""/>
        <dsp:cNvSpPr/>
      </dsp:nvSpPr>
      <dsp:spPr>
        <a:xfrm>
          <a:off x="980428" y="194"/>
          <a:ext cx="3842373" cy="230542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280" tIns="197632" rIns="188280" bIns="197632" numCol="1" spcCol="1270" anchor="ctr" anchorCtr="0">
          <a:noAutofit/>
        </a:bodyPr>
        <a:lstStyle/>
        <a:p>
          <a:pPr marL="0" lvl="0" indent="0" algn="ctr" defTabSz="1066800">
            <a:lnSpc>
              <a:spcPct val="90000"/>
            </a:lnSpc>
            <a:spcBef>
              <a:spcPct val="0"/>
            </a:spcBef>
            <a:spcAft>
              <a:spcPct val="35000"/>
            </a:spcAft>
            <a:buNone/>
            <a:defRPr cap="all"/>
          </a:pPr>
          <a:r>
            <a:rPr lang="es-ES" sz="2400" kern="1200"/>
            <a:t>Período de incubación de más de 7 días y respuesta inmune sistémica.</a:t>
          </a:r>
          <a:endParaRPr lang="en-US" sz="2400" kern="1200"/>
        </a:p>
      </dsp:txBody>
      <dsp:txXfrm>
        <a:off x="980428" y="194"/>
        <a:ext cx="3842373" cy="2305424"/>
      </dsp:txXfrm>
    </dsp:sp>
    <dsp:sp modelId="{BE611D8A-B4ED-6244-A065-942B2F9EE500}">
      <dsp:nvSpPr>
        <dsp:cNvPr id="0" name=""/>
        <dsp:cNvSpPr/>
      </dsp:nvSpPr>
      <dsp:spPr>
        <a:xfrm>
          <a:off x="980428" y="3189364"/>
          <a:ext cx="3842373" cy="230542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8280" tIns="197632" rIns="188280" bIns="197632" numCol="1" spcCol="1270" anchor="ctr" anchorCtr="0">
          <a:noAutofit/>
        </a:bodyPr>
        <a:lstStyle/>
        <a:p>
          <a:pPr marL="0" lvl="0" indent="0" algn="ctr" defTabSz="1066800">
            <a:lnSpc>
              <a:spcPct val="90000"/>
            </a:lnSpc>
            <a:spcBef>
              <a:spcPct val="0"/>
            </a:spcBef>
            <a:spcAft>
              <a:spcPct val="35000"/>
            </a:spcAft>
            <a:buNone/>
            <a:defRPr cap="all"/>
          </a:pPr>
          <a:r>
            <a:rPr lang="es-ES" sz="2400" kern="1200" dirty="0"/>
            <a:t>Pueden utilizarse métodos indirectos (e indirectos de laboratorio en algunas ocasiones)</a:t>
          </a:r>
          <a:endParaRPr lang="en-US" sz="2400" kern="1200" dirty="0"/>
        </a:p>
      </dsp:txBody>
      <dsp:txXfrm>
        <a:off x="980428" y="3189364"/>
        <a:ext cx="3842373" cy="2305424"/>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4F564E-4FD2-D44F-8F87-FA6879AC7A4B}" type="datetimeFigureOut">
              <a:rPr lang="es-AR" smtClean="0"/>
              <a:t>31/7/20</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318831-C5D5-6D45-8292-312C0574B7F9}" type="slidenum">
              <a:rPr lang="es-AR" smtClean="0"/>
              <a:t>‹Nº›</a:t>
            </a:fld>
            <a:endParaRPr lang="es-AR"/>
          </a:p>
        </p:txBody>
      </p:sp>
    </p:spTree>
    <p:extLst>
      <p:ext uri="{BB962C8B-B14F-4D97-AF65-F5344CB8AC3E}">
        <p14:creationId xmlns:p14="http://schemas.microsoft.com/office/powerpoint/2010/main" val="1483586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7/31/20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2305534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7/31/20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116139741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7/31/20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398054840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7/31/20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370651788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011680"/>
            <a:ext cx="1051560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7/31/20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214677659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7/31/20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93558188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838200"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419088" y="2011680"/>
            <a:ext cx="4937760" cy="4160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7/31/20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375356755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7/31/20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291757972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7/31/20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196165192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7/31/20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2145551840"/>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7/31/20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86944164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7/31/20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‹Nº›</a:t>
            </a:fld>
            <a:endParaRPr lang="en-US"/>
          </a:p>
        </p:txBody>
      </p:sp>
    </p:spTree>
    <p:extLst>
      <p:ext uri="{BB962C8B-B14F-4D97-AF65-F5344CB8AC3E}">
        <p14:creationId xmlns:p14="http://schemas.microsoft.com/office/powerpoint/2010/main" val="17755359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7/31/20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‹Nº›</a:t>
            </a:fld>
            <a:endParaRPr lang="en-US"/>
          </a:p>
        </p:txBody>
      </p:sp>
    </p:spTree>
    <p:extLst>
      <p:ext uri="{BB962C8B-B14F-4D97-AF65-F5344CB8AC3E}">
        <p14:creationId xmlns:p14="http://schemas.microsoft.com/office/powerpoint/2010/main" val="1283306121"/>
      </p:ext>
    </p:extLst>
  </p:cSld>
  <p:clrMap bg1="lt1" tx1="dk1" bg2="lt2" tx2="dk2" accent1="accent1" accent2="accent2" accent3="accent3" accent4="accent4" accent5="accent5" accent6="accent6" hlink="hlink" folHlink="folHlink"/>
  <p:sldLayoutIdLst>
    <p:sldLayoutId id="2147483672" r:id="rId1"/>
    <p:sldLayoutId id="2147483671" r:id="rId2"/>
    <p:sldLayoutId id="2147483670" r:id="rId3"/>
    <p:sldLayoutId id="2147483669" r:id="rId4"/>
    <p:sldLayoutId id="2147483668" r:id="rId5"/>
    <p:sldLayoutId id="2147483667" r:id="rId6"/>
    <p:sldLayoutId id="2147483666" r:id="rId7"/>
    <p:sldLayoutId id="2147483665" r:id="rId8"/>
    <p:sldLayoutId id="2147483664" r:id="rId9"/>
    <p:sldLayoutId id="2147483663" r:id="rId10"/>
    <p:sldLayoutId id="2147483661" r:id="rId11"/>
    <p:sldLayoutId id="2147483662" r:id="rId12"/>
  </p:sldLayoutIdLst>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image" Target="../media/image4.png"/><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E1AED4-C7FF-4468-BF54-4470A0A3E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68BCE87-00F7-45A8-B6DD-07525E12F1AA}"/>
              </a:ext>
            </a:extLst>
          </p:cNvPr>
          <p:cNvPicPr>
            <a:picLocks noChangeAspect="1"/>
          </p:cNvPicPr>
          <p:nvPr/>
        </p:nvPicPr>
        <p:blipFill rotWithShape="1">
          <a:blip r:embed="rId4"/>
          <a:srcRect r="-1" b="14750"/>
          <a:stretch/>
        </p:blipFill>
        <p:spPr>
          <a:xfrm>
            <a:off x="3068" y="-24328"/>
            <a:ext cx="12188932" cy="6857990"/>
          </a:xfrm>
          <a:prstGeom prst="rect">
            <a:avLst/>
          </a:prstGeom>
        </p:spPr>
      </p:pic>
      <p:sp>
        <p:nvSpPr>
          <p:cNvPr id="13" name="Rectangle 12">
            <a:extLst>
              <a:ext uri="{FF2B5EF4-FFF2-40B4-BE49-F238E27FC236}">
                <a16:creationId xmlns:a16="http://schemas.microsoft.com/office/drawing/2014/main" id="{BDE94FAB-AA60-43B4-A2C3-3A940B9A95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4000">
                <a:schemeClr val="tx1">
                  <a:alpha val="40000"/>
                </a:schemeClr>
              </a:gs>
              <a:gs pos="100000">
                <a:schemeClr val="tx1">
                  <a:alpha val="7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ítulo 1">
            <a:extLst>
              <a:ext uri="{FF2B5EF4-FFF2-40B4-BE49-F238E27FC236}">
                <a16:creationId xmlns:a16="http://schemas.microsoft.com/office/drawing/2014/main" id="{A3C91CF2-F58B-D146-A901-4504F41EC801}"/>
              </a:ext>
            </a:extLst>
          </p:cNvPr>
          <p:cNvSpPr>
            <a:spLocks noGrp="1"/>
          </p:cNvSpPr>
          <p:nvPr>
            <p:ph type="ctrTitle"/>
          </p:nvPr>
        </p:nvSpPr>
        <p:spPr>
          <a:xfrm>
            <a:off x="1524000" y="4416425"/>
            <a:ext cx="9144000" cy="1152525"/>
          </a:xfrm>
        </p:spPr>
        <p:txBody>
          <a:bodyPr>
            <a:normAutofit fontScale="90000"/>
          </a:bodyPr>
          <a:lstStyle/>
          <a:p>
            <a:r>
              <a:rPr lang="es-AR" dirty="0">
                <a:solidFill>
                  <a:schemeClr val="bg2"/>
                </a:solidFill>
              </a:rPr>
              <a:t>Infecciones respiratorias bajas virales</a:t>
            </a:r>
          </a:p>
        </p:txBody>
      </p:sp>
      <p:pic>
        <p:nvPicPr>
          <p:cNvPr id="6" name="Sonido grabado" descr="Sonido grabado">
            <a:hlinkClick r:id="" action="ppaction://media"/>
            <a:extLst>
              <a:ext uri="{FF2B5EF4-FFF2-40B4-BE49-F238E27FC236}">
                <a16:creationId xmlns:a16="http://schemas.microsoft.com/office/drawing/2014/main" id="{035B7D2A-D946-334F-9405-1634168ECA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22165384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51C78D6-FC55-4C2E-9A7C-F85EEA280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926ABA4-C8CE-4D75-AC96-BAC602AFF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482"/>
            <a:ext cx="5463940" cy="6861482"/>
          </a:xfrm>
          <a:custGeom>
            <a:avLst/>
            <a:gdLst>
              <a:gd name="connsiteX0" fmla="*/ 5463940 w 5463940"/>
              <a:gd name="connsiteY0" fmla="*/ 0 h 6861482"/>
              <a:gd name="connsiteX1" fmla="*/ 792388 w 5463940"/>
              <a:gd name="connsiteY1" fmla="*/ 0 h 6861482"/>
              <a:gd name="connsiteX2" fmla="*/ 807288 w 5463940"/>
              <a:gd name="connsiteY2" fmla="*/ 23688 h 6861482"/>
              <a:gd name="connsiteX3" fmla="*/ 847167 w 5463940"/>
              <a:gd name="connsiteY3" fmla="*/ 52392 h 6861482"/>
              <a:gd name="connsiteX4" fmla="*/ 861906 w 5463940"/>
              <a:gd name="connsiteY4" fmla="*/ 104693 h 6861482"/>
              <a:gd name="connsiteX5" fmla="*/ 891809 w 5463940"/>
              <a:gd name="connsiteY5" fmla="*/ 314763 h 6861482"/>
              <a:gd name="connsiteX6" fmla="*/ 883105 w 5463940"/>
              <a:gd name="connsiteY6" fmla="*/ 361124 h 6861482"/>
              <a:gd name="connsiteX7" fmla="*/ 839062 w 5463940"/>
              <a:gd name="connsiteY7" fmla="*/ 423850 h 6861482"/>
              <a:gd name="connsiteX8" fmla="*/ 804620 w 5463940"/>
              <a:gd name="connsiteY8" fmla="*/ 560313 h 6861482"/>
              <a:gd name="connsiteX9" fmla="*/ 736357 w 5463940"/>
              <a:gd name="connsiteY9" fmla="*/ 760897 h 6861482"/>
              <a:gd name="connsiteX10" fmla="*/ 701931 w 5463940"/>
              <a:gd name="connsiteY10" fmla="*/ 821285 h 6861482"/>
              <a:gd name="connsiteX11" fmla="*/ 730099 w 5463940"/>
              <a:gd name="connsiteY11" fmla="*/ 854014 h 6861482"/>
              <a:gd name="connsiteX12" fmla="*/ 828340 w 5463940"/>
              <a:gd name="connsiteY12" fmla="*/ 1080052 h 6861482"/>
              <a:gd name="connsiteX13" fmla="*/ 700490 w 5463940"/>
              <a:gd name="connsiteY13" fmla="*/ 1372761 h 6861482"/>
              <a:gd name="connsiteX14" fmla="*/ 632708 w 5463940"/>
              <a:gd name="connsiteY14" fmla="*/ 1466109 h 6861482"/>
              <a:gd name="connsiteX15" fmla="*/ 768641 w 5463940"/>
              <a:gd name="connsiteY15" fmla="*/ 1459414 h 6861482"/>
              <a:gd name="connsiteX16" fmla="*/ 819196 w 5463940"/>
              <a:gd name="connsiteY16" fmla="*/ 1556554 h 6861482"/>
              <a:gd name="connsiteX17" fmla="*/ 841602 w 5463940"/>
              <a:gd name="connsiteY17" fmla="*/ 1606217 h 6861482"/>
              <a:gd name="connsiteX18" fmla="*/ 979741 w 5463940"/>
              <a:gd name="connsiteY18" fmla="*/ 1914129 h 6861482"/>
              <a:gd name="connsiteX19" fmla="*/ 961586 w 5463940"/>
              <a:gd name="connsiteY19" fmla="*/ 2014028 h 6861482"/>
              <a:gd name="connsiteX20" fmla="*/ 763580 w 5463940"/>
              <a:gd name="connsiteY20" fmla="*/ 2524080 h 6861482"/>
              <a:gd name="connsiteX21" fmla="*/ 993601 w 5463940"/>
              <a:gd name="connsiteY21" fmla="*/ 2596949 h 6861482"/>
              <a:gd name="connsiteX22" fmla="*/ 1013917 w 5463940"/>
              <a:gd name="connsiteY22" fmla="*/ 2810127 h 6861482"/>
              <a:gd name="connsiteX23" fmla="*/ 1136989 w 5463940"/>
              <a:gd name="connsiteY23" fmla="*/ 3024678 h 6861482"/>
              <a:gd name="connsiteX24" fmla="*/ 1259967 w 5463940"/>
              <a:gd name="connsiteY24" fmla="*/ 3181568 h 6861482"/>
              <a:gd name="connsiteX25" fmla="*/ 1265794 w 5463940"/>
              <a:gd name="connsiteY25" fmla="*/ 3198166 h 6861482"/>
              <a:gd name="connsiteX26" fmla="*/ 1265717 w 5463940"/>
              <a:gd name="connsiteY26" fmla="*/ 3204655 h 6861482"/>
              <a:gd name="connsiteX27" fmla="*/ 1288242 w 5463940"/>
              <a:gd name="connsiteY27" fmla="*/ 3274732 h 6861482"/>
              <a:gd name="connsiteX28" fmla="*/ 1291297 w 5463940"/>
              <a:gd name="connsiteY28" fmla="*/ 3279721 h 6861482"/>
              <a:gd name="connsiteX29" fmla="*/ 1314272 w 5463940"/>
              <a:gd name="connsiteY29" fmla="*/ 3363918 h 6861482"/>
              <a:gd name="connsiteX30" fmla="*/ 1319860 w 5463940"/>
              <a:gd name="connsiteY30" fmla="*/ 3393684 h 6861482"/>
              <a:gd name="connsiteX31" fmla="*/ 1316519 w 5463940"/>
              <a:gd name="connsiteY31" fmla="*/ 3405686 h 6861482"/>
              <a:gd name="connsiteX32" fmla="*/ 1288529 w 5463940"/>
              <a:gd name="connsiteY32" fmla="*/ 3445525 h 6861482"/>
              <a:gd name="connsiteX33" fmla="*/ 1242782 w 5463940"/>
              <a:gd name="connsiteY33" fmla="*/ 3705028 h 6861482"/>
              <a:gd name="connsiteX34" fmla="*/ 1286485 w 5463940"/>
              <a:gd name="connsiteY34" fmla="*/ 3747325 h 6861482"/>
              <a:gd name="connsiteX35" fmla="*/ 1292276 w 5463940"/>
              <a:gd name="connsiteY35" fmla="*/ 3757935 h 6861482"/>
              <a:gd name="connsiteX36" fmla="*/ 1295640 w 5463940"/>
              <a:gd name="connsiteY36" fmla="*/ 3771718 h 6861482"/>
              <a:gd name="connsiteX37" fmla="*/ 1297165 w 5463940"/>
              <a:gd name="connsiteY37" fmla="*/ 3800021 h 6861482"/>
              <a:gd name="connsiteX38" fmla="*/ 1175354 w 5463940"/>
              <a:gd name="connsiteY38" fmla="*/ 3860429 h 6861482"/>
              <a:gd name="connsiteX39" fmla="*/ 1307283 w 5463940"/>
              <a:gd name="connsiteY39" fmla="*/ 4017890 h 6861482"/>
              <a:gd name="connsiteX40" fmla="*/ 1296662 w 5463940"/>
              <a:gd name="connsiteY40" fmla="*/ 4042035 h 6861482"/>
              <a:gd name="connsiteX41" fmla="*/ 1272882 w 5463940"/>
              <a:gd name="connsiteY41" fmla="*/ 4153970 h 6861482"/>
              <a:gd name="connsiteX42" fmla="*/ 1262688 w 5463940"/>
              <a:gd name="connsiteY42" fmla="*/ 4216187 h 6861482"/>
              <a:gd name="connsiteX43" fmla="*/ 1264417 w 5463940"/>
              <a:gd name="connsiteY43" fmla="*/ 4216187 h 6861482"/>
              <a:gd name="connsiteX44" fmla="*/ 1262699 w 5463940"/>
              <a:gd name="connsiteY44" fmla="*/ 4228245 h 6861482"/>
              <a:gd name="connsiteX45" fmla="*/ 1261091 w 5463940"/>
              <a:gd name="connsiteY45" fmla="*/ 4239616 h 6861482"/>
              <a:gd name="connsiteX46" fmla="*/ 1260815 w 5463940"/>
              <a:gd name="connsiteY46" fmla="*/ 4241609 h 6861482"/>
              <a:gd name="connsiteX47" fmla="*/ 1260967 w 5463940"/>
              <a:gd name="connsiteY47" fmla="*/ 4240495 h 6861482"/>
              <a:gd name="connsiteX48" fmla="*/ 1261091 w 5463940"/>
              <a:gd name="connsiteY48" fmla="*/ 4239616 h 6861482"/>
              <a:gd name="connsiteX49" fmla="*/ 1261469 w 5463940"/>
              <a:gd name="connsiteY49" fmla="*/ 4236887 h 6861482"/>
              <a:gd name="connsiteX50" fmla="*/ 1256626 w 5463940"/>
              <a:gd name="connsiteY50" fmla="*/ 4265601 h 6861482"/>
              <a:gd name="connsiteX51" fmla="*/ 1248755 w 5463940"/>
              <a:gd name="connsiteY51" fmla="*/ 4319440 h 6861482"/>
              <a:gd name="connsiteX52" fmla="*/ 1247265 w 5463940"/>
              <a:gd name="connsiteY52" fmla="*/ 4327380 h 6861482"/>
              <a:gd name="connsiteX53" fmla="*/ 1237396 w 5463940"/>
              <a:gd name="connsiteY53" fmla="*/ 4327380 h 6861482"/>
              <a:gd name="connsiteX54" fmla="*/ 1217455 w 5463940"/>
              <a:gd name="connsiteY54" fmla="*/ 4371063 h 6861482"/>
              <a:gd name="connsiteX55" fmla="*/ 1141096 w 5463940"/>
              <a:gd name="connsiteY55" fmla="*/ 4440302 h 6861482"/>
              <a:gd name="connsiteX56" fmla="*/ 987553 w 5463940"/>
              <a:gd name="connsiteY56" fmla="*/ 4640688 h 6861482"/>
              <a:gd name="connsiteX57" fmla="*/ 649254 w 5463940"/>
              <a:gd name="connsiteY57" fmla="*/ 5463560 h 6861482"/>
              <a:gd name="connsiteX58" fmla="*/ 542839 w 5463940"/>
              <a:gd name="connsiteY58" fmla="*/ 5729320 h 6861482"/>
              <a:gd name="connsiteX59" fmla="*/ 629662 w 5463940"/>
              <a:gd name="connsiteY59" fmla="*/ 5793573 h 6861482"/>
              <a:gd name="connsiteX60" fmla="*/ 476494 w 5463940"/>
              <a:gd name="connsiteY60" fmla="*/ 6082357 h 6861482"/>
              <a:gd name="connsiteX61" fmla="*/ 295356 w 5463940"/>
              <a:gd name="connsiteY61" fmla="*/ 6405892 h 6861482"/>
              <a:gd name="connsiteX62" fmla="*/ 21866 w 5463940"/>
              <a:gd name="connsiteY62" fmla="*/ 6831011 h 6861482"/>
              <a:gd name="connsiteX63" fmla="*/ 0 w 5463940"/>
              <a:gd name="connsiteY63" fmla="*/ 6861482 h 6861482"/>
              <a:gd name="connsiteX64" fmla="*/ 5463940 w 5463940"/>
              <a:gd name="connsiteY64" fmla="*/ 6861482 h 686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463940" h="6861482">
                <a:moveTo>
                  <a:pt x="5463940" y="0"/>
                </a:moveTo>
                <a:lnTo>
                  <a:pt x="792388" y="0"/>
                </a:lnTo>
                <a:lnTo>
                  <a:pt x="807288" y="23688"/>
                </a:lnTo>
                <a:cubicBezTo>
                  <a:pt x="818348" y="36363"/>
                  <a:pt x="831351" y="46345"/>
                  <a:pt x="847167" y="52392"/>
                </a:cubicBezTo>
                <a:cubicBezTo>
                  <a:pt x="862365" y="58007"/>
                  <a:pt x="867376" y="78523"/>
                  <a:pt x="861906" y="104693"/>
                </a:cubicBezTo>
                <a:cubicBezTo>
                  <a:pt x="843817" y="191375"/>
                  <a:pt x="858534" y="258432"/>
                  <a:pt x="891809" y="314763"/>
                </a:cubicBezTo>
                <a:cubicBezTo>
                  <a:pt x="903576" y="334407"/>
                  <a:pt x="899159" y="347903"/>
                  <a:pt x="883105" y="361124"/>
                </a:cubicBezTo>
                <a:cubicBezTo>
                  <a:pt x="864669" y="375704"/>
                  <a:pt x="850327" y="397046"/>
                  <a:pt x="839062" y="423850"/>
                </a:cubicBezTo>
                <a:cubicBezTo>
                  <a:pt x="820568" y="467166"/>
                  <a:pt x="811859" y="513531"/>
                  <a:pt x="804620" y="560313"/>
                </a:cubicBezTo>
                <a:cubicBezTo>
                  <a:pt x="793378" y="633687"/>
                  <a:pt x="780112" y="704450"/>
                  <a:pt x="736357" y="760897"/>
                </a:cubicBezTo>
                <a:cubicBezTo>
                  <a:pt x="723332" y="778040"/>
                  <a:pt x="712885" y="799992"/>
                  <a:pt x="701931" y="821285"/>
                </a:cubicBezTo>
                <a:cubicBezTo>
                  <a:pt x="705425" y="839840"/>
                  <a:pt x="714063" y="852486"/>
                  <a:pt x="730099" y="854014"/>
                </a:cubicBezTo>
                <a:cubicBezTo>
                  <a:pt x="832163" y="864105"/>
                  <a:pt x="827638" y="966113"/>
                  <a:pt x="828340" y="1080052"/>
                </a:cubicBezTo>
                <a:cubicBezTo>
                  <a:pt x="829412" y="1221065"/>
                  <a:pt x="771840" y="1300280"/>
                  <a:pt x="700490" y="1372761"/>
                </a:cubicBezTo>
                <a:cubicBezTo>
                  <a:pt x="676074" y="1397333"/>
                  <a:pt x="640472" y="1405223"/>
                  <a:pt x="632708" y="1466109"/>
                </a:cubicBezTo>
                <a:cubicBezTo>
                  <a:pt x="675330" y="1511622"/>
                  <a:pt x="723920" y="1454776"/>
                  <a:pt x="768641" y="1459414"/>
                </a:cubicBezTo>
                <a:cubicBezTo>
                  <a:pt x="805594" y="1463610"/>
                  <a:pt x="865476" y="1442049"/>
                  <a:pt x="819196" y="1556554"/>
                </a:cubicBezTo>
                <a:cubicBezTo>
                  <a:pt x="805723" y="1590108"/>
                  <a:pt x="823233" y="1607581"/>
                  <a:pt x="841602" y="1606217"/>
                </a:cubicBezTo>
                <a:cubicBezTo>
                  <a:pt x="990393" y="1592503"/>
                  <a:pt x="928704" y="1817105"/>
                  <a:pt x="979741" y="1914129"/>
                </a:cubicBezTo>
                <a:cubicBezTo>
                  <a:pt x="994130" y="1940125"/>
                  <a:pt x="981845" y="1995898"/>
                  <a:pt x="961586" y="2014028"/>
                </a:cubicBezTo>
                <a:cubicBezTo>
                  <a:pt x="833010" y="2130710"/>
                  <a:pt x="821559" y="2335317"/>
                  <a:pt x="763580" y="2524080"/>
                </a:cubicBezTo>
                <a:cubicBezTo>
                  <a:pt x="834503" y="2575904"/>
                  <a:pt x="917665" y="2570407"/>
                  <a:pt x="993601" y="2596949"/>
                </a:cubicBezTo>
                <a:cubicBezTo>
                  <a:pt x="1072474" y="2624324"/>
                  <a:pt x="1073570" y="2658988"/>
                  <a:pt x="1013917" y="2810127"/>
                </a:cubicBezTo>
                <a:cubicBezTo>
                  <a:pt x="1181198" y="2798901"/>
                  <a:pt x="1181198" y="2798901"/>
                  <a:pt x="1136989" y="3024678"/>
                </a:cubicBezTo>
                <a:cubicBezTo>
                  <a:pt x="1180902" y="3020054"/>
                  <a:pt x="1224298" y="3088781"/>
                  <a:pt x="1259967" y="3181568"/>
                </a:cubicBezTo>
                <a:lnTo>
                  <a:pt x="1265794" y="3198166"/>
                </a:lnTo>
                <a:lnTo>
                  <a:pt x="1265717" y="3204655"/>
                </a:lnTo>
                <a:cubicBezTo>
                  <a:pt x="1268733" y="3236251"/>
                  <a:pt x="1277862" y="3256804"/>
                  <a:pt x="1288242" y="3274732"/>
                </a:cubicBezTo>
                <a:lnTo>
                  <a:pt x="1291297" y="3279721"/>
                </a:lnTo>
                <a:lnTo>
                  <a:pt x="1314272" y="3363918"/>
                </a:lnTo>
                <a:lnTo>
                  <a:pt x="1319860" y="3393684"/>
                </a:lnTo>
                <a:lnTo>
                  <a:pt x="1316519" y="3405686"/>
                </a:lnTo>
                <a:cubicBezTo>
                  <a:pt x="1310372" y="3418102"/>
                  <a:pt x="1301211" y="3431228"/>
                  <a:pt x="1288529" y="3445525"/>
                </a:cubicBezTo>
                <a:cubicBezTo>
                  <a:pt x="1161348" y="3588143"/>
                  <a:pt x="1146805" y="3608961"/>
                  <a:pt x="1242782" y="3705028"/>
                </a:cubicBezTo>
                <a:lnTo>
                  <a:pt x="1286485" y="3747325"/>
                </a:lnTo>
                <a:lnTo>
                  <a:pt x="1292276" y="3757935"/>
                </a:lnTo>
                <a:lnTo>
                  <a:pt x="1295640" y="3771718"/>
                </a:lnTo>
                <a:cubicBezTo>
                  <a:pt x="1296144" y="3781009"/>
                  <a:pt x="1296074" y="3791627"/>
                  <a:pt x="1297165" y="3800021"/>
                </a:cubicBezTo>
                <a:cubicBezTo>
                  <a:pt x="1261584" y="3834526"/>
                  <a:pt x="1216509" y="3777846"/>
                  <a:pt x="1175354" y="3860429"/>
                </a:cubicBezTo>
                <a:lnTo>
                  <a:pt x="1307283" y="4017890"/>
                </a:lnTo>
                <a:lnTo>
                  <a:pt x="1296662" y="4042035"/>
                </a:lnTo>
                <a:cubicBezTo>
                  <a:pt x="1285446" y="4076730"/>
                  <a:pt x="1278762" y="4115040"/>
                  <a:pt x="1272882" y="4153970"/>
                </a:cubicBezTo>
                <a:lnTo>
                  <a:pt x="1262688" y="4216187"/>
                </a:lnTo>
                <a:lnTo>
                  <a:pt x="1264417" y="4216187"/>
                </a:lnTo>
                <a:lnTo>
                  <a:pt x="1262699" y="4228245"/>
                </a:lnTo>
                <a:lnTo>
                  <a:pt x="1261091" y="4239616"/>
                </a:lnTo>
                <a:lnTo>
                  <a:pt x="1260815" y="4241609"/>
                </a:lnTo>
                <a:cubicBezTo>
                  <a:pt x="1260689" y="4242505"/>
                  <a:pt x="1260696" y="4242428"/>
                  <a:pt x="1260967" y="4240495"/>
                </a:cubicBezTo>
                <a:lnTo>
                  <a:pt x="1261091" y="4239616"/>
                </a:lnTo>
                <a:lnTo>
                  <a:pt x="1261469" y="4236887"/>
                </a:lnTo>
                <a:cubicBezTo>
                  <a:pt x="1262532" y="4229054"/>
                  <a:pt x="1263675" y="4219786"/>
                  <a:pt x="1256626" y="4265601"/>
                </a:cubicBezTo>
                <a:cubicBezTo>
                  <a:pt x="1256291" y="4267782"/>
                  <a:pt x="1251762" y="4300784"/>
                  <a:pt x="1248755" y="4319440"/>
                </a:cubicBezTo>
                <a:lnTo>
                  <a:pt x="1247265" y="4327380"/>
                </a:lnTo>
                <a:lnTo>
                  <a:pt x="1237396" y="4327380"/>
                </a:lnTo>
                <a:lnTo>
                  <a:pt x="1217455" y="4371063"/>
                </a:lnTo>
                <a:cubicBezTo>
                  <a:pt x="1199891" y="4400506"/>
                  <a:pt x="1175680" y="4424583"/>
                  <a:pt x="1141096" y="4440302"/>
                </a:cubicBezTo>
                <a:cubicBezTo>
                  <a:pt x="1069946" y="4473150"/>
                  <a:pt x="1038303" y="4575550"/>
                  <a:pt x="987553" y="4640688"/>
                </a:cubicBezTo>
                <a:cubicBezTo>
                  <a:pt x="810580" y="4866180"/>
                  <a:pt x="695846" y="5129308"/>
                  <a:pt x="649254" y="5463560"/>
                </a:cubicBezTo>
                <a:cubicBezTo>
                  <a:pt x="636193" y="5556007"/>
                  <a:pt x="578841" y="5642157"/>
                  <a:pt x="542839" y="5729320"/>
                </a:cubicBezTo>
                <a:cubicBezTo>
                  <a:pt x="563420" y="5782527"/>
                  <a:pt x="660486" y="5634705"/>
                  <a:pt x="629662" y="5793573"/>
                </a:cubicBezTo>
                <a:cubicBezTo>
                  <a:pt x="606320" y="5913360"/>
                  <a:pt x="539304" y="6000311"/>
                  <a:pt x="476494" y="6082357"/>
                </a:cubicBezTo>
                <a:cubicBezTo>
                  <a:pt x="404358" y="6175982"/>
                  <a:pt x="324070" y="6256850"/>
                  <a:pt x="295356" y="6405892"/>
                </a:cubicBezTo>
                <a:cubicBezTo>
                  <a:pt x="293791" y="6413841"/>
                  <a:pt x="198424" y="6580901"/>
                  <a:pt x="21866" y="6831011"/>
                </a:cubicBezTo>
                <a:lnTo>
                  <a:pt x="0" y="6861482"/>
                </a:lnTo>
                <a:lnTo>
                  <a:pt x="5463940" y="6861482"/>
                </a:lnTo>
                <a:close/>
              </a:path>
            </a:pathLst>
          </a:custGeom>
          <a:solidFill>
            <a:srgbClr val="4D99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760DE64B-F91A-F04C-AE09-822CF53F60CB}"/>
              </a:ext>
            </a:extLst>
          </p:cNvPr>
          <p:cNvSpPr>
            <a:spLocks noGrp="1"/>
          </p:cNvSpPr>
          <p:nvPr>
            <p:ph type="title"/>
          </p:nvPr>
        </p:nvSpPr>
        <p:spPr>
          <a:xfrm>
            <a:off x="838200" y="713312"/>
            <a:ext cx="3200400" cy="5431376"/>
          </a:xfrm>
        </p:spPr>
        <p:txBody>
          <a:bodyPr>
            <a:normAutofit/>
          </a:bodyPr>
          <a:lstStyle/>
          <a:p>
            <a:r>
              <a:rPr lang="es-ES" sz="3300">
                <a:solidFill>
                  <a:srgbClr val="FFFFFF"/>
                </a:solidFill>
              </a:rPr>
              <a:t>Infección aguda y diseminación sistémica</a:t>
            </a:r>
            <a:endParaRPr lang="es-AR" sz="3300">
              <a:solidFill>
                <a:srgbClr val="FFFFFF"/>
              </a:solidFill>
            </a:endParaRPr>
          </a:p>
        </p:txBody>
      </p:sp>
      <p:graphicFrame>
        <p:nvGraphicFramePr>
          <p:cNvPr id="5" name="Marcador de contenido 2">
            <a:extLst>
              <a:ext uri="{FF2B5EF4-FFF2-40B4-BE49-F238E27FC236}">
                <a16:creationId xmlns:a16="http://schemas.microsoft.com/office/drawing/2014/main" id="{45C66B49-5CCB-411D-B328-1CC7DFB28F12}"/>
              </a:ext>
            </a:extLst>
          </p:cNvPr>
          <p:cNvGraphicFramePr>
            <a:graphicFrameLocks noGrp="1"/>
          </p:cNvGraphicFramePr>
          <p:nvPr>
            <p:ph idx="1"/>
            <p:extLst>
              <p:ext uri="{D42A27DB-BD31-4B8C-83A1-F6EECF244321}">
                <p14:modId xmlns:p14="http://schemas.microsoft.com/office/powerpoint/2010/main" val="3529582567"/>
              </p:ext>
            </p:extLst>
          </p:nvPr>
        </p:nvGraphicFramePr>
        <p:xfrm>
          <a:off x="5550568" y="713312"/>
          <a:ext cx="5803231" cy="54949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Sonido grabado" descr="Sonido grabado">
            <a:hlinkClick r:id="" action="ppaction://media"/>
            <a:extLst>
              <a:ext uri="{FF2B5EF4-FFF2-40B4-BE49-F238E27FC236}">
                <a16:creationId xmlns:a16="http://schemas.microsoft.com/office/drawing/2014/main" id="{3A853BAF-D649-CA4C-8E8C-6E97896FCD3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508964309"/>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81200" y="764704"/>
            <a:ext cx="8229600" cy="5544656"/>
          </a:xfrm>
        </p:spPr>
        <p:txBody>
          <a:bodyPr>
            <a:normAutofit lnSpcReduction="10000"/>
          </a:bodyPr>
          <a:lstStyle/>
          <a:p>
            <a:r>
              <a:rPr lang="es-ES" dirty="0"/>
              <a:t>Mecanismo de transmisión; a través de las secreciones respiratorias que se eliminan en la forma de partículas grandes 5um que se depositan en la mano o en el ambiente - en utensilios(delantales, juguetes) o pequeñas &lt;5um que conforman aerosoles que quedan suspendidas en el ambiente</a:t>
            </a:r>
          </a:p>
          <a:p>
            <a:r>
              <a:rPr lang="es-ES" dirty="0"/>
              <a:t>Un estornudo  o una tos expelen secreciones  a 65km/h y a una distancia de 9 m</a:t>
            </a:r>
          </a:p>
          <a:p>
            <a:r>
              <a:rPr lang="es-ES" dirty="0"/>
              <a:t>En algunos virus el contacto con manos o utensilios contaminados es el principal mecanismo de transmisión (rinovirus, VRS, coronavirus)</a:t>
            </a:r>
          </a:p>
        </p:txBody>
      </p:sp>
      <p:pic>
        <p:nvPicPr>
          <p:cNvPr id="5" name="Sonido grabado" descr="Sonido grabado">
            <a:hlinkClick r:id="" action="ppaction://media"/>
            <a:extLst>
              <a:ext uri="{FF2B5EF4-FFF2-40B4-BE49-F238E27FC236}">
                <a16:creationId xmlns:a16="http://schemas.microsoft.com/office/drawing/2014/main" id="{A1F40CA6-E231-3246-B59A-A6CE884352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96929452"/>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normAutofit/>
          </a:bodyPr>
          <a:lstStyle/>
          <a:p>
            <a:r>
              <a:rPr lang="es-ES" dirty="0"/>
              <a:t>Infecciones respiratorias virales	</a:t>
            </a:r>
          </a:p>
        </p:txBody>
      </p:sp>
      <p:pic>
        <p:nvPicPr>
          <p:cNvPr id="60896" name="Picture 480"/>
          <p:cNvPicPr>
            <a:picLocks noGrp="1" noChangeAspect="1" noChangeArrowheads="1"/>
          </p:cNvPicPr>
          <p:nvPr>
            <p:ph sz="half" idx="1"/>
          </p:nvPr>
        </p:nvPicPr>
        <p:blipFill>
          <a:blip r:embed="rId4" cstate="print"/>
          <a:stretch>
            <a:fillRect/>
          </a:stretch>
        </p:blipFill>
        <p:spPr>
          <a:xfrm>
            <a:off x="1981200" y="2515573"/>
            <a:ext cx="4038600" cy="2695216"/>
          </a:xfrm>
          <a:noFill/>
          <a:ln/>
        </p:spPr>
      </p:pic>
      <p:sp>
        <p:nvSpPr>
          <p:cNvPr id="60419" name="Rectangle 3"/>
          <p:cNvSpPr>
            <a:spLocks noGrp="1" noChangeArrowheads="1"/>
          </p:cNvSpPr>
          <p:nvPr>
            <p:ph sz="half" idx="2"/>
          </p:nvPr>
        </p:nvSpPr>
        <p:spPr>
          <a:xfrm>
            <a:off x="6168008" y="1340769"/>
            <a:ext cx="4038600" cy="4530725"/>
          </a:xfrm>
        </p:spPr>
        <p:txBody>
          <a:bodyPr>
            <a:normAutofit lnSpcReduction="10000"/>
          </a:bodyPr>
          <a:lstStyle/>
          <a:p>
            <a:r>
              <a:rPr lang="es-ES" dirty="0"/>
              <a:t>Prácticamente todos los virus están adaptados para multiplicarse en el tracto respiratorio</a:t>
            </a:r>
            <a:endParaRPr lang="es-ES" dirty="0">
              <a:solidFill>
                <a:schemeClr val="bg2"/>
              </a:solidFill>
            </a:endParaRPr>
          </a:p>
          <a:p>
            <a:r>
              <a:rPr lang="es-ES" dirty="0"/>
              <a:t>Luego de la replicación en la mucosa respiratoria puede seguir diferentes rutas patogénicas</a:t>
            </a:r>
          </a:p>
        </p:txBody>
      </p:sp>
      <p:pic>
        <p:nvPicPr>
          <p:cNvPr id="2" name="Sonido grabado" descr="Sonido grabado">
            <a:hlinkClick r:id="" action="ppaction://media"/>
            <a:extLst>
              <a:ext uri="{FF2B5EF4-FFF2-40B4-BE49-F238E27FC236}">
                <a16:creationId xmlns:a16="http://schemas.microsoft.com/office/drawing/2014/main" id="{AF29C9C9-EBDF-A240-A44F-8F6BDC10DD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360495981"/>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Rectangle 5"/>
          <p:cNvSpPr>
            <a:spLocks noGrp="1" noChangeArrowheads="1"/>
          </p:cNvSpPr>
          <p:nvPr>
            <p:ph type="title"/>
          </p:nvPr>
        </p:nvSpPr>
        <p:spPr/>
        <p:txBody>
          <a:bodyPr/>
          <a:lstStyle/>
          <a:p>
            <a:r>
              <a:rPr lang="es-ES_tradnl" dirty="0"/>
              <a:t>Patogenia</a:t>
            </a:r>
          </a:p>
        </p:txBody>
      </p:sp>
      <p:graphicFrame>
        <p:nvGraphicFramePr>
          <p:cNvPr id="72708" name="Object 4"/>
          <p:cNvGraphicFramePr>
            <a:graphicFrameLocks noGrp="1" noChangeAspect="1"/>
          </p:cNvGraphicFramePr>
          <p:nvPr>
            <p:ph idx="1"/>
          </p:nvPr>
        </p:nvGraphicFramePr>
        <p:xfrm>
          <a:off x="5951538" y="1773238"/>
          <a:ext cx="3795712" cy="3649662"/>
        </p:xfrm>
        <a:graphic>
          <a:graphicData uri="http://schemas.openxmlformats.org/presentationml/2006/ole">
            <mc:AlternateContent xmlns:mc="http://schemas.openxmlformats.org/markup-compatibility/2006">
              <mc:Choice xmlns:v="urn:schemas-microsoft-com:vml" Requires="v">
                <p:oleObj spid="_x0000_s1047" name="Fotografía de Photo Editor" r:id="rId5" imgW="7020905" imgH="6752381" progId="">
                  <p:embed/>
                </p:oleObj>
              </mc:Choice>
              <mc:Fallback>
                <p:oleObj name="Fotografía de Photo Editor" r:id="rId5" imgW="7020905" imgH="6752381" progId="">
                  <p:embed/>
                  <p:pic>
                    <p:nvPicPr>
                      <p:cNvPr id="72708"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538" y="1773238"/>
                        <a:ext cx="3795712" cy="3649662"/>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72711" name="Group 7"/>
          <p:cNvGrpSpPr>
            <a:grpSpLocks/>
          </p:cNvGrpSpPr>
          <p:nvPr/>
        </p:nvGrpSpPr>
        <p:grpSpPr bwMode="auto">
          <a:xfrm>
            <a:off x="1847529" y="4437112"/>
            <a:ext cx="4078287" cy="1206500"/>
            <a:chOff x="2869" y="4218"/>
            <a:chExt cx="6622" cy="1480"/>
          </a:xfrm>
        </p:grpSpPr>
        <p:sp>
          <p:nvSpPr>
            <p:cNvPr id="72712" name="Line 8"/>
            <p:cNvSpPr>
              <a:spLocks noChangeShapeType="1"/>
            </p:cNvSpPr>
            <p:nvPr/>
          </p:nvSpPr>
          <p:spPr bwMode="auto">
            <a:xfrm>
              <a:off x="2869" y="5274"/>
              <a:ext cx="6622" cy="0"/>
            </a:xfrm>
            <a:prstGeom prst="line">
              <a:avLst/>
            </a:prstGeom>
            <a:noFill/>
            <a:ln w="38100">
              <a:solidFill>
                <a:srgbClr val="000000"/>
              </a:solidFill>
              <a:round/>
              <a:headEnd/>
              <a:tailEnd/>
            </a:ln>
            <a:effectLst/>
          </p:spPr>
          <p:txBody>
            <a:bodyPr/>
            <a:lstStyle/>
            <a:p>
              <a:endParaRPr lang="es-ES"/>
            </a:p>
          </p:txBody>
        </p:sp>
        <p:grpSp>
          <p:nvGrpSpPr>
            <p:cNvPr id="72713" name="Group 9"/>
            <p:cNvGrpSpPr>
              <a:grpSpLocks/>
            </p:cNvGrpSpPr>
            <p:nvPr/>
          </p:nvGrpSpPr>
          <p:grpSpPr bwMode="auto">
            <a:xfrm>
              <a:off x="3284" y="4218"/>
              <a:ext cx="1603" cy="1357"/>
              <a:chOff x="2272" y="4402"/>
              <a:chExt cx="1846" cy="1562"/>
            </a:xfrm>
          </p:grpSpPr>
          <p:grpSp>
            <p:nvGrpSpPr>
              <p:cNvPr id="72714" name="Group 10"/>
              <p:cNvGrpSpPr>
                <a:grpSpLocks/>
              </p:cNvGrpSpPr>
              <p:nvPr/>
            </p:nvGrpSpPr>
            <p:grpSpPr bwMode="auto">
              <a:xfrm>
                <a:off x="2840" y="4402"/>
                <a:ext cx="710" cy="1136"/>
                <a:chOff x="2840" y="4402"/>
                <a:chExt cx="710" cy="1136"/>
              </a:xfrm>
            </p:grpSpPr>
            <p:sp>
              <p:nvSpPr>
                <p:cNvPr id="72715" name="Oval 11"/>
                <p:cNvSpPr>
                  <a:spLocks noChangeArrowheads="1"/>
                </p:cNvSpPr>
                <p:nvPr/>
              </p:nvSpPr>
              <p:spPr bwMode="auto">
                <a:xfrm>
                  <a:off x="2840" y="4828"/>
                  <a:ext cx="568" cy="710"/>
                </a:xfrm>
                <a:prstGeom prst="ellipse">
                  <a:avLst/>
                </a:prstGeom>
                <a:solidFill>
                  <a:srgbClr val="FFFF00"/>
                </a:solidFill>
                <a:ln w="12700">
                  <a:solidFill>
                    <a:srgbClr val="000000"/>
                  </a:solidFill>
                  <a:round/>
                  <a:headEnd/>
                  <a:tailEnd/>
                </a:ln>
                <a:effectLst/>
              </p:spPr>
              <p:txBody>
                <a:bodyPr/>
                <a:lstStyle/>
                <a:p>
                  <a:endParaRPr lang="es-ES"/>
                </a:p>
              </p:txBody>
            </p:sp>
            <p:sp>
              <p:nvSpPr>
                <p:cNvPr id="72716" name="Oval 12"/>
                <p:cNvSpPr>
                  <a:spLocks noChangeArrowheads="1"/>
                </p:cNvSpPr>
                <p:nvPr/>
              </p:nvSpPr>
              <p:spPr bwMode="auto">
                <a:xfrm>
                  <a:off x="2982" y="5254"/>
                  <a:ext cx="284" cy="284"/>
                </a:xfrm>
                <a:prstGeom prst="ellipse">
                  <a:avLst/>
                </a:prstGeom>
                <a:solidFill>
                  <a:srgbClr val="FFFF00"/>
                </a:solidFill>
                <a:ln w="9525">
                  <a:solidFill>
                    <a:srgbClr val="000000"/>
                  </a:solidFill>
                  <a:round/>
                  <a:headEnd/>
                  <a:tailEnd/>
                </a:ln>
                <a:effectLst/>
              </p:spPr>
              <p:txBody>
                <a:bodyPr/>
                <a:lstStyle/>
                <a:p>
                  <a:endParaRPr lang="es-ES"/>
                </a:p>
              </p:txBody>
            </p:sp>
            <p:sp>
              <p:nvSpPr>
                <p:cNvPr id="72717" name="Oval 13"/>
                <p:cNvSpPr>
                  <a:spLocks noChangeArrowheads="1"/>
                </p:cNvSpPr>
                <p:nvPr/>
              </p:nvSpPr>
              <p:spPr bwMode="auto">
                <a:xfrm flipH="1">
                  <a:off x="2840" y="4828"/>
                  <a:ext cx="142" cy="142"/>
                </a:xfrm>
                <a:prstGeom prst="ellipse">
                  <a:avLst/>
                </a:prstGeom>
                <a:solidFill>
                  <a:srgbClr val="FFFF00"/>
                </a:solidFill>
                <a:ln w="9525">
                  <a:solidFill>
                    <a:srgbClr val="000000"/>
                  </a:solidFill>
                  <a:round/>
                  <a:headEnd/>
                  <a:tailEnd/>
                </a:ln>
                <a:effectLst/>
              </p:spPr>
              <p:txBody>
                <a:bodyPr/>
                <a:lstStyle/>
                <a:p>
                  <a:endParaRPr lang="es-ES"/>
                </a:p>
              </p:txBody>
            </p:sp>
            <p:sp>
              <p:nvSpPr>
                <p:cNvPr id="72718" name="Oval 14"/>
                <p:cNvSpPr>
                  <a:spLocks noChangeArrowheads="1"/>
                </p:cNvSpPr>
                <p:nvPr/>
              </p:nvSpPr>
              <p:spPr bwMode="auto">
                <a:xfrm flipH="1">
                  <a:off x="2840" y="4544"/>
                  <a:ext cx="142" cy="142"/>
                </a:xfrm>
                <a:prstGeom prst="ellipse">
                  <a:avLst/>
                </a:prstGeom>
                <a:solidFill>
                  <a:srgbClr val="FFFF00"/>
                </a:solidFill>
                <a:ln w="9525">
                  <a:solidFill>
                    <a:srgbClr val="000000"/>
                  </a:solidFill>
                  <a:round/>
                  <a:headEnd/>
                  <a:tailEnd/>
                </a:ln>
                <a:effectLst/>
              </p:spPr>
              <p:txBody>
                <a:bodyPr/>
                <a:lstStyle/>
                <a:p>
                  <a:endParaRPr lang="es-ES"/>
                </a:p>
              </p:txBody>
            </p:sp>
            <p:sp>
              <p:nvSpPr>
                <p:cNvPr id="72719" name="Oval 15"/>
                <p:cNvSpPr>
                  <a:spLocks noChangeArrowheads="1"/>
                </p:cNvSpPr>
                <p:nvPr/>
              </p:nvSpPr>
              <p:spPr bwMode="auto">
                <a:xfrm flipH="1">
                  <a:off x="3408" y="4686"/>
                  <a:ext cx="142" cy="142"/>
                </a:xfrm>
                <a:prstGeom prst="ellipse">
                  <a:avLst/>
                </a:prstGeom>
                <a:solidFill>
                  <a:srgbClr val="FFFF00"/>
                </a:solidFill>
                <a:ln w="9525">
                  <a:solidFill>
                    <a:srgbClr val="000000"/>
                  </a:solidFill>
                  <a:round/>
                  <a:headEnd/>
                  <a:tailEnd/>
                </a:ln>
                <a:effectLst/>
              </p:spPr>
              <p:txBody>
                <a:bodyPr/>
                <a:lstStyle/>
                <a:p>
                  <a:endParaRPr lang="es-ES"/>
                </a:p>
              </p:txBody>
            </p:sp>
            <p:sp>
              <p:nvSpPr>
                <p:cNvPr id="72720" name="Oval 16"/>
                <p:cNvSpPr>
                  <a:spLocks noChangeArrowheads="1"/>
                </p:cNvSpPr>
                <p:nvPr/>
              </p:nvSpPr>
              <p:spPr bwMode="auto">
                <a:xfrm flipH="1">
                  <a:off x="3124" y="4402"/>
                  <a:ext cx="142" cy="142"/>
                </a:xfrm>
                <a:prstGeom prst="ellipse">
                  <a:avLst/>
                </a:prstGeom>
                <a:solidFill>
                  <a:srgbClr val="FFFF00"/>
                </a:solidFill>
                <a:ln w="9525">
                  <a:solidFill>
                    <a:srgbClr val="000000"/>
                  </a:solidFill>
                  <a:round/>
                  <a:headEnd/>
                  <a:tailEnd/>
                </a:ln>
                <a:effectLst/>
              </p:spPr>
              <p:txBody>
                <a:bodyPr/>
                <a:lstStyle/>
                <a:p>
                  <a:endParaRPr lang="es-ES"/>
                </a:p>
              </p:txBody>
            </p:sp>
          </p:grpSp>
          <p:grpSp>
            <p:nvGrpSpPr>
              <p:cNvPr id="72721" name="Group 17"/>
              <p:cNvGrpSpPr>
                <a:grpSpLocks/>
              </p:cNvGrpSpPr>
              <p:nvPr/>
            </p:nvGrpSpPr>
            <p:grpSpPr bwMode="auto">
              <a:xfrm>
                <a:off x="3408" y="4828"/>
                <a:ext cx="710" cy="1136"/>
                <a:chOff x="2840" y="4402"/>
                <a:chExt cx="710" cy="1136"/>
              </a:xfrm>
            </p:grpSpPr>
            <p:sp>
              <p:nvSpPr>
                <p:cNvPr id="72722" name="Oval 18"/>
                <p:cNvSpPr>
                  <a:spLocks noChangeArrowheads="1"/>
                </p:cNvSpPr>
                <p:nvPr/>
              </p:nvSpPr>
              <p:spPr bwMode="auto">
                <a:xfrm>
                  <a:off x="2840" y="4828"/>
                  <a:ext cx="568" cy="710"/>
                </a:xfrm>
                <a:prstGeom prst="ellipse">
                  <a:avLst/>
                </a:prstGeom>
                <a:solidFill>
                  <a:srgbClr val="FFFF00"/>
                </a:solidFill>
                <a:ln w="12700">
                  <a:solidFill>
                    <a:srgbClr val="000000"/>
                  </a:solidFill>
                  <a:round/>
                  <a:headEnd/>
                  <a:tailEnd/>
                </a:ln>
                <a:effectLst/>
              </p:spPr>
              <p:txBody>
                <a:bodyPr/>
                <a:lstStyle/>
                <a:p>
                  <a:endParaRPr lang="es-ES"/>
                </a:p>
              </p:txBody>
            </p:sp>
            <p:sp>
              <p:nvSpPr>
                <p:cNvPr id="72723" name="Oval 19"/>
                <p:cNvSpPr>
                  <a:spLocks noChangeArrowheads="1"/>
                </p:cNvSpPr>
                <p:nvPr/>
              </p:nvSpPr>
              <p:spPr bwMode="auto">
                <a:xfrm>
                  <a:off x="2982" y="5254"/>
                  <a:ext cx="284" cy="284"/>
                </a:xfrm>
                <a:prstGeom prst="ellipse">
                  <a:avLst/>
                </a:prstGeom>
                <a:solidFill>
                  <a:srgbClr val="FFFF00"/>
                </a:solidFill>
                <a:ln w="9525">
                  <a:solidFill>
                    <a:srgbClr val="000000"/>
                  </a:solidFill>
                  <a:round/>
                  <a:headEnd/>
                  <a:tailEnd/>
                </a:ln>
                <a:effectLst/>
              </p:spPr>
              <p:txBody>
                <a:bodyPr/>
                <a:lstStyle/>
                <a:p>
                  <a:endParaRPr lang="es-ES"/>
                </a:p>
              </p:txBody>
            </p:sp>
            <p:sp>
              <p:nvSpPr>
                <p:cNvPr id="72724" name="Oval 20"/>
                <p:cNvSpPr>
                  <a:spLocks noChangeArrowheads="1"/>
                </p:cNvSpPr>
                <p:nvPr/>
              </p:nvSpPr>
              <p:spPr bwMode="auto">
                <a:xfrm flipH="1">
                  <a:off x="2840" y="4828"/>
                  <a:ext cx="142" cy="142"/>
                </a:xfrm>
                <a:prstGeom prst="ellipse">
                  <a:avLst/>
                </a:prstGeom>
                <a:solidFill>
                  <a:srgbClr val="FFFF00"/>
                </a:solidFill>
                <a:ln w="9525">
                  <a:solidFill>
                    <a:srgbClr val="000000"/>
                  </a:solidFill>
                  <a:round/>
                  <a:headEnd/>
                  <a:tailEnd/>
                </a:ln>
                <a:effectLst/>
              </p:spPr>
              <p:txBody>
                <a:bodyPr/>
                <a:lstStyle/>
                <a:p>
                  <a:endParaRPr lang="es-ES"/>
                </a:p>
              </p:txBody>
            </p:sp>
            <p:sp>
              <p:nvSpPr>
                <p:cNvPr id="72725" name="Oval 21"/>
                <p:cNvSpPr>
                  <a:spLocks noChangeArrowheads="1"/>
                </p:cNvSpPr>
                <p:nvPr/>
              </p:nvSpPr>
              <p:spPr bwMode="auto">
                <a:xfrm flipH="1">
                  <a:off x="2840" y="4544"/>
                  <a:ext cx="142" cy="142"/>
                </a:xfrm>
                <a:prstGeom prst="ellipse">
                  <a:avLst/>
                </a:prstGeom>
                <a:solidFill>
                  <a:srgbClr val="FFFF00"/>
                </a:solidFill>
                <a:ln w="9525">
                  <a:solidFill>
                    <a:srgbClr val="000000"/>
                  </a:solidFill>
                  <a:round/>
                  <a:headEnd/>
                  <a:tailEnd/>
                </a:ln>
                <a:effectLst/>
              </p:spPr>
              <p:txBody>
                <a:bodyPr/>
                <a:lstStyle/>
                <a:p>
                  <a:endParaRPr lang="es-ES"/>
                </a:p>
              </p:txBody>
            </p:sp>
            <p:sp>
              <p:nvSpPr>
                <p:cNvPr id="72726" name="Oval 22"/>
                <p:cNvSpPr>
                  <a:spLocks noChangeArrowheads="1"/>
                </p:cNvSpPr>
                <p:nvPr/>
              </p:nvSpPr>
              <p:spPr bwMode="auto">
                <a:xfrm flipH="1">
                  <a:off x="3408" y="4686"/>
                  <a:ext cx="142" cy="142"/>
                </a:xfrm>
                <a:prstGeom prst="ellipse">
                  <a:avLst/>
                </a:prstGeom>
                <a:solidFill>
                  <a:srgbClr val="FFFF00"/>
                </a:solidFill>
                <a:ln w="9525">
                  <a:solidFill>
                    <a:srgbClr val="000000"/>
                  </a:solidFill>
                  <a:round/>
                  <a:headEnd/>
                  <a:tailEnd/>
                </a:ln>
                <a:effectLst/>
              </p:spPr>
              <p:txBody>
                <a:bodyPr/>
                <a:lstStyle/>
                <a:p>
                  <a:endParaRPr lang="es-ES"/>
                </a:p>
              </p:txBody>
            </p:sp>
            <p:sp>
              <p:nvSpPr>
                <p:cNvPr id="72727" name="Oval 23"/>
                <p:cNvSpPr>
                  <a:spLocks noChangeArrowheads="1"/>
                </p:cNvSpPr>
                <p:nvPr/>
              </p:nvSpPr>
              <p:spPr bwMode="auto">
                <a:xfrm flipH="1">
                  <a:off x="3124" y="4402"/>
                  <a:ext cx="142" cy="142"/>
                </a:xfrm>
                <a:prstGeom prst="ellipse">
                  <a:avLst/>
                </a:prstGeom>
                <a:solidFill>
                  <a:srgbClr val="FFFF00"/>
                </a:solidFill>
                <a:ln w="9525">
                  <a:solidFill>
                    <a:srgbClr val="000000"/>
                  </a:solidFill>
                  <a:round/>
                  <a:headEnd/>
                  <a:tailEnd/>
                </a:ln>
                <a:effectLst/>
              </p:spPr>
              <p:txBody>
                <a:bodyPr/>
                <a:lstStyle/>
                <a:p>
                  <a:endParaRPr lang="es-ES"/>
                </a:p>
              </p:txBody>
            </p:sp>
          </p:grpSp>
          <p:grpSp>
            <p:nvGrpSpPr>
              <p:cNvPr id="72728" name="Group 24"/>
              <p:cNvGrpSpPr>
                <a:grpSpLocks/>
              </p:cNvGrpSpPr>
              <p:nvPr/>
            </p:nvGrpSpPr>
            <p:grpSpPr bwMode="auto">
              <a:xfrm>
                <a:off x="2272" y="4828"/>
                <a:ext cx="710" cy="1136"/>
                <a:chOff x="2840" y="4402"/>
                <a:chExt cx="710" cy="1136"/>
              </a:xfrm>
            </p:grpSpPr>
            <p:sp>
              <p:nvSpPr>
                <p:cNvPr id="72729" name="Oval 25"/>
                <p:cNvSpPr>
                  <a:spLocks noChangeArrowheads="1"/>
                </p:cNvSpPr>
                <p:nvPr/>
              </p:nvSpPr>
              <p:spPr bwMode="auto">
                <a:xfrm>
                  <a:off x="2840" y="4828"/>
                  <a:ext cx="568" cy="710"/>
                </a:xfrm>
                <a:prstGeom prst="ellipse">
                  <a:avLst/>
                </a:prstGeom>
                <a:solidFill>
                  <a:srgbClr val="FFFF00"/>
                </a:solidFill>
                <a:ln w="12700">
                  <a:solidFill>
                    <a:srgbClr val="000000"/>
                  </a:solidFill>
                  <a:round/>
                  <a:headEnd/>
                  <a:tailEnd/>
                </a:ln>
                <a:effectLst/>
              </p:spPr>
              <p:txBody>
                <a:bodyPr/>
                <a:lstStyle/>
                <a:p>
                  <a:endParaRPr lang="es-ES"/>
                </a:p>
              </p:txBody>
            </p:sp>
            <p:sp>
              <p:nvSpPr>
                <p:cNvPr id="72730" name="Oval 26"/>
                <p:cNvSpPr>
                  <a:spLocks noChangeArrowheads="1"/>
                </p:cNvSpPr>
                <p:nvPr/>
              </p:nvSpPr>
              <p:spPr bwMode="auto">
                <a:xfrm>
                  <a:off x="2982" y="5254"/>
                  <a:ext cx="284" cy="284"/>
                </a:xfrm>
                <a:prstGeom prst="ellipse">
                  <a:avLst/>
                </a:prstGeom>
                <a:solidFill>
                  <a:srgbClr val="FFFF00"/>
                </a:solidFill>
                <a:ln w="9525">
                  <a:solidFill>
                    <a:srgbClr val="000000"/>
                  </a:solidFill>
                  <a:round/>
                  <a:headEnd/>
                  <a:tailEnd/>
                </a:ln>
                <a:effectLst/>
              </p:spPr>
              <p:txBody>
                <a:bodyPr/>
                <a:lstStyle/>
                <a:p>
                  <a:endParaRPr lang="es-ES"/>
                </a:p>
              </p:txBody>
            </p:sp>
            <p:sp>
              <p:nvSpPr>
                <p:cNvPr id="72731" name="Oval 27"/>
                <p:cNvSpPr>
                  <a:spLocks noChangeArrowheads="1"/>
                </p:cNvSpPr>
                <p:nvPr/>
              </p:nvSpPr>
              <p:spPr bwMode="auto">
                <a:xfrm flipH="1">
                  <a:off x="2840" y="4828"/>
                  <a:ext cx="142" cy="142"/>
                </a:xfrm>
                <a:prstGeom prst="ellipse">
                  <a:avLst/>
                </a:prstGeom>
                <a:solidFill>
                  <a:srgbClr val="FFFF00"/>
                </a:solidFill>
                <a:ln w="9525">
                  <a:solidFill>
                    <a:srgbClr val="000000"/>
                  </a:solidFill>
                  <a:round/>
                  <a:headEnd/>
                  <a:tailEnd/>
                </a:ln>
                <a:effectLst/>
              </p:spPr>
              <p:txBody>
                <a:bodyPr/>
                <a:lstStyle/>
                <a:p>
                  <a:endParaRPr lang="es-ES"/>
                </a:p>
              </p:txBody>
            </p:sp>
            <p:sp>
              <p:nvSpPr>
                <p:cNvPr id="72732" name="Oval 28"/>
                <p:cNvSpPr>
                  <a:spLocks noChangeArrowheads="1"/>
                </p:cNvSpPr>
                <p:nvPr/>
              </p:nvSpPr>
              <p:spPr bwMode="auto">
                <a:xfrm flipH="1">
                  <a:off x="2840" y="4544"/>
                  <a:ext cx="142" cy="142"/>
                </a:xfrm>
                <a:prstGeom prst="ellipse">
                  <a:avLst/>
                </a:prstGeom>
                <a:solidFill>
                  <a:srgbClr val="FFFF00"/>
                </a:solidFill>
                <a:ln w="9525">
                  <a:solidFill>
                    <a:srgbClr val="000000"/>
                  </a:solidFill>
                  <a:round/>
                  <a:headEnd/>
                  <a:tailEnd/>
                </a:ln>
                <a:effectLst/>
              </p:spPr>
              <p:txBody>
                <a:bodyPr/>
                <a:lstStyle/>
                <a:p>
                  <a:endParaRPr lang="es-ES"/>
                </a:p>
              </p:txBody>
            </p:sp>
            <p:sp>
              <p:nvSpPr>
                <p:cNvPr id="72733" name="Oval 29"/>
                <p:cNvSpPr>
                  <a:spLocks noChangeArrowheads="1"/>
                </p:cNvSpPr>
                <p:nvPr/>
              </p:nvSpPr>
              <p:spPr bwMode="auto">
                <a:xfrm flipH="1">
                  <a:off x="3408" y="4686"/>
                  <a:ext cx="142" cy="142"/>
                </a:xfrm>
                <a:prstGeom prst="ellipse">
                  <a:avLst/>
                </a:prstGeom>
                <a:solidFill>
                  <a:srgbClr val="FFFF00"/>
                </a:solidFill>
                <a:ln w="9525">
                  <a:solidFill>
                    <a:srgbClr val="000000"/>
                  </a:solidFill>
                  <a:round/>
                  <a:headEnd/>
                  <a:tailEnd/>
                </a:ln>
                <a:effectLst/>
              </p:spPr>
              <p:txBody>
                <a:bodyPr/>
                <a:lstStyle/>
                <a:p>
                  <a:endParaRPr lang="es-ES"/>
                </a:p>
              </p:txBody>
            </p:sp>
            <p:sp>
              <p:nvSpPr>
                <p:cNvPr id="72734" name="Oval 30"/>
                <p:cNvSpPr>
                  <a:spLocks noChangeArrowheads="1"/>
                </p:cNvSpPr>
                <p:nvPr/>
              </p:nvSpPr>
              <p:spPr bwMode="auto">
                <a:xfrm flipH="1">
                  <a:off x="3124" y="4402"/>
                  <a:ext cx="142" cy="142"/>
                </a:xfrm>
                <a:prstGeom prst="ellipse">
                  <a:avLst/>
                </a:prstGeom>
                <a:solidFill>
                  <a:srgbClr val="FFFF00"/>
                </a:solidFill>
                <a:ln w="9525">
                  <a:solidFill>
                    <a:srgbClr val="000000"/>
                  </a:solidFill>
                  <a:round/>
                  <a:headEnd/>
                  <a:tailEnd/>
                </a:ln>
                <a:effectLst/>
              </p:spPr>
              <p:txBody>
                <a:bodyPr/>
                <a:lstStyle/>
                <a:p>
                  <a:endParaRPr lang="es-ES"/>
                </a:p>
              </p:txBody>
            </p:sp>
          </p:grpSp>
        </p:grpSp>
        <p:grpSp>
          <p:nvGrpSpPr>
            <p:cNvPr id="72735" name="Group 31"/>
            <p:cNvGrpSpPr>
              <a:grpSpLocks/>
            </p:cNvGrpSpPr>
            <p:nvPr/>
          </p:nvGrpSpPr>
          <p:grpSpPr bwMode="auto">
            <a:xfrm>
              <a:off x="6242" y="4588"/>
              <a:ext cx="1280" cy="1110"/>
              <a:chOff x="4970" y="4828"/>
              <a:chExt cx="1474" cy="1278"/>
            </a:xfrm>
          </p:grpSpPr>
          <p:grpSp>
            <p:nvGrpSpPr>
              <p:cNvPr id="72736" name="Group 32"/>
              <p:cNvGrpSpPr>
                <a:grpSpLocks/>
              </p:cNvGrpSpPr>
              <p:nvPr/>
            </p:nvGrpSpPr>
            <p:grpSpPr bwMode="auto">
              <a:xfrm>
                <a:off x="5396" y="4828"/>
                <a:ext cx="568" cy="710"/>
                <a:chOff x="5396" y="4828"/>
                <a:chExt cx="568" cy="710"/>
              </a:xfrm>
            </p:grpSpPr>
            <p:sp>
              <p:nvSpPr>
                <p:cNvPr id="72737" name="Oval 33"/>
                <p:cNvSpPr>
                  <a:spLocks noChangeArrowheads="1"/>
                </p:cNvSpPr>
                <p:nvPr/>
              </p:nvSpPr>
              <p:spPr bwMode="auto">
                <a:xfrm>
                  <a:off x="5396" y="4828"/>
                  <a:ext cx="568" cy="710"/>
                </a:xfrm>
                <a:prstGeom prst="ellipse">
                  <a:avLst/>
                </a:prstGeom>
                <a:solidFill>
                  <a:srgbClr val="FFFF00"/>
                </a:solidFill>
                <a:ln w="12700">
                  <a:solidFill>
                    <a:srgbClr val="000000"/>
                  </a:solidFill>
                  <a:round/>
                  <a:headEnd/>
                  <a:tailEnd/>
                </a:ln>
                <a:effectLst/>
              </p:spPr>
              <p:txBody>
                <a:bodyPr/>
                <a:lstStyle/>
                <a:p>
                  <a:endParaRPr lang="es-ES"/>
                </a:p>
              </p:txBody>
            </p:sp>
            <p:sp>
              <p:nvSpPr>
                <p:cNvPr id="72738" name="Oval 34"/>
                <p:cNvSpPr>
                  <a:spLocks noChangeArrowheads="1"/>
                </p:cNvSpPr>
                <p:nvPr/>
              </p:nvSpPr>
              <p:spPr bwMode="auto">
                <a:xfrm>
                  <a:off x="5538" y="5254"/>
                  <a:ext cx="284" cy="284"/>
                </a:xfrm>
                <a:prstGeom prst="ellipse">
                  <a:avLst/>
                </a:prstGeom>
                <a:solidFill>
                  <a:srgbClr val="FFFF00"/>
                </a:solidFill>
                <a:ln w="9525">
                  <a:solidFill>
                    <a:srgbClr val="000000"/>
                  </a:solidFill>
                  <a:round/>
                  <a:headEnd/>
                  <a:tailEnd/>
                </a:ln>
                <a:effectLst/>
              </p:spPr>
              <p:txBody>
                <a:bodyPr/>
                <a:lstStyle/>
                <a:p>
                  <a:endParaRPr lang="es-ES"/>
                </a:p>
              </p:txBody>
            </p:sp>
          </p:grpSp>
          <p:grpSp>
            <p:nvGrpSpPr>
              <p:cNvPr id="72739" name="Group 35"/>
              <p:cNvGrpSpPr>
                <a:grpSpLocks/>
              </p:cNvGrpSpPr>
              <p:nvPr/>
            </p:nvGrpSpPr>
            <p:grpSpPr bwMode="auto">
              <a:xfrm>
                <a:off x="4970" y="5396"/>
                <a:ext cx="568" cy="710"/>
                <a:chOff x="5396" y="4828"/>
                <a:chExt cx="568" cy="710"/>
              </a:xfrm>
            </p:grpSpPr>
            <p:sp>
              <p:nvSpPr>
                <p:cNvPr id="72740" name="Oval 36"/>
                <p:cNvSpPr>
                  <a:spLocks noChangeArrowheads="1"/>
                </p:cNvSpPr>
                <p:nvPr/>
              </p:nvSpPr>
              <p:spPr bwMode="auto">
                <a:xfrm>
                  <a:off x="5396" y="4828"/>
                  <a:ext cx="568" cy="710"/>
                </a:xfrm>
                <a:prstGeom prst="ellipse">
                  <a:avLst/>
                </a:prstGeom>
                <a:solidFill>
                  <a:srgbClr val="FFFF00"/>
                </a:solidFill>
                <a:ln w="12700">
                  <a:solidFill>
                    <a:srgbClr val="000000"/>
                  </a:solidFill>
                  <a:round/>
                  <a:headEnd/>
                  <a:tailEnd/>
                </a:ln>
                <a:effectLst/>
              </p:spPr>
              <p:txBody>
                <a:bodyPr/>
                <a:lstStyle/>
                <a:p>
                  <a:endParaRPr lang="es-ES"/>
                </a:p>
              </p:txBody>
            </p:sp>
            <p:sp>
              <p:nvSpPr>
                <p:cNvPr id="72741" name="Oval 37"/>
                <p:cNvSpPr>
                  <a:spLocks noChangeArrowheads="1"/>
                </p:cNvSpPr>
                <p:nvPr/>
              </p:nvSpPr>
              <p:spPr bwMode="auto">
                <a:xfrm>
                  <a:off x="5538" y="5254"/>
                  <a:ext cx="284" cy="284"/>
                </a:xfrm>
                <a:prstGeom prst="ellipse">
                  <a:avLst/>
                </a:prstGeom>
                <a:solidFill>
                  <a:srgbClr val="FFFF00"/>
                </a:solidFill>
                <a:ln w="9525">
                  <a:solidFill>
                    <a:srgbClr val="000000"/>
                  </a:solidFill>
                  <a:round/>
                  <a:headEnd/>
                  <a:tailEnd/>
                </a:ln>
                <a:effectLst/>
              </p:spPr>
              <p:txBody>
                <a:bodyPr/>
                <a:lstStyle/>
                <a:p>
                  <a:endParaRPr lang="es-ES"/>
                </a:p>
              </p:txBody>
            </p:sp>
          </p:grpSp>
          <p:grpSp>
            <p:nvGrpSpPr>
              <p:cNvPr id="72742" name="Group 38"/>
              <p:cNvGrpSpPr>
                <a:grpSpLocks/>
              </p:cNvGrpSpPr>
              <p:nvPr/>
            </p:nvGrpSpPr>
            <p:grpSpPr bwMode="auto">
              <a:xfrm>
                <a:off x="5876" y="5308"/>
                <a:ext cx="568" cy="710"/>
                <a:chOff x="5396" y="4828"/>
                <a:chExt cx="568" cy="710"/>
              </a:xfrm>
            </p:grpSpPr>
            <p:sp>
              <p:nvSpPr>
                <p:cNvPr id="72743" name="Oval 39"/>
                <p:cNvSpPr>
                  <a:spLocks noChangeArrowheads="1"/>
                </p:cNvSpPr>
                <p:nvPr/>
              </p:nvSpPr>
              <p:spPr bwMode="auto">
                <a:xfrm>
                  <a:off x="5396" y="4828"/>
                  <a:ext cx="568" cy="710"/>
                </a:xfrm>
                <a:prstGeom prst="ellipse">
                  <a:avLst/>
                </a:prstGeom>
                <a:solidFill>
                  <a:srgbClr val="FFFF00"/>
                </a:solidFill>
                <a:ln w="12700">
                  <a:solidFill>
                    <a:srgbClr val="000000"/>
                  </a:solidFill>
                  <a:round/>
                  <a:headEnd/>
                  <a:tailEnd/>
                </a:ln>
                <a:effectLst/>
              </p:spPr>
              <p:txBody>
                <a:bodyPr/>
                <a:lstStyle/>
                <a:p>
                  <a:endParaRPr lang="es-ES"/>
                </a:p>
              </p:txBody>
            </p:sp>
            <p:sp>
              <p:nvSpPr>
                <p:cNvPr id="72744" name="Oval 40"/>
                <p:cNvSpPr>
                  <a:spLocks noChangeArrowheads="1"/>
                </p:cNvSpPr>
                <p:nvPr/>
              </p:nvSpPr>
              <p:spPr bwMode="auto">
                <a:xfrm>
                  <a:off x="5538" y="5254"/>
                  <a:ext cx="284" cy="284"/>
                </a:xfrm>
                <a:prstGeom prst="ellipse">
                  <a:avLst/>
                </a:prstGeom>
                <a:solidFill>
                  <a:srgbClr val="FFFF00"/>
                </a:solidFill>
                <a:ln w="9525">
                  <a:solidFill>
                    <a:srgbClr val="000000"/>
                  </a:solidFill>
                  <a:round/>
                  <a:headEnd/>
                  <a:tailEnd/>
                </a:ln>
                <a:effectLst/>
              </p:spPr>
              <p:txBody>
                <a:bodyPr/>
                <a:lstStyle/>
                <a:p>
                  <a:endParaRPr lang="es-ES"/>
                </a:p>
              </p:txBody>
            </p:sp>
          </p:grpSp>
        </p:grpSp>
      </p:grpSp>
      <p:sp>
        <p:nvSpPr>
          <p:cNvPr id="72802" name="Oval 98"/>
          <p:cNvSpPr>
            <a:spLocks noChangeArrowheads="1"/>
          </p:cNvSpPr>
          <p:nvPr/>
        </p:nvSpPr>
        <p:spPr bwMode="auto">
          <a:xfrm>
            <a:off x="5591175" y="3644900"/>
            <a:ext cx="1296988" cy="1512888"/>
          </a:xfrm>
          <a:prstGeom prst="ellipse">
            <a:avLst/>
          </a:prstGeom>
          <a:noFill/>
          <a:ln w="19050">
            <a:solidFill>
              <a:srgbClr val="FF3300"/>
            </a:solidFill>
            <a:round/>
            <a:headEnd/>
            <a:tailEnd/>
          </a:ln>
          <a:effectLst/>
        </p:spPr>
        <p:txBody>
          <a:bodyPr wrap="none" anchor="ctr"/>
          <a:lstStyle/>
          <a:p>
            <a:endParaRPr lang="es-ES"/>
          </a:p>
        </p:txBody>
      </p:sp>
      <p:sp>
        <p:nvSpPr>
          <p:cNvPr id="72803" name="Oval 99"/>
          <p:cNvSpPr>
            <a:spLocks noChangeArrowheads="1"/>
          </p:cNvSpPr>
          <p:nvPr/>
        </p:nvSpPr>
        <p:spPr bwMode="auto">
          <a:xfrm>
            <a:off x="6743700" y="2205038"/>
            <a:ext cx="2592388" cy="2881312"/>
          </a:xfrm>
          <a:prstGeom prst="ellipse">
            <a:avLst/>
          </a:prstGeom>
          <a:noFill/>
          <a:ln w="19050">
            <a:solidFill>
              <a:srgbClr val="FF3300"/>
            </a:solidFill>
            <a:round/>
            <a:headEnd/>
            <a:tailEnd/>
          </a:ln>
          <a:effectLst/>
        </p:spPr>
        <p:txBody>
          <a:bodyPr wrap="none" anchor="ctr"/>
          <a:lstStyle/>
          <a:p>
            <a:endParaRPr lang="es-ES"/>
          </a:p>
        </p:txBody>
      </p:sp>
      <p:pic>
        <p:nvPicPr>
          <p:cNvPr id="2" name="Sonido grabado" descr="Sonido grabado">
            <a:hlinkClick r:id="" action="ppaction://media"/>
            <a:extLst>
              <a:ext uri="{FF2B5EF4-FFF2-40B4-BE49-F238E27FC236}">
                <a16:creationId xmlns:a16="http://schemas.microsoft.com/office/drawing/2014/main" id="{A0DA2266-F7CF-C347-9E15-4D4C19C178F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22079549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C1341B-D52A-CA4D-A8C3-2B9DA1C3674E}"/>
              </a:ext>
            </a:extLst>
          </p:cNvPr>
          <p:cNvSpPr>
            <a:spLocks noGrp="1"/>
          </p:cNvSpPr>
          <p:nvPr>
            <p:ph type="title"/>
          </p:nvPr>
        </p:nvSpPr>
        <p:spPr/>
        <p:txBody>
          <a:bodyPr/>
          <a:lstStyle/>
          <a:p>
            <a:r>
              <a:rPr lang="es-AR" dirty="0"/>
              <a:t>Patogenia</a:t>
            </a:r>
          </a:p>
        </p:txBody>
      </p:sp>
      <p:sp>
        <p:nvSpPr>
          <p:cNvPr id="3" name="Marcador de contenido 2">
            <a:extLst>
              <a:ext uri="{FF2B5EF4-FFF2-40B4-BE49-F238E27FC236}">
                <a16:creationId xmlns:a16="http://schemas.microsoft.com/office/drawing/2014/main" id="{66F37FA3-F2A7-1C41-A0BC-B83082F84180}"/>
              </a:ext>
            </a:extLst>
          </p:cNvPr>
          <p:cNvSpPr>
            <a:spLocks noGrp="1"/>
          </p:cNvSpPr>
          <p:nvPr>
            <p:ph idx="1"/>
          </p:nvPr>
        </p:nvSpPr>
        <p:spPr/>
        <p:txBody>
          <a:bodyPr>
            <a:normAutofit fontScale="85000" lnSpcReduction="20000"/>
          </a:bodyPr>
          <a:lstStyle/>
          <a:p>
            <a:r>
              <a:rPr lang="es-ES" dirty="0"/>
              <a:t>Las células de la mucosa, en particular las ciliadas productoras de moco entran en apoptosis y de descaman.</a:t>
            </a:r>
            <a:endParaRPr lang="es-AR" dirty="0"/>
          </a:p>
          <a:p>
            <a:r>
              <a:rPr lang="es-ES" dirty="0"/>
              <a:t>Se produce una interferencia  con el mecanismo de limpieza de las vías respiratorias</a:t>
            </a:r>
            <a:endParaRPr lang="es-AR" dirty="0"/>
          </a:p>
          <a:p>
            <a:r>
              <a:rPr lang="es-AR" dirty="0"/>
              <a:t>Las células epiteliales alveolares entran en necrosis o apoptosis por la infección viral</a:t>
            </a:r>
          </a:p>
          <a:p>
            <a:r>
              <a:rPr lang="es-AR" dirty="0"/>
              <a:t>Debido al importante papel de tales células en el mantenimiento del fluido alveolar, la pérdida de la integridad por la lesión juega un importante papel en el daño de la arquitectura pulmonar</a:t>
            </a:r>
          </a:p>
          <a:p>
            <a:r>
              <a:rPr lang="es-AR" dirty="0"/>
              <a:t>Patología por una exagerada respuesta inmune</a:t>
            </a:r>
          </a:p>
          <a:p>
            <a:r>
              <a:rPr lang="es-ES" dirty="0" err="1"/>
              <a:t>Coinfección</a:t>
            </a:r>
            <a:r>
              <a:rPr lang="es-ES" dirty="0"/>
              <a:t> bacteriana por </a:t>
            </a:r>
            <a:r>
              <a:rPr lang="es-ES" i="1" dirty="0"/>
              <a:t>S </a:t>
            </a:r>
            <a:r>
              <a:rPr lang="es-ES" i="1" dirty="0" err="1"/>
              <a:t>pneumoniae</a:t>
            </a:r>
            <a:r>
              <a:rPr lang="es-ES" i="1" dirty="0"/>
              <a:t>, H </a:t>
            </a:r>
            <a:r>
              <a:rPr lang="es-ES" i="1" dirty="0" err="1"/>
              <a:t>influenzae</a:t>
            </a:r>
            <a:r>
              <a:rPr lang="es-ES" i="1" dirty="0"/>
              <a:t> y S </a:t>
            </a:r>
            <a:r>
              <a:rPr lang="es-ES" i="1" dirty="0" err="1"/>
              <a:t>aureus</a:t>
            </a:r>
            <a:endParaRPr lang="es-AR" dirty="0"/>
          </a:p>
          <a:p>
            <a:endParaRPr lang="es-AR" dirty="0"/>
          </a:p>
        </p:txBody>
      </p:sp>
      <p:pic>
        <p:nvPicPr>
          <p:cNvPr id="5" name="Sonido grabado" descr="Sonido grabado">
            <a:hlinkClick r:id="" action="ppaction://media"/>
            <a:extLst>
              <a:ext uri="{FF2B5EF4-FFF2-40B4-BE49-F238E27FC236}">
                <a16:creationId xmlns:a16="http://schemas.microsoft.com/office/drawing/2014/main" id="{E96E7333-6C7E-F14A-99B3-81E2A35608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763443093"/>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F03B26-D726-604C-974A-980FA3B6833E}"/>
              </a:ext>
            </a:extLst>
          </p:cNvPr>
          <p:cNvSpPr>
            <a:spLocks noGrp="1"/>
          </p:cNvSpPr>
          <p:nvPr>
            <p:ph type="title"/>
          </p:nvPr>
        </p:nvSpPr>
        <p:spPr/>
        <p:txBody>
          <a:bodyPr/>
          <a:lstStyle/>
          <a:p>
            <a:r>
              <a:rPr lang="es-ES" dirty="0"/>
              <a:t>La muerte ocurre por</a:t>
            </a:r>
            <a:br>
              <a:rPr lang="es-AR" dirty="0"/>
            </a:br>
            <a:endParaRPr lang="es-AR" dirty="0"/>
          </a:p>
        </p:txBody>
      </p:sp>
      <p:sp>
        <p:nvSpPr>
          <p:cNvPr id="3" name="Marcador de contenido 2">
            <a:extLst>
              <a:ext uri="{FF2B5EF4-FFF2-40B4-BE49-F238E27FC236}">
                <a16:creationId xmlns:a16="http://schemas.microsoft.com/office/drawing/2014/main" id="{E46663CC-B575-BC4F-B251-005CCD9A49AD}"/>
              </a:ext>
            </a:extLst>
          </p:cNvPr>
          <p:cNvSpPr>
            <a:spLocks noGrp="1"/>
          </p:cNvSpPr>
          <p:nvPr>
            <p:ph idx="1"/>
          </p:nvPr>
        </p:nvSpPr>
        <p:spPr/>
        <p:txBody>
          <a:bodyPr/>
          <a:lstStyle/>
          <a:p>
            <a:pPr lvl="1"/>
            <a:r>
              <a:rPr lang="es-ES" dirty="0"/>
              <a:t>descompensación en enfermos cardiovasculares</a:t>
            </a:r>
            <a:endParaRPr lang="es-AR" dirty="0"/>
          </a:p>
          <a:p>
            <a:pPr lvl="1"/>
            <a:r>
              <a:rPr lang="es-ES" dirty="0"/>
              <a:t>neumonitis viral</a:t>
            </a:r>
            <a:endParaRPr lang="es-AR" dirty="0"/>
          </a:p>
          <a:p>
            <a:pPr lvl="1"/>
            <a:r>
              <a:rPr lang="es-ES" dirty="0"/>
              <a:t>neumonía bacteriana</a:t>
            </a:r>
            <a:endParaRPr lang="es-AR" dirty="0"/>
          </a:p>
          <a:p>
            <a:pPr lvl="1"/>
            <a:r>
              <a:rPr lang="es-ES" dirty="0" err="1"/>
              <a:t>Sindrome</a:t>
            </a:r>
            <a:r>
              <a:rPr lang="es-ES" dirty="0"/>
              <a:t> de dificultad respiratoria aguda</a:t>
            </a:r>
            <a:endParaRPr lang="es-AR" dirty="0"/>
          </a:p>
          <a:p>
            <a:endParaRPr lang="es-AR" dirty="0"/>
          </a:p>
        </p:txBody>
      </p:sp>
      <p:pic>
        <p:nvPicPr>
          <p:cNvPr id="4" name="Sonido grabado" descr="Sonido grabado">
            <a:hlinkClick r:id="" action="ppaction://media"/>
            <a:extLst>
              <a:ext uri="{FF2B5EF4-FFF2-40B4-BE49-F238E27FC236}">
                <a16:creationId xmlns:a16="http://schemas.microsoft.com/office/drawing/2014/main" id="{8EE14D17-95B9-0F4F-AE92-B67FE44D77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685194386"/>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 name="Rectangle 111">
            <a:extLst>
              <a:ext uri="{FF2B5EF4-FFF2-40B4-BE49-F238E27FC236}">
                <a16:creationId xmlns:a16="http://schemas.microsoft.com/office/drawing/2014/main" id="{082FD8D3-C74C-4B1D-A596-F090EE1A2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reeform: Shape 113">
            <a:extLst>
              <a:ext uri="{FF2B5EF4-FFF2-40B4-BE49-F238E27FC236}">
                <a16:creationId xmlns:a16="http://schemas.microsoft.com/office/drawing/2014/main" id="{AD3D6B5C-B8B4-4071-9480-DEE5EC781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solidFill>
            <a:srgbClr val="4D99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658" name="Rectangle 2"/>
          <p:cNvSpPr>
            <a:spLocks noGrp="1" noChangeArrowheads="1"/>
          </p:cNvSpPr>
          <p:nvPr>
            <p:ph type="title"/>
          </p:nvPr>
        </p:nvSpPr>
        <p:spPr>
          <a:xfrm>
            <a:off x="1768928" y="2242457"/>
            <a:ext cx="3731849" cy="2373086"/>
          </a:xfrm>
        </p:spPr>
        <p:txBody>
          <a:bodyPr>
            <a:normAutofit/>
          </a:bodyPr>
          <a:lstStyle/>
          <a:p>
            <a:r>
              <a:rPr lang="es-ES" sz="3400">
                <a:solidFill>
                  <a:srgbClr val="FFFFFF"/>
                </a:solidFill>
              </a:rPr>
              <a:t>Infección aguda limitada a la mucosa respiratoria</a:t>
            </a:r>
          </a:p>
        </p:txBody>
      </p:sp>
      <p:sp>
        <p:nvSpPr>
          <p:cNvPr id="70699" name="Rectangle 43"/>
          <p:cNvSpPr>
            <a:spLocks noGrp="1" noChangeArrowheads="1"/>
          </p:cNvSpPr>
          <p:nvPr>
            <p:ph idx="1"/>
          </p:nvPr>
        </p:nvSpPr>
        <p:spPr>
          <a:xfrm>
            <a:off x="6736419" y="713313"/>
            <a:ext cx="4617381" cy="5431376"/>
          </a:xfrm>
        </p:spPr>
        <p:txBody>
          <a:bodyPr anchor="ctr">
            <a:normAutofit/>
          </a:bodyPr>
          <a:lstStyle/>
          <a:p>
            <a:r>
              <a:rPr lang="es-ES" sz="2000"/>
              <a:t>Paramixoviridae: Virus parainfluenza 1, 2 y 3; virus respiratorio sincicial</a:t>
            </a:r>
          </a:p>
          <a:p>
            <a:r>
              <a:rPr lang="es-ES" sz="2000"/>
              <a:t>Orthomixoviridae: Influenza A, B y C</a:t>
            </a:r>
          </a:p>
          <a:p>
            <a:r>
              <a:rPr lang="es-ES" sz="2000"/>
              <a:t>Picornaviridae: Rinovirus</a:t>
            </a:r>
          </a:p>
          <a:p>
            <a:r>
              <a:rPr lang="es-ES" sz="2000"/>
              <a:t>Parvoviridae: Bocavirus</a:t>
            </a:r>
          </a:p>
          <a:p>
            <a:pPr>
              <a:buFont typeface="Wingdings" pitchFamily="2" charset="2"/>
              <a:buNone/>
            </a:pPr>
            <a:endParaRPr lang="es-ES" sz="2000"/>
          </a:p>
        </p:txBody>
      </p:sp>
      <p:pic>
        <p:nvPicPr>
          <p:cNvPr id="2" name="Sonido grabado" descr="Sonido grabado">
            <a:hlinkClick r:id="" action="ppaction://media"/>
            <a:extLst>
              <a:ext uri="{FF2B5EF4-FFF2-40B4-BE49-F238E27FC236}">
                <a16:creationId xmlns:a16="http://schemas.microsoft.com/office/drawing/2014/main" id="{B96F4C44-61F0-2B4B-ACFD-32AD647D68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66775933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082FD8D3-C74C-4B1D-A596-F090EE1A2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AD3D6B5C-B8B4-4071-9480-DEE5EC781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solidFill>
            <a:srgbClr val="4D99C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778" name="Rectangle 2"/>
          <p:cNvSpPr>
            <a:spLocks noGrp="1" noChangeArrowheads="1"/>
          </p:cNvSpPr>
          <p:nvPr>
            <p:ph type="title"/>
          </p:nvPr>
        </p:nvSpPr>
        <p:spPr>
          <a:xfrm>
            <a:off x="1768928" y="2242457"/>
            <a:ext cx="3731849" cy="2373086"/>
          </a:xfrm>
        </p:spPr>
        <p:txBody>
          <a:bodyPr>
            <a:normAutofit/>
          </a:bodyPr>
          <a:lstStyle/>
          <a:p>
            <a:r>
              <a:rPr lang="es-ES" sz="3400">
                <a:solidFill>
                  <a:srgbClr val="FFFFFF"/>
                </a:solidFill>
              </a:rPr>
              <a:t>Infección aguda limitada a la mucosa respiratoria</a:t>
            </a:r>
          </a:p>
        </p:txBody>
      </p:sp>
      <p:sp>
        <p:nvSpPr>
          <p:cNvPr id="75779" name="Rectangle 3"/>
          <p:cNvSpPr>
            <a:spLocks noGrp="1" noChangeArrowheads="1"/>
          </p:cNvSpPr>
          <p:nvPr>
            <p:ph idx="1"/>
          </p:nvPr>
        </p:nvSpPr>
        <p:spPr>
          <a:xfrm>
            <a:off x="6736419" y="713313"/>
            <a:ext cx="4617381" cy="5431376"/>
          </a:xfrm>
        </p:spPr>
        <p:txBody>
          <a:bodyPr anchor="ctr">
            <a:normAutofit/>
          </a:bodyPr>
          <a:lstStyle/>
          <a:p>
            <a:r>
              <a:rPr lang="es-ES" sz="2000" dirty="0"/>
              <a:t>Virus con un período de incubación de pocos días (2 a 4)</a:t>
            </a:r>
          </a:p>
          <a:p>
            <a:r>
              <a:rPr lang="es-ES" sz="2000" dirty="0"/>
              <a:t>Pueden diseminarse por el tracto respiratorio avanzando por la mucosa</a:t>
            </a:r>
          </a:p>
          <a:p>
            <a:r>
              <a:rPr lang="es-ES" sz="2000" dirty="0"/>
              <a:t>Producen similares síndromes</a:t>
            </a:r>
          </a:p>
          <a:p>
            <a:r>
              <a:rPr lang="es-ES" sz="2000" dirty="0"/>
              <a:t>Pueden producir enfermedad por la respuesta inmune</a:t>
            </a:r>
          </a:p>
          <a:p>
            <a:r>
              <a:rPr lang="es-ES" sz="2000" dirty="0"/>
              <a:t>El diagnóstico en términos generales se realiza por métodos directos</a:t>
            </a:r>
          </a:p>
          <a:p>
            <a:r>
              <a:rPr lang="es-ES" sz="2000" dirty="0"/>
              <a:t>La respuesta inmune  sistémica no es importante y pueden ocurrir reinfecciones (VRS) </a:t>
            </a:r>
          </a:p>
        </p:txBody>
      </p:sp>
      <p:pic>
        <p:nvPicPr>
          <p:cNvPr id="2" name="Sonido grabado" descr="Sonido grabado">
            <a:hlinkClick r:id="" action="ppaction://media"/>
            <a:extLst>
              <a:ext uri="{FF2B5EF4-FFF2-40B4-BE49-F238E27FC236}">
                <a16:creationId xmlns:a16="http://schemas.microsoft.com/office/drawing/2014/main" id="{A94B23FE-C21C-C84C-88A5-AF5588B542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011746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FBE20309-1FB9-4818-BAFA-9C4C05341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rgbClr val="4D99C3">
              <a:alpha val="20000"/>
            </a:srgbClr>
          </a:solidFill>
          <a:ln w="32707" cap="flat">
            <a:noFill/>
            <a:prstDash val="solid"/>
            <a:miter/>
          </a:ln>
        </p:spPr>
        <p:txBody>
          <a:bodyPr rtlCol="0" anchor="ctr"/>
          <a:lstStyle/>
          <a:p>
            <a:endParaRPr lang="en-US" dirty="0"/>
          </a:p>
        </p:txBody>
      </p:sp>
      <p:sp>
        <p:nvSpPr>
          <p:cNvPr id="76802" name="Rectangle 2"/>
          <p:cNvSpPr>
            <a:spLocks noGrp="1" noChangeArrowheads="1"/>
          </p:cNvSpPr>
          <p:nvPr>
            <p:ph type="title"/>
          </p:nvPr>
        </p:nvSpPr>
        <p:spPr>
          <a:xfrm>
            <a:off x="838200" y="713312"/>
            <a:ext cx="3524250" cy="5431376"/>
          </a:xfrm>
        </p:spPr>
        <p:txBody>
          <a:bodyPr>
            <a:normAutofit/>
          </a:bodyPr>
          <a:lstStyle/>
          <a:p>
            <a:r>
              <a:rPr lang="es-ES" sz="3700"/>
              <a:t>Infección aguda y diseminación sistémica	</a:t>
            </a:r>
          </a:p>
        </p:txBody>
      </p:sp>
      <p:sp>
        <p:nvSpPr>
          <p:cNvPr id="76803" name="Rectangle 3"/>
          <p:cNvSpPr>
            <a:spLocks noGrp="1" noChangeArrowheads="1"/>
          </p:cNvSpPr>
          <p:nvPr>
            <p:ph idx="1"/>
          </p:nvPr>
        </p:nvSpPr>
        <p:spPr>
          <a:xfrm>
            <a:off x="6095999" y="713313"/>
            <a:ext cx="5257801" cy="5431376"/>
          </a:xfrm>
        </p:spPr>
        <p:txBody>
          <a:bodyPr anchor="ctr">
            <a:normAutofit/>
          </a:bodyPr>
          <a:lstStyle/>
          <a:p>
            <a:r>
              <a:rPr lang="es-ES" sz="2000"/>
              <a:t>Paramixoviridae: Sarampión, parotiditis</a:t>
            </a:r>
          </a:p>
          <a:p>
            <a:r>
              <a:rPr lang="es-ES" sz="2000"/>
              <a:t>Coronaviridae: SARS-CoV-2</a:t>
            </a:r>
          </a:p>
          <a:p>
            <a:r>
              <a:rPr lang="es-ES" sz="2000"/>
              <a:t>Togaviridae: Rubéola</a:t>
            </a:r>
          </a:p>
          <a:p>
            <a:r>
              <a:rPr lang="es-ES" sz="2000"/>
              <a:t>Arenaviridae: Virus Junín</a:t>
            </a:r>
          </a:p>
        </p:txBody>
      </p:sp>
      <p:pic>
        <p:nvPicPr>
          <p:cNvPr id="2" name="Sonido grabado" descr="Sonido grabado">
            <a:hlinkClick r:id="" action="ppaction://media"/>
            <a:extLst>
              <a:ext uri="{FF2B5EF4-FFF2-40B4-BE49-F238E27FC236}">
                <a16:creationId xmlns:a16="http://schemas.microsoft.com/office/drawing/2014/main" id="{6CE899F3-80A3-C345-B605-89DBE1A14E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10751902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BrushVTI">
  <a:themeElements>
    <a:clrScheme name="AnalogousFromRegularSeedLeftStep">
      <a:dk1>
        <a:srgbClr val="000000"/>
      </a:dk1>
      <a:lt1>
        <a:srgbClr val="FFFFFF"/>
      </a:lt1>
      <a:dk2>
        <a:srgbClr val="374124"/>
      </a:dk2>
      <a:lt2>
        <a:srgbClr val="EFECEB"/>
      </a:lt2>
      <a:accent1>
        <a:srgbClr val="4D99C3"/>
      </a:accent1>
      <a:accent2>
        <a:srgbClr val="3BB1AA"/>
      </a:accent2>
      <a:accent3>
        <a:srgbClr val="46B37F"/>
      </a:accent3>
      <a:accent4>
        <a:srgbClr val="3BB147"/>
      </a:accent4>
      <a:accent5>
        <a:srgbClr val="68B346"/>
      </a:accent5>
      <a:accent6>
        <a:srgbClr val="8DAD39"/>
      </a:accent6>
      <a:hlink>
        <a:srgbClr val="C27449"/>
      </a:hlink>
      <a:folHlink>
        <a:srgbClr val="878787"/>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392</Words>
  <Application>Microsoft Macintosh PowerPoint</Application>
  <PresentationFormat>Panorámica</PresentationFormat>
  <Paragraphs>40</Paragraphs>
  <Slides>10</Slides>
  <Notes>0</Notes>
  <HiddenSlides>0</HiddenSlides>
  <MMClips>10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10</vt:i4>
      </vt:variant>
    </vt:vector>
  </HeadingPairs>
  <TitlesOfParts>
    <vt:vector size="17" baseType="lpstr">
      <vt:lpstr>Arial</vt:lpstr>
      <vt:lpstr>Calibri</vt:lpstr>
      <vt:lpstr>Century Gothic</vt:lpstr>
      <vt:lpstr>Elephant</vt:lpstr>
      <vt:lpstr>Wingdings</vt:lpstr>
      <vt:lpstr>BrushVTI</vt:lpstr>
      <vt:lpstr>Fotografía de Photo Editor</vt:lpstr>
      <vt:lpstr>Infecciones respiratorias bajas virales</vt:lpstr>
      <vt:lpstr>Presentación de PowerPoint</vt:lpstr>
      <vt:lpstr>Infecciones respiratorias virales </vt:lpstr>
      <vt:lpstr>Patogenia</vt:lpstr>
      <vt:lpstr>Patogenia</vt:lpstr>
      <vt:lpstr>La muerte ocurre por </vt:lpstr>
      <vt:lpstr>Infección aguda limitada a la mucosa respiratoria</vt:lpstr>
      <vt:lpstr>Infección aguda limitada a la mucosa respiratoria</vt:lpstr>
      <vt:lpstr>Infección aguda y diseminación sistémica </vt:lpstr>
      <vt:lpstr>Infección aguda y diseminación sistémica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Infecciones respiratorias bajas virales</dc:title>
  <dc:creator>Jorge Pavan</dc:creator>
  <cp:lastModifiedBy>Jorge Pavan</cp:lastModifiedBy>
  <cp:revision>1</cp:revision>
  <dcterms:created xsi:type="dcterms:W3CDTF">2020-07-31T22:05:32Z</dcterms:created>
  <dcterms:modified xsi:type="dcterms:W3CDTF">2020-07-31T22:07:16Z</dcterms:modified>
</cp:coreProperties>
</file>