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  <p:sldMasterId id="2147483680" r:id="rId2"/>
  </p:sldMasterIdLst>
  <p:notesMasterIdLst>
    <p:notesMasterId r:id="rId16"/>
  </p:notesMasterIdLst>
  <p:sldIdLst>
    <p:sldId id="501" r:id="rId3"/>
    <p:sldId id="498" r:id="rId4"/>
    <p:sldId id="486" r:id="rId5"/>
    <p:sldId id="487" r:id="rId6"/>
    <p:sldId id="488" r:id="rId7"/>
    <p:sldId id="489" r:id="rId8"/>
    <p:sldId id="490" r:id="rId9"/>
    <p:sldId id="491" r:id="rId10"/>
    <p:sldId id="492" r:id="rId11"/>
    <p:sldId id="493" r:id="rId12"/>
    <p:sldId id="495" r:id="rId13"/>
    <p:sldId id="499" r:id="rId14"/>
    <p:sldId id="500" r:id="rId1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CC805D-F194-4DCC-A13C-233C3A3B641B}" v="8" dt="2020-08-01T11:54:06.8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4"/>
  </p:normalViewPr>
  <p:slideViewPr>
    <p:cSldViewPr snapToGrid="0" snapToObjects="1">
      <p:cViewPr varScale="1">
        <p:scale>
          <a:sx n="88" d="100"/>
          <a:sy n="88" d="100"/>
        </p:scale>
        <p:origin x="18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io Quinodoz" userId="c72609d9c56e34e0" providerId="Windows Live" clId="Web-{CFCC805D-F194-4DCC-A13C-233C3A3B641B}"/>
    <pc:docChg chg="modSld">
      <pc:chgData name="Dario Quinodoz" userId="c72609d9c56e34e0" providerId="Windows Live" clId="Web-{CFCC805D-F194-4DCC-A13C-233C3A3B641B}" dt="2020-08-01T11:54:06.861" v="8" actId="1076"/>
      <pc:docMkLst>
        <pc:docMk/>
      </pc:docMkLst>
      <pc:sldChg chg="modSp">
        <pc:chgData name="Dario Quinodoz" userId="c72609d9c56e34e0" providerId="Windows Live" clId="Web-{CFCC805D-F194-4DCC-A13C-233C3A3B641B}" dt="2020-08-01T11:48:42.179" v="0" actId="1076"/>
        <pc:sldMkLst>
          <pc:docMk/>
          <pc:sldMk cId="1193421591" sldId="488"/>
        </pc:sldMkLst>
        <pc:picChg chg="mod">
          <ac:chgData name="Dario Quinodoz" userId="c72609d9c56e34e0" providerId="Windows Live" clId="Web-{CFCC805D-F194-4DCC-A13C-233C3A3B641B}" dt="2020-08-01T11:48:42.179" v="0" actId="1076"/>
          <ac:picMkLst>
            <pc:docMk/>
            <pc:sldMk cId="1193421591" sldId="488"/>
            <ac:picMk id="4" creationId="{0D434239-880E-E248-AC73-BAE5DFF99AD6}"/>
          </ac:picMkLst>
        </pc:picChg>
      </pc:sldChg>
      <pc:sldChg chg="modSp">
        <pc:chgData name="Dario Quinodoz" userId="c72609d9c56e34e0" providerId="Windows Live" clId="Web-{CFCC805D-F194-4DCC-A13C-233C3A3B641B}" dt="2020-08-01T11:50:00.181" v="2" actId="1076"/>
        <pc:sldMkLst>
          <pc:docMk/>
          <pc:sldMk cId="3103239021" sldId="491"/>
        </pc:sldMkLst>
        <pc:picChg chg="mod">
          <ac:chgData name="Dario Quinodoz" userId="c72609d9c56e34e0" providerId="Windows Live" clId="Web-{CFCC805D-F194-4DCC-A13C-233C3A3B641B}" dt="2020-08-01T11:50:00.181" v="2" actId="1076"/>
          <ac:picMkLst>
            <pc:docMk/>
            <pc:sldMk cId="3103239021" sldId="491"/>
            <ac:picMk id="4" creationId="{83744297-2C64-574E-836A-C1C37F08FEF3}"/>
          </ac:picMkLst>
        </pc:picChg>
      </pc:sldChg>
      <pc:sldChg chg="modSp">
        <pc:chgData name="Dario Quinodoz" userId="c72609d9c56e34e0" providerId="Windows Live" clId="Web-{CFCC805D-F194-4DCC-A13C-233C3A3B641B}" dt="2020-08-01T11:50:35.682" v="3" actId="1076"/>
        <pc:sldMkLst>
          <pc:docMk/>
          <pc:sldMk cId="162919521" sldId="492"/>
        </pc:sldMkLst>
        <pc:picChg chg="mod">
          <ac:chgData name="Dario Quinodoz" userId="c72609d9c56e34e0" providerId="Windows Live" clId="Web-{CFCC805D-F194-4DCC-A13C-233C3A3B641B}" dt="2020-08-01T11:50:35.682" v="3" actId="1076"/>
          <ac:picMkLst>
            <pc:docMk/>
            <pc:sldMk cId="162919521" sldId="492"/>
            <ac:picMk id="4" creationId="{DFFA3451-5786-A242-B4F6-B84E7744115F}"/>
          </ac:picMkLst>
        </pc:picChg>
      </pc:sldChg>
      <pc:sldChg chg="modSp">
        <pc:chgData name="Dario Quinodoz" userId="c72609d9c56e34e0" providerId="Windows Live" clId="Web-{CFCC805D-F194-4DCC-A13C-233C3A3B641B}" dt="2020-08-01T11:52:01.310" v="5" actId="1076"/>
        <pc:sldMkLst>
          <pc:docMk/>
          <pc:sldMk cId="3584709936" sldId="493"/>
        </pc:sldMkLst>
        <pc:picChg chg="mod">
          <ac:chgData name="Dario Quinodoz" userId="c72609d9c56e34e0" providerId="Windows Live" clId="Web-{CFCC805D-F194-4DCC-A13C-233C3A3B641B}" dt="2020-08-01T11:52:01.310" v="5" actId="1076"/>
          <ac:picMkLst>
            <pc:docMk/>
            <pc:sldMk cId="3584709936" sldId="493"/>
            <ac:picMk id="3" creationId="{DF3A899E-9D05-A545-AAE8-B3A5881B788F}"/>
          </ac:picMkLst>
        </pc:picChg>
      </pc:sldChg>
      <pc:sldChg chg="modSp">
        <pc:chgData name="Dario Quinodoz" userId="c72609d9c56e34e0" providerId="Windows Live" clId="Web-{CFCC805D-F194-4DCC-A13C-233C3A3B641B}" dt="2020-08-01T11:53:00.484" v="6" actId="1076"/>
        <pc:sldMkLst>
          <pc:docMk/>
          <pc:sldMk cId="1847387207" sldId="495"/>
        </pc:sldMkLst>
        <pc:picChg chg="mod">
          <ac:chgData name="Dario Quinodoz" userId="c72609d9c56e34e0" providerId="Windows Live" clId="Web-{CFCC805D-F194-4DCC-A13C-233C3A3B641B}" dt="2020-08-01T11:53:00.484" v="6" actId="1076"/>
          <ac:picMkLst>
            <pc:docMk/>
            <pc:sldMk cId="1847387207" sldId="495"/>
            <ac:picMk id="3" creationId="{95104091-FEB5-8946-9C47-9212E49D7709}"/>
          </ac:picMkLst>
        </pc:picChg>
      </pc:sldChg>
      <pc:sldChg chg="modSp">
        <pc:chgData name="Dario Quinodoz" userId="c72609d9c56e34e0" providerId="Windows Live" clId="Web-{CFCC805D-F194-4DCC-A13C-233C3A3B641B}" dt="2020-08-01T11:54:06.861" v="8" actId="1076"/>
        <pc:sldMkLst>
          <pc:docMk/>
          <pc:sldMk cId="1915484016" sldId="499"/>
        </pc:sldMkLst>
        <pc:graphicFrameChg chg="mod">
          <ac:chgData name="Dario Quinodoz" userId="c72609d9c56e34e0" providerId="Windows Live" clId="Web-{CFCC805D-F194-4DCC-A13C-233C3A3B641B}" dt="2020-08-01T11:54:03.939" v="7" actId="1076"/>
          <ac:graphicFrameMkLst>
            <pc:docMk/>
            <pc:sldMk cId="1915484016" sldId="499"/>
            <ac:graphicFrameMk id="130055" creationId="{9E45EE41-3334-4C55-BC6B-FCBBB78475CF}"/>
          </ac:graphicFrameMkLst>
        </pc:graphicFrameChg>
        <pc:picChg chg="mod">
          <ac:chgData name="Dario Quinodoz" userId="c72609d9c56e34e0" providerId="Windows Live" clId="Web-{CFCC805D-F194-4DCC-A13C-233C3A3B641B}" dt="2020-08-01T11:54:06.861" v="8" actId="1076"/>
          <ac:picMkLst>
            <pc:docMk/>
            <pc:sldMk cId="1915484016" sldId="499"/>
            <ac:picMk id="2" creationId="{DFFEA8EC-607D-F644-A9E0-4E249F48922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3878A4-A81F-43BE-A13D-74C1DA9B68DB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539DBFA-E5AB-4D92-8309-C87D4D752C8B}">
      <dgm:prSet/>
      <dgm:spPr/>
      <dgm:t>
        <a:bodyPr/>
        <a:lstStyle/>
        <a:p>
          <a:r>
            <a:rPr lang="es-ES"/>
            <a:t>A menudo los virus pandémicos aviarios han necesitado un reconocimiento preferencial de los receptores α 2,6 para una eficiente transmisión entre humanos.</a:t>
          </a:r>
          <a:endParaRPr lang="en-US"/>
        </a:p>
      </dgm:t>
    </dgm:pt>
    <dgm:pt modelId="{8A02C137-E66E-4226-A766-F20CE672EC13}" type="parTrans" cxnId="{62298622-1A68-4C77-820B-3C2DD2F200AE}">
      <dgm:prSet/>
      <dgm:spPr/>
      <dgm:t>
        <a:bodyPr/>
        <a:lstStyle/>
        <a:p>
          <a:endParaRPr lang="en-US"/>
        </a:p>
      </dgm:t>
    </dgm:pt>
    <dgm:pt modelId="{171A209A-AAA9-4CD0-A867-9DCD091E78AC}" type="sibTrans" cxnId="{62298622-1A68-4C77-820B-3C2DD2F200AE}">
      <dgm:prSet/>
      <dgm:spPr/>
      <dgm:t>
        <a:bodyPr/>
        <a:lstStyle/>
        <a:p>
          <a:endParaRPr lang="en-US"/>
        </a:p>
      </dgm:t>
    </dgm:pt>
    <dgm:pt modelId="{879ADF61-2371-4578-80DE-F56E8FEDADF7}">
      <dgm:prSet/>
      <dgm:spPr/>
      <dgm:t>
        <a:bodyPr/>
        <a:lstStyle/>
        <a:p>
          <a:r>
            <a:rPr lang="es-ES"/>
            <a:t>De hecho que las cepas pandémicas de 1918 (H1N1), 1957 (H2N2), 1968 (H3N2) y recientemente H1N1 (2009) han adquirido la especificidad para reconocer los receptores con uniones α 2,6</a:t>
          </a:r>
          <a:endParaRPr lang="en-US"/>
        </a:p>
      </dgm:t>
    </dgm:pt>
    <dgm:pt modelId="{8CD65956-0053-48F3-8FED-48B5F5163FD0}" type="parTrans" cxnId="{AA464080-550E-4663-A00A-ECEE57D8C765}">
      <dgm:prSet/>
      <dgm:spPr/>
      <dgm:t>
        <a:bodyPr/>
        <a:lstStyle/>
        <a:p>
          <a:endParaRPr lang="en-US"/>
        </a:p>
      </dgm:t>
    </dgm:pt>
    <dgm:pt modelId="{C0F959AA-2442-416B-8362-2F1168E3E8C0}" type="sibTrans" cxnId="{AA464080-550E-4663-A00A-ECEE57D8C765}">
      <dgm:prSet/>
      <dgm:spPr/>
      <dgm:t>
        <a:bodyPr/>
        <a:lstStyle/>
        <a:p>
          <a:endParaRPr lang="en-US"/>
        </a:p>
      </dgm:t>
    </dgm:pt>
    <dgm:pt modelId="{FBA204E4-D1B2-6246-B747-82515E9F33D0}" type="pres">
      <dgm:prSet presAssocID="{953878A4-A81F-43BE-A13D-74C1DA9B68DB}" presName="linear" presStyleCnt="0">
        <dgm:presLayoutVars>
          <dgm:animLvl val="lvl"/>
          <dgm:resizeHandles val="exact"/>
        </dgm:presLayoutVars>
      </dgm:prSet>
      <dgm:spPr/>
    </dgm:pt>
    <dgm:pt modelId="{49A0B24F-026D-D849-B45D-C35FA12D5746}" type="pres">
      <dgm:prSet presAssocID="{F539DBFA-E5AB-4D92-8309-C87D4D752C8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1398B3-D8BE-DB4E-AD6B-614C829DBD0A}" type="pres">
      <dgm:prSet presAssocID="{171A209A-AAA9-4CD0-A867-9DCD091E78AC}" presName="spacer" presStyleCnt="0"/>
      <dgm:spPr/>
    </dgm:pt>
    <dgm:pt modelId="{B3429EBF-B99C-6545-93E9-092A421F8216}" type="pres">
      <dgm:prSet presAssocID="{879ADF61-2371-4578-80DE-F56E8FEDADF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50E6B20-7FBF-1A44-B073-B2A8F507B4CF}" type="presOf" srcId="{F539DBFA-E5AB-4D92-8309-C87D4D752C8B}" destId="{49A0B24F-026D-D849-B45D-C35FA12D5746}" srcOrd="0" destOrd="0" presId="urn:microsoft.com/office/officeart/2005/8/layout/vList2"/>
    <dgm:cxn modelId="{62298622-1A68-4C77-820B-3C2DD2F200AE}" srcId="{953878A4-A81F-43BE-A13D-74C1DA9B68DB}" destId="{F539DBFA-E5AB-4D92-8309-C87D4D752C8B}" srcOrd="0" destOrd="0" parTransId="{8A02C137-E66E-4226-A766-F20CE672EC13}" sibTransId="{171A209A-AAA9-4CD0-A867-9DCD091E78AC}"/>
    <dgm:cxn modelId="{83D94528-6656-824C-B7D4-C41B0C249CD1}" type="presOf" srcId="{953878A4-A81F-43BE-A13D-74C1DA9B68DB}" destId="{FBA204E4-D1B2-6246-B747-82515E9F33D0}" srcOrd="0" destOrd="0" presId="urn:microsoft.com/office/officeart/2005/8/layout/vList2"/>
    <dgm:cxn modelId="{244DEE3D-70DF-AC46-8A3B-4C92F090A7B5}" type="presOf" srcId="{879ADF61-2371-4578-80DE-F56E8FEDADF7}" destId="{B3429EBF-B99C-6545-93E9-092A421F8216}" srcOrd="0" destOrd="0" presId="urn:microsoft.com/office/officeart/2005/8/layout/vList2"/>
    <dgm:cxn modelId="{AA464080-550E-4663-A00A-ECEE57D8C765}" srcId="{953878A4-A81F-43BE-A13D-74C1DA9B68DB}" destId="{879ADF61-2371-4578-80DE-F56E8FEDADF7}" srcOrd="1" destOrd="0" parTransId="{8CD65956-0053-48F3-8FED-48B5F5163FD0}" sibTransId="{C0F959AA-2442-416B-8362-2F1168E3E8C0}"/>
    <dgm:cxn modelId="{2018594D-7EF5-0C44-9704-8C995889845A}" type="presParOf" srcId="{FBA204E4-D1B2-6246-B747-82515E9F33D0}" destId="{49A0B24F-026D-D849-B45D-C35FA12D5746}" srcOrd="0" destOrd="0" presId="urn:microsoft.com/office/officeart/2005/8/layout/vList2"/>
    <dgm:cxn modelId="{286B489B-9E9F-D24B-ABDF-4EAFF5837437}" type="presParOf" srcId="{FBA204E4-D1B2-6246-B747-82515E9F33D0}" destId="{1D1398B3-D8BE-DB4E-AD6B-614C829DBD0A}" srcOrd="1" destOrd="0" presId="urn:microsoft.com/office/officeart/2005/8/layout/vList2"/>
    <dgm:cxn modelId="{4D3B0943-70F4-7B42-8A46-1D7DFBCDDFFE}" type="presParOf" srcId="{FBA204E4-D1B2-6246-B747-82515E9F33D0}" destId="{B3429EBF-B99C-6545-93E9-092A421F821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1CDDBC-4AFE-4180-ADF9-B35ED352D946}" type="doc">
      <dgm:prSet loTypeId="urn:microsoft.com/office/officeart/2005/8/layout/vProcess5" loCatId="process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2EF4A0A-78C5-4571-AAA0-A17E882A8FCE}">
      <dgm:prSet/>
      <dgm:spPr/>
      <dgm:t>
        <a:bodyPr/>
        <a:lstStyle/>
        <a:p>
          <a:r>
            <a:rPr lang="es-ES"/>
            <a:t>Métodos directos de detección de antígenos o aislamiento viral  y su posterior caracterización serológica, hasta 3 días de iniciados los síntomas</a:t>
          </a:r>
          <a:endParaRPr lang="en-US"/>
        </a:p>
      </dgm:t>
    </dgm:pt>
    <dgm:pt modelId="{CA24EAC0-D9A3-4687-A86C-C264A0667AE2}" type="parTrans" cxnId="{65283111-5A3E-414D-919E-951433FBE025}">
      <dgm:prSet/>
      <dgm:spPr/>
      <dgm:t>
        <a:bodyPr/>
        <a:lstStyle/>
        <a:p>
          <a:endParaRPr lang="en-US"/>
        </a:p>
      </dgm:t>
    </dgm:pt>
    <dgm:pt modelId="{4DE39A35-F34A-451F-BB3A-8DFBE1D8E0B5}" type="sibTrans" cxnId="{65283111-5A3E-414D-919E-951433FBE025}">
      <dgm:prSet/>
      <dgm:spPr/>
      <dgm:t>
        <a:bodyPr/>
        <a:lstStyle/>
        <a:p>
          <a:endParaRPr lang="en-US"/>
        </a:p>
      </dgm:t>
    </dgm:pt>
    <dgm:pt modelId="{7A9DE8A7-EAF4-4682-B609-4C6B9D9069E9}">
      <dgm:prSet/>
      <dgm:spPr/>
      <dgm:t>
        <a:bodyPr/>
        <a:lstStyle/>
        <a:p>
          <a:r>
            <a:rPr lang="es-ES"/>
            <a:t>Aspirado nasofaríngeo, hisopado faríngeo, nasal, lavado nasal.</a:t>
          </a:r>
          <a:endParaRPr lang="en-US"/>
        </a:p>
      </dgm:t>
    </dgm:pt>
    <dgm:pt modelId="{2A2F56C7-FBB0-4DD1-9373-C54CC0E7F60E}" type="parTrans" cxnId="{07D15633-4334-45E8-A02A-FE0209EAC5C6}">
      <dgm:prSet/>
      <dgm:spPr/>
      <dgm:t>
        <a:bodyPr/>
        <a:lstStyle/>
        <a:p>
          <a:endParaRPr lang="en-US"/>
        </a:p>
      </dgm:t>
    </dgm:pt>
    <dgm:pt modelId="{0830ED0E-A1D3-4798-950D-0273B32771B5}" type="sibTrans" cxnId="{07D15633-4334-45E8-A02A-FE0209EAC5C6}">
      <dgm:prSet/>
      <dgm:spPr/>
      <dgm:t>
        <a:bodyPr/>
        <a:lstStyle/>
        <a:p>
          <a:endParaRPr lang="en-US"/>
        </a:p>
      </dgm:t>
    </dgm:pt>
    <dgm:pt modelId="{AD06903C-DBC8-4F43-8348-A61A2AC3147D}">
      <dgm:prSet/>
      <dgm:spPr/>
      <dgm:t>
        <a:bodyPr/>
        <a:lstStyle/>
        <a:p>
          <a:r>
            <a:rPr lang="es-ES"/>
            <a:t>La respuesta inmune es tardía, aparece entre los 10 y 14 días del comienzo de los síntomas</a:t>
          </a:r>
          <a:endParaRPr lang="en-US"/>
        </a:p>
      </dgm:t>
    </dgm:pt>
    <dgm:pt modelId="{D1318A95-15DC-4C9F-80A6-25A1C8B0F248}" type="parTrans" cxnId="{1B137F04-9568-4A65-928C-8A6E4C0A33F9}">
      <dgm:prSet/>
      <dgm:spPr/>
      <dgm:t>
        <a:bodyPr/>
        <a:lstStyle/>
        <a:p>
          <a:endParaRPr lang="en-US"/>
        </a:p>
      </dgm:t>
    </dgm:pt>
    <dgm:pt modelId="{01E349B6-3013-4445-95DB-0D9706E1CAF6}" type="sibTrans" cxnId="{1B137F04-9568-4A65-928C-8A6E4C0A33F9}">
      <dgm:prSet/>
      <dgm:spPr/>
      <dgm:t>
        <a:bodyPr/>
        <a:lstStyle/>
        <a:p>
          <a:endParaRPr lang="en-US"/>
        </a:p>
      </dgm:t>
    </dgm:pt>
    <dgm:pt modelId="{13D1E10A-3E4F-A644-A0B9-603E5549E322}" type="pres">
      <dgm:prSet presAssocID="{E31CDDBC-4AFE-4180-ADF9-B35ED352D946}" presName="outerComposite" presStyleCnt="0">
        <dgm:presLayoutVars>
          <dgm:chMax val="5"/>
          <dgm:dir/>
          <dgm:resizeHandles val="exact"/>
        </dgm:presLayoutVars>
      </dgm:prSet>
      <dgm:spPr/>
    </dgm:pt>
    <dgm:pt modelId="{B1D0E15D-1FE1-AD48-8964-17A786FCCB1E}" type="pres">
      <dgm:prSet presAssocID="{E31CDDBC-4AFE-4180-ADF9-B35ED352D946}" presName="dummyMaxCanvas" presStyleCnt="0">
        <dgm:presLayoutVars/>
      </dgm:prSet>
      <dgm:spPr/>
    </dgm:pt>
    <dgm:pt modelId="{CD2C2FD8-3581-4A46-A77F-1CEA45E7953A}" type="pres">
      <dgm:prSet presAssocID="{E31CDDBC-4AFE-4180-ADF9-B35ED352D946}" presName="ThreeNodes_1" presStyleLbl="node1" presStyleIdx="0" presStyleCnt="3">
        <dgm:presLayoutVars>
          <dgm:bulletEnabled val="1"/>
        </dgm:presLayoutVars>
      </dgm:prSet>
      <dgm:spPr/>
    </dgm:pt>
    <dgm:pt modelId="{89A77646-8310-C94C-A80D-CA285368FCB0}" type="pres">
      <dgm:prSet presAssocID="{E31CDDBC-4AFE-4180-ADF9-B35ED352D946}" presName="ThreeNodes_2" presStyleLbl="node1" presStyleIdx="1" presStyleCnt="3">
        <dgm:presLayoutVars>
          <dgm:bulletEnabled val="1"/>
        </dgm:presLayoutVars>
      </dgm:prSet>
      <dgm:spPr/>
    </dgm:pt>
    <dgm:pt modelId="{E8219316-848D-2E45-A99C-8F4DC8FF4663}" type="pres">
      <dgm:prSet presAssocID="{E31CDDBC-4AFE-4180-ADF9-B35ED352D946}" presName="ThreeNodes_3" presStyleLbl="node1" presStyleIdx="2" presStyleCnt="3">
        <dgm:presLayoutVars>
          <dgm:bulletEnabled val="1"/>
        </dgm:presLayoutVars>
      </dgm:prSet>
      <dgm:spPr/>
    </dgm:pt>
    <dgm:pt modelId="{FC82C8A2-FAEF-F645-8E45-5071E279E2BD}" type="pres">
      <dgm:prSet presAssocID="{E31CDDBC-4AFE-4180-ADF9-B35ED352D946}" presName="ThreeConn_1-2" presStyleLbl="fgAccFollowNode1" presStyleIdx="0" presStyleCnt="2">
        <dgm:presLayoutVars>
          <dgm:bulletEnabled val="1"/>
        </dgm:presLayoutVars>
      </dgm:prSet>
      <dgm:spPr/>
    </dgm:pt>
    <dgm:pt modelId="{6B4F1500-17DE-B34F-A707-507D8868F70F}" type="pres">
      <dgm:prSet presAssocID="{E31CDDBC-4AFE-4180-ADF9-B35ED352D946}" presName="ThreeConn_2-3" presStyleLbl="fgAccFollowNode1" presStyleIdx="1" presStyleCnt="2">
        <dgm:presLayoutVars>
          <dgm:bulletEnabled val="1"/>
        </dgm:presLayoutVars>
      </dgm:prSet>
      <dgm:spPr/>
    </dgm:pt>
    <dgm:pt modelId="{C09A3EC6-5DAE-904F-B93B-CCF2DADA037D}" type="pres">
      <dgm:prSet presAssocID="{E31CDDBC-4AFE-4180-ADF9-B35ED352D946}" presName="ThreeNodes_1_text" presStyleLbl="node1" presStyleIdx="2" presStyleCnt="3">
        <dgm:presLayoutVars>
          <dgm:bulletEnabled val="1"/>
        </dgm:presLayoutVars>
      </dgm:prSet>
      <dgm:spPr/>
    </dgm:pt>
    <dgm:pt modelId="{64ABE8A0-EF42-3B4F-9540-33E4F599B0BB}" type="pres">
      <dgm:prSet presAssocID="{E31CDDBC-4AFE-4180-ADF9-B35ED352D946}" presName="ThreeNodes_2_text" presStyleLbl="node1" presStyleIdx="2" presStyleCnt="3">
        <dgm:presLayoutVars>
          <dgm:bulletEnabled val="1"/>
        </dgm:presLayoutVars>
      </dgm:prSet>
      <dgm:spPr/>
    </dgm:pt>
    <dgm:pt modelId="{5458C510-5D8D-1A41-B9B9-3AC3BC622D24}" type="pres">
      <dgm:prSet presAssocID="{E31CDDBC-4AFE-4180-ADF9-B35ED352D94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B137F04-9568-4A65-928C-8A6E4C0A33F9}" srcId="{E31CDDBC-4AFE-4180-ADF9-B35ED352D946}" destId="{AD06903C-DBC8-4F43-8348-A61A2AC3147D}" srcOrd="2" destOrd="0" parTransId="{D1318A95-15DC-4C9F-80A6-25A1C8B0F248}" sibTransId="{01E349B6-3013-4445-95DB-0D9706E1CAF6}"/>
    <dgm:cxn modelId="{ECE54E0B-443D-2E4D-8D63-E32F2B748FB2}" type="presOf" srcId="{4DE39A35-F34A-451F-BB3A-8DFBE1D8E0B5}" destId="{FC82C8A2-FAEF-F645-8E45-5071E279E2BD}" srcOrd="0" destOrd="0" presId="urn:microsoft.com/office/officeart/2005/8/layout/vProcess5"/>
    <dgm:cxn modelId="{65283111-5A3E-414D-919E-951433FBE025}" srcId="{E31CDDBC-4AFE-4180-ADF9-B35ED352D946}" destId="{A2EF4A0A-78C5-4571-AAA0-A17E882A8FCE}" srcOrd="0" destOrd="0" parTransId="{CA24EAC0-D9A3-4687-A86C-C264A0667AE2}" sibTransId="{4DE39A35-F34A-451F-BB3A-8DFBE1D8E0B5}"/>
    <dgm:cxn modelId="{07D15633-4334-45E8-A02A-FE0209EAC5C6}" srcId="{E31CDDBC-4AFE-4180-ADF9-B35ED352D946}" destId="{7A9DE8A7-EAF4-4682-B609-4C6B9D9069E9}" srcOrd="1" destOrd="0" parTransId="{2A2F56C7-FBB0-4DD1-9373-C54CC0E7F60E}" sibTransId="{0830ED0E-A1D3-4798-950D-0273B32771B5}"/>
    <dgm:cxn modelId="{4F7ADF37-AEEE-0747-B291-74B641518110}" type="presOf" srcId="{7A9DE8A7-EAF4-4682-B609-4C6B9D9069E9}" destId="{64ABE8A0-EF42-3B4F-9540-33E4F599B0BB}" srcOrd="1" destOrd="0" presId="urn:microsoft.com/office/officeart/2005/8/layout/vProcess5"/>
    <dgm:cxn modelId="{68E0F881-51C1-8047-A6AC-101B3A2A6258}" type="presOf" srcId="{AD06903C-DBC8-4F43-8348-A61A2AC3147D}" destId="{5458C510-5D8D-1A41-B9B9-3AC3BC622D24}" srcOrd="1" destOrd="0" presId="urn:microsoft.com/office/officeart/2005/8/layout/vProcess5"/>
    <dgm:cxn modelId="{61B2C399-7F71-E740-82CB-C218D2789BF1}" type="presOf" srcId="{0830ED0E-A1D3-4798-950D-0273B32771B5}" destId="{6B4F1500-17DE-B34F-A707-507D8868F70F}" srcOrd="0" destOrd="0" presId="urn:microsoft.com/office/officeart/2005/8/layout/vProcess5"/>
    <dgm:cxn modelId="{604C55A6-81CC-244E-9B20-9FEA45015C10}" type="presOf" srcId="{AD06903C-DBC8-4F43-8348-A61A2AC3147D}" destId="{E8219316-848D-2E45-A99C-8F4DC8FF4663}" srcOrd="0" destOrd="0" presId="urn:microsoft.com/office/officeart/2005/8/layout/vProcess5"/>
    <dgm:cxn modelId="{78E0C8DC-58AC-DB43-8913-2BC8E889867F}" type="presOf" srcId="{A2EF4A0A-78C5-4571-AAA0-A17E882A8FCE}" destId="{C09A3EC6-5DAE-904F-B93B-CCF2DADA037D}" srcOrd="1" destOrd="0" presId="urn:microsoft.com/office/officeart/2005/8/layout/vProcess5"/>
    <dgm:cxn modelId="{5C9CAEE3-21C8-3D41-9F78-A3F37A5B33C7}" type="presOf" srcId="{A2EF4A0A-78C5-4571-AAA0-A17E882A8FCE}" destId="{CD2C2FD8-3581-4A46-A77F-1CEA45E7953A}" srcOrd="0" destOrd="0" presId="urn:microsoft.com/office/officeart/2005/8/layout/vProcess5"/>
    <dgm:cxn modelId="{A3BD2BF4-DDAA-654B-BEAC-76E97B4CECA8}" type="presOf" srcId="{7A9DE8A7-EAF4-4682-B609-4C6B9D9069E9}" destId="{89A77646-8310-C94C-A80D-CA285368FCB0}" srcOrd="0" destOrd="0" presId="urn:microsoft.com/office/officeart/2005/8/layout/vProcess5"/>
    <dgm:cxn modelId="{EAB7F5FD-0E45-0641-B4CF-B8BE6CEA7D4A}" type="presOf" srcId="{E31CDDBC-4AFE-4180-ADF9-B35ED352D946}" destId="{13D1E10A-3E4F-A644-A0B9-603E5549E322}" srcOrd="0" destOrd="0" presId="urn:microsoft.com/office/officeart/2005/8/layout/vProcess5"/>
    <dgm:cxn modelId="{967AA076-5C6F-B548-A161-1219A89584CE}" type="presParOf" srcId="{13D1E10A-3E4F-A644-A0B9-603E5549E322}" destId="{B1D0E15D-1FE1-AD48-8964-17A786FCCB1E}" srcOrd="0" destOrd="0" presId="urn:microsoft.com/office/officeart/2005/8/layout/vProcess5"/>
    <dgm:cxn modelId="{C4BDD8D3-28D5-B843-8C18-85FC0CAA4476}" type="presParOf" srcId="{13D1E10A-3E4F-A644-A0B9-603E5549E322}" destId="{CD2C2FD8-3581-4A46-A77F-1CEA45E7953A}" srcOrd="1" destOrd="0" presId="urn:microsoft.com/office/officeart/2005/8/layout/vProcess5"/>
    <dgm:cxn modelId="{F1EE48A0-E43F-784D-9228-E39081CBCADD}" type="presParOf" srcId="{13D1E10A-3E4F-A644-A0B9-603E5549E322}" destId="{89A77646-8310-C94C-A80D-CA285368FCB0}" srcOrd="2" destOrd="0" presId="urn:microsoft.com/office/officeart/2005/8/layout/vProcess5"/>
    <dgm:cxn modelId="{492B03AC-2BD5-474A-84B9-3311B2C75A86}" type="presParOf" srcId="{13D1E10A-3E4F-A644-A0B9-603E5549E322}" destId="{E8219316-848D-2E45-A99C-8F4DC8FF4663}" srcOrd="3" destOrd="0" presId="urn:microsoft.com/office/officeart/2005/8/layout/vProcess5"/>
    <dgm:cxn modelId="{E1D1EF9D-7FC9-EC49-B484-6380541884B8}" type="presParOf" srcId="{13D1E10A-3E4F-A644-A0B9-603E5549E322}" destId="{FC82C8A2-FAEF-F645-8E45-5071E279E2BD}" srcOrd="4" destOrd="0" presId="urn:microsoft.com/office/officeart/2005/8/layout/vProcess5"/>
    <dgm:cxn modelId="{0DC0EA15-4DF5-0349-AE9E-C1DEAA9CB8A7}" type="presParOf" srcId="{13D1E10A-3E4F-A644-A0B9-603E5549E322}" destId="{6B4F1500-17DE-B34F-A707-507D8868F70F}" srcOrd="5" destOrd="0" presId="urn:microsoft.com/office/officeart/2005/8/layout/vProcess5"/>
    <dgm:cxn modelId="{92EFD1A4-370A-064D-8EF8-BC865E74D103}" type="presParOf" srcId="{13D1E10A-3E4F-A644-A0B9-603E5549E322}" destId="{C09A3EC6-5DAE-904F-B93B-CCF2DADA037D}" srcOrd="6" destOrd="0" presId="urn:microsoft.com/office/officeart/2005/8/layout/vProcess5"/>
    <dgm:cxn modelId="{52486C98-9ADA-E848-8306-2C412061BCA1}" type="presParOf" srcId="{13D1E10A-3E4F-A644-A0B9-603E5549E322}" destId="{64ABE8A0-EF42-3B4F-9540-33E4F599B0BB}" srcOrd="7" destOrd="0" presId="urn:microsoft.com/office/officeart/2005/8/layout/vProcess5"/>
    <dgm:cxn modelId="{A45934B7-D934-9A43-8CB5-82A54E3E6D88}" type="presParOf" srcId="{13D1E10A-3E4F-A644-A0B9-603E5549E322}" destId="{5458C510-5D8D-1A41-B9B9-3AC3BC622D2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0B24F-026D-D849-B45D-C35FA12D5746}">
      <dsp:nvSpPr>
        <dsp:cNvPr id="0" name=""/>
        <dsp:cNvSpPr/>
      </dsp:nvSpPr>
      <dsp:spPr>
        <a:xfrm>
          <a:off x="0" y="381812"/>
          <a:ext cx="6266011" cy="20319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A menudo los virus pandémicos aviarios han necesitado un reconocimiento preferencial de los receptores α 2,6 para una eficiente transmisión entre humanos.</a:t>
          </a:r>
          <a:endParaRPr lang="en-US" sz="2500" kern="1200"/>
        </a:p>
      </dsp:txBody>
      <dsp:txXfrm>
        <a:off x="99192" y="481004"/>
        <a:ext cx="6067627" cy="1833576"/>
      </dsp:txXfrm>
    </dsp:sp>
    <dsp:sp modelId="{B3429EBF-B99C-6545-93E9-092A421F8216}">
      <dsp:nvSpPr>
        <dsp:cNvPr id="0" name=""/>
        <dsp:cNvSpPr/>
      </dsp:nvSpPr>
      <dsp:spPr>
        <a:xfrm>
          <a:off x="0" y="2485773"/>
          <a:ext cx="6266011" cy="2031960"/>
        </a:xfrm>
        <a:prstGeom prst="roundRect">
          <a:avLst/>
        </a:prstGeom>
        <a:gradFill rotWithShape="0">
          <a:gsLst>
            <a:gs pos="0">
              <a:schemeClr val="accent2">
                <a:hueOff val="-1520766"/>
                <a:satOff val="-661"/>
                <a:lumOff val="6667"/>
                <a:alphaOff val="0"/>
                <a:tint val="96000"/>
                <a:lumMod val="104000"/>
              </a:schemeClr>
            </a:gs>
            <a:gs pos="100000">
              <a:schemeClr val="accent2">
                <a:hueOff val="-1520766"/>
                <a:satOff val="-661"/>
                <a:lumOff val="6667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De hecho que las cepas pandémicas de 1918 (H1N1), 1957 (H2N2), 1968 (H3N2) y recientemente H1N1 (2009) han adquirido la especificidad para reconocer los receptores con uniones α 2,6</a:t>
          </a:r>
          <a:endParaRPr lang="en-US" sz="2500" kern="1200"/>
        </a:p>
      </dsp:txBody>
      <dsp:txXfrm>
        <a:off x="99192" y="2584965"/>
        <a:ext cx="6067627" cy="18335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2C2FD8-3581-4A46-A77F-1CEA45E7953A}">
      <dsp:nvSpPr>
        <dsp:cNvPr id="0" name=""/>
        <dsp:cNvSpPr/>
      </dsp:nvSpPr>
      <dsp:spPr>
        <a:xfrm>
          <a:off x="0" y="0"/>
          <a:ext cx="5326109" cy="14698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Métodos directos de detección de antígenos o aislamiento viral  y su posterior caracterización serológica, hasta 3 días de iniciados los síntomas</a:t>
          </a:r>
          <a:endParaRPr lang="en-US" sz="1900" kern="1200"/>
        </a:p>
      </dsp:txBody>
      <dsp:txXfrm>
        <a:off x="43051" y="43051"/>
        <a:ext cx="3740011" cy="1383762"/>
      </dsp:txXfrm>
    </dsp:sp>
    <dsp:sp modelId="{89A77646-8310-C94C-A80D-CA285368FCB0}">
      <dsp:nvSpPr>
        <dsp:cNvPr id="0" name=""/>
        <dsp:cNvSpPr/>
      </dsp:nvSpPr>
      <dsp:spPr>
        <a:xfrm>
          <a:off x="469950" y="1714841"/>
          <a:ext cx="5326109" cy="14698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58773"/>
                <a:satOff val="-4911"/>
                <a:lumOff val="1079"/>
                <a:alphaOff val="0"/>
                <a:tint val="96000"/>
                <a:lumMod val="104000"/>
              </a:schemeClr>
            </a:gs>
            <a:gs pos="100000">
              <a:schemeClr val="accent5">
                <a:hueOff val="-758773"/>
                <a:satOff val="-4911"/>
                <a:lumOff val="1079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Aspirado nasofaríngeo, hisopado faríngeo, nasal, lavado nasal.</a:t>
          </a:r>
          <a:endParaRPr lang="en-US" sz="1900" kern="1200"/>
        </a:p>
      </dsp:txBody>
      <dsp:txXfrm>
        <a:off x="513001" y="1757892"/>
        <a:ext cx="3814644" cy="1383762"/>
      </dsp:txXfrm>
    </dsp:sp>
    <dsp:sp modelId="{E8219316-848D-2E45-A99C-8F4DC8FF4663}">
      <dsp:nvSpPr>
        <dsp:cNvPr id="0" name=""/>
        <dsp:cNvSpPr/>
      </dsp:nvSpPr>
      <dsp:spPr>
        <a:xfrm>
          <a:off x="939901" y="3429682"/>
          <a:ext cx="5326109" cy="14698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517546"/>
                <a:satOff val="-9822"/>
                <a:lumOff val="2158"/>
                <a:alphaOff val="0"/>
                <a:tint val="96000"/>
                <a:lumMod val="104000"/>
              </a:schemeClr>
            </a:gs>
            <a:gs pos="100000">
              <a:schemeClr val="accent5">
                <a:hueOff val="-1517546"/>
                <a:satOff val="-9822"/>
                <a:lumOff val="2158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La respuesta inmune es tardía, aparece entre los 10 y 14 días del comienzo de los síntomas</a:t>
          </a:r>
          <a:endParaRPr lang="en-US" sz="1900" kern="1200"/>
        </a:p>
      </dsp:txBody>
      <dsp:txXfrm>
        <a:off x="982952" y="3472733"/>
        <a:ext cx="3814644" cy="1383762"/>
      </dsp:txXfrm>
    </dsp:sp>
    <dsp:sp modelId="{FC82C8A2-FAEF-F645-8E45-5071E279E2BD}">
      <dsp:nvSpPr>
        <dsp:cNvPr id="0" name=""/>
        <dsp:cNvSpPr/>
      </dsp:nvSpPr>
      <dsp:spPr>
        <a:xfrm>
          <a:off x="4370697" y="1114646"/>
          <a:ext cx="955411" cy="95541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585664" y="1114646"/>
        <a:ext cx="525477" cy="718947"/>
      </dsp:txXfrm>
    </dsp:sp>
    <dsp:sp modelId="{6B4F1500-17DE-B34F-A707-507D8868F70F}">
      <dsp:nvSpPr>
        <dsp:cNvPr id="0" name=""/>
        <dsp:cNvSpPr/>
      </dsp:nvSpPr>
      <dsp:spPr>
        <a:xfrm>
          <a:off x="4840648" y="2819689"/>
          <a:ext cx="955411" cy="95541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115008"/>
            <a:satOff val="-10476"/>
            <a:lumOff val="-393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055615" y="2819689"/>
        <a:ext cx="525477" cy="718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DCD57-C06E-3840-93D5-D32A29C100B8}" type="datetimeFigureOut">
              <a:rPr lang="es-AR" smtClean="0"/>
              <a:t>1/8/2020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A3B90-146F-CB43-9992-E8021023820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5277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8/1/2020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8/1/2020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8/1/2020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21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8/1/2020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882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8/1/2020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8/1/2020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50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8/1/2020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72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8/1/2020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70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8/1/2020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45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F2BC486F-3DD0-404D-95D8-0078B015148C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60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1448DAEB-D90D-44AA-96D1-2F11012BEE49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351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8/1/2020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21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2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1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3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6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8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3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0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8/1/2020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64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8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4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8/1/2020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6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8/1/2020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08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8/1/2020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11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8/1/2020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64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8/1/2020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54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8/1/2020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05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8/1/2020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8338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95" r:id="rId18"/>
    <p:sldLayoutId id="2147483696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87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9.png"/><Relationship Id="rId4" Type="http://schemas.openxmlformats.org/officeDocument/2006/relationships/image" Target="../media/image6.jpe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9.png"/><Relationship Id="rId4" Type="http://schemas.openxmlformats.org/officeDocument/2006/relationships/image" Target="../media/image6.jpeg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4a"/><Relationship Id="rId7" Type="http://schemas.openxmlformats.org/officeDocument/2006/relationships/image" Target="../media/image12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FB71DE-FFF5-4AEE-A14E-8332CEC970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730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D47DBDE-6A88-B944-8DD9-7D78A524D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>
            <a:normAutofit/>
          </a:bodyPr>
          <a:lstStyle/>
          <a:p>
            <a:r>
              <a:rPr lang="es-AR"/>
              <a:t>Pandemias y saltos de especie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00AA91-85AB-094B-9C51-7F5BD38AB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>
            <a:normAutofit/>
          </a:bodyPr>
          <a:lstStyle/>
          <a:p>
            <a:r>
              <a:rPr lang="es-AR" dirty="0"/>
              <a:t>VIRUS </a:t>
            </a:r>
            <a:r>
              <a:rPr lang="es-AR"/>
              <a:t>INFLUENZA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794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702B083-54F7-41CA-9C6D-B87D35683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7714" y="609599"/>
            <a:ext cx="3866092" cy="5273675"/>
          </a:xfrm>
        </p:spPr>
        <p:txBody>
          <a:bodyPr>
            <a:normAutofit/>
          </a:bodyPr>
          <a:lstStyle/>
          <a:p>
            <a:pPr algn="l"/>
            <a:r>
              <a:rPr lang="es-ES" sz="3100"/>
              <a:t>Adaptaciones de los virus aviarios</a:t>
            </a: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92AA17E1-8D32-49FA-8C33-D57631B4E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83806" y="-2"/>
            <a:ext cx="8108194" cy="6858002"/>
          </a:xfrm>
          <a:custGeom>
            <a:avLst/>
            <a:gdLst>
              <a:gd name="connsiteX0" fmla="*/ 4629960 w 8108194"/>
              <a:gd name="connsiteY0" fmla="*/ 0 h 6858002"/>
              <a:gd name="connsiteX1" fmla="*/ 0 w 8108194"/>
              <a:gd name="connsiteY1" fmla="*/ 0 h 6858002"/>
              <a:gd name="connsiteX2" fmla="*/ 0 w 8108194"/>
              <a:gd name="connsiteY2" fmla="*/ 6858002 h 6858002"/>
              <a:gd name="connsiteX3" fmla="*/ 1406984 w 8108194"/>
              <a:gd name="connsiteY3" fmla="*/ 6858002 h 6858002"/>
              <a:gd name="connsiteX4" fmla="*/ 4629960 w 8108194"/>
              <a:gd name="connsiteY4" fmla="*/ 6858002 h 6858002"/>
              <a:gd name="connsiteX5" fmla="*/ 7761129 w 8108194"/>
              <a:gd name="connsiteY5" fmla="*/ 6858002 h 6858002"/>
              <a:gd name="connsiteX6" fmla="*/ 7795626 w 8108194"/>
              <a:gd name="connsiteY6" fmla="*/ 6702327 h 6858002"/>
              <a:gd name="connsiteX7" fmla="*/ 7828504 w 8108194"/>
              <a:gd name="connsiteY7" fmla="*/ 6547336 h 6858002"/>
              <a:gd name="connsiteX8" fmla="*/ 7860686 w 8108194"/>
              <a:gd name="connsiteY8" fmla="*/ 6391660 h 6858002"/>
              <a:gd name="connsiteX9" fmla="*/ 7888239 w 8108194"/>
              <a:gd name="connsiteY9" fmla="*/ 6235297 h 6858002"/>
              <a:gd name="connsiteX10" fmla="*/ 7916023 w 8108194"/>
              <a:gd name="connsiteY10" fmla="*/ 6079621 h 6858002"/>
              <a:gd name="connsiteX11" fmla="*/ 7941955 w 8108194"/>
              <a:gd name="connsiteY11" fmla="*/ 5923258 h 6858002"/>
              <a:gd name="connsiteX12" fmla="*/ 7964181 w 8108194"/>
              <a:gd name="connsiteY12" fmla="*/ 5768953 h 6858002"/>
              <a:gd name="connsiteX13" fmla="*/ 7985250 w 8108194"/>
              <a:gd name="connsiteY13" fmla="*/ 5612591 h 6858002"/>
              <a:gd name="connsiteX14" fmla="*/ 8004468 w 8108194"/>
              <a:gd name="connsiteY14" fmla="*/ 5456914 h 6858002"/>
              <a:gd name="connsiteX15" fmla="*/ 8021137 w 8108194"/>
              <a:gd name="connsiteY15" fmla="*/ 5303981 h 6858002"/>
              <a:gd name="connsiteX16" fmla="*/ 8037808 w 8108194"/>
              <a:gd name="connsiteY16" fmla="*/ 5148990 h 6858002"/>
              <a:gd name="connsiteX17" fmla="*/ 8051700 w 8108194"/>
              <a:gd name="connsiteY17" fmla="*/ 4996057 h 6858002"/>
              <a:gd name="connsiteX18" fmla="*/ 8062581 w 8108194"/>
              <a:gd name="connsiteY18" fmla="*/ 4843123 h 6858002"/>
              <a:gd name="connsiteX19" fmla="*/ 8073927 w 8108194"/>
              <a:gd name="connsiteY19" fmla="*/ 4690876 h 6858002"/>
              <a:gd name="connsiteX20" fmla="*/ 8083419 w 8108194"/>
              <a:gd name="connsiteY20" fmla="*/ 4540000 h 6858002"/>
              <a:gd name="connsiteX21" fmla="*/ 8090134 w 8108194"/>
              <a:gd name="connsiteY21" fmla="*/ 4390495 h 6858002"/>
              <a:gd name="connsiteX22" fmla="*/ 8095922 w 8108194"/>
              <a:gd name="connsiteY22" fmla="*/ 4240991 h 6858002"/>
              <a:gd name="connsiteX23" fmla="*/ 8101479 w 8108194"/>
              <a:gd name="connsiteY23" fmla="*/ 4092858 h 6858002"/>
              <a:gd name="connsiteX24" fmla="*/ 8104026 w 8108194"/>
              <a:gd name="connsiteY24" fmla="*/ 3946783 h 6858002"/>
              <a:gd name="connsiteX25" fmla="*/ 8106804 w 8108194"/>
              <a:gd name="connsiteY25" fmla="*/ 3800707 h 6858002"/>
              <a:gd name="connsiteX26" fmla="*/ 8108194 w 8108194"/>
              <a:gd name="connsiteY26" fmla="*/ 3656689 h 6858002"/>
              <a:gd name="connsiteX27" fmla="*/ 8106804 w 8108194"/>
              <a:gd name="connsiteY27" fmla="*/ 3514043 h 6858002"/>
              <a:gd name="connsiteX28" fmla="*/ 8106804 w 8108194"/>
              <a:gd name="connsiteY28" fmla="*/ 3372768 h 6858002"/>
              <a:gd name="connsiteX29" fmla="*/ 8104026 w 8108194"/>
              <a:gd name="connsiteY29" fmla="*/ 3232865 h 6858002"/>
              <a:gd name="connsiteX30" fmla="*/ 8099859 w 8108194"/>
              <a:gd name="connsiteY30" fmla="*/ 3095705 h 6858002"/>
              <a:gd name="connsiteX31" fmla="*/ 8095922 w 8108194"/>
              <a:gd name="connsiteY31" fmla="*/ 2959917 h 6858002"/>
              <a:gd name="connsiteX32" fmla="*/ 8091523 w 8108194"/>
              <a:gd name="connsiteY32" fmla="*/ 2826871 h 6858002"/>
              <a:gd name="connsiteX33" fmla="*/ 8084809 w 8108194"/>
              <a:gd name="connsiteY33" fmla="*/ 2694512 h 6858002"/>
              <a:gd name="connsiteX34" fmla="*/ 8077631 w 8108194"/>
              <a:gd name="connsiteY34" fmla="*/ 2564211 h 6858002"/>
              <a:gd name="connsiteX35" fmla="*/ 8071149 w 8108194"/>
              <a:gd name="connsiteY35" fmla="*/ 2436652 h 6858002"/>
              <a:gd name="connsiteX36" fmla="*/ 8052857 w 8108194"/>
              <a:gd name="connsiteY36" fmla="*/ 2187706 h 6858002"/>
              <a:gd name="connsiteX37" fmla="*/ 8033409 w 8108194"/>
              <a:gd name="connsiteY37" fmla="*/ 1949048 h 6858002"/>
              <a:gd name="connsiteX38" fmla="*/ 8013034 w 8108194"/>
              <a:gd name="connsiteY38" fmla="*/ 1719991 h 6858002"/>
              <a:gd name="connsiteX39" fmla="*/ 7990575 w 8108194"/>
              <a:gd name="connsiteY39" fmla="*/ 1503278 h 6858002"/>
              <a:gd name="connsiteX40" fmla="*/ 7967191 w 8108194"/>
              <a:gd name="connsiteY40" fmla="*/ 1296166 h 6858002"/>
              <a:gd name="connsiteX41" fmla="*/ 7941955 w 8108194"/>
              <a:gd name="connsiteY41" fmla="*/ 1104142 h 6858002"/>
              <a:gd name="connsiteX42" fmla="*/ 7917180 w 8108194"/>
              <a:gd name="connsiteY42" fmla="*/ 923777 h 6858002"/>
              <a:gd name="connsiteX43" fmla="*/ 7892407 w 8108194"/>
              <a:gd name="connsiteY43" fmla="*/ 757813 h 6858002"/>
              <a:gd name="connsiteX44" fmla="*/ 7869022 w 8108194"/>
              <a:gd name="connsiteY44" fmla="*/ 605566 h 6858002"/>
              <a:gd name="connsiteX45" fmla="*/ 7846795 w 8108194"/>
              <a:gd name="connsiteY45" fmla="*/ 470463 h 6858002"/>
              <a:gd name="connsiteX46" fmla="*/ 7825725 w 8108194"/>
              <a:gd name="connsiteY46" fmla="*/ 348391 h 6858002"/>
              <a:gd name="connsiteX47" fmla="*/ 7808129 w 8108194"/>
              <a:gd name="connsiteY47" fmla="*/ 245521 h 6858002"/>
              <a:gd name="connsiteX48" fmla="*/ 7791459 w 8108194"/>
              <a:gd name="connsiteY48" fmla="*/ 159110 h 6858002"/>
              <a:gd name="connsiteX49" fmla="*/ 7767610 w 8108194"/>
              <a:gd name="connsiteY49" fmla="*/ 40466 h 6858002"/>
              <a:gd name="connsiteX50" fmla="*/ 7759507 w 8108194"/>
              <a:gd name="connsiteY50" fmla="*/ 4 h 6858002"/>
              <a:gd name="connsiteX51" fmla="*/ 7768809 w 8108194"/>
              <a:gd name="connsiteY51" fmla="*/ 4 h 6858002"/>
              <a:gd name="connsiteX52" fmla="*/ 7768809 w 8108194"/>
              <a:gd name="connsiteY52" fmla="*/ 3 h 6858002"/>
              <a:gd name="connsiteX53" fmla="*/ 4629960 w 8108194"/>
              <a:gd name="connsiteY53" fmla="*/ 3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108194" h="6858002">
                <a:moveTo>
                  <a:pt x="4629960" y="0"/>
                </a:moveTo>
                <a:lnTo>
                  <a:pt x="0" y="0"/>
                </a:lnTo>
                <a:lnTo>
                  <a:pt x="0" y="6858002"/>
                </a:lnTo>
                <a:lnTo>
                  <a:pt x="1406984" y="6858002"/>
                </a:lnTo>
                <a:lnTo>
                  <a:pt x="4629960" y="6858002"/>
                </a:lnTo>
                <a:lnTo>
                  <a:pt x="7761129" y="6858002"/>
                </a:lnTo>
                <a:lnTo>
                  <a:pt x="7795626" y="6702327"/>
                </a:lnTo>
                <a:lnTo>
                  <a:pt x="7828504" y="6547336"/>
                </a:lnTo>
                <a:lnTo>
                  <a:pt x="7860686" y="6391660"/>
                </a:lnTo>
                <a:lnTo>
                  <a:pt x="7888239" y="6235297"/>
                </a:lnTo>
                <a:lnTo>
                  <a:pt x="7916023" y="6079621"/>
                </a:lnTo>
                <a:lnTo>
                  <a:pt x="7941955" y="5923258"/>
                </a:lnTo>
                <a:lnTo>
                  <a:pt x="7964181" y="5768953"/>
                </a:lnTo>
                <a:lnTo>
                  <a:pt x="7985250" y="5612591"/>
                </a:lnTo>
                <a:lnTo>
                  <a:pt x="8004468" y="5456914"/>
                </a:lnTo>
                <a:lnTo>
                  <a:pt x="8021137" y="5303981"/>
                </a:lnTo>
                <a:lnTo>
                  <a:pt x="8037808" y="5148990"/>
                </a:lnTo>
                <a:lnTo>
                  <a:pt x="8051700" y="4996057"/>
                </a:lnTo>
                <a:lnTo>
                  <a:pt x="8062581" y="4843123"/>
                </a:lnTo>
                <a:lnTo>
                  <a:pt x="8073927" y="4690876"/>
                </a:lnTo>
                <a:lnTo>
                  <a:pt x="8083419" y="4540000"/>
                </a:lnTo>
                <a:lnTo>
                  <a:pt x="8090134" y="4390495"/>
                </a:lnTo>
                <a:lnTo>
                  <a:pt x="8095922" y="4240991"/>
                </a:lnTo>
                <a:lnTo>
                  <a:pt x="8101479" y="4092858"/>
                </a:lnTo>
                <a:lnTo>
                  <a:pt x="8104026" y="3946783"/>
                </a:lnTo>
                <a:lnTo>
                  <a:pt x="8106804" y="3800707"/>
                </a:lnTo>
                <a:lnTo>
                  <a:pt x="8108194" y="3656689"/>
                </a:lnTo>
                <a:lnTo>
                  <a:pt x="8106804" y="3514043"/>
                </a:lnTo>
                <a:lnTo>
                  <a:pt x="8106804" y="3372768"/>
                </a:lnTo>
                <a:lnTo>
                  <a:pt x="8104026" y="3232865"/>
                </a:lnTo>
                <a:lnTo>
                  <a:pt x="8099859" y="3095705"/>
                </a:lnTo>
                <a:lnTo>
                  <a:pt x="8095922" y="2959917"/>
                </a:lnTo>
                <a:lnTo>
                  <a:pt x="8091523" y="2826871"/>
                </a:lnTo>
                <a:lnTo>
                  <a:pt x="8084809" y="2694512"/>
                </a:lnTo>
                <a:lnTo>
                  <a:pt x="8077631" y="2564211"/>
                </a:lnTo>
                <a:lnTo>
                  <a:pt x="8071149" y="2436652"/>
                </a:lnTo>
                <a:lnTo>
                  <a:pt x="8052857" y="2187706"/>
                </a:lnTo>
                <a:lnTo>
                  <a:pt x="8033409" y="1949048"/>
                </a:lnTo>
                <a:lnTo>
                  <a:pt x="8013034" y="1719991"/>
                </a:lnTo>
                <a:lnTo>
                  <a:pt x="7990575" y="1503278"/>
                </a:lnTo>
                <a:lnTo>
                  <a:pt x="7967191" y="1296166"/>
                </a:lnTo>
                <a:lnTo>
                  <a:pt x="7941955" y="1104142"/>
                </a:lnTo>
                <a:lnTo>
                  <a:pt x="7917180" y="923777"/>
                </a:lnTo>
                <a:lnTo>
                  <a:pt x="7892407" y="757813"/>
                </a:lnTo>
                <a:lnTo>
                  <a:pt x="7869022" y="605566"/>
                </a:lnTo>
                <a:lnTo>
                  <a:pt x="7846795" y="470463"/>
                </a:lnTo>
                <a:lnTo>
                  <a:pt x="7825725" y="348391"/>
                </a:lnTo>
                <a:lnTo>
                  <a:pt x="7808129" y="245521"/>
                </a:lnTo>
                <a:lnTo>
                  <a:pt x="7791459" y="159110"/>
                </a:lnTo>
                <a:lnTo>
                  <a:pt x="7767610" y="40466"/>
                </a:lnTo>
                <a:lnTo>
                  <a:pt x="7759507" y="4"/>
                </a:lnTo>
                <a:lnTo>
                  <a:pt x="7768809" y="4"/>
                </a:lnTo>
                <a:lnTo>
                  <a:pt x="7768809" y="3"/>
                </a:lnTo>
                <a:lnTo>
                  <a:pt x="4629960" y="3"/>
                </a:lnTo>
                <a:close/>
              </a:path>
            </a:pathLst>
          </a:cu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907EFAB4-C95E-4F9D-8F52-A957D459A8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6054154"/>
              </p:ext>
            </p:extLst>
          </p:nvPr>
        </p:nvGraphicFramePr>
        <p:xfrm>
          <a:off x="5282521" y="709683"/>
          <a:ext cx="6266011" cy="4899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F3A899E-9D05-A545-AAE8-B3A5881B7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47109" y="54811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0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69652D62-ECFB-408E-ABE6-155A644F4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C1FEA985-924B-4044-8778-32D1E7164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>
              <a:lumMod val="75000"/>
              <a:lumOff val="25000"/>
              <a:alpha val="8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3795" y="963506"/>
            <a:ext cx="3740815" cy="4827693"/>
          </a:xfrm>
        </p:spPr>
        <p:txBody>
          <a:bodyPr>
            <a:normAutofit/>
          </a:bodyPr>
          <a:lstStyle/>
          <a:p>
            <a:pPr algn="r"/>
            <a:r>
              <a:rPr lang="es-ES_tradnl" dirty="0"/>
              <a:t>Variación genética</a:t>
            </a:r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96C7F9CB-BCC3-4648-8DEF-07B0887D8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81187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5307765" y="963507"/>
            <a:ext cx="5959791" cy="4827694"/>
          </a:xfrm>
          <a:effectLst/>
        </p:spPr>
        <p:txBody>
          <a:bodyPr anchor="ctr">
            <a:norm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Es posible la recombinación de  genes de cepas humanas con cepas porcinas o aviares</a:t>
            </a:r>
          </a:p>
          <a:p>
            <a:r>
              <a:rPr lang="es-ES" dirty="0">
                <a:solidFill>
                  <a:srgbClr val="FFFF00"/>
                </a:solidFill>
              </a:rPr>
              <a:t>Las aves acuáticas son los principales reservorios de influenza A, éstas pueden transmitirlos a otros huéspedes como cerdos, caballos, cerdos, aves de corral y mamíferos marinos</a:t>
            </a:r>
          </a:p>
          <a:p>
            <a:r>
              <a:rPr lang="es-ES" dirty="0">
                <a:solidFill>
                  <a:srgbClr val="FFFF00"/>
                </a:solidFill>
              </a:rPr>
              <a:t>En alguno de estos huéspedes puede ocurrir un mezclado de genes y originarse una nueva cepa de virus influenza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5104091-FEB5-8946-9C47-9212E49D7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3374" y="5308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8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E702B083-54F7-41CA-9C6D-B87D35683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3794" y="609599"/>
            <a:ext cx="2799465" cy="5273675"/>
          </a:xfrm>
        </p:spPr>
        <p:txBody>
          <a:bodyPr>
            <a:normAutofit/>
          </a:bodyPr>
          <a:lstStyle/>
          <a:p>
            <a:pPr algn="l"/>
            <a:r>
              <a:rPr lang="es-ES" sz="3400"/>
              <a:t>Diagnóstico	</a:t>
            </a: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92AA17E1-8D32-49FA-8C33-D57631B4E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83806" y="-2"/>
            <a:ext cx="8108194" cy="6858002"/>
          </a:xfrm>
          <a:custGeom>
            <a:avLst/>
            <a:gdLst>
              <a:gd name="connsiteX0" fmla="*/ 4629960 w 8108194"/>
              <a:gd name="connsiteY0" fmla="*/ 0 h 6858002"/>
              <a:gd name="connsiteX1" fmla="*/ 0 w 8108194"/>
              <a:gd name="connsiteY1" fmla="*/ 0 h 6858002"/>
              <a:gd name="connsiteX2" fmla="*/ 0 w 8108194"/>
              <a:gd name="connsiteY2" fmla="*/ 6858002 h 6858002"/>
              <a:gd name="connsiteX3" fmla="*/ 1406984 w 8108194"/>
              <a:gd name="connsiteY3" fmla="*/ 6858002 h 6858002"/>
              <a:gd name="connsiteX4" fmla="*/ 4629960 w 8108194"/>
              <a:gd name="connsiteY4" fmla="*/ 6858002 h 6858002"/>
              <a:gd name="connsiteX5" fmla="*/ 7761129 w 8108194"/>
              <a:gd name="connsiteY5" fmla="*/ 6858002 h 6858002"/>
              <a:gd name="connsiteX6" fmla="*/ 7795626 w 8108194"/>
              <a:gd name="connsiteY6" fmla="*/ 6702327 h 6858002"/>
              <a:gd name="connsiteX7" fmla="*/ 7828504 w 8108194"/>
              <a:gd name="connsiteY7" fmla="*/ 6547336 h 6858002"/>
              <a:gd name="connsiteX8" fmla="*/ 7860686 w 8108194"/>
              <a:gd name="connsiteY8" fmla="*/ 6391660 h 6858002"/>
              <a:gd name="connsiteX9" fmla="*/ 7888239 w 8108194"/>
              <a:gd name="connsiteY9" fmla="*/ 6235297 h 6858002"/>
              <a:gd name="connsiteX10" fmla="*/ 7916023 w 8108194"/>
              <a:gd name="connsiteY10" fmla="*/ 6079621 h 6858002"/>
              <a:gd name="connsiteX11" fmla="*/ 7941955 w 8108194"/>
              <a:gd name="connsiteY11" fmla="*/ 5923258 h 6858002"/>
              <a:gd name="connsiteX12" fmla="*/ 7964181 w 8108194"/>
              <a:gd name="connsiteY12" fmla="*/ 5768953 h 6858002"/>
              <a:gd name="connsiteX13" fmla="*/ 7985250 w 8108194"/>
              <a:gd name="connsiteY13" fmla="*/ 5612591 h 6858002"/>
              <a:gd name="connsiteX14" fmla="*/ 8004468 w 8108194"/>
              <a:gd name="connsiteY14" fmla="*/ 5456914 h 6858002"/>
              <a:gd name="connsiteX15" fmla="*/ 8021137 w 8108194"/>
              <a:gd name="connsiteY15" fmla="*/ 5303981 h 6858002"/>
              <a:gd name="connsiteX16" fmla="*/ 8037808 w 8108194"/>
              <a:gd name="connsiteY16" fmla="*/ 5148990 h 6858002"/>
              <a:gd name="connsiteX17" fmla="*/ 8051700 w 8108194"/>
              <a:gd name="connsiteY17" fmla="*/ 4996057 h 6858002"/>
              <a:gd name="connsiteX18" fmla="*/ 8062581 w 8108194"/>
              <a:gd name="connsiteY18" fmla="*/ 4843123 h 6858002"/>
              <a:gd name="connsiteX19" fmla="*/ 8073927 w 8108194"/>
              <a:gd name="connsiteY19" fmla="*/ 4690876 h 6858002"/>
              <a:gd name="connsiteX20" fmla="*/ 8083419 w 8108194"/>
              <a:gd name="connsiteY20" fmla="*/ 4540000 h 6858002"/>
              <a:gd name="connsiteX21" fmla="*/ 8090134 w 8108194"/>
              <a:gd name="connsiteY21" fmla="*/ 4390495 h 6858002"/>
              <a:gd name="connsiteX22" fmla="*/ 8095922 w 8108194"/>
              <a:gd name="connsiteY22" fmla="*/ 4240991 h 6858002"/>
              <a:gd name="connsiteX23" fmla="*/ 8101479 w 8108194"/>
              <a:gd name="connsiteY23" fmla="*/ 4092858 h 6858002"/>
              <a:gd name="connsiteX24" fmla="*/ 8104026 w 8108194"/>
              <a:gd name="connsiteY24" fmla="*/ 3946783 h 6858002"/>
              <a:gd name="connsiteX25" fmla="*/ 8106804 w 8108194"/>
              <a:gd name="connsiteY25" fmla="*/ 3800707 h 6858002"/>
              <a:gd name="connsiteX26" fmla="*/ 8108194 w 8108194"/>
              <a:gd name="connsiteY26" fmla="*/ 3656689 h 6858002"/>
              <a:gd name="connsiteX27" fmla="*/ 8106804 w 8108194"/>
              <a:gd name="connsiteY27" fmla="*/ 3514043 h 6858002"/>
              <a:gd name="connsiteX28" fmla="*/ 8106804 w 8108194"/>
              <a:gd name="connsiteY28" fmla="*/ 3372768 h 6858002"/>
              <a:gd name="connsiteX29" fmla="*/ 8104026 w 8108194"/>
              <a:gd name="connsiteY29" fmla="*/ 3232865 h 6858002"/>
              <a:gd name="connsiteX30" fmla="*/ 8099859 w 8108194"/>
              <a:gd name="connsiteY30" fmla="*/ 3095705 h 6858002"/>
              <a:gd name="connsiteX31" fmla="*/ 8095922 w 8108194"/>
              <a:gd name="connsiteY31" fmla="*/ 2959917 h 6858002"/>
              <a:gd name="connsiteX32" fmla="*/ 8091523 w 8108194"/>
              <a:gd name="connsiteY32" fmla="*/ 2826871 h 6858002"/>
              <a:gd name="connsiteX33" fmla="*/ 8084809 w 8108194"/>
              <a:gd name="connsiteY33" fmla="*/ 2694512 h 6858002"/>
              <a:gd name="connsiteX34" fmla="*/ 8077631 w 8108194"/>
              <a:gd name="connsiteY34" fmla="*/ 2564211 h 6858002"/>
              <a:gd name="connsiteX35" fmla="*/ 8071149 w 8108194"/>
              <a:gd name="connsiteY35" fmla="*/ 2436652 h 6858002"/>
              <a:gd name="connsiteX36" fmla="*/ 8052857 w 8108194"/>
              <a:gd name="connsiteY36" fmla="*/ 2187706 h 6858002"/>
              <a:gd name="connsiteX37" fmla="*/ 8033409 w 8108194"/>
              <a:gd name="connsiteY37" fmla="*/ 1949048 h 6858002"/>
              <a:gd name="connsiteX38" fmla="*/ 8013034 w 8108194"/>
              <a:gd name="connsiteY38" fmla="*/ 1719991 h 6858002"/>
              <a:gd name="connsiteX39" fmla="*/ 7990575 w 8108194"/>
              <a:gd name="connsiteY39" fmla="*/ 1503278 h 6858002"/>
              <a:gd name="connsiteX40" fmla="*/ 7967191 w 8108194"/>
              <a:gd name="connsiteY40" fmla="*/ 1296166 h 6858002"/>
              <a:gd name="connsiteX41" fmla="*/ 7941955 w 8108194"/>
              <a:gd name="connsiteY41" fmla="*/ 1104142 h 6858002"/>
              <a:gd name="connsiteX42" fmla="*/ 7917180 w 8108194"/>
              <a:gd name="connsiteY42" fmla="*/ 923777 h 6858002"/>
              <a:gd name="connsiteX43" fmla="*/ 7892407 w 8108194"/>
              <a:gd name="connsiteY43" fmla="*/ 757813 h 6858002"/>
              <a:gd name="connsiteX44" fmla="*/ 7869022 w 8108194"/>
              <a:gd name="connsiteY44" fmla="*/ 605566 h 6858002"/>
              <a:gd name="connsiteX45" fmla="*/ 7846795 w 8108194"/>
              <a:gd name="connsiteY45" fmla="*/ 470463 h 6858002"/>
              <a:gd name="connsiteX46" fmla="*/ 7825725 w 8108194"/>
              <a:gd name="connsiteY46" fmla="*/ 348391 h 6858002"/>
              <a:gd name="connsiteX47" fmla="*/ 7808129 w 8108194"/>
              <a:gd name="connsiteY47" fmla="*/ 245521 h 6858002"/>
              <a:gd name="connsiteX48" fmla="*/ 7791459 w 8108194"/>
              <a:gd name="connsiteY48" fmla="*/ 159110 h 6858002"/>
              <a:gd name="connsiteX49" fmla="*/ 7767610 w 8108194"/>
              <a:gd name="connsiteY49" fmla="*/ 40466 h 6858002"/>
              <a:gd name="connsiteX50" fmla="*/ 7759507 w 8108194"/>
              <a:gd name="connsiteY50" fmla="*/ 4 h 6858002"/>
              <a:gd name="connsiteX51" fmla="*/ 7768809 w 8108194"/>
              <a:gd name="connsiteY51" fmla="*/ 4 h 6858002"/>
              <a:gd name="connsiteX52" fmla="*/ 7768809 w 8108194"/>
              <a:gd name="connsiteY52" fmla="*/ 3 h 6858002"/>
              <a:gd name="connsiteX53" fmla="*/ 4629960 w 8108194"/>
              <a:gd name="connsiteY53" fmla="*/ 3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108194" h="6858002">
                <a:moveTo>
                  <a:pt x="4629960" y="0"/>
                </a:moveTo>
                <a:lnTo>
                  <a:pt x="0" y="0"/>
                </a:lnTo>
                <a:lnTo>
                  <a:pt x="0" y="6858002"/>
                </a:lnTo>
                <a:lnTo>
                  <a:pt x="1406984" y="6858002"/>
                </a:lnTo>
                <a:lnTo>
                  <a:pt x="4629960" y="6858002"/>
                </a:lnTo>
                <a:lnTo>
                  <a:pt x="7761129" y="6858002"/>
                </a:lnTo>
                <a:lnTo>
                  <a:pt x="7795626" y="6702327"/>
                </a:lnTo>
                <a:lnTo>
                  <a:pt x="7828504" y="6547336"/>
                </a:lnTo>
                <a:lnTo>
                  <a:pt x="7860686" y="6391660"/>
                </a:lnTo>
                <a:lnTo>
                  <a:pt x="7888239" y="6235297"/>
                </a:lnTo>
                <a:lnTo>
                  <a:pt x="7916023" y="6079621"/>
                </a:lnTo>
                <a:lnTo>
                  <a:pt x="7941955" y="5923258"/>
                </a:lnTo>
                <a:lnTo>
                  <a:pt x="7964181" y="5768953"/>
                </a:lnTo>
                <a:lnTo>
                  <a:pt x="7985250" y="5612591"/>
                </a:lnTo>
                <a:lnTo>
                  <a:pt x="8004468" y="5456914"/>
                </a:lnTo>
                <a:lnTo>
                  <a:pt x="8021137" y="5303981"/>
                </a:lnTo>
                <a:lnTo>
                  <a:pt x="8037808" y="5148990"/>
                </a:lnTo>
                <a:lnTo>
                  <a:pt x="8051700" y="4996057"/>
                </a:lnTo>
                <a:lnTo>
                  <a:pt x="8062581" y="4843123"/>
                </a:lnTo>
                <a:lnTo>
                  <a:pt x="8073927" y="4690876"/>
                </a:lnTo>
                <a:lnTo>
                  <a:pt x="8083419" y="4540000"/>
                </a:lnTo>
                <a:lnTo>
                  <a:pt x="8090134" y="4390495"/>
                </a:lnTo>
                <a:lnTo>
                  <a:pt x="8095922" y="4240991"/>
                </a:lnTo>
                <a:lnTo>
                  <a:pt x="8101479" y="4092858"/>
                </a:lnTo>
                <a:lnTo>
                  <a:pt x="8104026" y="3946783"/>
                </a:lnTo>
                <a:lnTo>
                  <a:pt x="8106804" y="3800707"/>
                </a:lnTo>
                <a:lnTo>
                  <a:pt x="8108194" y="3656689"/>
                </a:lnTo>
                <a:lnTo>
                  <a:pt x="8106804" y="3514043"/>
                </a:lnTo>
                <a:lnTo>
                  <a:pt x="8106804" y="3372768"/>
                </a:lnTo>
                <a:lnTo>
                  <a:pt x="8104026" y="3232865"/>
                </a:lnTo>
                <a:lnTo>
                  <a:pt x="8099859" y="3095705"/>
                </a:lnTo>
                <a:lnTo>
                  <a:pt x="8095922" y="2959917"/>
                </a:lnTo>
                <a:lnTo>
                  <a:pt x="8091523" y="2826871"/>
                </a:lnTo>
                <a:lnTo>
                  <a:pt x="8084809" y="2694512"/>
                </a:lnTo>
                <a:lnTo>
                  <a:pt x="8077631" y="2564211"/>
                </a:lnTo>
                <a:lnTo>
                  <a:pt x="8071149" y="2436652"/>
                </a:lnTo>
                <a:lnTo>
                  <a:pt x="8052857" y="2187706"/>
                </a:lnTo>
                <a:lnTo>
                  <a:pt x="8033409" y="1949048"/>
                </a:lnTo>
                <a:lnTo>
                  <a:pt x="8013034" y="1719991"/>
                </a:lnTo>
                <a:lnTo>
                  <a:pt x="7990575" y="1503278"/>
                </a:lnTo>
                <a:lnTo>
                  <a:pt x="7967191" y="1296166"/>
                </a:lnTo>
                <a:lnTo>
                  <a:pt x="7941955" y="1104142"/>
                </a:lnTo>
                <a:lnTo>
                  <a:pt x="7917180" y="923777"/>
                </a:lnTo>
                <a:lnTo>
                  <a:pt x="7892407" y="757813"/>
                </a:lnTo>
                <a:lnTo>
                  <a:pt x="7869022" y="605566"/>
                </a:lnTo>
                <a:lnTo>
                  <a:pt x="7846795" y="470463"/>
                </a:lnTo>
                <a:lnTo>
                  <a:pt x="7825725" y="348391"/>
                </a:lnTo>
                <a:lnTo>
                  <a:pt x="7808129" y="245521"/>
                </a:lnTo>
                <a:lnTo>
                  <a:pt x="7791459" y="159110"/>
                </a:lnTo>
                <a:lnTo>
                  <a:pt x="7767610" y="40466"/>
                </a:lnTo>
                <a:lnTo>
                  <a:pt x="7759507" y="4"/>
                </a:lnTo>
                <a:lnTo>
                  <a:pt x="7768809" y="4"/>
                </a:lnTo>
                <a:lnTo>
                  <a:pt x="7768809" y="3"/>
                </a:lnTo>
                <a:lnTo>
                  <a:pt x="4629960" y="3"/>
                </a:lnTo>
                <a:close/>
              </a:path>
            </a:pathLst>
          </a:cu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30055" name="Rectangle 3">
            <a:extLst>
              <a:ext uri="{FF2B5EF4-FFF2-40B4-BE49-F238E27FC236}">
                <a16:creationId xmlns:a16="http://schemas.microsoft.com/office/drawing/2014/main" id="{9E45EE41-3334-4C55-BC6B-FCBBB78475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0141779"/>
              </p:ext>
            </p:extLst>
          </p:nvPr>
        </p:nvGraphicFramePr>
        <p:xfrm>
          <a:off x="4721804" y="738438"/>
          <a:ext cx="6266011" cy="4899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FFEA8EC-607D-F644-A9E0-4E249F489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11298" y="5308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8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6B051A4-96A7-4A11-9DAD-063A9C577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659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3794" y="741515"/>
            <a:ext cx="10353761" cy="1633340"/>
          </a:xfrm>
        </p:spPr>
        <p:txBody>
          <a:bodyPr>
            <a:normAutofit/>
          </a:bodyPr>
          <a:lstStyle/>
          <a:p>
            <a:r>
              <a:rPr lang="es-ES" sz="4800" dirty="0">
                <a:solidFill>
                  <a:srgbClr val="FFFFFF"/>
                </a:solidFill>
              </a:rPr>
              <a:t>Terapéutica y vacunas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3795" y="3070927"/>
            <a:ext cx="10353762" cy="3045558"/>
          </a:xfrm>
          <a:effectLst/>
        </p:spPr>
        <p:txBody>
          <a:bodyPr anchor="ctr">
            <a:normAutofit/>
          </a:bodyPr>
          <a:lstStyle/>
          <a:p>
            <a:r>
              <a:rPr lang="es-ES" dirty="0"/>
              <a:t>Antiviral: </a:t>
            </a:r>
            <a:r>
              <a:rPr lang="es-ES" dirty="0" err="1"/>
              <a:t>oseltamivir</a:t>
            </a:r>
            <a:r>
              <a:rPr lang="es-ES" dirty="0"/>
              <a:t>: inhibidor de la </a:t>
            </a:r>
            <a:r>
              <a:rPr lang="es-ES" dirty="0" err="1"/>
              <a:t>neuraminidasa</a:t>
            </a:r>
            <a:endParaRPr lang="es-ES" dirty="0"/>
          </a:p>
          <a:p>
            <a:r>
              <a:rPr lang="es-ES" b="1" dirty="0"/>
              <a:t>La vacuna para la temporada</a:t>
            </a:r>
          </a:p>
          <a:p>
            <a:pPr lvl="1"/>
            <a:r>
              <a:rPr lang="es-ES" dirty="0"/>
              <a:t>Influenza A H1N1</a:t>
            </a:r>
          </a:p>
          <a:p>
            <a:pPr lvl="1"/>
            <a:r>
              <a:rPr lang="es-ES" dirty="0"/>
              <a:t>Influenza A H3N2</a:t>
            </a:r>
          </a:p>
          <a:p>
            <a:pPr lvl="1"/>
            <a:r>
              <a:rPr lang="es-ES" dirty="0"/>
              <a:t>Influenza B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99FE704-4DA3-9447-844B-59E5B20DE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50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alphaModFix amt="35000"/>
          </a:blip>
          <a:srcRect t="20643" b="38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0693" y="1769540"/>
            <a:ext cx="9440034" cy="1828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/>
              <a:t>Influenza 1918</a:t>
            </a:r>
            <a:br>
              <a:rPr lang="en-US" sz="4200" dirty="0"/>
            </a:br>
            <a:r>
              <a:rPr lang="en-US" sz="4200" dirty="0"/>
              <a:t>50.000.000 </a:t>
            </a:r>
            <a:r>
              <a:rPr lang="en-US" sz="4200" dirty="0" err="1"/>
              <a:t>muertos</a:t>
            </a:r>
            <a:r>
              <a:rPr lang="en-US" sz="4200" dirty="0"/>
              <a:t> </a:t>
            </a:r>
            <a:br>
              <a:rPr lang="en-US" sz="4200" dirty="0"/>
            </a:br>
            <a:r>
              <a:rPr lang="en-US" sz="4200" dirty="0"/>
              <a:t>La </a:t>
            </a:r>
            <a:r>
              <a:rPr lang="en-US" sz="4200" dirty="0" err="1"/>
              <a:t>madre</a:t>
            </a:r>
            <a:r>
              <a:rPr lang="en-US" sz="4200" dirty="0"/>
              <a:t> de </a:t>
            </a:r>
            <a:r>
              <a:rPr lang="en-US" sz="4200" dirty="0" err="1"/>
              <a:t>todas</a:t>
            </a:r>
            <a:r>
              <a:rPr lang="en-US" sz="4200" dirty="0"/>
              <a:t> las </a:t>
            </a:r>
            <a:r>
              <a:rPr lang="en-US" sz="4200" dirty="0" err="1"/>
              <a:t>pandemias</a:t>
            </a:r>
            <a:endParaRPr lang="en-US" sz="4200" dirty="0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19A3646-EF71-BF42-9972-EE46C9177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5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Un </a:t>
            </a:r>
            <a:r>
              <a:rPr lang="en-US" sz="4000" dirty="0" err="1"/>
              <a:t>comienzo</a:t>
            </a:r>
            <a:r>
              <a:rPr lang="en-US" sz="4000" dirty="0"/>
              <a:t> </a:t>
            </a:r>
            <a:r>
              <a:rPr lang="en-US" sz="4000" dirty="0" err="1"/>
              <a:t>erróneo</a:t>
            </a:r>
            <a:r>
              <a:rPr lang="en-US" sz="4000" dirty="0"/>
              <a:t>, el </a:t>
            </a:r>
            <a:r>
              <a:rPr lang="en-US" sz="4000" dirty="0" err="1"/>
              <a:t>bacilo</a:t>
            </a:r>
            <a:r>
              <a:rPr lang="en-US" sz="4000" dirty="0"/>
              <a:t> de Pfeiffer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5013" y="2333297"/>
            <a:ext cx="4179284" cy="384366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2000" dirty="0" err="1"/>
              <a:t>En</a:t>
            </a:r>
            <a:r>
              <a:rPr lang="en-US" sz="2000" dirty="0"/>
              <a:t> 1892 Pfeiffer R </a:t>
            </a:r>
            <a:r>
              <a:rPr lang="en-US" sz="2000" dirty="0" err="1"/>
              <a:t>aisla</a:t>
            </a:r>
            <a:r>
              <a:rPr lang="en-US" sz="2000" dirty="0"/>
              <a:t> lo que </a:t>
            </a:r>
            <a:r>
              <a:rPr lang="en-US" sz="2000" dirty="0" err="1"/>
              <a:t>pensaba</a:t>
            </a:r>
            <a:r>
              <a:rPr lang="en-US" sz="2000" dirty="0"/>
              <a:t> era el </a:t>
            </a:r>
            <a:r>
              <a:rPr lang="en-US" sz="2000" dirty="0" err="1"/>
              <a:t>agente</a:t>
            </a:r>
            <a:r>
              <a:rPr lang="en-US" sz="2000" dirty="0"/>
              <a:t> </a:t>
            </a:r>
            <a:r>
              <a:rPr lang="en-US" sz="2000" dirty="0" err="1"/>
              <a:t>etiológico</a:t>
            </a:r>
            <a:r>
              <a:rPr lang="en-US" sz="2000" dirty="0"/>
              <a:t> de </a:t>
            </a:r>
            <a:r>
              <a:rPr lang="en-US" sz="2000" dirty="0" err="1"/>
              <a:t>infuenza</a:t>
            </a:r>
            <a:r>
              <a:rPr lang="en-US" sz="2000" dirty="0"/>
              <a:t>: </a:t>
            </a:r>
            <a:r>
              <a:rPr lang="en-US" sz="2000" i="1" dirty="0"/>
              <a:t>Bacillus </a:t>
            </a:r>
            <a:r>
              <a:rPr lang="en-US" sz="2000" i="1" dirty="0" err="1"/>
              <a:t>infuenzae</a:t>
            </a:r>
            <a:r>
              <a:rPr lang="en-US" sz="2000" i="1" dirty="0"/>
              <a:t> (</a:t>
            </a:r>
            <a:r>
              <a:rPr lang="en-US" sz="2000" i="1" dirty="0" err="1"/>
              <a:t>Haemophilus</a:t>
            </a:r>
            <a:r>
              <a:rPr lang="en-US" sz="2000" i="1" dirty="0"/>
              <a:t> </a:t>
            </a:r>
            <a:r>
              <a:rPr lang="en-US" sz="2000" i="1" dirty="0" err="1"/>
              <a:t>infuenzae</a:t>
            </a:r>
            <a:r>
              <a:rPr lang="en-US" sz="2000" i="1" dirty="0"/>
              <a:t>)</a:t>
            </a:r>
          </a:p>
          <a:p>
            <a:r>
              <a:rPr lang="en-US" sz="2000" dirty="0" err="1"/>
              <a:t>En</a:t>
            </a:r>
            <a:r>
              <a:rPr lang="en-US" sz="2000" dirty="0"/>
              <a:t> 1918 </a:t>
            </a:r>
            <a:r>
              <a:rPr lang="en-US" sz="2000" dirty="0" err="1"/>
              <a:t>durante</a:t>
            </a:r>
            <a:r>
              <a:rPr lang="en-US" sz="2000" dirty="0"/>
              <a:t> la </a:t>
            </a:r>
            <a:r>
              <a:rPr lang="en-US" sz="2000" dirty="0" err="1"/>
              <a:t>pandemia</a:t>
            </a:r>
            <a:r>
              <a:rPr lang="en-US" sz="2000" dirty="0"/>
              <a:t> de </a:t>
            </a:r>
            <a:r>
              <a:rPr lang="en-US" sz="2000" dirty="0" err="1"/>
              <a:t>infuenza</a:t>
            </a:r>
            <a:r>
              <a:rPr lang="en-US" sz="2000" dirty="0"/>
              <a:t> se </a:t>
            </a:r>
            <a:r>
              <a:rPr lang="en-US" sz="2000" dirty="0" err="1"/>
              <a:t>pensaba</a:t>
            </a:r>
            <a:r>
              <a:rPr lang="en-US" sz="2000" dirty="0"/>
              <a:t> que la bacteria </a:t>
            </a:r>
            <a:r>
              <a:rPr lang="en-US" sz="2000" dirty="0" err="1"/>
              <a:t>producía</a:t>
            </a:r>
            <a:r>
              <a:rPr lang="en-US" sz="2000" dirty="0"/>
              <a:t> la </a:t>
            </a:r>
            <a:r>
              <a:rPr lang="en-US" sz="2000" dirty="0" err="1"/>
              <a:t>enfermedad</a:t>
            </a:r>
            <a:endParaRPr lang="en-US" sz="2000" dirty="0"/>
          </a:p>
          <a:p>
            <a:r>
              <a:rPr lang="es-ES" sz="2000" dirty="0" err="1"/>
              <a:t>Shope</a:t>
            </a:r>
            <a:r>
              <a:rPr lang="es-ES" sz="2000" dirty="0"/>
              <a:t> R en 1929, filtra las muestras y demuestra que el agente atravesaba los filtros y reproducía la enfermedad en los cerdos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45412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/>
          <a:srcRect l="16259" r="4497" b="-2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noFill/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BD46A874-6DED-5841-B8C3-CB8371421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3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9" name="Rectangle 7"/>
          <p:cNvSpPr>
            <a:spLocks noGrp="1" noChangeArrowheads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es-ES_tradnl" dirty="0"/>
              <a:t>Estructura viral</a:t>
            </a:r>
          </a:p>
        </p:txBody>
      </p:sp>
      <p:sp>
        <p:nvSpPr>
          <p:cNvPr id="120840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1968182" y="2172430"/>
            <a:ext cx="3816096" cy="3843666"/>
          </a:xfrm>
        </p:spPr>
        <p:txBody>
          <a:bodyPr>
            <a:normAutofit/>
          </a:bodyPr>
          <a:lstStyle/>
          <a:p>
            <a:r>
              <a:rPr lang="es-ES" sz="2000" dirty="0" err="1"/>
              <a:t>Hemoaglutinina</a:t>
            </a:r>
            <a:endParaRPr lang="es-ES" sz="2000" dirty="0"/>
          </a:p>
          <a:p>
            <a:r>
              <a:rPr lang="es-ES" sz="2000" dirty="0" err="1"/>
              <a:t>Neuraminidasa</a:t>
            </a:r>
            <a:endParaRPr lang="es-ES" sz="2000" dirty="0"/>
          </a:p>
          <a:p>
            <a:endParaRPr lang="es-ES" sz="2000" dirty="0"/>
          </a:p>
          <a:p>
            <a:endParaRPr lang="es-ES" sz="2000" dirty="0"/>
          </a:p>
        </p:txBody>
      </p:sp>
      <p:pic>
        <p:nvPicPr>
          <p:cNvPr id="12083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/>
          <a:srcRect r="9707" b="-1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60C4990-FAD0-444A-B0EC-55E7FA50A2CF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551723" y="3429000"/>
            <a:ext cx="2728506" cy="34290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2F11E25-C408-3B43-BE1D-AE87BE890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9948181-BAB2-124E-ADFB-EA2291C12C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68928" y="2242457"/>
            <a:ext cx="3731849" cy="2373086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Tipos de virus Influenza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736419" y="713313"/>
            <a:ext cx="4617381" cy="5431376"/>
          </a:xfrm>
        </p:spPr>
        <p:txBody>
          <a:bodyPr anchor="ctr">
            <a:normAutofit/>
          </a:bodyPr>
          <a:lstStyle/>
          <a:p>
            <a:r>
              <a:rPr lang="es-ES" sz="2000"/>
              <a:t>Por reactividad de antígenos internos de la nucleoproteína (NP) y de la matriz (M1) se pueden distinguir tres “tipos” de virus Influenza (A, B y C)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0D434239-880E-E248-AC73-BAE5DFF99A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59562" y="36983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2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0445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372094" y="1572542"/>
            <a:ext cx="3534888" cy="453072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Influenza A</a:t>
            </a:r>
          </a:p>
          <a:p>
            <a:pPr>
              <a:buFont typeface="Wingdings" pitchFamily="2" charset="2"/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Humanos, cerdos, aves, equinos, mamíferos marinos</a:t>
            </a:r>
          </a:p>
          <a:p>
            <a:pPr>
              <a:buFont typeface="Wingdings" pitchFamily="2" charset="2"/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Epidemias y pandemias</a:t>
            </a:r>
          </a:p>
          <a:p>
            <a:pPr>
              <a:buFont typeface="Wingdings" pitchFamily="2" charset="2"/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Variaciones mayores y menores</a:t>
            </a:r>
          </a:p>
          <a:p>
            <a:pPr>
              <a:buFont typeface="Wingdings" pitchFamily="2" charset="2"/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ssRNA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N1-N9 y H1-H16</a:t>
            </a:r>
          </a:p>
          <a:p>
            <a:pPr>
              <a:buFont typeface="Wingdings" pitchFamily="2" charset="2"/>
              <a:buNone/>
            </a:pPr>
            <a:endParaRPr lang="es-ES" dirty="0"/>
          </a:p>
          <a:p>
            <a:pPr>
              <a:buFont typeface="Wingdings" pitchFamily="2" charset="2"/>
              <a:buNone/>
            </a:pPr>
            <a:endParaRPr lang="es-ES" dirty="0"/>
          </a:p>
          <a:p>
            <a:pPr>
              <a:buFont typeface="Wingdings" pitchFamily="2" charset="2"/>
              <a:buNone/>
            </a:pPr>
            <a:endParaRPr lang="es-ES" dirty="0"/>
          </a:p>
        </p:txBody>
      </p:sp>
      <p:sp>
        <p:nvSpPr>
          <p:cNvPr id="104454" name="Rectangle 6"/>
          <p:cNvSpPr>
            <a:spLocks noGrp="1" noChangeArrowheads="1"/>
          </p:cNvSpPr>
          <p:nvPr>
            <p:ph sz="quarter" idx="2"/>
          </p:nvPr>
        </p:nvSpPr>
        <p:spPr>
          <a:xfrm>
            <a:off x="3716977" y="1585804"/>
            <a:ext cx="4821381" cy="2189163"/>
          </a:xfrm>
        </p:spPr>
        <p:txBody>
          <a:bodyPr>
            <a:noAutofit/>
          </a:bodyPr>
          <a:lstStyle/>
          <a:p>
            <a:r>
              <a:rPr lang="es-E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Influenza B</a:t>
            </a:r>
          </a:p>
          <a:p>
            <a:pPr marL="0" indent="0"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Humanos</a:t>
            </a:r>
          </a:p>
          <a:p>
            <a:pPr marL="0" indent="0"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Estables antigénicamente</a:t>
            </a:r>
          </a:p>
          <a:p>
            <a:pPr marL="36900" indent="0"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Variaciones menores</a:t>
            </a:r>
          </a:p>
          <a:p>
            <a:pPr>
              <a:buFont typeface="Wingdings" pitchFamily="2" charset="2"/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ssRNA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    N1-N9 y H1-H14</a:t>
            </a:r>
          </a:p>
          <a:p>
            <a:pPr>
              <a:buFont typeface="Wingdings" pitchFamily="2" charset="2"/>
              <a:buNone/>
            </a:pPr>
            <a:endParaRPr lang="es-ES" sz="2400" dirty="0"/>
          </a:p>
        </p:txBody>
      </p:sp>
      <p:sp>
        <p:nvSpPr>
          <p:cNvPr id="104455" name="Rectangle 7"/>
          <p:cNvSpPr>
            <a:spLocks noGrp="1" noChangeArrowheads="1"/>
          </p:cNvSpPr>
          <p:nvPr>
            <p:ph sz="quarter" idx="3"/>
          </p:nvPr>
        </p:nvSpPr>
        <p:spPr>
          <a:xfrm>
            <a:off x="7543800" y="1497011"/>
            <a:ext cx="4038600" cy="2189163"/>
          </a:xfrm>
        </p:spPr>
        <p:txBody>
          <a:bodyPr>
            <a:normAutofit lnSpcReduction="10000"/>
          </a:bodyPr>
          <a:lstStyle/>
          <a:p>
            <a:r>
              <a:rPr lang="es-ES" sz="2000" b="1" dirty="0">
                <a:solidFill>
                  <a:srgbClr val="FFFF00"/>
                </a:solidFill>
              </a:rPr>
              <a:t>Influenza C</a:t>
            </a:r>
          </a:p>
          <a:p>
            <a:r>
              <a:rPr lang="es-ES" sz="2000" dirty="0"/>
              <a:t>Humanos  </a:t>
            </a:r>
          </a:p>
          <a:p>
            <a:r>
              <a:rPr lang="es-ES" sz="2000" dirty="0"/>
              <a:t>7ssRNA, diferente receptor</a:t>
            </a:r>
          </a:p>
          <a:p>
            <a:r>
              <a:rPr lang="es-ES" sz="2000" dirty="0"/>
              <a:t>Variaciones menores</a:t>
            </a:r>
          </a:p>
          <a:p>
            <a:r>
              <a:rPr lang="es-ES" sz="2000" dirty="0"/>
              <a:t>Envoltura con HEF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F3BF729-9557-4C41-AC58-4C0F8F297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1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7CFAC9FD-BAD6-47B4-9C11-BE23CEAC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95916" y="1078264"/>
            <a:ext cx="3422930" cy="4701473"/>
          </a:xfrm>
        </p:spPr>
        <p:txBody>
          <a:bodyPr>
            <a:normAutofit/>
          </a:bodyPr>
          <a:lstStyle/>
          <a:p>
            <a:pPr algn="r"/>
            <a:r>
              <a:rPr lang="es-ES" sz="4400">
                <a:solidFill>
                  <a:srgbClr val="FFFFFF"/>
                </a:solidFill>
              </a:rPr>
              <a:t>Gripe o influenza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5114167" y="1078263"/>
            <a:ext cx="6117578" cy="4701474"/>
          </a:xfrm>
          <a:effectLst/>
        </p:spPr>
        <p:txBody>
          <a:bodyPr anchor="ctr">
            <a:normAutofit/>
          </a:bodyPr>
          <a:lstStyle/>
          <a:p>
            <a:endParaRPr lang="es-ES"/>
          </a:p>
          <a:p>
            <a:r>
              <a:rPr lang="es-ES"/>
              <a:t>Período de incubación 18 a 70 hs</a:t>
            </a:r>
          </a:p>
          <a:p>
            <a:r>
              <a:rPr lang="es-ES"/>
              <a:t>Fiebre alta</a:t>
            </a:r>
          </a:p>
          <a:p>
            <a:r>
              <a:rPr lang="es-ES"/>
              <a:t>Tos </a:t>
            </a:r>
          </a:p>
          <a:p>
            <a:r>
              <a:rPr lang="es-ES"/>
              <a:t>Cefalalgia</a:t>
            </a:r>
          </a:p>
          <a:p>
            <a:r>
              <a:rPr lang="es-ES"/>
              <a:t>Mialgia</a:t>
            </a:r>
          </a:p>
          <a:p>
            <a:r>
              <a:rPr lang="es-ES"/>
              <a:t>Coriza 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6ED832F7-F354-ED47-AD35-E2FB5AA34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40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4013" y="1115568"/>
            <a:ext cx="3487616" cy="4626864"/>
          </a:xfrm>
        </p:spPr>
        <p:txBody>
          <a:bodyPr>
            <a:normAutofit/>
          </a:bodyPr>
          <a:lstStyle/>
          <a:p>
            <a:pPr algn="l"/>
            <a:r>
              <a:rPr lang="es-ES" sz="3600" dirty="0"/>
              <a:t>Tropismo influenza humano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05398" y="1115568"/>
            <a:ext cx="6245352" cy="4626864"/>
          </a:xfrm>
        </p:spPr>
        <p:txBody>
          <a:bodyPr anchor="ctr">
            <a:normAutofit/>
          </a:bodyPr>
          <a:lstStyle/>
          <a:p>
            <a:r>
              <a:rPr lang="es-ES" sz="2400" b="1" dirty="0">
                <a:solidFill>
                  <a:srgbClr val="FFFF00"/>
                </a:solidFill>
              </a:rPr>
              <a:t>El virus influenza A  humano reconoce de un modo preferencial a las moléculas de ácido </a:t>
            </a:r>
            <a:r>
              <a:rPr lang="es-ES" sz="2400" b="1" dirty="0" err="1">
                <a:solidFill>
                  <a:srgbClr val="FFFF00"/>
                </a:solidFill>
              </a:rPr>
              <a:t>siálico</a:t>
            </a:r>
            <a:r>
              <a:rPr lang="es-ES" sz="2400" b="1" dirty="0">
                <a:solidFill>
                  <a:srgbClr val="FFFF00"/>
                </a:solidFill>
              </a:rPr>
              <a:t> con residuos de galactosa en posición α 2,6 </a:t>
            </a:r>
            <a:r>
              <a:rPr lang="es-ES" sz="2400" dirty="0">
                <a:solidFill>
                  <a:srgbClr val="FFFF00"/>
                </a:solidFill>
              </a:rPr>
              <a:t>que corresponden a células del tracto respiratorio no ciliadas, las más abundantes en la mucosa nasal, senos paranasales, faringe, tráquea y bronquios </a:t>
            </a:r>
          </a:p>
          <a:p>
            <a:endParaRPr lang="es-ES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3744297-2C64-574E-836A-C1C37F08F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51648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3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4013" y="1115568"/>
            <a:ext cx="3487616" cy="4626864"/>
          </a:xfrm>
        </p:spPr>
        <p:txBody>
          <a:bodyPr>
            <a:normAutofit/>
          </a:bodyPr>
          <a:lstStyle/>
          <a:p>
            <a:pPr algn="l"/>
            <a:r>
              <a:rPr lang="es-ES" sz="3600" dirty="0"/>
              <a:t>Tropismo influenza aviario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05398" y="1115568"/>
            <a:ext cx="6245352" cy="4626864"/>
          </a:xfrm>
        </p:spPr>
        <p:txBody>
          <a:bodyPr anchor="ctr">
            <a:normAutofit/>
          </a:bodyPr>
          <a:lstStyle/>
          <a:p>
            <a:r>
              <a:rPr lang="es-ES" sz="2000" dirty="0">
                <a:solidFill>
                  <a:srgbClr val="FFFF00"/>
                </a:solidFill>
              </a:rPr>
              <a:t>En contraste, las células ciliadas, presentes en menor abundancia, </a:t>
            </a:r>
            <a:r>
              <a:rPr lang="es-ES" sz="2000" b="1" dirty="0">
                <a:solidFill>
                  <a:srgbClr val="FFFF00"/>
                </a:solidFill>
              </a:rPr>
              <a:t>poseen moléculas de ácido </a:t>
            </a:r>
            <a:r>
              <a:rPr lang="es-ES" sz="2000" b="1" dirty="0" err="1">
                <a:solidFill>
                  <a:srgbClr val="FFFF00"/>
                </a:solidFill>
              </a:rPr>
              <a:t>siálico</a:t>
            </a:r>
            <a:r>
              <a:rPr lang="es-ES" sz="2000" b="1" dirty="0">
                <a:solidFill>
                  <a:srgbClr val="FFFF00"/>
                </a:solidFill>
              </a:rPr>
              <a:t> con galactosa en posición α 2,3 las que son susceptibles al virus Influenza A de origen aviario </a:t>
            </a:r>
          </a:p>
          <a:p>
            <a:r>
              <a:rPr lang="es-ES" sz="2000" dirty="0">
                <a:solidFill>
                  <a:srgbClr val="FFFF00"/>
                </a:solidFill>
              </a:rPr>
              <a:t>Las moléculas que exponen uniones α 2,3 se encuentran en las células de los bronquíolos así como en la unión entre los bronquíolos y los alvéolos, y en las células de tipo II del epitelio alveolar.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FFA3451-5786-A242-B4F6-B84E77441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4015" y="5322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DarkSeedLeftStep">
      <a:dk1>
        <a:srgbClr val="000000"/>
      </a:dk1>
      <a:lt1>
        <a:srgbClr val="FFFFFF"/>
      </a:lt1>
      <a:dk2>
        <a:srgbClr val="41242A"/>
      </a:dk2>
      <a:lt2>
        <a:srgbClr val="E2E7E8"/>
      </a:lt2>
      <a:accent1>
        <a:srgbClr val="E5542A"/>
      </a:accent1>
      <a:accent2>
        <a:srgbClr val="D4193D"/>
      </a:accent2>
      <a:accent3>
        <a:srgbClr val="E52A9D"/>
      </a:accent3>
      <a:accent4>
        <a:srgbClr val="CE19D4"/>
      </a:accent4>
      <a:accent5>
        <a:srgbClr val="922AE5"/>
      </a:accent5>
      <a:accent6>
        <a:srgbClr val="543FDB"/>
      </a:accent6>
      <a:hlink>
        <a:srgbClr val="A450C4"/>
      </a:hlink>
      <a:folHlink>
        <a:srgbClr val="7F7F7F"/>
      </a:folHlink>
    </a:clrScheme>
    <a:fontScheme name="Slate">
      <a:majorFont>
        <a:latin typeface="Bookman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BrushVTI">
  <a:themeElements>
    <a:clrScheme name="AnalogousFromRegularSeedLeftStep">
      <a:dk1>
        <a:srgbClr val="000000"/>
      </a:dk1>
      <a:lt1>
        <a:srgbClr val="FFFFFF"/>
      </a:lt1>
      <a:dk2>
        <a:srgbClr val="374124"/>
      </a:dk2>
      <a:lt2>
        <a:srgbClr val="EFECEB"/>
      </a:lt2>
      <a:accent1>
        <a:srgbClr val="4D99C3"/>
      </a:accent1>
      <a:accent2>
        <a:srgbClr val="3BB1AA"/>
      </a:accent2>
      <a:accent3>
        <a:srgbClr val="46B37F"/>
      </a:accent3>
      <a:accent4>
        <a:srgbClr val="3BB147"/>
      </a:accent4>
      <a:accent5>
        <a:srgbClr val="68B346"/>
      </a:accent5>
      <a:accent6>
        <a:srgbClr val="8DAD39"/>
      </a:accent6>
      <a:hlink>
        <a:srgbClr val="C27449"/>
      </a:hlink>
      <a:folHlink>
        <a:srgbClr val="878787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530</Words>
  <Application>Microsoft Office PowerPoint</Application>
  <PresentationFormat>Widescreen</PresentationFormat>
  <Paragraphs>60</Paragraphs>
  <Slides>13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SlateVTI</vt:lpstr>
      <vt:lpstr>BrushVTI</vt:lpstr>
      <vt:lpstr>Pandemias y saltos de especie</vt:lpstr>
      <vt:lpstr>Influenza 1918 50.000.000 muertos  La madre de todas las pandemias</vt:lpstr>
      <vt:lpstr>Un comienzo erróneo, el bacilo de Pfeiffer</vt:lpstr>
      <vt:lpstr>Estructura viral</vt:lpstr>
      <vt:lpstr>Tipos de virus Influenza</vt:lpstr>
      <vt:lpstr>PowerPoint Presentation</vt:lpstr>
      <vt:lpstr>Gripe o influenza</vt:lpstr>
      <vt:lpstr>Tropismo influenza humano</vt:lpstr>
      <vt:lpstr>Tropismo influenza aviario</vt:lpstr>
      <vt:lpstr>Adaptaciones de los virus aviarios</vt:lpstr>
      <vt:lpstr>Variación genética</vt:lpstr>
      <vt:lpstr>Diagnóstico </vt:lpstr>
      <vt:lpstr>Terapéutica y vacunas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Pandemias y saltos de especie</dc:title>
  <dc:creator>Jorge Pavan</dc:creator>
  <cp:lastModifiedBy>Jorge Pavan</cp:lastModifiedBy>
  <cp:revision>10</cp:revision>
  <dcterms:created xsi:type="dcterms:W3CDTF">2020-07-31T21:58:36Z</dcterms:created>
  <dcterms:modified xsi:type="dcterms:W3CDTF">2020-08-01T11:54:09Z</dcterms:modified>
</cp:coreProperties>
</file>