
<file path=[Content_Types].xml><?xml version="1.0" encoding="utf-8"?>
<Types xmlns="http://schemas.openxmlformats.org/package/2006/content-types">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6" r:id="rId2"/>
    <p:sldMasterId id="2147483678" r:id="rId3"/>
  </p:sld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9" r:id="rId16"/>
    <p:sldId id="270" r:id="rId17"/>
    <p:sldId id="271" r:id="rId18"/>
    <p:sldId id="272" r:id="rId19"/>
    <p:sldId id="273" r:id="rId20"/>
    <p:sldId id="274" r:id="rId21"/>
    <p:sldId id="276" r:id="rId22"/>
    <p:sldId id="358" r:id="rId23"/>
    <p:sldId id="359" r:id="rId24"/>
    <p:sldId id="360" r:id="rId25"/>
    <p:sldId id="361" r:id="rId26"/>
    <p:sldId id="362" r:id="rId27"/>
    <p:sldId id="363" r:id="rId28"/>
    <p:sldId id="364" r:id="rId29"/>
    <p:sldId id="365" r:id="rId30"/>
    <p:sldId id="278" r:id="rId31"/>
    <p:sldId id="279" r:id="rId32"/>
    <p:sldId id="280" r:id="rId33"/>
    <p:sldId id="281" r:id="rId34"/>
    <p:sldId id="282" r:id="rId35"/>
    <p:sldId id="283" r:id="rId36"/>
    <p:sldId id="284" r:id="rId37"/>
    <p:sldId id="285" r:id="rId38"/>
    <p:sldId id="286" r:id="rId39"/>
    <p:sldId id="287" r:id="rId40"/>
    <p:sldId id="288" r:id="rId41"/>
    <p:sldId id="289" r:id="rId42"/>
    <p:sldId id="290" r:id="rId43"/>
    <p:sldId id="292" r:id="rId44"/>
    <p:sldId id="293" r:id="rId45"/>
    <p:sldId id="294" r:id="rId46"/>
    <p:sldId id="295" r:id="rId47"/>
    <p:sldId id="296" r:id="rId48"/>
    <p:sldId id="297" r:id="rId49"/>
    <p:sldId id="298" r:id="rId50"/>
    <p:sldId id="366" r:id="rId51"/>
    <p:sldId id="367" r:id="rId52"/>
    <p:sldId id="368" r:id="rId53"/>
    <p:sldId id="302" r:id="rId54"/>
    <p:sldId id="303" r:id="rId55"/>
    <p:sldId id="304" r:id="rId56"/>
    <p:sldId id="305" r:id="rId57"/>
    <p:sldId id="306" r:id="rId58"/>
    <p:sldId id="307" r:id="rId59"/>
    <p:sldId id="308" r:id="rId60"/>
    <p:sldId id="309" r:id="rId61"/>
    <p:sldId id="310" r:id="rId62"/>
    <p:sldId id="311" r:id="rId63"/>
    <p:sldId id="312" r:id="rId64"/>
    <p:sldId id="313" r:id="rId65"/>
    <p:sldId id="314" r:id="rId66"/>
    <p:sldId id="315" r:id="rId67"/>
    <p:sldId id="338" r:id="rId68"/>
    <p:sldId id="339" r:id="rId69"/>
    <p:sldId id="340" r:id="rId70"/>
    <p:sldId id="341" r:id="rId71"/>
    <p:sldId id="342" r:id="rId72"/>
    <p:sldId id="343" r:id="rId73"/>
    <p:sldId id="344" r:id="rId74"/>
    <p:sldId id="345" r:id="rId75"/>
    <p:sldId id="346" r:id="rId76"/>
    <p:sldId id="347" r:id="rId77"/>
    <p:sldId id="348" r:id="rId78"/>
    <p:sldId id="349" r:id="rId79"/>
    <p:sldId id="350" r:id="rId80"/>
    <p:sldId id="351" r:id="rId81"/>
    <p:sldId id="352" r:id="rId82"/>
    <p:sldId id="353" r:id="rId83"/>
    <p:sldId id="354" r:id="rId84"/>
    <p:sldId id="355" r:id="rId85"/>
    <p:sldId id="356" r:id="rId86"/>
  </p:sldIdLst>
  <p:sldSz cx="9144000" cy="6858000" type="screen4x3"/>
  <p:notesSz cx="9144000" cy="6858000"/>
  <p:defaultTex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napVertSplitter="1" vertBarState="minimized" horzBarState="maximized">
    <p:restoredLeft sz="15620"/>
    <p:restoredTop sz="94660"/>
  </p:normalViewPr>
  <p:slideViewPr>
    <p:cSldViewPr>
      <p:cViewPr varScale="1">
        <p:scale>
          <a:sx n="72" d="100"/>
          <a:sy n="72" d="100"/>
        </p:scale>
        <p:origin x="1704" y="66"/>
      </p:cViewPr>
      <p:guideLst>
        <p:guide orient="horz" pos="2880"/>
        <p:guide pos="2160"/>
      </p:guideLst>
    </p:cSldViewPr>
  </p:slideViewPr>
  <p:notesTextViewPr>
    <p:cViewPr>
      <p:scale>
        <a:sx n="100" d="100"/>
        <a:sy n="100" d="100"/>
      </p:scale>
      <p:origin x="0" y="0"/>
    </p:cViewPr>
  </p:notesTextViewPr>
  <p:sorterViewPr>
    <p:cViewPr>
      <p:scale>
        <a:sx n="100" d="100"/>
        <a:sy n="100" d="100"/>
      </p:scale>
      <p:origin x="0" y="11004"/>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3.xml"/><Relationship Id="rId21" Type="http://schemas.openxmlformats.org/officeDocument/2006/relationships/slide" Target="slides/slide18.xml"/><Relationship Id="rId42" Type="http://schemas.openxmlformats.org/officeDocument/2006/relationships/slide" Target="slides/slide39.xml"/><Relationship Id="rId47" Type="http://schemas.openxmlformats.org/officeDocument/2006/relationships/slide" Target="slides/slide44.xml"/><Relationship Id="rId63" Type="http://schemas.openxmlformats.org/officeDocument/2006/relationships/slide" Target="slides/slide60.xml"/><Relationship Id="rId68" Type="http://schemas.openxmlformats.org/officeDocument/2006/relationships/slide" Target="slides/slide65.xml"/><Relationship Id="rId84" Type="http://schemas.openxmlformats.org/officeDocument/2006/relationships/slide" Target="slides/slide81.xml"/><Relationship Id="rId89" Type="http://schemas.openxmlformats.org/officeDocument/2006/relationships/theme" Target="theme/theme1.xml"/><Relationship Id="rId16" Type="http://schemas.openxmlformats.org/officeDocument/2006/relationships/slide" Target="slides/slide13.xml"/><Relationship Id="rId11" Type="http://schemas.openxmlformats.org/officeDocument/2006/relationships/slide" Target="slides/slide8.xml"/><Relationship Id="rId32" Type="http://schemas.openxmlformats.org/officeDocument/2006/relationships/slide" Target="slides/slide29.xml"/><Relationship Id="rId37" Type="http://schemas.openxmlformats.org/officeDocument/2006/relationships/slide" Target="slides/slide34.xml"/><Relationship Id="rId53" Type="http://schemas.openxmlformats.org/officeDocument/2006/relationships/slide" Target="slides/slide50.xml"/><Relationship Id="rId58" Type="http://schemas.openxmlformats.org/officeDocument/2006/relationships/slide" Target="slides/slide55.xml"/><Relationship Id="rId74" Type="http://schemas.openxmlformats.org/officeDocument/2006/relationships/slide" Target="slides/slide71.xml"/><Relationship Id="rId79" Type="http://schemas.openxmlformats.org/officeDocument/2006/relationships/slide" Target="slides/slide76.xml"/><Relationship Id="rId5" Type="http://schemas.openxmlformats.org/officeDocument/2006/relationships/slide" Target="slides/slide2.xml"/><Relationship Id="rId90" Type="http://schemas.openxmlformats.org/officeDocument/2006/relationships/tableStyles" Target="tableStyles.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56" Type="http://schemas.openxmlformats.org/officeDocument/2006/relationships/slide" Target="slides/slide53.xml"/><Relationship Id="rId64" Type="http://schemas.openxmlformats.org/officeDocument/2006/relationships/slide" Target="slides/slide61.xml"/><Relationship Id="rId69" Type="http://schemas.openxmlformats.org/officeDocument/2006/relationships/slide" Target="slides/slide66.xml"/><Relationship Id="rId77" Type="http://schemas.openxmlformats.org/officeDocument/2006/relationships/slide" Target="slides/slide74.xml"/><Relationship Id="rId8" Type="http://schemas.openxmlformats.org/officeDocument/2006/relationships/slide" Target="slides/slide5.xml"/><Relationship Id="rId51" Type="http://schemas.openxmlformats.org/officeDocument/2006/relationships/slide" Target="slides/slide48.xml"/><Relationship Id="rId72" Type="http://schemas.openxmlformats.org/officeDocument/2006/relationships/slide" Target="slides/slide69.xml"/><Relationship Id="rId80" Type="http://schemas.openxmlformats.org/officeDocument/2006/relationships/slide" Target="slides/slide77.xml"/><Relationship Id="rId85" Type="http://schemas.openxmlformats.org/officeDocument/2006/relationships/slide" Target="slides/slide82.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59" Type="http://schemas.openxmlformats.org/officeDocument/2006/relationships/slide" Target="slides/slide56.xml"/><Relationship Id="rId67" Type="http://schemas.openxmlformats.org/officeDocument/2006/relationships/slide" Target="slides/slide64.xml"/><Relationship Id="rId20" Type="http://schemas.openxmlformats.org/officeDocument/2006/relationships/slide" Target="slides/slide17.xml"/><Relationship Id="rId41" Type="http://schemas.openxmlformats.org/officeDocument/2006/relationships/slide" Target="slides/slide38.xml"/><Relationship Id="rId54" Type="http://schemas.openxmlformats.org/officeDocument/2006/relationships/slide" Target="slides/slide51.xml"/><Relationship Id="rId62" Type="http://schemas.openxmlformats.org/officeDocument/2006/relationships/slide" Target="slides/slide59.xml"/><Relationship Id="rId70" Type="http://schemas.openxmlformats.org/officeDocument/2006/relationships/slide" Target="slides/slide67.xml"/><Relationship Id="rId75" Type="http://schemas.openxmlformats.org/officeDocument/2006/relationships/slide" Target="slides/slide72.xml"/><Relationship Id="rId83" Type="http://schemas.openxmlformats.org/officeDocument/2006/relationships/slide" Target="slides/slide80.xml"/><Relationship Id="rId88"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57" Type="http://schemas.openxmlformats.org/officeDocument/2006/relationships/slide" Target="slides/slide54.xml"/><Relationship Id="rId10" Type="http://schemas.openxmlformats.org/officeDocument/2006/relationships/slide" Target="slides/slide7.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slide" Target="slides/slide49.xml"/><Relationship Id="rId60" Type="http://schemas.openxmlformats.org/officeDocument/2006/relationships/slide" Target="slides/slide57.xml"/><Relationship Id="rId65" Type="http://schemas.openxmlformats.org/officeDocument/2006/relationships/slide" Target="slides/slide62.xml"/><Relationship Id="rId73" Type="http://schemas.openxmlformats.org/officeDocument/2006/relationships/slide" Target="slides/slide70.xml"/><Relationship Id="rId78" Type="http://schemas.openxmlformats.org/officeDocument/2006/relationships/slide" Target="slides/slide75.xml"/><Relationship Id="rId81" Type="http://schemas.openxmlformats.org/officeDocument/2006/relationships/slide" Target="slides/slide78.xml"/><Relationship Id="rId86" Type="http://schemas.openxmlformats.org/officeDocument/2006/relationships/slide" Target="slides/slide83.xml"/><Relationship Id="rId4" Type="http://schemas.openxmlformats.org/officeDocument/2006/relationships/slide" Target="slides/slide1.xml"/><Relationship Id="rId9" Type="http://schemas.openxmlformats.org/officeDocument/2006/relationships/slide" Target="slides/slide6.xml"/><Relationship Id="rId13" Type="http://schemas.openxmlformats.org/officeDocument/2006/relationships/slide" Target="slides/slide10.xml"/><Relationship Id="rId18" Type="http://schemas.openxmlformats.org/officeDocument/2006/relationships/slide" Target="slides/slide15.xml"/><Relationship Id="rId39" Type="http://schemas.openxmlformats.org/officeDocument/2006/relationships/slide" Target="slides/slide36.xml"/><Relationship Id="rId34" Type="http://schemas.openxmlformats.org/officeDocument/2006/relationships/slide" Target="slides/slide31.xml"/><Relationship Id="rId50" Type="http://schemas.openxmlformats.org/officeDocument/2006/relationships/slide" Target="slides/slide47.xml"/><Relationship Id="rId55" Type="http://schemas.openxmlformats.org/officeDocument/2006/relationships/slide" Target="slides/slide52.xml"/><Relationship Id="rId76" Type="http://schemas.openxmlformats.org/officeDocument/2006/relationships/slide" Target="slides/slide73.xml"/><Relationship Id="rId7" Type="http://schemas.openxmlformats.org/officeDocument/2006/relationships/slide" Target="slides/slide4.xml"/><Relationship Id="rId71" Type="http://schemas.openxmlformats.org/officeDocument/2006/relationships/slide" Target="slides/slide68.xml"/><Relationship Id="rId2" Type="http://schemas.openxmlformats.org/officeDocument/2006/relationships/slideMaster" Target="slideMasters/slideMaster2.xml"/><Relationship Id="rId29" Type="http://schemas.openxmlformats.org/officeDocument/2006/relationships/slide" Target="slides/slide26.xml"/><Relationship Id="rId24" Type="http://schemas.openxmlformats.org/officeDocument/2006/relationships/slide" Target="slides/slide21.xml"/><Relationship Id="rId40" Type="http://schemas.openxmlformats.org/officeDocument/2006/relationships/slide" Target="slides/slide37.xml"/><Relationship Id="rId45" Type="http://schemas.openxmlformats.org/officeDocument/2006/relationships/slide" Target="slides/slide42.xml"/><Relationship Id="rId66" Type="http://schemas.openxmlformats.org/officeDocument/2006/relationships/slide" Target="slides/slide63.xml"/><Relationship Id="rId87" Type="http://schemas.openxmlformats.org/officeDocument/2006/relationships/presProps" Target="presProps.xml"/><Relationship Id="rId61" Type="http://schemas.openxmlformats.org/officeDocument/2006/relationships/slide" Target="slides/slide58.xml"/><Relationship Id="rId82" Type="http://schemas.openxmlformats.org/officeDocument/2006/relationships/slide" Target="slides/slide79.xml"/><Relationship Id="rId19" Type="http://schemas.openxmlformats.org/officeDocument/2006/relationships/slide" Target="slides/slide16.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obj" preserve="1">
  <p:cSld name="Title Slide">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0" y="0"/>
            <a:ext cx="9144000" cy="6858000"/>
          </a:xfrm>
          <a:prstGeom prst="rect">
            <a:avLst/>
          </a:prstGeom>
          <a:blipFill>
            <a:blip r:embed="rId2" cstate="print"/>
            <a:stretch>
              <a:fillRect/>
            </a:stretch>
          </a:blipFill>
        </p:spPr>
        <p:txBody>
          <a:bodyPr wrap="square" lIns="0" tIns="0" rIns="0" bIns="0" rtlCol="0"/>
          <a:lstStyle/>
          <a:p>
            <a:endParaRPr dirty="0"/>
          </a:p>
        </p:txBody>
      </p:sp>
      <p:sp>
        <p:nvSpPr>
          <p:cNvPr id="17" name="bk object 17"/>
          <p:cNvSpPr/>
          <p:nvPr/>
        </p:nvSpPr>
        <p:spPr>
          <a:xfrm>
            <a:off x="77787" y="0"/>
            <a:ext cx="228600" cy="6858000"/>
          </a:xfrm>
          <a:custGeom>
            <a:avLst/>
            <a:gdLst/>
            <a:ahLst/>
            <a:cxnLst/>
            <a:rect l="l" t="t" r="r" b="b"/>
            <a:pathLst>
              <a:path w="228600" h="6858000">
                <a:moveTo>
                  <a:pt x="0" y="6858000"/>
                </a:moveTo>
                <a:lnTo>
                  <a:pt x="228600" y="6858000"/>
                </a:lnTo>
                <a:lnTo>
                  <a:pt x="228600" y="0"/>
                </a:lnTo>
                <a:lnTo>
                  <a:pt x="0" y="0"/>
                </a:lnTo>
                <a:lnTo>
                  <a:pt x="0" y="6858000"/>
                </a:lnTo>
                <a:close/>
              </a:path>
            </a:pathLst>
          </a:custGeom>
          <a:solidFill>
            <a:srgbClr val="FFFFFF">
              <a:alpha val="10195"/>
            </a:srgbClr>
          </a:solidFill>
        </p:spPr>
        <p:txBody>
          <a:bodyPr wrap="square" lIns="0" tIns="0" rIns="0" bIns="0" rtlCol="0"/>
          <a:lstStyle/>
          <a:p>
            <a:endParaRPr dirty="0"/>
          </a:p>
        </p:txBody>
      </p:sp>
      <p:sp>
        <p:nvSpPr>
          <p:cNvPr id="18" name="bk object 18"/>
          <p:cNvSpPr/>
          <p:nvPr/>
        </p:nvSpPr>
        <p:spPr>
          <a:xfrm>
            <a:off x="306387" y="0"/>
            <a:ext cx="193675" cy="6858000"/>
          </a:xfrm>
          <a:custGeom>
            <a:avLst/>
            <a:gdLst/>
            <a:ahLst/>
            <a:cxnLst/>
            <a:rect l="l" t="t" r="r" b="b"/>
            <a:pathLst>
              <a:path w="193675" h="6858000">
                <a:moveTo>
                  <a:pt x="0" y="6858000"/>
                </a:moveTo>
                <a:lnTo>
                  <a:pt x="193675" y="6858000"/>
                </a:lnTo>
                <a:lnTo>
                  <a:pt x="193675" y="0"/>
                </a:lnTo>
                <a:lnTo>
                  <a:pt x="0" y="0"/>
                </a:lnTo>
                <a:lnTo>
                  <a:pt x="0" y="6858000"/>
                </a:lnTo>
                <a:close/>
              </a:path>
            </a:pathLst>
          </a:custGeom>
          <a:solidFill>
            <a:srgbClr val="FFFFFF">
              <a:alpha val="10195"/>
            </a:srgbClr>
          </a:solidFill>
        </p:spPr>
        <p:txBody>
          <a:bodyPr wrap="square" lIns="0" tIns="0" rIns="0" bIns="0" rtlCol="0"/>
          <a:lstStyle/>
          <a:p>
            <a:endParaRPr dirty="0"/>
          </a:p>
        </p:txBody>
      </p:sp>
      <p:sp>
        <p:nvSpPr>
          <p:cNvPr id="19" name="bk object 19"/>
          <p:cNvSpPr/>
          <p:nvPr/>
        </p:nvSpPr>
        <p:spPr>
          <a:xfrm>
            <a:off x="1490662" y="0"/>
            <a:ext cx="1483360" cy="333375"/>
          </a:xfrm>
          <a:custGeom>
            <a:avLst/>
            <a:gdLst/>
            <a:ahLst/>
            <a:cxnLst/>
            <a:rect l="l" t="t" r="r" b="b"/>
            <a:pathLst>
              <a:path w="1483360" h="333375">
                <a:moveTo>
                  <a:pt x="0" y="333311"/>
                </a:moveTo>
                <a:lnTo>
                  <a:pt x="1482788" y="333311"/>
                </a:lnTo>
                <a:lnTo>
                  <a:pt x="1482788" y="0"/>
                </a:lnTo>
                <a:lnTo>
                  <a:pt x="0" y="0"/>
                </a:lnTo>
                <a:lnTo>
                  <a:pt x="0" y="333311"/>
                </a:lnTo>
                <a:close/>
              </a:path>
            </a:pathLst>
          </a:custGeom>
          <a:solidFill>
            <a:srgbClr val="FFFFFF">
              <a:alpha val="10195"/>
            </a:srgbClr>
          </a:solidFill>
        </p:spPr>
        <p:txBody>
          <a:bodyPr wrap="square" lIns="0" tIns="0" rIns="0" bIns="0" rtlCol="0"/>
          <a:lstStyle/>
          <a:p>
            <a:endParaRPr dirty="0"/>
          </a:p>
        </p:txBody>
      </p:sp>
      <p:sp>
        <p:nvSpPr>
          <p:cNvPr id="20" name="bk object 20"/>
          <p:cNvSpPr/>
          <p:nvPr/>
        </p:nvSpPr>
        <p:spPr>
          <a:xfrm>
            <a:off x="1490662" y="6519862"/>
            <a:ext cx="1483360" cy="338455"/>
          </a:xfrm>
          <a:custGeom>
            <a:avLst/>
            <a:gdLst/>
            <a:ahLst/>
            <a:cxnLst/>
            <a:rect l="l" t="t" r="r" b="b"/>
            <a:pathLst>
              <a:path w="1483360" h="338454">
                <a:moveTo>
                  <a:pt x="0" y="338137"/>
                </a:moveTo>
                <a:lnTo>
                  <a:pt x="1482788" y="338137"/>
                </a:lnTo>
                <a:lnTo>
                  <a:pt x="1482788" y="0"/>
                </a:lnTo>
                <a:lnTo>
                  <a:pt x="0" y="0"/>
                </a:lnTo>
                <a:lnTo>
                  <a:pt x="0" y="338137"/>
                </a:lnTo>
                <a:close/>
              </a:path>
            </a:pathLst>
          </a:custGeom>
          <a:solidFill>
            <a:srgbClr val="FFFFFF">
              <a:alpha val="10195"/>
            </a:srgbClr>
          </a:solidFill>
        </p:spPr>
        <p:txBody>
          <a:bodyPr wrap="square" lIns="0" tIns="0" rIns="0" bIns="0" rtlCol="0"/>
          <a:lstStyle/>
          <a:p>
            <a:endParaRPr dirty="0"/>
          </a:p>
        </p:txBody>
      </p:sp>
      <p:sp>
        <p:nvSpPr>
          <p:cNvPr id="21" name="bk object 21"/>
          <p:cNvSpPr/>
          <p:nvPr/>
        </p:nvSpPr>
        <p:spPr>
          <a:xfrm>
            <a:off x="500062" y="0"/>
            <a:ext cx="228600" cy="333375"/>
          </a:xfrm>
          <a:custGeom>
            <a:avLst/>
            <a:gdLst/>
            <a:ahLst/>
            <a:cxnLst/>
            <a:rect l="l" t="t" r="r" b="b"/>
            <a:pathLst>
              <a:path w="228600" h="333375">
                <a:moveTo>
                  <a:pt x="0" y="333311"/>
                </a:moveTo>
                <a:lnTo>
                  <a:pt x="228600" y="333311"/>
                </a:lnTo>
                <a:lnTo>
                  <a:pt x="228600" y="0"/>
                </a:lnTo>
                <a:lnTo>
                  <a:pt x="0" y="0"/>
                </a:lnTo>
                <a:lnTo>
                  <a:pt x="0" y="333311"/>
                </a:lnTo>
                <a:close/>
              </a:path>
            </a:pathLst>
          </a:custGeom>
          <a:solidFill>
            <a:srgbClr val="FFFFFF">
              <a:alpha val="10195"/>
            </a:srgbClr>
          </a:solidFill>
        </p:spPr>
        <p:txBody>
          <a:bodyPr wrap="square" lIns="0" tIns="0" rIns="0" bIns="0" rtlCol="0"/>
          <a:lstStyle/>
          <a:p>
            <a:endParaRPr dirty="0"/>
          </a:p>
        </p:txBody>
      </p:sp>
      <p:sp>
        <p:nvSpPr>
          <p:cNvPr id="22" name="bk object 22"/>
          <p:cNvSpPr/>
          <p:nvPr/>
        </p:nvSpPr>
        <p:spPr>
          <a:xfrm>
            <a:off x="500062" y="6519862"/>
            <a:ext cx="228600" cy="338455"/>
          </a:xfrm>
          <a:custGeom>
            <a:avLst/>
            <a:gdLst/>
            <a:ahLst/>
            <a:cxnLst/>
            <a:rect l="l" t="t" r="r" b="b"/>
            <a:pathLst>
              <a:path w="228600" h="338454">
                <a:moveTo>
                  <a:pt x="0" y="338137"/>
                </a:moveTo>
                <a:lnTo>
                  <a:pt x="228600" y="338137"/>
                </a:lnTo>
                <a:lnTo>
                  <a:pt x="228600" y="0"/>
                </a:lnTo>
                <a:lnTo>
                  <a:pt x="0" y="0"/>
                </a:lnTo>
                <a:lnTo>
                  <a:pt x="0" y="338137"/>
                </a:lnTo>
                <a:close/>
              </a:path>
            </a:pathLst>
          </a:custGeom>
          <a:solidFill>
            <a:srgbClr val="FFFFFF">
              <a:alpha val="10195"/>
            </a:srgbClr>
          </a:solidFill>
        </p:spPr>
        <p:txBody>
          <a:bodyPr wrap="square" lIns="0" tIns="0" rIns="0" bIns="0" rtlCol="0"/>
          <a:lstStyle/>
          <a:p>
            <a:endParaRPr dirty="0"/>
          </a:p>
        </p:txBody>
      </p:sp>
      <p:sp>
        <p:nvSpPr>
          <p:cNvPr id="23" name="bk object 23"/>
          <p:cNvSpPr/>
          <p:nvPr/>
        </p:nvSpPr>
        <p:spPr>
          <a:xfrm>
            <a:off x="728662" y="0"/>
            <a:ext cx="762000" cy="333375"/>
          </a:xfrm>
          <a:custGeom>
            <a:avLst/>
            <a:gdLst/>
            <a:ahLst/>
            <a:cxnLst/>
            <a:rect l="l" t="t" r="r" b="b"/>
            <a:pathLst>
              <a:path w="762000" h="333375">
                <a:moveTo>
                  <a:pt x="0" y="333311"/>
                </a:moveTo>
                <a:lnTo>
                  <a:pt x="762000" y="333311"/>
                </a:lnTo>
                <a:lnTo>
                  <a:pt x="762000" y="0"/>
                </a:lnTo>
                <a:lnTo>
                  <a:pt x="0" y="0"/>
                </a:lnTo>
                <a:lnTo>
                  <a:pt x="0" y="333311"/>
                </a:lnTo>
                <a:close/>
              </a:path>
            </a:pathLst>
          </a:custGeom>
          <a:solidFill>
            <a:srgbClr val="FFFFFF">
              <a:alpha val="10195"/>
            </a:srgbClr>
          </a:solidFill>
        </p:spPr>
        <p:txBody>
          <a:bodyPr wrap="square" lIns="0" tIns="0" rIns="0" bIns="0" rtlCol="0"/>
          <a:lstStyle/>
          <a:p>
            <a:endParaRPr dirty="0"/>
          </a:p>
        </p:txBody>
      </p:sp>
      <p:sp>
        <p:nvSpPr>
          <p:cNvPr id="24" name="bk object 24"/>
          <p:cNvSpPr/>
          <p:nvPr/>
        </p:nvSpPr>
        <p:spPr>
          <a:xfrm>
            <a:off x="728662" y="6519862"/>
            <a:ext cx="762000" cy="338455"/>
          </a:xfrm>
          <a:custGeom>
            <a:avLst/>
            <a:gdLst/>
            <a:ahLst/>
            <a:cxnLst/>
            <a:rect l="l" t="t" r="r" b="b"/>
            <a:pathLst>
              <a:path w="762000" h="338454">
                <a:moveTo>
                  <a:pt x="0" y="338137"/>
                </a:moveTo>
                <a:lnTo>
                  <a:pt x="762000" y="338137"/>
                </a:lnTo>
                <a:lnTo>
                  <a:pt x="762000" y="0"/>
                </a:lnTo>
                <a:lnTo>
                  <a:pt x="0" y="0"/>
                </a:lnTo>
                <a:lnTo>
                  <a:pt x="0" y="338137"/>
                </a:lnTo>
                <a:close/>
              </a:path>
            </a:pathLst>
          </a:custGeom>
          <a:solidFill>
            <a:srgbClr val="FFFFFF">
              <a:alpha val="10195"/>
            </a:srgbClr>
          </a:solidFill>
        </p:spPr>
        <p:txBody>
          <a:bodyPr wrap="square" lIns="0" tIns="0" rIns="0" bIns="0" rtlCol="0"/>
          <a:lstStyle/>
          <a:p>
            <a:endParaRPr dirty="0"/>
          </a:p>
        </p:txBody>
      </p:sp>
      <p:sp>
        <p:nvSpPr>
          <p:cNvPr id="25" name="bk object 25"/>
          <p:cNvSpPr/>
          <p:nvPr/>
        </p:nvSpPr>
        <p:spPr>
          <a:xfrm>
            <a:off x="6707251" y="6519862"/>
            <a:ext cx="1524000" cy="338455"/>
          </a:xfrm>
          <a:custGeom>
            <a:avLst/>
            <a:gdLst/>
            <a:ahLst/>
            <a:cxnLst/>
            <a:rect l="l" t="t" r="r" b="b"/>
            <a:pathLst>
              <a:path w="1524000" h="338454">
                <a:moveTo>
                  <a:pt x="0" y="338137"/>
                </a:moveTo>
                <a:lnTo>
                  <a:pt x="1524000" y="338137"/>
                </a:lnTo>
                <a:lnTo>
                  <a:pt x="1524000" y="0"/>
                </a:lnTo>
                <a:lnTo>
                  <a:pt x="0" y="0"/>
                </a:lnTo>
                <a:lnTo>
                  <a:pt x="0" y="338137"/>
                </a:lnTo>
                <a:close/>
              </a:path>
            </a:pathLst>
          </a:custGeom>
          <a:solidFill>
            <a:srgbClr val="FFFFFF">
              <a:alpha val="10195"/>
            </a:srgbClr>
          </a:solidFill>
        </p:spPr>
        <p:txBody>
          <a:bodyPr wrap="square" lIns="0" tIns="0" rIns="0" bIns="0" rtlCol="0"/>
          <a:lstStyle/>
          <a:p>
            <a:endParaRPr dirty="0"/>
          </a:p>
        </p:txBody>
      </p:sp>
      <p:sp>
        <p:nvSpPr>
          <p:cNvPr id="26" name="bk object 26"/>
          <p:cNvSpPr/>
          <p:nvPr/>
        </p:nvSpPr>
        <p:spPr>
          <a:xfrm>
            <a:off x="8993251" y="0"/>
            <a:ext cx="151130" cy="6858000"/>
          </a:xfrm>
          <a:custGeom>
            <a:avLst/>
            <a:gdLst/>
            <a:ahLst/>
            <a:cxnLst/>
            <a:rect l="l" t="t" r="r" b="b"/>
            <a:pathLst>
              <a:path w="151129" h="6858000">
                <a:moveTo>
                  <a:pt x="0" y="6857998"/>
                </a:moveTo>
                <a:lnTo>
                  <a:pt x="150749" y="6857998"/>
                </a:lnTo>
                <a:lnTo>
                  <a:pt x="150749" y="0"/>
                </a:lnTo>
                <a:lnTo>
                  <a:pt x="0" y="0"/>
                </a:lnTo>
                <a:lnTo>
                  <a:pt x="0" y="6857998"/>
                </a:lnTo>
                <a:close/>
              </a:path>
            </a:pathLst>
          </a:custGeom>
          <a:solidFill>
            <a:srgbClr val="FFFFFF">
              <a:alpha val="10195"/>
            </a:srgbClr>
          </a:solidFill>
        </p:spPr>
        <p:txBody>
          <a:bodyPr wrap="square" lIns="0" tIns="0" rIns="0" bIns="0" rtlCol="0"/>
          <a:lstStyle/>
          <a:p>
            <a:endParaRPr dirty="0"/>
          </a:p>
        </p:txBody>
      </p:sp>
      <p:sp>
        <p:nvSpPr>
          <p:cNvPr id="27" name="bk object 27"/>
          <p:cNvSpPr/>
          <p:nvPr/>
        </p:nvSpPr>
        <p:spPr>
          <a:xfrm>
            <a:off x="8231251" y="0"/>
            <a:ext cx="762000" cy="6858000"/>
          </a:xfrm>
          <a:custGeom>
            <a:avLst/>
            <a:gdLst/>
            <a:ahLst/>
            <a:cxnLst/>
            <a:rect l="l" t="t" r="r" b="b"/>
            <a:pathLst>
              <a:path w="762000" h="6858000">
                <a:moveTo>
                  <a:pt x="0" y="6858000"/>
                </a:moveTo>
                <a:lnTo>
                  <a:pt x="762000" y="6858000"/>
                </a:lnTo>
                <a:lnTo>
                  <a:pt x="762000" y="0"/>
                </a:lnTo>
                <a:lnTo>
                  <a:pt x="0" y="0"/>
                </a:lnTo>
                <a:lnTo>
                  <a:pt x="0" y="6858000"/>
                </a:lnTo>
                <a:close/>
              </a:path>
            </a:pathLst>
          </a:custGeom>
          <a:solidFill>
            <a:srgbClr val="FFFFFF">
              <a:alpha val="10195"/>
            </a:srgbClr>
          </a:solidFill>
        </p:spPr>
        <p:txBody>
          <a:bodyPr wrap="square" lIns="0" tIns="0" rIns="0" bIns="0" rtlCol="0"/>
          <a:lstStyle/>
          <a:p>
            <a:endParaRPr dirty="0"/>
          </a:p>
        </p:txBody>
      </p:sp>
      <p:sp>
        <p:nvSpPr>
          <p:cNvPr id="28" name="bk object 28"/>
          <p:cNvSpPr/>
          <p:nvPr/>
        </p:nvSpPr>
        <p:spPr>
          <a:xfrm>
            <a:off x="3964051" y="0"/>
            <a:ext cx="596900" cy="333375"/>
          </a:xfrm>
          <a:custGeom>
            <a:avLst/>
            <a:gdLst/>
            <a:ahLst/>
            <a:cxnLst/>
            <a:rect l="l" t="t" r="r" b="b"/>
            <a:pathLst>
              <a:path w="596900" h="333375">
                <a:moveTo>
                  <a:pt x="0" y="333311"/>
                </a:moveTo>
                <a:lnTo>
                  <a:pt x="596900" y="333311"/>
                </a:lnTo>
                <a:lnTo>
                  <a:pt x="596900" y="0"/>
                </a:lnTo>
                <a:lnTo>
                  <a:pt x="0" y="0"/>
                </a:lnTo>
                <a:lnTo>
                  <a:pt x="0" y="333311"/>
                </a:lnTo>
                <a:close/>
              </a:path>
            </a:pathLst>
          </a:custGeom>
          <a:solidFill>
            <a:srgbClr val="FFFFFF">
              <a:alpha val="10195"/>
            </a:srgbClr>
          </a:solidFill>
        </p:spPr>
        <p:txBody>
          <a:bodyPr wrap="square" lIns="0" tIns="0" rIns="0" bIns="0" rtlCol="0"/>
          <a:lstStyle/>
          <a:p>
            <a:endParaRPr dirty="0"/>
          </a:p>
        </p:txBody>
      </p:sp>
      <p:sp>
        <p:nvSpPr>
          <p:cNvPr id="29" name="bk object 29"/>
          <p:cNvSpPr/>
          <p:nvPr/>
        </p:nvSpPr>
        <p:spPr>
          <a:xfrm>
            <a:off x="3964051" y="6519862"/>
            <a:ext cx="2743200" cy="338455"/>
          </a:xfrm>
          <a:custGeom>
            <a:avLst/>
            <a:gdLst/>
            <a:ahLst/>
            <a:cxnLst/>
            <a:rect l="l" t="t" r="r" b="b"/>
            <a:pathLst>
              <a:path w="2743200" h="338454">
                <a:moveTo>
                  <a:pt x="0" y="338137"/>
                </a:moveTo>
                <a:lnTo>
                  <a:pt x="2743200" y="338137"/>
                </a:lnTo>
                <a:lnTo>
                  <a:pt x="2743200" y="0"/>
                </a:lnTo>
                <a:lnTo>
                  <a:pt x="0" y="0"/>
                </a:lnTo>
                <a:lnTo>
                  <a:pt x="0" y="338137"/>
                </a:lnTo>
                <a:close/>
              </a:path>
            </a:pathLst>
          </a:custGeom>
          <a:solidFill>
            <a:srgbClr val="FFFFFF">
              <a:alpha val="10195"/>
            </a:srgbClr>
          </a:solidFill>
        </p:spPr>
        <p:txBody>
          <a:bodyPr wrap="square" lIns="0" tIns="0" rIns="0" bIns="0" rtlCol="0"/>
          <a:lstStyle/>
          <a:p>
            <a:endParaRPr dirty="0"/>
          </a:p>
        </p:txBody>
      </p:sp>
      <p:sp>
        <p:nvSpPr>
          <p:cNvPr id="30" name="bk object 30"/>
          <p:cNvSpPr/>
          <p:nvPr/>
        </p:nvSpPr>
        <p:spPr>
          <a:xfrm>
            <a:off x="47625" y="0"/>
            <a:ext cx="9102725" cy="6864348"/>
          </a:xfrm>
          <a:prstGeom prst="rect">
            <a:avLst/>
          </a:prstGeom>
          <a:blipFill>
            <a:blip r:embed="rId3" cstate="print"/>
            <a:stretch>
              <a:fillRect/>
            </a:stretch>
          </a:blipFill>
        </p:spPr>
        <p:txBody>
          <a:bodyPr wrap="square" lIns="0" tIns="0" rIns="0" bIns="0" rtlCol="0"/>
          <a:lstStyle/>
          <a:p>
            <a:endParaRPr dirty="0"/>
          </a:p>
        </p:txBody>
      </p:sp>
      <p:sp>
        <p:nvSpPr>
          <p:cNvPr id="31" name="bk object 31"/>
          <p:cNvSpPr/>
          <p:nvPr/>
        </p:nvSpPr>
        <p:spPr>
          <a:xfrm>
            <a:off x="457200" y="333311"/>
            <a:ext cx="8229600" cy="6186805"/>
          </a:xfrm>
          <a:custGeom>
            <a:avLst/>
            <a:gdLst/>
            <a:ahLst/>
            <a:cxnLst/>
            <a:rect l="l" t="t" r="r" b="b"/>
            <a:pathLst>
              <a:path w="8229600" h="6186805">
                <a:moveTo>
                  <a:pt x="0" y="6186551"/>
                </a:moveTo>
                <a:lnTo>
                  <a:pt x="8229600" y="6186551"/>
                </a:lnTo>
                <a:lnTo>
                  <a:pt x="8229600" y="0"/>
                </a:lnTo>
                <a:lnTo>
                  <a:pt x="0" y="0"/>
                </a:lnTo>
                <a:lnTo>
                  <a:pt x="0" y="6186551"/>
                </a:lnTo>
                <a:close/>
              </a:path>
            </a:pathLst>
          </a:custGeom>
          <a:solidFill>
            <a:srgbClr val="FFFFFF"/>
          </a:solidFill>
        </p:spPr>
        <p:txBody>
          <a:bodyPr wrap="square" lIns="0" tIns="0" rIns="0" bIns="0" rtlCol="0"/>
          <a:lstStyle/>
          <a:p>
            <a:endParaRPr dirty="0"/>
          </a:p>
        </p:txBody>
      </p:sp>
      <p:sp>
        <p:nvSpPr>
          <p:cNvPr id="32" name="bk object 32"/>
          <p:cNvSpPr/>
          <p:nvPr/>
        </p:nvSpPr>
        <p:spPr>
          <a:xfrm>
            <a:off x="457200" y="333311"/>
            <a:ext cx="8229600" cy="6186805"/>
          </a:xfrm>
          <a:custGeom>
            <a:avLst/>
            <a:gdLst/>
            <a:ahLst/>
            <a:cxnLst/>
            <a:rect l="l" t="t" r="r" b="b"/>
            <a:pathLst>
              <a:path w="8229600" h="6186805">
                <a:moveTo>
                  <a:pt x="0" y="6186551"/>
                </a:moveTo>
                <a:lnTo>
                  <a:pt x="8229600" y="6186551"/>
                </a:lnTo>
                <a:lnTo>
                  <a:pt x="8229600" y="0"/>
                </a:lnTo>
                <a:lnTo>
                  <a:pt x="0" y="0"/>
                </a:lnTo>
                <a:lnTo>
                  <a:pt x="0" y="6186551"/>
                </a:lnTo>
                <a:close/>
              </a:path>
            </a:pathLst>
          </a:custGeom>
          <a:ln w="12699">
            <a:solidFill>
              <a:srgbClr val="000000"/>
            </a:solidFill>
          </a:ln>
        </p:spPr>
        <p:txBody>
          <a:bodyPr wrap="square" lIns="0" tIns="0" rIns="0" bIns="0" rtlCol="0"/>
          <a:lstStyle/>
          <a:p>
            <a:endParaRPr dirty="0"/>
          </a:p>
        </p:txBody>
      </p:sp>
      <p:sp>
        <p:nvSpPr>
          <p:cNvPr id="33" name="bk object 33"/>
          <p:cNvSpPr/>
          <p:nvPr/>
        </p:nvSpPr>
        <p:spPr>
          <a:xfrm>
            <a:off x="4560951" y="0"/>
            <a:ext cx="3679825" cy="678180"/>
          </a:xfrm>
          <a:custGeom>
            <a:avLst/>
            <a:gdLst/>
            <a:ahLst/>
            <a:cxnLst/>
            <a:rect l="l" t="t" r="r" b="b"/>
            <a:pathLst>
              <a:path w="3679825" h="678180">
                <a:moveTo>
                  <a:pt x="0" y="677926"/>
                </a:moveTo>
                <a:lnTo>
                  <a:pt x="3679825" y="677926"/>
                </a:lnTo>
                <a:lnTo>
                  <a:pt x="3679825" y="0"/>
                </a:lnTo>
                <a:lnTo>
                  <a:pt x="0" y="0"/>
                </a:lnTo>
                <a:lnTo>
                  <a:pt x="0" y="677926"/>
                </a:lnTo>
                <a:close/>
              </a:path>
            </a:pathLst>
          </a:custGeom>
          <a:solidFill>
            <a:srgbClr val="F5F5F5"/>
          </a:solidFill>
        </p:spPr>
        <p:txBody>
          <a:bodyPr wrap="square" lIns="0" tIns="0" rIns="0" bIns="0" rtlCol="0"/>
          <a:lstStyle/>
          <a:p>
            <a:endParaRPr dirty="0"/>
          </a:p>
        </p:txBody>
      </p:sp>
      <p:sp>
        <p:nvSpPr>
          <p:cNvPr id="34" name="bk object 34"/>
          <p:cNvSpPr/>
          <p:nvPr/>
        </p:nvSpPr>
        <p:spPr>
          <a:xfrm>
            <a:off x="4560951" y="0"/>
            <a:ext cx="3679825" cy="678180"/>
          </a:xfrm>
          <a:custGeom>
            <a:avLst/>
            <a:gdLst/>
            <a:ahLst/>
            <a:cxnLst/>
            <a:rect l="l" t="t" r="r" b="b"/>
            <a:pathLst>
              <a:path w="3679825" h="678180">
                <a:moveTo>
                  <a:pt x="0" y="677926"/>
                </a:moveTo>
                <a:lnTo>
                  <a:pt x="3679825" y="677926"/>
                </a:lnTo>
                <a:lnTo>
                  <a:pt x="3679825" y="0"/>
                </a:lnTo>
              </a:path>
            </a:pathLst>
          </a:custGeom>
          <a:ln w="15875">
            <a:solidFill>
              <a:srgbClr val="74A40F"/>
            </a:solidFill>
          </a:ln>
        </p:spPr>
        <p:txBody>
          <a:bodyPr wrap="square" lIns="0" tIns="0" rIns="0" bIns="0" rtlCol="0"/>
          <a:lstStyle/>
          <a:p>
            <a:endParaRPr dirty="0"/>
          </a:p>
        </p:txBody>
      </p:sp>
      <p:sp>
        <p:nvSpPr>
          <p:cNvPr id="35" name="bk object 35"/>
          <p:cNvSpPr/>
          <p:nvPr/>
        </p:nvSpPr>
        <p:spPr>
          <a:xfrm>
            <a:off x="4560951" y="0"/>
            <a:ext cx="0" cy="678180"/>
          </a:xfrm>
          <a:custGeom>
            <a:avLst/>
            <a:gdLst/>
            <a:ahLst/>
            <a:cxnLst/>
            <a:rect l="l" t="t" r="r" b="b"/>
            <a:pathLst>
              <a:path h="678180">
                <a:moveTo>
                  <a:pt x="0" y="0"/>
                </a:moveTo>
                <a:lnTo>
                  <a:pt x="0" y="677926"/>
                </a:lnTo>
              </a:path>
            </a:pathLst>
          </a:custGeom>
          <a:ln w="15875">
            <a:solidFill>
              <a:srgbClr val="74A40F"/>
            </a:solidFill>
          </a:ln>
        </p:spPr>
        <p:txBody>
          <a:bodyPr wrap="square" lIns="0" tIns="0" rIns="0" bIns="0" rtlCol="0"/>
          <a:lstStyle/>
          <a:p>
            <a:endParaRPr dirty="0"/>
          </a:p>
        </p:txBody>
      </p:sp>
      <p:sp>
        <p:nvSpPr>
          <p:cNvPr id="36" name="bk object 36"/>
          <p:cNvSpPr/>
          <p:nvPr/>
        </p:nvSpPr>
        <p:spPr>
          <a:xfrm>
            <a:off x="4649851" y="0"/>
            <a:ext cx="3505200" cy="601980"/>
          </a:xfrm>
          <a:custGeom>
            <a:avLst/>
            <a:gdLst/>
            <a:ahLst/>
            <a:cxnLst/>
            <a:rect l="l" t="t" r="r" b="b"/>
            <a:pathLst>
              <a:path w="3505200" h="601980">
                <a:moveTo>
                  <a:pt x="0" y="601726"/>
                </a:moveTo>
                <a:lnTo>
                  <a:pt x="3505200" y="601726"/>
                </a:lnTo>
                <a:lnTo>
                  <a:pt x="3505200" y="0"/>
                </a:lnTo>
                <a:lnTo>
                  <a:pt x="0" y="0"/>
                </a:lnTo>
                <a:lnTo>
                  <a:pt x="0" y="601726"/>
                </a:lnTo>
                <a:close/>
              </a:path>
            </a:pathLst>
          </a:custGeom>
          <a:solidFill>
            <a:srgbClr val="70685A"/>
          </a:solidFill>
        </p:spPr>
        <p:txBody>
          <a:bodyPr wrap="square" lIns="0" tIns="0" rIns="0" bIns="0" rtlCol="0"/>
          <a:lstStyle/>
          <a:p>
            <a:endParaRPr dirty="0"/>
          </a:p>
        </p:txBody>
      </p:sp>
      <p:sp>
        <p:nvSpPr>
          <p:cNvPr id="2" name="Holder 2"/>
          <p:cNvSpPr>
            <a:spLocks noGrp="1"/>
          </p:cNvSpPr>
          <p:nvPr>
            <p:ph type="ctrTitle"/>
          </p:nvPr>
        </p:nvSpPr>
        <p:spPr>
          <a:xfrm>
            <a:off x="1121765" y="1491742"/>
            <a:ext cx="6900468" cy="635000"/>
          </a:xfrm>
          <a:prstGeom prst="rect">
            <a:avLst/>
          </a:prstGeom>
        </p:spPr>
        <p:txBody>
          <a:bodyPr wrap="square" lIns="0" tIns="0" rIns="0" bIns="0">
            <a:spAutoFit/>
          </a:bodyPr>
          <a:lstStyle>
            <a:lvl1pPr>
              <a:defRPr b="0" i="0">
                <a:solidFill>
                  <a:schemeClr val="tx1"/>
                </a:solidFill>
              </a:defRPr>
            </a:lvl1pPr>
          </a:lstStyle>
          <a:p>
            <a:endParaRPr/>
          </a:p>
        </p:txBody>
      </p:sp>
      <p:sp>
        <p:nvSpPr>
          <p:cNvPr id="3" name="Holder 3"/>
          <p:cNvSpPr>
            <a:spLocks noGrp="1"/>
          </p:cNvSpPr>
          <p:nvPr>
            <p:ph type="subTitle" idx="4"/>
          </p:nvPr>
        </p:nvSpPr>
        <p:spPr>
          <a:xfrm>
            <a:off x="1371600" y="3840480"/>
            <a:ext cx="6400800"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6/23/2026</a:t>
            </a:fld>
            <a:endParaRPr lang="en-US" dirty="0"/>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endParaRPr lang="es-AR"/>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7" name="6 Marcador de fecha"/>
          <p:cNvSpPr>
            <a:spLocks noGrp="1"/>
          </p:cNvSpPr>
          <p:nvPr>
            <p:ph type="dt" sz="half" idx="10"/>
          </p:nvPr>
        </p:nvSpPr>
        <p:spPr/>
        <p:txBody>
          <a:bodyPr/>
          <a:lstStyle/>
          <a:p>
            <a:fld id="{A0416616-1D48-4488-B0AF-FFF8D2E43ACA}" type="datetimeFigureOut">
              <a:rPr lang="es-AR" smtClean="0">
                <a:solidFill>
                  <a:prstClr val="black">
                    <a:tint val="75000"/>
                  </a:prstClr>
                </a:solidFill>
              </a:rPr>
              <a:pPr/>
              <a:t>23/6/2026</a:t>
            </a:fld>
            <a:endParaRPr lang="es-AR" dirty="0">
              <a:solidFill>
                <a:prstClr val="black">
                  <a:tint val="75000"/>
                </a:prstClr>
              </a:solidFill>
            </a:endParaRPr>
          </a:p>
        </p:txBody>
      </p:sp>
      <p:sp>
        <p:nvSpPr>
          <p:cNvPr id="8" name="7 Marcador de pie de página"/>
          <p:cNvSpPr>
            <a:spLocks noGrp="1"/>
          </p:cNvSpPr>
          <p:nvPr>
            <p:ph type="ftr" sz="quarter" idx="11"/>
          </p:nvPr>
        </p:nvSpPr>
        <p:spPr/>
        <p:txBody>
          <a:bodyPr/>
          <a:lstStyle/>
          <a:p>
            <a:endParaRPr lang="es-AR" dirty="0">
              <a:solidFill>
                <a:prstClr val="black">
                  <a:tint val="75000"/>
                </a:prstClr>
              </a:solidFill>
            </a:endParaRPr>
          </a:p>
        </p:txBody>
      </p:sp>
      <p:sp>
        <p:nvSpPr>
          <p:cNvPr id="9" name="8 Marcador de número de diapositiva"/>
          <p:cNvSpPr>
            <a:spLocks noGrp="1"/>
          </p:cNvSpPr>
          <p:nvPr>
            <p:ph type="sldNum" sz="quarter" idx="12"/>
          </p:nvPr>
        </p:nvSpPr>
        <p:spPr/>
        <p:txBody>
          <a:bodyPr/>
          <a:lstStyle/>
          <a:p>
            <a:fld id="{3B21BB30-160B-4F85-AD9B-CEF990E5B948}" type="slidenum">
              <a:rPr lang="es-AR" smtClean="0">
                <a:solidFill>
                  <a:prstClr val="black">
                    <a:tint val="75000"/>
                  </a:prstClr>
                </a:solidFill>
              </a:rPr>
              <a:pPr/>
              <a:t>‹Nº›</a:t>
            </a:fld>
            <a:endParaRPr lang="es-AR" dirty="0">
              <a:solidFill>
                <a:prstClr val="black">
                  <a:tint val="75000"/>
                </a:prstClr>
              </a:solidFill>
            </a:endParaRPr>
          </a:p>
        </p:txBody>
      </p:sp>
    </p:spTree>
    <p:extLst>
      <p:ext uri="{BB962C8B-B14F-4D97-AF65-F5344CB8AC3E}">
        <p14:creationId xmlns:p14="http://schemas.microsoft.com/office/powerpoint/2010/main" val="18587450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AR"/>
          </a:p>
        </p:txBody>
      </p:sp>
      <p:sp>
        <p:nvSpPr>
          <p:cNvPr id="3" name="2 Marcador de fecha"/>
          <p:cNvSpPr>
            <a:spLocks noGrp="1"/>
          </p:cNvSpPr>
          <p:nvPr>
            <p:ph type="dt" sz="half" idx="10"/>
          </p:nvPr>
        </p:nvSpPr>
        <p:spPr/>
        <p:txBody>
          <a:bodyPr/>
          <a:lstStyle/>
          <a:p>
            <a:fld id="{A0416616-1D48-4488-B0AF-FFF8D2E43ACA}" type="datetimeFigureOut">
              <a:rPr lang="es-AR" smtClean="0">
                <a:solidFill>
                  <a:prstClr val="black">
                    <a:tint val="75000"/>
                  </a:prstClr>
                </a:solidFill>
              </a:rPr>
              <a:pPr/>
              <a:t>23/6/2026</a:t>
            </a:fld>
            <a:endParaRPr lang="es-AR" dirty="0">
              <a:solidFill>
                <a:prstClr val="black">
                  <a:tint val="75000"/>
                </a:prstClr>
              </a:solidFill>
            </a:endParaRPr>
          </a:p>
        </p:txBody>
      </p:sp>
      <p:sp>
        <p:nvSpPr>
          <p:cNvPr id="4" name="3 Marcador de pie de página"/>
          <p:cNvSpPr>
            <a:spLocks noGrp="1"/>
          </p:cNvSpPr>
          <p:nvPr>
            <p:ph type="ftr" sz="quarter" idx="11"/>
          </p:nvPr>
        </p:nvSpPr>
        <p:spPr/>
        <p:txBody>
          <a:bodyPr/>
          <a:lstStyle/>
          <a:p>
            <a:endParaRPr lang="es-AR" dirty="0">
              <a:solidFill>
                <a:prstClr val="black">
                  <a:tint val="75000"/>
                </a:prstClr>
              </a:solidFill>
            </a:endParaRPr>
          </a:p>
        </p:txBody>
      </p:sp>
      <p:sp>
        <p:nvSpPr>
          <p:cNvPr id="5" name="4 Marcador de número de diapositiva"/>
          <p:cNvSpPr>
            <a:spLocks noGrp="1"/>
          </p:cNvSpPr>
          <p:nvPr>
            <p:ph type="sldNum" sz="quarter" idx="12"/>
          </p:nvPr>
        </p:nvSpPr>
        <p:spPr/>
        <p:txBody>
          <a:bodyPr/>
          <a:lstStyle/>
          <a:p>
            <a:fld id="{3B21BB30-160B-4F85-AD9B-CEF990E5B948}" type="slidenum">
              <a:rPr lang="es-AR" smtClean="0">
                <a:solidFill>
                  <a:prstClr val="black">
                    <a:tint val="75000"/>
                  </a:prstClr>
                </a:solidFill>
              </a:rPr>
              <a:pPr/>
              <a:t>‹Nº›</a:t>
            </a:fld>
            <a:endParaRPr lang="es-AR" dirty="0">
              <a:solidFill>
                <a:prstClr val="black">
                  <a:tint val="75000"/>
                </a:prstClr>
              </a:solidFill>
            </a:endParaRPr>
          </a:p>
        </p:txBody>
      </p:sp>
    </p:spTree>
    <p:extLst>
      <p:ext uri="{BB962C8B-B14F-4D97-AF65-F5344CB8AC3E}">
        <p14:creationId xmlns:p14="http://schemas.microsoft.com/office/powerpoint/2010/main" val="42021786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A0416616-1D48-4488-B0AF-FFF8D2E43ACA}" type="datetimeFigureOut">
              <a:rPr lang="es-AR" smtClean="0">
                <a:solidFill>
                  <a:prstClr val="black">
                    <a:tint val="75000"/>
                  </a:prstClr>
                </a:solidFill>
              </a:rPr>
              <a:pPr/>
              <a:t>23/6/2026</a:t>
            </a:fld>
            <a:endParaRPr lang="es-AR" dirty="0">
              <a:solidFill>
                <a:prstClr val="black">
                  <a:tint val="75000"/>
                </a:prstClr>
              </a:solidFill>
            </a:endParaRPr>
          </a:p>
        </p:txBody>
      </p:sp>
      <p:sp>
        <p:nvSpPr>
          <p:cNvPr id="3" name="2 Marcador de pie de página"/>
          <p:cNvSpPr>
            <a:spLocks noGrp="1"/>
          </p:cNvSpPr>
          <p:nvPr>
            <p:ph type="ftr" sz="quarter" idx="11"/>
          </p:nvPr>
        </p:nvSpPr>
        <p:spPr/>
        <p:txBody>
          <a:bodyPr/>
          <a:lstStyle/>
          <a:p>
            <a:endParaRPr lang="es-AR" dirty="0">
              <a:solidFill>
                <a:prstClr val="black">
                  <a:tint val="75000"/>
                </a:prstClr>
              </a:solidFill>
            </a:endParaRPr>
          </a:p>
        </p:txBody>
      </p:sp>
      <p:sp>
        <p:nvSpPr>
          <p:cNvPr id="4" name="3 Marcador de número de diapositiva"/>
          <p:cNvSpPr>
            <a:spLocks noGrp="1"/>
          </p:cNvSpPr>
          <p:nvPr>
            <p:ph type="sldNum" sz="quarter" idx="12"/>
          </p:nvPr>
        </p:nvSpPr>
        <p:spPr/>
        <p:txBody>
          <a:bodyPr/>
          <a:lstStyle/>
          <a:p>
            <a:fld id="{3B21BB30-160B-4F85-AD9B-CEF990E5B948}" type="slidenum">
              <a:rPr lang="es-AR" smtClean="0">
                <a:solidFill>
                  <a:prstClr val="black">
                    <a:tint val="75000"/>
                  </a:prstClr>
                </a:solidFill>
              </a:rPr>
              <a:pPr/>
              <a:t>‹Nº›</a:t>
            </a:fld>
            <a:endParaRPr lang="es-AR" dirty="0">
              <a:solidFill>
                <a:prstClr val="black">
                  <a:tint val="75000"/>
                </a:prstClr>
              </a:solidFill>
            </a:endParaRPr>
          </a:p>
        </p:txBody>
      </p:sp>
    </p:spTree>
    <p:extLst>
      <p:ext uri="{BB962C8B-B14F-4D97-AF65-F5344CB8AC3E}">
        <p14:creationId xmlns:p14="http://schemas.microsoft.com/office/powerpoint/2010/main" val="21927406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endParaRPr lang="es-AR"/>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A0416616-1D48-4488-B0AF-FFF8D2E43ACA}" type="datetimeFigureOut">
              <a:rPr lang="es-AR" smtClean="0">
                <a:solidFill>
                  <a:prstClr val="black">
                    <a:tint val="75000"/>
                  </a:prstClr>
                </a:solidFill>
              </a:rPr>
              <a:pPr/>
              <a:t>23/6/2026</a:t>
            </a:fld>
            <a:endParaRPr lang="es-AR" dirty="0">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AR" dirty="0">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3B21BB30-160B-4F85-AD9B-CEF990E5B948}" type="slidenum">
              <a:rPr lang="es-AR" smtClean="0">
                <a:solidFill>
                  <a:prstClr val="black">
                    <a:tint val="75000"/>
                  </a:prstClr>
                </a:solidFill>
              </a:rPr>
              <a:pPr/>
              <a:t>‹Nº›</a:t>
            </a:fld>
            <a:endParaRPr lang="es-AR" dirty="0">
              <a:solidFill>
                <a:prstClr val="black">
                  <a:tint val="75000"/>
                </a:prstClr>
              </a:solidFill>
            </a:endParaRPr>
          </a:p>
        </p:txBody>
      </p:sp>
    </p:spTree>
    <p:extLst>
      <p:ext uri="{BB962C8B-B14F-4D97-AF65-F5344CB8AC3E}">
        <p14:creationId xmlns:p14="http://schemas.microsoft.com/office/powerpoint/2010/main" val="1766877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endParaRPr lang="es-AR"/>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AR" dirty="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A0416616-1D48-4488-B0AF-FFF8D2E43ACA}" type="datetimeFigureOut">
              <a:rPr lang="es-AR" smtClean="0">
                <a:solidFill>
                  <a:prstClr val="black">
                    <a:tint val="75000"/>
                  </a:prstClr>
                </a:solidFill>
              </a:rPr>
              <a:pPr/>
              <a:t>23/6/2026</a:t>
            </a:fld>
            <a:endParaRPr lang="es-AR" dirty="0">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AR" dirty="0">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3B21BB30-160B-4F85-AD9B-CEF990E5B948}" type="slidenum">
              <a:rPr lang="es-AR" smtClean="0">
                <a:solidFill>
                  <a:prstClr val="black">
                    <a:tint val="75000"/>
                  </a:prstClr>
                </a:solidFill>
              </a:rPr>
              <a:pPr/>
              <a:t>‹Nº›</a:t>
            </a:fld>
            <a:endParaRPr lang="es-AR" dirty="0">
              <a:solidFill>
                <a:prstClr val="black">
                  <a:tint val="75000"/>
                </a:prstClr>
              </a:solidFill>
            </a:endParaRPr>
          </a:p>
        </p:txBody>
      </p:sp>
    </p:spTree>
    <p:extLst>
      <p:ext uri="{BB962C8B-B14F-4D97-AF65-F5344CB8AC3E}">
        <p14:creationId xmlns:p14="http://schemas.microsoft.com/office/powerpoint/2010/main" val="135351847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AR"/>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3 Marcador de fecha"/>
          <p:cNvSpPr>
            <a:spLocks noGrp="1"/>
          </p:cNvSpPr>
          <p:nvPr>
            <p:ph type="dt" sz="half" idx="10"/>
          </p:nvPr>
        </p:nvSpPr>
        <p:spPr/>
        <p:txBody>
          <a:bodyPr/>
          <a:lstStyle/>
          <a:p>
            <a:fld id="{A0416616-1D48-4488-B0AF-FFF8D2E43ACA}" type="datetimeFigureOut">
              <a:rPr lang="es-AR" smtClean="0">
                <a:solidFill>
                  <a:prstClr val="black">
                    <a:tint val="75000"/>
                  </a:prstClr>
                </a:solidFill>
              </a:rPr>
              <a:pPr/>
              <a:t>23/6/2026</a:t>
            </a:fld>
            <a:endParaRPr lang="es-AR" dirty="0">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AR" dirty="0">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3B21BB30-160B-4F85-AD9B-CEF990E5B948}" type="slidenum">
              <a:rPr lang="es-AR" smtClean="0">
                <a:solidFill>
                  <a:prstClr val="black">
                    <a:tint val="75000"/>
                  </a:prstClr>
                </a:solidFill>
              </a:rPr>
              <a:pPr/>
              <a:t>‹Nº›</a:t>
            </a:fld>
            <a:endParaRPr lang="es-AR" dirty="0">
              <a:solidFill>
                <a:prstClr val="black">
                  <a:tint val="75000"/>
                </a:prstClr>
              </a:solidFill>
            </a:endParaRPr>
          </a:p>
        </p:txBody>
      </p:sp>
    </p:spTree>
    <p:extLst>
      <p:ext uri="{BB962C8B-B14F-4D97-AF65-F5344CB8AC3E}">
        <p14:creationId xmlns:p14="http://schemas.microsoft.com/office/powerpoint/2010/main" val="194396353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a:t>Haga clic para modificar el estilo de título del patrón</a:t>
            </a:r>
            <a:endParaRPr lang="es-AR"/>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3 Marcador de fecha"/>
          <p:cNvSpPr>
            <a:spLocks noGrp="1"/>
          </p:cNvSpPr>
          <p:nvPr>
            <p:ph type="dt" sz="half" idx="10"/>
          </p:nvPr>
        </p:nvSpPr>
        <p:spPr/>
        <p:txBody>
          <a:bodyPr/>
          <a:lstStyle/>
          <a:p>
            <a:fld id="{A0416616-1D48-4488-B0AF-FFF8D2E43ACA}" type="datetimeFigureOut">
              <a:rPr lang="es-AR" smtClean="0">
                <a:solidFill>
                  <a:prstClr val="black">
                    <a:tint val="75000"/>
                  </a:prstClr>
                </a:solidFill>
              </a:rPr>
              <a:pPr/>
              <a:t>23/6/2026</a:t>
            </a:fld>
            <a:endParaRPr lang="es-AR" dirty="0">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AR" dirty="0">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3B21BB30-160B-4F85-AD9B-CEF990E5B948}" type="slidenum">
              <a:rPr lang="es-AR" smtClean="0">
                <a:solidFill>
                  <a:prstClr val="black">
                    <a:tint val="75000"/>
                  </a:prstClr>
                </a:solidFill>
              </a:rPr>
              <a:pPr/>
              <a:t>‹Nº›</a:t>
            </a:fld>
            <a:endParaRPr lang="es-AR" dirty="0">
              <a:solidFill>
                <a:prstClr val="black">
                  <a:tint val="75000"/>
                </a:prstClr>
              </a:solidFill>
            </a:endParaRPr>
          </a:p>
        </p:txBody>
      </p:sp>
    </p:spTree>
    <p:extLst>
      <p:ext uri="{BB962C8B-B14F-4D97-AF65-F5344CB8AC3E}">
        <p14:creationId xmlns:p14="http://schemas.microsoft.com/office/powerpoint/2010/main" val="87033138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685800" y="2125980"/>
            <a:ext cx="7772400" cy="144018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371600" y="3840480"/>
            <a:ext cx="6400800"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dirty="0">
              <a:solidFill>
                <a:prstClr val="black">
                  <a:tint val="75000"/>
                </a:prstClr>
              </a:solidFill>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solidFill>
                  <a:prstClr val="black">
                    <a:tint val="75000"/>
                  </a:prstClr>
                </a:solidFill>
              </a:rPr>
              <a:pPr/>
              <a:t>6/23/2026</a:t>
            </a:fld>
            <a:endParaRPr lang="en-US" dirty="0">
              <a:solidFill>
                <a:prstClr val="black">
                  <a:tint val="75000"/>
                </a:prstClr>
              </a:solidFill>
            </a:endParaRPr>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solidFill>
                  <a:prstClr val="black">
                    <a:tint val="75000"/>
                  </a:prstClr>
                </a:solidFill>
              </a:rPr>
              <a:pPr/>
              <a:t>‹Nº›</a:t>
            </a:fld>
            <a:endParaRPr dirty="0">
              <a:solidFill>
                <a:prstClr val="black">
                  <a:tint val="75000"/>
                </a:prstClr>
              </a:solidFill>
            </a:endParaRPr>
          </a:p>
        </p:txBody>
      </p:sp>
    </p:spTree>
    <p:extLst>
      <p:ext uri="{BB962C8B-B14F-4D97-AF65-F5344CB8AC3E}">
        <p14:creationId xmlns:p14="http://schemas.microsoft.com/office/powerpoint/2010/main" val="42276045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400" b="1" i="0">
                <a:solidFill>
                  <a:srgbClr val="17375E"/>
                </a:solidFill>
                <a:latin typeface="Calibri"/>
                <a:cs typeface="Calibri"/>
              </a:defRPr>
            </a:lvl1pPr>
          </a:lstStyle>
          <a:p>
            <a:endParaRPr/>
          </a:p>
        </p:txBody>
      </p:sp>
      <p:sp>
        <p:nvSpPr>
          <p:cNvPr id="3" name="Holder 3"/>
          <p:cNvSpPr>
            <a:spLocks noGrp="1"/>
          </p:cNvSpPr>
          <p:nvPr>
            <p:ph type="body" idx="1"/>
          </p:nvPr>
        </p:nvSpPr>
        <p:spPr/>
        <p:txBody>
          <a:bodyPr lIns="0" tIns="0" rIns="0" bIns="0"/>
          <a:lstStyle>
            <a:lvl1pPr>
              <a:defRPr sz="3000" b="0" i="0">
                <a:solidFill>
                  <a:schemeClr val="tx1"/>
                </a:solidFill>
                <a:latin typeface="Calibri"/>
                <a:cs typeface="Calibri"/>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dirty="0">
              <a:solidFill>
                <a:prstClr val="black">
                  <a:tint val="75000"/>
                </a:prstClr>
              </a:solidFill>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solidFill>
                  <a:prstClr val="black">
                    <a:tint val="75000"/>
                  </a:prstClr>
                </a:solidFill>
              </a:rPr>
              <a:pPr/>
              <a:t>6/23/2026</a:t>
            </a:fld>
            <a:endParaRPr lang="en-US" dirty="0">
              <a:solidFill>
                <a:prstClr val="black">
                  <a:tint val="75000"/>
                </a:prstClr>
              </a:solidFill>
            </a:endParaRPr>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solidFill>
                  <a:prstClr val="black">
                    <a:tint val="75000"/>
                  </a:prstClr>
                </a:solidFill>
              </a:rPr>
              <a:pPr/>
              <a:t>‹Nº›</a:t>
            </a:fld>
            <a:endParaRPr dirty="0">
              <a:solidFill>
                <a:prstClr val="black">
                  <a:tint val="75000"/>
                </a:prstClr>
              </a:solidFill>
            </a:endParaRPr>
          </a:p>
        </p:txBody>
      </p:sp>
    </p:spTree>
    <p:extLst>
      <p:ext uri="{BB962C8B-B14F-4D97-AF65-F5344CB8AC3E}">
        <p14:creationId xmlns:p14="http://schemas.microsoft.com/office/powerpoint/2010/main" val="372032910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400" b="1" i="0">
                <a:solidFill>
                  <a:srgbClr val="17375E"/>
                </a:solidFill>
                <a:latin typeface="Calibri"/>
                <a:cs typeface="Calibri"/>
              </a:defRPr>
            </a:lvl1pPr>
          </a:lstStyle>
          <a:p>
            <a:endParaRPr/>
          </a:p>
        </p:txBody>
      </p:sp>
      <p:sp>
        <p:nvSpPr>
          <p:cNvPr id="3" name="Holder 3"/>
          <p:cNvSpPr>
            <a:spLocks noGrp="1"/>
          </p:cNvSpPr>
          <p:nvPr>
            <p:ph sz="half" idx="2"/>
          </p:nvPr>
        </p:nvSpPr>
        <p:spPr>
          <a:xfrm>
            <a:off x="457200" y="1577340"/>
            <a:ext cx="397764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60" y="1577340"/>
            <a:ext cx="397764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dirty="0">
              <a:solidFill>
                <a:prstClr val="black">
                  <a:tint val="75000"/>
                </a:prstClr>
              </a:solidFill>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solidFill>
                  <a:prstClr val="black">
                    <a:tint val="75000"/>
                  </a:prstClr>
                </a:solidFill>
              </a:rPr>
              <a:pPr/>
              <a:t>6/23/2026</a:t>
            </a:fld>
            <a:endParaRPr lang="en-US" dirty="0">
              <a:solidFill>
                <a:prstClr val="black">
                  <a:tint val="75000"/>
                </a:prstClr>
              </a:solidFill>
            </a:endParaRPr>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solidFill>
                  <a:prstClr val="black">
                    <a:tint val="75000"/>
                  </a:prstClr>
                </a:solidFill>
              </a:rPr>
              <a:pPr/>
              <a:t>‹Nº›</a:t>
            </a:fld>
            <a:endParaRPr dirty="0">
              <a:solidFill>
                <a:prstClr val="black">
                  <a:tint val="75000"/>
                </a:prstClr>
              </a:solidFill>
            </a:endParaRPr>
          </a:p>
        </p:txBody>
      </p:sp>
    </p:spTree>
    <p:extLst>
      <p:ext uri="{BB962C8B-B14F-4D97-AF65-F5344CB8AC3E}">
        <p14:creationId xmlns:p14="http://schemas.microsoft.com/office/powerpoint/2010/main" val="22465610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0" y="0"/>
            <a:ext cx="9144000" cy="6858000"/>
          </a:xfrm>
          <a:prstGeom prst="rect">
            <a:avLst/>
          </a:prstGeom>
          <a:blipFill>
            <a:blip r:embed="rId2" cstate="print"/>
            <a:stretch>
              <a:fillRect/>
            </a:stretch>
          </a:blipFill>
        </p:spPr>
        <p:txBody>
          <a:bodyPr wrap="square" lIns="0" tIns="0" rIns="0" bIns="0" rtlCol="0"/>
          <a:lstStyle/>
          <a:p>
            <a:endParaRPr dirty="0"/>
          </a:p>
        </p:txBody>
      </p:sp>
      <p:sp>
        <p:nvSpPr>
          <p:cNvPr id="17" name="bk object 17"/>
          <p:cNvSpPr/>
          <p:nvPr/>
        </p:nvSpPr>
        <p:spPr>
          <a:xfrm>
            <a:off x="77787" y="0"/>
            <a:ext cx="228600" cy="6858000"/>
          </a:xfrm>
          <a:custGeom>
            <a:avLst/>
            <a:gdLst/>
            <a:ahLst/>
            <a:cxnLst/>
            <a:rect l="l" t="t" r="r" b="b"/>
            <a:pathLst>
              <a:path w="228600" h="6858000">
                <a:moveTo>
                  <a:pt x="0" y="6858000"/>
                </a:moveTo>
                <a:lnTo>
                  <a:pt x="228600" y="6858000"/>
                </a:lnTo>
                <a:lnTo>
                  <a:pt x="228600" y="0"/>
                </a:lnTo>
                <a:lnTo>
                  <a:pt x="0" y="0"/>
                </a:lnTo>
                <a:lnTo>
                  <a:pt x="0" y="6858000"/>
                </a:lnTo>
                <a:close/>
              </a:path>
            </a:pathLst>
          </a:custGeom>
          <a:solidFill>
            <a:srgbClr val="FFFFFF">
              <a:alpha val="10195"/>
            </a:srgbClr>
          </a:solidFill>
        </p:spPr>
        <p:txBody>
          <a:bodyPr wrap="square" lIns="0" tIns="0" rIns="0" bIns="0" rtlCol="0"/>
          <a:lstStyle/>
          <a:p>
            <a:endParaRPr dirty="0"/>
          </a:p>
        </p:txBody>
      </p:sp>
      <p:sp>
        <p:nvSpPr>
          <p:cNvPr id="18" name="bk object 18"/>
          <p:cNvSpPr/>
          <p:nvPr/>
        </p:nvSpPr>
        <p:spPr>
          <a:xfrm>
            <a:off x="306387" y="0"/>
            <a:ext cx="193675" cy="6858000"/>
          </a:xfrm>
          <a:custGeom>
            <a:avLst/>
            <a:gdLst/>
            <a:ahLst/>
            <a:cxnLst/>
            <a:rect l="l" t="t" r="r" b="b"/>
            <a:pathLst>
              <a:path w="193675" h="6858000">
                <a:moveTo>
                  <a:pt x="0" y="6858000"/>
                </a:moveTo>
                <a:lnTo>
                  <a:pt x="193675" y="6858000"/>
                </a:lnTo>
                <a:lnTo>
                  <a:pt x="193675" y="0"/>
                </a:lnTo>
                <a:lnTo>
                  <a:pt x="0" y="0"/>
                </a:lnTo>
                <a:lnTo>
                  <a:pt x="0" y="6858000"/>
                </a:lnTo>
                <a:close/>
              </a:path>
            </a:pathLst>
          </a:custGeom>
          <a:solidFill>
            <a:srgbClr val="FFFFFF">
              <a:alpha val="10195"/>
            </a:srgbClr>
          </a:solidFill>
        </p:spPr>
        <p:txBody>
          <a:bodyPr wrap="square" lIns="0" tIns="0" rIns="0" bIns="0" rtlCol="0"/>
          <a:lstStyle/>
          <a:p>
            <a:endParaRPr dirty="0"/>
          </a:p>
        </p:txBody>
      </p:sp>
      <p:sp>
        <p:nvSpPr>
          <p:cNvPr id="19" name="bk object 19"/>
          <p:cNvSpPr/>
          <p:nvPr/>
        </p:nvSpPr>
        <p:spPr>
          <a:xfrm>
            <a:off x="1490662" y="0"/>
            <a:ext cx="1483360" cy="333375"/>
          </a:xfrm>
          <a:custGeom>
            <a:avLst/>
            <a:gdLst/>
            <a:ahLst/>
            <a:cxnLst/>
            <a:rect l="l" t="t" r="r" b="b"/>
            <a:pathLst>
              <a:path w="1483360" h="333375">
                <a:moveTo>
                  <a:pt x="0" y="333311"/>
                </a:moveTo>
                <a:lnTo>
                  <a:pt x="1482788" y="333311"/>
                </a:lnTo>
                <a:lnTo>
                  <a:pt x="1482788" y="0"/>
                </a:lnTo>
                <a:lnTo>
                  <a:pt x="0" y="0"/>
                </a:lnTo>
                <a:lnTo>
                  <a:pt x="0" y="333311"/>
                </a:lnTo>
                <a:close/>
              </a:path>
            </a:pathLst>
          </a:custGeom>
          <a:solidFill>
            <a:srgbClr val="FFFFFF">
              <a:alpha val="10195"/>
            </a:srgbClr>
          </a:solidFill>
        </p:spPr>
        <p:txBody>
          <a:bodyPr wrap="square" lIns="0" tIns="0" rIns="0" bIns="0" rtlCol="0"/>
          <a:lstStyle/>
          <a:p>
            <a:endParaRPr dirty="0"/>
          </a:p>
        </p:txBody>
      </p:sp>
      <p:sp>
        <p:nvSpPr>
          <p:cNvPr id="20" name="bk object 20"/>
          <p:cNvSpPr/>
          <p:nvPr/>
        </p:nvSpPr>
        <p:spPr>
          <a:xfrm>
            <a:off x="1490662" y="6519862"/>
            <a:ext cx="1483360" cy="338455"/>
          </a:xfrm>
          <a:custGeom>
            <a:avLst/>
            <a:gdLst/>
            <a:ahLst/>
            <a:cxnLst/>
            <a:rect l="l" t="t" r="r" b="b"/>
            <a:pathLst>
              <a:path w="1483360" h="338454">
                <a:moveTo>
                  <a:pt x="0" y="338137"/>
                </a:moveTo>
                <a:lnTo>
                  <a:pt x="1482788" y="338137"/>
                </a:lnTo>
                <a:lnTo>
                  <a:pt x="1482788" y="0"/>
                </a:lnTo>
                <a:lnTo>
                  <a:pt x="0" y="0"/>
                </a:lnTo>
                <a:lnTo>
                  <a:pt x="0" y="338137"/>
                </a:lnTo>
                <a:close/>
              </a:path>
            </a:pathLst>
          </a:custGeom>
          <a:solidFill>
            <a:srgbClr val="FFFFFF">
              <a:alpha val="10195"/>
            </a:srgbClr>
          </a:solidFill>
        </p:spPr>
        <p:txBody>
          <a:bodyPr wrap="square" lIns="0" tIns="0" rIns="0" bIns="0" rtlCol="0"/>
          <a:lstStyle/>
          <a:p>
            <a:endParaRPr dirty="0"/>
          </a:p>
        </p:txBody>
      </p:sp>
      <p:sp>
        <p:nvSpPr>
          <p:cNvPr id="21" name="bk object 21"/>
          <p:cNvSpPr/>
          <p:nvPr/>
        </p:nvSpPr>
        <p:spPr>
          <a:xfrm>
            <a:off x="500062" y="0"/>
            <a:ext cx="228600" cy="333375"/>
          </a:xfrm>
          <a:custGeom>
            <a:avLst/>
            <a:gdLst/>
            <a:ahLst/>
            <a:cxnLst/>
            <a:rect l="l" t="t" r="r" b="b"/>
            <a:pathLst>
              <a:path w="228600" h="333375">
                <a:moveTo>
                  <a:pt x="0" y="333311"/>
                </a:moveTo>
                <a:lnTo>
                  <a:pt x="228600" y="333311"/>
                </a:lnTo>
                <a:lnTo>
                  <a:pt x="228600" y="0"/>
                </a:lnTo>
                <a:lnTo>
                  <a:pt x="0" y="0"/>
                </a:lnTo>
                <a:lnTo>
                  <a:pt x="0" y="333311"/>
                </a:lnTo>
                <a:close/>
              </a:path>
            </a:pathLst>
          </a:custGeom>
          <a:solidFill>
            <a:srgbClr val="FFFFFF">
              <a:alpha val="10195"/>
            </a:srgbClr>
          </a:solidFill>
        </p:spPr>
        <p:txBody>
          <a:bodyPr wrap="square" lIns="0" tIns="0" rIns="0" bIns="0" rtlCol="0"/>
          <a:lstStyle/>
          <a:p>
            <a:endParaRPr dirty="0"/>
          </a:p>
        </p:txBody>
      </p:sp>
      <p:sp>
        <p:nvSpPr>
          <p:cNvPr id="22" name="bk object 22"/>
          <p:cNvSpPr/>
          <p:nvPr/>
        </p:nvSpPr>
        <p:spPr>
          <a:xfrm>
            <a:off x="500062" y="6519862"/>
            <a:ext cx="228600" cy="338455"/>
          </a:xfrm>
          <a:custGeom>
            <a:avLst/>
            <a:gdLst/>
            <a:ahLst/>
            <a:cxnLst/>
            <a:rect l="l" t="t" r="r" b="b"/>
            <a:pathLst>
              <a:path w="228600" h="338454">
                <a:moveTo>
                  <a:pt x="0" y="338137"/>
                </a:moveTo>
                <a:lnTo>
                  <a:pt x="228600" y="338137"/>
                </a:lnTo>
                <a:lnTo>
                  <a:pt x="228600" y="0"/>
                </a:lnTo>
                <a:lnTo>
                  <a:pt x="0" y="0"/>
                </a:lnTo>
                <a:lnTo>
                  <a:pt x="0" y="338137"/>
                </a:lnTo>
                <a:close/>
              </a:path>
            </a:pathLst>
          </a:custGeom>
          <a:solidFill>
            <a:srgbClr val="FFFFFF">
              <a:alpha val="10195"/>
            </a:srgbClr>
          </a:solidFill>
        </p:spPr>
        <p:txBody>
          <a:bodyPr wrap="square" lIns="0" tIns="0" rIns="0" bIns="0" rtlCol="0"/>
          <a:lstStyle/>
          <a:p>
            <a:endParaRPr dirty="0"/>
          </a:p>
        </p:txBody>
      </p:sp>
      <p:sp>
        <p:nvSpPr>
          <p:cNvPr id="23" name="bk object 23"/>
          <p:cNvSpPr/>
          <p:nvPr/>
        </p:nvSpPr>
        <p:spPr>
          <a:xfrm>
            <a:off x="728662" y="0"/>
            <a:ext cx="762000" cy="333375"/>
          </a:xfrm>
          <a:custGeom>
            <a:avLst/>
            <a:gdLst/>
            <a:ahLst/>
            <a:cxnLst/>
            <a:rect l="l" t="t" r="r" b="b"/>
            <a:pathLst>
              <a:path w="762000" h="333375">
                <a:moveTo>
                  <a:pt x="0" y="333311"/>
                </a:moveTo>
                <a:lnTo>
                  <a:pt x="762000" y="333311"/>
                </a:lnTo>
                <a:lnTo>
                  <a:pt x="762000" y="0"/>
                </a:lnTo>
                <a:lnTo>
                  <a:pt x="0" y="0"/>
                </a:lnTo>
                <a:lnTo>
                  <a:pt x="0" y="333311"/>
                </a:lnTo>
                <a:close/>
              </a:path>
            </a:pathLst>
          </a:custGeom>
          <a:solidFill>
            <a:srgbClr val="FFFFFF">
              <a:alpha val="10195"/>
            </a:srgbClr>
          </a:solidFill>
        </p:spPr>
        <p:txBody>
          <a:bodyPr wrap="square" lIns="0" tIns="0" rIns="0" bIns="0" rtlCol="0"/>
          <a:lstStyle/>
          <a:p>
            <a:endParaRPr dirty="0"/>
          </a:p>
        </p:txBody>
      </p:sp>
      <p:sp>
        <p:nvSpPr>
          <p:cNvPr id="24" name="bk object 24"/>
          <p:cNvSpPr/>
          <p:nvPr/>
        </p:nvSpPr>
        <p:spPr>
          <a:xfrm>
            <a:off x="728662" y="6519862"/>
            <a:ext cx="762000" cy="338455"/>
          </a:xfrm>
          <a:custGeom>
            <a:avLst/>
            <a:gdLst/>
            <a:ahLst/>
            <a:cxnLst/>
            <a:rect l="l" t="t" r="r" b="b"/>
            <a:pathLst>
              <a:path w="762000" h="338454">
                <a:moveTo>
                  <a:pt x="0" y="338137"/>
                </a:moveTo>
                <a:lnTo>
                  <a:pt x="762000" y="338137"/>
                </a:lnTo>
                <a:lnTo>
                  <a:pt x="762000" y="0"/>
                </a:lnTo>
                <a:lnTo>
                  <a:pt x="0" y="0"/>
                </a:lnTo>
                <a:lnTo>
                  <a:pt x="0" y="338137"/>
                </a:lnTo>
                <a:close/>
              </a:path>
            </a:pathLst>
          </a:custGeom>
          <a:solidFill>
            <a:srgbClr val="FFFFFF">
              <a:alpha val="10195"/>
            </a:srgbClr>
          </a:solidFill>
        </p:spPr>
        <p:txBody>
          <a:bodyPr wrap="square" lIns="0" tIns="0" rIns="0" bIns="0" rtlCol="0"/>
          <a:lstStyle/>
          <a:p>
            <a:endParaRPr dirty="0"/>
          </a:p>
        </p:txBody>
      </p:sp>
      <p:sp>
        <p:nvSpPr>
          <p:cNvPr id="25" name="bk object 25"/>
          <p:cNvSpPr/>
          <p:nvPr/>
        </p:nvSpPr>
        <p:spPr>
          <a:xfrm>
            <a:off x="6707251" y="6519862"/>
            <a:ext cx="1524000" cy="338455"/>
          </a:xfrm>
          <a:custGeom>
            <a:avLst/>
            <a:gdLst/>
            <a:ahLst/>
            <a:cxnLst/>
            <a:rect l="l" t="t" r="r" b="b"/>
            <a:pathLst>
              <a:path w="1524000" h="338454">
                <a:moveTo>
                  <a:pt x="0" y="338137"/>
                </a:moveTo>
                <a:lnTo>
                  <a:pt x="1524000" y="338137"/>
                </a:lnTo>
                <a:lnTo>
                  <a:pt x="1524000" y="0"/>
                </a:lnTo>
                <a:lnTo>
                  <a:pt x="0" y="0"/>
                </a:lnTo>
                <a:lnTo>
                  <a:pt x="0" y="338137"/>
                </a:lnTo>
                <a:close/>
              </a:path>
            </a:pathLst>
          </a:custGeom>
          <a:solidFill>
            <a:srgbClr val="FFFFFF">
              <a:alpha val="10195"/>
            </a:srgbClr>
          </a:solidFill>
        </p:spPr>
        <p:txBody>
          <a:bodyPr wrap="square" lIns="0" tIns="0" rIns="0" bIns="0" rtlCol="0"/>
          <a:lstStyle/>
          <a:p>
            <a:endParaRPr dirty="0"/>
          </a:p>
        </p:txBody>
      </p:sp>
      <p:sp>
        <p:nvSpPr>
          <p:cNvPr id="26" name="bk object 26"/>
          <p:cNvSpPr/>
          <p:nvPr/>
        </p:nvSpPr>
        <p:spPr>
          <a:xfrm>
            <a:off x="8993251" y="0"/>
            <a:ext cx="151130" cy="6858000"/>
          </a:xfrm>
          <a:custGeom>
            <a:avLst/>
            <a:gdLst/>
            <a:ahLst/>
            <a:cxnLst/>
            <a:rect l="l" t="t" r="r" b="b"/>
            <a:pathLst>
              <a:path w="151129" h="6858000">
                <a:moveTo>
                  <a:pt x="0" y="6857998"/>
                </a:moveTo>
                <a:lnTo>
                  <a:pt x="150749" y="6857998"/>
                </a:lnTo>
                <a:lnTo>
                  <a:pt x="150749" y="0"/>
                </a:lnTo>
                <a:lnTo>
                  <a:pt x="0" y="0"/>
                </a:lnTo>
                <a:lnTo>
                  <a:pt x="0" y="6857998"/>
                </a:lnTo>
                <a:close/>
              </a:path>
            </a:pathLst>
          </a:custGeom>
          <a:solidFill>
            <a:srgbClr val="FFFFFF">
              <a:alpha val="10195"/>
            </a:srgbClr>
          </a:solidFill>
        </p:spPr>
        <p:txBody>
          <a:bodyPr wrap="square" lIns="0" tIns="0" rIns="0" bIns="0" rtlCol="0"/>
          <a:lstStyle/>
          <a:p>
            <a:endParaRPr dirty="0"/>
          </a:p>
        </p:txBody>
      </p:sp>
      <p:sp>
        <p:nvSpPr>
          <p:cNvPr id="27" name="bk object 27"/>
          <p:cNvSpPr/>
          <p:nvPr/>
        </p:nvSpPr>
        <p:spPr>
          <a:xfrm>
            <a:off x="8231251" y="0"/>
            <a:ext cx="762000" cy="6858000"/>
          </a:xfrm>
          <a:custGeom>
            <a:avLst/>
            <a:gdLst/>
            <a:ahLst/>
            <a:cxnLst/>
            <a:rect l="l" t="t" r="r" b="b"/>
            <a:pathLst>
              <a:path w="762000" h="6858000">
                <a:moveTo>
                  <a:pt x="0" y="6858000"/>
                </a:moveTo>
                <a:lnTo>
                  <a:pt x="762000" y="6858000"/>
                </a:lnTo>
                <a:lnTo>
                  <a:pt x="762000" y="0"/>
                </a:lnTo>
                <a:lnTo>
                  <a:pt x="0" y="0"/>
                </a:lnTo>
                <a:lnTo>
                  <a:pt x="0" y="6858000"/>
                </a:lnTo>
                <a:close/>
              </a:path>
            </a:pathLst>
          </a:custGeom>
          <a:solidFill>
            <a:srgbClr val="FFFFFF">
              <a:alpha val="10195"/>
            </a:srgbClr>
          </a:solidFill>
        </p:spPr>
        <p:txBody>
          <a:bodyPr wrap="square" lIns="0" tIns="0" rIns="0" bIns="0" rtlCol="0"/>
          <a:lstStyle/>
          <a:p>
            <a:endParaRPr dirty="0"/>
          </a:p>
        </p:txBody>
      </p:sp>
      <p:sp>
        <p:nvSpPr>
          <p:cNvPr id="28" name="bk object 28"/>
          <p:cNvSpPr/>
          <p:nvPr/>
        </p:nvSpPr>
        <p:spPr>
          <a:xfrm>
            <a:off x="3964051" y="0"/>
            <a:ext cx="596900" cy="333375"/>
          </a:xfrm>
          <a:custGeom>
            <a:avLst/>
            <a:gdLst/>
            <a:ahLst/>
            <a:cxnLst/>
            <a:rect l="l" t="t" r="r" b="b"/>
            <a:pathLst>
              <a:path w="596900" h="333375">
                <a:moveTo>
                  <a:pt x="0" y="333311"/>
                </a:moveTo>
                <a:lnTo>
                  <a:pt x="596900" y="333311"/>
                </a:lnTo>
                <a:lnTo>
                  <a:pt x="596900" y="0"/>
                </a:lnTo>
                <a:lnTo>
                  <a:pt x="0" y="0"/>
                </a:lnTo>
                <a:lnTo>
                  <a:pt x="0" y="333311"/>
                </a:lnTo>
                <a:close/>
              </a:path>
            </a:pathLst>
          </a:custGeom>
          <a:solidFill>
            <a:srgbClr val="FFFFFF">
              <a:alpha val="10195"/>
            </a:srgbClr>
          </a:solidFill>
        </p:spPr>
        <p:txBody>
          <a:bodyPr wrap="square" lIns="0" tIns="0" rIns="0" bIns="0" rtlCol="0"/>
          <a:lstStyle/>
          <a:p>
            <a:endParaRPr dirty="0"/>
          </a:p>
        </p:txBody>
      </p:sp>
      <p:sp>
        <p:nvSpPr>
          <p:cNvPr id="29" name="bk object 29"/>
          <p:cNvSpPr/>
          <p:nvPr/>
        </p:nvSpPr>
        <p:spPr>
          <a:xfrm>
            <a:off x="3964051" y="6519862"/>
            <a:ext cx="2743200" cy="338455"/>
          </a:xfrm>
          <a:custGeom>
            <a:avLst/>
            <a:gdLst/>
            <a:ahLst/>
            <a:cxnLst/>
            <a:rect l="l" t="t" r="r" b="b"/>
            <a:pathLst>
              <a:path w="2743200" h="338454">
                <a:moveTo>
                  <a:pt x="0" y="338137"/>
                </a:moveTo>
                <a:lnTo>
                  <a:pt x="2743200" y="338137"/>
                </a:lnTo>
                <a:lnTo>
                  <a:pt x="2743200" y="0"/>
                </a:lnTo>
                <a:lnTo>
                  <a:pt x="0" y="0"/>
                </a:lnTo>
                <a:lnTo>
                  <a:pt x="0" y="338137"/>
                </a:lnTo>
                <a:close/>
              </a:path>
            </a:pathLst>
          </a:custGeom>
          <a:solidFill>
            <a:srgbClr val="FFFFFF">
              <a:alpha val="10195"/>
            </a:srgbClr>
          </a:solidFill>
        </p:spPr>
        <p:txBody>
          <a:bodyPr wrap="square" lIns="0" tIns="0" rIns="0" bIns="0" rtlCol="0"/>
          <a:lstStyle/>
          <a:p>
            <a:endParaRPr dirty="0"/>
          </a:p>
        </p:txBody>
      </p:sp>
      <p:sp>
        <p:nvSpPr>
          <p:cNvPr id="30" name="bk object 30"/>
          <p:cNvSpPr/>
          <p:nvPr/>
        </p:nvSpPr>
        <p:spPr>
          <a:xfrm>
            <a:off x="47625" y="0"/>
            <a:ext cx="9102725" cy="6864348"/>
          </a:xfrm>
          <a:prstGeom prst="rect">
            <a:avLst/>
          </a:prstGeom>
          <a:blipFill>
            <a:blip r:embed="rId3" cstate="print"/>
            <a:stretch>
              <a:fillRect/>
            </a:stretch>
          </a:blipFill>
        </p:spPr>
        <p:txBody>
          <a:bodyPr wrap="square" lIns="0" tIns="0" rIns="0" bIns="0" rtlCol="0"/>
          <a:lstStyle/>
          <a:p>
            <a:endParaRPr dirty="0"/>
          </a:p>
        </p:txBody>
      </p:sp>
      <p:sp>
        <p:nvSpPr>
          <p:cNvPr id="31" name="bk object 31"/>
          <p:cNvSpPr/>
          <p:nvPr/>
        </p:nvSpPr>
        <p:spPr>
          <a:xfrm>
            <a:off x="457200" y="333311"/>
            <a:ext cx="8229600" cy="6186805"/>
          </a:xfrm>
          <a:custGeom>
            <a:avLst/>
            <a:gdLst/>
            <a:ahLst/>
            <a:cxnLst/>
            <a:rect l="l" t="t" r="r" b="b"/>
            <a:pathLst>
              <a:path w="8229600" h="6186805">
                <a:moveTo>
                  <a:pt x="0" y="6186551"/>
                </a:moveTo>
                <a:lnTo>
                  <a:pt x="8229600" y="6186551"/>
                </a:lnTo>
                <a:lnTo>
                  <a:pt x="8229600" y="0"/>
                </a:lnTo>
                <a:lnTo>
                  <a:pt x="0" y="0"/>
                </a:lnTo>
                <a:lnTo>
                  <a:pt x="0" y="6186551"/>
                </a:lnTo>
                <a:close/>
              </a:path>
            </a:pathLst>
          </a:custGeom>
          <a:solidFill>
            <a:srgbClr val="FFFFFF"/>
          </a:solidFill>
        </p:spPr>
        <p:txBody>
          <a:bodyPr wrap="square" lIns="0" tIns="0" rIns="0" bIns="0" rtlCol="0"/>
          <a:lstStyle/>
          <a:p>
            <a:endParaRPr dirty="0"/>
          </a:p>
        </p:txBody>
      </p:sp>
      <p:sp>
        <p:nvSpPr>
          <p:cNvPr id="32" name="bk object 32"/>
          <p:cNvSpPr/>
          <p:nvPr/>
        </p:nvSpPr>
        <p:spPr>
          <a:xfrm>
            <a:off x="457200" y="333311"/>
            <a:ext cx="8229600" cy="6186805"/>
          </a:xfrm>
          <a:custGeom>
            <a:avLst/>
            <a:gdLst/>
            <a:ahLst/>
            <a:cxnLst/>
            <a:rect l="l" t="t" r="r" b="b"/>
            <a:pathLst>
              <a:path w="8229600" h="6186805">
                <a:moveTo>
                  <a:pt x="0" y="6186551"/>
                </a:moveTo>
                <a:lnTo>
                  <a:pt x="8229600" y="6186551"/>
                </a:lnTo>
                <a:lnTo>
                  <a:pt x="8229600" y="0"/>
                </a:lnTo>
                <a:lnTo>
                  <a:pt x="0" y="0"/>
                </a:lnTo>
                <a:lnTo>
                  <a:pt x="0" y="6186551"/>
                </a:lnTo>
                <a:close/>
              </a:path>
            </a:pathLst>
          </a:custGeom>
          <a:ln w="12699">
            <a:solidFill>
              <a:srgbClr val="000000"/>
            </a:solidFill>
          </a:ln>
        </p:spPr>
        <p:txBody>
          <a:bodyPr wrap="square" lIns="0" tIns="0" rIns="0" bIns="0" rtlCol="0"/>
          <a:lstStyle/>
          <a:p>
            <a:endParaRPr dirty="0"/>
          </a:p>
        </p:txBody>
      </p:sp>
      <p:sp>
        <p:nvSpPr>
          <p:cNvPr id="33" name="bk object 33"/>
          <p:cNvSpPr/>
          <p:nvPr/>
        </p:nvSpPr>
        <p:spPr>
          <a:xfrm>
            <a:off x="4560951" y="0"/>
            <a:ext cx="3679825" cy="678180"/>
          </a:xfrm>
          <a:custGeom>
            <a:avLst/>
            <a:gdLst/>
            <a:ahLst/>
            <a:cxnLst/>
            <a:rect l="l" t="t" r="r" b="b"/>
            <a:pathLst>
              <a:path w="3679825" h="678180">
                <a:moveTo>
                  <a:pt x="0" y="677926"/>
                </a:moveTo>
                <a:lnTo>
                  <a:pt x="3679825" y="677926"/>
                </a:lnTo>
                <a:lnTo>
                  <a:pt x="3679825" y="0"/>
                </a:lnTo>
                <a:lnTo>
                  <a:pt x="0" y="0"/>
                </a:lnTo>
                <a:lnTo>
                  <a:pt x="0" y="677926"/>
                </a:lnTo>
                <a:close/>
              </a:path>
            </a:pathLst>
          </a:custGeom>
          <a:solidFill>
            <a:srgbClr val="F5F5F5"/>
          </a:solidFill>
        </p:spPr>
        <p:txBody>
          <a:bodyPr wrap="square" lIns="0" tIns="0" rIns="0" bIns="0" rtlCol="0"/>
          <a:lstStyle/>
          <a:p>
            <a:endParaRPr dirty="0"/>
          </a:p>
        </p:txBody>
      </p:sp>
      <p:sp>
        <p:nvSpPr>
          <p:cNvPr id="34" name="bk object 34"/>
          <p:cNvSpPr/>
          <p:nvPr/>
        </p:nvSpPr>
        <p:spPr>
          <a:xfrm>
            <a:off x="4560951" y="0"/>
            <a:ext cx="3679825" cy="678180"/>
          </a:xfrm>
          <a:custGeom>
            <a:avLst/>
            <a:gdLst/>
            <a:ahLst/>
            <a:cxnLst/>
            <a:rect l="l" t="t" r="r" b="b"/>
            <a:pathLst>
              <a:path w="3679825" h="678180">
                <a:moveTo>
                  <a:pt x="0" y="677926"/>
                </a:moveTo>
                <a:lnTo>
                  <a:pt x="3679825" y="677926"/>
                </a:lnTo>
                <a:lnTo>
                  <a:pt x="3679825" y="0"/>
                </a:lnTo>
              </a:path>
            </a:pathLst>
          </a:custGeom>
          <a:ln w="15875">
            <a:solidFill>
              <a:srgbClr val="74A40F"/>
            </a:solidFill>
          </a:ln>
        </p:spPr>
        <p:txBody>
          <a:bodyPr wrap="square" lIns="0" tIns="0" rIns="0" bIns="0" rtlCol="0"/>
          <a:lstStyle/>
          <a:p>
            <a:endParaRPr dirty="0"/>
          </a:p>
        </p:txBody>
      </p:sp>
      <p:sp>
        <p:nvSpPr>
          <p:cNvPr id="35" name="bk object 35"/>
          <p:cNvSpPr/>
          <p:nvPr/>
        </p:nvSpPr>
        <p:spPr>
          <a:xfrm>
            <a:off x="4560951" y="0"/>
            <a:ext cx="0" cy="678180"/>
          </a:xfrm>
          <a:custGeom>
            <a:avLst/>
            <a:gdLst/>
            <a:ahLst/>
            <a:cxnLst/>
            <a:rect l="l" t="t" r="r" b="b"/>
            <a:pathLst>
              <a:path h="678180">
                <a:moveTo>
                  <a:pt x="0" y="0"/>
                </a:moveTo>
                <a:lnTo>
                  <a:pt x="0" y="677926"/>
                </a:lnTo>
              </a:path>
            </a:pathLst>
          </a:custGeom>
          <a:ln w="15875">
            <a:solidFill>
              <a:srgbClr val="74A40F"/>
            </a:solidFill>
          </a:ln>
        </p:spPr>
        <p:txBody>
          <a:bodyPr wrap="square" lIns="0" tIns="0" rIns="0" bIns="0" rtlCol="0"/>
          <a:lstStyle/>
          <a:p>
            <a:endParaRPr dirty="0"/>
          </a:p>
        </p:txBody>
      </p:sp>
      <p:sp>
        <p:nvSpPr>
          <p:cNvPr id="36" name="bk object 36"/>
          <p:cNvSpPr/>
          <p:nvPr/>
        </p:nvSpPr>
        <p:spPr>
          <a:xfrm>
            <a:off x="4649851" y="0"/>
            <a:ext cx="3505200" cy="601980"/>
          </a:xfrm>
          <a:custGeom>
            <a:avLst/>
            <a:gdLst/>
            <a:ahLst/>
            <a:cxnLst/>
            <a:rect l="l" t="t" r="r" b="b"/>
            <a:pathLst>
              <a:path w="3505200" h="601980">
                <a:moveTo>
                  <a:pt x="0" y="601726"/>
                </a:moveTo>
                <a:lnTo>
                  <a:pt x="3505200" y="601726"/>
                </a:lnTo>
                <a:lnTo>
                  <a:pt x="3505200" y="0"/>
                </a:lnTo>
                <a:lnTo>
                  <a:pt x="0" y="0"/>
                </a:lnTo>
                <a:lnTo>
                  <a:pt x="0" y="601726"/>
                </a:lnTo>
                <a:close/>
              </a:path>
            </a:pathLst>
          </a:custGeom>
          <a:solidFill>
            <a:srgbClr val="70685A"/>
          </a:solidFill>
        </p:spPr>
        <p:txBody>
          <a:bodyPr wrap="square" lIns="0" tIns="0" rIns="0" bIns="0" rtlCol="0"/>
          <a:lstStyle/>
          <a:p>
            <a:endParaRPr dirty="0"/>
          </a:p>
        </p:txBody>
      </p:sp>
      <p:sp>
        <p:nvSpPr>
          <p:cNvPr id="2" name="Holder 2"/>
          <p:cNvSpPr>
            <a:spLocks noGrp="1"/>
          </p:cNvSpPr>
          <p:nvPr>
            <p:ph type="title"/>
          </p:nvPr>
        </p:nvSpPr>
        <p:spPr/>
        <p:txBody>
          <a:bodyPr lIns="0" tIns="0" rIns="0" bIns="0"/>
          <a:lstStyle>
            <a:lvl1pPr>
              <a:defRPr sz="4000" b="0" i="0">
                <a:solidFill>
                  <a:srgbClr val="93C500"/>
                </a:solidFill>
                <a:latin typeface="Century Gothic"/>
                <a:cs typeface="Century Gothic"/>
              </a:defRPr>
            </a:lvl1pPr>
          </a:lstStyle>
          <a:p>
            <a:endParaRPr/>
          </a:p>
        </p:txBody>
      </p:sp>
      <p:sp>
        <p:nvSpPr>
          <p:cNvPr id="3" name="Holder 3"/>
          <p:cNvSpPr>
            <a:spLocks noGrp="1"/>
          </p:cNvSpPr>
          <p:nvPr>
            <p:ph type="body" idx="1"/>
          </p:nvPr>
        </p:nvSpPr>
        <p:spPr/>
        <p:txBody>
          <a:bodyPr lIns="0" tIns="0" rIns="0" bIns="0"/>
          <a:lstStyle>
            <a:lvl1pPr>
              <a:defRPr sz="2400" b="0" i="0">
                <a:solidFill>
                  <a:srgbClr val="3D3C2C"/>
                </a:solidFill>
                <a:latin typeface="Century Gothic"/>
                <a:cs typeface="Century Gothic"/>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6/23/2026</a:t>
            </a:fld>
            <a:endParaRPr lang="en-US" dirty="0"/>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400" b="1" i="0">
                <a:solidFill>
                  <a:srgbClr val="17375E"/>
                </a:solidFill>
                <a:latin typeface="Calibri"/>
                <a:cs typeface="Calibri"/>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dirty="0">
              <a:solidFill>
                <a:prstClr val="black">
                  <a:tint val="75000"/>
                </a:prstClr>
              </a:solidFill>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solidFill>
                  <a:prstClr val="black">
                    <a:tint val="75000"/>
                  </a:prstClr>
                </a:solidFill>
              </a:rPr>
              <a:pPr/>
              <a:t>6/23/2026</a:t>
            </a:fld>
            <a:endParaRPr lang="en-US" dirty="0">
              <a:solidFill>
                <a:prstClr val="black">
                  <a:tint val="75000"/>
                </a:prstClr>
              </a:solidFill>
            </a:endParaRPr>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solidFill>
                  <a:prstClr val="black">
                    <a:tint val="75000"/>
                  </a:prstClr>
                </a:solidFill>
              </a:rPr>
              <a:pPr/>
              <a:t>‹Nº›</a:t>
            </a:fld>
            <a:endParaRPr dirty="0">
              <a:solidFill>
                <a:prstClr val="black">
                  <a:tint val="75000"/>
                </a:prstClr>
              </a:solidFill>
            </a:endParaRPr>
          </a:p>
        </p:txBody>
      </p:sp>
    </p:spTree>
    <p:extLst>
      <p:ext uri="{BB962C8B-B14F-4D97-AF65-F5344CB8AC3E}">
        <p14:creationId xmlns:p14="http://schemas.microsoft.com/office/powerpoint/2010/main" val="280999461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dirty="0">
              <a:solidFill>
                <a:prstClr val="black">
                  <a:tint val="75000"/>
                </a:prstClr>
              </a:solidFill>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solidFill>
                  <a:prstClr val="black">
                    <a:tint val="75000"/>
                  </a:prstClr>
                </a:solidFill>
              </a:rPr>
              <a:pPr/>
              <a:t>6/23/2026</a:t>
            </a:fld>
            <a:endParaRPr lang="en-US" dirty="0">
              <a:solidFill>
                <a:prstClr val="black">
                  <a:tint val="75000"/>
                </a:prstClr>
              </a:solidFill>
            </a:endParaRPr>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solidFill>
                  <a:prstClr val="black">
                    <a:tint val="75000"/>
                  </a:prstClr>
                </a:solidFill>
              </a:rPr>
              <a:pPr/>
              <a:t>‹Nº›</a:t>
            </a:fld>
            <a:endParaRPr dirty="0">
              <a:solidFill>
                <a:prstClr val="black">
                  <a:tint val="75000"/>
                </a:prstClr>
              </a:solidFill>
            </a:endParaRPr>
          </a:p>
        </p:txBody>
      </p:sp>
    </p:spTree>
    <p:extLst>
      <p:ext uri="{BB962C8B-B14F-4D97-AF65-F5344CB8AC3E}">
        <p14:creationId xmlns:p14="http://schemas.microsoft.com/office/powerpoint/2010/main" val="28929663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000" b="0" i="0">
                <a:solidFill>
                  <a:srgbClr val="93C500"/>
                </a:solidFill>
                <a:latin typeface="Century Gothic"/>
                <a:cs typeface="Century Gothic"/>
              </a:defRPr>
            </a:lvl1pPr>
          </a:lstStyle>
          <a:p>
            <a:endParaRPr/>
          </a:p>
        </p:txBody>
      </p:sp>
      <p:sp>
        <p:nvSpPr>
          <p:cNvPr id="3" name="Holder 3"/>
          <p:cNvSpPr>
            <a:spLocks noGrp="1"/>
          </p:cNvSpPr>
          <p:nvPr>
            <p:ph sz="half" idx="2"/>
          </p:nvPr>
        </p:nvSpPr>
        <p:spPr>
          <a:xfrm>
            <a:off x="457200" y="1577340"/>
            <a:ext cx="397764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60" y="1577340"/>
            <a:ext cx="397764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6/23/2026</a:t>
            </a:fld>
            <a:endParaRPr lang="en-US" dirty="0"/>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obj" preserve="1">
  <p:cSld name="Title Only">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0" y="0"/>
            <a:ext cx="9144000" cy="6858000"/>
          </a:xfrm>
          <a:prstGeom prst="rect">
            <a:avLst/>
          </a:prstGeom>
          <a:blipFill>
            <a:blip r:embed="rId2" cstate="print"/>
            <a:stretch>
              <a:fillRect/>
            </a:stretch>
          </a:blipFill>
        </p:spPr>
        <p:txBody>
          <a:bodyPr wrap="square" lIns="0" tIns="0" rIns="0" bIns="0" rtlCol="0"/>
          <a:lstStyle/>
          <a:p>
            <a:endParaRPr dirty="0"/>
          </a:p>
        </p:txBody>
      </p:sp>
      <p:sp>
        <p:nvSpPr>
          <p:cNvPr id="17" name="bk object 17"/>
          <p:cNvSpPr/>
          <p:nvPr/>
        </p:nvSpPr>
        <p:spPr>
          <a:xfrm>
            <a:off x="77787" y="0"/>
            <a:ext cx="228600" cy="6858000"/>
          </a:xfrm>
          <a:custGeom>
            <a:avLst/>
            <a:gdLst/>
            <a:ahLst/>
            <a:cxnLst/>
            <a:rect l="l" t="t" r="r" b="b"/>
            <a:pathLst>
              <a:path w="228600" h="6858000">
                <a:moveTo>
                  <a:pt x="0" y="6858000"/>
                </a:moveTo>
                <a:lnTo>
                  <a:pt x="228600" y="6858000"/>
                </a:lnTo>
                <a:lnTo>
                  <a:pt x="228600" y="0"/>
                </a:lnTo>
                <a:lnTo>
                  <a:pt x="0" y="0"/>
                </a:lnTo>
                <a:lnTo>
                  <a:pt x="0" y="6858000"/>
                </a:lnTo>
                <a:close/>
              </a:path>
            </a:pathLst>
          </a:custGeom>
          <a:solidFill>
            <a:srgbClr val="FFFFFF">
              <a:alpha val="10195"/>
            </a:srgbClr>
          </a:solidFill>
        </p:spPr>
        <p:txBody>
          <a:bodyPr wrap="square" lIns="0" tIns="0" rIns="0" bIns="0" rtlCol="0"/>
          <a:lstStyle/>
          <a:p>
            <a:endParaRPr dirty="0"/>
          </a:p>
        </p:txBody>
      </p:sp>
      <p:sp>
        <p:nvSpPr>
          <p:cNvPr id="18" name="bk object 18"/>
          <p:cNvSpPr/>
          <p:nvPr/>
        </p:nvSpPr>
        <p:spPr>
          <a:xfrm>
            <a:off x="306387" y="0"/>
            <a:ext cx="193675" cy="6858000"/>
          </a:xfrm>
          <a:custGeom>
            <a:avLst/>
            <a:gdLst/>
            <a:ahLst/>
            <a:cxnLst/>
            <a:rect l="l" t="t" r="r" b="b"/>
            <a:pathLst>
              <a:path w="193675" h="6858000">
                <a:moveTo>
                  <a:pt x="0" y="6858000"/>
                </a:moveTo>
                <a:lnTo>
                  <a:pt x="193675" y="6858000"/>
                </a:lnTo>
                <a:lnTo>
                  <a:pt x="193675" y="0"/>
                </a:lnTo>
                <a:lnTo>
                  <a:pt x="0" y="0"/>
                </a:lnTo>
                <a:lnTo>
                  <a:pt x="0" y="6858000"/>
                </a:lnTo>
                <a:close/>
              </a:path>
            </a:pathLst>
          </a:custGeom>
          <a:solidFill>
            <a:srgbClr val="FFFFFF">
              <a:alpha val="10195"/>
            </a:srgbClr>
          </a:solidFill>
        </p:spPr>
        <p:txBody>
          <a:bodyPr wrap="square" lIns="0" tIns="0" rIns="0" bIns="0" rtlCol="0"/>
          <a:lstStyle/>
          <a:p>
            <a:endParaRPr dirty="0"/>
          </a:p>
        </p:txBody>
      </p:sp>
      <p:sp>
        <p:nvSpPr>
          <p:cNvPr id="19" name="bk object 19"/>
          <p:cNvSpPr/>
          <p:nvPr/>
        </p:nvSpPr>
        <p:spPr>
          <a:xfrm>
            <a:off x="1490662" y="0"/>
            <a:ext cx="1483360" cy="333375"/>
          </a:xfrm>
          <a:custGeom>
            <a:avLst/>
            <a:gdLst/>
            <a:ahLst/>
            <a:cxnLst/>
            <a:rect l="l" t="t" r="r" b="b"/>
            <a:pathLst>
              <a:path w="1483360" h="333375">
                <a:moveTo>
                  <a:pt x="0" y="333311"/>
                </a:moveTo>
                <a:lnTo>
                  <a:pt x="1482788" y="333311"/>
                </a:lnTo>
                <a:lnTo>
                  <a:pt x="1482788" y="0"/>
                </a:lnTo>
                <a:lnTo>
                  <a:pt x="0" y="0"/>
                </a:lnTo>
                <a:lnTo>
                  <a:pt x="0" y="333311"/>
                </a:lnTo>
                <a:close/>
              </a:path>
            </a:pathLst>
          </a:custGeom>
          <a:solidFill>
            <a:srgbClr val="FFFFFF">
              <a:alpha val="10195"/>
            </a:srgbClr>
          </a:solidFill>
        </p:spPr>
        <p:txBody>
          <a:bodyPr wrap="square" lIns="0" tIns="0" rIns="0" bIns="0" rtlCol="0"/>
          <a:lstStyle/>
          <a:p>
            <a:endParaRPr dirty="0"/>
          </a:p>
        </p:txBody>
      </p:sp>
      <p:sp>
        <p:nvSpPr>
          <p:cNvPr id="20" name="bk object 20"/>
          <p:cNvSpPr/>
          <p:nvPr/>
        </p:nvSpPr>
        <p:spPr>
          <a:xfrm>
            <a:off x="1490662" y="6519862"/>
            <a:ext cx="1483360" cy="338455"/>
          </a:xfrm>
          <a:custGeom>
            <a:avLst/>
            <a:gdLst/>
            <a:ahLst/>
            <a:cxnLst/>
            <a:rect l="l" t="t" r="r" b="b"/>
            <a:pathLst>
              <a:path w="1483360" h="338454">
                <a:moveTo>
                  <a:pt x="0" y="338137"/>
                </a:moveTo>
                <a:lnTo>
                  <a:pt x="1482788" y="338137"/>
                </a:lnTo>
                <a:lnTo>
                  <a:pt x="1482788" y="0"/>
                </a:lnTo>
                <a:lnTo>
                  <a:pt x="0" y="0"/>
                </a:lnTo>
                <a:lnTo>
                  <a:pt x="0" y="338137"/>
                </a:lnTo>
                <a:close/>
              </a:path>
            </a:pathLst>
          </a:custGeom>
          <a:solidFill>
            <a:srgbClr val="FFFFFF">
              <a:alpha val="10195"/>
            </a:srgbClr>
          </a:solidFill>
        </p:spPr>
        <p:txBody>
          <a:bodyPr wrap="square" lIns="0" tIns="0" rIns="0" bIns="0" rtlCol="0"/>
          <a:lstStyle/>
          <a:p>
            <a:endParaRPr dirty="0"/>
          </a:p>
        </p:txBody>
      </p:sp>
      <p:sp>
        <p:nvSpPr>
          <p:cNvPr id="21" name="bk object 21"/>
          <p:cNvSpPr/>
          <p:nvPr/>
        </p:nvSpPr>
        <p:spPr>
          <a:xfrm>
            <a:off x="500062" y="0"/>
            <a:ext cx="228600" cy="333375"/>
          </a:xfrm>
          <a:custGeom>
            <a:avLst/>
            <a:gdLst/>
            <a:ahLst/>
            <a:cxnLst/>
            <a:rect l="l" t="t" r="r" b="b"/>
            <a:pathLst>
              <a:path w="228600" h="333375">
                <a:moveTo>
                  <a:pt x="0" y="333311"/>
                </a:moveTo>
                <a:lnTo>
                  <a:pt x="228600" y="333311"/>
                </a:lnTo>
                <a:lnTo>
                  <a:pt x="228600" y="0"/>
                </a:lnTo>
                <a:lnTo>
                  <a:pt x="0" y="0"/>
                </a:lnTo>
                <a:lnTo>
                  <a:pt x="0" y="333311"/>
                </a:lnTo>
                <a:close/>
              </a:path>
            </a:pathLst>
          </a:custGeom>
          <a:solidFill>
            <a:srgbClr val="FFFFFF">
              <a:alpha val="10195"/>
            </a:srgbClr>
          </a:solidFill>
        </p:spPr>
        <p:txBody>
          <a:bodyPr wrap="square" lIns="0" tIns="0" rIns="0" bIns="0" rtlCol="0"/>
          <a:lstStyle/>
          <a:p>
            <a:endParaRPr dirty="0"/>
          </a:p>
        </p:txBody>
      </p:sp>
      <p:sp>
        <p:nvSpPr>
          <p:cNvPr id="22" name="bk object 22"/>
          <p:cNvSpPr/>
          <p:nvPr/>
        </p:nvSpPr>
        <p:spPr>
          <a:xfrm>
            <a:off x="500062" y="6519862"/>
            <a:ext cx="228600" cy="338455"/>
          </a:xfrm>
          <a:custGeom>
            <a:avLst/>
            <a:gdLst/>
            <a:ahLst/>
            <a:cxnLst/>
            <a:rect l="l" t="t" r="r" b="b"/>
            <a:pathLst>
              <a:path w="228600" h="338454">
                <a:moveTo>
                  <a:pt x="0" y="338137"/>
                </a:moveTo>
                <a:lnTo>
                  <a:pt x="228600" y="338137"/>
                </a:lnTo>
                <a:lnTo>
                  <a:pt x="228600" y="0"/>
                </a:lnTo>
                <a:lnTo>
                  <a:pt x="0" y="0"/>
                </a:lnTo>
                <a:lnTo>
                  <a:pt x="0" y="338137"/>
                </a:lnTo>
                <a:close/>
              </a:path>
            </a:pathLst>
          </a:custGeom>
          <a:solidFill>
            <a:srgbClr val="FFFFFF">
              <a:alpha val="10195"/>
            </a:srgbClr>
          </a:solidFill>
        </p:spPr>
        <p:txBody>
          <a:bodyPr wrap="square" lIns="0" tIns="0" rIns="0" bIns="0" rtlCol="0"/>
          <a:lstStyle/>
          <a:p>
            <a:endParaRPr dirty="0"/>
          </a:p>
        </p:txBody>
      </p:sp>
      <p:sp>
        <p:nvSpPr>
          <p:cNvPr id="23" name="bk object 23"/>
          <p:cNvSpPr/>
          <p:nvPr/>
        </p:nvSpPr>
        <p:spPr>
          <a:xfrm>
            <a:off x="728662" y="0"/>
            <a:ext cx="762000" cy="333375"/>
          </a:xfrm>
          <a:custGeom>
            <a:avLst/>
            <a:gdLst/>
            <a:ahLst/>
            <a:cxnLst/>
            <a:rect l="l" t="t" r="r" b="b"/>
            <a:pathLst>
              <a:path w="762000" h="333375">
                <a:moveTo>
                  <a:pt x="0" y="333311"/>
                </a:moveTo>
                <a:lnTo>
                  <a:pt x="762000" y="333311"/>
                </a:lnTo>
                <a:lnTo>
                  <a:pt x="762000" y="0"/>
                </a:lnTo>
                <a:lnTo>
                  <a:pt x="0" y="0"/>
                </a:lnTo>
                <a:lnTo>
                  <a:pt x="0" y="333311"/>
                </a:lnTo>
                <a:close/>
              </a:path>
            </a:pathLst>
          </a:custGeom>
          <a:solidFill>
            <a:srgbClr val="FFFFFF">
              <a:alpha val="10195"/>
            </a:srgbClr>
          </a:solidFill>
        </p:spPr>
        <p:txBody>
          <a:bodyPr wrap="square" lIns="0" tIns="0" rIns="0" bIns="0" rtlCol="0"/>
          <a:lstStyle/>
          <a:p>
            <a:endParaRPr dirty="0"/>
          </a:p>
        </p:txBody>
      </p:sp>
      <p:sp>
        <p:nvSpPr>
          <p:cNvPr id="24" name="bk object 24"/>
          <p:cNvSpPr/>
          <p:nvPr/>
        </p:nvSpPr>
        <p:spPr>
          <a:xfrm>
            <a:off x="728662" y="6519862"/>
            <a:ext cx="762000" cy="338455"/>
          </a:xfrm>
          <a:custGeom>
            <a:avLst/>
            <a:gdLst/>
            <a:ahLst/>
            <a:cxnLst/>
            <a:rect l="l" t="t" r="r" b="b"/>
            <a:pathLst>
              <a:path w="762000" h="338454">
                <a:moveTo>
                  <a:pt x="0" y="338137"/>
                </a:moveTo>
                <a:lnTo>
                  <a:pt x="762000" y="338137"/>
                </a:lnTo>
                <a:lnTo>
                  <a:pt x="762000" y="0"/>
                </a:lnTo>
                <a:lnTo>
                  <a:pt x="0" y="0"/>
                </a:lnTo>
                <a:lnTo>
                  <a:pt x="0" y="338137"/>
                </a:lnTo>
                <a:close/>
              </a:path>
            </a:pathLst>
          </a:custGeom>
          <a:solidFill>
            <a:srgbClr val="FFFFFF">
              <a:alpha val="10195"/>
            </a:srgbClr>
          </a:solidFill>
        </p:spPr>
        <p:txBody>
          <a:bodyPr wrap="square" lIns="0" tIns="0" rIns="0" bIns="0" rtlCol="0"/>
          <a:lstStyle/>
          <a:p>
            <a:endParaRPr dirty="0"/>
          </a:p>
        </p:txBody>
      </p:sp>
      <p:sp>
        <p:nvSpPr>
          <p:cNvPr id="25" name="bk object 25"/>
          <p:cNvSpPr/>
          <p:nvPr/>
        </p:nvSpPr>
        <p:spPr>
          <a:xfrm>
            <a:off x="6707251" y="6519862"/>
            <a:ext cx="1524000" cy="338455"/>
          </a:xfrm>
          <a:custGeom>
            <a:avLst/>
            <a:gdLst/>
            <a:ahLst/>
            <a:cxnLst/>
            <a:rect l="l" t="t" r="r" b="b"/>
            <a:pathLst>
              <a:path w="1524000" h="338454">
                <a:moveTo>
                  <a:pt x="0" y="338137"/>
                </a:moveTo>
                <a:lnTo>
                  <a:pt x="1524000" y="338137"/>
                </a:lnTo>
                <a:lnTo>
                  <a:pt x="1524000" y="0"/>
                </a:lnTo>
                <a:lnTo>
                  <a:pt x="0" y="0"/>
                </a:lnTo>
                <a:lnTo>
                  <a:pt x="0" y="338137"/>
                </a:lnTo>
                <a:close/>
              </a:path>
            </a:pathLst>
          </a:custGeom>
          <a:solidFill>
            <a:srgbClr val="FFFFFF">
              <a:alpha val="10195"/>
            </a:srgbClr>
          </a:solidFill>
        </p:spPr>
        <p:txBody>
          <a:bodyPr wrap="square" lIns="0" tIns="0" rIns="0" bIns="0" rtlCol="0"/>
          <a:lstStyle/>
          <a:p>
            <a:endParaRPr dirty="0"/>
          </a:p>
        </p:txBody>
      </p:sp>
      <p:sp>
        <p:nvSpPr>
          <p:cNvPr id="26" name="bk object 26"/>
          <p:cNvSpPr/>
          <p:nvPr/>
        </p:nvSpPr>
        <p:spPr>
          <a:xfrm>
            <a:off x="8993251" y="0"/>
            <a:ext cx="151130" cy="6858000"/>
          </a:xfrm>
          <a:custGeom>
            <a:avLst/>
            <a:gdLst/>
            <a:ahLst/>
            <a:cxnLst/>
            <a:rect l="l" t="t" r="r" b="b"/>
            <a:pathLst>
              <a:path w="151129" h="6858000">
                <a:moveTo>
                  <a:pt x="0" y="6857998"/>
                </a:moveTo>
                <a:lnTo>
                  <a:pt x="150749" y="6857998"/>
                </a:lnTo>
                <a:lnTo>
                  <a:pt x="150749" y="0"/>
                </a:lnTo>
                <a:lnTo>
                  <a:pt x="0" y="0"/>
                </a:lnTo>
                <a:lnTo>
                  <a:pt x="0" y="6857998"/>
                </a:lnTo>
                <a:close/>
              </a:path>
            </a:pathLst>
          </a:custGeom>
          <a:solidFill>
            <a:srgbClr val="FFFFFF">
              <a:alpha val="10195"/>
            </a:srgbClr>
          </a:solidFill>
        </p:spPr>
        <p:txBody>
          <a:bodyPr wrap="square" lIns="0" tIns="0" rIns="0" bIns="0" rtlCol="0"/>
          <a:lstStyle/>
          <a:p>
            <a:endParaRPr dirty="0"/>
          </a:p>
        </p:txBody>
      </p:sp>
      <p:sp>
        <p:nvSpPr>
          <p:cNvPr id="27" name="bk object 27"/>
          <p:cNvSpPr/>
          <p:nvPr/>
        </p:nvSpPr>
        <p:spPr>
          <a:xfrm>
            <a:off x="8231251" y="0"/>
            <a:ext cx="762000" cy="6858000"/>
          </a:xfrm>
          <a:custGeom>
            <a:avLst/>
            <a:gdLst/>
            <a:ahLst/>
            <a:cxnLst/>
            <a:rect l="l" t="t" r="r" b="b"/>
            <a:pathLst>
              <a:path w="762000" h="6858000">
                <a:moveTo>
                  <a:pt x="0" y="6858000"/>
                </a:moveTo>
                <a:lnTo>
                  <a:pt x="762000" y="6858000"/>
                </a:lnTo>
                <a:lnTo>
                  <a:pt x="762000" y="0"/>
                </a:lnTo>
                <a:lnTo>
                  <a:pt x="0" y="0"/>
                </a:lnTo>
                <a:lnTo>
                  <a:pt x="0" y="6858000"/>
                </a:lnTo>
                <a:close/>
              </a:path>
            </a:pathLst>
          </a:custGeom>
          <a:solidFill>
            <a:srgbClr val="FFFFFF">
              <a:alpha val="10195"/>
            </a:srgbClr>
          </a:solidFill>
        </p:spPr>
        <p:txBody>
          <a:bodyPr wrap="square" lIns="0" tIns="0" rIns="0" bIns="0" rtlCol="0"/>
          <a:lstStyle/>
          <a:p>
            <a:endParaRPr dirty="0"/>
          </a:p>
        </p:txBody>
      </p:sp>
      <p:sp>
        <p:nvSpPr>
          <p:cNvPr id="28" name="bk object 28"/>
          <p:cNvSpPr/>
          <p:nvPr/>
        </p:nvSpPr>
        <p:spPr>
          <a:xfrm>
            <a:off x="3964051" y="0"/>
            <a:ext cx="596900" cy="333375"/>
          </a:xfrm>
          <a:custGeom>
            <a:avLst/>
            <a:gdLst/>
            <a:ahLst/>
            <a:cxnLst/>
            <a:rect l="l" t="t" r="r" b="b"/>
            <a:pathLst>
              <a:path w="596900" h="333375">
                <a:moveTo>
                  <a:pt x="0" y="333311"/>
                </a:moveTo>
                <a:lnTo>
                  <a:pt x="596900" y="333311"/>
                </a:lnTo>
                <a:lnTo>
                  <a:pt x="596900" y="0"/>
                </a:lnTo>
                <a:lnTo>
                  <a:pt x="0" y="0"/>
                </a:lnTo>
                <a:lnTo>
                  <a:pt x="0" y="333311"/>
                </a:lnTo>
                <a:close/>
              </a:path>
            </a:pathLst>
          </a:custGeom>
          <a:solidFill>
            <a:srgbClr val="FFFFFF">
              <a:alpha val="10195"/>
            </a:srgbClr>
          </a:solidFill>
        </p:spPr>
        <p:txBody>
          <a:bodyPr wrap="square" lIns="0" tIns="0" rIns="0" bIns="0" rtlCol="0"/>
          <a:lstStyle/>
          <a:p>
            <a:endParaRPr dirty="0"/>
          </a:p>
        </p:txBody>
      </p:sp>
      <p:sp>
        <p:nvSpPr>
          <p:cNvPr id="29" name="bk object 29"/>
          <p:cNvSpPr/>
          <p:nvPr/>
        </p:nvSpPr>
        <p:spPr>
          <a:xfrm>
            <a:off x="3964051" y="6519862"/>
            <a:ext cx="2743200" cy="338455"/>
          </a:xfrm>
          <a:custGeom>
            <a:avLst/>
            <a:gdLst/>
            <a:ahLst/>
            <a:cxnLst/>
            <a:rect l="l" t="t" r="r" b="b"/>
            <a:pathLst>
              <a:path w="2743200" h="338454">
                <a:moveTo>
                  <a:pt x="0" y="338137"/>
                </a:moveTo>
                <a:lnTo>
                  <a:pt x="2743200" y="338137"/>
                </a:lnTo>
                <a:lnTo>
                  <a:pt x="2743200" y="0"/>
                </a:lnTo>
                <a:lnTo>
                  <a:pt x="0" y="0"/>
                </a:lnTo>
                <a:lnTo>
                  <a:pt x="0" y="338137"/>
                </a:lnTo>
                <a:close/>
              </a:path>
            </a:pathLst>
          </a:custGeom>
          <a:solidFill>
            <a:srgbClr val="FFFFFF">
              <a:alpha val="10195"/>
            </a:srgbClr>
          </a:solidFill>
        </p:spPr>
        <p:txBody>
          <a:bodyPr wrap="square" lIns="0" tIns="0" rIns="0" bIns="0" rtlCol="0"/>
          <a:lstStyle/>
          <a:p>
            <a:endParaRPr dirty="0"/>
          </a:p>
        </p:txBody>
      </p:sp>
      <p:sp>
        <p:nvSpPr>
          <p:cNvPr id="30" name="bk object 30"/>
          <p:cNvSpPr/>
          <p:nvPr/>
        </p:nvSpPr>
        <p:spPr>
          <a:xfrm>
            <a:off x="47625" y="0"/>
            <a:ext cx="9102725" cy="6864348"/>
          </a:xfrm>
          <a:prstGeom prst="rect">
            <a:avLst/>
          </a:prstGeom>
          <a:blipFill>
            <a:blip r:embed="rId3" cstate="print"/>
            <a:stretch>
              <a:fillRect/>
            </a:stretch>
          </a:blipFill>
        </p:spPr>
        <p:txBody>
          <a:bodyPr wrap="square" lIns="0" tIns="0" rIns="0" bIns="0" rtlCol="0"/>
          <a:lstStyle/>
          <a:p>
            <a:endParaRPr dirty="0"/>
          </a:p>
        </p:txBody>
      </p:sp>
      <p:sp>
        <p:nvSpPr>
          <p:cNvPr id="31" name="bk object 31"/>
          <p:cNvSpPr/>
          <p:nvPr/>
        </p:nvSpPr>
        <p:spPr>
          <a:xfrm>
            <a:off x="457200" y="333311"/>
            <a:ext cx="8229600" cy="6186805"/>
          </a:xfrm>
          <a:custGeom>
            <a:avLst/>
            <a:gdLst/>
            <a:ahLst/>
            <a:cxnLst/>
            <a:rect l="l" t="t" r="r" b="b"/>
            <a:pathLst>
              <a:path w="8229600" h="6186805">
                <a:moveTo>
                  <a:pt x="0" y="6186551"/>
                </a:moveTo>
                <a:lnTo>
                  <a:pt x="8229600" y="6186551"/>
                </a:lnTo>
                <a:lnTo>
                  <a:pt x="8229600" y="0"/>
                </a:lnTo>
                <a:lnTo>
                  <a:pt x="0" y="0"/>
                </a:lnTo>
                <a:lnTo>
                  <a:pt x="0" y="6186551"/>
                </a:lnTo>
                <a:close/>
              </a:path>
            </a:pathLst>
          </a:custGeom>
          <a:solidFill>
            <a:srgbClr val="FFFFFF"/>
          </a:solidFill>
        </p:spPr>
        <p:txBody>
          <a:bodyPr wrap="square" lIns="0" tIns="0" rIns="0" bIns="0" rtlCol="0"/>
          <a:lstStyle/>
          <a:p>
            <a:endParaRPr dirty="0"/>
          </a:p>
        </p:txBody>
      </p:sp>
      <p:sp>
        <p:nvSpPr>
          <p:cNvPr id="32" name="bk object 32"/>
          <p:cNvSpPr/>
          <p:nvPr/>
        </p:nvSpPr>
        <p:spPr>
          <a:xfrm>
            <a:off x="457200" y="333311"/>
            <a:ext cx="8229600" cy="6186805"/>
          </a:xfrm>
          <a:custGeom>
            <a:avLst/>
            <a:gdLst/>
            <a:ahLst/>
            <a:cxnLst/>
            <a:rect l="l" t="t" r="r" b="b"/>
            <a:pathLst>
              <a:path w="8229600" h="6186805">
                <a:moveTo>
                  <a:pt x="0" y="6186551"/>
                </a:moveTo>
                <a:lnTo>
                  <a:pt x="8229600" y="6186551"/>
                </a:lnTo>
                <a:lnTo>
                  <a:pt x="8229600" y="0"/>
                </a:lnTo>
                <a:lnTo>
                  <a:pt x="0" y="0"/>
                </a:lnTo>
                <a:lnTo>
                  <a:pt x="0" y="6186551"/>
                </a:lnTo>
                <a:close/>
              </a:path>
            </a:pathLst>
          </a:custGeom>
          <a:ln w="12699">
            <a:solidFill>
              <a:srgbClr val="000000"/>
            </a:solidFill>
          </a:ln>
        </p:spPr>
        <p:txBody>
          <a:bodyPr wrap="square" lIns="0" tIns="0" rIns="0" bIns="0" rtlCol="0"/>
          <a:lstStyle/>
          <a:p>
            <a:endParaRPr dirty="0"/>
          </a:p>
        </p:txBody>
      </p:sp>
      <p:sp>
        <p:nvSpPr>
          <p:cNvPr id="33" name="bk object 33"/>
          <p:cNvSpPr/>
          <p:nvPr/>
        </p:nvSpPr>
        <p:spPr>
          <a:xfrm>
            <a:off x="4560951" y="0"/>
            <a:ext cx="3679825" cy="678180"/>
          </a:xfrm>
          <a:custGeom>
            <a:avLst/>
            <a:gdLst/>
            <a:ahLst/>
            <a:cxnLst/>
            <a:rect l="l" t="t" r="r" b="b"/>
            <a:pathLst>
              <a:path w="3679825" h="678180">
                <a:moveTo>
                  <a:pt x="0" y="677926"/>
                </a:moveTo>
                <a:lnTo>
                  <a:pt x="3679825" y="677926"/>
                </a:lnTo>
                <a:lnTo>
                  <a:pt x="3679825" y="0"/>
                </a:lnTo>
                <a:lnTo>
                  <a:pt x="0" y="0"/>
                </a:lnTo>
                <a:lnTo>
                  <a:pt x="0" y="677926"/>
                </a:lnTo>
                <a:close/>
              </a:path>
            </a:pathLst>
          </a:custGeom>
          <a:solidFill>
            <a:srgbClr val="F5F5F5"/>
          </a:solidFill>
        </p:spPr>
        <p:txBody>
          <a:bodyPr wrap="square" lIns="0" tIns="0" rIns="0" bIns="0" rtlCol="0"/>
          <a:lstStyle/>
          <a:p>
            <a:endParaRPr dirty="0"/>
          </a:p>
        </p:txBody>
      </p:sp>
      <p:sp>
        <p:nvSpPr>
          <p:cNvPr id="34" name="bk object 34"/>
          <p:cNvSpPr/>
          <p:nvPr/>
        </p:nvSpPr>
        <p:spPr>
          <a:xfrm>
            <a:off x="4560951" y="0"/>
            <a:ext cx="3679825" cy="678180"/>
          </a:xfrm>
          <a:custGeom>
            <a:avLst/>
            <a:gdLst/>
            <a:ahLst/>
            <a:cxnLst/>
            <a:rect l="l" t="t" r="r" b="b"/>
            <a:pathLst>
              <a:path w="3679825" h="678180">
                <a:moveTo>
                  <a:pt x="0" y="677926"/>
                </a:moveTo>
                <a:lnTo>
                  <a:pt x="3679825" y="677926"/>
                </a:lnTo>
                <a:lnTo>
                  <a:pt x="3679825" y="0"/>
                </a:lnTo>
              </a:path>
            </a:pathLst>
          </a:custGeom>
          <a:ln w="15875">
            <a:solidFill>
              <a:srgbClr val="74A40F"/>
            </a:solidFill>
          </a:ln>
        </p:spPr>
        <p:txBody>
          <a:bodyPr wrap="square" lIns="0" tIns="0" rIns="0" bIns="0" rtlCol="0"/>
          <a:lstStyle/>
          <a:p>
            <a:endParaRPr dirty="0"/>
          </a:p>
        </p:txBody>
      </p:sp>
      <p:sp>
        <p:nvSpPr>
          <p:cNvPr id="35" name="bk object 35"/>
          <p:cNvSpPr/>
          <p:nvPr/>
        </p:nvSpPr>
        <p:spPr>
          <a:xfrm>
            <a:off x="4560951" y="0"/>
            <a:ext cx="0" cy="678180"/>
          </a:xfrm>
          <a:custGeom>
            <a:avLst/>
            <a:gdLst/>
            <a:ahLst/>
            <a:cxnLst/>
            <a:rect l="l" t="t" r="r" b="b"/>
            <a:pathLst>
              <a:path h="678180">
                <a:moveTo>
                  <a:pt x="0" y="0"/>
                </a:moveTo>
                <a:lnTo>
                  <a:pt x="0" y="677926"/>
                </a:lnTo>
              </a:path>
            </a:pathLst>
          </a:custGeom>
          <a:ln w="15875">
            <a:solidFill>
              <a:srgbClr val="74A40F"/>
            </a:solidFill>
          </a:ln>
        </p:spPr>
        <p:txBody>
          <a:bodyPr wrap="square" lIns="0" tIns="0" rIns="0" bIns="0" rtlCol="0"/>
          <a:lstStyle/>
          <a:p>
            <a:endParaRPr dirty="0"/>
          </a:p>
        </p:txBody>
      </p:sp>
      <p:sp>
        <p:nvSpPr>
          <p:cNvPr id="36" name="bk object 36"/>
          <p:cNvSpPr/>
          <p:nvPr/>
        </p:nvSpPr>
        <p:spPr>
          <a:xfrm>
            <a:off x="4649851" y="0"/>
            <a:ext cx="3505200" cy="601980"/>
          </a:xfrm>
          <a:custGeom>
            <a:avLst/>
            <a:gdLst/>
            <a:ahLst/>
            <a:cxnLst/>
            <a:rect l="l" t="t" r="r" b="b"/>
            <a:pathLst>
              <a:path w="3505200" h="601980">
                <a:moveTo>
                  <a:pt x="0" y="601726"/>
                </a:moveTo>
                <a:lnTo>
                  <a:pt x="3505200" y="601726"/>
                </a:lnTo>
                <a:lnTo>
                  <a:pt x="3505200" y="0"/>
                </a:lnTo>
                <a:lnTo>
                  <a:pt x="0" y="0"/>
                </a:lnTo>
                <a:lnTo>
                  <a:pt x="0" y="601726"/>
                </a:lnTo>
                <a:close/>
              </a:path>
            </a:pathLst>
          </a:custGeom>
          <a:solidFill>
            <a:srgbClr val="70685A"/>
          </a:solidFill>
        </p:spPr>
        <p:txBody>
          <a:bodyPr wrap="square" lIns="0" tIns="0" rIns="0" bIns="0" rtlCol="0"/>
          <a:lstStyle/>
          <a:p>
            <a:endParaRPr dirty="0"/>
          </a:p>
        </p:txBody>
      </p:sp>
      <p:sp>
        <p:nvSpPr>
          <p:cNvPr id="2" name="Holder 2"/>
          <p:cNvSpPr>
            <a:spLocks noGrp="1"/>
          </p:cNvSpPr>
          <p:nvPr>
            <p:ph type="title"/>
          </p:nvPr>
        </p:nvSpPr>
        <p:spPr/>
        <p:txBody>
          <a:bodyPr lIns="0" tIns="0" rIns="0" bIns="0"/>
          <a:lstStyle>
            <a:lvl1pPr>
              <a:defRPr sz="4000" b="0" i="0">
                <a:solidFill>
                  <a:srgbClr val="93C500"/>
                </a:solidFill>
                <a:latin typeface="Century Gothic"/>
                <a:cs typeface="Century Gothic"/>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6/23/2026</a:t>
            </a:fld>
            <a:endParaRPr lang="en-US" dirty="0"/>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0" y="0"/>
            <a:ext cx="9144000" cy="6858000"/>
          </a:xfrm>
          <a:prstGeom prst="rect">
            <a:avLst/>
          </a:prstGeom>
          <a:blipFill>
            <a:blip r:embed="rId2" cstate="print"/>
            <a:stretch>
              <a:fillRect/>
            </a:stretch>
          </a:blipFill>
        </p:spPr>
        <p:txBody>
          <a:bodyPr wrap="square" lIns="0" tIns="0" rIns="0" bIns="0" rtlCol="0"/>
          <a:lstStyle/>
          <a:p>
            <a:endParaRPr dirty="0"/>
          </a:p>
        </p:txBody>
      </p:sp>
      <p:sp>
        <p:nvSpPr>
          <p:cNvPr id="17" name="bk object 17"/>
          <p:cNvSpPr/>
          <p:nvPr/>
        </p:nvSpPr>
        <p:spPr>
          <a:xfrm>
            <a:off x="0" y="0"/>
            <a:ext cx="228600" cy="6858000"/>
          </a:xfrm>
          <a:custGeom>
            <a:avLst/>
            <a:gdLst/>
            <a:ahLst/>
            <a:cxnLst/>
            <a:rect l="l" t="t" r="r" b="b"/>
            <a:pathLst>
              <a:path w="228600" h="6858000">
                <a:moveTo>
                  <a:pt x="0" y="6858000"/>
                </a:moveTo>
                <a:lnTo>
                  <a:pt x="228600" y="6858000"/>
                </a:lnTo>
                <a:lnTo>
                  <a:pt x="228600" y="0"/>
                </a:lnTo>
                <a:lnTo>
                  <a:pt x="0" y="0"/>
                </a:lnTo>
                <a:lnTo>
                  <a:pt x="0" y="6858000"/>
                </a:lnTo>
                <a:close/>
              </a:path>
            </a:pathLst>
          </a:custGeom>
          <a:solidFill>
            <a:srgbClr val="FFFFFF">
              <a:alpha val="10195"/>
            </a:srgbClr>
          </a:solidFill>
        </p:spPr>
        <p:txBody>
          <a:bodyPr wrap="square" lIns="0" tIns="0" rIns="0" bIns="0" rtlCol="0"/>
          <a:lstStyle/>
          <a:p>
            <a:endParaRPr dirty="0"/>
          </a:p>
        </p:txBody>
      </p:sp>
      <p:sp>
        <p:nvSpPr>
          <p:cNvPr id="18" name="bk object 18"/>
          <p:cNvSpPr/>
          <p:nvPr/>
        </p:nvSpPr>
        <p:spPr>
          <a:xfrm>
            <a:off x="228600" y="0"/>
            <a:ext cx="193675" cy="6858000"/>
          </a:xfrm>
          <a:custGeom>
            <a:avLst/>
            <a:gdLst/>
            <a:ahLst/>
            <a:cxnLst/>
            <a:rect l="l" t="t" r="r" b="b"/>
            <a:pathLst>
              <a:path w="193675" h="6858000">
                <a:moveTo>
                  <a:pt x="0" y="6858000"/>
                </a:moveTo>
                <a:lnTo>
                  <a:pt x="193675" y="6858000"/>
                </a:lnTo>
                <a:lnTo>
                  <a:pt x="193675" y="0"/>
                </a:lnTo>
                <a:lnTo>
                  <a:pt x="0" y="0"/>
                </a:lnTo>
                <a:lnTo>
                  <a:pt x="0" y="6858000"/>
                </a:lnTo>
                <a:close/>
              </a:path>
            </a:pathLst>
          </a:custGeom>
          <a:solidFill>
            <a:srgbClr val="FFFFFF">
              <a:alpha val="10195"/>
            </a:srgbClr>
          </a:solidFill>
        </p:spPr>
        <p:txBody>
          <a:bodyPr wrap="square" lIns="0" tIns="0" rIns="0" bIns="0" rtlCol="0"/>
          <a:lstStyle/>
          <a:p>
            <a:endParaRPr dirty="0"/>
          </a:p>
        </p:txBody>
      </p:sp>
      <p:sp>
        <p:nvSpPr>
          <p:cNvPr id="19" name="bk object 19"/>
          <p:cNvSpPr/>
          <p:nvPr/>
        </p:nvSpPr>
        <p:spPr>
          <a:xfrm>
            <a:off x="1412875" y="0"/>
            <a:ext cx="1482725" cy="6858000"/>
          </a:xfrm>
          <a:custGeom>
            <a:avLst/>
            <a:gdLst/>
            <a:ahLst/>
            <a:cxnLst/>
            <a:rect l="l" t="t" r="r" b="b"/>
            <a:pathLst>
              <a:path w="1482725" h="6858000">
                <a:moveTo>
                  <a:pt x="0" y="6858000"/>
                </a:moveTo>
                <a:lnTo>
                  <a:pt x="1482725" y="6858000"/>
                </a:lnTo>
                <a:lnTo>
                  <a:pt x="1482725" y="0"/>
                </a:lnTo>
                <a:lnTo>
                  <a:pt x="0" y="0"/>
                </a:lnTo>
                <a:lnTo>
                  <a:pt x="0" y="6858000"/>
                </a:lnTo>
                <a:close/>
              </a:path>
            </a:pathLst>
          </a:custGeom>
          <a:solidFill>
            <a:srgbClr val="FFFFFF">
              <a:alpha val="10195"/>
            </a:srgbClr>
          </a:solidFill>
        </p:spPr>
        <p:txBody>
          <a:bodyPr wrap="square" lIns="0" tIns="0" rIns="0" bIns="0" rtlCol="0"/>
          <a:lstStyle/>
          <a:p>
            <a:endParaRPr dirty="0"/>
          </a:p>
        </p:txBody>
      </p:sp>
      <p:sp>
        <p:nvSpPr>
          <p:cNvPr id="20" name="bk object 20"/>
          <p:cNvSpPr/>
          <p:nvPr/>
        </p:nvSpPr>
        <p:spPr>
          <a:xfrm>
            <a:off x="422275" y="0"/>
            <a:ext cx="228600" cy="6858000"/>
          </a:xfrm>
          <a:custGeom>
            <a:avLst/>
            <a:gdLst/>
            <a:ahLst/>
            <a:cxnLst/>
            <a:rect l="l" t="t" r="r" b="b"/>
            <a:pathLst>
              <a:path w="228600" h="6858000">
                <a:moveTo>
                  <a:pt x="0" y="6858000"/>
                </a:moveTo>
                <a:lnTo>
                  <a:pt x="228600" y="6858000"/>
                </a:lnTo>
                <a:lnTo>
                  <a:pt x="228600" y="0"/>
                </a:lnTo>
                <a:lnTo>
                  <a:pt x="0" y="0"/>
                </a:lnTo>
                <a:lnTo>
                  <a:pt x="0" y="6858000"/>
                </a:lnTo>
                <a:close/>
              </a:path>
            </a:pathLst>
          </a:custGeom>
          <a:solidFill>
            <a:srgbClr val="FFFFFF">
              <a:alpha val="10195"/>
            </a:srgbClr>
          </a:solidFill>
        </p:spPr>
        <p:txBody>
          <a:bodyPr wrap="square" lIns="0" tIns="0" rIns="0" bIns="0" rtlCol="0"/>
          <a:lstStyle/>
          <a:p>
            <a:endParaRPr dirty="0"/>
          </a:p>
        </p:txBody>
      </p:sp>
      <p:sp>
        <p:nvSpPr>
          <p:cNvPr id="21" name="bk object 21"/>
          <p:cNvSpPr/>
          <p:nvPr/>
        </p:nvSpPr>
        <p:spPr>
          <a:xfrm>
            <a:off x="650875" y="0"/>
            <a:ext cx="762000" cy="6858000"/>
          </a:xfrm>
          <a:custGeom>
            <a:avLst/>
            <a:gdLst/>
            <a:ahLst/>
            <a:cxnLst/>
            <a:rect l="l" t="t" r="r" b="b"/>
            <a:pathLst>
              <a:path w="762000" h="6858000">
                <a:moveTo>
                  <a:pt x="0" y="6858000"/>
                </a:moveTo>
                <a:lnTo>
                  <a:pt x="762000" y="6858000"/>
                </a:lnTo>
                <a:lnTo>
                  <a:pt x="762000" y="0"/>
                </a:lnTo>
                <a:lnTo>
                  <a:pt x="0" y="0"/>
                </a:lnTo>
                <a:lnTo>
                  <a:pt x="0" y="6858000"/>
                </a:lnTo>
                <a:close/>
              </a:path>
            </a:pathLst>
          </a:custGeom>
          <a:solidFill>
            <a:srgbClr val="FFFFFF">
              <a:alpha val="10195"/>
            </a:srgbClr>
          </a:solidFill>
        </p:spPr>
        <p:txBody>
          <a:bodyPr wrap="square" lIns="0" tIns="0" rIns="0" bIns="0" rtlCol="0"/>
          <a:lstStyle/>
          <a:p>
            <a:endParaRPr dirty="0"/>
          </a:p>
        </p:txBody>
      </p:sp>
      <p:sp>
        <p:nvSpPr>
          <p:cNvPr id="22" name="bk object 22"/>
          <p:cNvSpPr/>
          <p:nvPr/>
        </p:nvSpPr>
        <p:spPr>
          <a:xfrm>
            <a:off x="6629400" y="6249987"/>
            <a:ext cx="1524000" cy="608330"/>
          </a:xfrm>
          <a:custGeom>
            <a:avLst/>
            <a:gdLst/>
            <a:ahLst/>
            <a:cxnLst/>
            <a:rect l="l" t="t" r="r" b="b"/>
            <a:pathLst>
              <a:path w="1524000" h="608329">
                <a:moveTo>
                  <a:pt x="0" y="608012"/>
                </a:moveTo>
                <a:lnTo>
                  <a:pt x="1524000" y="608012"/>
                </a:lnTo>
                <a:lnTo>
                  <a:pt x="1524000" y="0"/>
                </a:lnTo>
                <a:lnTo>
                  <a:pt x="0" y="0"/>
                </a:lnTo>
                <a:lnTo>
                  <a:pt x="0" y="608012"/>
                </a:lnTo>
                <a:close/>
              </a:path>
            </a:pathLst>
          </a:custGeom>
          <a:solidFill>
            <a:srgbClr val="FFFFFF">
              <a:alpha val="10195"/>
            </a:srgbClr>
          </a:solidFill>
        </p:spPr>
        <p:txBody>
          <a:bodyPr wrap="square" lIns="0" tIns="0" rIns="0" bIns="0" rtlCol="0"/>
          <a:lstStyle/>
          <a:p>
            <a:endParaRPr dirty="0"/>
          </a:p>
        </p:txBody>
      </p:sp>
      <p:sp>
        <p:nvSpPr>
          <p:cNvPr id="23" name="bk object 23"/>
          <p:cNvSpPr/>
          <p:nvPr/>
        </p:nvSpPr>
        <p:spPr>
          <a:xfrm>
            <a:off x="8915400" y="0"/>
            <a:ext cx="228600" cy="6858000"/>
          </a:xfrm>
          <a:custGeom>
            <a:avLst/>
            <a:gdLst/>
            <a:ahLst/>
            <a:cxnLst/>
            <a:rect l="l" t="t" r="r" b="b"/>
            <a:pathLst>
              <a:path w="228600" h="6858000">
                <a:moveTo>
                  <a:pt x="0" y="6858000"/>
                </a:moveTo>
                <a:lnTo>
                  <a:pt x="228600" y="6858000"/>
                </a:lnTo>
                <a:lnTo>
                  <a:pt x="228600" y="0"/>
                </a:lnTo>
                <a:lnTo>
                  <a:pt x="0" y="0"/>
                </a:lnTo>
                <a:lnTo>
                  <a:pt x="0" y="6858000"/>
                </a:lnTo>
                <a:close/>
              </a:path>
            </a:pathLst>
          </a:custGeom>
          <a:solidFill>
            <a:srgbClr val="FFFFFF">
              <a:alpha val="10195"/>
            </a:srgbClr>
          </a:solidFill>
        </p:spPr>
        <p:txBody>
          <a:bodyPr wrap="square" lIns="0" tIns="0" rIns="0" bIns="0" rtlCol="0"/>
          <a:lstStyle/>
          <a:p>
            <a:endParaRPr dirty="0"/>
          </a:p>
        </p:txBody>
      </p:sp>
      <p:sp>
        <p:nvSpPr>
          <p:cNvPr id="24" name="bk object 24"/>
          <p:cNvSpPr/>
          <p:nvPr/>
        </p:nvSpPr>
        <p:spPr>
          <a:xfrm>
            <a:off x="8153400" y="0"/>
            <a:ext cx="762000" cy="6858000"/>
          </a:xfrm>
          <a:custGeom>
            <a:avLst/>
            <a:gdLst/>
            <a:ahLst/>
            <a:cxnLst/>
            <a:rect l="l" t="t" r="r" b="b"/>
            <a:pathLst>
              <a:path w="762000" h="6858000">
                <a:moveTo>
                  <a:pt x="0" y="6858000"/>
                </a:moveTo>
                <a:lnTo>
                  <a:pt x="762000" y="6858000"/>
                </a:lnTo>
                <a:lnTo>
                  <a:pt x="762000" y="0"/>
                </a:lnTo>
                <a:lnTo>
                  <a:pt x="0" y="0"/>
                </a:lnTo>
                <a:lnTo>
                  <a:pt x="0" y="6858000"/>
                </a:lnTo>
                <a:close/>
              </a:path>
            </a:pathLst>
          </a:custGeom>
          <a:solidFill>
            <a:srgbClr val="FFFFFF">
              <a:alpha val="10195"/>
            </a:srgbClr>
          </a:solidFill>
        </p:spPr>
        <p:txBody>
          <a:bodyPr wrap="square" lIns="0" tIns="0" rIns="0" bIns="0" rtlCol="0"/>
          <a:lstStyle/>
          <a:p>
            <a:endParaRPr dirty="0"/>
          </a:p>
        </p:txBody>
      </p:sp>
      <p:sp>
        <p:nvSpPr>
          <p:cNvPr id="25" name="bk object 25"/>
          <p:cNvSpPr/>
          <p:nvPr/>
        </p:nvSpPr>
        <p:spPr>
          <a:xfrm>
            <a:off x="3886200" y="0"/>
            <a:ext cx="2743200" cy="6858000"/>
          </a:xfrm>
          <a:custGeom>
            <a:avLst/>
            <a:gdLst/>
            <a:ahLst/>
            <a:cxnLst/>
            <a:rect l="l" t="t" r="r" b="b"/>
            <a:pathLst>
              <a:path w="2743200" h="6858000">
                <a:moveTo>
                  <a:pt x="0" y="6858000"/>
                </a:moveTo>
                <a:lnTo>
                  <a:pt x="2743200" y="6858000"/>
                </a:lnTo>
                <a:lnTo>
                  <a:pt x="2743200" y="0"/>
                </a:lnTo>
                <a:lnTo>
                  <a:pt x="0" y="0"/>
                </a:lnTo>
                <a:lnTo>
                  <a:pt x="0" y="6858000"/>
                </a:lnTo>
                <a:close/>
              </a:path>
            </a:pathLst>
          </a:custGeom>
          <a:solidFill>
            <a:srgbClr val="FFFFFF">
              <a:alpha val="10195"/>
            </a:srgbClr>
          </a:solidFill>
        </p:spPr>
        <p:txBody>
          <a:bodyPr wrap="square" lIns="0" tIns="0" rIns="0" bIns="0" rtlCol="0"/>
          <a:lstStyle/>
          <a:p>
            <a:endParaRPr dirty="0"/>
          </a:p>
        </p:txBody>
      </p:sp>
      <p:sp>
        <p:nvSpPr>
          <p:cNvPr id="26" name="bk object 26"/>
          <p:cNvSpPr/>
          <p:nvPr/>
        </p:nvSpPr>
        <p:spPr>
          <a:xfrm>
            <a:off x="2895600" y="0"/>
            <a:ext cx="228600" cy="6858000"/>
          </a:xfrm>
          <a:custGeom>
            <a:avLst/>
            <a:gdLst/>
            <a:ahLst/>
            <a:cxnLst/>
            <a:rect l="l" t="t" r="r" b="b"/>
            <a:pathLst>
              <a:path w="228600" h="6858000">
                <a:moveTo>
                  <a:pt x="0" y="6858000"/>
                </a:moveTo>
                <a:lnTo>
                  <a:pt x="228600" y="6858000"/>
                </a:lnTo>
                <a:lnTo>
                  <a:pt x="228600" y="0"/>
                </a:lnTo>
                <a:lnTo>
                  <a:pt x="0" y="0"/>
                </a:lnTo>
                <a:lnTo>
                  <a:pt x="0" y="6858000"/>
                </a:lnTo>
                <a:close/>
              </a:path>
            </a:pathLst>
          </a:custGeom>
          <a:solidFill>
            <a:srgbClr val="FFFFFF">
              <a:alpha val="10195"/>
            </a:srgbClr>
          </a:solidFill>
        </p:spPr>
        <p:txBody>
          <a:bodyPr wrap="square" lIns="0" tIns="0" rIns="0" bIns="0" rtlCol="0"/>
          <a:lstStyle/>
          <a:p>
            <a:endParaRPr dirty="0"/>
          </a:p>
        </p:txBody>
      </p:sp>
      <p:sp>
        <p:nvSpPr>
          <p:cNvPr id="27" name="bk object 27"/>
          <p:cNvSpPr/>
          <p:nvPr/>
        </p:nvSpPr>
        <p:spPr>
          <a:xfrm>
            <a:off x="3124200" y="0"/>
            <a:ext cx="762000" cy="6858000"/>
          </a:xfrm>
          <a:custGeom>
            <a:avLst/>
            <a:gdLst/>
            <a:ahLst/>
            <a:cxnLst/>
            <a:rect l="l" t="t" r="r" b="b"/>
            <a:pathLst>
              <a:path w="762000" h="6858000">
                <a:moveTo>
                  <a:pt x="0" y="6858000"/>
                </a:moveTo>
                <a:lnTo>
                  <a:pt x="762000" y="6858000"/>
                </a:lnTo>
                <a:lnTo>
                  <a:pt x="762000" y="0"/>
                </a:lnTo>
                <a:lnTo>
                  <a:pt x="0" y="0"/>
                </a:lnTo>
                <a:lnTo>
                  <a:pt x="0" y="6858000"/>
                </a:lnTo>
                <a:close/>
              </a:path>
            </a:pathLst>
          </a:custGeom>
          <a:solidFill>
            <a:srgbClr val="FFFFFF">
              <a:alpha val="10195"/>
            </a:srgbClr>
          </a:solidFill>
        </p:spPr>
        <p:txBody>
          <a:bodyPr wrap="square" lIns="0" tIns="0" rIns="0" bIns="0" rtlCol="0"/>
          <a:lstStyle/>
          <a:p>
            <a:endParaRPr dirty="0"/>
          </a:p>
        </p:txBody>
      </p:sp>
      <p:sp>
        <p:nvSpPr>
          <p:cNvPr id="28" name="bk object 28"/>
          <p:cNvSpPr/>
          <p:nvPr/>
        </p:nvSpPr>
        <p:spPr>
          <a:xfrm>
            <a:off x="-6350" y="209931"/>
            <a:ext cx="9156700" cy="6654417"/>
          </a:xfrm>
          <a:prstGeom prst="rect">
            <a:avLst/>
          </a:prstGeom>
          <a:blipFill>
            <a:blip r:embed="rId3" cstate="print"/>
            <a:stretch>
              <a:fillRect/>
            </a:stretch>
          </a:blipFill>
        </p:spPr>
        <p:txBody>
          <a:bodyPr wrap="square" lIns="0" tIns="0" rIns="0" bIns="0" rtlCol="0"/>
          <a:lstStyle/>
          <a:p>
            <a:endParaRPr dirty="0"/>
          </a:p>
        </p:txBody>
      </p:sp>
      <p:sp>
        <p:nvSpPr>
          <p:cNvPr id="29" name="bk object 29"/>
          <p:cNvSpPr/>
          <p:nvPr/>
        </p:nvSpPr>
        <p:spPr>
          <a:xfrm>
            <a:off x="4560951" y="0"/>
            <a:ext cx="3679825" cy="6250305"/>
          </a:xfrm>
          <a:custGeom>
            <a:avLst/>
            <a:gdLst/>
            <a:ahLst/>
            <a:cxnLst/>
            <a:rect l="l" t="t" r="r" b="b"/>
            <a:pathLst>
              <a:path w="3679825" h="6250305">
                <a:moveTo>
                  <a:pt x="0" y="6249987"/>
                </a:moveTo>
                <a:lnTo>
                  <a:pt x="3679825" y="6249987"/>
                </a:lnTo>
                <a:lnTo>
                  <a:pt x="3679825" y="0"/>
                </a:lnTo>
                <a:lnTo>
                  <a:pt x="0" y="0"/>
                </a:lnTo>
                <a:lnTo>
                  <a:pt x="0" y="6249987"/>
                </a:lnTo>
                <a:close/>
              </a:path>
            </a:pathLst>
          </a:custGeom>
          <a:solidFill>
            <a:srgbClr val="F5F5F5"/>
          </a:solidFill>
        </p:spPr>
        <p:txBody>
          <a:bodyPr wrap="square" lIns="0" tIns="0" rIns="0" bIns="0" rtlCol="0"/>
          <a:lstStyle/>
          <a:p>
            <a:endParaRPr dirty="0"/>
          </a:p>
        </p:txBody>
      </p:sp>
      <p:sp>
        <p:nvSpPr>
          <p:cNvPr id="30" name="bk object 30"/>
          <p:cNvSpPr/>
          <p:nvPr/>
        </p:nvSpPr>
        <p:spPr>
          <a:xfrm>
            <a:off x="4560951" y="0"/>
            <a:ext cx="3679825" cy="6250305"/>
          </a:xfrm>
          <a:custGeom>
            <a:avLst/>
            <a:gdLst/>
            <a:ahLst/>
            <a:cxnLst/>
            <a:rect l="l" t="t" r="r" b="b"/>
            <a:pathLst>
              <a:path w="3679825" h="6250305">
                <a:moveTo>
                  <a:pt x="0" y="6249987"/>
                </a:moveTo>
                <a:lnTo>
                  <a:pt x="3679825" y="6249987"/>
                </a:lnTo>
                <a:lnTo>
                  <a:pt x="3679825" y="0"/>
                </a:lnTo>
              </a:path>
            </a:pathLst>
          </a:custGeom>
          <a:ln w="15875">
            <a:solidFill>
              <a:srgbClr val="74A40F"/>
            </a:solidFill>
          </a:ln>
        </p:spPr>
        <p:txBody>
          <a:bodyPr wrap="square" lIns="0" tIns="0" rIns="0" bIns="0" rtlCol="0"/>
          <a:lstStyle/>
          <a:p>
            <a:endParaRPr dirty="0"/>
          </a:p>
        </p:txBody>
      </p:sp>
      <p:sp>
        <p:nvSpPr>
          <p:cNvPr id="31" name="bk object 31"/>
          <p:cNvSpPr/>
          <p:nvPr/>
        </p:nvSpPr>
        <p:spPr>
          <a:xfrm>
            <a:off x="4560951" y="0"/>
            <a:ext cx="0" cy="6250305"/>
          </a:xfrm>
          <a:custGeom>
            <a:avLst/>
            <a:gdLst/>
            <a:ahLst/>
            <a:cxnLst/>
            <a:rect l="l" t="t" r="r" b="b"/>
            <a:pathLst>
              <a:path h="6250305">
                <a:moveTo>
                  <a:pt x="0" y="0"/>
                </a:moveTo>
                <a:lnTo>
                  <a:pt x="0" y="6249987"/>
                </a:lnTo>
              </a:path>
            </a:pathLst>
          </a:custGeom>
          <a:ln w="15875">
            <a:solidFill>
              <a:srgbClr val="74A40F"/>
            </a:solidFill>
          </a:ln>
        </p:spPr>
        <p:txBody>
          <a:bodyPr wrap="square" lIns="0" tIns="0" rIns="0" bIns="0" rtlCol="0"/>
          <a:lstStyle/>
          <a:p>
            <a:endParaRPr dirty="0"/>
          </a:p>
        </p:txBody>
      </p:sp>
      <p:sp>
        <p:nvSpPr>
          <p:cNvPr id="32" name="bk object 32"/>
          <p:cNvSpPr/>
          <p:nvPr/>
        </p:nvSpPr>
        <p:spPr>
          <a:xfrm>
            <a:off x="4649851" y="0"/>
            <a:ext cx="3505200" cy="2291080"/>
          </a:xfrm>
          <a:custGeom>
            <a:avLst/>
            <a:gdLst/>
            <a:ahLst/>
            <a:cxnLst/>
            <a:rect l="l" t="t" r="r" b="b"/>
            <a:pathLst>
              <a:path w="3505200" h="2291080">
                <a:moveTo>
                  <a:pt x="0" y="2290826"/>
                </a:moveTo>
                <a:lnTo>
                  <a:pt x="3505200" y="2290826"/>
                </a:lnTo>
                <a:lnTo>
                  <a:pt x="3505200" y="0"/>
                </a:lnTo>
                <a:lnTo>
                  <a:pt x="0" y="0"/>
                </a:lnTo>
                <a:lnTo>
                  <a:pt x="0" y="2290826"/>
                </a:lnTo>
                <a:close/>
              </a:path>
            </a:pathLst>
          </a:custGeom>
          <a:solidFill>
            <a:srgbClr val="70685A"/>
          </a:solidFill>
        </p:spPr>
        <p:txBody>
          <a:bodyPr wrap="square" lIns="0" tIns="0" rIns="0" bIns="0" rtlCol="0"/>
          <a:lstStyle/>
          <a:p>
            <a:endParaRPr dirty="0"/>
          </a:p>
        </p:txBody>
      </p:sp>
      <p:sp>
        <p:nvSpPr>
          <p:cNvPr id="33" name="bk object 33"/>
          <p:cNvSpPr/>
          <p:nvPr/>
        </p:nvSpPr>
        <p:spPr>
          <a:xfrm>
            <a:off x="4651375" y="6129337"/>
            <a:ext cx="3505200" cy="0"/>
          </a:xfrm>
          <a:custGeom>
            <a:avLst/>
            <a:gdLst/>
            <a:ahLst/>
            <a:cxnLst/>
            <a:rect l="l" t="t" r="r" b="b"/>
            <a:pathLst>
              <a:path w="3505200">
                <a:moveTo>
                  <a:pt x="0" y="0"/>
                </a:moveTo>
                <a:lnTo>
                  <a:pt x="3505200" y="0"/>
                </a:lnTo>
              </a:path>
            </a:pathLst>
          </a:custGeom>
          <a:ln w="82550">
            <a:solidFill>
              <a:srgbClr val="93C500"/>
            </a:solidFill>
          </a:ln>
        </p:spPr>
        <p:txBody>
          <a:bodyPr wrap="square" lIns="0" tIns="0" rIns="0" bIns="0" rtlCol="0"/>
          <a:lstStyle/>
          <a:p>
            <a:endParaRPr dirty="0"/>
          </a:p>
        </p:txBody>
      </p:sp>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6/23/2026</a:t>
            </a:fld>
            <a:endParaRPr lang="en-US" dirty="0"/>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endParaRPr lang="es-AR"/>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s-AR"/>
          </a:p>
        </p:txBody>
      </p:sp>
      <p:sp>
        <p:nvSpPr>
          <p:cNvPr id="4" name="3 Marcador de fecha"/>
          <p:cNvSpPr>
            <a:spLocks noGrp="1"/>
          </p:cNvSpPr>
          <p:nvPr>
            <p:ph type="dt" sz="half" idx="10"/>
          </p:nvPr>
        </p:nvSpPr>
        <p:spPr/>
        <p:txBody>
          <a:bodyPr/>
          <a:lstStyle/>
          <a:p>
            <a:fld id="{A0416616-1D48-4488-B0AF-FFF8D2E43ACA}" type="datetimeFigureOut">
              <a:rPr lang="es-AR" smtClean="0">
                <a:solidFill>
                  <a:prstClr val="black">
                    <a:tint val="75000"/>
                  </a:prstClr>
                </a:solidFill>
              </a:rPr>
              <a:pPr/>
              <a:t>23/6/2026</a:t>
            </a:fld>
            <a:endParaRPr lang="es-AR" dirty="0">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AR" dirty="0">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3B21BB30-160B-4F85-AD9B-CEF990E5B948}" type="slidenum">
              <a:rPr lang="es-AR" smtClean="0">
                <a:solidFill>
                  <a:prstClr val="black">
                    <a:tint val="75000"/>
                  </a:prstClr>
                </a:solidFill>
              </a:rPr>
              <a:pPr/>
              <a:t>‹Nº›</a:t>
            </a:fld>
            <a:endParaRPr lang="es-AR" dirty="0">
              <a:solidFill>
                <a:prstClr val="black">
                  <a:tint val="75000"/>
                </a:prstClr>
              </a:solidFill>
            </a:endParaRPr>
          </a:p>
        </p:txBody>
      </p:sp>
    </p:spTree>
    <p:extLst>
      <p:ext uri="{BB962C8B-B14F-4D97-AF65-F5344CB8AC3E}">
        <p14:creationId xmlns:p14="http://schemas.microsoft.com/office/powerpoint/2010/main" val="26814090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AR"/>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3 Marcador de fecha"/>
          <p:cNvSpPr>
            <a:spLocks noGrp="1"/>
          </p:cNvSpPr>
          <p:nvPr>
            <p:ph type="dt" sz="half" idx="10"/>
          </p:nvPr>
        </p:nvSpPr>
        <p:spPr/>
        <p:txBody>
          <a:bodyPr/>
          <a:lstStyle/>
          <a:p>
            <a:fld id="{A0416616-1D48-4488-B0AF-FFF8D2E43ACA}" type="datetimeFigureOut">
              <a:rPr lang="es-AR" smtClean="0">
                <a:solidFill>
                  <a:prstClr val="black">
                    <a:tint val="75000"/>
                  </a:prstClr>
                </a:solidFill>
              </a:rPr>
              <a:pPr/>
              <a:t>23/6/2026</a:t>
            </a:fld>
            <a:endParaRPr lang="es-AR" dirty="0">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AR" dirty="0">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3B21BB30-160B-4F85-AD9B-CEF990E5B948}" type="slidenum">
              <a:rPr lang="es-AR" smtClean="0">
                <a:solidFill>
                  <a:prstClr val="black">
                    <a:tint val="75000"/>
                  </a:prstClr>
                </a:solidFill>
              </a:rPr>
              <a:pPr/>
              <a:t>‹Nº›</a:t>
            </a:fld>
            <a:endParaRPr lang="es-AR" dirty="0">
              <a:solidFill>
                <a:prstClr val="black">
                  <a:tint val="75000"/>
                </a:prstClr>
              </a:solidFill>
            </a:endParaRPr>
          </a:p>
        </p:txBody>
      </p:sp>
    </p:spTree>
    <p:extLst>
      <p:ext uri="{BB962C8B-B14F-4D97-AF65-F5344CB8AC3E}">
        <p14:creationId xmlns:p14="http://schemas.microsoft.com/office/powerpoint/2010/main" val="35996696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endParaRPr lang="es-AR"/>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3 Marcador de fecha"/>
          <p:cNvSpPr>
            <a:spLocks noGrp="1"/>
          </p:cNvSpPr>
          <p:nvPr>
            <p:ph type="dt" sz="half" idx="10"/>
          </p:nvPr>
        </p:nvSpPr>
        <p:spPr/>
        <p:txBody>
          <a:bodyPr/>
          <a:lstStyle/>
          <a:p>
            <a:fld id="{A0416616-1D48-4488-B0AF-FFF8D2E43ACA}" type="datetimeFigureOut">
              <a:rPr lang="es-AR" smtClean="0">
                <a:solidFill>
                  <a:prstClr val="black">
                    <a:tint val="75000"/>
                  </a:prstClr>
                </a:solidFill>
              </a:rPr>
              <a:pPr/>
              <a:t>23/6/2026</a:t>
            </a:fld>
            <a:endParaRPr lang="es-AR" dirty="0">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AR" dirty="0">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3B21BB30-160B-4F85-AD9B-CEF990E5B948}" type="slidenum">
              <a:rPr lang="es-AR" smtClean="0">
                <a:solidFill>
                  <a:prstClr val="black">
                    <a:tint val="75000"/>
                  </a:prstClr>
                </a:solidFill>
              </a:rPr>
              <a:pPr/>
              <a:t>‹Nº›</a:t>
            </a:fld>
            <a:endParaRPr lang="es-AR" dirty="0">
              <a:solidFill>
                <a:prstClr val="black">
                  <a:tint val="75000"/>
                </a:prstClr>
              </a:solidFill>
            </a:endParaRPr>
          </a:p>
        </p:txBody>
      </p:sp>
    </p:spTree>
    <p:extLst>
      <p:ext uri="{BB962C8B-B14F-4D97-AF65-F5344CB8AC3E}">
        <p14:creationId xmlns:p14="http://schemas.microsoft.com/office/powerpoint/2010/main" val="16185744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AR"/>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5" name="4 Marcador de fecha"/>
          <p:cNvSpPr>
            <a:spLocks noGrp="1"/>
          </p:cNvSpPr>
          <p:nvPr>
            <p:ph type="dt" sz="half" idx="10"/>
          </p:nvPr>
        </p:nvSpPr>
        <p:spPr/>
        <p:txBody>
          <a:bodyPr/>
          <a:lstStyle/>
          <a:p>
            <a:fld id="{A0416616-1D48-4488-B0AF-FFF8D2E43ACA}" type="datetimeFigureOut">
              <a:rPr lang="es-AR" smtClean="0">
                <a:solidFill>
                  <a:prstClr val="black">
                    <a:tint val="75000"/>
                  </a:prstClr>
                </a:solidFill>
              </a:rPr>
              <a:pPr/>
              <a:t>23/6/2026</a:t>
            </a:fld>
            <a:endParaRPr lang="es-AR" dirty="0">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AR" dirty="0">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3B21BB30-160B-4F85-AD9B-CEF990E5B948}" type="slidenum">
              <a:rPr lang="es-AR" smtClean="0">
                <a:solidFill>
                  <a:prstClr val="black">
                    <a:tint val="75000"/>
                  </a:prstClr>
                </a:solidFill>
              </a:rPr>
              <a:pPr/>
              <a:t>‹Nº›</a:t>
            </a:fld>
            <a:endParaRPr lang="es-AR" dirty="0">
              <a:solidFill>
                <a:prstClr val="black">
                  <a:tint val="75000"/>
                </a:prstClr>
              </a:solidFill>
            </a:endParaRPr>
          </a:p>
        </p:txBody>
      </p:sp>
    </p:spTree>
    <p:extLst>
      <p:ext uri="{BB962C8B-B14F-4D97-AF65-F5344CB8AC3E}">
        <p14:creationId xmlns:p14="http://schemas.microsoft.com/office/powerpoint/2010/main" val="138299708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3.xml"/><Relationship Id="rId3" Type="http://schemas.openxmlformats.org/officeDocument/2006/relationships/slideLayout" Target="../slideLayouts/slideLayout8.xml"/><Relationship Id="rId7" Type="http://schemas.openxmlformats.org/officeDocument/2006/relationships/slideLayout" Target="../slideLayouts/slideLayout12.xml"/><Relationship Id="rId12" Type="http://schemas.openxmlformats.org/officeDocument/2006/relationships/theme" Target="../theme/theme2.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slideLayout" Target="../slideLayouts/slideLayout11.xml"/><Relationship Id="rId11" Type="http://schemas.openxmlformats.org/officeDocument/2006/relationships/slideLayout" Target="../slideLayouts/slideLayout16.xml"/><Relationship Id="rId5" Type="http://schemas.openxmlformats.org/officeDocument/2006/relationships/slideLayout" Target="../slideLayouts/slideLayout10.xml"/><Relationship Id="rId10" Type="http://schemas.openxmlformats.org/officeDocument/2006/relationships/slideLayout" Target="../slideLayouts/slideLayout15.xml"/><Relationship Id="rId4" Type="http://schemas.openxmlformats.org/officeDocument/2006/relationships/slideLayout" Target="../slideLayouts/slideLayout9.xml"/><Relationship Id="rId9" Type="http://schemas.openxmlformats.org/officeDocument/2006/relationships/slideLayout" Target="../slideLayouts/slideLayout14.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9.xml"/><Relationship Id="rId2" Type="http://schemas.openxmlformats.org/officeDocument/2006/relationships/slideLayout" Target="../slideLayouts/slideLayout18.xml"/><Relationship Id="rId1" Type="http://schemas.openxmlformats.org/officeDocument/2006/relationships/slideLayout" Target="../slideLayouts/slideLayout17.xml"/><Relationship Id="rId6" Type="http://schemas.openxmlformats.org/officeDocument/2006/relationships/theme" Target="../theme/theme3.xml"/><Relationship Id="rId5" Type="http://schemas.openxmlformats.org/officeDocument/2006/relationships/slideLayout" Target="../slideLayouts/slideLayout21.xml"/><Relationship Id="rId4"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0" y="0"/>
            <a:ext cx="9144000" cy="6858000"/>
          </a:xfrm>
          <a:prstGeom prst="rect">
            <a:avLst/>
          </a:prstGeom>
          <a:blipFill>
            <a:blip r:embed="rId7" cstate="print"/>
            <a:stretch>
              <a:fillRect/>
            </a:stretch>
          </a:blipFill>
        </p:spPr>
        <p:txBody>
          <a:bodyPr wrap="square" lIns="0" tIns="0" rIns="0" bIns="0" rtlCol="0"/>
          <a:lstStyle/>
          <a:p>
            <a:endParaRPr dirty="0"/>
          </a:p>
        </p:txBody>
      </p:sp>
      <p:sp>
        <p:nvSpPr>
          <p:cNvPr id="2" name="Holder 2"/>
          <p:cNvSpPr>
            <a:spLocks noGrp="1"/>
          </p:cNvSpPr>
          <p:nvPr>
            <p:ph type="title"/>
          </p:nvPr>
        </p:nvSpPr>
        <p:spPr>
          <a:xfrm>
            <a:off x="1121765" y="1491742"/>
            <a:ext cx="6900468" cy="635000"/>
          </a:xfrm>
          <a:prstGeom prst="rect">
            <a:avLst/>
          </a:prstGeom>
        </p:spPr>
        <p:txBody>
          <a:bodyPr wrap="square" lIns="0" tIns="0" rIns="0" bIns="0">
            <a:spAutoFit/>
          </a:bodyPr>
          <a:lstStyle>
            <a:lvl1pPr>
              <a:defRPr sz="4000" b="0" i="0">
                <a:solidFill>
                  <a:srgbClr val="93C500"/>
                </a:solidFill>
                <a:latin typeface="Century Gothic"/>
                <a:cs typeface="Century Gothic"/>
              </a:defRPr>
            </a:lvl1pPr>
          </a:lstStyle>
          <a:p>
            <a:endParaRPr/>
          </a:p>
        </p:txBody>
      </p:sp>
      <p:sp>
        <p:nvSpPr>
          <p:cNvPr id="3" name="Holder 3"/>
          <p:cNvSpPr>
            <a:spLocks noGrp="1"/>
          </p:cNvSpPr>
          <p:nvPr>
            <p:ph type="body" idx="1"/>
          </p:nvPr>
        </p:nvSpPr>
        <p:spPr>
          <a:xfrm>
            <a:off x="1191869" y="2351659"/>
            <a:ext cx="6760260" cy="3757295"/>
          </a:xfrm>
          <a:prstGeom prst="rect">
            <a:avLst/>
          </a:prstGeom>
        </p:spPr>
        <p:txBody>
          <a:bodyPr wrap="square" lIns="0" tIns="0" rIns="0" bIns="0">
            <a:spAutoFit/>
          </a:bodyPr>
          <a:lstStyle>
            <a:lvl1pPr>
              <a:defRPr sz="2400" b="0" i="0">
                <a:solidFill>
                  <a:srgbClr val="3D3C2C"/>
                </a:solidFill>
                <a:latin typeface="Century Gothic"/>
                <a:cs typeface="Century Gothic"/>
              </a:defRPr>
            </a:lvl1pPr>
          </a:lstStyle>
          <a:p>
            <a:endParaRPr/>
          </a:p>
        </p:txBody>
      </p:sp>
      <p:sp>
        <p:nvSpPr>
          <p:cNvPr id="4" name="Holder 4"/>
          <p:cNvSpPr>
            <a:spLocks noGrp="1"/>
          </p:cNvSpPr>
          <p:nvPr>
            <p:ph type="ftr" sz="quarter" idx="5"/>
          </p:nvPr>
        </p:nvSpPr>
        <p:spPr>
          <a:xfrm>
            <a:off x="3108960" y="6377940"/>
            <a:ext cx="2926080" cy="342900"/>
          </a:xfrm>
          <a:prstGeom prst="rect">
            <a:avLst/>
          </a:prstGeom>
        </p:spPr>
        <p:txBody>
          <a:bodyPr wrap="square" lIns="0" tIns="0" rIns="0" bIns="0">
            <a:spAutoFit/>
          </a:bodyPr>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a:xfrm>
            <a:off x="457200" y="6377940"/>
            <a:ext cx="210312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6/23/2026</a:t>
            </a:fld>
            <a:endParaRPr lang="en-US" dirty="0"/>
          </a:p>
        </p:txBody>
      </p:sp>
      <p:sp>
        <p:nvSpPr>
          <p:cNvPr id="6" name="Holder 6"/>
          <p:cNvSpPr>
            <a:spLocks noGrp="1"/>
          </p:cNvSpPr>
          <p:nvPr>
            <p:ph type="sldNum" sz="quarter" idx="7"/>
          </p:nvPr>
        </p:nvSpPr>
        <p:spPr>
          <a:xfrm>
            <a:off x="6583680" y="6377940"/>
            <a:ext cx="210312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‹Nº›</a:t>
            </a:fld>
            <a:endParaRPr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a:t>Haga clic para modificar el estilo de título del patrón</a:t>
            </a:r>
            <a:endParaRPr lang="es-AR"/>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0416616-1D48-4488-B0AF-FFF8D2E43ACA}" type="datetimeFigureOut">
              <a:rPr lang="es-AR" smtClean="0">
                <a:solidFill>
                  <a:prstClr val="black">
                    <a:tint val="75000"/>
                  </a:prstClr>
                </a:solidFill>
              </a:rPr>
              <a:pPr/>
              <a:t>23/6/2026</a:t>
            </a:fld>
            <a:endParaRPr lang="es-AR" dirty="0">
              <a:solidFill>
                <a:prstClr val="black">
                  <a:tint val="75000"/>
                </a:prstClr>
              </a:solidFill>
            </a:endParaRPr>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AR" dirty="0">
              <a:solidFill>
                <a:prstClr val="black">
                  <a:tint val="75000"/>
                </a:prstClr>
              </a:solidFill>
            </a:endParaRPr>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B21BB30-160B-4F85-AD9B-CEF990E5B948}" type="slidenum">
              <a:rPr lang="es-AR" smtClean="0">
                <a:solidFill>
                  <a:prstClr val="black">
                    <a:tint val="75000"/>
                  </a:prstClr>
                </a:solidFill>
              </a:rPr>
              <a:pPr/>
              <a:t>‹Nº›</a:t>
            </a:fld>
            <a:endParaRPr lang="es-AR" dirty="0">
              <a:solidFill>
                <a:prstClr val="black">
                  <a:tint val="75000"/>
                </a:prstClr>
              </a:solidFill>
            </a:endParaRPr>
          </a:p>
        </p:txBody>
      </p:sp>
    </p:spTree>
    <p:extLst>
      <p:ext uri="{BB962C8B-B14F-4D97-AF65-F5344CB8AC3E}">
        <p14:creationId xmlns:p14="http://schemas.microsoft.com/office/powerpoint/2010/main" val="3645905359"/>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7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1162913" y="461594"/>
            <a:ext cx="6818172" cy="697230"/>
          </a:xfrm>
          <a:prstGeom prst="rect">
            <a:avLst/>
          </a:prstGeom>
        </p:spPr>
        <p:txBody>
          <a:bodyPr wrap="square" lIns="0" tIns="0" rIns="0" bIns="0">
            <a:spAutoFit/>
          </a:bodyPr>
          <a:lstStyle>
            <a:lvl1pPr>
              <a:defRPr sz="4400" b="1" i="0">
                <a:solidFill>
                  <a:srgbClr val="17375E"/>
                </a:solidFill>
                <a:latin typeface="Calibri"/>
                <a:cs typeface="Calibri"/>
              </a:defRPr>
            </a:lvl1pPr>
          </a:lstStyle>
          <a:p>
            <a:endParaRPr/>
          </a:p>
        </p:txBody>
      </p:sp>
      <p:sp>
        <p:nvSpPr>
          <p:cNvPr id="3" name="Holder 3"/>
          <p:cNvSpPr>
            <a:spLocks noGrp="1"/>
          </p:cNvSpPr>
          <p:nvPr>
            <p:ph type="body" idx="1"/>
          </p:nvPr>
        </p:nvSpPr>
        <p:spPr>
          <a:xfrm>
            <a:off x="535940" y="2057222"/>
            <a:ext cx="8055609" cy="3684270"/>
          </a:xfrm>
          <a:prstGeom prst="rect">
            <a:avLst/>
          </a:prstGeom>
        </p:spPr>
        <p:txBody>
          <a:bodyPr wrap="square" lIns="0" tIns="0" rIns="0" bIns="0">
            <a:spAutoFit/>
          </a:bodyPr>
          <a:lstStyle>
            <a:lvl1pPr>
              <a:defRPr sz="3000" b="0" i="0">
                <a:solidFill>
                  <a:schemeClr val="tx1"/>
                </a:solidFill>
                <a:latin typeface="Calibri"/>
                <a:cs typeface="Calibri"/>
              </a:defRPr>
            </a:lvl1pPr>
          </a:lstStyle>
          <a:p>
            <a:endParaRPr/>
          </a:p>
        </p:txBody>
      </p:sp>
      <p:sp>
        <p:nvSpPr>
          <p:cNvPr id="4" name="Holder 4"/>
          <p:cNvSpPr>
            <a:spLocks noGrp="1"/>
          </p:cNvSpPr>
          <p:nvPr>
            <p:ph type="ftr" sz="quarter" idx="5"/>
          </p:nvPr>
        </p:nvSpPr>
        <p:spPr>
          <a:xfrm>
            <a:off x="3108960" y="6377940"/>
            <a:ext cx="2926080" cy="342900"/>
          </a:xfrm>
          <a:prstGeom prst="rect">
            <a:avLst/>
          </a:prstGeom>
        </p:spPr>
        <p:txBody>
          <a:bodyPr wrap="square" lIns="0" tIns="0" rIns="0" bIns="0">
            <a:spAutoFit/>
          </a:bodyPr>
          <a:lstStyle>
            <a:lvl1pPr algn="ctr">
              <a:defRPr>
                <a:solidFill>
                  <a:schemeClr val="tx1">
                    <a:tint val="75000"/>
                  </a:schemeClr>
                </a:solidFill>
              </a:defRPr>
            </a:lvl1pPr>
          </a:lstStyle>
          <a:p>
            <a:endParaRPr dirty="0">
              <a:solidFill>
                <a:prstClr val="black">
                  <a:tint val="75000"/>
                </a:prstClr>
              </a:solidFill>
            </a:endParaRPr>
          </a:p>
        </p:txBody>
      </p:sp>
      <p:sp>
        <p:nvSpPr>
          <p:cNvPr id="5" name="Holder 5"/>
          <p:cNvSpPr>
            <a:spLocks noGrp="1"/>
          </p:cNvSpPr>
          <p:nvPr>
            <p:ph type="dt" sz="half" idx="6"/>
          </p:nvPr>
        </p:nvSpPr>
        <p:spPr>
          <a:xfrm>
            <a:off x="457200" y="6377940"/>
            <a:ext cx="210312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solidFill>
                  <a:prstClr val="black">
                    <a:tint val="75000"/>
                  </a:prstClr>
                </a:solidFill>
              </a:rPr>
              <a:pPr/>
              <a:t>6/23/2026</a:t>
            </a:fld>
            <a:endParaRPr lang="en-US" dirty="0">
              <a:solidFill>
                <a:prstClr val="black">
                  <a:tint val="75000"/>
                </a:prstClr>
              </a:solidFill>
            </a:endParaRPr>
          </a:p>
        </p:txBody>
      </p:sp>
      <p:sp>
        <p:nvSpPr>
          <p:cNvPr id="6" name="Holder 6"/>
          <p:cNvSpPr>
            <a:spLocks noGrp="1"/>
          </p:cNvSpPr>
          <p:nvPr>
            <p:ph type="sldNum" sz="quarter" idx="7"/>
          </p:nvPr>
        </p:nvSpPr>
        <p:spPr>
          <a:xfrm>
            <a:off x="6583680" y="6377940"/>
            <a:ext cx="210312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rPr>
                <a:solidFill>
                  <a:prstClr val="black">
                    <a:tint val="75000"/>
                  </a:prstClr>
                </a:solidFill>
              </a:rPr>
              <a:pPr/>
              <a:t>‹Nº›</a:t>
            </a:fld>
            <a:endParaRPr dirty="0">
              <a:solidFill>
                <a:prstClr val="black">
                  <a:tint val="75000"/>
                </a:prstClr>
              </a:solidFill>
            </a:endParaRPr>
          </a:p>
        </p:txBody>
      </p:sp>
    </p:spTree>
    <p:extLst>
      <p:ext uri="{BB962C8B-B14F-4D97-AF65-F5344CB8AC3E}">
        <p14:creationId xmlns:p14="http://schemas.microsoft.com/office/powerpoint/2010/main" val="2346947649"/>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1.xml"/><Relationship Id="rId4" Type="http://schemas.openxmlformats.org/officeDocument/2006/relationships/image" Target="../media/image6.png"/></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g"/><Relationship Id="rId1" Type="http://schemas.openxmlformats.org/officeDocument/2006/relationships/slideLayout" Target="../slideLayouts/slideLayout20.xml"/><Relationship Id="rId5" Type="http://schemas.openxmlformats.org/officeDocument/2006/relationships/image" Target="../media/image10.png"/><Relationship Id="rId4" Type="http://schemas.openxmlformats.org/officeDocument/2006/relationships/image" Target="../media/image9.png"/></Relationships>
</file>

<file path=ppt/slides/_rels/slide7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1.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8" Type="http://schemas.openxmlformats.org/officeDocument/2006/relationships/image" Target="../media/image18.png"/><Relationship Id="rId3" Type="http://schemas.openxmlformats.org/officeDocument/2006/relationships/image" Target="../media/image13.png"/><Relationship Id="rId7" Type="http://schemas.openxmlformats.org/officeDocument/2006/relationships/image" Target="../media/image17.png"/><Relationship Id="rId2" Type="http://schemas.openxmlformats.org/officeDocument/2006/relationships/image" Target="../media/image12.png"/><Relationship Id="rId1" Type="http://schemas.openxmlformats.org/officeDocument/2006/relationships/slideLayout" Target="../slideLayouts/slideLayout21.xml"/><Relationship Id="rId6" Type="http://schemas.openxmlformats.org/officeDocument/2006/relationships/image" Target="../media/image16.png"/><Relationship Id="rId5" Type="http://schemas.openxmlformats.org/officeDocument/2006/relationships/image" Target="../media/image15.png"/><Relationship Id="rId4" Type="http://schemas.openxmlformats.org/officeDocument/2006/relationships/image" Target="../media/image14.png"/><Relationship Id="rId9" Type="http://schemas.openxmlformats.org/officeDocument/2006/relationships/image" Target="../media/image19.png"/></Relationships>
</file>

<file path=ppt/slides/_rels/slide79.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2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18.xml"/></Relationships>
</file>

<file path=ppt/slides/_rels/slide81.xml.rels><?xml version="1.0" encoding="UTF-8" standalone="yes"?>
<Relationships xmlns="http://schemas.openxmlformats.org/package/2006/relationships"><Relationship Id="rId3" Type="http://schemas.openxmlformats.org/officeDocument/2006/relationships/image" Target="../media/image24.jpg"/><Relationship Id="rId2" Type="http://schemas.openxmlformats.org/officeDocument/2006/relationships/image" Target="../media/image23.jpg"/><Relationship Id="rId1" Type="http://schemas.openxmlformats.org/officeDocument/2006/relationships/slideLayout" Target="../slideLayouts/slideLayout21.xml"/></Relationships>
</file>

<file path=ppt/slides/_rels/slide82.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image" Target="../media/image25.png"/><Relationship Id="rId1" Type="http://schemas.openxmlformats.org/officeDocument/2006/relationships/slideLayout" Target="../slideLayouts/slideLayout21.xml"/></Relationships>
</file>

<file path=ppt/slides/_rels/slide83.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image" Target="../media/image27.jpg"/><Relationship Id="rId1" Type="http://schemas.openxmlformats.org/officeDocument/2006/relationships/slideLayout" Target="../slideLayouts/slideLayout2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4568888" y="3575304"/>
            <a:ext cx="3663950" cy="1175385"/>
          </a:xfrm>
          <a:prstGeom prst="rect">
            <a:avLst/>
          </a:prstGeom>
        </p:spPr>
        <p:txBody>
          <a:bodyPr vert="horz" wrap="square" lIns="0" tIns="229870" rIns="0" bIns="0" rtlCol="0">
            <a:spAutoFit/>
          </a:bodyPr>
          <a:lstStyle/>
          <a:p>
            <a:pPr marL="257175">
              <a:lnSpc>
                <a:spcPct val="100000"/>
              </a:lnSpc>
              <a:spcBef>
                <a:spcPts val="1810"/>
              </a:spcBef>
            </a:pPr>
            <a:r>
              <a:rPr sz="3600" dirty="0">
                <a:solidFill>
                  <a:srgbClr val="93C500"/>
                </a:solidFill>
                <a:latin typeface="Century Gothic"/>
                <a:cs typeface="Century Gothic"/>
              </a:rPr>
              <a:t>Leucemias</a:t>
            </a:r>
            <a:endParaRPr sz="3600" dirty="0">
              <a:latin typeface="Century Gothic"/>
              <a:cs typeface="Century Gothic"/>
            </a:endParaRPr>
          </a:p>
          <a:p>
            <a:pPr marL="257175">
              <a:lnSpc>
                <a:spcPct val="100000"/>
              </a:lnSpc>
              <a:spcBef>
                <a:spcPts val="860"/>
              </a:spcBef>
            </a:pPr>
            <a:endParaRPr sz="1800" dirty="0">
              <a:latin typeface="Century Gothic"/>
              <a:cs typeface="Century Gothic"/>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764540" y="2922219"/>
            <a:ext cx="7252970" cy="635000"/>
          </a:xfrm>
          <a:prstGeom prst="rect">
            <a:avLst/>
          </a:prstGeom>
        </p:spPr>
        <p:txBody>
          <a:bodyPr vert="horz" wrap="square" lIns="0" tIns="12065" rIns="0" bIns="0" rtlCol="0">
            <a:spAutoFit/>
          </a:bodyPr>
          <a:lstStyle/>
          <a:p>
            <a:pPr marL="12700">
              <a:lnSpc>
                <a:spcPct val="100000"/>
              </a:lnSpc>
              <a:spcBef>
                <a:spcPts val="95"/>
              </a:spcBef>
            </a:pPr>
            <a:r>
              <a:rPr spc="-5" dirty="0"/>
              <a:t>Etiología y Biología</a:t>
            </a:r>
            <a:r>
              <a:rPr spc="60" dirty="0"/>
              <a:t> </a:t>
            </a:r>
            <a:r>
              <a:rPr spc="-5" dirty="0"/>
              <a:t>Molecular</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121765" y="1552702"/>
            <a:ext cx="6529070" cy="574040"/>
          </a:xfrm>
          <a:prstGeom prst="rect">
            <a:avLst/>
          </a:prstGeom>
        </p:spPr>
        <p:txBody>
          <a:bodyPr vert="horz" wrap="square" lIns="0" tIns="12700" rIns="0" bIns="0" rtlCol="0">
            <a:spAutoFit/>
          </a:bodyPr>
          <a:lstStyle/>
          <a:p>
            <a:pPr marL="12700">
              <a:lnSpc>
                <a:spcPct val="100000"/>
              </a:lnSpc>
              <a:spcBef>
                <a:spcPts val="100"/>
              </a:spcBef>
            </a:pPr>
            <a:r>
              <a:rPr sz="3600" spc="-5" dirty="0"/>
              <a:t>Etiología </a:t>
            </a:r>
            <a:r>
              <a:rPr sz="3600" dirty="0"/>
              <a:t>y </a:t>
            </a:r>
            <a:r>
              <a:rPr sz="3600" spc="-5" dirty="0"/>
              <a:t>Biología</a:t>
            </a:r>
            <a:r>
              <a:rPr sz="3600" spc="-35" dirty="0"/>
              <a:t> </a:t>
            </a:r>
            <a:r>
              <a:rPr sz="3600" dirty="0"/>
              <a:t>Molecular</a:t>
            </a:r>
          </a:p>
        </p:txBody>
      </p:sp>
      <p:sp>
        <p:nvSpPr>
          <p:cNvPr id="3" name="object 3"/>
          <p:cNvSpPr txBox="1"/>
          <p:nvPr/>
        </p:nvSpPr>
        <p:spPr>
          <a:xfrm>
            <a:off x="976071" y="2556205"/>
            <a:ext cx="7275195" cy="3647440"/>
          </a:xfrm>
          <a:prstGeom prst="rect">
            <a:avLst/>
          </a:prstGeom>
        </p:spPr>
        <p:txBody>
          <a:bodyPr vert="horz" wrap="square" lIns="0" tIns="12700" rIns="0" bIns="0" rtlCol="0">
            <a:spAutoFit/>
          </a:bodyPr>
          <a:lstStyle/>
          <a:p>
            <a:pPr marL="12700">
              <a:lnSpc>
                <a:spcPts val="2735"/>
              </a:lnSpc>
              <a:spcBef>
                <a:spcPts val="100"/>
              </a:spcBef>
            </a:pPr>
            <a:r>
              <a:rPr sz="1800" spc="20" dirty="0">
                <a:solidFill>
                  <a:srgbClr val="93C500"/>
                </a:solidFill>
                <a:latin typeface="Wingdings 2"/>
                <a:cs typeface="Wingdings 2"/>
              </a:rPr>
              <a:t></a:t>
            </a:r>
            <a:r>
              <a:rPr sz="1800" spc="20" dirty="0">
                <a:solidFill>
                  <a:srgbClr val="93C500"/>
                </a:solidFill>
                <a:latin typeface="Times New Roman"/>
                <a:cs typeface="Times New Roman"/>
              </a:rPr>
              <a:t> </a:t>
            </a:r>
            <a:r>
              <a:rPr sz="2400" dirty="0">
                <a:solidFill>
                  <a:srgbClr val="3D3C2C"/>
                </a:solidFill>
                <a:latin typeface="Century Gothic"/>
                <a:cs typeface="Century Gothic"/>
              </a:rPr>
              <a:t>Las causas </a:t>
            </a:r>
            <a:r>
              <a:rPr sz="2400" spc="-5" dirty="0">
                <a:solidFill>
                  <a:srgbClr val="3D3C2C"/>
                </a:solidFill>
                <a:latin typeface="Century Gothic"/>
                <a:cs typeface="Century Gothic"/>
              </a:rPr>
              <a:t>de la leucemia </a:t>
            </a:r>
            <a:r>
              <a:rPr sz="2400" dirty="0">
                <a:solidFill>
                  <a:srgbClr val="3D3C2C"/>
                </a:solidFill>
                <a:latin typeface="Century Gothic"/>
                <a:cs typeface="Century Gothic"/>
              </a:rPr>
              <a:t>en gran </a:t>
            </a:r>
            <a:r>
              <a:rPr sz="2400" spc="-5" dirty="0">
                <a:solidFill>
                  <a:srgbClr val="3D3C2C"/>
                </a:solidFill>
                <a:latin typeface="Century Gothic"/>
                <a:cs typeface="Century Gothic"/>
              </a:rPr>
              <a:t>parte</a:t>
            </a:r>
            <a:r>
              <a:rPr sz="2400" spc="-25" dirty="0">
                <a:solidFill>
                  <a:srgbClr val="3D3C2C"/>
                </a:solidFill>
                <a:latin typeface="Century Gothic"/>
                <a:cs typeface="Century Gothic"/>
              </a:rPr>
              <a:t> </a:t>
            </a:r>
            <a:r>
              <a:rPr sz="2400" spc="-5" dirty="0">
                <a:solidFill>
                  <a:srgbClr val="3D3C2C"/>
                </a:solidFill>
                <a:latin typeface="Century Gothic"/>
                <a:cs typeface="Century Gothic"/>
              </a:rPr>
              <a:t>se</a:t>
            </a:r>
            <a:endParaRPr sz="2400" dirty="0">
              <a:latin typeface="Century Gothic"/>
              <a:cs typeface="Century Gothic"/>
            </a:endParaRPr>
          </a:p>
          <a:p>
            <a:pPr marL="285115">
              <a:lnSpc>
                <a:spcPts val="2735"/>
              </a:lnSpc>
            </a:pPr>
            <a:r>
              <a:rPr sz="2400" spc="-5" dirty="0">
                <a:solidFill>
                  <a:srgbClr val="3D3C2C"/>
                </a:solidFill>
                <a:latin typeface="Century Gothic"/>
                <a:cs typeface="Century Gothic"/>
              </a:rPr>
              <a:t>desconocen.</a:t>
            </a:r>
            <a:endParaRPr sz="2400" dirty="0">
              <a:latin typeface="Century Gothic"/>
              <a:cs typeface="Century Gothic"/>
            </a:endParaRPr>
          </a:p>
          <a:p>
            <a:pPr>
              <a:lnSpc>
                <a:spcPct val="100000"/>
              </a:lnSpc>
              <a:spcBef>
                <a:spcPts val="5"/>
              </a:spcBef>
            </a:pPr>
            <a:endParaRPr sz="3250" dirty="0">
              <a:latin typeface="Times New Roman"/>
              <a:cs typeface="Times New Roman"/>
            </a:endParaRPr>
          </a:p>
          <a:p>
            <a:pPr marL="285115" marR="69215" indent="-273050">
              <a:lnSpc>
                <a:spcPct val="90000"/>
              </a:lnSpc>
              <a:spcBef>
                <a:spcPts val="5"/>
              </a:spcBef>
            </a:pPr>
            <a:r>
              <a:rPr sz="1800" spc="20" dirty="0">
                <a:solidFill>
                  <a:srgbClr val="93C500"/>
                </a:solidFill>
                <a:latin typeface="Wingdings 2"/>
                <a:cs typeface="Wingdings 2"/>
              </a:rPr>
              <a:t></a:t>
            </a:r>
            <a:r>
              <a:rPr sz="1800" spc="20" dirty="0">
                <a:solidFill>
                  <a:srgbClr val="93C500"/>
                </a:solidFill>
                <a:latin typeface="Times New Roman"/>
                <a:cs typeface="Times New Roman"/>
              </a:rPr>
              <a:t> </a:t>
            </a:r>
            <a:r>
              <a:rPr sz="2400" dirty="0">
                <a:solidFill>
                  <a:srgbClr val="3D3C2C"/>
                </a:solidFill>
                <a:latin typeface="Century Gothic"/>
                <a:cs typeface="Century Gothic"/>
              </a:rPr>
              <a:t>La incidencia </a:t>
            </a:r>
            <a:r>
              <a:rPr sz="2400" spc="-5" dirty="0">
                <a:solidFill>
                  <a:srgbClr val="3D3C2C"/>
                </a:solidFill>
                <a:latin typeface="Century Gothic"/>
                <a:cs typeface="Century Gothic"/>
              </a:rPr>
              <a:t>de leucemia </a:t>
            </a:r>
            <a:r>
              <a:rPr sz="2400" dirty="0">
                <a:solidFill>
                  <a:srgbClr val="3D3C2C"/>
                </a:solidFill>
                <a:latin typeface="Century Gothic"/>
                <a:cs typeface="Century Gothic"/>
              </a:rPr>
              <a:t>entre </a:t>
            </a:r>
            <a:r>
              <a:rPr sz="2400" spc="-5" dirty="0">
                <a:solidFill>
                  <a:srgbClr val="3D3C2C"/>
                </a:solidFill>
                <a:latin typeface="Century Gothic"/>
                <a:cs typeface="Century Gothic"/>
              </a:rPr>
              <a:t>personas que  </a:t>
            </a:r>
            <a:r>
              <a:rPr sz="2400" dirty="0">
                <a:solidFill>
                  <a:srgbClr val="3D3C2C"/>
                </a:solidFill>
                <a:latin typeface="Century Gothic"/>
                <a:cs typeface="Century Gothic"/>
              </a:rPr>
              <a:t>han estado expuestas a niveles </a:t>
            </a:r>
            <a:r>
              <a:rPr sz="2400" spc="-5" dirty="0">
                <a:solidFill>
                  <a:srgbClr val="3D3C2C"/>
                </a:solidFill>
                <a:latin typeface="Century Gothic"/>
                <a:cs typeface="Century Gothic"/>
              </a:rPr>
              <a:t>altos de  </a:t>
            </a:r>
            <a:r>
              <a:rPr sz="2400" dirty="0">
                <a:solidFill>
                  <a:srgbClr val="3D3C2C"/>
                </a:solidFill>
                <a:latin typeface="Century Gothic"/>
                <a:cs typeface="Century Gothic"/>
              </a:rPr>
              <a:t>radiación es extraordinariamente</a:t>
            </a:r>
            <a:r>
              <a:rPr sz="2400" spc="-114" dirty="0">
                <a:solidFill>
                  <a:srgbClr val="3D3C2C"/>
                </a:solidFill>
                <a:latin typeface="Century Gothic"/>
                <a:cs typeface="Century Gothic"/>
              </a:rPr>
              <a:t> </a:t>
            </a:r>
            <a:r>
              <a:rPr sz="2400" dirty="0">
                <a:solidFill>
                  <a:srgbClr val="3D3C2C"/>
                </a:solidFill>
                <a:latin typeface="Century Gothic"/>
                <a:cs typeface="Century Gothic"/>
              </a:rPr>
              <a:t>elevada.</a:t>
            </a:r>
            <a:endParaRPr sz="2400" dirty="0">
              <a:latin typeface="Century Gothic"/>
              <a:cs typeface="Century Gothic"/>
            </a:endParaRPr>
          </a:p>
          <a:p>
            <a:pPr>
              <a:lnSpc>
                <a:spcPct val="100000"/>
              </a:lnSpc>
              <a:spcBef>
                <a:spcPts val="5"/>
              </a:spcBef>
            </a:pPr>
            <a:endParaRPr sz="3250" dirty="0">
              <a:latin typeface="Times New Roman"/>
              <a:cs typeface="Times New Roman"/>
            </a:endParaRPr>
          </a:p>
          <a:p>
            <a:pPr marL="285115" marR="5080" indent="-273050">
              <a:lnSpc>
                <a:spcPct val="90000"/>
              </a:lnSpc>
            </a:pPr>
            <a:r>
              <a:rPr sz="1800" spc="20" dirty="0">
                <a:solidFill>
                  <a:srgbClr val="93C500"/>
                </a:solidFill>
                <a:latin typeface="Wingdings 2"/>
                <a:cs typeface="Wingdings 2"/>
              </a:rPr>
              <a:t></a:t>
            </a:r>
            <a:r>
              <a:rPr sz="1800" spc="20" dirty="0">
                <a:solidFill>
                  <a:srgbClr val="93C500"/>
                </a:solidFill>
                <a:latin typeface="Times New Roman"/>
                <a:cs typeface="Times New Roman"/>
              </a:rPr>
              <a:t> </a:t>
            </a:r>
            <a:r>
              <a:rPr sz="2400" dirty="0">
                <a:solidFill>
                  <a:srgbClr val="3D3C2C"/>
                </a:solidFill>
                <a:latin typeface="Century Gothic"/>
                <a:cs typeface="Century Gothic"/>
              </a:rPr>
              <a:t>La exposición </a:t>
            </a:r>
            <a:r>
              <a:rPr sz="2400" spc="-5" dirty="0">
                <a:solidFill>
                  <a:srgbClr val="3D3C2C"/>
                </a:solidFill>
                <a:latin typeface="Century Gothic"/>
                <a:cs typeface="Century Gothic"/>
              </a:rPr>
              <a:t>al benceno </a:t>
            </a:r>
            <a:r>
              <a:rPr sz="2400" dirty="0">
                <a:solidFill>
                  <a:srgbClr val="3D3C2C"/>
                </a:solidFill>
                <a:latin typeface="Century Gothic"/>
                <a:cs typeface="Century Gothic"/>
              </a:rPr>
              <a:t>y el uso </a:t>
            </a:r>
            <a:r>
              <a:rPr sz="2400" spc="-5" dirty="0">
                <a:solidFill>
                  <a:srgbClr val="3D3C2C"/>
                </a:solidFill>
                <a:latin typeface="Century Gothic"/>
                <a:cs typeface="Century Gothic"/>
              </a:rPr>
              <a:t>de </a:t>
            </a:r>
            <a:r>
              <a:rPr sz="2400" dirty="0">
                <a:solidFill>
                  <a:srgbClr val="3D3C2C"/>
                </a:solidFill>
                <a:latin typeface="Century Gothic"/>
                <a:cs typeface="Century Gothic"/>
              </a:rPr>
              <a:t>fármacos  </a:t>
            </a:r>
            <a:r>
              <a:rPr sz="2400" spc="-5" dirty="0">
                <a:solidFill>
                  <a:srgbClr val="3D3C2C"/>
                </a:solidFill>
                <a:latin typeface="Century Gothic"/>
                <a:cs typeface="Century Gothic"/>
              </a:rPr>
              <a:t>antitumorales </a:t>
            </a:r>
            <a:r>
              <a:rPr sz="2400" dirty="0">
                <a:solidFill>
                  <a:srgbClr val="3D3C2C"/>
                </a:solidFill>
                <a:latin typeface="Century Gothic"/>
                <a:cs typeface="Century Gothic"/>
              </a:rPr>
              <a:t>también </a:t>
            </a:r>
            <a:r>
              <a:rPr sz="2400" spc="-5" dirty="0">
                <a:solidFill>
                  <a:srgbClr val="3D3C2C"/>
                </a:solidFill>
                <a:latin typeface="Century Gothic"/>
                <a:cs typeface="Century Gothic"/>
              </a:rPr>
              <a:t>se </a:t>
            </a:r>
            <a:r>
              <a:rPr sz="2400" dirty="0">
                <a:solidFill>
                  <a:srgbClr val="3D3C2C"/>
                </a:solidFill>
                <a:latin typeface="Century Gothic"/>
                <a:cs typeface="Century Gothic"/>
              </a:rPr>
              <a:t>asocia con una  </a:t>
            </a:r>
            <a:r>
              <a:rPr sz="2400" spc="-5" dirty="0">
                <a:solidFill>
                  <a:srgbClr val="3D3C2C"/>
                </a:solidFill>
                <a:latin typeface="Century Gothic"/>
                <a:cs typeface="Century Gothic"/>
              </a:rPr>
              <a:t>incidencia </a:t>
            </a:r>
            <a:r>
              <a:rPr sz="2400" dirty="0">
                <a:solidFill>
                  <a:srgbClr val="3D3C2C"/>
                </a:solidFill>
                <a:latin typeface="Century Gothic"/>
                <a:cs typeface="Century Gothic"/>
              </a:rPr>
              <a:t>aumentada </a:t>
            </a:r>
            <a:r>
              <a:rPr sz="2400" spc="-5" dirty="0">
                <a:solidFill>
                  <a:srgbClr val="3D3C2C"/>
                </a:solidFill>
                <a:latin typeface="Century Gothic"/>
                <a:cs typeface="Century Gothic"/>
              </a:rPr>
              <a:t>de</a:t>
            </a:r>
            <a:r>
              <a:rPr sz="2400" spc="-90" dirty="0">
                <a:solidFill>
                  <a:srgbClr val="3D3C2C"/>
                </a:solidFill>
                <a:latin typeface="Century Gothic"/>
                <a:cs typeface="Century Gothic"/>
              </a:rPr>
              <a:t> </a:t>
            </a:r>
            <a:r>
              <a:rPr sz="2400" spc="-5" dirty="0">
                <a:solidFill>
                  <a:srgbClr val="3D3C2C"/>
                </a:solidFill>
                <a:latin typeface="Century Gothic"/>
                <a:cs typeface="Century Gothic"/>
              </a:rPr>
              <a:t>leucemia.</a:t>
            </a:r>
            <a:endParaRPr sz="2400" dirty="0">
              <a:latin typeface="Century Gothic"/>
              <a:cs typeface="Century Gothic"/>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121765" y="1552702"/>
            <a:ext cx="6529070" cy="574040"/>
          </a:xfrm>
          <a:prstGeom prst="rect">
            <a:avLst/>
          </a:prstGeom>
        </p:spPr>
        <p:txBody>
          <a:bodyPr vert="horz" wrap="square" lIns="0" tIns="12700" rIns="0" bIns="0" rtlCol="0">
            <a:spAutoFit/>
          </a:bodyPr>
          <a:lstStyle/>
          <a:p>
            <a:pPr marL="12700">
              <a:lnSpc>
                <a:spcPct val="100000"/>
              </a:lnSpc>
              <a:spcBef>
                <a:spcPts val="100"/>
              </a:spcBef>
            </a:pPr>
            <a:r>
              <a:rPr sz="3600" spc="-5" dirty="0"/>
              <a:t>Etiología </a:t>
            </a:r>
            <a:r>
              <a:rPr sz="3600" dirty="0"/>
              <a:t>y </a:t>
            </a:r>
            <a:r>
              <a:rPr sz="3600" spc="-5" dirty="0"/>
              <a:t>Biología</a:t>
            </a:r>
            <a:r>
              <a:rPr sz="3600" spc="-35" dirty="0"/>
              <a:t> </a:t>
            </a:r>
            <a:r>
              <a:rPr sz="3600" dirty="0"/>
              <a:t>Molecular</a:t>
            </a:r>
          </a:p>
        </p:txBody>
      </p:sp>
      <p:sp>
        <p:nvSpPr>
          <p:cNvPr id="3" name="object 3"/>
          <p:cNvSpPr txBox="1"/>
          <p:nvPr/>
        </p:nvSpPr>
        <p:spPr>
          <a:xfrm>
            <a:off x="1191869" y="2351659"/>
            <a:ext cx="7366000" cy="3830320"/>
          </a:xfrm>
          <a:prstGeom prst="rect">
            <a:avLst/>
          </a:prstGeom>
        </p:spPr>
        <p:txBody>
          <a:bodyPr vert="horz" wrap="square" lIns="0" tIns="12700" rIns="0" bIns="0" rtlCol="0">
            <a:spAutoFit/>
          </a:bodyPr>
          <a:lstStyle/>
          <a:p>
            <a:pPr marL="285750" marR="5080" indent="-273685">
              <a:lnSpc>
                <a:spcPct val="100000"/>
              </a:lnSpc>
              <a:spcBef>
                <a:spcPts val="100"/>
              </a:spcBef>
            </a:pPr>
            <a:r>
              <a:rPr sz="1800" spc="20" dirty="0">
                <a:solidFill>
                  <a:srgbClr val="93C500"/>
                </a:solidFill>
                <a:latin typeface="Wingdings 2"/>
                <a:cs typeface="Wingdings 2"/>
              </a:rPr>
              <a:t></a:t>
            </a:r>
            <a:r>
              <a:rPr sz="1800" spc="20" dirty="0">
                <a:solidFill>
                  <a:srgbClr val="93C500"/>
                </a:solidFill>
                <a:latin typeface="Times New Roman"/>
                <a:cs typeface="Times New Roman"/>
              </a:rPr>
              <a:t> </a:t>
            </a:r>
            <a:r>
              <a:rPr sz="2400" dirty="0">
                <a:solidFill>
                  <a:srgbClr val="3D3C2C"/>
                </a:solidFill>
                <a:latin typeface="Century Gothic"/>
                <a:cs typeface="Century Gothic"/>
              </a:rPr>
              <a:t>La leucemia </a:t>
            </a:r>
            <a:r>
              <a:rPr sz="2400" spc="-5" dirty="0">
                <a:solidFill>
                  <a:srgbClr val="3D3C2C"/>
                </a:solidFill>
                <a:latin typeface="Century Gothic"/>
                <a:cs typeface="Century Gothic"/>
              </a:rPr>
              <a:t>puede producirse </a:t>
            </a:r>
            <a:r>
              <a:rPr sz="2400" dirty="0">
                <a:solidFill>
                  <a:srgbClr val="3D3C2C"/>
                </a:solidFill>
                <a:latin typeface="Century Gothic"/>
                <a:cs typeface="Century Gothic"/>
              </a:rPr>
              <a:t>como un  segundo cáncer después </a:t>
            </a:r>
            <a:r>
              <a:rPr sz="2400" spc="-5" dirty="0">
                <a:solidFill>
                  <a:srgbClr val="3D3C2C"/>
                </a:solidFill>
                <a:latin typeface="Century Gothic"/>
                <a:cs typeface="Century Gothic"/>
              </a:rPr>
              <a:t>de la administración  de </a:t>
            </a:r>
            <a:r>
              <a:rPr sz="2400" dirty="0">
                <a:solidFill>
                  <a:srgbClr val="3D3C2C"/>
                </a:solidFill>
                <a:latin typeface="Century Gothic"/>
                <a:cs typeface="Century Gothic"/>
              </a:rPr>
              <a:t>una quimioterapia </a:t>
            </a:r>
            <a:r>
              <a:rPr sz="2400" spc="5" dirty="0">
                <a:solidFill>
                  <a:srgbClr val="3D3C2C"/>
                </a:solidFill>
                <a:latin typeface="Century Gothic"/>
                <a:cs typeface="Century Gothic"/>
              </a:rPr>
              <a:t>agresiva </a:t>
            </a:r>
            <a:r>
              <a:rPr sz="2400" spc="-5" dirty="0">
                <a:solidFill>
                  <a:srgbClr val="3D3C2C"/>
                </a:solidFill>
                <a:latin typeface="Century Gothic"/>
                <a:cs typeface="Century Gothic"/>
              </a:rPr>
              <a:t>para </a:t>
            </a:r>
            <a:r>
              <a:rPr sz="2400" dirty="0">
                <a:solidFill>
                  <a:srgbClr val="3D3C2C"/>
                </a:solidFill>
                <a:latin typeface="Century Gothic"/>
                <a:cs typeface="Century Gothic"/>
              </a:rPr>
              <a:t>tratar</a:t>
            </a:r>
            <a:r>
              <a:rPr sz="2400" spc="-170" dirty="0">
                <a:solidFill>
                  <a:srgbClr val="3D3C2C"/>
                </a:solidFill>
                <a:latin typeface="Century Gothic"/>
                <a:cs typeface="Century Gothic"/>
              </a:rPr>
              <a:t> </a:t>
            </a:r>
            <a:r>
              <a:rPr sz="2400" dirty="0">
                <a:solidFill>
                  <a:srgbClr val="3D3C2C"/>
                </a:solidFill>
                <a:latin typeface="Century Gothic"/>
                <a:cs typeface="Century Gothic"/>
              </a:rPr>
              <a:t>otros  cánceres, como </a:t>
            </a:r>
            <a:r>
              <a:rPr sz="2400" spc="-5" dirty="0">
                <a:solidFill>
                  <a:srgbClr val="3D3C2C"/>
                </a:solidFill>
                <a:latin typeface="Century Gothic"/>
                <a:cs typeface="Century Gothic"/>
              </a:rPr>
              <a:t>la </a:t>
            </a:r>
            <a:r>
              <a:rPr sz="2400" dirty="0">
                <a:solidFill>
                  <a:srgbClr val="3D3C2C"/>
                </a:solidFill>
                <a:latin typeface="Century Gothic"/>
                <a:cs typeface="Century Gothic"/>
              </a:rPr>
              <a:t>enfermedad </a:t>
            </a:r>
            <a:r>
              <a:rPr sz="2400" spc="-5" dirty="0">
                <a:solidFill>
                  <a:srgbClr val="3D3C2C"/>
                </a:solidFill>
                <a:latin typeface="Century Gothic"/>
                <a:cs typeface="Century Gothic"/>
              </a:rPr>
              <a:t>de</a:t>
            </a:r>
            <a:r>
              <a:rPr sz="2400" spc="-35" dirty="0">
                <a:solidFill>
                  <a:srgbClr val="3D3C2C"/>
                </a:solidFill>
                <a:latin typeface="Century Gothic"/>
                <a:cs typeface="Century Gothic"/>
              </a:rPr>
              <a:t> </a:t>
            </a:r>
            <a:r>
              <a:rPr sz="2400" dirty="0">
                <a:solidFill>
                  <a:srgbClr val="3D3C2C"/>
                </a:solidFill>
                <a:latin typeface="Century Gothic"/>
                <a:cs typeface="Century Gothic"/>
              </a:rPr>
              <a:t>Hodgkin.</a:t>
            </a:r>
            <a:endParaRPr sz="2400" dirty="0">
              <a:latin typeface="Century Gothic"/>
              <a:cs typeface="Century Gothic"/>
            </a:endParaRPr>
          </a:p>
          <a:p>
            <a:pPr>
              <a:lnSpc>
                <a:spcPct val="100000"/>
              </a:lnSpc>
              <a:spcBef>
                <a:spcPts val="5"/>
              </a:spcBef>
            </a:pPr>
            <a:endParaRPr sz="3500" dirty="0">
              <a:latin typeface="Times New Roman"/>
              <a:cs typeface="Times New Roman"/>
            </a:endParaRPr>
          </a:p>
          <a:p>
            <a:pPr marL="285750" marR="7620" indent="-273685">
              <a:lnSpc>
                <a:spcPct val="100000"/>
              </a:lnSpc>
              <a:spcBef>
                <a:spcPts val="5"/>
              </a:spcBef>
            </a:pPr>
            <a:r>
              <a:rPr sz="1800" spc="20" dirty="0">
                <a:solidFill>
                  <a:srgbClr val="93C500"/>
                </a:solidFill>
                <a:latin typeface="Wingdings 2"/>
                <a:cs typeface="Wingdings 2"/>
              </a:rPr>
              <a:t></a:t>
            </a:r>
            <a:r>
              <a:rPr sz="1800" spc="20" dirty="0">
                <a:solidFill>
                  <a:srgbClr val="93C500"/>
                </a:solidFill>
                <a:latin typeface="Times New Roman"/>
                <a:cs typeface="Times New Roman"/>
              </a:rPr>
              <a:t> </a:t>
            </a:r>
            <a:r>
              <a:rPr sz="2400" dirty="0">
                <a:solidFill>
                  <a:srgbClr val="3D3C2C"/>
                </a:solidFill>
                <a:latin typeface="Century Gothic"/>
                <a:cs typeface="Century Gothic"/>
              </a:rPr>
              <a:t>La existencia </a:t>
            </a:r>
            <a:r>
              <a:rPr sz="2400" spc="-5" dirty="0">
                <a:solidFill>
                  <a:srgbClr val="3D3C2C"/>
                </a:solidFill>
                <a:latin typeface="Century Gothic"/>
                <a:cs typeface="Century Gothic"/>
              </a:rPr>
              <a:t>de </a:t>
            </a:r>
            <a:r>
              <a:rPr sz="2400" dirty="0">
                <a:solidFill>
                  <a:srgbClr val="3D3C2C"/>
                </a:solidFill>
                <a:latin typeface="Century Gothic"/>
                <a:cs typeface="Century Gothic"/>
              </a:rPr>
              <a:t>una predisposición genética al  </a:t>
            </a:r>
            <a:r>
              <a:rPr sz="2400" spc="-5" dirty="0">
                <a:solidFill>
                  <a:srgbClr val="3D3C2C"/>
                </a:solidFill>
                <a:latin typeface="Century Gothic"/>
                <a:cs typeface="Century Gothic"/>
              </a:rPr>
              <a:t>desarrollo de </a:t>
            </a:r>
            <a:r>
              <a:rPr sz="2400" dirty="0">
                <a:solidFill>
                  <a:srgbClr val="3D3C2C"/>
                </a:solidFill>
                <a:latin typeface="Century Gothic"/>
                <a:cs typeface="Century Gothic"/>
              </a:rPr>
              <a:t>una leucemia aguda es sugerida  </a:t>
            </a:r>
            <a:r>
              <a:rPr sz="2400" spc="-5" dirty="0">
                <a:solidFill>
                  <a:srgbClr val="3D3C2C"/>
                </a:solidFill>
                <a:latin typeface="Century Gothic"/>
                <a:cs typeface="Century Gothic"/>
              </a:rPr>
              <a:t>por </a:t>
            </a:r>
            <a:r>
              <a:rPr sz="2400" dirty="0">
                <a:solidFill>
                  <a:srgbClr val="3D3C2C"/>
                </a:solidFill>
                <a:latin typeface="Century Gothic"/>
                <a:cs typeface="Century Gothic"/>
              </a:rPr>
              <a:t>el aumento </a:t>
            </a:r>
            <a:r>
              <a:rPr sz="2400" spc="-5" dirty="0">
                <a:solidFill>
                  <a:srgbClr val="3D3C2C"/>
                </a:solidFill>
                <a:latin typeface="Century Gothic"/>
                <a:cs typeface="Century Gothic"/>
              </a:rPr>
              <a:t>de la </a:t>
            </a:r>
            <a:r>
              <a:rPr sz="2400" dirty="0">
                <a:solidFill>
                  <a:srgbClr val="3D3C2C"/>
                </a:solidFill>
                <a:latin typeface="Century Gothic"/>
                <a:cs typeface="Century Gothic"/>
              </a:rPr>
              <a:t>incidencia </a:t>
            </a:r>
            <a:r>
              <a:rPr sz="2400" spc="-5" dirty="0">
                <a:solidFill>
                  <a:srgbClr val="3D3C2C"/>
                </a:solidFill>
                <a:latin typeface="Century Gothic"/>
                <a:cs typeface="Century Gothic"/>
              </a:rPr>
              <a:t>de </a:t>
            </a:r>
            <a:r>
              <a:rPr sz="2400" dirty="0">
                <a:solidFill>
                  <a:srgbClr val="3D3C2C"/>
                </a:solidFill>
                <a:latin typeface="Century Gothic"/>
                <a:cs typeface="Century Gothic"/>
              </a:rPr>
              <a:t>leucemia  entre </a:t>
            </a:r>
            <a:r>
              <a:rPr sz="2400" spc="-5" dirty="0">
                <a:solidFill>
                  <a:srgbClr val="3D3C2C"/>
                </a:solidFill>
                <a:latin typeface="Century Gothic"/>
                <a:cs typeface="Century Gothic"/>
              </a:rPr>
              <a:t>los </a:t>
            </a:r>
            <a:r>
              <a:rPr sz="2400" dirty="0">
                <a:solidFill>
                  <a:srgbClr val="3D3C2C"/>
                </a:solidFill>
                <a:latin typeface="Century Gothic"/>
                <a:cs typeface="Century Gothic"/>
              </a:rPr>
              <a:t>pacientes con </a:t>
            </a:r>
            <a:r>
              <a:rPr sz="2400" spc="5" dirty="0">
                <a:solidFill>
                  <a:srgbClr val="3D3C2C"/>
                </a:solidFill>
                <a:latin typeface="Century Gothic"/>
                <a:cs typeface="Century Gothic"/>
              </a:rPr>
              <a:t>diversos </a:t>
            </a:r>
            <a:r>
              <a:rPr sz="2400" dirty="0">
                <a:solidFill>
                  <a:srgbClr val="3D3C2C"/>
                </a:solidFill>
                <a:latin typeface="Century Gothic"/>
                <a:cs typeface="Century Gothic"/>
              </a:rPr>
              <a:t>trastornos  congénitos.</a:t>
            </a:r>
            <a:endParaRPr sz="2400" dirty="0">
              <a:latin typeface="Century Gothic"/>
              <a:cs typeface="Century Gothic"/>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121765" y="1552702"/>
            <a:ext cx="6529070" cy="574040"/>
          </a:xfrm>
          <a:prstGeom prst="rect">
            <a:avLst/>
          </a:prstGeom>
        </p:spPr>
        <p:txBody>
          <a:bodyPr vert="horz" wrap="square" lIns="0" tIns="12700" rIns="0" bIns="0" rtlCol="0">
            <a:spAutoFit/>
          </a:bodyPr>
          <a:lstStyle/>
          <a:p>
            <a:pPr marL="12700">
              <a:lnSpc>
                <a:spcPct val="100000"/>
              </a:lnSpc>
              <a:spcBef>
                <a:spcPts val="100"/>
              </a:spcBef>
            </a:pPr>
            <a:r>
              <a:rPr sz="3600" spc="-5" dirty="0"/>
              <a:t>Etiología </a:t>
            </a:r>
            <a:r>
              <a:rPr sz="3600" dirty="0"/>
              <a:t>y </a:t>
            </a:r>
            <a:r>
              <a:rPr sz="3600" spc="-5" dirty="0"/>
              <a:t>Biología</a:t>
            </a:r>
            <a:r>
              <a:rPr sz="3600" spc="-35" dirty="0"/>
              <a:t> </a:t>
            </a:r>
            <a:r>
              <a:rPr sz="3600" dirty="0"/>
              <a:t>Molecular</a:t>
            </a:r>
          </a:p>
        </p:txBody>
      </p:sp>
      <p:sp>
        <p:nvSpPr>
          <p:cNvPr id="3" name="object 3"/>
          <p:cNvSpPr txBox="1"/>
          <p:nvPr/>
        </p:nvSpPr>
        <p:spPr>
          <a:xfrm>
            <a:off x="1191869" y="2351659"/>
            <a:ext cx="6724650" cy="3875420"/>
          </a:xfrm>
          <a:prstGeom prst="rect">
            <a:avLst/>
          </a:prstGeom>
        </p:spPr>
        <p:txBody>
          <a:bodyPr vert="horz" wrap="square" lIns="0" tIns="12700" rIns="0" bIns="0" rtlCol="0">
            <a:spAutoFit/>
          </a:bodyPr>
          <a:lstStyle/>
          <a:p>
            <a:pPr marL="285750" marR="5080" indent="-273685" algn="just">
              <a:lnSpc>
                <a:spcPct val="100000"/>
              </a:lnSpc>
              <a:spcBef>
                <a:spcPts val="100"/>
              </a:spcBef>
            </a:pPr>
            <a:r>
              <a:rPr sz="1800" spc="20" dirty="0">
                <a:solidFill>
                  <a:srgbClr val="93C500"/>
                </a:solidFill>
                <a:latin typeface="Wingdings 2"/>
                <a:cs typeface="Wingdings 2"/>
              </a:rPr>
              <a:t></a:t>
            </a:r>
            <a:r>
              <a:rPr sz="1800" spc="20" dirty="0">
                <a:solidFill>
                  <a:srgbClr val="93C500"/>
                </a:solidFill>
                <a:latin typeface="Times New Roman"/>
                <a:cs typeface="Times New Roman"/>
              </a:rPr>
              <a:t> </a:t>
            </a:r>
            <a:r>
              <a:rPr sz="2400" dirty="0">
                <a:solidFill>
                  <a:srgbClr val="3D3C2C"/>
                </a:solidFill>
                <a:latin typeface="Century Gothic"/>
                <a:cs typeface="Century Gothic"/>
              </a:rPr>
              <a:t>Los estudios citogenéticos han </a:t>
            </a:r>
            <a:r>
              <a:rPr sz="2400" spc="-5" dirty="0">
                <a:solidFill>
                  <a:srgbClr val="3D3C2C"/>
                </a:solidFill>
                <a:latin typeface="Century Gothic"/>
                <a:cs typeface="Century Gothic"/>
              </a:rPr>
              <a:t>demostrado  que </a:t>
            </a:r>
            <a:r>
              <a:rPr sz="2400" dirty="0">
                <a:solidFill>
                  <a:srgbClr val="3D3C2C"/>
                </a:solidFill>
                <a:latin typeface="Century Gothic"/>
                <a:cs typeface="Century Gothic"/>
              </a:rPr>
              <a:t>en más </a:t>
            </a:r>
            <a:r>
              <a:rPr sz="2400" spc="-5" dirty="0">
                <a:solidFill>
                  <a:srgbClr val="3D3C2C"/>
                </a:solidFill>
                <a:latin typeface="Century Gothic"/>
                <a:cs typeface="Century Gothic"/>
              </a:rPr>
              <a:t>de la </a:t>
            </a:r>
            <a:r>
              <a:rPr sz="2400" spc="5" dirty="0">
                <a:solidFill>
                  <a:srgbClr val="3D3C2C"/>
                </a:solidFill>
                <a:latin typeface="Century Gothic"/>
                <a:cs typeface="Century Gothic"/>
              </a:rPr>
              <a:t>mitad </a:t>
            </a:r>
            <a:r>
              <a:rPr sz="2400" spc="-5" dirty="0">
                <a:solidFill>
                  <a:srgbClr val="3D3C2C"/>
                </a:solidFill>
                <a:latin typeface="Century Gothic"/>
                <a:cs typeface="Century Gothic"/>
              </a:rPr>
              <a:t>de los </a:t>
            </a:r>
            <a:r>
              <a:rPr sz="2400" dirty="0">
                <a:solidFill>
                  <a:srgbClr val="3D3C2C"/>
                </a:solidFill>
                <a:latin typeface="Century Gothic"/>
                <a:cs typeface="Century Gothic"/>
              </a:rPr>
              <a:t>casos </a:t>
            </a:r>
            <a:r>
              <a:rPr sz="2400" spc="-5" dirty="0">
                <a:solidFill>
                  <a:srgbClr val="3D3C2C"/>
                </a:solidFill>
                <a:latin typeface="Century Gothic"/>
                <a:cs typeface="Century Gothic"/>
              </a:rPr>
              <a:t>de  </a:t>
            </a:r>
            <a:r>
              <a:rPr sz="2400" dirty="0">
                <a:solidFill>
                  <a:srgbClr val="3D3C2C"/>
                </a:solidFill>
                <a:latin typeface="Century Gothic"/>
                <a:cs typeface="Century Gothic"/>
              </a:rPr>
              <a:t>leucemia </a:t>
            </a:r>
            <a:r>
              <a:rPr sz="2400" spc="-5" dirty="0">
                <a:solidFill>
                  <a:srgbClr val="3D3C2C"/>
                </a:solidFill>
                <a:latin typeface="Century Gothic"/>
                <a:cs typeface="Century Gothic"/>
              </a:rPr>
              <a:t>se producen </a:t>
            </a:r>
            <a:r>
              <a:rPr sz="2400" dirty="0">
                <a:solidFill>
                  <a:srgbClr val="3D3C2C"/>
                </a:solidFill>
                <a:latin typeface="Century Gothic"/>
                <a:cs typeface="Century Gothic"/>
              </a:rPr>
              <a:t>cambios  cromosómicos</a:t>
            </a:r>
            <a:r>
              <a:rPr sz="2400" spc="-30" dirty="0">
                <a:solidFill>
                  <a:srgbClr val="3D3C2C"/>
                </a:solidFill>
                <a:latin typeface="Century Gothic"/>
                <a:cs typeface="Century Gothic"/>
              </a:rPr>
              <a:t> </a:t>
            </a:r>
            <a:r>
              <a:rPr sz="2400" spc="-5" dirty="0">
                <a:solidFill>
                  <a:srgbClr val="3D3C2C"/>
                </a:solidFill>
                <a:latin typeface="Century Gothic"/>
                <a:cs typeface="Century Gothic"/>
              </a:rPr>
              <a:t>recurrentes.</a:t>
            </a:r>
            <a:endParaRPr sz="2400" dirty="0">
              <a:latin typeface="Century Gothic"/>
              <a:cs typeface="Century Gothic"/>
            </a:endParaRPr>
          </a:p>
          <a:p>
            <a:pPr algn="just">
              <a:lnSpc>
                <a:spcPct val="100000"/>
              </a:lnSpc>
              <a:spcBef>
                <a:spcPts val="5"/>
              </a:spcBef>
            </a:pPr>
            <a:endParaRPr sz="3500" dirty="0">
              <a:latin typeface="Times New Roman"/>
              <a:cs typeface="Times New Roman"/>
            </a:endParaRPr>
          </a:p>
          <a:p>
            <a:pPr marL="285750" marR="33655" indent="-273685" algn="just">
              <a:lnSpc>
                <a:spcPct val="100000"/>
              </a:lnSpc>
              <a:spcBef>
                <a:spcPts val="5"/>
              </a:spcBef>
            </a:pPr>
            <a:r>
              <a:rPr sz="1800" spc="20" dirty="0">
                <a:solidFill>
                  <a:srgbClr val="93C500"/>
                </a:solidFill>
                <a:latin typeface="Wingdings 2"/>
                <a:cs typeface="Wingdings 2"/>
              </a:rPr>
              <a:t></a:t>
            </a:r>
            <a:r>
              <a:rPr sz="1800" spc="20" dirty="0">
                <a:solidFill>
                  <a:srgbClr val="93C500"/>
                </a:solidFill>
                <a:latin typeface="Times New Roman"/>
                <a:cs typeface="Times New Roman"/>
              </a:rPr>
              <a:t> </a:t>
            </a:r>
            <a:r>
              <a:rPr sz="2400" dirty="0">
                <a:solidFill>
                  <a:srgbClr val="3D3C2C"/>
                </a:solidFill>
                <a:latin typeface="Century Gothic"/>
                <a:cs typeface="Century Gothic"/>
              </a:rPr>
              <a:t>La ruptura o </a:t>
            </a:r>
            <a:r>
              <a:rPr sz="2400" spc="-5" dirty="0">
                <a:solidFill>
                  <a:srgbClr val="3D3C2C"/>
                </a:solidFill>
                <a:latin typeface="Century Gothic"/>
                <a:cs typeface="Century Gothic"/>
              </a:rPr>
              <a:t>la </a:t>
            </a:r>
            <a:r>
              <a:rPr sz="2400" dirty="0">
                <a:solidFill>
                  <a:srgbClr val="3D3C2C"/>
                </a:solidFill>
                <a:latin typeface="Century Gothic"/>
                <a:cs typeface="Century Gothic"/>
              </a:rPr>
              <a:t>desregulación </a:t>
            </a:r>
            <a:r>
              <a:rPr sz="2400" spc="-5" dirty="0">
                <a:solidFill>
                  <a:srgbClr val="3D3C2C"/>
                </a:solidFill>
                <a:latin typeface="Century Gothic"/>
                <a:cs typeface="Century Gothic"/>
              </a:rPr>
              <a:t>de </a:t>
            </a:r>
            <a:r>
              <a:rPr sz="2400" dirty="0">
                <a:solidFill>
                  <a:srgbClr val="3D3C2C"/>
                </a:solidFill>
                <a:latin typeface="Century Gothic"/>
                <a:cs typeface="Century Gothic"/>
              </a:rPr>
              <a:t>genes  específicos y </a:t>
            </a:r>
            <a:r>
              <a:rPr sz="2400" spc="-5" dirty="0">
                <a:solidFill>
                  <a:srgbClr val="3D3C2C"/>
                </a:solidFill>
                <a:latin typeface="Century Gothic"/>
                <a:cs typeface="Century Gothic"/>
              </a:rPr>
              <a:t>de productos </a:t>
            </a:r>
            <a:r>
              <a:rPr sz="2400" dirty="0">
                <a:solidFill>
                  <a:srgbClr val="3D3C2C"/>
                </a:solidFill>
                <a:latin typeface="Century Gothic"/>
                <a:cs typeface="Century Gothic"/>
              </a:rPr>
              <a:t>génicos </a:t>
            </a:r>
            <a:r>
              <a:rPr sz="2400" spc="-5" dirty="0">
                <a:solidFill>
                  <a:srgbClr val="3D3C2C"/>
                </a:solidFill>
                <a:latin typeface="Century Gothic"/>
                <a:cs typeface="Century Gothic"/>
              </a:rPr>
              <a:t>que  </a:t>
            </a:r>
            <a:r>
              <a:rPr sz="2400" dirty="0">
                <a:solidFill>
                  <a:srgbClr val="3D3C2C"/>
                </a:solidFill>
                <a:latin typeface="Century Gothic"/>
                <a:cs typeface="Century Gothic"/>
              </a:rPr>
              <a:t>suceden en el </a:t>
            </a:r>
            <a:r>
              <a:rPr sz="2400" spc="5" dirty="0">
                <a:solidFill>
                  <a:srgbClr val="3D3C2C"/>
                </a:solidFill>
                <a:latin typeface="Century Gothic"/>
                <a:cs typeface="Century Gothic"/>
              </a:rPr>
              <a:t>sitio </a:t>
            </a:r>
            <a:r>
              <a:rPr sz="2400" spc="-5" dirty="0">
                <a:solidFill>
                  <a:srgbClr val="3D3C2C"/>
                </a:solidFill>
                <a:latin typeface="Century Gothic"/>
                <a:cs typeface="Century Gothic"/>
              </a:rPr>
              <a:t>de </a:t>
            </a:r>
            <a:r>
              <a:rPr sz="2400" dirty="0">
                <a:solidFill>
                  <a:srgbClr val="3D3C2C"/>
                </a:solidFill>
                <a:latin typeface="Century Gothic"/>
                <a:cs typeface="Century Gothic"/>
              </a:rPr>
              <a:t>estas aberraciones  cromosómicas contribuyen al </a:t>
            </a:r>
            <a:r>
              <a:rPr sz="2400" spc="-5" dirty="0">
                <a:solidFill>
                  <a:srgbClr val="3D3C2C"/>
                </a:solidFill>
                <a:latin typeface="Century Gothic"/>
                <a:cs typeface="Century Gothic"/>
              </a:rPr>
              <a:t>desarrollo</a:t>
            </a:r>
            <a:r>
              <a:rPr sz="2400" spc="-95" dirty="0">
                <a:solidFill>
                  <a:srgbClr val="3D3C2C"/>
                </a:solidFill>
                <a:latin typeface="Century Gothic"/>
                <a:cs typeface="Century Gothic"/>
              </a:rPr>
              <a:t> </a:t>
            </a:r>
            <a:r>
              <a:rPr sz="2400" spc="-5" dirty="0">
                <a:solidFill>
                  <a:srgbClr val="3D3C2C"/>
                </a:solidFill>
                <a:latin typeface="Century Gothic"/>
                <a:cs typeface="Century Gothic"/>
              </a:rPr>
              <a:t>de  la</a:t>
            </a:r>
            <a:r>
              <a:rPr sz="2400" spc="-30" dirty="0">
                <a:solidFill>
                  <a:srgbClr val="3D3C2C"/>
                </a:solidFill>
                <a:latin typeface="Century Gothic"/>
                <a:cs typeface="Century Gothic"/>
              </a:rPr>
              <a:t> </a:t>
            </a:r>
            <a:r>
              <a:rPr sz="2400" dirty="0">
                <a:solidFill>
                  <a:srgbClr val="3D3C2C"/>
                </a:solidFill>
                <a:latin typeface="Century Gothic"/>
                <a:cs typeface="Century Gothic"/>
              </a:rPr>
              <a:t>leucemia.</a:t>
            </a:r>
            <a:endParaRPr sz="2400" dirty="0">
              <a:latin typeface="Century Gothic"/>
              <a:cs typeface="Century Gothic"/>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121765" y="1552702"/>
            <a:ext cx="6529070" cy="574040"/>
          </a:xfrm>
          <a:prstGeom prst="rect">
            <a:avLst/>
          </a:prstGeom>
        </p:spPr>
        <p:txBody>
          <a:bodyPr vert="horz" wrap="square" lIns="0" tIns="12700" rIns="0" bIns="0" rtlCol="0">
            <a:spAutoFit/>
          </a:bodyPr>
          <a:lstStyle/>
          <a:p>
            <a:pPr marL="12700">
              <a:lnSpc>
                <a:spcPct val="100000"/>
              </a:lnSpc>
              <a:spcBef>
                <a:spcPts val="100"/>
              </a:spcBef>
            </a:pPr>
            <a:r>
              <a:rPr sz="3600" spc="-5" dirty="0"/>
              <a:t>Etiología </a:t>
            </a:r>
            <a:r>
              <a:rPr sz="3600" dirty="0"/>
              <a:t>y </a:t>
            </a:r>
            <a:r>
              <a:rPr sz="3600" spc="-5" dirty="0"/>
              <a:t>Biología</a:t>
            </a:r>
            <a:r>
              <a:rPr sz="3600" spc="-35" dirty="0"/>
              <a:t> </a:t>
            </a:r>
            <a:r>
              <a:rPr sz="3600" dirty="0"/>
              <a:t>Molecular</a:t>
            </a:r>
          </a:p>
        </p:txBody>
      </p:sp>
      <p:sp>
        <p:nvSpPr>
          <p:cNvPr id="3" name="object 3"/>
          <p:cNvSpPr txBox="1"/>
          <p:nvPr/>
        </p:nvSpPr>
        <p:spPr>
          <a:xfrm>
            <a:off x="1191869" y="3229483"/>
            <a:ext cx="6067425" cy="1854835"/>
          </a:xfrm>
          <a:prstGeom prst="rect">
            <a:avLst/>
          </a:prstGeom>
        </p:spPr>
        <p:txBody>
          <a:bodyPr vert="horz" wrap="square" lIns="0" tIns="12700" rIns="0" bIns="0" rtlCol="0">
            <a:spAutoFit/>
          </a:bodyPr>
          <a:lstStyle/>
          <a:p>
            <a:pPr marL="285750" marR="5080" indent="-273685" algn="just">
              <a:lnSpc>
                <a:spcPct val="100000"/>
              </a:lnSpc>
              <a:spcBef>
                <a:spcPts val="100"/>
              </a:spcBef>
              <a:tabLst>
                <a:tab pos="2223135" algn="l"/>
              </a:tabLst>
            </a:pPr>
            <a:r>
              <a:rPr sz="1800" spc="20" dirty="0">
                <a:solidFill>
                  <a:srgbClr val="93C500"/>
                </a:solidFill>
                <a:latin typeface="Wingdings 2"/>
                <a:cs typeface="Wingdings 2"/>
              </a:rPr>
              <a:t></a:t>
            </a:r>
            <a:r>
              <a:rPr sz="1800" spc="20" dirty="0">
                <a:solidFill>
                  <a:srgbClr val="93C500"/>
                </a:solidFill>
                <a:latin typeface="Times New Roman"/>
                <a:cs typeface="Times New Roman"/>
              </a:rPr>
              <a:t> </a:t>
            </a:r>
            <a:r>
              <a:rPr sz="2400" spc="-5" dirty="0">
                <a:solidFill>
                  <a:srgbClr val="3D3C2C"/>
                </a:solidFill>
                <a:latin typeface="Century Gothic"/>
                <a:cs typeface="Century Gothic"/>
              </a:rPr>
              <a:t>En </a:t>
            </a:r>
            <a:r>
              <a:rPr sz="2400" dirty="0">
                <a:solidFill>
                  <a:srgbClr val="3D3C2C"/>
                </a:solidFill>
                <a:latin typeface="Century Gothic"/>
                <a:cs typeface="Century Gothic"/>
              </a:rPr>
              <a:t>consecuencia, la leucemia </a:t>
            </a:r>
            <a:r>
              <a:rPr sz="2400" spc="-5" dirty="0">
                <a:solidFill>
                  <a:srgbClr val="3D3C2C"/>
                </a:solidFill>
                <a:latin typeface="Century Gothic"/>
                <a:cs typeface="Century Gothic"/>
              </a:rPr>
              <a:t>sería  </a:t>
            </a:r>
            <a:r>
              <a:rPr sz="2400" dirty="0">
                <a:solidFill>
                  <a:srgbClr val="3D3C2C"/>
                </a:solidFill>
                <a:latin typeface="Century Gothic"/>
                <a:cs typeface="Century Gothic"/>
              </a:rPr>
              <a:t>resultado, </a:t>
            </a:r>
            <a:r>
              <a:rPr sz="2400" spc="-5" dirty="0">
                <a:solidFill>
                  <a:srgbClr val="3D3C2C"/>
                </a:solidFill>
                <a:latin typeface="Century Gothic"/>
                <a:cs typeface="Century Gothic"/>
              </a:rPr>
              <a:t>al </a:t>
            </a:r>
            <a:r>
              <a:rPr sz="2400" dirty="0">
                <a:solidFill>
                  <a:srgbClr val="3D3C2C"/>
                </a:solidFill>
                <a:latin typeface="Century Gothic"/>
                <a:cs typeface="Century Gothic"/>
              </a:rPr>
              <a:t>menos en </a:t>
            </a:r>
            <a:r>
              <a:rPr sz="2400" spc="-5" dirty="0">
                <a:solidFill>
                  <a:srgbClr val="3D3C2C"/>
                </a:solidFill>
                <a:latin typeface="Century Gothic"/>
                <a:cs typeface="Century Gothic"/>
              </a:rPr>
              <a:t>parte, de la  </a:t>
            </a:r>
            <a:r>
              <a:rPr sz="2400" dirty="0">
                <a:solidFill>
                  <a:srgbClr val="3D3C2C"/>
                </a:solidFill>
                <a:latin typeface="Century Gothic"/>
                <a:cs typeface="Century Gothic"/>
              </a:rPr>
              <a:t>interrupción	</a:t>
            </a:r>
            <a:r>
              <a:rPr sz="2400" spc="-5" dirty="0">
                <a:solidFill>
                  <a:srgbClr val="3D3C2C"/>
                </a:solidFill>
                <a:latin typeface="Century Gothic"/>
                <a:cs typeface="Century Gothic"/>
              </a:rPr>
              <a:t>de la </a:t>
            </a:r>
            <a:r>
              <a:rPr sz="2400" dirty="0">
                <a:solidFill>
                  <a:srgbClr val="3D3C2C"/>
                </a:solidFill>
                <a:latin typeface="Century Gothic"/>
                <a:cs typeface="Century Gothic"/>
              </a:rPr>
              <a:t>actividad </a:t>
            </a:r>
            <a:r>
              <a:rPr sz="2400" spc="-5" dirty="0">
                <a:solidFill>
                  <a:srgbClr val="3D3C2C"/>
                </a:solidFill>
                <a:latin typeface="Century Gothic"/>
                <a:cs typeface="Century Gothic"/>
              </a:rPr>
              <a:t>de </a:t>
            </a:r>
            <a:r>
              <a:rPr sz="2400" dirty="0">
                <a:solidFill>
                  <a:srgbClr val="3D3C2C"/>
                </a:solidFill>
                <a:latin typeface="Century Gothic"/>
                <a:cs typeface="Century Gothic"/>
              </a:rPr>
              <a:t>genes  </a:t>
            </a:r>
            <a:r>
              <a:rPr sz="2400" spc="-5" dirty="0">
                <a:solidFill>
                  <a:srgbClr val="3D3C2C"/>
                </a:solidFill>
                <a:latin typeface="Century Gothic"/>
                <a:cs typeface="Century Gothic"/>
              </a:rPr>
              <a:t>que </a:t>
            </a:r>
            <a:r>
              <a:rPr sz="2400" dirty="0">
                <a:solidFill>
                  <a:srgbClr val="3D3C2C"/>
                </a:solidFill>
                <a:latin typeface="Century Gothic"/>
                <a:cs typeface="Century Gothic"/>
              </a:rPr>
              <a:t>normalmente regulan el </a:t>
            </a:r>
            <a:r>
              <a:rPr sz="2400" spc="-5" dirty="0">
                <a:solidFill>
                  <a:srgbClr val="3D3C2C"/>
                </a:solidFill>
                <a:latin typeface="Century Gothic"/>
                <a:cs typeface="Century Gothic"/>
              </a:rPr>
              <a:t>desarrollo  de las células</a:t>
            </a:r>
            <a:r>
              <a:rPr sz="2400" spc="-20" dirty="0">
                <a:solidFill>
                  <a:srgbClr val="3D3C2C"/>
                </a:solidFill>
                <a:latin typeface="Century Gothic"/>
                <a:cs typeface="Century Gothic"/>
              </a:rPr>
              <a:t> </a:t>
            </a:r>
            <a:r>
              <a:rPr sz="2400" dirty="0">
                <a:solidFill>
                  <a:srgbClr val="3D3C2C"/>
                </a:solidFill>
                <a:latin typeface="Century Gothic"/>
                <a:cs typeface="Century Gothic"/>
              </a:rPr>
              <a:t>sanguíneas</a:t>
            </a:r>
            <a:endParaRPr sz="2400" dirty="0">
              <a:latin typeface="Century Gothic"/>
              <a:cs typeface="Century Gothic"/>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764540" y="2922219"/>
            <a:ext cx="4739005" cy="635000"/>
          </a:xfrm>
          <a:prstGeom prst="rect">
            <a:avLst/>
          </a:prstGeom>
        </p:spPr>
        <p:txBody>
          <a:bodyPr vert="horz" wrap="square" lIns="0" tIns="12065" rIns="0" bIns="0" rtlCol="0">
            <a:spAutoFit/>
          </a:bodyPr>
          <a:lstStyle/>
          <a:p>
            <a:pPr marL="12700">
              <a:lnSpc>
                <a:spcPct val="100000"/>
              </a:lnSpc>
              <a:spcBef>
                <a:spcPts val="95"/>
              </a:spcBef>
            </a:pPr>
            <a:r>
              <a:rPr spc="-5" dirty="0"/>
              <a:t>Leucemias</a:t>
            </a:r>
            <a:r>
              <a:rPr spc="-40" dirty="0"/>
              <a:t> </a:t>
            </a:r>
            <a:r>
              <a:rPr spc="-5" dirty="0"/>
              <a:t>Agudas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121765" y="1491742"/>
            <a:ext cx="4741545" cy="635000"/>
          </a:xfrm>
          <a:prstGeom prst="rect">
            <a:avLst/>
          </a:prstGeom>
        </p:spPr>
        <p:txBody>
          <a:bodyPr vert="horz" wrap="square" lIns="0" tIns="12065" rIns="0" bIns="0" rtlCol="0">
            <a:spAutoFit/>
          </a:bodyPr>
          <a:lstStyle/>
          <a:p>
            <a:pPr marL="12700">
              <a:lnSpc>
                <a:spcPct val="100000"/>
              </a:lnSpc>
              <a:spcBef>
                <a:spcPts val="95"/>
              </a:spcBef>
            </a:pPr>
            <a:r>
              <a:rPr spc="-5" dirty="0"/>
              <a:t>Leucemias</a:t>
            </a:r>
            <a:r>
              <a:rPr spc="-25" dirty="0"/>
              <a:t> </a:t>
            </a:r>
            <a:r>
              <a:rPr spc="-5" dirty="0"/>
              <a:t>Agudas</a:t>
            </a:r>
          </a:p>
        </p:txBody>
      </p:sp>
      <p:sp>
        <p:nvSpPr>
          <p:cNvPr id="3" name="object 3"/>
          <p:cNvSpPr txBox="1"/>
          <p:nvPr/>
        </p:nvSpPr>
        <p:spPr>
          <a:xfrm>
            <a:off x="1191869" y="2351659"/>
            <a:ext cx="6236335" cy="2220595"/>
          </a:xfrm>
          <a:prstGeom prst="rect">
            <a:avLst/>
          </a:prstGeom>
        </p:spPr>
        <p:txBody>
          <a:bodyPr vert="horz" wrap="square" lIns="0" tIns="12700" rIns="0" bIns="0" rtlCol="0">
            <a:spAutoFit/>
          </a:bodyPr>
          <a:lstStyle/>
          <a:p>
            <a:pPr marL="285750" marR="5080" indent="-273685" algn="just">
              <a:lnSpc>
                <a:spcPct val="100000"/>
              </a:lnSpc>
              <a:spcBef>
                <a:spcPts val="100"/>
              </a:spcBef>
            </a:pPr>
            <a:r>
              <a:rPr sz="1800" spc="20" dirty="0">
                <a:solidFill>
                  <a:srgbClr val="93C500"/>
                </a:solidFill>
                <a:latin typeface="Wingdings 2"/>
                <a:cs typeface="Wingdings 2"/>
              </a:rPr>
              <a:t></a:t>
            </a:r>
            <a:r>
              <a:rPr sz="1800" spc="20" dirty="0">
                <a:solidFill>
                  <a:srgbClr val="93C500"/>
                </a:solidFill>
                <a:latin typeface="Times New Roman"/>
                <a:cs typeface="Times New Roman"/>
              </a:rPr>
              <a:t> </a:t>
            </a:r>
            <a:r>
              <a:rPr sz="2400" spc="-5" dirty="0">
                <a:solidFill>
                  <a:srgbClr val="3D3C2C"/>
                </a:solidFill>
                <a:latin typeface="Century Gothic"/>
                <a:cs typeface="Century Gothic"/>
              </a:rPr>
              <a:t>Es</a:t>
            </a:r>
            <a:r>
              <a:rPr lang="es-AR" sz="2400" spc="-5" dirty="0">
                <a:solidFill>
                  <a:srgbClr val="3D3C2C"/>
                </a:solidFill>
                <a:latin typeface="Century Gothic"/>
                <a:cs typeface="Century Gothic"/>
              </a:rPr>
              <a:t> </a:t>
            </a:r>
            <a:r>
              <a:rPr sz="2400" dirty="0">
                <a:solidFill>
                  <a:srgbClr val="3D3C2C"/>
                </a:solidFill>
                <a:latin typeface="Century Gothic"/>
                <a:cs typeface="Century Gothic"/>
              </a:rPr>
              <a:t>un</a:t>
            </a:r>
            <a:r>
              <a:rPr lang="es-AR" sz="2400" dirty="0">
                <a:solidFill>
                  <a:srgbClr val="3D3C2C"/>
                </a:solidFill>
                <a:latin typeface="Century Gothic"/>
                <a:cs typeface="Century Gothic"/>
              </a:rPr>
              <a:t>a alteración</a:t>
            </a:r>
            <a:r>
              <a:rPr sz="2400" spc="-5" dirty="0">
                <a:solidFill>
                  <a:srgbClr val="3D3C2C"/>
                </a:solidFill>
                <a:latin typeface="Century Gothic"/>
                <a:cs typeface="Century Gothic"/>
              </a:rPr>
              <a:t> de las células </a:t>
            </a:r>
            <a:r>
              <a:rPr sz="2400" dirty="0">
                <a:solidFill>
                  <a:srgbClr val="3D3C2C"/>
                </a:solidFill>
                <a:latin typeface="Century Gothic"/>
                <a:cs typeface="Century Gothic"/>
              </a:rPr>
              <a:t>progenitoras  hematopoyéticas </a:t>
            </a:r>
            <a:r>
              <a:rPr sz="2400" spc="-5" dirty="0">
                <a:solidFill>
                  <a:srgbClr val="3D3C2C"/>
                </a:solidFill>
                <a:latin typeface="Century Gothic"/>
                <a:cs typeface="Century Gothic"/>
              </a:rPr>
              <a:t>que </a:t>
            </a:r>
            <a:r>
              <a:rPr sz="2400" dirty="0">
                <a:solidFill>
                  <a:srgbClr val="3D3C2C"/>
                </a:solidFill>
                <a:latin typeface="Century Gothic"/>
                <a:cs typeface="Century Gothic"/>
              </a:rPr>
              <a:t>habitualmente  tiene un comienzo súbito y tormentoso  caracterizado </a:t>
            </a:r>
            <a:r>
              <a:rPr sz="2400" spc="-5" dirty="0">
                <a:solidFill>
                  <a:srgbClr val="3D3C2C"/>
                </a:solidFill>
                <a:latin typeface="Century Gothic"/>
                <a:cs typeface="Century Gothic"/>
              </a:rPr>
              <a:t>por </a:t>
            </a:r>
            <a:r>
              <a:rPr sz="2400" dirty="0">
                <a:solidFill>
                  <a:srgbClr val="3D3C2C"/>
                </a:solidFill>
                <a:latin typeface="Century Gothic"/>
                <a:cs typeface="Century Gothic"/>
              </a:rPr>
              <a:t>signos y síntomas  relacionados con </a:t>
            </a:r>
            <a:r>
              <a:rPr sz="2400" spc="-5" dirty="0">
                <a:solidFill>
                  <a:srgbClr val="3D3C2C"/>
                </a:solidFill>
                <a:latin typeface="Century Gothic"/>
                <a:cs typeface="Century Gothic"/>
              </a:rPr>
              <a:t>la </a:t>
            </a:r>
            <a:r>
              <a:rPr sz="2400" dirty="0">
                <a:solidFill>
                  <a:srgbClr val="3D3C2C"/>
                </a:solidFill>
                <a:latin typeface="Century Gothic"/>
                <a:cs typeface="Century Gothic"/>
              </a:rPr>
              <a:t>función deprimida  </a:t>
            </a:r>
            <a:r>
              <a:rPr sz="2400" spc="-5" dirty="0">
                <a:solidFill>
                  <a:srgbClr val="3D3C2C"/>
                </a:solidFill>
                <a:latin typeface="Century Gothic"/>
                <a:cs typeface="Century Gothic"/>
              </a:rPr>
              <a:t>de la </a:t>
            </a:r>
            <a:r>
              <a:rPr sz="2400" dirty="0">
                <a:solidFill>
                  <a:srgbClr val="3D3C2C"/>
                </a:solidFill>
                <a:latin typeface="Century Gothic"/>
                <a:cs typeface="Century Gothic"/>
              </a:rPr>
              <a:t>médula</a:t>
            </a:r>
            <a:r>
              <a:rPr sz="2400" spc="-15" dirty="0">
                <a:solidFill>
                  <a:srgbClr val="3D3C2C"/>
                </a:solidFill>
                <a:latin typeface="Century Gothic"/>
                <a:cs typeface="Century Gothic"/>
              </a:rPr>
              <a:t> </a:t>
            </a:r>
            <a:r>
              <a:rPr sz="2400" dirty="0">
                <a:solidFill>
                  <a:srgbClr val="3D3C2C"/>
                </a:solidFill>
                <a:latin typeface="Century Gothic"/>
                <a:cs typeface="Century Gothic"/>
              </a:rPr>
              <a:t>ósea.</a:t>
            </a:r>
            <a:endParaRPr sz="2400" dirty="0">
              <a:latin typeface="Century Gothic"/>
              <a:cs typeface="Century Gothic"/>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121765" y="1491742"/>
            <a:ext cx="4741545" cy="635000"/>
          </a:xfrm>
          <a:prstGeom prst="rect">
            <a:avLst/>
          </a:prstGeom>
        </p:spPr>
        <p:txBody>
          <a:bodyPr vert="horz" wrap="square" lIns="0" tIns="12065" rIns="0" bIns="0" rtlCol="0">
            <a:spAutoFit/>
          </a:bodyPr>
          <a:lstStyle/>
          <a:p>
            <a:pPr marL="12700">
              <a:lnSpc>
                <a:spcPct val="100000"/>
              </a:lnSpc>
              <a:spcBef>
                <a:spcPts val="95"/>
              </a:spcBef>
            </a:pPr>
            <a:r>
              <a:rPr spc="-5" dirty="0"/>
              <a:t>Leucemias</a:t>
            </a:r>
            <a:r>
              <a:rPr spc="-25" dirty="0"/>
              <a:t> </a:t>
            </a:r>
            <a:r>
              <a:rPr spc="-5" dirty="0"/>
              <a:t>Agudas</a:t>
            </a:r>
          </a:p>
        </p:txBody>
      </p:sp>
      <p:sp>
        <p:nvSpPr>
          <p:cNvPr id="3" name="object 3"/>
          <p:cNvSpPr txBox="1"/>
          <p:nvPr/>
        </p:nvSpPr>
        <p:spPr>
          <a:xfrm>
            <a:off x="1191869" y="2315083"/>
            <a:ext cx="6978015" cy="3647440"/>
          </a:xfrm>
          <a:prstGeom prst="rect">
            <a:avLst/>
          </a:prstGeom>
        </p:spPr>
        <p:txBody>
          <a:bodyPr vert="horz" wrap="square" lIns="0" tIns="53975" rIns="0" bIns="0" rtlCol="0">
            <a:spAutoFit/>
          </a:bodyPr>
          <a:lstStyle/>
          <a:p>
            <a:pPr marL="285750" marR="5080" indent="-273685">
              <a:lnSpc>
                <a:spcPts val="2590"/>
              </a:lnSpc>
              <a:spcBef>
                <a:spcPts val="425"/>
              </a:spcBef>
            </a:pPr>
            <a:r>
              <a:rPr sz="1800" spc="20" dirty="0">
                <a:solidFill>
                  <a:srgbClr val="93C500"/>
                </a:solidFill>
                <a:latin typeface="Wingdings 2"/>
                <a:cs typeface="Wingdings 2"/>
              </a:rPr>
              <a:t></a:t>
            </a:r>
            <a:r>
              <a:rPr sz="1800" spc="20" dirty="0">
                <a:solidFill>
                  <a:srgbClr val="93C500"/>
                </a:solidFill>
                <a:latin typeface="Times New Roman"/>
                <a:cs typeface="Times New Roman"/>
              </a:rPr>
              <a:t> </a:t>
            </a:r>
            <a:r>
              <a:rPr sz="2400" dirty="0">
                <a:solidFill>
                  <a:srgbClr val="3D3C2C"/>
                </a:solidFill>
                <a:latin typeface="Century Gothic"/>
                <a:cs typeface="Century Gothic"/>
              </a:rPr>
              <a:t>La LLA es </a:t>
            </a:r>
            <a:r>
              <a:rPr sz="2400" spc="-5" dirty="0">
                <a:solidFill>
                  <a:srgbClr val="3D3C2C"/>
                </a:solidFill>
                <a:latin typeface="Century Gothic"/>
                <a:cs typeface="Century Gothic"/>
              </a:rPr>
              <a:t>la </a:t>
            </a:r>
            <a:r>
              <a:rPr sz="2400" dirty="0">
                <a:solidFill>
                  <a:srgbClr val="3D3C2C"/>
                </a:solidFill>
                <a:latin typeface="Century Gothic"/>
                <a:cs typeface="Century Gothic"/>
              </a:rPr>
              <a:t>leucemia más común en </a:t>
            </a:r>
            <a:r>
              <a:rPr sz="2400" spc="-5" dirty="0">
                <a:solidFill>
                  <a:srgbClr val="3D3C2C"/>
                </a:solidFill>
                <a:latin typeface="Century Gothic"/>
                <a:cs typeface="Century Gothic"/>
              </a:rPr>
              <a:t>la </a:t>
            </a:r>
            <a:r>
              <a:rPr sz="2400" dirty="0">
                <a:solidFill>
                  <a:srgbClr val="3D3C2C"/>
                </a:solidFill>
                <a:latin typeface="Century Gothic"/>
                <a:cs typeface="Century Gothic"/>
              </a:rPr>
              <a:t>niñez  </a:t>
            </a:r>
            <a:r>
              <a:rPr sz="2400" spc="-5" dirty="0">
                <a:solidFill>
                  <a:srgbClr val="3D3C2C"/>
                </a:solidFill>
                <a:latin typeface="Century Gothic"/>
                <a:cs typeface="Century Gothic"/>
              </a:rPr>
              <a:t>dado que </a:t>
            </a:r>
            <a:r>
              <a:rPr sz="2400" dirty="0">
                <a:solidFill>
                  <a:srgbClr val="3D3C2C"/>
                </a:solidFill>
                <a:latin typeface="Century Gothic"/>
                <a:cs typeface="Century Gothic"/>
              </a:rPr>
              <a:t>constituye </a:t>
            </a:r>
            <a:r>
              <a:rPr sz="2400" spc="-5" dirty="0">
                <a:solidFill>
                  <a:srgbClr val="3D3C2C"/>
                </a:solidFill>
                <a:latin typeface="Century Gothic"/>
                <a:cs typeface="Century Gothic"/>
              </a:rPr>
              <a:t>del 80 </a:t>
            </a:r>
            <a:r>
              <a:rPr sz="2400" dirty="0">
                <a:solidFill>
                  <a:srgbClr val="3D3C2C"/>
                </a:solidFill>
                <a:latin typeface="Century Gothic"/>
                <a:cs typeface="Century Gothic"/>
              </a:rPr>
              <a:t>al 85% </a:t>
            </a:r>
            <a:r>
              <a:rPr sz="2400" spc="-5" dirty="0">
                <a:solidFill>
                  <a:srgbClr val="3D3C2C"/>
                </a:solidFill>
                <a:latin typeface="Century Gothic"/>
                <a:cs typeface="Century Gothic"/>
              </a:rPr>
              <a:t>de los  </a:t>
            </a:r>
            <a:r>
              <a:rPr sz="2400" dirty="0">
                <a:solidFill>
                  <a:srgbClr val="3D3C2C"/>
                </a:solidFill>
                <a:latin typeface="Century Gothic"/>
                <a:cs typeface="Century Gothic"/>
              </a:rPr>
              <a:t>casos.</a:t>
            </a:r>
            <a:endParaRPr sz="2400" dirty="0">
              <a:latin typeface="Century Gothic"/>
              <a:cs typeface="Century Gothic"/>
            </a:endParaRPr>
          </a:p>
          <a:p>
            <a:pPr>
              <a:lnSpc>
                <a:spcPct val="100000"/>
              </a:lnSpc>
              <a:spcBef>
                <a:spcPts val="30"/>
              </a:spcBef>
            </a:pPr>
            <a:endParaRPr sz="2950" dirty="0">
              <a:latin typeface="Times New Roman"/>
              <a:cs typeface="Times New Roman"/>
            </a:endParaRPr>
          </a:p>
          <a:p>
            <a:pPr marL="12700">
              <a:lnSpc>
                <a:spcPts val="2735"/>
              </a:lnSpc>
              <a:spcBef>
                <a:spcPts val="5"/>
              </a:spcBef>
            </a:pPr>
            <a:r>
              <a:rPr sz="1800" spc="20" dirty="0">
                <a:solidFill>
                  <a:srgbClr val="93C500"/>
                </a:solidFill>
                <a:latin typeface="Wingdings 2"/>
                <a:cs typeface="Wingdings 2"/>
              </a:rPr>
              <a:t></a:t>
            </a:r>
            <a:r>
              <a:rPr sz="1800" spc="20" dirty="0">
                <a:solidFill>
                  <a:srgbClr val="93C500"/>
                </a:solidFill>
                <a:latin typeface="Times New Roman"/>
                <a:cs typeface="Times New Roman"/>
              </a:rPr>
              <a:t> </a:t>
            </a:r>
            <a:r>
              <a:rPr sz="2400" dirty="0">
                <a:solidFill>
                  <a:srgbClr val="3D3C2C"/>
                </a:solidFill>
                <a:latin typeface="Century Gothic"/>
                <a:cs typeface="Century Gothic"/>
              </a:rPr>
              <a:t>La incidencia </a:t>
            </a:r>
            <a:r>
              <a:rPr sz="2400" spc="-5" dirty="0">
                <a:solidFill>
                  <a:srgbClr val="3D3C2C"/>
                </a:solidFill>
                <a:latin typeface="Century Gothic"/>
                <a:cs typeface="Century Gothic"/>
              </a:rPr>
              <a:t>máxima se produce </a:t>
            </a:r>
            <a:r>
              <a:rPr sz="2400" dirty="0">
                <a:solidFill>
                  <a:srgbClr val="3D3C2C"/>
                </a:solidFill>
                <a:latin typeface="Century Gothic"/>
                <a:cs typeface="Century Gothic"/>
              </a:rPr>
              <a:t>entre </a:t>
            </a:r>
            <a:r>
              <a:rPr sz="2400" spc="-5" dirty="0">
                <a:solidFill>
                  <a:srgbClr val="3D3C2C"/>
                </a:solidFill>
                <a:latin typeface="Century Gothic"/>
                <a:cs typeface="Century Gothic"/>
              </a:rPr>
              <a:t>los</a:t>
            </a:r>
            <a:r>
              <a:rPr sz="2400" spc="-15" dirty="0">
                <a:solidFill>
                  <a:srgbClr val="3D3C2C"/>
                </a:solidFill>
                <a:latin typeface="Century Gothic"/>
                <a:cs typeface="Century Gothic"/>
              </a:rPr>
              <a:t> </a:t>
            </a:r>
            <a:r>
              <a:rPr sz="2400" dirty="0">
                <a:solidFill>
                  <a:srgbClr val="3D3C2C"/>
                </a:solidFill>
                <a:latin typeface="Century Gothic"/>
                <a:cs typeface="Century Gothic"/>
              </a:rPr>
              <a:t>2</a:t>
            </a:r>
            <a:endParaRPr sz="2400" dirty="0">
              <a:latin typeface="Century Gothic"/>
              <a:cs typeface="Century Gothic"/>
            </a:endParaRPr>
          </a:p>
          <a:p>
            <a:pPr marL="285750">
              <a:lnSpc>
                <a:spcPts val="2735"/>
              </a:lnSpc>
            </a:pPr>
            <a:r>
              <a:rPr sz="2400" dirty="0">
                <a:solidFill>
                  <a:srgbClr val="3D3C2C"/>
                </a:solidFill>
                <a:latin typeface="Century Gothic"/>
                <a:cs typeface="Century Gothic"/>
              </a:rPr>
              <a:t>y 4</a:t>
            </a:r>
            <a:r>
              <a:rPr sz="2400" spc="-30" dirty="0">
                <a:solidFill>
                  <a:srgbClr val="3D3C2C"/>
                </a:solidFill>
                <a:latin typeface="Century Gothic"/>
                <a:cs typeface="Century Gothic"/>
              </a:rPr>
              <a:t> </a:t>
            </a:r>
            <a:r>
              <a:rPr sz="2400" dirty="0">
                <a:solidFill>
                  <a:srgbClr val="3D3C2C"/>
                </a:solidFill>
                <a:latin typeface="Century Gothic"/>
                <a:cs typeface="Century Gothic"/>
              </a:rPr>
              <a:t>años.</a:t>
            </a:r>
            <a:endParaRPr sz="2400" dirty="0">
              <a:latin typeface="Century Gothic"/>
              <a:cs typeface="Century Gothic"/>
            </a:endParaRPr>
          </a:p>
          <a:p>
            <a:pPr>
              <a:lnSpc>
                <a:spcPct val="100000"/>
              </a:lnSpc>
              <a:spcBef>
                <a:spcPts val="5"/>
              </a:spcBef>
            </a:pPr>
            <a:endParaRPr sz="3250" dirty="0">
              <a:latin typeface="Times New Roman"/>
              <a:cs typeface="Times New Roman"/>
            </a:endParaRPr>
          </a:p>
          <a:p>
            <a:pPr marL="285750" marR="20320" indent="-273685">
              <a:lnSpc>
                <a:spcPct val="90000"/>
              </a:lnSpc>
            </a:pPr>
            <a:r>
              <a:rPr sz="1800" spc="20" dirty="0">
                <a:solidFill>
                  <a:srgbClr val="93C500"/>
                </a:solidFill>
                <a:latin typeface="Wingdings 2"/>
                <a:cs typeface="Wingdings 2"/>
              </a:rPr>
              <a:t></a:t>
            </a:r>
            <a:r>
              <a:rPr sz="1800" spc="20" dirty="0">
                <a:solidFill>
                  <a:srgbClr val="93C500"/>
                </a:solidFill>
                <a:latin typeface="Times New Roman"/>
                <a:cs typeface="Times New Roman"/>
              </a:rPr>
              <a:t> </a:t>
            </a:r>
            <a:r>
              <a:rPr sz="2400" dirty="0">
                <a:solidFill>
                  <a:srgbClr val="3D3C2C"/>
                </a:solidFill>
                <a:latin typeface="Century Gothic"/>
                <a:cs typeface="Century Gothic"/>
              </a:rPr>
              <a:t>La LMA afecta </a:t>
            </a:r>
            <a:r>
              <a:rPr sz="2400" spc="-5" dirty="0">
                <a:solidFill>
                  <a:srgbClr val="3D3C2C"/>
                </a:solidFill>
                <a:latin typeface="Century Gothic"/>
                <a:cs typeface="Century Gothic"/>
              </a:rPr>
              <a:t>sobre </a:t>
            </a:r>
            <a:r>
              <a:rPr sz="2400" dirty="0">
                <a:solidFill>
                  <a:srgbClr val="3D3C2C"/>
                </a:solidFill>
                <a:latin typeface="Century Gothic"/>
                <a:cs typeface="Century Gothic"/>
              </a:rPr>
              <a:t>todo a </a:t>
            </a:r>
            <a:r>
              <a:rPr sz="2400" spc="-5" dirty="0">
                <a:solidFill>
                  <a:srgbClr val="3D3C2C"/>
                </a:solidFill>
                <a:latin typeface="Century Gothic"/>
                <a:cs typeface="Century Gothic"/>
              </a:rPr>
              <a:t>los adultos, pero  </a:t>
            </a:r>
            <a:r>
              <a:rPr sz="2400" dirty="0">
                <a:solidFill>
                  <a:srgbClr val="3D3C2C"/>
                </a:solidFill>
                <a:latin typeface="Century Gothic"/>
                <a:cs typeface="Century Gothic"/>
              </a:rPr>
              <a:t>también </a:t>
            </a:r>
            <a:r>
              <a:rPr sz="2400" spc="-5" dirty="0">
                <a:solidFill>
                  <a:srgbClr val="3D3C2C"/>
                </a:solidFill>
                <a:latin typeface="Century Gothic"/>
                <a:cs typeface="Century Gothic"/>
              </a:rPr>
              <a:t>se </a:t>
            </a:r>
            <a:r>
              <a:rPr sz="2400" dirty="0">
                <a:solidFill>
                  <a:srgbClr val="3D3C2C"/>
                </a:solidFill>
                <a:latin typeface="Century Gothic"/>
                <a:cs typeface="Century Gothic"/>
              </a:rPr>
              <a:t>observa en niños y </a:t>
            </a:r>
            <a:r>
              <a:rPr sz="2400" spc="-5" dirty="0">
                <a:solidFill>
                  <a:srgbClr val="3D3C2C"/>
                </a:solidFill>
                <a:latin typeface="Century Gothic"/>
                <a:cs typeface="Century Gothic"/>
              </a:rPr>
              <a:t>adultos  </a:t>
            </a:r>
            <a:r>
              <a:rPr sz="2400" dirty="0">
                <a:solidFill>
                  <a:srgbClr val="3D3C2C"/>
                </a:solidFill>
                <a:latin typeface="Century Gothic"/>
                <a:cs typeface="Century Gothic"/>
              </a:rPr>
              <a:t>jóvenes.</a:t>
            </a:r>
            <a:endParaRPr sz="2400" dirty="0">
              <a:latin typeface="Century Gothic"/>
              <a:cs typeface="Century Gothic"/>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121765" y="1491742"/>
            <a:ext cx="4741545" cy="635000"/>
          </a:xfrm>
          <a:prstGeom prst="rect">
            <a:avLst/>
          </a:prstGeom>
        </p:spPr>
        <p:txBody>
          <a:bodyPr vert="horz" wrap="square" lIns="0" tIns="12065" rIns="0" bIns="0" rtlCol="0">
            <a:spAutoFit/>
          </a:bodyPr>
          <a:lstStyle/>
          <a:p>
            <a:pPr marL="12700">
              <a:lnSpc>
                <a:spcPct val="100000"/>
              </a:lnSpc>
              <a:spcBef>
                <a:spcPts val="95"/>
              </a:spcBef>
            </a:pPr>
            <a:r>
              <a:rPr spc="-5" dirty="0"/>
              <a:t>Leucemias</a:t>
            </a:r>
            <a:r>
              <a:rPr spc="-25" dirty="0"/>
              <a:t> </a:t>
            </a:r>
            <a:r>
              <a:rPr spc="-5" dirty="0"/>
              <a:t>Agudas</a:t>
            </a:r>
          </a:p>
        </p:txBody>
      </p:sp>
      <p:sp>
        <p:nvSpPr>
          <p:cNvPr id="3" name="object 3"/>
          <p:cNvSpPr txBox="1"/>
          <p:nvPr/>
        </p:nvSpPr>
        <p:spPr>
          <a:xfrm>
            <a:off x="1191869" y="2351659"/>
            <a:ext cx="6517640" cy="3136756"/>
          </a:xfrm>
          <a:prstGeom prst="rect">
            <a:avLst/>
          </a:prstGeom>
        </p:spPr>
        <p:txBody>
          <a:bodyPr vert="horz" wrap="square" lIns="0" tIns="12700" rIns="0" bIns="0" rtlCol="0">
            <a:spAutoFit/>
          </a:bodyPr>
          <a:lstStyle/>
          <a:p>
            <a:pPr marL="285750" marR="5080" indent="-273685" algn="just">
              <a:lnSpc>
                <a:spcPct val="100000"/>
              </a:lnSpc>
              <a:spcBef>
                <a:spcPts val="100"/>
              </a:spcBef>
            </a:pPr>
            <a:r>
              <a:rPr sz="1800" spc="20" dirty="0">
                <a:solidFill>
                  <a:srgbClr val="93C500"/>
                </a:solidFill>
                <a:latin typeface="Wingdings 2"/>
                <a:cs typeface="Wingdings 2"/>
              </a:rPr>
              <a:t></a:t>
            </a:r>
            <a:r>
              <a:rPr sz="1800" spc="20" dirty="0">
                <a:solidFill>
                  <a:srgbClr val="93C500"/>
                </a:solidFill>
                <a:latin typeface="Times New Roman"/>
                <a:cs typeface="Times New Roman"/>
              </a:rPr>
              <a:t> </a:t>
            </a:r>
            <a:r>
              <a:rPr sz="2400" spc="-5" dirty="0">
                <a:solidFill>
                  <a:srgbClr val="3D3C2C"/>
                </a:solidFill>
                <a:latin typeface="Century Gothic"/>
                <a:cs typeface="Century Gothic"/>
              </a:rPr>
              <a:t>En la LMA del adulto, la </a:t>
            </a:r>
            <a:r>
              <a:rPr sz="2400" dirty="0">
                <a:solidFill>
                  <a:srgbClr val="3D3C2C"/>
                </a:solidFill>
                <a:latin typeface="Century Gothic"/>
                <a:cs typeface="Century Gothic"/>
              </a:rPr>
              <a:t>incidencia  aumenta constantemente </a:t>
            </a:r>
            <a:r>
              <a:rPr sz="2400" spc="-5" dirty="0">
                <a:solidFill>
                  <a:srgbClr val="3D3C2C"/>
                </a:solidFill>
                <a:latin typeface="Century Gothic"/>
                <a:cs typeface="Century Gothic"/>
              </a:rPr>
              <a:t>después de la  </a:t>
            </a:r>
            <a:r>
              <a:rPr sz="2400" dirty="0">
                <a:solidFill>
                  <a:srgbClr val="3D3C2C"/>
                </a:solidFill>
                <a:latin typeface="Century Gothic"/>
                <a:cs typeface="Century Gothic"/>
              </a:rPr>
              <a:t>mediana edad, con un promedio </a:t>
            </a:r>
            <a:r>
              <a:rPr sz="2400" spc="-5" dirty="0">
                <a:solidFill>
                  <a:srgbClr val="3D3C2C"/>
                </a:solidFill>
                <a:latin typeface="Century Gothic"/>
                <a:cs typeface="Century Gothic"/>
              </a:rPr>
              <a:t>de 60</a:t>
            </a:r>
            <a:r>
              <a:rPr sz="2400" spc="-100" dirty="0">
                <a:solidFill>
                  <a:srgbClr val="3D3C2C"/>
                </a:solidFill>
                <a:latin typeface="Century Gothic"/>
                <a:cs typeface="Century Gothic"/>
              </a:rPr>
              <a:t> </a:t>
            </a:r>
            <a:r>
              <a:rPr sz="2400" dirty="0">
                <a:solidFill>
                  <a:srgbClr val="3D3C2C"/>
                </a:solidFill>
                <a:latin typeface="Century Gothic"/>
                <a:cs typeface="Century Gothic"/>
              </a:rPr>
              <a:t>a  </a:t>
            </a:r>
            <a:r>
              <a:rPr sz="2400" spc="-5" dirty="0">
                <a:solidFill>
                  <a:srgbClr val="3D3C2C"/>
                </a:solidFill>
                <a:latin typeface="Century Gothic"/>
                <a:cs typeface="Century Gothic"/>
              </a:rPr>
              <a:t>65</a:t>
            </a:r>
            <a:r>
              <a:rPr sz="2400" spc="-30" dirty="0">
                <a:solidFill>
                  <a:srgbClr val="3D3C2C"/>
                </a:solidFill>
                <a:latin typeface="Century Gothic"/>
                <a:cs typeface="Century Gothic"/>
              </a:rPr>
              <a:t> </a:t>
            </a:r>
            <a:r>
              <a:rPr sz="2400" dirty="0">
                <a:solidFill>
                  <a:srgbClr val="3D3C2C"/>
                </a:solidFill>
                <a:latin typeface="Century Gothic"/>
                <a:cs typeface="Century Gothic"/>
              </a:rPr>
              <a:t>años.</a:t>
            </a:r>
            <a:endParaRPr sz="2400" dirty="0">
              <a:latin typeface="Century Gothic"/>
              <a:cs typeface="Century Gothic"/>
            </a:endParaRPr>
          </a:p>
          <a:p>
            <a:pPr algn="just">
              <a:lnSpc>
                <a:spcPct val="100000"/>
              </a:lnSpc>
              <a:spcBef>
                <a:spcPts val="5"/>
              </a:spcBef>
            </a:pPr>
            <a:endParaRPr sz="3500" dirty="0">
              <a:latin typeface="Times New Roman"/>
              <a:cs typeface="Times New Roman"/>
            </a:endParaRPr>
          </a:p>
          <a:p>
            <a:pPr marL="285750" marR="167005" indent="-273685" algn="just">
              <a:lnSpc>
                <a:spcPct val="100000"/>
              </a:lnSpc>
              <a:spcBef>
                <a:spcPts val="5"/>
              </a:spcBef>
            </a:pPr>
            <a:r>
              <a:rPr sz="1800" spc="20" dirty="0">
                <a:solidFill>
                  <a:srgbClr val="93C500"/>
                </a:solidFill>
                <a:latin typeface="Wingdings 2"/>
                <a:cs typeface="Wingdings 2"/>
              </a:rPr>
              <a:t></a:t>
            </a:r>
            <a:r>
              <a:rPr sz="1800" spc="20" dirty="0">
                <a:solidFill>
                  <a:srgbClr val="93C500"/>
                </a:solidFill>
                <a:latin typeface="Times New Roman"/>
                <a:cs typeface="Times New Roman"/>
              </a:rPr>
              <a:t> </a:t>
            </a:r>
            <a:r>
              <a:rPr sz="2400" dirty="0">
                <a:solidFill>
                  <a:srgbClr val="3D3C2C"/>
                </a:solidFill>
                <a:latin typeface="Century Gothic"/>
                <a:cs typeface="Century Gothic"/>
              </a:rPr>
              <a:t>Las LLA incluyen un grupo </a:t>
            </a:r>
            <a:r>
              <a:rPr sz="2400" spc="-5" dirty="0">
                <a:solidFill>
                  <a:srgbClr val="3D3C2C"/>
                </a:solidFill>
                <a:latin typeface="Century Gothic"/>
                <a:cs typeface="Century Gothic"/>
              </a:rPr>
              <a:t>de </a:t>
            </a:r>
            <a:r>
              <a:rPr sz="2400" dirty="0">
                <a:solidFill>
                  <a:srgbClr val="3D3C2C"/>
                </a:solidFill>
                <a:latin typeface="Century Gothic"/>
                <a:cs typeface="Century Gothic"/>
              </a:rPr>
              <a:t>neoplasias  </a:t>
            </a:r>
            <a:r>
              <a:rPr sz="2400" spc="-5" dirty="0">
                <a:solidFill>
                  <a:srgbClr val="3D3C2C"/>
                </a:solidFill>
                <a:latin typeface="Century Gothic"/>
                <a:cs typeface="Century Gothic"/>
              </a:rPr>
              <a:t>compuestas por precursores de </a:t>
            </a:r>
            <a:r>
              <a:rPr sz="2400" dirty="0">
                <a:solidFill>
                  <a:srgbClr val="3D3C2C"/>
                </a:solidFill>
                <a:latin typeface="Century Gothic"/>
                <a:cs typeface="Century Gothic"/>
              </a:rPr>
              <a:t>linfocitos  B o T</a:t>
            </a:r>
            <a:r>
              <a:rPr sz="2400" spc="-20" dirty="0">
                <a:solidFill>
                  <a:srgbClr val="3D3C2C"/>
                </a:solidFill>
                <a:latin typeface="Century Gothic"/>
                <a:cs typeface="Century Gothic"/>
              </a:rPr>
              <a:t> </a:t>
            </a:r>
            <a:r>
              <a:rPr sz="2400" dirty="0">
                <a:solidFill>
                  <a:srgbClr val="3D3C2C"/>
                </a:solidFill>
                <a:latin typeface="Century Gothic"/>
                <a:cs typeface="Century Gothic"/>
              </a:rPr>
              <a:t>inmaduros.</a:t>
            </a:r>
            <a:endParaRPr sz="2400" dirty="0">
              <a:latin typeface="Century Gothic"/>
              <a:cs typeface="Century Gothic"/>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121765" y="1491742"/>
            <a:ext cx="4741545" cy="635000"/>
          </a:xfrm>
          <a:prstGeom prst="rect">
            <a:avLst/>
          </a:prstGeom>
        </p:spPr>
        <p:txBody>
          <a:bodyPr vert="horz" wrap="square" lIns="0" tIns="12065" rIns="0" bIns="0" rtlCol="0">
            <a:spAutoFit/>
          </a:bodyPr>
          <a:lstStyle/>
          <a:p>
            <a:pPr marL="12700">
              <a:lnSpc>
                <a:spcPct val="100000"/>
              </a:lnSpc>
              <a:spcBef>
                <a:spcPts val="95"/>
              </a:spcBef>
            </a:pPr>
            <a:r>
              <a:rPr spc="-5" dirty="0"/>
              <a:t>Leucemias</a:t>
            </a:r>
            <a:r>
              <a:rPr spc="-25" dirty="0"/>
              <a:t> </a:t>
            </a:r>
            <a:r>
              <a:rPr spc="-5" dirty="0"/>
              <a:t>Agudas</a:t>
            </a:r>
          </a:p>
        </p:txBody>
      </p:sp>
      <p:sp>
        <p:nvSpPr>
          <p:cNvPr id="3" name="object 3"/>
          <p:cNvSpPr txBox="1"/>
          <p:nvPr/>
        </p:nvSpPr>
        <p:spPr>
          <a:xfrm>
            <a:off x="1191869" y="2351659"/>
            <a:ext cx="6312535" cy="1488440"/>
          </a:xfrm>
          <a:prstGeom prst="rect">
            <a:avLst/>
          </a:prstGeom>
        </p:spPr>
        <p:txBody>
          <a:bodyPr vert="horz" wrap="square" lIns="0" tIns="12700" rIns="0" bIns="0" rtlCol="0">
            <a:spAutoFit/>
          </a:bodyPr>
          <a:lstStyle/>
          <a:p>
            <a:pPr marL="285750" marR="5080" indent="-273685" algn="just">
              <a:lnSpc>
                <a:spcPct val="100000"/>
              </a:lnSpc>
              <a:spcBef>
                <a:spcPts val="100"/>
              </a:spcBef>
            </a:pPr>
            <a:r>
              <a:rPr sz="1800" spc="20" dirty="0">
                <a:solidFill>
                  <a:srgbClr val="93C500"/>
                </a:solidFill>
                <a:latin typeface="Wingdings 2"/>
                <a:cs typeface="Wingdings 2"/>
              </a:rPr>
              <a:t></a:t>
            </a:r>
            <a:r>
              <a:rPr sz="1800" spc="20" dirty="0">
                <a:solidFill>
                  <a:srgbClr val="93C500"/>
                </a:solidFill>
                <a:latin typeface="Times New Roman"/>
                <a:cs typeface="Times New Roman"/>
              </a:rPr>
              <a:t> </a:t>
            </a:r>
            <a:r>
              <a:rPr sz="2400" spc="-5" dirty="0">
                <a:solidFill>
                  <a:srgbClr val="3D3C2C"/>
                </a:solidFill>
                <a:latin typeface="Century Gothic"/>
                <a:cs typeface="Century Gothic"/>
              </a:rPr>
              <a:t>De </a:t>
            </a:r>
            <a:r>
              <a:rPr sz="2400" dirty="0">
                <a:solidFill>
                  <a:srgbClr val="3D3C2C"/>
                </a:solidFill>
                <a:latin typeface="Century Gothic"/>
                <a:cs typeface="Century Gothic"/>
              </a:rPr>
              <a:t>todas </a:t>
            </a:r>
            <a:r>
              <a:rPr sz="2400" spc="-5" dirty="0">
                <a:solidFill>
                  <a:srgbClr val="3D3C2C"/>
                </a:solidFill>
                <a:latin typeface="Century Gothic"/>
                <a:cs typeface="Century Gothic"/>
              </a:rPr>
              <a:t>las </a:t>
            </a:r>
            <a:r>
              <a:rPr sz="2400" dirty="0">
                <a:solidFill>
                  <a:srgbClr val="3D3C2C"/>
                </a:solidFill>
                <a:latin typeface="Century Gothic"/>
                <a:cs typeface="Century Gothic"/>
              </a:rPr>
              <a:t>leucemias, </a:t>
            </a:r>
            <a:r>
              <a:rPr sz="2400" spc="-5" dirty="0">
                <a:solidFill>
                  <a:srgbClr val="3D3C2C"/>
                </a:solidFill>
                <a:latin typeface="Century Gothic"/>
                <a:cs typeface="Century Gothic"/>
              </a:rPr>
              <a:t>la </a:t>
            </a:r>
            <a:r>
              <a:rPr sz="2400" dirty="0">
                <a:solidFill>
                  <a:srgbClr val="3D3C2C"/>
                </a:solidFill>
                <a:latin typeface="Century Gothic"/>
                <a:cs typeface="Century Gothic"/>
              </a:rPr>
              <a:t>LMA es </a:t>
            </a:r>
            <a:r>
              <a:rPr sz="2400" spc="-5" dirty="0">
                <a:solidFill>
                  <a:srgbClr val="3D3C2C"/>
                </a:solidFill>
                <a:latin typeface="Century Gothic"/>
                <a:cs typeface="Century Gothic"/>
              </a:rPr>
              <a:t>la que  se </a:t>
            </a:r>
            <a:r>
              <a:rPr sz="2400" dirty="0">
                <a:solidFill>
                  <a:srgbClr val="3D3C2C"/>
                </a:solidFill>
                <a:latin typeface="Century Gothic"/>
                <a:cs typeface="Century Gothic"/>
              </a:rPr>
              <a:t>relaciona </a:t>
            </a:r>
            <a:r>
              <a:rPr sz="2400" spc="-5" dirty="0">
                <a:solidFill>
                  <a:srgbClr val="3D3C2C"/>
                </a:solidFill>
                <a:latin typeface="Century Gothic"/>
                <a:cs typeface="Century Gothic"/>
              </a:rPr>
              <a:t>de </a:t>
            </a:r>
            <a:r>
              <a:rPr sz="2400" dirty="0">
                <a:solidFill>
                  <a:srgbClr val="3D3C2C"/>
                </a:solidFill>
                <a:latin typeface="Century Gothic"/>
                <a:cs typeface="Century Gothic"/>
              </a:rPr>
              <a:t>modo más firme con  toxinas y trastornos congénitos y  hematológicos</a:t>
            </a:r>
            <a:r>
              <a:rPr sz="2400" spc="-45" dirty="0">
                <a:solidFill>
                  <a:srgbClr val="3D3C2C"/>
                </a:solidFill>
                <a:latin typeface="Century Gothic"/>
                <a:cs typeface="Century Gothic"/>
              </a:rPr>
              <a:t> </a:t>
            </a:r>
            <a:r>
              <a:rPr sz="2400" spc="-5" dirty="0">
                <a:solidFill>
                  <a:srgbClr val="3D3C2C"/>
                </a:solidFill>
                <a:latin typeface="Century Gothic"/>
                <a:cs typeface="Century Gothic"/>
              </a:rPr>
              <a:t>subyacentes.</a:t>
            </a:r>
            <a:endParaRPr sz="2400" dirty="0">
              <a:latin typeface="Century Gothic"/>
              <a:cs typeface="Century Gothic"/>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121765" y="1491742"/>
            <a:ext cx="2678430" cy="635000"/>
          </a:xfrm>
          <a:prstGeom prst="rect">
            <a:avLst/>
          </a:prstGeom>
        </p:spPr>
        <p:txBody>
          <a:bodyPr vert="horz" wrap="square" lIns="0" tIns="12065" rIns="0" bIns="0" rtlCol="0">
            <a:spAutoFit/>
          </a:bodyPr>
          <a:lstStyle/>
          <a:p>
            <a:pPr marL="12700">
              <a:lnSpc>
                <a:spcPct val="100000"/>
              </a:lnSpc>
              <a:spcBef>
                <a:spcPts val="95"/>
              </a:spcBef>
            </a:pPr>
            <a:r>
              <a:rPr spc="-5" dirty="0"/>
              <a:t>Leucemias</a:t>
            </a:r>
          </a:p>
        </p:txBody>
      </p:sp>
      <p:sp>
        <p:nvSpPr>
          <p:cNvPr id="3" name="object 3"/>
          <p:cNvSpPr txBox="1">
            <a:spLocks noGrp="1"/>
          </p:cNvSpPr>
          <p:nvPr>
            <p:ph type="body" idx="1"/>
          </p:nvPr>
        </p:nvSpPr>
        <p:spPr>
          <a:xfrm>
            <a:off x="1191869" y="2351659"/>
            <a:ext cx="6760260" cy="2228815"/>
          </a:xfrm>
          <a:prstGeom prst="rect">
            <a:avLst/>
          </a:prstGeom>
        </p:spPr>
        <p:txBody>
          <a:bodyPr vert="horz" wrap="square" lIns="0" tIns="12700" rIns="0" bIns="0" rtlCol="0">
            <a:spAutoFit/>
          </a:bodyPr>
          <a:lstStyle/>
          <a:p>
            <a:pPr marL="285750" marR="5080" indent="-273685" algn="just">
              <a:lnSpc>
                <a:spcPct val="100000"/>
              </a:lnSpc>
              <a:spcBef>
                <a:spcPts val="100"/>
              </a:spcBef>
            </a:pPr>
            <a:r>
              <a:rPr sz="1800" spc="20" dirty="0">
                <a:solidFill>
                  <a:srgbClr val="93C500"/>
                </a:solidFill>
                <a:latin typeface="Wingdings 2"/>
                <a:cs typeface="Wingdings 2"/>
              </a:rPr>
              <a:t></a:t>
            </a:r>
            <a:r>
              <a:rPr sz="1800" spc="20" dirty="0">
                <a:solidFill>
                  <a:srgbClr val="93C500"/>
                </a:solidFill>
                <a:latin typeface="Times New Roman"/>
                <a:cs typeface="Times New Roman"/>
              </a:rPr>
              <a:t> </a:t>
            </a:r>
            <a:r>
              <a:rPr dirty="0"/>
              <a:t>Las leucemias</a:t>
            </a:r>
            <a:r>
              <a:rPr spc="-5" dirty="0"/>
              <a:t> </a:t>
            </a:r>
            <a:r>
              <a:rPr dirty="0"/>
              <a:t>son</a:t>
            </a:r>
            <a:r>
              <a:rPr spc="-5" dirty="0"/>
              <a:t> células </a:t>
            </a:r>
            <a:r>
              <a:rPr dirty="0"/>
              <a:t>derivadas  originalmente </a:t>
            </a:r>
            <a:r>
              <a:rPr spc="-5" dirty="0"/>
              <a:t>de las células madre  </a:t>
            </a:r>
            <a:r>
              <a:rPr dirty="0"/>
              <a:t>hematopoyéticas, </a:t>
            </a:r>
            <a:r>
              <a:rPr spc="-5" dirty="0"/>
              <a:t>se </a:t>
            </a:r>
            <a:r>
              <a:rPr dirty="0"/>
              <a:t>caracterizan </a:t>
            </a:r>
            <a:r>
              <a:rPr spc="-5" dirty="0"/>
              <a:t>por</a:t>
            </a:r>
            <a:r>
              <a:rPr spc="-114" dirty="0"/>
              <a:t> </a:t>
            </a:r>
            <a:r>
              <a:rPr spc="-5" dirty="0"/>
              <a:t>la  </a:t>
            </a:r>
            <a:r>
              <a:rPr dirty="0"/>
              <a:t>sustitución difusa </a:t>
            </a:r>
            <a:r>
              <a:rPr spc="-5" dirty="0"/>
              <a:t>de la </a:t>
            </a:r>
            <a:r>
              <a:rPr dirty="0"/>
              <a:t>médula ósea </a:t>
            </a:r>
            <a:r>
              <a:rPr spc="-5" dirty="0"/>
              <a:t>por  células </a:t>
            </a:r>
            <a:r>
              <a:rPr dirty="0"/>
              <a:t>neoplásicas </a:t>
            </a:r>
            <a:r>
              <a:rPr spc="-5" dirty="0"/>
              <a:t>de la </a:t>
            </a:r>
            <a:r>
              <a:rPr dirty="0"/>
              <a:t>serie </a:t>
            </a:r>
            <a:r>
              <a:rPr spc="-5" dirty="0"/>
              <a:t>blanca  </a:t>
            </a:r>
            <a:r>
              <a:rPr dirty="0"/>
              <a:t>inmaduras proliferantes no</a:t>
            </a:r>
            <a:r>
              <a:rPr spc="-80" dirty="0"/>
              <a:t> </a:t>
            </a:r>
            <a:r>
              <a:rPr spc="-5" dirty="0"/>
              <a:t>reguladas.</a:t>
            </a:r>
            <a:endParaRPr sz="1800" dirty="0">
              <a:latin typeface="Times New Roman"/>
              <a:cs typeface="Times New Roman"/>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4294967295"/>
          </p:nvPr>
        </p:nvSpPr>
        <p:spPr>
          <a:xfrm>
            <a:off x="533400" y="990600"/>
            <a:ext cx="8077200" cy="5867400"/>
          </a:xfrm>
          <a:prstGeom prst="rect">
            <a:avLst/>
          </a:prstGeom>
        </p:spPr>
        <p:txBody>
          <a:bodyPr>
            <a:normAutofit/>
          </a:bodyPr>
          <a:lstStyle/>
          <a:p>
            <a:pPr algn="ctr">
              <a:buNone/>
            </a:pPr>
            <a:r>
              <a:rPr lang="es-AR" b="1" u="sng" dirty="0"/>
              <a:t>CLASIFICACION</a:t>
            </a:r>
          </a:p>
          <a:p>
            <a:pPr algn="ctr">
              <a:buNone/>
            </a:pPr>
            <a:endParaRPr lang="es-AR" b="1" u="sng" dirty="0"/>
          </a:p>
          <a:p>
            <a:r>
              <a:rPr lang="es-AR" sz="2400" dirty="0"/>
              <a:t>Leucemia linfática aguda: se encuentra afectada la serie linfoide, de aparición común en los niños.</a:t>
            </a:r>
          </a:p>
          <a:p>
            <a:endParaRPr lang="es-AR" sz="2400" dirty="0"/>
          </a:p>
          <a:p>
            <a:pPr marL="457200" indent="-457200"/>
            <a:r>
              <a:rPr lang="es-AR" sz="2400" dirty="0"/>
              <a:t>L.L. tipo I: común en niños</a:t>
            </a:r>
          </a:p>
          <a:p>
            <a:pPr marL="457200" indent="-457200"/>
            <a:r>
              <a:rPr lang="es-AR" sz="2400" dirty="0"/>
              <a:t>L.L. tipo II: afecta adultos</a:t>
            </a:r>
          </a:p>
          <a:p>
            <a:pPr marL="457200" indent="-457200"/>
            <a:r>
              <a:rPr lang="es-AR" sz="2400" dirty="0"/>
              <a:t>L.L. tipo III: común en el linfoma de Burkitt</a:t>
            </a:r>
          </a:p>
          <a:p>
            <a:pPr marL="457200" indent="-457200"/>
            <a:r>
              <a:rPr lang="es-AR" sz="2400" dirty="0"/>
              <a:t>L.L. aguda tipo B: poco frecuente, la estirpe y morfología es el linfocito B.</a:t>
            </a:r>
          </a:p>
          <a:p>
            <a:pPr marL="457200" indent="-457200"/>
            <a:r>
              <a:rPr lang="es-AR" sz="2400" dirty="0"/>
              <a:t>L.L. aguda tipo T: más frecuente, los linfocitos T son los infiltrantes</a:t>
            </a:r>
          </a:p>
          <a:p>
            <a:pPr marL="457200" indent="-457200">
              <a:buNone/>
            </a:pPr>
            <a:endParaRPr lang="es-AR" sz="2400" dirty="0"/>
          </a:p>
        </p:txBody>
      </p:sp>
    </p:spTree>
    <p:extLst>
      <p:ext uri="{BB962C8B-B14F-4D97-AF65-F5344CB8AC3E}">
        <p14:creationId xmlns:p14="http://schemas.microsoft.com/office/powerpoint/2010/main" val="16458373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4294967295"/>
          </p:nvPr>
        </p:nvSpPr>
        <p:spPr>
          <a:xfrm>
            <a:off x="533400" y="838200"/>
            <a:ext cx="7848600" cy="6019800"/>
          </a:xfrm>
          <a:prstGeom prst="rect">
            <a:avLst/>
          </a:prstGeom>
        </p:spPr>
        <p:txBody>
          <a:bodyPr>
            <a:normAutofit lnSpcReduction="10000"/>
          </a:bodyPr>
          <a:lstStyle/>
          <a:p>
            <a:pPr algn="ctr">
              <a:buNone/>
            </a:pPr>
            <a:r>
              <a:rPr lang="es-AR" b="1" u="sng" dirty="0"/>
              <a:t>CLINICA</a:t>
            </a:r>
          </a:p>
          <a:p>
            <a:pPr marL="342900" indent="-342900">
              <a:buFont typeface="Arial" panose="020B0604020202020204" pitchFamily="34" charset="0"/>
              <a:buChar char="•"/>
            </a:pPr>
            <a:r>
              <a:rPr lang="es-AR" sz="2400" dirty="0"/>
              <a:t>Astenia</a:t>
            </a:r>
          </a:p>
          <a:p>
            <a:pPr marL="342900" indent="-342900">
              <a:buFont typeface="Arial" panose="020B0604020202020204" pitchFamily="34" charset="0"/>
              <a:buChar char="•"/>
            </a:pPr>
            <a:r>
              <a:rPr lang="es-AR" sz="2400" dirty="0"/>
              <a:t>Decaimiento general</a:t>
            </a:r>
          </a:p>
          <a:p>
            <a:pPr marL="342900" indent="-342900">
              <a:buFont typeface="Arial" panose="020B0604020202020204" pitchFamily="34" charset="0"/>
              <a:buChar char="•"/>
            </a:pPr>
            <a:r>
              <a:rPr lang="es-AR" sz="2400" dirty="0"/>
              <a:t>Pérdida de peso </a:t>
            </a:r>
          </a:p>
          <a:p>
            <a:pPr marL="342900" indent="-342900">
              <a:buFont typeface="Arial" panose="020B0604020202020204" pitchFamily="34" charset="0"/>
              <a:buChar char="•"/>
            </a:pPr>
            <a:r>
              <a:rPr lang="es-AR" sz="2400" dirty="0"/>
              <a:t>Anorexia</a:t>
            </a:r>
          </a:p>
          <a:p>
            <a:pPr marL="342900" indent="-342900">
              <a:buFont typeface="Arial" panose="020B0604020202020204" pitchFamily="34" charset="0"/>
              <a:buChar char="•"/>
            </a:pPr>
            <a:r>
              <a:rPr lang="es-AR" sz="2400" dirty="0"/>
              <a:t>Síndrome febril en el 50% de los casos, 75% relacionada a procesos infecciosos, 25% responde al origen tumoral</a:t>
            </a:r>
          </a:p>
          <a:p>
            <a:pPr marL="342900" indent="-342900">
              <a:buFont typeface="Arial" panose="020B0604020202020204" pitchFamily="34" charset="0"/>
              <a:buChar char="•"/>
            </a:pPr>
            <a:r>
              <a:rPr lang="es-AR" sz="2400" dirty="0"/>
              <a:t>Diátesis hemorrágicas: hematomas, gingivorragia, hemartrosis, epistaxis</a:t>
            </a:r>
          </a:p>
          <a:p>
            <a:pPr marL="342900" indent="-342900">
              <a:buFont typeface="Arial" panose="020B0604020202020204" pitchFamily="34" charset="0"/>
              <a:buChar char="•"/>
            </a:pPr>
            <a:r>
              <a:rPr lang="es-AR" sz="2400" dirty="0"/>
              <a:t>Dolores óseos y articulares</a:t>
            </a:r>
          </a:p>
          <a:p>
            <a:pPr marL="342900" indent="-342900">
              <a:buFont typeface="Arial" panose="020B0604020202020204" pitchFamily="34" charset="0"/>
              <a:buChar char="•"/>
            </a:pPr>
            <a:r>
              <a:rPr lang="es-AR" sz="2400" dirty="0"/>
              <a:t>Hepatoesplenomegalia: tipo B</a:t>
            </a:r>
          </a:p>
          <a:p>
            <a:pPr marL="342900" indent="-342900">
              <a:buFont typeface="Arial" panose="020B0604020202020204" pitchFamily="34" charset="0"/>
              <a:buChar char="•"/>
            </a:pPr>
            <a:r>
              <a:rPr lang="es-AR" sz="2400" dirty="0"/>
              <a:t>Ensanchamiento mediastínico: debido adenomegalia mediastínicas, con compresión de la VCS</a:t>
            </a:r>
          </a:p>
          <a:p>
            <a:pPr marL="342900" indent="-342900">
              <a:buFont typeface="Arial" panose="020B0604020202020204" pitchFamily="34" charset="0"/>
              <a:buChar char="•"/>
            </a:pPr>
            <a:r>
              <a:rPr lang="es-AR" sz="2400" dirty="0"/>
              <a:t>Leucostasis: acúmulo leucocitos en los vasos, provocando isquemias y sangrados</a:t>
            </a:r>
          </a:p>
        </p:txBody>
      </p:sp>
    </p:spTree>
    <p:extLst>
      <p:ext uri="{BB962C8B-B14F-4D97-AF65-F5344CB8AC3E}">
        <p14:creationId xmlns:p14="http://schemas.microsoft.com/office/powerpoint/2010/main" val="144343727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4294967295"/>
          </p:nvPr>
        </p:nvSpPr>
        <p:spPr>
          <a:xfrm>
            <a:off x="609600" y="1066800"/>
            <a:ext cx="7924800" cy="4616648"/>
          </a:xfrm>
          <a:prstGeom prst="rect">
            <a:avLst/>
          </a:prstGeom>
        </p:spPr>
        <p:txBody>
          <a:bodyPr/>
          <a:lstStyle/>
          <a:p>
            <a:pPr algn="ctr">
              <a:buNone/>
            </a:pPr>
            <a:r>
              <a:rPr lang="es-AR" sz="3600" b="1" u="sng" dirty="0"/>
              <a:t>Laboratorio</a:t>
            </a:r>
          </a:p>
          <a:p>
            <a:pPr marL="342900" indent="-342900">
              <a:buFont typeface="Arial" panose="020B0604020202020204" pitchFamily="34" charset="0"/>
              <a:buChar char="•"/>
            </a:pPr>
            <a:r>
              <a:rPr lang="es-AR" sz="2400" dirty="0"/>
              <a:t>Anemia</a:t>
            </a:r>
          </a:p>
          <a:p>
            <a:pPr marL="342900" indent="-342900">
              <a:buFont typeface="Arial" panose="020B0604020202020204" pitchFamily="34" charset="0"/>
              <a:buChar char="•"/>
            </a:pPr>
            <a:r>
              <a:rPr lang="es-AR" sz="2400" dirty="0"/>
              <a:t>Leucocitosis &gt;50000</a:t>
            </a:r>
          </a:p>
          <a:p>
            <a:pPr marL="342900" indent="-342900">
              <a:buFont typeface="Arial" panose="020B0604020202020204" pitchFamily="34" charset="0"/>
              <a:buChar char="•"/>
            </a:pPr>
            <a:r>
              <a:rPr lang="es-AR" sz="2400" dirty="0"/>
              <a:t>Hiperuricemia</a:t>
            </a:r>
          </a:p>
          <a:p>
            <a:pPr marL="342900" indent="-342900">
              <a:buFont typeface="Arial" panose="020B0604020202020204" pitchFamily="34" charset="0"/>
              <a:buChar char="•"/>
            </a:pPr>
            <a:r>
              <a:rPr lang="es-AR" sz="2400" dirty="0"/>
              <a:t>Plaquetopenia &lt;50000</a:t>
            </a:r>
          </a:p>
          <a:p>
            <a:pPr marL="342900" indent="-342900">
              <a:buFont typeface="Arial" panose="020B0604020202020204" pitchFamily="34" charset="0"/>
              <a:buChar char="•"/>
            </a:pPr>
            <a:r>
              <a:rPr lang="es-AR" sz="2400" dirty="0"/>
              <a:t>Hiperfosfatemia</a:t>
            </a:r>
          </a:p>
          <a:p>
            <a:pPr marL="342900" indent="-342900">
              <a:buFont typeface="Arial" panose="020B0604020202020204" pitchFamily="34" charset="0"/>
              <a:buChar char="•"/>
            </a:pPr>
            <a:r>
              <a:rPr lang="es-AR" sz="2400" dirty="0"/>
              <a:t>LDH elevada</a:t>
            </a:r>
          </a:p>
          <a:p>
            <a:pPr marL="342900" indent="-342900">
              <a:buFont typeface="Arial" panose="020B0604020202020204" pitchFamily="34" charset="0"/>
              <a:buChar char="•"/>
            </a:pPr>
            <a:r>
              <a:rPr lang="es-AR" sz="2400" dirty="0"/>
              <a:t>Hipogammaglobulinemia: acentuando procesos infección respiratoria y digestivas</a:t>
            </a:r>
          </a:p>
          <a:p>
            <a:pPr marL="342900" indent="-342900">
              <a:buFont typeface="Arial" panose="020B0604020202020204" pitchFamily="34" charset="0"/>
              <a:buChar char="•"/>
            </a:pPr>
            <a:r>
              <a:rPr lang="es-AR" sz="2400" dirty="0"/>
              <a:t>M.O. empaquetada por la infiltración blástica y fibrosis</a:t>
            </a:r>
          </a:p>
          <a:p>
            <a:pPr>
              <a:buNone/>
            </a:pPr>
            <a:endParaRPr lang="es-AR" sz="2400" dirty="0"/>
          </a:p>
        </p:txBody>
      </p:sp>
    </p:spTree>
    <p:extLst>
      <p:ext uri="{BB962C8B-B14F-4D97-AF65-F5344CB8AC3E}">
        <p14:creationId xmlns:p14="http://schemas.microsoft.com/office/powerpoint/2010/main" val="104583990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4294967295"/>
          </p:nvPr>
        </p:nvSpPr>
        <p:spPr>
          <a:xfrm>
            <a:off x="533400" y="1143000"/>
            <a:ext cx="8077200" cy="5715000"/>
          </a:xfrm>
          <a:prstGeom prst="rect">
            <a:avLst/>
          </a:prstGeom>
        </p:spPr>
        <p:txBody>
          <a:bodyPr>
            <a:normAutofit/>
          </a:bodyPr>
          <a:lstStyle/>
          <a:p>
            <a:pPr algn="ctr">
              <a:buNone/>
            </a:pPr>
            <a:r>
              <a:rPr lang="es-AR" sz="2800" b="1" u="sng" dirty="0"/>
              <a:t>DIAGNOSTICO</a:t>
            </a:r>
          </a:p>
          <a:p>
            <a:pPr algn="ctr">
              <a:buNone/>
            </a:pPr>
            <a:endParaRPr lang="es-AR" sz="2800" b="1" u="sng" dirty="0"/>
          </a:p>
          <a:p>
            <a:r>
              <a:rPr lang="es-AR" sz="2800" dirty="0"/>
              <a:t>Para confirmar L.L.aguda debe existir en M.O. &gt; 30% blastos</a:t>
            </a:r>
          </a:p>
          <a:p>
            <a:r>
              <a:rPr lang="es-AR" sz="2800" dirty="0"/>
              <a:t>Análisis inmunofenotípico: blastos</a:t>
            </a:r>
          </a:p>
          <a:p>
            <a:r>
              <a:rPr lang="es-AR" sz="2800" dirty="0"/>
              <a:t>Reacción peroxidasa: (-) diferencia blastos de estirpe mieloide que son peroxidasa +, de los de estirpe linfoide que son(–)</a:t>
            </a:r>
          </a:p>
          <a:p>
            <a:r>
              <a:rPr lang="es-AR" sz="2800" dirty="0"/>
              <a:t>Citometría de flujo: permite evaluar la cantidad de ADN de cada cél. Anómala y el % de replicación y malignidad.</a:t>
            </a:r>
          </a:p>
        </p:txBody>
      </p:sp>
    </p:spTree>
    <p:extLst>
      <p:ext uri="{BB962C8B-B14F-4D97-AF65-F5344CB8AC3E}">
        <p14:creationId xmlns:p14="http://schemas.microsoft.com/office/powerpoint/2010/main" val="331381041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4294967295"/>
          </p:nvPr>
        </p:nvSpPr>
        <p:spPr>
          <a:xfrm>
            <a:off x="533400" y="914400"/>
            <a:ext cx="7924800" cy="5943600"/>
          </a:xfrm>
          <a:prstGeom prst="rect">
            <a:avLst/>
          </a:prstGeom>
        </p:spPr>
        <p:txBody>
          <a:bodyPr>
            <a:normAutofit/>
          </a:bodyPr>
          <a:lstStyle/>
          <a:p>
            <a:pPr algn="ctr">
              <a:buNone/>
            </a:pPr>
            <a:r>
              <a:rPr lang="es-AR" b="1" u="sng" dirty="0"/>
              <a:t>LEUCEMIA NO LINFOBLASTICA O MIELOIDE AGUDA</a:t>
            </a:r>
          </a:p>
          <a:p>
            <a:pPr algn="ctr">
              <a:buNone/>
            </a:pPr>
            <a:endParaRPr lang="es-AR" b="1" u="sng" dirty="0"/>
          </a:p>
          <a:p>
            <a:pPr>
              <a:buNone/>
            </a:pPr>
            <a:r>
              <a:rPr lang="es-AR" sz="2400" dirty="0"/>
              <a:t>En la M.O. el % de eritroblastos es &lt;50%, y el % de blastos es &gt;30%, es no linfoblástica porque hay proliferación mieloide no linfoide. Común en personas de 15 a 40 años de edad.</a:t>
            </a:r>
          </a:p>
          <a:p>
            <a:pPr>
              <a:buNone/>
            </a:pPr>
            <a:endParaRPr lang="es-AR" sz="2400" dirty="0"/>
          </a:p>
          <a:p>
            <a:pPr>
              <a:buNone/>
            </a:pPr>
            <a:r>
              <a:rPr lang="es-AR" sz="2400" u="sng" dirty="0"/>
              <a:t>Clasificación</a:t>
            </a:r>
            <a:r>
              <a:rPr lang="es-AR" sz="2400" dirty="0"/>
              <a:t>:</a:t>
            </a:r>
          </a:p>
          <a:p>
            <a:r>
              <a:rPr lang="es-AR" sz="2400" dirty="0"/>
              <a:t>Mieloide sin maduración</a:t>
            </a:r>
          </a:p>
          <a:p>
            <a:r>
              <a:rPr lang="es-AR" sz="2400" dirty="0"/>
              <a:t>Mieloide con maduración</a:t>
            </a:r>
          </a:p>
          <a:p>
            <a:r>
              <a:rPr lang="es-AR" sz="2400" dirty="0"/>
              <a:t>Promielocítica</a:t>
            </a:r>
          </a:p>
          <a:p>
            <a:r>
              <a:rPr lang="es-AR" sz="2400" dirty="0"/>
              <a:t>Mielomonocítica: mal pronóstico</a:t>
            </a:r>
          </a:p>
          <a:p>
            <a:r>
              <a:rPr lang="es-AR" sz="2400" dirty="0"/>
              <a:t>Monocítica: mal pronóstico</a:t>
            </a:r>
          </a:p>
          <a:p>
            <a:r>
              <a:rPr lang="es-AR" sz="2400" dirty="0"/>
              <a:t>Eritroleucemia</a:t>
            </a:r>
          </a:p>
          <a:p>
            <a:r>
              <a:rPr lang="es-AR" sz="2400" dirty="0"/>
              <a:t>Megacariocítica</a:t>
            </a:r>
          </a:p>
          <a:p>
            <a:pPr>
              <a:buNone/>
            </a:pPr>
            <a:endParaRPr lang="es-AR" sz="2400" dirty="0"/>
          </a:p>
        </p:txBody>
      </p:sp>
    </p:spTree>
    <p:extLst>
      <p:ext uri="{BB962C8B-B14F-4D97-AF65-F5344CB8AC3E}">
        <p14:creationId xmlns:p14="http://schemas.microsoft.com/office/powerpoint/2010/main" val="249244114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4294967295"/>
          </p:nvPr>
        </p:nvSpPr>
        <p:spPr>
          <a:xfrm>
            <a:off x="533400" y="990600"/>
            <a:ext cx="8077200" cy="5867400"/>
          </a:xfrm>
          <a:prstGeom prst="rect">
            <a:avLst/>
          </a:prstGeom>
        </p:spPr>
        <p:txBody>
          <a:bodyPr>
            <a:normAutofit/>
          </a:bodyPr>
          <a:lstStyle/>
          <a:p>
            <a:pPr algn="ctr">
              <a:buNone/>
            </a:pPr>
            <a:r>
              <a:rPr lang="es-AR" b="1" u="sng" dirty="0"/>
              <a:t>CLINICA</a:t>
            </a:r>
          </a:p>
          <a:p>
            <a:pPr marL="342900" indent="-342900">
              <a:buFont typeface="Arial" panose="020B0604020202020204" pitchFamily="34" charset="0"/>
              <a:buChar char="•"/>
            </a:pPr>
            <a:r>
              <a:rPr lang="es-AR" sz="2400" dirty="0"/>
              <a:t>Síndrome febril</a:t>
            </a:r>
          </a:p>
          <a:p>
            <a:pPr marL="342900" indent="-342900">
              <a:buFont typeface="Arial" panose="020B0604020202020204" pitchFamily="34" charset="0"/>
              <a:buChar char="•"/>
            </a:pPr>
            <a:r>
              <a:rPr lang="es-AR" sz="2400" dirty="0"/>
              <a:t>Hemorragias</a:t>
            </a:r>
          </a:p>
          <a:p>
            <a:pPr marL="342900" indent="-342900">
              <a:buFont typeface="Arial" panose="020B0604020202020204" pitchFamily="34" charset="0"/>
              <a:buChar char="•"/>
            </a:pPr>
            <a:r>
              <a:rPr lang="es-AR" sz="2400" dirty="0"/>
              <a:t>C.I.D.: la actividad protrombínica se encuentra disminuida, fibrinógeno disminuído, producto degradación del fibrinógeno elevado.</a:t>
            </a:r>
          </a:p>
          <a:p>
            <a:pPr marL="342900" indent="-342900">
              <a:buFont typeface="Arial" panose="020B0604020202020204" pitchFamily="34" charset="0"/>
              <a:buChar char="•"/>
            </a:pPr>
            <a:r>
              <a:rPr lang="es-AR" sz="2400" dirty="0"/>
              <a:t>Hepatoesplenomegalia</a:t>
            </a:r>
          </a:p>
          <a:p>
            <a:pPr marL="342900" indent="-342900">
              <a:buFont typeface="Arial" panose="020B0604020202020204" pitchFamily="34" charset="0"/>
              <a:buChar char="•"/>
            </a:pPr>
            <a:r>
              <a:rPr lang="es-AR" sz="2400" dirty="0"/>
              <a:t>Ademomegalia</a:t>
            </a:r>
          </a:p>
          <a:p>
            <a:pPr marL="342900" indent="-342900">
              <a:buFont typeface="Arial" panose="020B0604020202020204" pitchFamily="34" charset="0"/>
              <a:buChar char="•"/>
            </a:pPr>
            <a:r>
              <a:rPr lang="es-AR" sz="2400" dirty="0"/>
              <a:t>Hipertrofia gingival</a:t>
            </a:r>
          </a:p>
          <a:p>
            <a:pPr marL="342900" indent="-342900">
              <a:buFont typeface="Arial" panose="020B0604020202020204" pitchFamily="34" charset="0"/>
              <a:buChar char="•"/>
            </a:pPr>
            <a:r>
              <a:rPr lang="es-AR" sz="2400" dirty="0"/>
              <a:t>Hipertrofia amigdalina</a:t>
            </a:r>
          </a:p>
          <a:p>
            <a:pPr marL="342900" indent="-342900">
              <a:buFont typeface="Arial" panose="020B0604020202020204" pitchFamily="34" charset="0"/>
              <a:buChar char="•"/>
            </a:pPr>
            <a:r>
              <a:rPr lang="es-AR" sz="2400" dirty="0"/>
              <a:t>Infiltración meníngea</a:t>
            </a:r>
          </a:p>
        </p:txBody>
      </p:sp>
    </p:spTree>
    <p:extLst>
      <p:ext uri="{BB962C8B-B14F-4D97-AF65-F5344CB8AC3E}">
        <p14:creationId xmlns:p14="http://schemas.microsoft.com/office/powerpoint/2010/main" val="39320787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4294967295"/>
          </p:nvPr>
        </p:nvSpPr>
        <p:spPr>
          <a:xfrm>
            <a:off x="457200" y="1066800"/>
            <a:ext cx="8153400" cy="3323987"/>
          </a:xfrm>
          <a:prstGeom prst="rect">
            <a:avLst/>
          </a:prstGeom>
        </p:spPr>
        <p:txBody>
          <a:bodyPr/>
          <a:lstStyle/>
          <a:p>
            <a:pPr algn="ctr">
              <a:buNone/>
            </a:pPr>
            <a:r>
              <a:rPr lang="es-AR" b="1" u="sng" dirty="0"/>
              <a:t>LABORATORIO</a:t>
            </a:r>
          </a:p>
          <a:p>
            <a:pPr algn="ctr">
              <a:buNone/>
            </a:pPr>
            <a:endParaRPr lang="es-AR" b="1" u="sng" dirty="0"/>
          </a:p>
          <a:p>
            <a:pPr marL="342900" indent="-342900">
              <a:buFont typeface="Arial" panose="020B0604020202020204" pitchFamily="34" charset="0"/>
              <a:buChar char="•"/>
            </a:pPr>
            <a:r>
              <a:rPr lang="es-AR" sz="2400" dirty="0"/>
              <a:t>Anemia 80%</a:t>
            </a:r>
          </a:p>
          <a:p>
            <a:pPr marL="342900" indent="-342900">
              <a:buFont typeface="Arial" panose="020B0604020202020204" pitchFamily="34" charset="0"/>
              <a:buChar char="•"/>
            </a:pPr>
            <a:r>
              <a:rPr lang="es-AR" sz="2400" dirty="0"/>
              <a:t>Leucocitosis 60%</a:t>
            </a:r>
          </a:p>
          <a:p>
            <a:pPr marL="342900" indent="-342900">
              <a:buFont typeface="Arial" panose="020B0604020202020204" pitchFamily="34" charset="0"/>
              <a:buChar char="•"/>
            </a:pPr>
            <a:r>
              <a:rPr lang="es-AR" sz="2400" dirty="0"/>
              <a:t>Plaquetopenia &lt;100000 20%</a:t>
            </a:r>
          </a:p>
          <a:p>
            <a:pPr marL="342900" indent="-342900">
              <a:buFont typeface="Arial" panose="020B0604020202020204" pitchFamily="34" charset="0"/>
              <a:buChar char="•"/>
            </a:pPr>
            <a:r>
              <a:rPr lang="es-AR" sz="2400" dirty="0"/>
              <a:t>Nefropatía úrica</a:t>
            </a:r>
          </a:p>
          <a:p>
            <a:pPr marL="342900" indent="-342900">
              <a:buFont typeface="Arial" panose="020B0604020202020204" pitchFamily="34" charset="0"/>
              <a:buChar char="•"/>
            </a:pPr>
            <a:r>
              <a:rPr lang="es-AR" sz="2400" dirty="0"/>
              <a:t>C.I.D.: APP disminuído, fibrinógeno disminuído, PDF elevados</a:t>
            </a:r>
          </a:p>
          <a:p>
            <a:pPr marL="342900" indent="-342900">
              <a:buFont typeface="Arial" panose="020B0604020202020204" pitchFamily="34" charset="0"/>
              <a:buChar char="•"/>
            </a:pPr>
            <a:r>
              <a:rPr lang="es-AR" sz="2400" dirty="0"/>
              <a:t>M.O.: hipercelular, blastos &gt; 50%</a:t>
            </a:r>
          </a:p>
        </p:txBody>
      </p:sp>
    </p:spTree>
    <p:extLst>
      <p:ext uri="{BB962C8B-B14F-4D97-AF65-F5344CB8AC3E}">
        <p14:creationId xmlns:p14="http://schemas.microsoft.com/office/powerpoint/2010/main" val="128133822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4294967295"/>
          </p:nvPr>
        </p:nvSpPr>
        <p:spPr>
          <a:xfrm>
            <a:off x="457200" y="1600200"/>
            <a:ext cx="8229600" cy="1846659"/>
          </a:xfrm>
          <a:prstGeom prst="rect">
            <a:avLst/>
          </a:prstGeom>
        </p:spPr>
        <p:txBody>
          <a:bodyPr/>
          <a:lstStyle/>
          <a:p>
            <a:pPr algn="ctr">
              <a:buNone/>
            </a:pPr>
            <a:r>
              <a:rPr lang="es-AR" b="1" u="sng" dirty="0"/>
              <a:t>TRATAMIENTO</a:t>
            </a:r>
          </a:p>
          <a:p>
            <a:pPr algn="ctr">
              <a:buNone/>
            </a:pPr>
            <a:endParaRPr lang="es-AR" b="1" u="sng" dirty="0"/>
          </a:p>
          <a:p>
            <a:pPr>
              <a:buNone/>
            </a:pPr>
            <a:r>
              <a:rPr lang="es-AR" sz="2400" dirty="0"/>
              <a:t>Quimioterapia: Idarubicina + Asparaginasa (ARA-C)</a:t>
            </a:r>
          </a:p>
          <a:p>
            <a:pPr>
              <a:buNone/>
            </a:pPr>
            <a:r>
              <a:rPr lang="es-AR" sz="2400" dirty="0"/>
              <a:t>Postremición: ARA-C + mitoxantrona</a:t>
            </a:r>
          </a:p>
          <a:p>
            <a:pPr>
              <a:buNone/>
            </a:pPr>
            <a:r>
              <a:rPr lang="es-AR" sz="2400" dirty="0"/>
              <a:t>Trasplante de M.O.</a:t>
            </a:r>
          </a:p>
        </p:txBody>
      </p:sp>
    </p:spTree>
    <p:extLst>
      <p:ext uri="{BB962C8B-B14F-4D97-AF65-F5344CB8AC3E}">
        <p14:creationId xmlns:p14="http://schemas.microsoft.com/office/powerpoint/2010/main" val="300259774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121765" y="1491742"/>
            <a:ext cx="4055110" cy="635000"/>
          </a:xfrm>
          <a:prstGeom prst="rect">
            <a:avLst/>
          </a:prstGeom>
        </p:spPr>
        <p:txBody>
          <a:bodyPr vert="horz" wrap="square" lIns="0" tIns="12065" rIns="0" bIns="0" rtlCol="0">
            <a:spAutoFit/>
          </a:bodyPr>
          <a:lstStyle/>
          <a:p>
            <a:pPr marL="12700">
              <a:lnSpc>
                <a:spcPct val="100000"/>
              </a:lnSpc>
              <a:spcBef>
                <a:spcPts val="95"/>
              </a:spcBef>
            </a:pPr>
            <a:r>
              <a:rPr spc="-5" dirty="0"/>
              <a:t>Manifestaciones</a:t>
            </a:r>
          </a:p>
        </p:txBody>
      </p:sp>
      <p:sp>
        <p:nvSpPr>
          <p:cNvPr id="3" name="object 3"/>
          <p:cNvSpPr txBox="1"/>
          <p:nvPr/>
        </p:nvSpPr>
        <p:spPr>
          <a:xfrm>
            <a:off x="1191869" y="2351659"/>
            <a:ext cx="6813550" cy="3583032"/>
          </a:xfrm>
          <a:prstGeom prst="rect">
            <a:avLst/>
          </a:prstGeom>
        </p:spPr>
        <p:txBody>
          <a:bodyPr vert="horz" wrap="square" lIns="0" tIns="12700" rIns="0" bIns="0" rtlCol="0">
            <a:spAutoFit/>
          </a:bodyPr>
          <a:lstStyle/>
          <a:p>
            <a:pPr marL="285750" marR="212725" indent="-273685" algn="just">
              <a:lnSpc>
                <a:spcPct val="100000"/>
              </a:lnSpc>
              <a:spcBef>
                <a:spcPts val="100"/>
              </a:spcBef>
            </a:pPr>
            <a:r>
              <a:rPr sz="1800" spc="20" dirty="0">
                <a:solidFill>
                  <a:srgbClr val="93C500"/>
                </a:solidFill>
                <a:latin typeface="Wingdings 2"/>
                <a:cs typeface="Wingdings 2"/>
              </a:rPr>
              <a:t></a:t>
            </a:r>
            <a:r>
              <a:rPr sz="1800" spc="20" dirty="0">
                <a:solidFill>
                  <a:srgbClr val="93C500"/>
                </a:solidFill>
                <a:latin typeface="Times New Roman"/>
                <a:cs typeface="Times New Roman"/>
              </a:rPr>
              <a:t> </a:t>
            </a:r>
            <a:r>
              <a:rPr sz="2400" dirty="0">
                <a:solidFill>
                  <a:srgbClr val="3D3C2C"/>
                </a:solidFill>
                <a:latin typeface="Century Gothic"/>
                <a:cs typeface="Century Gothic"/>
              </a:rPr>
              <a:t>Aunque </a:t>
            </a:r>
            <a:r>
              <a:rPr sz="2400" spc="-5" dirty="0">
                <a:solidFill>
                  <a:srgbClr val="3D3C2C"/>
                </a:solidFill>
                <a:latin typeface="Century Gothic"/>
                <a:cs typeface="Century Gothic"/>
              </a:rPr>
              <a:t>la LLA </a:t>
            </a:r>
            <a:r>
              <a:rPr sz="2400" dirty="0">
                <a:solidFill>
                  <a:srgbClr val="3D3C2C"/>
                </a:solidFill>
                <a:latin typeface="Century Gothic"/>
                <a:cs typeface="Century Gothic"/>
              </a:rPr>
              <a:t>y la LMA </a:t>
            </a:r>
            <a:r>
              <a:rPr sz="2400" spc="-5" dirty="0">
                <a:solidFill>
                  <a:srgbClr val="3D3C2C"/>
                </a:solidFill>
                <a:latin typeface="Century Gothic"/>
                <a:cs typeface="Century Gothic"/>
              </a:rPr>
              <a:t>son </a:t>
            </a:r>
            <a:r>
              <a:rPr sz="2400" dirty="0">
                <a:solidFill>
                  <a:srgbClr val="3D3C2C"/>
                </a:solidFill>
                <a:latin typeface="Century Gothic"/>
                <a:cs typeface="Century Gothic"/>
              </a:rPr>
              <a:t>trastornos  </a:t>
            </a:r>
            <a:r>
              <a:rPr sz="2400" spc="-5" dirty="0">
                <a:solidFill>
                  <a:srgbClr val="3D3C2C"/>
                </a:solidFill>
                <a:latin typeface="Century Gothic"/>
                <a:cs typeface="Century Gothic"/>
              </a:rPr>
              <a:t>separados, de </a:t>
            </a:r>
            <a:r>
              <a:rPr sz="2400" dirty="0">
                <a:solidFill>
                  <a:srgbClr val="3D3C2C"/>
                </a:solidFill>
                <a:latin typeface="Century Gothic"/>
                <a:cs typeface="Century Gothic"/>
              </a:rPr>
              <a:t>manera típica </a:t>
            </a:r>
            <a:r>
              <a:rPr sz="2400" spc="-5" dirty="0">
                <a:solidFill>
                  <a:srgbClr val="3D3C2C"/>
                </a:solidFill>
                <a:latin typeface="Century Gothic"/>
                <a:cs typeface="Century Gothic"/>
              </a:rPr>
              <a:t>se </a:t>
            </a:r>
            <a:r>
              <a:rPr sz="2400" dirty="0">
                <a:solidFill>
                  <a:srgbClr val="3D3C2C"/>
                </a:solidFill>
                <a:latin typeface="Century Gothic"/>
                <a:cs typeface="Century Gothic"/>
              </a:rPr>
              <a:t>presentan  con características clínicas</a:t>
            </a:r>
            <a:r>
              <a:rPr sz="2400" spc="-95" dirty="0">
                <a:solidFill>
                  <a:srgbClr val="3D3C2C"/>
                </a:solidFill>
                <a:latin typeface="Century Gothic"/>
                <a:cs typeface="Century Gothic"/>
              </a:rPr>
              <a:t> </a:t>
            </a:r>
            <a:r>
              <a:rPr sz="2400" dirty="0">
                <a:solidFill>
                  <a:srgbClr val="3D3C2C"/>
                </a:solidFill>
                <a:latin typeface="Century Gothic"/>
                <a:cs typeface="Century Gothic"/>
              </a:rPr>
              <a:t>similares.</a:t>
            </a:r>
            <a:endParaRPr sz="2400" dirty="0">
              <a:latin typeface="Century Gothic"/>
              <a:cs typeface="Century Gothic"/>
            </a:endParaRPr>
          </a:p>
          <a:p>
            <a:pPr algn="just">
              <a:lnSpc>
                <a:spcPct val="100000"/>
              </a:lnSpc>
              <a:spcBef>
                <a:spcPts val="5"/>
              </a:spcBef>
            </a:pPr>
            <a:endParaRPr sz="3500" dirty="0">
              <a:latin typeface="Times New Roman"/>
              <a:cs typeface="Times New Roman"/>
            </a:endParaRPr>
          </a:p>
          <a:p>
            <a:pPr marL="285750" marR="400685" indent="-273685" algn="just">
              <a:lnSpc>
                <a:spcPct val="100000"/>
              </a:lnSpc>
              <a:spcBef>
                <a:spcPts val="5"/>
              </a:spcBef>
            </a:pPr>
            <a:r>
              <a:rPr sz="1800" spc="20" dirty="0">
                <a:solidFill>
                  <a:srgbClr val="93C500"/>
                </a:solidFill>
                <a:latin typeface="Wingdings 2"/>
                <a:cs typeface="Wingdings 2"/>
              </a:rPr>
              <a:t></a:t>
            </a:r>
            <a:r>
              <a:rPr sz="1800" spc="20" dirty="0">
                <a:solidFill>
                  <a:srgbClr val="93C500"/>
                </a:solidFill>
                <a:latin typeface="Times New Roman"/>
                <a:cs typeface="Times New Roman"/>
              </a:rPr>
              <a:t> </a:t>
            </a:r>
            <a:r>
              <a:rPr sz="2400" dirty="0">
                <a:solidFill>
                  <a:srgbClr val="3D3C2C"/>
                </a:solidFill>
                <a:latin typeface="Century Gothic"/>
                <a:cs typeface="Century Gothic"/>
              </a:rPr>
              <a:t>Los signos y </a:t>
            </a:r>
            <a:r>
              <a:rPr sz="2400" spc="-5" dirty="0">
                <a:solidFill>
                  <a:srgbClr val="3D3C2C"/>
                </a:solidFill>
                <a:latin typeface="Century Gothic"/>
                <a:cs typeface="Century Gothic"/>
              </a:rPr>
              <a:t>síntomas de </a:t>
            </a:r>
            <a:r>
              <a:rPr sz="2400" dirty="0">
                <a:solidFill>
                  <a:srgbClr val="3D3C2C"/>
                </a:solidFill>
                <a:latin typeface="Century Gothic"/>
                <a:cs typeface="Century Gothic"/>
              </a:rPr>
              <a:t>leucemia aguda  </a:t>
            </a:r>
            <a:r>
              <a:rPr sz="2400" spc="-5" dirty="0">
                <a:solidFill>
                  <a:srgbClr val="3D3C2C"/>
                </a:solidFill>
                <a:latin typeface="Century Gothic"/>
                <a:cs typeface="Century Gothic"/>
              </a:rPr>
              <a:t>son:</a:t>
            </a:r>
            <a:endParaRPr sz="2400" dirty="0">
              <a:latin typeface="Century Gothic"/>
              <a:cs typeface="Century Gothic"/>
            </a:endParaRPr>
          </a:p>
          <a:p>
            <a:pPr marL="285750" marR="5080" indent="-190500" algn="just">
              <a:lnSpc>
                <a:spcPct val="100000"/>
              </a:lnSpc>
              <a:spcBef>
                <a:spcPts val="575"/>
              </a:spcBef>
            </a:pPr>
            <a:r>
              <a:rPr sz="2400" dirty="0">
                <a:solidFill>
                  <a:srgbClr val="3D3C2C"/>
                </a:solidFill>
                <a:latin typeface="Century Gothic"/>
                <a:cs typeface="Century Gothic"/>
              </a:rPr>
              <a:t>Fatiga, palidez, pérdida </a:t>
            </a:r>
            <a:r>
              <a:rPr sz="2400" spc="-5" dirty="0">
                <a:solidFill>
                  <a:srgbClr val="3D3C2C"/>
                </a:solidFill>
                <a:latin typeface="Century Gothic"/>
                <a:cs typeface="Century Gothic"/>
              </a:rPr>
              <a:t>de peso, </a:t>
            </a:r>
            <a:r>
              <a:rPr sz="2400" dirty="0">
                <a:solidFill>
                  <a:srgbClr val="3D3C2C"/>
                </a:solidFill>
                <a:latin typeface="Century Gothic"/>
                <a:cs typeface="Century Gothic"/>
              </a:rPr>
              <a:t>infecciones  repetidas, contusiones fáciles, epistaxis, y  otros tipos </a:t>
            </a:r>
            <a:r>
              <a:rPr sz="2400" spc="-5" dirty="0">
                <a:solidFill>
                  <a:srgbClr val="3D3C2C"/>
                </a:solidFill>
                <a:latin typeface="Century Gothic"/>
                <a:cs typeface="Century Gothic"/>
              </a:rPr>
              <a:t>de</a:t>
            </a:r>
            <a:r>
              <a:rPr sz="2400" spc="-20" dirty="0">
                <a:solidFill>
                  <a:srgbClr val="3D3C2C"/>
                </a:solidFill>
                <a:latin typeface="Century Gothic"/>
                <a:cs typeface="Century Gothic"/>
              </a:rPr>
              <a:t> </a:t>
            </a:r>
            <a:r>
              <a:rPr sz="2400" dirty="0">
                <a:solidFill>
                  <a:srgbClr val="3D3C2C"/>
                </a:solidFill>
                <a:latin typeface="Century Gothic"/>
                <a:cs typeface="Century Gothic"/>
              </a:rPr>
              <a:t>hemorragia.</a:t>
            </a:r>
            <a:endParaRPr sz="2400" dirty="0">
              <a:latin typeface="Century Gothic"/>
              <a:cs typeface="Century Gothic"/>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121765" y="1491742"/>
            <a:ext cx="4055110" cy="635000"/>
          </a:xfrm>
          <a:prstGeom prst="rect">
            <a:avLst/>
          </a:prstGeom>
        </p:spPr>
        <p:txBody>
          <a:bodyPr vert="horz" wrap="square" lIns="0" tIns="12065" rIns="0" bIns="0" rtlCol="0">
            <a:spAutoFit/>
          </a:bodyPr>
          <a:lstStyle/>
          <a:p>
            <a:pPr marL="12700">
              <a:lnSpc>
                <a:spcPct val="100000"/>
              </a:lnSpc>
              <a:spcBef>
                <a:spcPts val="95"/>
              </a:spcBef>
            </a:pPr>
            <a:r>
              <a:rPr spc="-5" dirty="0"/>
              <a:t>Manifestaciones</a:t>
            </a:r>
          </a:p>
        </p:txBody>
      </p:sp>
      <p:sp>
        <p:nvSpPr>
          <p:cNvPr id="3" name="object 3"/>
          <p:cNvSpPr txBox="1"/>
          <p:nvPr/>
        </p:nvSpPr>
        <p:spPr>
          <a:xfrm>
            <a:off x="1191869" y="2351659"/>
            <a:ext cx="6723380" cy="3318510"/>
          </a:xfrm>
          <a:prstGeom prst="rect">
            <a:avLst/>
          </a:prstGeom>
        </p:spPr>
        <p:txBody>
          <a:bodyPr vert="horz" wrap="square" lIns="0" tIns="12700" rIns="0" bIns="0" rtlCol="0">
            <a:spAutoFit/>
          </a:bodyPr>
          <a:lstStyle/>
          <a:p>
            <a:pPr marL="285750" marR="5080" indent="-273685" algn="just">
              <a:lnSpc>
                <a:spcPct val="100000"/>
              </a:lnSpc>
              <a:spcBef>
                <a:spcPts val="100"/>
              </a:spcBef>
            </a:pPr>
            <a:r>
              <a:rPr sz="1800" spc="20" dirty="0">
                <a:solidFill>
                  <a:srgbClr val="93C500"/>
                </a:solidFill>
                <a:latin typeface="Wingdings 2"/>
                <a:cs typeface="Wingdings 2"/>
              </a:rPr>
              <a:t></a:t>
            </a:r>
            <a:r>
              <a:rPr sz="1800" spc="20" dirty="0">
                <a:solidFill>
                  <a:srgbClr val="93C500"/>
                </a:solidFill>
                <a:latin typeface="Times New Roman"/>
                <a:cs typeface="Times New Roman"/>
              </a:rPr>
              <a:t> </a:t>
            </a:r>
            <a:r>
              <a:rPr sz="2400" spc="-5" dirty="0">
                <a:solidFill>
                  <a:srgbClr val="3D3C2C"/>
                </a:solidFill>
                <a:latin typeface="Century Gothic"/>
                <a:cs typeface="Century Gothic"/>
              </a:rPr>
              <a:t>Tanto la </a:t>
            </a:r>
            <a:r>
              <a:rPr sz="2400" dirty="0">
                <a:solidFill>
                  <a:srgbClr val="3D3C2C"/>
                </a:solidFill>
                <a:latin typeface="Century Gothic"/>
                <a:cs typeface="Century Gothic"/>
              </a:rPr>
              <a:t>LLA como </a:t>
            </a:r>
            <a:r>
              <a:rPr sz="2400" spc="-5" dirty="0">
                <a:solidFill>
                  <a:srgbClr val="3D3C2C"/>
                </a:solidFill>
                <a:latin typeface="Century Gothic"/>
                <a:cs typeface="Century Gothic"/>
              </a:rPr>
              <a:t>la </a:t>
            </a:r>
            <a:r>
              <a:rPr sz="2400" dirty="0">
                <a:solidFill>
                  <a:srgbClr val="3D3C2C"/>
                </a:solidFill>
                <a:latin typeface="Century Gothic"/>
                <a:cs typeface="Century Gothic"/>
              </a:rPr>
              <a:t>LMA </a:t>
            </a:r>
            <a:r>
              <a:rPr sz="2400" spc="-5" dirty="0">
                <a:solidFill>
                  <a:srgbClr val="3D3C2C"/>
                </a:solidFill>
                <a:latin typeface="Century Gothic"/>
                <a:cs typeface="Century Gothic"/>
              </a:rPr>
              <a:t>se </a:t>
            </a:r>
            <a:r>
              <a:rPr sz="2400" dirty="0">
                <a:solidFill>
                  <a:srgbClr val="3D3C2C"/>
                </a:solidFill>
                <a:latin typeface="Century Gothic"/>
                <a:cs typeface="Century Gothic"/>
              </a:rPr>
              <a:t>caracterizan  </a:t>
            </a:r>
            <a:r>
              <a:rPr sz="2400" spc="-5" dirty="0">
                <a:solidFill>
                  <a:srgbClr val="3D3C2C"/>
                </a:solidFill>
                <a:latin typeface="Century Gothic"/>
                <a:cs typeface="Century Gothic"/>
              </a:rPr>
              <a:t>por </a:t>
            </a:r>
            <a:r>
              <a:rPr sz="2400" spc="5" dirty="0">
                <a:solidFill>
                  <a:srgbClr val="3D3C2C"/>
                </a:solidFill>
                <a:latin typeface="Century Gothic"/>
                <a:cs typeface="Century Gothic"/>
              </a:rPr>
              <a:t>fatiga </a:t>
            </a:r>
            <a:r>
              <a:rPr sz="2400" dirty="0">
                <a:solidFill>
                  <a:srgbClr val="3D3C2C"/>
                </a:solidFill>
                <a:latin typeface="Century Gothic"/>
                <a:cs typeface="Century Gothic"/>
              </a:rPr>
              <a:t>secundar</a:t>
            </a:r>
            <a:r>
              <a:rPr lang="es-AR" sz="2400" dirty="0">
                <a:solidFill>
                  <a:srgbClr val="3D3C2C"/>
                </a:solidFill>
                <a:latin typeface="Century Gothic"/>
                <a:cs typeface="Century Gothic"/>
              </a:rPr>
              <a:t>i</a:t>
            </a:r>
            <a:r>
              <a:rPr sz="2400" dirty="0">
                <a:solidFill>
                  <a:srgbClr val="3D3C2C"/>
                </a:solidFill>
                <a:latin typeface="Century Gothic"/>
                <a:cs typeface="Century Gothic"/>
              </a:rPr>
              <a:t>a a </a:t>
            </a:r>
            <a:r>
              <a:rPr sz="2400" spc="-5" dirty="0">
                <a:solidFill>
                  <a:srgbClr val="3D3C2C"/>
                </a:solidFill>
                <a:latin typeface="Century Gothic"/>
                <a:cs typeface="Century Gothic"/>
              </a:rPr>
              <a:t>la </a:t>
            </a:r>
            <a:r>
              <a:rPr sz="2400" dirty="0">
                <a:solidFill>
                  <a:srgbClr val="3D3C2C"/>
                </a:solidFill>
                <a:latin typeface="Century Gothic"/>
                <a:cs typeface="Century Gothic"/>
              </a:rPr>
              <a:t>anemia, fiebre  </a:t>
            </a:r>
            <a:r>
              <a:rPr sz="2400" spc="-5" dirty="0">
                <a:solidFill>
                  <a:srgbClr val="3D3C2C"/>
                </a:solidFill>
                <a:latin typeface="Century Gothic"/>
                <a:cs typeface="Century Gothic"/>
              </a:rPr>
              <a:t>de </a:t>
            </a:r>
            <a:r>
              <a:rPr sz="2400" dirty="0">
                <a:solidFill>
                  <a:srgbClr val="3D3C2C"/>
                </a:solidFill>
                <a:latin typeface="Century Gothic"/>
                <a:cs typeface="Century Gothic"/>
              </a:rPr>
              <a:t>bajo grado, diaforesis nocturna y  </a:t>
            </a:r>
            <a:r>
              <a:rPr sz="2400" spc="-5" dirty="0">
                <a:solidFill>
                  <a:srgbClr val="3D3C2C"/>
                </a:solidFill>
                <a:latin typeface="Century Gothic"/>
                <a:cs typeface="Century Gothic"/>
              </a:rPr>
              <a:t>pérdida de peso </a:t>
            </a:r>
            <a:r>
              <a:rPr sz="2400" dirty="0">
                <a:solidFill>
                  <a:srgbClr val="3D3C2C"/>
                </a:solidFill>
                <a:latin typeface="Century Gothic"/>
                <a:cs typeface="Century Gothic"/>
              </a:rPr>
              <a:t>debido a </a:t>
            </a:r>
            <a:r>
              <a:rPr sz="2400" spc="-5" dirty="0">
                <a:solidFill>
                  <a:srgbClr val="3D3C2C"/>
                </a:solidFill>
                <a:latin typeface="Century Gothic"/>
                <a:cs typeface="Century Gothic"/>
              </a:rPr>
              <a:t>la </a:t>
            </a:r>
            <a:r>
              <a:rPr sz="2400" dirty="0">
                <a:solidFill>
                  <a:srgbClr val="3D3C2C"/>
                </a:solidFill>
                <a:latin typeface="Century Gothic"/>
                <a:cs typeface="Century Gothic"/>
              </a:rPr>
              <a:t>proliferación  rápida y al hipermetabolismo </a:t>
            </a:r>
            <a:r>
              <a:rPr sz="2400" spc="-5" dirty="0">
                <a:solidFill>
                  <a:srgbClr val="3D3C2C"/>
                </a:solidFill>
                <a:latin typeface="Century Gothic"/>
                <a:cs typeface="Century Gothic"/>
              </a:rPr>
              <a:t>de las</a:t>
            </a:r>
            <a:r>
              <a:rPr sz="2400" spc="-155" dirty="0">
                <a:solidFill>
                  <a:srgbClr val="3D3C2C"/>
                </a:solidFill>
                <a:latin typeface="Century Gothic"/>
                <a:cs typeface="Century Gothic"/>
              </a:rPr>
              <a:t> </a:t>
            </a:r>
            <a:r>
              <a:rPr sz="2400" dirty="0">
                <a:solidFill>
                  <a:srgbClr val="3D3C2C"/>
                </a:solidFill>
                <a:latin typeface="Century Gothic"/>
                <a:cs typeface="Century Gothic"/>
              </a:rPr>
              <a:t>células  leucémicas, sangrado debido a una  disminución </a:t>
            </a:r>
            <a:r>
              <a:rPr sz="2400" spc="-5" dirty="0">
                <a:solidFill>
                  <a:srgbClr val="3D3C2C"/>
                </a:solidFill>
                <a:latin typeface="Century Gothic"/>
                <a:cs typeface="Century Gothic"/>
              </a:rPr>
              <a:t>del </a:t>
            </a:r>
            <a:r>
              <a:rPr sz="2400" dirty="0">
                <a:solidFill>
                  <a:srgbClr val="3D3C2C"/>
                </a:solidFill>
                <a:latin typeface="Century Gothic"/>
                <a:cs typeface="Century Gothic"/>
              </a:rPr>
              <a:t>recuento de </a:t>
            </a:r>
            <a:r>
              <a:rPr sz="2400" spc="-5" dirty="0">
                <a:solidFill>
                  <a:srgbClr val="3D3C2C"/>
                </a:solidFill>
                <a:latin typeface="Century Gothic"/>
                <a:cs typeface="Century Gothic"/>
              </a:rPr>
              <a:t>plaquetas </a:t>
            </a:r>
            <a:r>
              <a:rPr sz="2400" dirty="0">
                <a:solidFill>
                  <a:srgbClr val="3D3C2C"/>
                </a:solidFill>
                <a:latin typeface="Century Gothic"/>
                <a:cs typeface="Century Gothic"/>
              </a:rPr>
              <a:t>y  </a:t>
            </a:r>
            <a:r>
              <a:rPr sz="2400" spc="-5" dirty="0">
                <a:solidFill>
                  <a:srgbClr val="3D3C2C"/>
                </a:solidFill>
                <a:latin typeface="Century Gothic"/>
                <a:cs typeface="Century Gothic"/>
              </a:rPr>
              <a:t>dolor </a:t>
            </a:r>
            <a:r>
              <a:rPr sz="2400" dirty="0">
                <a:solidFill>
                  <a:srgbClr val="3D3C2C"/>
                </a:solidFill>
                <a:latin typeface="Century Gothic"/>
                <a:cs typeface="Century Gothic"/>
              </a:rPr>
              <a:t>óseo y a </a:t>
            </a:r>
            <a:r>
              <a:rPr sz="2400" spc="-5" dirty="0">
                <a:solidFill>
                  <a:srgbClr val="3D3C2C"/>
                </a:solidFill>
                <a:latin typeface="Century Gothic"/>
                <a:cs typeface="Century Gothic"/>
              </a:rPr>
              <a:t>la palpación </a:t>
            </a:r>
            <a:r>
              <a:rPr sz="2400" dirty="0">
                <a:solidFill>
                  <a:srgbClr val="3D3C2C"/>
                </a:solidFill>
                <a:latin typeface="Century Gothic"/>
                <a:cs typeface="Century Gothic"/>
              </a:rPr>
              <a:t>debido a </a:t>
            </a:r>
            <a:r>
              <a:rPr sz="2400" spc="-5" dirty="0">
                <a:solidFill>
                  <a:srgbClr val="3D3C2C"/>
                </a:solidFill>
                <a:latin typeface="Century Gothic"/>
                <a:cs typeface="Century Gothic"/>
              </a:rPr>
              <a:t>la  </a:t>
            </a:r>
            <a:r>
              <a:rPr sz="2400" dirty="0">
                <a:solidFill>
                  <a:srgbClr val="3D3C2C"/>
                </a:solidFill>
                <a:latin typeface="Century Gothic"/>
                <a:cs typeface="Century Gothic"/>
              </a:rPr>
              <a:t>expansión </a:t>
            </a:r>
            <a:r>
              <a:rPr sz="2400" spc="-5" dirty="0">
                <a:solidFill>
                  <a:srgbClr val="3D3C2C"/>
                </a:solidFill>
                <a:latin typeface="Century Gothic"/>
                <a:cs typeface="Century Gothic"/>
              </a:rPr>
              <a:t>de la </a:t>
            </a:r>
            <a:r>
              <a:rPr sz="2400" dirty="0">
                <a:solidFill>
                  <a:srgbClr val="3D3C2C"/>
                </a:solidFill>
                <a:latin typeface="Century Gothic"/>
                <a:cs typeface="Century Gothic"/>
              </a:rPr>
              <a:t>médula</a:t>
            </a:r>
            <a:r>
              <a:rPr sz="2400" spc="-60" dirty="0">
                <a:solidFill>
                  <a:srgbClr val="3D3C2C"/>
                </a:solidFill>
                <a:latin typeface="Century Gothic"/>
                <a:cs typeface="Century Gothic"/>
              </a:rPr>
              <a:t> </a:t>
            </a:r>
            <a:r>
              <a:rPr sz="2400" dirty="0">
                <a:solidFill>
                  <a:srgbClr val="3D3C2C"/>
                </a:solidFill>
                <a:latin typeface="Century Gothic"/>
                <a:cs typeface="Century Gothic"/>
              </a:rPr>
              <a:t>ósea.</a:t>
            </a:r>
            <a:endParaRPr sz="2400" dirty="0">
              <a:latin typeface="Century Gothic"/>
              <a:cs typeface="Century Gothic"/>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121765" y="1491742"/>
            <a:ext cx="2480945" cy="635000"/>
          </a:xfrm>
          <a:prstGeom prst="rect">
            <a:avLst/>
          </a:prstGeom>
        </p:spPr>
        <p:txBody>
          <a:bodyPr vert="horz" wrap="square" lIns="0" tIns="12065" rIns="0" bIns="0" rtlCol="0">
            <a:spAutoFit/>
          </a:bodyPr>
          <a:lstStyle/>
          <a:p>
            <a:pPr marL="12700">
              <a:lnSpc>
                <a:spcPct val="100000"/>
              </a:lnSpc>
              <a:spcBef>
                <a:spcPts val="95"/>
              </a:spcBef>
            </a:pPr>
            <a:r>
              <a:rPr spc="-5" dirty="0"/>
              <a:t>Leucemia</a:t>
            </a:r>
          </a:p>
        </p:txBody>
      </p:sp>
      <p:sp>
        <p:nvSpPr>
          <p:cNvPr id="3" name="object 3"/>
          <p:cNvSpPr txBox="1"/>
          <p:nvPr/>
        </p:nvSpPr>
        <p:spPr>
          <a:xfrm>
            <a:off x="1191869" y="2351659"/>
            <a:ext cx="6332855" cy="1488440"/>
          </a:xfrm>
          <a:prstGeom prst="rect">
            <a:avLst/>
          </a:prstGeom>
        </p:spPr>
        <p:txBody>
          <a:bodyPr vert="horz" wrap="square" lIns="0" tIns="12700" rIns="0" bIns="0" rtlCol="0">
            <a:spAutoFit/>
          </a:bodyPr>
          <a:lstStyle/>
          <a:p>
            <a:pPr marL="285750" marR="5080" indent="-273685" algn="just">
              <a:lnSpc>
                <a:spcPct val="100000"/>
              </a:lnSpc>
              <a:spcBef>
                <a:spcPts val="100"/>
              </a:spcBef>
            </a:pPr>
            <a:r>
              <a:rPr sz="1800" spc="20" dirty="0">
                <a:solidFill>
                  <a:srgbClr val="93C500"/>
                </a:solidFill>
                <a:latin typeface="Wingdings 2"/>
                <a:cs typeface="Wingdings 2"/>
              </a:rPr>
              <a:t></a:t>
            </a:r>
            <a:r>
              <a:rPr sz="1800" spc="20" dirty="0">
                <a:solidFill>
                  <a:srgbClr val="93C500"/>
                </a:solidFill>
                <a:latin typeface="Times New Roman"/>
                <a:cs typeface="Times New Roman"/>
              </a:rPr>
              <a:t> </a:t>
            </a:r>
            <a:r>
              <a:rPr sz="2400" spc="-5" dirty="0">
                <a:solidFill>
                  <a:srgbClr val="3D3C2C"/>
                </a:solidFill>
                <a:latin typeface="Century Gothic"/>
                <a:cs typeface="Century Gothic"/>
              </a:rPr>
              <a:t>El </a:t>
            </a:r>
            <a:r>
              <a:rPr sz="2400" dirty="0">
                <a:solidFill>
                  <a:srgbClr val="3D3C2C"/>
                </a:solidFill>
                <a:latin typeface="Century Gothic"/>
                <a:cs typeface="Century Gothic"/>
              </a:rPr>
              <a:t>término </a:t>
            </a:r>
            <a:r>
              <a:rPr sz="2400" i="1" spc="-5" dirty="0">
                <a:solidFill>
                  <a:srgbClr val="3D3C2C"/>
                </a:solidFill>
                <a:latin typeface="Century Gothic"/>
                <a:cs typeface="Century Gothic"/>
              </a:rPr>
              <a:t>leucemia </a:t>
            </a:r>
            <a:r>
              <a:rPr sz="2400" i="1" dirty="0">
                <a:solidFill>
                  <a:srgbClr val="3D3C2C"/>
                </a:solidFill>
                <a:latin typeface="Century Gothic"/>
                <a:cs typeface="Century Gothic"/>
              </a:rPr>
              <a:t>(sangre </a:t>
            </a:r>
            <a:r>
              <a:rPr sz="2400" i="1" spc="-5" dirty="0">
                <a:solidFill>
                  <a:srgbClr val="3D3C2C"/>
                </a:solidFill>
                <a:latin typeface="Century Gothic"/>
                <a:cs typeface="Century Gothic"/>
              </a:rPr>
              <a:t>blanca) </a:t>
            </a:r>
            <a:r>
              <a:rPr sz="2400" i="1" dirty="0">
                <a:solidFill>
                  <a:srgbClr val="3D3C2C"/>
                </a:solidFill>
                <a:latin typeface="Century Gothic"/>
                <a:cs typeface="Century Gothic"/>
              </a:rPr>
              <a:t>fue  </a:t>
            </a:r>
            <a:r>
              <a:rPr sz="2400" i="1" spc="-5" dirty="0">
                <a:solidFill>
                  <a:srgbClr val="3D3C2C"/>
                </a:solidFill>
                <a:latin typeface="Century Gothic"/>
                <a:cs typeface="Century Gothic"/>
              </a:rPr>
              <a:t>utilizado por Virchow para describir </a:t>
            </a:r>
            <a:r>
              <a:rPr sz="2400" i="1" dirty="0">
                <a:solidFill>
                  <a:srgbClr val="3D3C2C"/>
                </a:solidFill>
                <a:latin typeface="Century Gothic"/>
                <a:cs typeface="Century Gothic"/>
              </a:rPr>
              <a:t>una  </a:t>
            </a:r>
            <a:r>
              <a:rPr sz="2400" i="1" spc="-5" dirty="0">
                <a:solidFill>
                  <a:srgbClr val="3D3C2C"/>
                </a:solidFill>
                <a:latin typeface="Century Gothic"/>
                <a:cs typeface="Century Gothic"/>
              </a:rPr>
              <a:t>relación glóbulos rojos </a:t>
            </a:r>
            <a:r>
              <a:rPr sz="2400" i="1" dirty="0">
                <a:solidFill>
                  <a:srgbClr val="3D3C2C"/>
                </a:solidFill>
                <a:latin typeface="Century Gothic"/>
                <a:cs typeface="Century Gothic"/>
              </a:rPr>
              <a:t>: </a:t>
            </a:r>
            <a:r>
              <a:rPr sz="2400" i="1" spc="-5" dirty="0">
                <a:solidFill>
                  <a:srgbClr val="3D3C2C"/>
                </a:solidFill>
                <a:latin typeface="Century Gothic"/>
                <a:cs typeface="Century Gothic"/>
              </a:rPr>
              <a:t>glóbulos blancos  inversa </a:t>
            </a:r>
            <a:r>
              <a:rPr sz="2400" i="1" dirty="0">
                <a:solidFill>
                  <a:srgbClr val="3D3C2C"/>
                </a:solidFill>
                <a:latin typeface="Century Gothic"/>
                <a:cs typeface="Century Gothic"/>
              </a:rPr>
              <a:t>a </a:t>
            </a:r>
            <a:r>
              <a:rPr sz="2400" i="1" spc="-10" dirty="0">
                <a:solidFill>
                  <a:srgbClr val="3D3C2C"/>
                </a:solidFill>
                <a:latin typeface="Century Gothic"/>
                <a:cs typeface="Century Gothic"/>
              </a:rPr>
              <a:t>la</a:t>
            </a:r>
            <a:r>
              <a:rPr sz="2400" i="1" spc="-30" dirty="0">
                <a:solidFill>
                  <a:srgbClr val="3D3C2C"/>
                </a:solidFill>
                <a:latin typeface="Century Gothic"/>
                <a:cs typeface="Century Gothic"/>
              </a:rPr>
              <a:t> </a:t>
            </a:r>
            <a:r>
              <a:rPr sz="2400" i="1" dirty="0">
                <a:solidFill>
                  <a:srgbClr val="3D3C2C"/>
                </a:solidFill>
                <a:latin typeface="Century Gothic"/>
                <a:cs typeface="Century Gothic"/>
              </a:rPr>
              <a:t>habitual.</a:t>
            </a:r>
            <a:endParaRPr sz="2400" dirty="0">
              <a:latin typeface="Century Gothic"/>
              <a:cs typeface="Century Gothic"/>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121765" y="1491742"/>
            <a:ext cx="4055110" cy="635000"/>
          </a:xfrm>
          <a:prstGeom prst="rect">
            <a:avLst/>
          </a:prstGeom>
        </p:spPr>
        <p:txBody>
          <a:bodyPr vert="horz" wrap="square" lIns="0" tIns="12065" rIns="0" bIns="0" rtlCol="0">
            <a:spAutoFit/>
          </a:bodyPr>
          <a:lstStyle/>
          <a:p>
            <a:pPr marL="12700">
              <a:lnSpc>
                <a:spcPct val="100000"/>
              </a:lnSpc>
              <a:spcBef>
                <a:spcPts val="95"/>
              </a:spcBef>
            </a:pPr>
            <a:r>
              <a:rPr spc="-5" dirty="0"/>
              <a:t>Manifestaciones</a:t>
            </a:r>
          </a:p>
        </p:txBody>
      </p:sp>
      <p:sp>
        <p:nvSpPr>
          <p:cNvPr id="3" name="object 3"/>
          <p:cNvSpPr txBox="1">
            <a:spLocks noGrp="1"/>
          </p:cNvSpPr>
          <p:nvPr>
            <p:ph type="body" idx="1"/>
          </p:nvPr>
        </p:nvSpPr>
        <p:spPr>
          <a:prstGeom prst="rect">
            <a:avLst/>
          </a:prstGeom>
        </p:spPr>
        <p:txBody>
          <a:bodyPr vert="horz" wrap="square" lIns="0" tIns="12700" rIns="0" bIns="0" rtlCol="0">
            <a:spAutoFit/>
          </a:bodyPr>
          <a:lstStyle/>
          <a:p>
            <a:pPr marL="285750" marR="5080" indent="-273685" algn="just">
              <a:lnSpc>
                <a:spcPct val="100000"/>
              </a:lnSpc>
              <a:spcBef>
                <a:spcPts val="100"/>
              </a:spcBef>
            </a:pPr>
            <a:r>
              <a:rPr sz="1800" spc="20" dirty="0">
                <a:solidFill>
                  <a:srgbClr val="93C500"/>
                </a:solidFill>
                <a:latin typeface="Wingdings 2"/>
                <a:cs typeface="Wingdings 2"/>
              </a:rPr>
              <a:t></a:t>
            </a:r>
            <a:r>
              <a:rPr sz="1800" spc="20" dirty="0">
                <a:solidFill>
                  <a:srgbClr val="93C500"/>
                </a:solidFill>
                <a:latin typeface="Times New Roman"/>
                <a:cs typeface="Times New Roman"/>
              </a:rPr>
              <a:t> </a:t>
            </a:r>
            <a:r>
              <a:rPr dirty="0"/>
              <a:t>La infección es resultado </a:t>
            </a:r>
            <a:r>
              <a:rPr spc="-5" dirty="0"/>
              <a:t>de la </a:t>
            </a:r>
            <a:r>
              <a:rPr dirty="0"/>
              <a:t>neutropenia  aumentada cuando el </a:t>
            </a:r>
            <a:r>
              <a:rPr spc="-5" dirty="0"/>
              <a:t>recuento </a:t>
            </a:r>
            <a:r>
              <a:rPr dirty="0"/>
              <a:t>de  neutrófilos disminuye a menos </a:t>
            </a:r>
            <a:r>
              <a:rPr spc="-5" dirty="0"/>
              <a:t>de </a:t>
            </a:r>
            <a:r>
              <a:rPr dirty="0"/>
              <a:t>500  </a:t>
            </a:r>
            <a:r>
              <a:rPr spc="-5" dirty="0"/>
              <a:t>células/μL.</a:t>
            </a:r>
            <a:endParaRPr sz="1800" dirty="0">
              <a:latin typeface="Times New Roman"/>
              <a:cs typeface="Times New Roman"/>
            </a:endParaRPr>
          </a:p>
          <a:p>
            <a:pPr marL="285750" marR="99060" indent="-273685" algn="just">
              <a:lnSpc>
                <a:spcPct val="100000"/>
              </a:lnSpc>
              <a:spcBef>
                <a:spcPts val="575"/>
              </a:spcBef>
            </a:pPr>
            <a:r>
              <a:rPr sz="1800" spc="20" dirty="0">
                <a:solidFill>
                  <a:srgbClr val="93C500"/>
                </a:solidFill>
                <a:latin typeface="Wingdings 2"/>
                <a:cs typeface="Wingdings 2"/>
              </a:rPr>
              <a:t></a:t>
            </a:r>
            <a:r>
              <a:rPr sz="1800" spc="20" dirty="0">
                <a:solidFill>
                  <a:srgbClr val="93C500"/>
                </a:solidFill>
                <a:latin typeface="Times New Roman"/>
                <a:cs typeface="Times New Roman"/>
              </a:rPr>
              <a:t> </a:t>
            </a:r>
            <a:r>
              <a:rPr dirty="0"/>
              <a:t>La </a:t>
            </a:r>
            <a:r>
              <a:rPr spc="-5" dirty="0"/>
              <a:t>linfadenopatía </a:t>
            </a:r>
            <a:r>
              <a:rPr dirty="0"/>
              <a:t>generalizada, </a:t>
            </a:r>
            <a:r>
              <a:rPr spc="-5" dirty="0"/>
              <a:t>la  </a:t>
            </a:r>
            <a:r>
              <a:rPr dirty="0"/>
              <a:t>esplenomegalia y la hepatomegalia  causadas </a:t>
            </a:r>
            <a:r>
              <a:rPr spc="-5" dirty="0"/>
              <a:t>por la infiltración de células  </a:t>
            </a:r>
            <a:r>
              <a:rPr dirty="0"/>
              <a:t>leucémicas </a:t>
            </a:r>
            <a:r>
              <a:rPr spc="-5" dirty="0"/>
              <a:t>aparecen </a:t>
            </a:r>
            <a:r>
              <a:rPr dirty="0"/>
              <a:t>en todas </a:t>
            </a:r>
            <a:r>
              <a:rPr spc="-5" dirty="0"/>
              <a:t>las  </a:t>
            </a:r>
            <a:r>
              <a:rPr dirty="0"/>
              <a:t>leucemias agudas, </a:t>
            </a:r>
            <a:r>
              <a:rPr spc="-5" dirty="0"/>
              <a:t>pero son </a:t>
            </a:r>
            <a:r>
              <a:rPr dirty="0"/>
              <a:t>más</a:t>
            </a:r>
            <a:r>
              <a:rPr spc="-114" dirty="0"/>
              <a:t> </a:t>
            </a:r>
            <a:r>
              <a:rPr dirty="0"/>
              <a:t>comunes  en </a:t>
            </a:r>
            <a:r>
              <a:rPr spc="-5" dirty="0"/>
              <a:t>la</a:t>
            </a:r>
            <a:r>
              <a:rPr spc="-20" dirty="0"/>
              <a:t> </a:t>
            </a:r>
            <a:r>
              <a:rPr spc="-5" dirty="0"/>
              <a:t>LLA.</a:t>
            </a:r>
            <a:endParaRPr sz="1800" dirty="0">
              <a:latin typeface="Times New Roman"/>
              <a:cs typeface="Times New Roman"/>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121765" y="1491742"/>
            <a:ext cx="4055110" cy="635000"/>
          </a:xfrm>
          <a:prstGeom prst="rect">
            <a:avLst/>
          </a:prstGeom>
        </p:spPr>
        <p:txBody>
          <a:bodyPr vert="horz" wrap="square" lIns="0" tIns="12065" rIns="0" bIns="0" rtlCol="0">
            <a:spAutoFit/>
          </a:bodyPr>
          <a:lstStyle/>
          <a:p>
            <a:pPr marL="12700">
              <a:lnSpc>
                <a:spcPct val="100000"/>
              </a:lnSpc>
              <a:spcBef>
                <a:spcPts val="95"/>
              </a:spcBef>
            </a:pPr>
            <a:r>
              <a:rPr spc="-5" dirty="0"/>
              <a:t>Manifestaciones</a:t>
            </a:r>
          </a:p>
        </p:txBody>
      </p:sp>
      <p:sp>
        <p:nvSpPr>
          <p:cNvPr id="3" name="object 3"/>
          <p:cNvSpPr txBox="1"/>
          <p:nvPr/>
        </p:nvSpPr>
        <p:spPr>
          <a:xfrm>
            <a:off x="1191869" y="2315083"/>
            <a:ext cx="6504940" cy="3211777"/>
          </a:xfrm>
          <a:prstGeom prst="rect">
            <a:avLst/>
          </a:prstGeom>
        </p:spPr>
        <p:txBody>
          <a:bodyPr vert="horz" wrap="square" lIns="0" tIns="48895" rIns="0" bIns="0" rtlCol="0">
            <a:spAutoFit/>
          </a:bodyPr>
          <a:lstStyle/>
          <a:p>
            <a:pPr marL="285750" marR="5080" indent="-273685" algn="just">
              <a:lnSpc>
                <a:spcPct val="90000"/>
              </a:lnSpc>
              <a:spcBef>
                <a:spcPts val="385"/>
              </a:spcBef>
            </a:pPr>
            <a:r>
              <a:rPr sz="1800" spc="20" dirty="0">
                <a:solidFill>
                  <a:srgbClr val="93C500"/>
                </a:solidFill>
                <a:latin typeface="Wingdings 2"/>
                <a:cs typeface="Wingdings 2"/>
              </a:rPr>
              <a:t></a:t>
            </a:r>
            <a:r>
              <a:rPr sz="1800" spc="20" dirty="0">
                <a:solidFill>
                  <a:srgbClr val="93C500"/>
                </a:solidFill>
                <a:latin typeface="Times New Roman"/>
                <a:cs typeface="Times New Roman"/>
              </a:rPr>
              <a:t> </a:t>
            </a:r>
            <a:r>
              <a:rPr sz="2400" dirty="0">
                <a:solidFill>
                  <a:srgbClr val="3D3C2C"/>
                </a:solidFill>
                <a:latin typeface="Century Gothic"/>
                <a:cs typeface="Century Gothic"/>
              </a:rPr>
              <a:t>Además </a:t>
            </a:r>
            <a:r>
              <a:rPr sz="2400" spc="-5" dirty="0">
                <a:solidFill>
                  <a:srgbClr val="3D3C2C"/>
                </a:solidFill>
                <a:latin typeface="Century Gothic"/>
                <a:cs typeface="Century Gothic"/>
              </a:rPr>
              <a:t>de las </a:t>
            </a:r>
            <a:r>
              <a:rPr sz="2400" dirty="0">
                <a:solidFill>
                  <a:srgbClr val="3D3C2C"/>
                </a:solidFill>
                <a:latin typeface="Century Gothic"/>
                <a:cs typeface="Century Gothic"/>
              </a:rPr>
              <a:t>manifestaciones comunes  </a:t>
            </a:r>
            <a:r>
              <a:rPr sz="2400" spc="-5" dirty="0">
                <a:solidFill>
                  <a:srgbClr val="3D3C2C"/>
                </a:solidFill>
                <a:latin typeface="Century Gothic"/>
                <a:cs typeface="Century Gothic"/>
              </a:rPr>
              <a:t>de la </a:t>
            </a:r>
            <a:r>
              <a:rPr sz="2400" dirty="0">
                <a:solidFill>
                  <a:srgbClr val="3D3C2C"/>
                </a:solidFill>
                <a:latin typeface="Century Gothic"/>
                <a:cs typeface="Century Gothic"/>
              </a:rPr>
              <a:t>leucemia aguda, la infiltración </a:t>
            </a:r>
            <a:r>
              <a:rPr sz="2400" spc="-5" dirty="0">
                <a:solidFill>
                  <a:srgbClr val="3D3C2C"/>
                </a:solidFill>
                <a:latin typeface="Century Gothic"/>
                <a:cs typeface="Century Gothic"/>
              </a:rPr>
              <a:t>de  las células </a:t>
            </a:r>
            <a:r>
              <a:rPr sz="2400" dirty="0">
                <a:solidFill>
                  <a:srgbClr val="3D3C2C"/>
                </a:solidFill>
                <a:latin typeface="Century Gothic"/>
                <a:cs typeface="Century Gothic"/>
              </a:rPr>
              <a:t>malignas en </a:t>
            </a:r>
            <a:r>
              <a:rPr sz="2400" spc="-5" dirty="0">
                <a:solidFill>
                  <a:srgbClr val="3D3C2C"/>
                </a:solidFill>
                <a:latin typeface="Century Gothic"/>
                <a:cs typeface="Century Gothic"/>
              </a:rPr>
              <a:t>la </a:t>
            </a:r>
            <a:r>
              <a:rPr sz="2400" dirty="0">
                <a:solidFill>
                  <a:srgbClr val="3D3C2C"/>
                </a:solidFill>
                <a:latin typeface="Century Gothic"/>
                <a:cs typeface="Century Gothic"/>
              </a:rPr>
              <a:t>piel, encías</a:t>
            </a:r>
            <a:r>
              <a:rPr sz="2400" spc="-145" dirty="0">
                <a:solidFill>
                  <a:srgbClr val="3D3C2C"/>
                </a:solidFill>
                <a:latin typeface="Century Gothic"/>
                <a:cs typeface="Century Gothic"/>
              </a:rPr>
              <a:t> </a:t>
            </a:r>
            <a:r>
              <a:rPr sz="2400" dirty="0">
                <a:solidFill>
                  <a:srgbClr val="3D3C2C"/>
                </a:solidFill>
                <a:latin typeface="Century Gothic"/>
                <a:cs typeface="Century Gothic"/>
              </a:rPr>
              <a:t>y  otros tejidos </a:t>
            </a:r>
            <a:r>
              <a:rPr sz="2400" spc="-5" dirty="0">
                <a:solidFill>
                  <a:srgbClr val="3D3C2C"/>
                </a:solidFill>
                <a:latin typeface="Century Gothic"/>
                <a:cs typeface="Century Gothic"/>
              </a:rPr>
              <a:t>blandos </a:t>
            </a:r>
            <a:r>
              <a:rPr sz="2400" dirty="0">
                <a:solidFill>
                  <a:srgbClr val="3D3C2C"/>
                </a:solidFill>
                <a:latin typeface="Century Gothic"/>
                <a:cs typeface="Century Gothic"/>
              </a:rPr>
              <a:t>es muy común en </a:t>
            </a:r>
            <a:r>
              <a:rPr sz="2400" spc="-5" dirty="0">
                <a:solidFill>
                  <a:srgbClr val="3D3C2C"/>
                </a:solidFill>
                <a:latin typeface="Century Gothic"/>
                <a:cs typeface="Century Gothic"/>
              </a:rPr>
              <a:t>la  </a:t>
            </a:r>
            <a:r>
              <a:rPr sz="2400" dirty="0">
                <a:solidFill>
                  <a:srgbClr val="3D3C2C"/>
                </a:solidFill>
                <a:latin typeface="Century Gothic"/>
                <a:cs typeface="Century Gothic"/>
              </a:rPr>
              <a:t>forma monocítica </a:t>
            </a:r>
            <a:r>
              <a:rPr sz="2400" spc="-5" dirty="0">
                <a:solidFill>
                  <a:srgbClr val="3D3C2C"/>
                </a:solidFill>
                <a:latin typeface="Century Gothic"/>
                <a:cs typeface="Century Gothic"/>
              </a:rPr>
              <a:t>de la</a:t>
            </a:r>
            <a:r>
              <a:rPr sz="2400" spc="-80" dirty="0">
                <a:solidFill>
                  <a:srgbClr val="3D3C2C"/>
                </a:solidFill>
                <a:latin typeface="Century Gothic"/>
                <a:cs typeface="Century Gothic"/>
              </a:rPr>
              <a:t> </a:t>
            </a:r>
            <a:r>
              <a:rPr sz="2400" dirty="0">
                <a:solidFill>
                  <a:srgbClr val="3D3C2C"/>
                </a:solidFill>
                <a:latin typeface="Century Gothic"/>
                <a:cs typeface="Century Gothic"/>
              </a:rPr>
              <a:t>LMA.</a:t>
            </a:r>
            <a:endParaRPr sz="2400" dirty="0">
              <a:latin typeface="Century Gothic"/>
              <a:cs typeface="Century Gothic"/>
            </a:endParaRPr>
          </a:p>
          <a:p>
            <a:pPr algn="just">
              <a:lnSpc>
                <a:spcPct val="100000"/>
              </a:lnSpc>
              <a:spcBef>
                <a:spcPts val="45"/>
              </a:spcBef>
            </a:pPr>
            <a:endParaRPr sz="3250" dirty="0">
              <a:latin typeface="Times New Roman"/>
              <a:cs typeface="Times New Roman"/>
            </a:endParaRPr>
          </a:p>
          <a:p>
            <a:pPr marL="285750" marR="150495" indent="-273685" algn="just">
              <a:lnSpc>
                <a:spcPts val="2590"/>
              </a:lnSpc>
              <a:spcBef>
                <a:spcPts val="5"/>
              </a:spcBef>
            </a:pPr>
            <a:r>
              <a:rPr sz="1800" spc="20" dirty="0">
                <a:solidFill>
                  <a:srgbClr val="93C500"/>
                </a:solidFill>
                <a:latin typeface="Wingdings 2"/>
                <a:cs typeface="Wingdings 2"/>
              </a:rPr>
              <a:t></a:t>
            </a:r>
            <a:r>
              <a:rPr sz="1800" spc="20" dirty="0">
                <a:solidFill>
                  <a:srgbClr val="93C500"/>
                </a:solidFill>
                <a:latin typeface="Times New Roman"/>
                <a:cs typeface="Times New Roman"/>
              </a:rPr>
              <a:t> </a:t>
            </a:r>
            <a:r>
              <a:rPr sz="2400" dirty="0">
                <a:solidFill>
                  <a:srgbClr val="3D3C2C"/>
                </a:solidFill>
                <a:latin typeface="Century Gothic"/>
                <a:cs typeface="Century Gothic"/>
              </a:rPr>
              <a:t>Las </a:t>
            </a:r>
            <a:r>
              <a:rPr sz="2400" spc="-5" dirty="0">
                <a:solidFill>
                  <a:srgbClr val="3D3C2C"/>
                </a:solidFill>
                <a:latin typeface="Century Gothic"/>
                <a:cs typeface="Century Gothic"/>
              </a:rPr>
              <a:t>células </a:t>
            </a:r>
            <a:r>
              <a:rPr sz="2400" dirty="0">
                <a:solidFill>
                  <a:srgbClr val="3D3C2C"/>
                </a:solidFill>
                <a:latin typeface="Century Gothic"/>
                <a:cs typeface="Century Gothic"/>
              </a:rPr>
              <a:t>leucémicas también </a:t>
            </a:r>
            <a:r>
              <a:rPr sz="2400" spc="-5" dirty="0">
                <a:solidFill>
                  <a:srgbClr val="3D3C2C"/>
                </a:solidFill>
                <a:latin typeface="Century Gothic"/>
                <a:cs typeface="Century Gothic"/>
              </a:rPr>
              <a:t>pueden  </a:t>
            </a:r>
            <a:r>
              <a:rPr sz="2400" dirty="0">
                <a:solidFill>
                  <a:srgbClr val="3D3C2C"/>
                </a:solidFill>
                <a:latin typeface="Century Gothic"/>
                <a:cs typeface="Century Gothic"/>
              </a:rPr>
              <a:t>atravesar </a:t>
            </a:r>
            <a:r>
              <a:rPr sz="2400" spc="-5" dirty="0">
                <a:solidFill>
                  <a:srgbClr val="3D3C2C"/>
                </a:solidFill>
                <a:latin typeface="Century Gothic"/>
                <a:cs typeface="Century Gothic"/>
              </a:rPr>
              <a:t>la barrera </a:t>
            </a:r>
            <a:r>
              <a:rPr sz="2400" dirty="0">
                <a:solidFill>
                  <a:srgbClr val="3D3C2C"/>
                </a:solidFill>
                <a:latin typeface="Century Gothic"/>
                <a:cs typeface="Century Gothic"/>
              </a:rPr>
              <a:t>hematoencefálica</a:t>
            </a:r>
            <a:r>
              <a:rPr sz="2400" spc="-85" dirty="0">
                <a:solidFill>
                  <a:srgbClr val="3D3C2C"/>
                </a:solidFill>
                <a:latin typeface="Century Gothic"/>
                <a:cs typeface="Century Gothic"/>
              </a:rPr>
              <a:t> </a:t>
            </a:r>
            <a:r>
              <a:rPr sz="2400" dirty="0">
                <a:solidFill>
                  <a:srgbClr val="3D3C2C"/>
                </a:solidFill>
                <a:latin typeface="Century Gothic"/>
                <a:cs typeface="Century Gothic"/>
              </a:rPr>
              <a:t>y  </a:t>
            </a:r>
            <a:r>
              <a:rPr sz="2400" spc="-5" dirty="0">
                <a:solidFill>
                  <a:srgbClr val="3D3C2C"/>
                </a:solidFill>
                <a:latin typeface="Century Gothic"/>
                <a:cs typeface="Century Gothic"/>
              </a:rPr>
              <a:t>establecerse </a:t>
            </a:r>
            <a:r>
              <a:rPr sz="2400" dirty="0">
                <a:solidFill>
                  <a:srgbClr val="3D3C2C"/>
                </a:solidFill>
                <a:latin typeface="Century Gothic"/>
                <a:cs typeface="Century Gothic"/>
              </a:rPr>
              <a:t>en el</a:t>
            </a:r>
            <a:r>
              <a:rPr sz="2400" spc="-15" dirty="0">
                <a:solidFill>
                  <a:srgbClr val="3D3C2C"/>
                </a:solidFill>
                <a:latin typeface="Century Gothic"/>
                <a:cs typeface="Century Gothic"/>
              </a:rPr>
              <a:t> </a:t>
            </a:r>
            <a:r>
              <a:rPr sz="2400" dirty="0">
                <a:solidFill>
                  <a:srgbClr val="3D3C2C"/>
                </a:solidFill>
                <a:latin typeface="Century Gothic"/>
                <a:cs typeface="Century Gothic"/>
              </a:rPr>
              <a:t>SNC.</a:t>
            </a:r>
            <a:endParaRPr sz="2400" dirty="0">
              <a:latin typeface="Century Gothic"/>
              <a:cs typeface="Century Gothic"/>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121765" y="1491742"/>
            <a:ext cx="4055110" cy="635000"/>
          </a:xfrm>
          <a:prstGeom prst="rect">
            <a:avLst/>
          </a:prstGeom>
        </p:spPr>
        <p:txBody>
          <a:bodyPr vert="horz" wrap="square" lIns="0" tIns="12065" rIns="0" bIns="0" rtlCol="0">
            <a:spAutoFit/>
          </a:bodyPr>
          <a:lstStyle/>
          <a:p>
            <a:pPr marL="12700">
              <a:lnSpc>
                <a:spcPct val="100000"/>
              </a:lnSpc>
              <a:spcBef>
                <a:spcPts val="95"/>
              </a:spcBef>
            </a:pPr>
            <a:r>
              <a:rPr spc="-5" dirty="0"/>
              <a:t>Manifestaciones</a:t>
            </a:r>
          </a:p>
        </p:txBody>
      </p:sp>
      <p:sp>
        <p:nvSpPr>
          <p:cNvPr id="3" name="object 3"/>
          <p:cNvSpPr txBox="1"/>
          <p:nvPr/>
        </p:nvSpPr>
        <p:spPr>
          <a:xfrm>
            <a:off x="1191869" y="2351659"/>
            <a:ext cx="6445885" cy="3391535"/>
          </a:xfrm>
          <a:prstGeom prst="rect">
            <a:avLst/>
          </a:prstGeom>
        </p:spPr>
        <p:txBody>
          <a:bodyPr vert="horz" wrap="square" lIns="0" tIns="12700" rIns="0" bIns="0" rtlCol="0">
            <a:spAutoFit/>
          </a:bodyPr>
          <a:lstStyle/>
          <a:p>
            <a:pPr marL="285750" marR="128270" indent="-273685" algn="just">
              <a:lnSpc>
                <a:spcPct val="100000"/>
              </a:lnSpc>
              <a:spcBef>
                <a:spcPts val="100"/>
              </a:spcBef>
            </a:pPr>
            <a:r>
              <a:rPr sz="1800" spc="20" dirty="0">
                <a:solidFill>
                  <a:srgbClr val="93C500"/>
                </a:solidFill>
                <a:latin typeface="Wingdings 2"/>
                <a:cs typeface="Wingdings 2"/>
              </a:rPr>
              <a:t></a:t>
            </a:r>
            <a:r>
              <a:rPr sz="1800" spc="20" dirty="0">
                <a:solidFill>
                  <a:srgbClr val="93C500"/>
                </a:solidFill>
                <a:latin typeface="Times New Roman"/>
                <a:cs typeface="Times New Roman"/>
              </a:rPr>
              <a:t> </a:t>
            </a:r>
            <a:r>
              <a:rPr sz="2400" dirty="0">
                <a:solidFill>
                  <a:srgbClr val="3D3C2C"/>
                </a:solidFill>
                <a:latin typeface="Century Gothic"/>
                <a:cs typeface="Century Gothic"/>
              </a:rPr>
              <a:t>Los signos y </a:t>
            </a:r>
            <a:r>
              <a:rPr sz="2400" spc="-5" dirty="0">
                <a:solidFill>
                  <a:srgbClr val="3D3C2C"/>
                </a:solidFill>
                <a:latin typeface="Century Gothic"/>
                <a:cs typeface="Century Gothic"/>
              </a:rPr>
              <a:t>síntomas de </a:t>
            </a:r>
            <a:r>
              <a:rPr sz="2400" dirty="0">
                <a:solidFill>
                  <a:srgbClr val="3D3C2C"/>
                </a:solidFill>
                <a:latin typeface="Century Gothic"/>
                <a:cs typeface="Century Gothic"/>
              </a:rPr>
              <a:t>compromiso </a:t>
            </a:r>
            <a:r>
              <a:rPr sz="2400" spc="-5" dirty="0">
                <a:solidFill>
                  <a:srgbClr val="3D3C2C"/>
                </a:solidFill>
                <a:latin typeface="Century Gothic"/>
                <a:cs typeface="Century Gothic"/>
              </a:rPr>
              <a:t>del  </a:t>
            </a:r>
            <a:r>
              <a:rPr sz="2400" dirty="0">
                <a:solidFill>
                  <a:srgbClr val="3D3C2C"/>
                </a:solidFill>
                <a:latin typeface="Century Gothic"/>
                <a:cs typeface="Century Gothic"/>
              </a:rPr>
              <a:t>SNC incluyen parálisis </a:t>
            </a:r>
            <a:r>
              <a:rPr sz="2400" spc="-5" dirty="0">
                <a:solidFill>
                  <a:srgbClr val="3D3C2C"/>
                </a:solidFill>
                <a:latin typeface="Century Gothic"/>
                <a:cs typeface="Century Gothic"/>
              </a:rPr>
              <a:t>de los </a:t>
            </a:r>
            <a:r>
              <a:rPr sz="2400" spc="5" dirty="0">
                <a:solidFill>
                  <a:srgbClr val="3D3C2C"/>
                </a:solidFill>
                <a:latin typeface="Century Gothic"/>
                <a:cs typeface="Century Gothic"/>
              </a:rPr>
              <a:t>nervios  </a:t>
            </a:r>
            <a:r>
              <a:rPr sz="2400" dirty="0">
                <a:solidFill>
                  <a:srgbClr val="3D3C2C"/>
                </a:solidFill>
                <a:latin typeface="Century Gothic"/>
                <a:cs typeface="Century Gothic"/>
              </a:rPr>
              <a:t>craneanos, cefalea, náuseas, vómitos,  edema </a:t>
            </a:r>
            <a:r>
              <a:rPr sz="2400" spc="-5" dirty="0">
                <a:solidFill>
                  <a:srgbClr val="3D3C2C"/>
                </a:solidFill>
                <a:latin typeface="Century Gothic"/>
                <a:cs typeface="Century Gothic"/>
              </a:rPr>
              <a:t>de </a:t>
            </a:r>
            <a:r>
              <a:rPr sz="2400" dirty="0">
                <a:solidFill>
                  <a:srgbClr val="3D3C2C"/>
                </a:solidFill>
                <a:latin typeface="Century Gothic"/>
                <a:cs typeface="Century Gothic"/>
              </a:rPr>
              <a:t>papila y en ocasiones  convulsiones y</a:t>
            </a:r>
            <a:r>
              <a:rPr sz="2400" spc="-40" dirty="0">
                <a:solidFill>
                  <a:srgbClr val="3D3C2C"/>
                </a:solidFill>
                <a:latin typeface="Century Gothic"/>
                <a:cs typeface="Century Gothic"/>
              </a:rPr>
              <a:t> </a:t>
            </a:r>
            <a:r>
              <a:rPr sz="2400" dirty="0">
                <a:solidFill>
                  <a:srgbClr val="3D3C2C"/>
                </a:solidFill>
                <a:latin typeface="Century Gothic"/>
                <a:cs typeface="Century Gothic"/>
              </a:rPr>
              <a:t>coma.</a:t>
            </a:r>
            <a:endParaRPr sz="2400" dirty="0">
              <a:latin typeface="Century Gothic"/>
              <a:cs typeface="Century Gothic"/>
            </a:endParaRPr>
          </a:p>
          <a:p>
            <a:pPr marL="285750" marR="5080" indent="-273685" algn="just">
              <a:lnSpc>
                <a:spcPct val="100000"/>
              </a:lnSpc>
              <a:spcBef>
                <a:spcPts val="575"/>
              </a:spcBef>
            </a:pPr>
            <a:r>
              <a:rPr sz="1800" spc="20" dirty="0">
                <a:solidFill>
                  <a:srgbClr val="93C500"/>
                </a:solidFill>
                <a:latin typeface="Wingdings 2"/>
                <a:cs typeface="Wingdings 2"/>
              </a:rPr>
              <a:t></a:t>
            </a:r>
            <a:r>
              <a:rPr sz="1800" spc="20" dirty="0">
                <a:solidFill>
                  <a:srgbClr val="93C500"/>
                </a:solidFill>
                <a:latin typeface="Times New Roman"/>
                <a:cs typeface="Times New Roman"/>
              </a:rPr>
              <a:t> </a:t>
            </a:r>
            <a:r>
              <a:rPr sz="2400" dirty="0">
                <a:solidFill>
                  <a:srgbClr val="3D3C2C"/>
                </a:solidFill>
                <a:latin typeface="Century Gothic"/>
                <a:cs typeface="Century Gothic"/>
              </a:rPr>
              <a:t>La leucostasis es una condición en </a:t>
            </a:r>
            <a:r>
              <a:rPr sz="2400" spc="-5" dirty="0">
                <a:solidFill>
                  <a:srgbClr val="3D3C2C"/>
                </a:solidFill>
                <a:latin typeface="Century Gothic"/>
                <a:cs typeface="Century Gothic"/>
              </a:rPr>
              <a:t>la que  </a:t>
            </a:r>
            <a:r>
              <a:rPr sz="2400" dirty="0">
                <a:solidFill>
                  <a:srgbClr val="3D3C2C"/>
                </a:solidFill>
                <a:latin typeface="Century Gothic"/>
                <a:cs typeface="Century Gothic"/>
              </a:rPr>
              <a:t>el recuento de </a:t>
            </a:r>
            <a:r>
              <a:rPr sz="2400" spc="-5" dirty="0">
                <a:solidFill>
                  <a:srgbClr val="3D3C2C"/>
                </a:solidFill>
                <a:latin typeface="Century Gothic"/>
                <a:cs typeface="Century Gothic"/>
              </a:rPr>
              <a:t>blastos </a:t>
            </a:r>
            <a:r>
              <a:rPr sz="2400" dirty="0">
                <a:solidFill>
                  <a:srgbClr val="3D3C2C"/>
                </a:solidFill>
                <a:latin typeface="Century Gothic"/>
                <a:cs typeface="Century Gothic"/>
              </a:rPr>
              <a:t>circulantes  </a:t>
            </a:r>
            <a:r>
              <a:rPr sz="2400" spc="-5" dirty="0">
                <a:solidFill>
                  <a:srgbClr val="3D3C2C"/>
                </a:solidFill>
                <a:latin typeface="Century Gothic"/>
                <a:cs typeface="Century Gothic"/>
              </a:rPr>
              <a:t>presenta </a:t>
            </a:r>
            <a:r>
              <a:rPr sz="2400" dirty="0">
                <a:solidFill>
                  <a:srgbClr val="3D3C2C"/>
                </a:solidFill>
                <a:latin typeface="Century Gothic"/>
                <a:cs typeface="Century Gothic"/>
              </a:rPr>
              <a:t>una elevación </a:t>
            </a:r>
            <a:r>
              <a:rPr sz="2400" spc="-5" dirty="0">
                <a:solidFill>
                  <a:srgbClr val="3D3C2C"/>
                </a:solidFill>
                <a:latin typeface="Century Gothic"/>
                <a:cs typeface="Century Gothic"/>
              </a:rPr>
              <a:t>notable </a:t>
            </a:r>
            <a:r>
              <a:rPr sz="2400" spc="-10" dirty="0">
                <a:solidFill>
                  <a:srgbClr val="3D3C2C"/>
                </a:solidFill>
                <a:latin typeface="Century Gothic"/>
                <a:cs typeface="Century Gothic"/>
              </a:rPr>
              <a:t>(100.00</a:t>
            </a:r>
            <a:r>
              <a:rPr lang="es-AR" sz="2400" spc="-10" dirty="0">
                <a:solidFill>
                  <a:srgbClr val="3D3C2C"/>
                </a:solidFill>
                <a:latin typeface="Century Gothic"/>
                <a:cs typeface="Century Gothic"/>
              </a:rPr>
              <a:t>0</a:t>
            </a:r>
            <a:r>
              <a:rPr sz="2400" spc="-10" dirty="0">
                <a:solidFill>
                  <a:srgbClr val="3D3C2C"/>
                </a:solidFill>
                <a:latin typeface="Century Gothic"/>
                <a:cs typeface="Century Gothic"/>
              </a:rPr>
              <a:t>  </a:t>
            </a:r>
            <a:r>
              <a:rPr sz="2400" spc="-5" dirty="0">
                <a:solidFill>
                  <a:srgbClr val="3D3C2C"/>
                </a:solidFill>
                <a:latin typeface="Century Gothic"/>
                <a:cs typeface="Century Gothic"/>
              </a:rPr>
              <a:t>células/μL)</a:t>
            </a:r>
            <a:endParaRPr sz="2400" dirty="0">
              <a:latin typeface="Century Gothic"/>
              <a:cs typeface="Century Gothic"/>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121765" y="1491742"/>
            <a:ext cx="4055110" cy="635000"/>
          </a:xfrm>
          <a:prstGeom prst="rect">
            <a:avLst/>
          </a:prstGeom>
        </p:spPr>
        <p:txBody>
          <a:bodyPr vert="horz" wrap="square" lIns="0" tIns="12065" rIns="0" bIns="0" rtlCol="0">
            <a:spAutoFit/>
          </a:bodyPr>
          <a:lstStyle/>
          <a:p>
            <a:pPr marL="12700">
              <a:lnSpc>
                <a:spcPct val="100000"/>
              </a:lnSpc>
              <a:spcBef>
                <a:spcPts val="95"/>
              </a:spcBef>
            </a:pPr>
            <a:r>
              <a:rPr spc="-5" dirty="0"/>
              <a:t>Manifestaciones</a:t>
            </a:r>
          </a:p>
        </p:txBody>
      </p:sp>
      <p:sp>
        <p:nvSpPr>
          <p:cNvPr id="3" name="object 3"/>
          <p:cNvSpPr txBox="1"/>
          <p:nvPr/>
        </p:nvSpPr>
        <p:spPr>
          <a:xfrm>
            <a:off x="1191869" y="2351659"/>
            <a:ext cx="6397625" cy="3025140"/>
          </a:xfrm>
          <a:prstGeom prst="rect">
            <a:avLst/>
          </a:prstGeom>
        </p:spPr>
        <p:txBody>
          <a:bodyPr vert="horz" wrap="square" lIns="0" tIns="12700" rIns="0" bIns="0" rtlCol="0">
            <a:spAutoFit/>
          </a:bodyPr>
          <a:lstStyle/>
          <a:p>
            <a:pPr marL="285750" marR="5080" indent="-273685" algn="just">
              <a:lnSpc>
                <a:spcPct val="100000"/>
              </a:lnSpc>
              <a:spcBef>
                <a:spcPts val="100"/>
              </a:spcBef>
            </a:pPr>
            <a:r>
              <a:rPr sz="1800" spc="20" dirty="0">
                <a:solidFill>
                  <a:srgbClr val="93C500"/>
                </a:solidFill>
                <a:latin typeface="Wingdings 2"/>
                <a:cs typeface="Wingdings 2"/>
              </a:rPr>
              <a:t></a:t>
            </a:r>
            <a:r>
              <a:rPr sz="1800" spc="20" dirty="0">
                <a:solidFill>
                  <a:srgbClr val="93C500"/>
                </a:solidFill>
                <a:latin typeface="Times New Roman"/>
                <a:cs typeface="Times New Roman"/>
              </a:rPr>
              <a:t> </a:t>
            </a:r>
            <a:r>
              <a:rPr sz="2400" dirty="0">
                <a:solidFill>
                  <a:srgbClr val="3D3C2C"/>
                </a:solidFill>
                <a:latin typeface="Century Gothic"/>
                <a:cs typeface="Century Gothic"/>
              </a:rPr>
              <a:t>La leucostasis cerebral </a:t>
            </a:r>
            <a:r>
              <a:rPr sz="2400" spc="-5" dirty="0">
                <a:solidFill>
                  <a:srgbClr val="3D3C2C"/>
                </a:solidFill>
                <a:latin typeface="Century Gothic"/>
                <a:cs typeface="Century Gothic"/>
              </a:rPr>
              <a:t>produce cefalea  </a:t>
            </a:r>
            <a:r>
              <a:rPr sz="2400" dirty="0">
                <a:solidFill>
                  <a:srgbClr val="3D3C2C"/>
                </a:solidFill>
                <a:latin typeface="Century Gothic"/>
                <a:cs typeface="Century Gothic"/>
              </a:rPr>
              <a:t>difusa y letargo, que </a:t>
            </a:r>
            <a:r>
              <a:rPr sz="2400" spc="-5" dirty="0">
                <a:solidFill>
                  <a:srgbClr val="3D3C2C"/>
                </a:solidFill>
                <a:latin typeface="Century Gothic"/>
                <a:cs typeface="Century Gothic"/>
              </a:rPr>
              <a:t>pueden progresar </a:t>
            </a:r>
            <a:r>
              <a:rPr sz="2400" dirty="0">
                <a:solidFill>
                  <a:srgbClr val="3D3C2C"/>
                </a:solidFill>
                <a:latin typeface="Century Gothic"/>
                <a:cs typeface="Century Gothic"/>
              </a:rPr>
              <a:t>a  </a:t>
            </a:r>
            <a:r>
              <a:rPr sz="2400" spc="-5" dirty="0">
                <a:solidFill>
                  <a:srgbClr val="3D3C2C"/>
                </a:solidFill>
                <a:latin typeface="Century Gothic"/>
                <a:cs typeface="Century Gothic"/>
              </a:rPr>
              <a:t>la </a:t>
            </a:r>
            <a:r>
              <a:rPr sz="2400" dirty="0">
                <a:solidFill>
                  <a:srgbClr val="3D3C2C"/>
                </a:solidFill>
                <a:latin typeface="Century Gothic"/>
                <a:cs typeface="Century Gothic"/>
              </a:rPr>
              <a:t>confusión y </a:t>
            </a:r>
            <a:r>
              <a:rPr sz="2400" spc="-5" dirty="0">
                <a:solidFill>
                  <a:srgbClr val="3D3C2C"/>
                </a:solidFill>
                <a:latin typeface="Century Gothic"/>
                <a:cs typeface="Century Gothic"/>
              </a:rPr>
              <a:t>al</a:t>
            </a:r>
            <a:r>
              <a:rPr sz="2400" spc="-65" dirty="0">
                <a:solidFill>
                  <a:srgbClr val="3D3C2C"/>
                </a:solidFill>
                <a:latin typeface="Century Gothic"/>
                <a:cs typeface="Century Gothic"/>
              </a:rPr>
              <a:t> </a:t>
            </a:r>
            <a:r>
              <a:rPr sz="2400" dirty="0">
                <a:solidFill>
                  <a:srgbClr val="3D3C2C"/>
                </a:solidFill>
                <a:latin typeface="Century Gothic"/>
                <a:cs typeface="Century Gothic"/>
              </a:rPr>
              <a:t>coma.</a:t>
            </a:r>
            <a:endParaRPr sz="2400" dirty="0">
              <a:latin typeface="Century Gothic"/>
              <a:cs typeface="Century Gothic"/>
            </a:endParaRPr>
          </a:p>
          <a:p>
            <a:pPr marL="285750" marR="193675" indent="-273685" algn="just">
              <a:lnSpc>
                <a:spcPct val="100000"/>
              </a:lnSpc>
              <a:spcBef>
                <a:spcPts val="575"/>
              </a:spcBef>
            </a:pPr>
            <a:r>
              <a:rPr sz="1800" spc="20" dirty="0">
                <a:solidFill>
                  <a:srgbClr val="93C500"/>
                </a:solidFill>
                <a:latin typeface="Wingdings 2"/>
                <a:cs typeface="Wingdings 2"/>
              </a:rPr>
              <a:t></a:t>
            </a:r>
            <a:r>
              <a:rPr sz="1800" spc="20" dirty="0">
                <a:solidFill>
                  <a:srgbClr val="93C500"/>
                </a:solidFill>
                <a:latin typeface="Times New Roman"/>
                <a:cs typeface="Times New Roman"/>
              </a:rPr>
              <a:t> </a:t>
            </a:r>
            <a:r>
              <a:rPr sz="2400" spc="-5" dirty="0">
                <a:solidFill>
                  <a:srgbClr val="3D3C2C"/>
                </a:solidFill>
                <a:latin typeface="Century Gothic"/>
                <a:cs typeface="Century Gothic"/>
              </a:rPr>
              <a:t>El </a:t>
            </a:r>
            <a:r>
              <a:rPr sz="2400" dirty="0">
                <a:solidFill>
                  <a:srgbClr val="3D3C2C"/>
                </a:solidFill>
                <a:latin typeface="Century Gothic"/>
                <a:cs typeface="Century Gothic"/>
              </a:rPr>
              <a:t>tratamiento inicial es el </a:t>
            </a:r>
            <a:r>
              <a:rPr sz="2400" spc="-5" dirty="0">
                <a:solidFill>
                  <a:srgbClr val="3D3C2C"/>
                </a:solidFill>
                <a:latin typeface="Century Gothic"/>
                <a:cs typeface="Century Gothic"/>
              </a:rPr>
              <a:t>empleo de  </a:t>
            </a:r>
            <a:r>
              <a:rPr lang="es-AR" sz="2400" spc="-5" dirty="0">
                <a:solidFill>
                  <a:srgbClr val="3D3C2C"/>
                </a:solidFill>
                <a:latin typeface="Century Gothic"/>
                <a:cs typeface="Century Gothic"/>
              </a:rPr>
              <a:t>plasm</a:t>
            </a:r>
            <a:r>
              <a:rPr sz="2400" dirty="0">
                <a:solidFill>
                  <a:srgbClr val="3D3C2C"/>
                </a:solidFill>
                <a:latin typeface="Century Gothic"/>
                <a:cs typeface="Century Gothic"/>
              </a:rPr>
              <a:t>aféresis </a:t>
            </a:r>
            <a:r>
              <a:rPr sz="2400" spc="-5" dirty="0">
                <a:solidFill>
                  <a:srgbClr val="3D3C2C"/>
                </a:solidFill>
                <a:latin typeface="Century Gothic"/>
                <a:cs typeface="Century Gothic"/>
              </a:rPr>
              <a:t>para </a:t>
            </a:r>
            <a:r>
              <a:rPr sz="2400" dirty="0">
                <a:solidFill>
                  <a:srgbClr val="3D3C2C"/>
                </a:solidFill>
                <a:latin typeface="Century Gothic"/>
                <a:cs typeface="Century Gothic"/>
              </a:rPr>
              <a:t>eliminar el exceso de  </a:t>
            </a:r>
            <a:r>
              <a:rPr sz="2400" spc="-5" dirty="0">
                <a:solidFill>
                  <a:srgbClr val="3D3C2C"/>
                </a:solidFill>
                <a:latin typeface="Century Gothic"/>
                <a:cs typeface="Century Gothic"/>
              </a:rPr>
              <a:t>blastos, </a:t>
            </a:r>
            <a:r>
              <a:rPr sz="2400" dirty="0">
                <a:solidFill>
                  <a:srgbClr val="3D3C2C"/>
                </a:solidFill>
                <a:latin typeface="Century Gothic"/>
                <a:cs typeface="Century Gothic"/>
              </a:rPr>
              <a:t>seguido </a:t>
            </a:r>
            <a:r>
              <a:rPr sz="2400" spc="-5" dirty="0">
                <a:solidFill>
                  <a:srgbClr val="3D3C2C"/>
                </a:solidFill>
                <a:latin typeface="Century Gothic"/>
                <a:cs typeface="Century Gothic"/>
              </a:rPr>
              <a:t>por </a:t>
            </a:r>
            <a:r>
              <a:rPr sz="2400" dirty="0">
                <a:solidFill>
                  <a:srgbClr val="3D3C2C"/>
                </a:solidFill>
                <a:latin typeface="Century Gothic"/>
                <a:cs typeface="Century Gothic"/>
              </a:rPr>
              <a:t>quimioterapia</a:t>
            </a:r>
            <a:r>
              <a:rPr sz="2400" spc="-95" dirty="0">
                <a:solidFill>
                  <a:srgbClr val="3D3C2C"/>
                </a:solidFill>
                <a:latin typeface="Century Gothic"/>
                <a:cs typeface="Century Gothic"/>
              </a:rPr>
              <a:t> </a:t>
            </a:r>
            <a:r>
              <a:rPr sz="2400" spc="-5" dirty="0">
                <a:solidFill>
                  <a:srgbClr val="3D3C2C"/>
                </a:solidFill>
                <a:latin typeface="Century Gothic"/>
                <a:cs typeface="Century Gothic"/>
              </a:rPr>
              <a:t>para  detener la </a:t>
            </a:r>
            <a:r>
              <a:rPr sz="2400" dirty="0">
                <a:solidFill>
                  <a:srgbClr val="3D3C2C"/>
                </a:solidFill>
                <a:latin typeface="Century Gothic"/>
                <a:cs typeface="Century Gothic"/>
              </a:rPr>
              <a:t>producción </a:t>
            </a:r>
            <a:r>
              <a:rPr sz="2400" spc="-5" dirty="0">
                <a:solidFill>
                  <a:srgbClr val="3D3C2C"/>
                </a:solidFill>
                <a:latin typeface="Century Gothic"/>
                <a:cs typeface="Century Gothic"/>
              </a:rPr>
              <a:t>de células  </a:t>
            </a:r>
            <a:r>
              <a:rPr sz="2400" dirty="0">
                <a:solidFill>
                  <a:srgbClr val="3D3C2C"/>
                </a:solidFill>
                <a:latin typeface="Century Gothic"/>
                <a:cs typeface="Century Gothic"/>
              </a:rPr>
              <a:t>leucémicas en </a:t>
            </a:r>
            <a:r>
              <a:rPr sz="2400" spc="-5" dirty="0">
                <a:solidFill>
                  <a:srgbClr val="3D3C2C"/>
                </a:solidFill>
                <a:latin typeface="Century Gothic"/>
                <a:cs typeface="Century Gothic"/>
              </a:rPr>
              <a:t>la </a:t>
            </a:r>
            <a:r>
              <a:rPr sz="2400" dirty="0">
                <a:solidFill>
                  <a:srgbClr val="3D3C2C"/>
                </a:solidFill>
                <a:latin typeface="Century Gothic"/>
                <a:cs typeface="Century Gothic"/>
              </a:rPr>
              <a:t>médula</a:t>
            </a:r>
            <a:r>
              <a:rPr sz="2400" spc="-75" dirty="0">
                <a:solidFill>
                  <a:srgbClr val="3D3C2C"/>
                </a:solidFill>
                <a:latin typeface="Century Gothic"/>
                <a:cs typeface="Century Gothic"/>
              </a:rPr>
              <a:t> </a:t>
            </a:r>
            <a:r>
              <a:rPr sz="2400" dirty="0">
                <a:solidFill>
                  <a:srgbClr val="3D3C2C"/>
                </a:solidFill>
                <a:latin typeface="Century Gothic"/>
                <a:cs typeface="Century Gothic"/>
              </a:rPr>
              <a:t>ósea.</a:t>
            </a:r>
            <a:endParaRPr sz="2400" dirty="0">
              <a:latin typeface="Century Gothic"/>
              <a:cs typeface="Century Gothic"/>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121765" y="1491742"/>
            <a:ext cx="4055110" cy="635000"/>
          </a:xfrm>
          <a:prstGeom prst="rect">
            <a:avLst/>
          </a:prstGeom>
        </p:spPr>
        <p:txBody>
          <a:bodyPr vert="horz" wrap="square" lIns="0" tIns="12065" rIns="0" bIns="0" rtlCol="0">
            <a:spAutoFit/>
          </a:bodyPr>
          <a:lstStyle/>
          <a:p>
            <a:pPr marL="12700">
              <a:lnSpc>
                <a:spcPct val="100000"/>
              </a:lnSpc>
              <a:spcBef>
                <a:spcPts val="95"/>
              </a:spcBef>
            </a:pPr>
            <a:r>
              <a:rPr spc="-5" dirty="0"/>
              <a:t>Manifestaciones</a:t>
            </a:r>
          </a:p>
        </p:txBody>
      </p:sp>
      <p:sp>
        <p:nvSpPr>
          <p:cNvPr id="3" name="object 3"/>
          <p:cNvSpPr txBox="1"/>
          <p:nvPr/>
        </p:nvSpPr>
        <p:spPr>
          <a:xfrm>
            <a:off x="1191869" y="2351659"/>
            <a:ext cx="6471920" cy="3391535"/>
          </a:xfrm>
          <a:prstGeom prst="rect">
            <a:avLst/>
          </a:prstGeom>
        </p:spPr>
        <p:txBody>
          <a:bodyPr vert="horz" wrap="square" lIns="0" tIns="12700" rIns="0" bIns="0" rtlCol="0">
            <a:spAutoFit/>
          </a:bodyPr>
          <a:lstStyle/>
          <a:p>
            <a:pPr marL="285750" marR="5080" indent="-273685" algn="just">
              <a:lnSpc>
                <a:spcPct val="100000"/>
              </a:lnSpc>
              <a:spcBef>
                <a:spcPts val="100"/>
              </a:spcBef>
            </a:pPr>
            <a:r>
              <a:rPr sz="1800" spc="20" dirty="0">
                <a:solidFill>
                  <a:srgbClr val="93C500"/>
                </a:solidFill>
                <a:latin typeface="Wingdings 2"/>
                <a:cs typeface="Wingdings 2"/>
              </a:rPr>
              <a:t></a:t>
            </a:r>
            <a:r>
              <a:rPr sz="1800" spc="20" dirty="0">
                <a:solidFill>
                  <a:srgbClr val="93C500"/>
                </a:solidFill>
                <a:latin typeface="Times New Roman"/>
                <a:cs typeface="Times New Roman"/>
              </a:rPr>
              <a:t> </a:t>
            </a:r>
            <a:r>
              <a:rPr sz="2400" dirty="0">
                <a:solidFill>
                  <a:srgbClr val="3D3C2C"/>
                </a:solidFill>
                <a:latin typeface="Century Gothic"/>
                <a:cs typeface="Century Gothic"/>
              </a:rPr>
              <a:t>La hiperuricemia </a:t>
            </a:r>
            <a:r>
              <a:rPr sz="2400" spc="-5" dirty="0">
                <a:solidFill>
                  <a:srgbClr val="3D3C2C"/>
                </a:solidFill>
                <a:latin typeface="Century Gothic"/>
                <a:cs typeface="Century Gothic"/>
              </a:rPr>
              <a:t>aparece </a:t>
            </a:r>
            <a:r>
              <a:rPr sz="2400" dirty="0">
                <a:solidFill>
                  <a:srgbClr val="3D3C2C"/>
                </a:solidFill>
                <a:latin typeface="Century Gothic"/>
                <a:cs typeface="Century Gothic"/>
              </a:rPr>
              <a:t>como  resultado </a:t>
            </a:r>
            <a:r>
              <a:rPr sz="2400" spc="-5" dirty="0">
                <a:solidFill>
                  <a:srgbClr val="3D3C2C"/>
                </a:solidFill>
                <a:latin typeface="Century Gothic"/>
                <a:cs typeface="Century Gothic"/>
              </a:rPr>
              <a:t>del </a:t>
            </a:r>
            <a:r>
              <a:rPr sz="2400" dirty="0">
                <a:solidFill>
                  <a:srgbClr val="3D3C2C"/>
                </a:solidFill>
                <a:latin typeface="Century Gothic"/>
                <a:cs typeface="Century Gothic"/>
              </a:rPr>
              <a:t>aumento </a:t>
            </a:r>
            <a:r>
              <a:rPr sz="2400" spc="-5" dirty="0">
                <a:solidFill>
                  <a:srgbClr val="3D3C2C"/>
                </a:solidFill>
                <a:latin typeface="Century Gothic"/>
                <a:cs typeface="Century Gothic"/>
              </a:rPr>
              <a:t>de la </a:t>
            </a:r>
            <a:r>
              <a:rPr sz="2400" dirty="0">
                <a:solidFill>
                  <a:srgbClr val="3D3C2C"/>
                </a:solidFill>
                <a:latin typeface="Century Gothic"/>
                <a:cs typeface="Century Gothic"/>
              </a:rPr>
              <a:t>proliferación  o </a:t>
            </a:r>
            <a:r>
              <a:rPr sz="2400" spc="-5" dirty="0">
                <a:solidFill>
                  <a:srgbClr val="3D3C2C"/>
                </a:solidFill>
                <a:latin typeface="Century Gothic"/>
                <a:cs typeface="Century Gothic"/>
              </a:rPr>
              <a:t>de la </a:t>
            </a:r>
            <a:r>
              <a:rPr sz="2400" dirty="0">
                <a:solidFill>
                  <a:srgbClr val="3D3C2C"/>
                </a:solidFill>
                <a:latin typeface="Century Gothic"/>
                <a:cs typeface="Century Gothic"/>
              </a:rPr>
              <a:t>degradación </a:t>
            </a:r>
            <a:r>
              <a:rPr sz="2400" spc="-5" dirty="0">
                <a:solidFill>
                  <a:srgbClr val="3D3C2C"/>
                </a:solidFill>
                <a:latin typeface="Century Gothic"/>
                <a:cs typeface="Century Gothic"/>
              </a:rPr>
              <a:t>de los </a:t>
            </a:r>
            <a:r>
              <a:rPr sz="2400" dirty="0">
                <a:solidFill>
                  <a:srgbClr val="3D3C2C"/>
                </a:solidFill>
                <a:latin typeface="Century Gothic"/>
                <a:cs typeface="Century Gothic"/>
              </a:rPr>
              <a:t>nucleótidos  </a:t>
            </a:r>
            <a:r>
              <a:rPr sz="2400" spc="-5" dirty="0">
                <a:solidFill>
                  <a:srgbClr val="3D3C2C"/>
                </a:solidFill>
                <a:latin typeface="Century Gothic"/>
                <a:cs typeface="Century Gothic"/>
              </a:rPr>
              <a:t>de </a:t>
            </a:r>
            <a:r>
              <a:rPr sz="2400" dirty="0">
                <a:solidFill>
                  <a:srgbClr val="3D3C2C"/>
                </a:solidFill>
                <a:latin typeface="Century Gothic"/>
                <a:cs typeface="Century Gothic"/>
              </a:rPr>
              <a:t>purina secundario a </a:t>
            </a:r>
            <a:r>
              <a:rPr sz="2400" spc="-5" dirty="0">
                <a:solidFill>
                  <a:srgbClr val="3D3C2C"/>
                </a:solidFill>
                <a:latin typeface="Century Gothic"/>
                <a:cs typeface="Century Gothic"/>
              </a:rPr>
              <a:t>la </a:t>
            </a:r>
            <a:r>
              <a:rPr sz="2400" dirty="0">
                <a:solidFill>
                  <a:srgbClr val="3D3C2C"/>
                </a:solidFill>
                <a:latin typeface="Century Gothic"/>
                <a:cs typeface="Century Gothic"/>
              </a:rPr>
              <a:t>destrucción </a:t>
            </a:r>
            <a:r>
              <a:rPr sz="2400" spc="-5" dirty="0">
                <a:solidFill>
                  <a:srgbClr val="3D3C2C"/>
                </a:solidFill>
                <a:latin typeface="Century Gothic"/>
                <a:cs typeface="Century Gothic"/>
              </a:rPr>
              <a:t>de  las </a:t>
            </a:r>
            <a:r>
              <a:rPr sz="2400" dirty="0">
                <a:solidFill>
                  <a:srgbClr val="3D3C2C"/>
                </a:solidFill>
                <a:latin typeface="Century Gothic"/>
                <a:cs typeface="Century Gothic"/>
              </a:rPr>
              <a:t>células leucémicas como  consecuencia </a:t>
            </a:r>
            <a:r>
              <a:rPr sz="2400" spc="-5" dirty="0">
                <a:solidFill>
                  <a:srgbClr val="3D3C2C"/>
                </a:solidFill>
                <a:latin typeface="Century Gothic"/>
                <a:cs typeface="Century Gothic"/>
              </a:rPr>
              <a:t>de la</a:t>
            </a:r>
            <a:r>
              <a:rPr sz="2400" spc="-55" dirty="0">
                <a:solidFill>
                  <a:srgbClr val="3D3C2C"/>
                </a:solidFill>
                <a:latin typeface="Century Gothic"/>
                <a:cs typeface="Century Gothic"/>
              </a:rPr>
              <a:t> </a:t>
            </a:r>
            <a:r>
              <a:rPr sz="2400" dirty="0">
                <a:solidFill>
                  <a:srgbClr val="3D3C2C"/>
                </a:solidFill>
                <a:latin typeface="Century Gothic"/>
                <a:cs typeface="Century Gothic"/>
              </a:rPr>
              <a:t>quimioterapia.</a:t>
            </a:r>
            <a:endParaRPr sz="2400" dirty="0">
              <a:latin typeface="Century Gothic"/>
              <a:cs typeface="Century Gothic"/>
            </a:endParaRPr>
          </a:p>
          <a:p>
            <a:pPr marL="285750" marR="55244" indent="-273685" algn="just">
              <a:lnSpc>
                <a:spcPct val="100000"/>
              </a:lnSpc>
              <a:spcBef>
                <a:spcPts val="575"/>
              </a:spcBef>
            </a:pPr>
            <a:r>
              <a:rPr sz="1800" spc="20" dirty="0">
                <a:solidFill>
                  <a:srgbClr val="93C500"/>
                </a:solidFill>
                <a:latin typeface="Wingdings 2"/>
                <a:cs typeface="Wingdings 2"/>
              </a:rPr>
              <a:t></a:t>
            </a:r>
            <a:r>
              <a:rPr sz="1800" spc="20" dirty="0">
                <a:solidFill>
                  <a:srgbClr val="93C500"/>
                </a:solidFill>
                <a:latin typeface="Times New Roman"/>
                <a:cs typeface="Times New Roman"/>
              </a:rPr>
              <a:t> </a:t>
            </a:r>
            <a:r>
              <a:rPr sz="2400" spc="-5" dirty="0">
                <a:solidFill>
                  <a:srgbClr val="3D3C2C"/>
                </a:solidFill>
                <a:latin typeface="Century Gothic"/>
                <a:cs typeface="Century Gothic"/>
              </a:rPr>
              <a:t>El </a:t>
            </a:r>
            <a:r>
              <a:rPr sz="2400" dirty="0">
                <a:solidFill>
                  <a:srgbClr val="3D3C2C"/>
                </a:solidFill>
                <a:latin typeface="Century Gothic"/>
                <a:cs typeface="Century Gothic"/>
              </a:rPr>
              <a:t>tratamiento profiláctico con</a:t>
            </a:r>
            <a:r>
              <a:rPr sz="2400" spc="-114" dirty="0">
                <a:solidFill>
                  <a:srgbClr val="3D3C2C"/>
                </a:solidFill>
                <a:latin typeface="Century Gothic"/>
                <a:cs typeface="Century Gothic"/>
              </a:rPr>
              <a:t> </a:t>
            </a:r>
            <a:r>
              <a:rPr sz="2400" dirty="0">
                <a:solidFill>
                  <a:srgbClr val="3D3C2C"/>
                </a:solidFill>
                <a:latin typeface="Century Gothic"/>
                <a:cs typeface="Century Gothic"/>
              </a:rPr>
              <a:t>al</a:t>
            </a:r>
            <a:r>
              <a:rPr lang="es-AR" sz="2400" dirty="0">
                <a:solidFill>
                  <a:srgbClr val="3D3C2C"/>
                </a:solidFill>
                <a:latin typeface="Century Gothic"/>
                <a:cs typeface="Century Gothic"/>
              </a:rPr>
              <a:t>l</a:t>
            </a:r>
            <a:r>
              <a:rPr sz="2400" dirty="0">
                <a:solidFill>
                  <a:srgbClr val="3D3C2C"/>
                </a:solidFill>
                <a:latin typeface="Century Gothic"/>
                <a:cs typeface="Century Gothic"/>
              </a:rPr>
              <a:t>opurinol,  fármaco </a:t>
            </a:r>
            <a:r>
              <a:rPr sz="2400" spc="-5" dirty="0">
                <a:solidFill>
                  <a:srgbClr val="3D3C2C"/>
                </a:solidFill>
                <a:latin typeface="Century Gothic"/>
                <a:cs typeface="Century Gothic"/>
              </a:rPr>
              <a:t>que </a:t>
            </a:r>
            <a:r>
              <a:rPr sz="2400" spc="5" dirty="0">
                <a:solidFill>
                  <a:srgbClr val="3D3C2C"/>
                </a:solidFill>
                <a:latin typeface="Century Gothic"/>
                <a:cs typeface="Century Gothic"/>
              </a:rPr>
              <a:t>inhibe </a:t>
            </a:r>
            <a:r>
              <a:rPr sz="2400" spc="-5" dirty="0">
                <a:solidFill>
                  <a:srgbClr val="3D3C2C"/>
                </a:solidFill>
                <a:latin typeface="Century Gothic"/>
                <a:cs typeface="Century Gothic"/>
              </a:rPr>
              <a:t>la </a:t>
            </a:r>
            <a:r>
              <a:rPr sz="2400" dirty="0">
                <a:solidFill>
                  <a:srgbClr val="3D3C2C"/>
                </a:solidFill>
                <a:latin typeface="Century Gothic"/>
                <a:cs typeface="Century Gothic"/>
              </a:rPr>
              <a:t>síntesis </a:t>
            </a:r>
            <a:r>
              <a:rPr sz="2400" spc="-5" dirty="0">
                <a:solidFill>
                  <a:srgbClr val="3D3C2C"/>
                </a:solidFill>
                <a:latin typeface="Century Gothic"/>
                <a:cs typeface="Century Gothic"/>
              </a:rPr>
              <a:t>del </a:t>
            </a:r>
            <a:r>
              <a:rPr sz="2400" dirty="0">
                <a:solidFill>
                  <a:srgbClr val="3D3C2C"/>
                </a:solidFill>
                <a:latin typeface="Century Gothic"/>
                <a:cs typeface="Century Gothic"/>
              </a:rPr>
              <a:t>acido  úrico.</a:t>
            </a:r>
            <a:endParaRPr sz="2400" dirty="0">
              <a:latin typeface="Century Gothic"/>
              <a:cs typeface="Century Gothic"/>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764540" y="2922219"/>
            <a:ext cx="6968490" cy="635000"/>
          </a:xfrm>
          <a:prstGeom prst="rect">
            <a:avLst/>
          </a:prstGeom>
        </p:spPr>
        <p:txBody>
          <a:bodyPr vert="horz" wrap="square" lIns="0" tIns="12065" rIns="0" bIns="0" rtlCol="0">
            <a:spAutoFit/>
          </a:bodyPr>
          <a:lstStyle/>
          <a:p>
            <a:pPr marL="12700">
              <a:lnSpc>
                <a:spcPct val="100000"/>
              </a:lnSpc>
              <a:spcBef>
                <a:spcPts val="95"/>
              </a:spcBef>
            </a:pPr>
            <a:r>
              <a:rPr spc="-10" dirty="0"/>
              <a:t>Diagnostico </a:t>
            </a:r>
            <a:r>
              <a:rPr spc="-5" dirty="0"/>
              <a:t>y</a:t>
            </a:r>
            <a:r>
              <a:rPr spc="55" dirty="0"/>
              <a:t> </a:t>
            </a:r>
            <a:r>
              <a:rPr spc="-10" dirty="0"/>
              <a:t>Estadificación</a:t>
            </a:r>
          </a:p>
        </p:txBody>
      </p:sp>
      <p:sp>
        <p:nvSpPr>
          <p:cNvPr id="3" name="object 3"/>
          <p:cNvSpPr txBox="1"/>
          <p:nvPr/>
        </p:nvSpPr>
        <p:spPr>
          <a:xfrm>
            <a:off x="3179826" y="3914013"/>
            <a:ext cx="2853690" cy="391160"/>
          </a:xfrm>
          <a:prstGeom prst="rect">
            <a:avLst/>
          </a:prstGeom>
        </p:spPr>
        <p:txBody>
          <a:bodyPr vert="horz" wrap="square" lIns="0" tIns="12700" rIns="0" bIns="0" rtlCol="0">
            <a:spAutoFit/>
          </a:bodyPr>
          <a:lstStyle/>
          <a:p>
            <a:pPr marL="12700">
              <a:lnSpc>
                <a:spcPct val="100000"/>
              </a:lnSpc>
              <a:spcBef>
                <a:spcPts val="100"/>
              </a:spcBef>
            </a:pPr>
            <a:r>
              <a:rPr sz="2400" dirty="0">
                <a:solidFill>
                  <a:srgbClr val="3D3C2C"/>
                </a:solidFill>
                <a:latin typeface="Century Gothic"/>
                <a:cs typeface="Century Gothic"/>
              </a:rPr>
              <a:t>Leucemias</a:t>
            </a:r>
            <a:r>
              <a:rPr sz="2400" spc="-90" dirty="0">
                <a:solidFill>
                  <a:srgbClr val="3D3C2C"/>
                </a:solidFill>
                <a:latin typeface="Century Gothic"/>
                <a:cs typeface="Century Gothic"/>
              </a:rPr>
              <a:t> </a:t>
            </a:r>
            <a:r>
              <a:rPr sz="2400" spc="-5" dirty="0">
                <a:solidFill>
                  <a:srgbClr val="3D3C2C"/>
                </a:solidFill>
                <a:latin typeface="Century Gothic"/>
                <a:cs typeface="Century Gothic"/>
              </a:rPr>
              <a:t>Agudas</a:t>
            </a:r>
            <a:endParaRPr sz="2400" dirty="0">
              <a:latin typeface="Century Gothic"/>
              <a:cs typeface="Century Gothic"/>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121765" y="1552702"/>
            <a:ext cx="6280785" cy="574040"/>
          </a:xfrm>
          <a:prstGeom prst="rect">
            <a:avLst/>
          </a:prstGeom>
        </p:spPr>
        <p:txBody>
          <a:bodyPr vert="horz" wrap="square" lIns="0" tIns="12700" rIns="0" bIns="0" rtlCol="0">
            <a:spAutoFit/>
          </a:bodyPr>
          <a:lstStyle/>
          <a:p>
            <a:pPr marL="12700">
              <a:lnSpc>
                <a:spcPct val="100000"/>
              </a:lnSpc>
              <a:spcBef>
                <a:spcPts val="100"/>
              </a:spcBef>
            </a:pPr>
            <a:r>
              <a:rPr sz="3600" spc="-5" dirty="0"/>
              <a:t>Diagnóstico </a:t>
            </a:r>
            <a:r>
              <a:rPr sz="3600" dirty="0"/>
              <a:t>y</a:t>
            </a:r>
            <a:r>
              <a:rPr sz="3600" spc="-35" dirty="0"/>
              <a:t> </a:t>
            </a:r>
            <a:r>
              <a:rPr sz="3600" spc="-5" dirty="0"/>
              <a:t>Estadificación</a:t>
            </a:r>
            <a:endParaRPr sz="3600" dirty="0"/>
          </a:p>
        </p:txBody>
      </p:sp>
      <p:sp>
        <p:nvSpPr>
          <p:cNvPr id="3" name="object 3"/>
          <p:cNvSpPr txBox="1"/>
          <p:nvPr/>
        </p:nvSpPr>
        <p:spPr>
          <a:xfrm>
            <a:off x="1191869" y="2376932"/>
            <a:ext cx="6753859" cy="3830320"/>
          </a:xfrm>
          <a:prstGeom prst="rect">
            <a:avLst/>
          </a:prstGeom>
        </p:spPr>
        <p:txBody>
          <a:bodyPr vert="horz" wrap="square" lIns="0" tIns="12700" rIns="0" bIns="0" rtlCol="0">
            <a:spAutoFit/>
          </a:bodyPr>
          <a:lstStyle/>
          <a:p>
            <a:pPr marL="285750" marR="5080" indent="-273685">
              <a:lnSpc>
                <a:spcPct val="100000"/>
              </a:lnSpc>
              <a:spcBef>
                <a:spcPts val="100"/>
              </a:spcBef>
            </a:pPr>
            <a:r>
              <a:rPr sz="1800" spc="20" dirty="0">
                <a:solidFill>
                  <a:srgbClr val="93C500"/>
                </a:solidFill>
                <a:latin typeface="Wingdings 2"/>
                <a:cs typeface="Wingdings 2"/>
              </a:rPr>
              <a:t></a:t>
            </a:r>
            <a:r>
              <a:rPr sz="1800" spc="20" dirty="0">
                <a:solidFill>
                  <a:srgbClr val="93C500"/>
                </a:solidFill>
                <a:latin typeface="Times New Roman"/>
                <a:cs typeface="Times New Roman"/>
              </a:rPr>
              <a:t> </a:t>
            </a:r>
            <a:r>
              <a:rPr sz="2400" spc="-5" dirty="0">
                <a:solidFill>
                  <a:srgbClr val="3D3C2C"/>
                </a:solidFill>
                <a:latin typeface="Century Gothic"/>
                <a:cs typeface="Century Gothic"/>
              </a:rPr>
              <a:t>Se basa </a:t>
            </a:r>
            <a:r>
              <a:rPr sz="2400" dirty="0">
                <a:solidFill>
                  <a:srgbClr val="3D3C2C"/>
                </a:solidFill>
                <a:latin typeface="Century Gothic"/>
                <a:cs typeface="Century Gothic"/>
              </a:rPr>
              <a:t>en </a:t>
            </a:r>
            <a:r>
              <a:rPr sz="2400" spc="-5" dirty="0">
                <a:solidFill>
                  <a:srgbClr val="3D3C2C"/>
                </a:solidFill>
                <a:latin typeface="Century Gothic"/>
                <a:cs typeface="Century Gothic"/>
              </a:rPr>
              <a:t>los </a:t>
            </a:r>
            <a:r>
              <a:rPr sz="2400" dirty="0">
                <a:solidFill>
                  <a:srgbClr val="3D3C2C"/>
                </a:solidFill>
                <a:latin typeface="Century Gothic"/>
                <a:cs typeface="Century Gothic"/>
              </a:rPr>
              <a:t>estudios </a:t>
            </a:r>
            <a:r>
              <a:rPr sz="2400" spc="-5" dirty="0">
                <a:solidFill>
                  <a:srgbClr val="3D3C2C"/>
                </a:solidFill>
                <a:latin typeface="Century Gothic"/>
                <a:cs typeface="Century Gothic"/>
              </a:rPr>
              <a:t>de </a:t>
            </a:r>
            <a:r>
              <a:rPr sz="2400" dirty="0">
                <a:solidFill>
                  <a:srgbClr val="3D3C2C"/>
                </a:solidFill>
                <a:latin typeface="Century Gothic"/>
                <a:cs typeface="Century Gothic"/>
              </a:rPr>
              <a:t>sangre y </a:t>
            </a:r>
            <a:r>
              <a:rPr sz="2400" spc="-5" dirty="0">
                <a:solidFill>
                  <a:srgbClr val="3D3C2C"/>
                </a:solidFill>
                <a:latin typeface="Century Gothic"/>
                <a:cs typeface="Century Gothic"/>
              </a:rPr>
              <a:t>médula  </a:t>
            </a:r>
            <a:r>
              <a:rPr sz="2400" dirty="0">
                <a:solidFill>
                  <a:srgbClr val="3D3C2C"/>
                </a:solidFill>
                <a:latin typeface="Century Gothic"/>
                <a:cs typeface="Century Gothic"/>
              </a:rPr>
              <a:t>ósea; requiere </a:t>
            </a:r>
            <a:r>
              <a:rPr sz="2400" spc="-5" dirty="0">
                <a:solidFill>
                  <a:srgbClr val="3D3C2C"/>
                </a:solidFill>
                <a:latin typeface="Century Gothic"/>
                <a:cs typeface="Century Gothic"/>
              </a:rPr>
              <a:t>la </a:t>
            </a:r>
            <a:r>
              <a:rPr sz="2400" dirty="0">
                <a:solidFill>
                  <a:srgbClr val="3D3C2C"/>
                </a:solidFill>
                <a:latin typeface="Century Gothic"/>
                <a:cs typeface="Century Gothic"/>
              </a:rPr>
              <a:t>demostración </a:t>
            </a:r>
            <a:r>
              <a:rPr sz="2400" spc="-5" dirty="0">
                <a:solidFill>
                  <a:srgbClr val="3D3C2C"/>
                </a:solidFill>
                <a:latin typeface="Century Gothic"/>
                <a:cs typeface="Century Gothic"/>
              </a:rPr>
              <a:t>de células  </a:t>
            </a:r>
            <a:r>
              <a:rPr sz="2400" dirty="0">
                <a:solidFill>
                  <a:srgbClr val="3D3C2C"/>
                </a:solidFill>
                <a:latin typeface="Century Gothic"/>
                <a:cs typeface="Century Gothic"/>
              </a:rPr>
              <a:t>leucémicas en </a:t>
            </a:r>
            <a:r>
              <a:rPr sz="2400" spc="-5" dirty="0">
                <a:solidFill>
                  <a:srgbClr val="3D3C2C"/>
                </a:solidFill>
                <a:latin typeface="Century Gothic"/>
                <a:cs typeface="Century Gothic"/>
              </a:rPr>
              <a:t>sangre </a:t>
            </a:r>
            <a:r>
              <a:rPr sz="2400" dirty="0">
                <a:solidFill>
                  <a:srgbClr val="3D3C2C"/>
                </a:solidFill>
                <a:latin typeface="Century Gothic"/>
                <a:cs typeface="Century Gothic"/>
              </a:rPr>
              <a:t>periférica, médula  ósea o </a:t>
            </a:r>
            <a:r>
              <a:rPr sz="2400" spc="5" dirty="0">
                <a:solidFill>
                  <a:srgbClr val="3D3C2C"/>
                </a:solidFill>
                <a:latin typeface="Century Gothic"/>
                <a:cs typeface="Century Gothic"/>
              </a:rPr>
              <a:t>tejido</a:t>
            </a:r>
            <a:r>
              <a:rPr sz="2400" spc="-55" dirty="0">
                <a:solidFill>
                  <a:srgbClr val="3D3C2C"/>
                </a:solidFill>
                <a:latin typeface="Century Gothic"/>
                <a:cs typeface="Century Gothic"/>
              </a:rPr>
              <a:t> </a:t>
            </a:r>
            <a:r>
              <a:rPr sz="2400" dirty="0">
                <a:solidFill>
                  <a:srgbClr val="3D3C2C"/>
                </a:solidFill>
                <a:latin typeface="Century Gothic"/>
                <a:cs typeface="Century Gothic"/>
              </a:rPr>
              <a:t>extramedular.</a:t>
            </a:r>
            <a:endParaRPr sz="2400" dirty="0">
              <a:latin typeface="Century Gothic"/>
              <a:cs typeface="Century Gothic"/>
            </a:endParaRPr>
          </a:p>
          <a:p>
            <a:pPr>
              <a:lnSpc>
                <a:spcPct val="100000"/>
              </a:lnSpc>
              <a:spcBef>
                <a:spcPts val="5"/>
              </a:spcBef>
            </a:pPr>
            <a:endParaRPr sz="3500" dirty="0">
              <a:latin typeface="Times New Roman"/>
              <a:cs typeface="Times New Roman"/>
            </a:endParaRPr>
          </a:p>
          <a:p>
            <a:pPr marL="285750" marR="194945" indent="-273685">
              <a:lnSpc>
                <a:spcPct val="100000"/>
              </a:lnSpc>
              <a:spcBef>
                <a:spcPts val="5"/>
              </a:spcBef>
            </a:pPr>
            <a:r>
              <a:rPr sz="1800" spc="20" dirty="0">
                <a:solidFill>
                  <a:srgbClr val="93C500"/>
                </a:solidFill>
                <a:latin typeface="Wingdings 2"/>
                <a:cs typeface="Wingdings 2"/>
              </a:rPr>
              <a:t></a:t>
            </a:r>
            <a:r>
              <a:rPr sz="1800" spc="20" dirty="0">
                <a:solidFill>
                  <a:srgbClr val="93C500"/>
                </a:solidFill>
                <a:latin typeface="Times New Roman"/>
                <a:cs typeface="Times New Roman"/>
              </a:rPr>
              <a:t> </a:t>
            </a:r>
            <a:r>
              <a:rPr sz="2400" dirty="0">
                <a:solidFill>
                  <a:srgbClr val="3D3C2C"/>
                </a:solidFill>
                <a:latin typeface="Century Gothic"/>
                <a:cs typeface="Century Gothic"/>
              </a:rPr>
              <a:t>Los </a:t>
            </a:r>
            <a:r>
              <a:rPr sz="2400" spc="-5" dirty="0">
                <a:solidFill>
                  <a:srgbClr val="3D3C2C"/>
                </a:solidFill>
                <a:latin typeface="Century Gothic"/>
                <a:cs typeface="Century Gothic"/>
              </a:rPr>
              <a:t>resultados </a:t>
            </a:r>
            <a:r>
              <a:rPr sz="2400" dirty="0">
                <a:solidFill>
                  <a:srgbClr val="3D3C2C"/>
                </a:solidFill>
                <a:latin typeface="Century Gothic"/>
                <a:cs typeface="Century Gothic"/>
              </a:rPr>
              <a:t>de </a:t>
            </a:r>
            <a:r>
              <a:rPr sz="2400" spc="-5" dirty="0">
                <a:solidFill>
                  <a:srgbClr val="3D3C2C"/>
                </a:solidFill>
                <a:latin typeface="Century Gothic"/>
                <a:cs typeface="Century Gothic"/>
              </a:rPr>
              <a:t>laboratorio </a:t>
            </a:r>
            <a:r>
              <a:rPr sz="2400" dirty="0">
                <a:solidFill>
                  <a:srgbClr val="3D3C2C"/>
                </a:solidFill>
                <a:latin typeface="Century Gothic"/>
                <a:cs typeface="Century Gothic"/>
              </a:rPr>
              <a:t>revelan </a:t>
            </a:r>
            <a:r>
              <a:rPr sz="2400" spc="-5" dirty="0">
                <a:solidFill>
                  <a:srgbClr val="3D3C2C"/>
                </a:solidFill>
                <a:latin typeface="Century Gothic"/>
                <a:cs typeface="Century Gothic"/>
              </a:rPr>
              <a:t>la  presencia de GB </a:t>
            </a:r>
            <a:r>
              <a:rPr sz="2400" dirty="0">
                <a:solidFill>
                  <a:srgbClr val="3D3C2C"/>
                </a:solidFill>
                <a:latin typeface="Century Gothic"/>
                <a:cs typeface="Century Gothic"/>
              </a:rPr>
              <a:t>inmaduros </a:t>
            </a:r>
            <a:r>
              <a:rPr sz="2400" spc="-5" dirty="0">
                <a:solidFill>
                  <a:srgbClr val="3D3C2C"/>
                </a:solidFill>
                <a:latin typeface="Century Gothic"/>
                <a:cs typeface="Century Gothic"/>
              </a:rPr>
              <a:t>(blastos) </a:t>
            </a:r>
            <a:r>
              <a:rPr sz="2400" dirty="0">
                <a:solidFill>
                  <a:srgbClr val="3D3C2C"/>
                </a:solidFill>
                <a:latin typeface="Century Gothic"/>
                <a:cs typeface="Century Gothic"/>
              </a:rPr>
              <a:t>en </a:t>
            </a:r>
            <a:r>
              <a:rPr sz="2400" spc="-5" dirty="0">
                <a:solidFill>
                  <a:srgbClr val="3D3C2C"/>
                </a:solidFill>
                <a:latin typeface="Century Gothic"/>
                <a:cs typeface="Century Gothic"/>
              </a:rPr>
              <a:t>la  </a:t>
            </a:r>
            <a:r>
              <a:rPr sz="2400" dirty="0">
                <a:solidFill>
                  <a:srgbClr val="3D3C2C"/>
                </a:solidFill>
                <a:latin typeface="Century Gothic"/>
                <a:cs typeface="Century Gothic"/>
              </a:rPr>
              <a:t>circulación y médula ósea, en </a:t>
            </a:r>
            <a:r>
              <a:rPr sz="2400" spc="-5" dirty="0">
                <a:solidFill>
                  <a:srgbClr val="3D3C2C"/>
                </a:solidFill>
                <a:latin typeface="Century Gothic"/>
                <a:cs typeface="Century Gothic"/>
              </a:rPr>
              <a:t>donde  pueden </a:t>
            </a:r>
            <a:r>
              <a:rPr sz="2400" dirty="0">
                <a:solidFill>
                  <a:srgbClr val="3D3C2C"/>
                </a:solidFill>
                <a:latin typeface="Century Gothic"/>
                <a:cs typeface="Century Gothic"/>
              </a:rPr>
              <a:t>constituir </a:t>
            </a:r>
            <a:r>
              <a:rPr sz="2400" spc="-5" dirty="0">
                <a:solidFill>
                  <a:srgbClr val="3D3C2C"/>
                </a:solidFill>
                <a:latin typeface="Century Gothic"/>
                <a:cs typeface="Century Gothic"/>
              </a:rPr>
              <a:t>del 60 </a:t>
            </a:r>
            <a:r>
              <a:rPr sz="2400" dirty="0">
                <a:solidFill>
                  <a:srgbClr val="3D3C2C"/>
                </a:solidFill>
                <a:latin typeface="Century Gothic"/>
                <a:cs typeface="Century Gothic"/>
              </a:rPr>
              <a:t>al </a:t>
            </a:r>
            <a:r>
              <a:rPr sz="2400" spc="-5" dirty="0">
                <a:solidFill>
                  <a:srgbClr val="3D3C2C"/>
                </a:solidFill>
                <a:latin typeface="Century Gothic"/>
                <a:cs typeface="Century Gothic"/>
              </a:rPr>
              <a:t>100% de las  células</a:t>
            </a:r>
            <a:endParaRPr sz="2400" dirty="0">
              <a:latin typeface="Century Gothic"/>
              <a:cs typeface="Century Gothic"/>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121765" y="1552702"/>
            <a:ext cx="6280785" cy="574040"/>
          </a:xfrm>
          <a:prstGeom prst="rect">
            <a:avLst/>
          </a:prstGeom>
        </p:spPr>
        <p:txBody>
          <a:bodyPr vert="horz" wrap="square" lIns="0" tIns="12700" rIns="0" bIns="0" rtlCol="0">
            <a:spAutoFit/>
          </a:bodyPr>
          <a:lstStyle/>
          <a:p>
            <a:pPr marL="12700">
              <a:lnSpc>
                <a:spcPct val="100000"/>
              </a:lnSpc>
              <a:spcBef>
                <a:spcPts val="100"/>
              </a:spcBef>
            </a:pPr>
            <a:r>
              <a:rPr sz="3600" spc="-5" dirty="0"/>
              <a:t>Diagnóstico </a:t>
            </a:r>
            <a:r>
              <a:rPr sz="3600" dirty="0"/>
              <a:t>y</a:t>
            </a:r>
            <a:r>
              <a:rPr sz="3600" spc="-35" dirty="0"/>
              <a:t> </a:t>
            </a:r>
            <a:r>
              <a:rPr sz="3600" spc="-5" dirty="0"/>
              <a:t>Estadificación</a:t>
            </a:r>
            <a:endParaRPr sz="3600" dirty="0"/>
          </a:p>
        </p:txBody>
      </p:sp>
      <p:sp>
        <p:nvSpPr>
          <p:cNvPr id="3" name="object 3"/>
          <p:cNvSpPr txBox="1"/>
          <p:nvPr/>
        </p:nvSpPr>
        <p:spPr>
          <a:xfrm>
            <a:off x="1191869" y="2351659"/>
            <a:ext cx="6457315" cy="2366645"/>
          </a:xfrm>
          <a:prstGeom prst="rect">
            <a:avLst/>
          </a:prstGeom>
        </p:spPr>
        <p:txBody>
          <a:bodyPr vert="horz" wrap="square" lIns="0" tIns="12700" rIns="0" bIns="0" rtlCol="0">
            <a:spAutoFit/>
          </a:bodyPr>
          <a:lstStyle/>
          <a:p>
            <a:pPr marL="285750" marR="236854" indent="-273685">
              <a:lnSpc>
                <a:spcPct val="100000"/>
              </a:lnSpc>
              <a:spcBef>
                <a:spcPts val="100"/>
              </a:spcBef>
            </a:pPr>
            <a:r>
              <a:rPr sz="1800" spc="20" dirty="0">
                <a:solidFill>
                  <a:srgbClr val="93C500"/>
                </a:solidFill>
                <a:latin typeface="Wingdings 2"/>
                <a:cs typeface="Wingdings 2"/>
              </a:rPr>
              <a:t></a:t>
            </a:r>
            <a:r>
              <a:rPr sz="1800" spc="20" dirty="0">
                <a:solidFill>
                  <a:srgbClr val="93C500"/>
                </a:solidFill>
                <a:latin typeface="Times New Roman"/>
                <a:cs typeface="Times New Roman"/>
              </a:rPr>
              <a:t> </a:t>
            </a:r>
            <a:r>
              <a:rPr sz="2400" dirty="0">
                <a:solidFill>
                  <a:srgbClr val="3D3C2C"/>
                </a:solidFill>
                <a:latin typeface="Century Gothic"/>
                <a:cs typeface="Century Gothic"/>
              </a:rPr>
              <a:t>La anemia casi siempre está presente,</a:t>
            </a:r>
            <a:r>
              <a:rPr sz="2400" spc="-95" dirty="0">
                <a:solidFill>
                  <a:srgbClr val="3D3C2C"/>
                </a:solidFill>
                <a:latin typeface="Century Gothic"/>
                <a:cs typeface="Century Gothic"/>
              </a:rPr>
              <a:t> </a:t>
            </a:r>
            <a:r>
              <a:rPr sz="2400" dirty="0">
                <a:solidFill>
                  <a:srgbClr val="3D3C2C"/>
                </a:solidFill>
                <a:latin typeface="Century Gothic"/>
                <a:cs typeface="Century Gothic"/>
              </a:rPr>
              <a:t>y  el recuento de </a:t>
            </a:r>
            <a:r>
              <a:rPr sz="2400" spc="-5" dirty="0">
                <a:solidFill>
                  <a:srgbClr val="3D3C2C"/>
                </a:solidFill>
                <a:latin typeface="Century Gothic"/>
                <a:cs typeface="Century Gothic"/>
              </a:rPr>
              <a:t>plaquetas</a:t>
            </a:r>
            <a:r>
              <a:rPr sz="2400" spc="-30" dirty="0">
                <a:solidFill>
                  <a:srgbClr val="3D3C2C"/>
                </a:solidFill>
                <a:latin typeface="Century Gothic"/>
                <a:cs typeface="Century Gothic"/>
              </a:rPr>
              <a:t> </a:t>
            </a:r>
            <a:r>
              <a:rPr sz="2400" dirty="0">
                <a:solidFill>
                  <a:srgbClr val="3D3C2C"/>
                </a:solidFill>
                <a:latin typeface="Century Gothic"/>
                <a:cs typeface="Century Gothic"/>
              </a:rPr>
              <a:t>disminuye.</a:t>
            </a:r>
            <a:endParaRPr sz="2400" dirty="0">
              <a:latin typeface="Century Gothic"/>
              <a:cs typeface="Century Gothic"/>
            </a:endParaRPr>
          </a:p>
          <a:p>
            <a:pPr>
              <a:lnSpc>
                <a:spcPct val="100000"/>
              </a:lnSpc>
              <a:spcBef>
                <a:spcPts val="5"/>
              </a:spcBef>
            </a:pPr>
            <a:endParaRPr sz="3500" dirty="0">
              <a:latin typeface="Times New Roman"/>
              <a:cs typeface="Times New Roman"/>
            </a:endParaRPr>
          </a:p>
          <a:p>
            <a:pPr marL="285750" marR="5080" indent="-273685">
              <a:lnSpc>
                <a:spcPct val="100000"/>
              </a:lnSpc>
            </a:pPr>
            <a:r>
              <a:rPr sz="1800" spc="20" dirty="0">
                <a:solidFill>
                  <a:srgbClr val="93C500"/>
                </a:solidFill>
                <a:latin typeface="Wingdings 2"/>
                <a:cs typeface="Wingdings 2"/>
              </a:rPr>
              <a:t></a:t>
            </a:r>
            <a:r>
              <a:rPr sz="1800" spc="20" dirty="0">
                <a:solidFill>
                  <a:srgbClr val="93C500"/>
                </a:solidFill>
                <a:latin typeface="Times New Roman"/>
                <a:cs typeface="Times New Roman"/>
              </a:rPr>
              <a:t> </a:t>
            </a:r>
            <a:r>
              <a:rPr sz="2400" spc="-5" dirty="0">
                <a:solidFill>
                  <a:srgbClr val="3D3C2C"/>
                </a:solidFill>
                <a:latin typeface="Century Gothic"/>
                <a:cs typeface="Century Gothic"/>
              </a:rPr>
              <a:t>En la LLA, la </a:t>
            </a:r>
            <a:r>
              <a:rPr sz="2400" dirty="0">
                <a:solidFill>
                  <a:srgbClr val="3D3C2C"/>
                </a:solidFill>
                <a:latin typeface="Century Gothic"/>
                <a:cs typeface="Century Gothic"/>
              </a:rPr>
              <a:t>estadificación siempre  incluye una punción lumbar </a:t>
            </a:r>
            <a:r>
              <a:rPr sz="2400" spc="-5" dirty="0">
                <a:solidFill>
                  <a:srgbClr val="3D3C2C"/>
                </a:solidFill>
                <a:latin typeface="Century Gothic"/>
                <a:cs typeface="Century Gothic"/>
              </a:rPr>
              <a:t>para</a:t>
            </a:r>
            <a:r>
              <a:rPr sz="2400" spc="-130" dirty="0">
                <a:solidFill>
                  <a:srgbClr val="3D3C2C"/>
                </a:solidFill>
                <a:latin typeface="Century Gothic"/>
                <a:cs typeface="Century Gothic"/>
              </a:rPr>
              <a:t> </a:t>
            </a:r>
            <a:r>
              <a:rPr sz="2400" dirty="0">
                <a:solidFill>
                  <a:srgbClr val="3D3C2C"/>
                </a:solidFill>
                <a:latin typeface="Century Gothic"/>
                <a:cs typeface="Century Gothic"/>
              </a:rPr>
              <a:t>evaluar  el compromiso </a:t>
            </a:r>
            <a:r>
              <a:rPr sz="2400" spc="-5" dirty="0">
                <a:solidFill>
                  <a:srgbClr val="3D3C2C"/>
                </a:solidFill>
                <a:latin typeface="Century Gothic"/>
                <a:cs typeface="Century Gothic"/>
              </a:rPr>
              <a:t>del</a:t>
            </a:r>
            <a:r>
              <a:rPr sz="2400" spc="-40" dirty="0">
                <a:solidFill>
                  <a:srgbClr val="3D3C2C"/>
                </a:solidFill>
                <a:latin typeface="Century Gothic"/>
                <a:cs typeface="Century Gothic"/>
              </a:rPr>
              <a:t> </a:t>
            </a:r>
            <a:r>
              <a:rPr sz="2400" dirty="0">
                <a:solidFill>
                  <a:srgbClr val="3D3C2C"/>
                </a:solidFill>
                <a:latin typeface="Century Gothic"/>
                <a:cs typeface="Century Gothic"/>
              </a:rPr>
              <a:t>SNC.</a:t>
            </a:r>
            <a:endParaRPr sz="2400" dirty="0">
              <a:latin typeface="Century Gothic"/>
              <a:cs typeface="Century Gothic"/>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764540" y="2922219"/>
            <a:ext cx="2980690" cy="635000"/>
          </a:xfrm>
          <a:prstGeom prst="rect">
            <a:avLst/>
          </a:prstGeom>
        </p:spPr>
        <p:txBody>
          <a:bodyPr vert="horz" wrap="square" lIns="0" tIns="12065" rIns="0" bIns="0" rtlCol="0">
            <a:spAutoFit/>
          </a:bodyPr>
          <a:lstStyle/>
          <a:p>
            <a:pPr marL="12700">
              <a:lnSpc>
                <a:spcPct val="100000"/>
              </a:lnSpc>
              <a:spcBef>
                <a:spcPts val="95"/>
              </a:spcBef>
            </a:pPr>
            <a:r>
              <a:rPr spc="-5" dirty="0"/>
              <a:t>Trata</a:t>
            </a:r>
            <a:r>
              <a:rPr spc="-25" dirty="0"/>
              <a:t>m</a:t>
            </a:r>
            <a:r>
              <a:rPr spc="-10" dirty="0"/>
              <a:t>iento</a:t>
            </a:r>
          </a:p>
        </p:txBody>
      </p:sp>
      <p:sp>
        <p:nvSpPr>
          <p:cNvPr id="3" name="object 3"/>
          <p:cNvSpPr txBox="1"/>
          <p:nvPr/>
        </p:nvSpPr>
        <p:spPr>
          <a:xfrm>
            <a:off x="3179826" y="3914013"/>
            <a:ext cx="2853690" cy="391160"/>
          </a:xfrm>
          <a:prstGeom prst="rect">
            <a:avLst/>
          </a:prstGeom>
        </p:spPr>
        <p:txBody>
          <a:bodyPr vert="horz" wrap="square" lIns="0" tIns="12700" rIns="0" bIns="0" rtlCol="0">
            <a:spAutoFit/>
          </a:bodyPr>
          <a:lstStyle/>
          <a:p>
            <a:pPr marL="12700">
              <a:lnSpc>
                <a:spcPct val="100000"/>
              </a:lnSpc>
              <a:spcBef>
                <a:spcPts val="100"/>
              </a:spcBef>
            </a:pPr>
            <a:r>
              <a:rPr sz="2400" dirty="0">
                <a:solidFill>
                  <a:srgbClr val="3D3C2C"/>
                </a:solidFill>
                <a:latin typeface="Century Gothic"/>
                <a:cs typeface="Century Gothic"/>
              </a:rPr>
              <a:t>Leucemias</a:t>
            </a:r>
            <a:r>
              <a:rPr sz="2400" spc="-90" dirty="0">
                <a:solidFill>
                  <a:srgbClr val="3D3C2C"/>
                </a:solidFill>
                <a:latin typeface="Century Gothic"/>
                <a:cs typeface="Century Gothic"/>
              </a:rPr>
              <a:t> </a:t>
            </a:r>
            <a:r>
              <a:rPr sz="2400" spc="-5" dirty="0">
                <a:solidFill>
                  <a:srgbClr val="3D3C2C"/>
                </a:solidFill>
                <a:latin typeface="Century Gothic"/>
                <a:cs typeface="Century Gothic"/>
              </a:rPr>
              <a:t>Agudas</a:t>
            </a:r>
            <a:endParaRPr sz="2400" dirty="0">
              <a:latin typeface="Century Gothic"/>
              <a:cs typeface="Century Gothic"/>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121765" y="1491742"/>
            <a:ext cx="2981960" cy="635000"/>
          </a:xfrm>
          <a:prstGeom prst="rect">
            <a:avLst/>
          </a:prstGeom>
        </p:spPr>
        <p:txBody>
          <a:bodyPr vert="horz" wrap="square" lIns="0" tIns="12065" rIns="0" bIns="0" rtlCol="0">
            <a:spAutoFit/>
          </a:bodyPr>
          <a:lstStyle/>
          <a:p>
            <a:pPr marL="12700">
              <a:lnSpc>
                <a:spcPct val="100000"/>
              </a:lnSpc>
              <a:spcBef>
                <a:spcPts val="95"/>
              </a:spcBef>
            </a:pPr>
            <a:r>
              <a:rPr spc="-5" dirty="0"/>
              <a:t>Tratamiento</a:t>
            </a:r>
          </a:p>
        </p:txBody>
      </p:sp>
      <p:sp>
        <p:nvSpPr>
          <p:cNvPr id="3" name="object 3"/>
          <p:cNvSpPr txBox="1"/>
          <p:nvPr/>
        </p:nvSpPr>
        <p:spPr>
          <a:xfrm>
            <a:off x="1191869" y="2351659"/>
            <a:ext cx="6126480" cy="2879090"/>
          </a:xfrm>
          <a:prstGeom prst="rect">
            <a:avLst/>
          </a:prstGeom>
        </p:spPr>
        <p:txBody>
          <a:bodyPr vert="horz" wrap="square" lIns="0" tIns="12700" rIns="0" bIns="0" rtlCol="0">
            <a:spAutoFit/>
          </a:bodyPr>
          <a:lstStyle/>
          <a:p>
            <a:pPr marL="285750" marR="5080" indent="-273685">
              <a:lnSpc>
                <a:spcPct val="100000"/>
              </a:lnSpc>
              <a:spcBef>
                <a:spcPts val="100"/>
              </a:spcBef>
            </a:pPr>
            <a:r>
              <a:rPr sz="1800" spc="20" dirty="0">
                <a:solidFill>
                  <a:srgbClr val="93C500"/>
                </a:solidFill>
                <a:latin typeface="Wingdings 2"/>
                <a:cs typeface="Wingdings 2"/>
              </a:rPr>
              <a:t></a:t>
            </a:r>
            <a:r>
              <a:rPr sz="1800" spc="20" dirty="0">
                <a:solidFill>
                  <a:srgbClr val="93C500"/>
                </a:solidFill>
                <a:latin typeface="Times New Roman"/>
                <a:cs typeface="Times New Roman"/>
              </a:rPr>
              <a:t> </a:t>
            </a:r>
            <a:r>
              <a:rPr sz="2400" spc="-5" dirty="0">
                <a:solidFill>
                  <a:srgbClr val="3D3C2C"/>
                </a:solidFill>
                <a:latin typeface="Century Gothic"/>
                <a:cs typeface="Century Gothic"/>
              </a:rPr>
              <a:t>El </a:t>
            </a:r>
            <a:r>
              <a:rPr sz="2400" dirty="0">
                <a:solidFill>
                  <a:srgbClr val="3D3C2C"/>
                </a:solidFill>
                <a:latin typeface="Century Gothic"/>
                <a:cs typeface="Century Gothic"/>
              </a:rPr>
              <a:t>tratamiento </a:t>
            </a:r>
            <a:r>
              <a:rPr sz="2400" spc="-5" dirty="0">
                <a:solidFill>
                  <a:srgbClr val="3D3C2C"/>
                </a:solidFill>
                <a:latin typeface="Century Gothic"/>
                <a:cs typeface="Century Gothic"/>
              </a:rPr>
              <a:t>de la </a:t>
            </a:r>
            <a:r>
              <a:rPr sz="2400" dirty="0">
                <a:solidFill>
                  <a:srgbClr val="3D3C2C"/>
                </a:solidFill>
                <a:latin typeface="Century Gothic"/>
                <a:cs typeface="Century Gothic"/>
              </a:rPr>
              <a:t>LLA y </a:t>
            </a:r>
            <a:r>
              <a:rPr sz="2400" spc="-5" dirty="0">
                <a:solidFill>
                  <a:srgbClr val="3D3C2C"/>
                </a:solidFill>
                <a:latin typeface="Century Gothic"/>
                <a:cs typeface="Century Gothic"/>
              </a:rPr>
              <a:t>de la LMA se  </a:t>
            </a:r>
            <a:r>
              <a:rPr sz="2400" dirty="0">
                <a:solidFill>
                  <a:srgbClr val="3D3C2C"/>
                </a:solidFill>
                <a:latin typeface="Century Gothic"/>
                <a:cs typeface="Century Gothic"/>
              </a:rPr>
              <a:t>realiza con quimioterapia, en</a:t>
            </a:r>
            <a:r>
              <a:rPr sz="2400" spc="-114" dirty="0">
                <a:solidFill>
                  <a:srgbClr val="3D3C2C"/>
                </a:solidFill>
                <a:latin typeface="Century Gothic"/>
                <a:cs typeface="Century Gothic"/>
              </a:rPr>
              <a:t> </a:t>
            </a:r>
            <a:r>
              <a:rPr sz="2400" spc="-5" dirty="0">
                <a:solidFill>
                  <a:srgbClr val="3D3C2C"/>
                </a:solidFill>
                <a:latin typeface="Century Gothic"/>
                <a:cs typeface="Century Gothic"/>
              </a:rPr>
              <a:t>esquema  de </a:t>
            </a:r>
            <a:r>
              <a:rPr sz="2400" dirty="0">
                <a:solidFill>
                  <a:srgbClr val="3D3C2C"/>
                </a:solidFill>
                <a:latin typeface="Century Gothic"/>
                <a:cs typeface="Century Gothic"/>
              </a:rPr>
              <a:t>varias</a:t>
            </a:r>
            <a:r>
              <a:rPr sz="2400" spc="-45" dirty="0">
                <a:solidFill>
                  <a:srgbClr val="3D3C2C"/>
                </a:solidFill>
                <a:latin typeface="Century Gothic"/>
                <a:cs typeface="Century Gothic"/>
              </a:rPr>
              <a:t> </a:t>
            </a:r>
            <a:r>
              <a:rPr sz="2400" spc="-5" dirty="0">
                <a:solidFill>
                  <a:srgbClr val="3D3C2C"/>
                </a:solidFill>
                <a:latin typeface="Century Gothic"/>
                <a:cs typeface="Century Gothic"/>
              </a:rPr>
              <a:t>fases.</a:t>
            </a:r>
            <a:endParaRPr sz="2400" dirty="0">
              <a:latin typeface="Century Gothic"/>
              <a:cs typeface="Century Gothic"/>
            </a:endParaRPr>
          </a:p>
          <a:p>
            <a:pPr marL="12700">
              <a:lnSpc>
                <a:spcPct val="100000"/>
              </a:lnSpc>
              <a:spcBef>
                <a:spcPts val="575"/>
              </a:spcBef>
            </a:pPr>
            <a:r>
              <a:rPr sz="1800" spc="20" dirty="0">
                <a:solidFill>
                  <a:srgbClr val="93C500"/>
                </a:solidFill>
                <a:latin typeface="Wingdings 2"/>
                <a:cs typeface="Wingdings 2"/>
              </a:rPr>
              <a:t></a:t>
            </a:r>
            <a:r>
              <a:rPr sz="1800" spc="65" dirty="0">
                <a:solidFill>
                  <a:srgbClr val="93C500"/>
                </a:solidFill>
                <a:latin typeface="Times New Roman"/>
                <a:cs typeface="Times New Roman"/>
              </a:rPr>
              <a:t> </a:t>
            </a:r>
            <a:r>
              <a:rPr sz="2400" dirty="0">
                <a:solidFill>
                  <a:srgbClr val="3D3C2C"/>
                </a:solidFill>
                <a:latin typeface="Century Gothic"/>
                <a:cs typeface="Century Gothic"/>
              </a:rPr>
              <a:t>Inducción</a:t>
            </a:r>
            <a:endParaRPr sz="2400" dirty="0">
              <a:latin typeface="Century Gothic"/>
              <a:cs typeface="Century Gothic"/>
            </a:endParaRPr>
          </a:p>
          <a:p>
            <a:pPr marL="12700">
              <a:lnSpc>
                <a:spcPct val="100000"/>
              </a:lnSpc>
              <a:spcBef>
                <a:spcPts val="575"/>
              </a:spcBef>
            </a:pPr>
            <a:r>
              <a:rPr sz="1800" spc="20" dirty="0">
                <a:solidFill>
                  <a:srgbClr val="93C500"/>
                </a:solidFill>
                <a:latin typeface="Wingdings 2"/>
                <a:cs typeface="Wingdings 2"/>
              </a:rPr>
              <a:t></a:t>
            </a:r>
            <a:r>
              <a:rPr sz="1800" spc="65" dirty="0">
                <a:solidFill>
                  <a:srgbClr val="93C500"/>
                </a:solidFill>
                <a:latin typeface="Times New Roman"/>
                <a:cs typeface="Times New Roman"/>
              </a:rPr>
              <a:t> </a:t>
            </a:r>
            <a:r>
              <a:rPr sz="2400" dirty="0">
                <a:solidFill>
                  <a:srgbClr val="3D3C2C"/>
                </a:solidFill>
                <a:latin typeface="Century Gothic"/>
                <a:cs typeface="Century Gothic"/>
              </a:rPr>
              <a:t>Remisión</a:t>
            </a:r>
            <a:endParaRPr sz="2400" dirty="0">
              <a:latin typeface="Century Gothic"/>
              <a:cs typeface="Century Gothic"/>
            </a:endParaRPr>
          </a:p>
          <a:p>
            <a:pPr marL="12700">
              <a:lnSpc>
                <a:spcPct val="100000"/>
              </a:lnSpc>
              <a:spcBef>
                <a:spcPts val="580"/>
              </a:spcBef>
            </a:pPr>
            <a:r>
              <a:rPr sz="1800" spc="20" dirty="0">
                <a:solidFill>
                  <a:srgbClr val="93C500"/>
                </a:solidFill>
                <a:latin typeface="Wingdings 2"/>
                <a:cs typeface="Wingdings 2"/>
              </a:rPr>
              <a:t></a:t>
            </a:r>
            <a:r>
              <a:rPr sz="1800" spc="65" dirty="0">
                <a:solidFill>
                  <a:srgbClr val="93C500"/>
                </a:solidFill>
                <a:latin typeface="Times New Roman"/>
                <a:cs typeface="Times New Roman"/>
              </a:rPr>
              <a:t> </a:t>
            </a:r>
            <a:r>
              <a:rPr sz="2400" dirty="0">
                <a:solidFill>
                  <a:srgbClr val="3D3C2C"/>
                </a:solidFill>
                <a:latin typeface="Century Gothic"/>
                <a:cs typeface="Century Gothic"/>
              </a:rPr>
              <a:t>Intensificación</a:t>
            </a:r>
            <a:endParaRPr sz="2400" dirty="0">
              <a:latin typeface="Century Gothic"/>
              <a:cs typeface="Century Gothic"/>
            </a:endParaRPr>
          </a:p>
          <a:p>
            <a:pPr marL="12700">
              <a:lnSpc>
                <a:spcPct val="100000"/>
              </a:lnSpc>
              <a:spcBef>
                <a:spcPts val="575"/>
              </a:spcBef>
            </a:pPr>
            <a:r>
              <a:rPr sz="1800" spc="20" dirty="0">
                <a:solidFill>
                  <a:srgbClr val="93C500"/>
                </a:solidFill>
                <a:latin typeface="Wingdings 2"/>
                <a:cs typeface="Wingdings 2"/>
              </a:rPr>
              <a:t></a:t>
            </a:r>
            <a:r>
              <a:rPr sz="1800" spc="65" dirty="0">
                <a:solidFill>
                  <a:srgbClr val="93C500"/>
                </a:solidFill>
                <a:latin typeface="Times New Roman"/>
                <a:cs typeface="Times New Roman"/>
              </a:rPr>
              <a:t> </a:t>
            </a:r>
            <a:r>
              <a:rPr sz="2400" dirty="0">
                <a:solidFill>
                  <a:srgbClr val="3D3C2C"/>
                </a:solidFill>
                <a:latin typeface="Century Gothic"/>
                <a:cs typeface="Century Gothic"/>
              </a:rPr>
              <a:t>Mantenimiento</a:t>
            </a:r>
            <a:endParaRPr sz="2400" dirty="0">
              <a:latin typeface="Century Gothic"/>
              <a:cs typeface="Century Gothic"/>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121765" y="1491742"/>
            <a:ext cx="2480945" cy="635000"/>
          </a:xfrm>
          <a:prstGeom prst="rect">
            <a:avLst/>
          </a:prstGeom>
        </p:spPr>
        <p:txBody>
          <a:bodyPr vert="horz" wrap="square" lIns="0" tIns="12065" rIns="0" bIns="0" rtlCol="0">
            <a:spAutoFit/>
          </a:bodyPr>
          <a:lstStyle/>
          <a:p>
            <a:pPr marL="12700">
              <a:lnSpc>
                <a:spcPct val="100000"/>
              </a:lnSpc>
              <a:spcBef>
                <a:spcPts val="95"/>
              </a:spcBef>
            </a:pPr>
            <a:r>
              <a:rPr spc="-5" dirty="0"/>
              <a:t>Leucemia</a:t>
            </a:r>
          </a:p>
        </p:txBody>
      </p:sp>
      <p:sp>
        <p:nvSpPr>
          <p:cNvPr id="3" name="object 3"/>
          <p:cNvSpPr txBox="1"/>
          <p:nvPr/>
        </p:nvSpPr>
        <p:spPr>
          <a:xfrm>
            <a:off x="1191869" y="2351659"/>
            <a:ext cx="6510020" cy="756920"/>
          </a:xfrm>
          <a:prstGeom prst="rect">
            <a:avLst/>
          </a:prstGeom>
        </p:spPr>
        <p:txBody>
          <a:bodyPr vert="horz" wrap="square" lIns="0" tIns="12700" rIns="0" bIns="0" rtlCol="0">
            <a:spAutoFit/>
          </a:bodyPr>
          <a:lstStyle/>
          <a:p>
            <a:pPr marL="285750" marR="5080" indent="-273685">
              <a:lnSpc>
                <a:spcPct val="100000"/>
              </a:lnSpc>
              <a:spcBef>
                <a:spcPts val="100"/>
              </a:spcBef>
            </a:pPr>
            <a:r>
              <a:rPr sz="1800" spc="20" dirty="0">
                <a:solidFill>
                  <a:srgbClr val="93C500"/>
                </a:solidFill>
                <a:latin typeface="Wingdings 2"/>
                <a:cs typeface="Wingdings 2"/>
              </a:rPr>
              <a:t></a:t>
            </a:r>
            <a:r>
              <a:rPr sz="1800" spc="20" dirty="0">
                <a:solidFill>
                  <a:srgbClr val="93C500"/>
                </a:solidFill>
                <a:latin typeface="Times New Roman"/>
                <a:cs typeface="Times New Roman"/>
              </a:rPr>
              <a:t> </a:t>
            </a:r>
            <a:r>
              <a:rPr sz="2400" dirty="0">
                <a:solidFill>
                  <a:srgbClr val="3D3C2C"/>
                </a:solidFill>
                <a:latin typeface="Century Gothic"/>
                <a:cs typeface="Century Gothic"/>
              </a:rPr>
              <a:t>Las </a:t>
            </a:r>
            <a:r>
              <a:rPr sz="2400" spc="-5" dirty="0">
                <a:solidFill>
                  <a:srgbClr val="3D3C2C"/>
                </a:solidFill>
                <a:latin typeface="Century Gothic"/>
                <a:cs typeface="Century Gothic"/>
              </a:rPr>
              <a:t>células </a:t>
            </a:r>
            <a:r>
              <a:rPr sz="2400" dirty="0">
                <a:solidFill>
                  <a:srgbClr val="3D3C2C"/>
                </a:solidFill>
                <a:latin typeface="Century Gothic"/>
                <a:cs typeface="Century Gothic"/>
              </a:rPr>
              <a:t>leucémicas </a:t>
            </a:r>
            <a:r>
              <a:rPr sz="2400" spc="-5" dirty="0">
                <a:solidFill>
                  <a:srgbClr val="3D3C2C"/>
                </a:solidFill>
                <a:latin typeface="Century Gothic"/>
                <a:cs typeface="Century Gothic"/>
              </a:rPr>
              <a:t>pasan </a:t>
            </a:r>
            <a:r>
              <a:rPr sz="2400" dirty="0">
                <a:solidFill>
                  <a:srgbClr val="3D3C2C"/>
                </a:solidFill>
                <a:latin typeface="Century Gothic"/>
                <a:cs typeface="Century Gothic"/>
              </a:rPr>
              <a:t>a </a:t>
            </a:r>
            <a:r>
              <a:rPr sz="2400" spc="-5" dirty="0">
                <a:solidFill>
                  <a:srgbClr val="3D3C2C"/>
                </a:solidFill>
                <a:latin typeface="Century Gothic"/>
                <a:cs typeface="Century Gothic"/>
              </a:rPr>
              <a:t>la </a:t>
            </a:r>
            <a:r>
              <a:rPr sz="2400" dirty="0">
                <a:solidFill>
                  <a:srgbClr val="3D3C2C"/>
                </a:solidFill>
                <a:latin typeface="Century Gothic"/>
                <a:cs typeface="Century Gothic"/>
              </a:rPr>
              <a:t>sangre,  </a:t>
            </a:r>
            <a:r>
              <a:rPr sz="2400" spc="-5" dirty="0">
                <a:solidFill>
                  <a:srgbClr val="3D3C2C"/>
                </a:solidFill>
                <a:latin typeface="Century Gothic"/>
                <a:cs typeface="Century Gothic"/>
              </a:rPr>
              <a:t>donde se </a:t>
            </a:r>
            <a:r>
              <a:rPr sz="2400" dirty="0">
                <a:solidFill>
                  <a:srgbClr val="3D3C2C"/>
                </a:solidFill>
                <a:latin typeface="Century Gothic"/>
                <a:cs typeface="Century Gothic"/>
              </a:rPr>
              <a:t>observa en gran</a:t>
            </a:r>
            <a:r>
              <a:rPr sz="2400" spc="-25" dirty="0">
                <a:solidFill>
                  <a:srgbClr val="3D3C2C"/>
                </a:solidFill>
                <a:latin typeface="Century Gothic"/>
                <a:cs typeface="Century Gothic"/>
              </a:rPr>
              <a:t> </a:t>
            </a:r>
            <a:r>
              <a:rPr sz="2400" dirty="0">
                <a:solidFill>
                  <a:srgbClr val="3D3C2C"/>
                </a:solidFill>
                <a:latin typeface="Century Gothic"/>
                <a:cs typeface="Century Gothic"/>
              </a:rPr>
              <a:t>cantidad.</a:t>
            </a:r>
            <a:endParaRPr sz="2400" dirty="0">
              <a:latin typeface="Century Gothic"/>
              <a:cs typeface="Century Gothic"/>
            </a:endParaRPr>
          </a:p>
        </p:txBody>
      </p:sp>
      <p:sp>
        <p:nvSpPr>
          <p:cNvPr id="4" name="object 4"/>
          <p:cNvSpPr txBox="1"/>
          <p:nvPr/>
        </p:nvSpPr>
        <p:spPr>
          <a:xfrm>
            <a:off x="1191869" y="4034408"/>
            <a:ext cx="6382385" cy="1489075"/>
          </a:xfrm>
          <a:prstGeom prst="rect">
            <a:avLst/>
          </a:prstGeom>
        </p:spPr>
        <p:txBody>
          <a:bodyPr vert="horz" wrap="square" lIns="0" tIns="12700" rIns="0" bIns="0" rtlCol="0">
            <a:spAutoFit/>
          </a:bodyPr>
          <a:lstStyle/>
          <a:p>
            <a:pPr marL="285750" marR="5080" indent="-273685">
              <a:lnSpc>
                <a:spcPct val="100000"/>
              </a:lnSpc>
              <a:spcBef>
                <a:spcPts val="100"/>
              </a:spcBef>
            </a:pPr>
            <a:r>
              <a:rPr sz="1800" spc="20" dirty="0">
                <a:solidFill>
                  <a:srgbClr val="93C500"/>
                </a:solidFill>
                <a:latin typeface="Wingdings 2"/>
                <a:cs typeface="Wingdings 2"/>
              </a:rPr>
              <a:t></a:t>
            </a:r>
            <a:r>
              <a:rPr sz="1800" spc="20" dirty="0">
                <a:solidFill>
                  <a:srgbClr val="93C500"/>
                </a:solidFill>
                <a:latin typeface="Times New Roman"/>
                <a:cs typeface="Times New Roman"/>
              </a:rPr>
              <a:t> </a:t>
            </a:r>
            <a:r>
              <a:rPr sz="2400" dirty="0">
                <a:solidFill>
                  <a:srgbClr val="3D3C2C"/>
                </a:solidFill>
                <a:latin typeface="Century Gothic"/>
                <a:cs typeface="Century Gothic"/>
              </a:rPr>
              <a:t>También </a:t>
            </a:r>
            <a:r>
              <a:rPr sz="2400" spc="-5" dirty="0">
                <a:solidFill>
                  <a:srgbClr val="3D3C2C"/>
                </a:solidFill>
                <a:latin typeface="Century Gothic"/>
                <a:cs typeface="Century Gothic"/>
              </a:rPr>
              <a:t>pueden </a:t>
            </a:r>
            <a:r>
              <a:rPr sz="2400" dirty="0">
                <a:solidFill>
                  <a:srgbClr val="3D3C2C"/>
                </a:solidFill>
                <a:latin typeface="Century Gothic"/>
                <a:cs typeface="Century Gothic"/>
              </a:rPr>
              <a:t>infiltrar el hígado, </a:t>
            </a:r>
            <a:r>
              <a:rPr sz="2400" spc="-5" dirty="0">
                <a:solidFill>
                  <a:srgbClr val="3D3C2C"/>
                </a:solidFill>
                <a:latin typeface="Century Gothic"/>
                <a:cs typeface="Century Gothic"/>
              </a:rPr>
              <a:t>bazo,  </a:t>
            </a:r>
            <a:r>
              <a:rPr sz="2400" dirty="0">
                <a:solidFill>
                  <a:srgbClr val="3D3C2C"/>
                </a:solidFill>
                <a:latin typeface="Century Gothic"/>
                <a:cs typeface="Century Gothic"/>
              </a:rPr>
              <a:t>ganglios </a:t>
            </a:r>
            <a:r>
              <a:rPr sz="2400" spc="-5" dirty="0">
                <a:solidFill>
                  <a:srgbClr val="3D3C2C"/>
                </a:solidFill>
                <a:latin typeface="Century Gothic"/>
                <a:cs typeface="Century Gothic"/>
              </a:rPr>
              <a:t>linfáticos </a:t>
            </a:r>
            <a:r>
              <a:rPr sz="2400" dirty="0">
                <a:solidFill>
                  <a:srgbClr val="3D3C2C"/>
                </a:solidFill>
                <a:latin typeface="Century Gothic"/>
                <a:cs typeface="Century Gothic"/>
              </a:rPr>
              <a:t>y otros tejidos </a:t>
            </a:r>
            <a:r>
              <a:rPr sz="2400" spc="-5" dirty="0">
                <a:solidFill>
                  <a:srgbClr val="3D3C2C"/>
                </a:solidFill>
                <a:latin typeface="Century Gothic"/>
                <a:cs typeface="Century Gothic"/>
              </a:rPr>
              <a:t>de </a:t>
            </a:r>
            <a:r>
              <a:rPr sz="2400" dirty="0">
                <a:solidFill>
                  <a:srgbClr val="3D3C2C"/>
                </a:solidFill>
                <a:latin typeface="Century Gothic"/>
                <a:cs typeface="Century Gothic"/>
              </a:rPr>
              <a:t>todo  el organismo y causar un aumento </a:t>
            </a:r>
            <a:r>
              <a:rPr sz="2400" spc="-5" dirty="0">
                <a:solidFill>
                  <a:srgbClr val="3D3C2C"/>
                </a:solidFill>
                <a:latin typeface="Century Gothic"/>
                <a:cs typeface="Century Gothic"/>
              </a:rPr>
              <a:t>de  </a:t>
            </a:r>
            <a:r>
              <a:rPr sz="2400" dirty="0">
                <a:solidFill>
                  <a:srgbClr val="3D3C2C"/>
                </a:solidFill>
                <a:latin typeface="Century Gothic"/>
                <a:cs typeface="Century Gothic"/>
              </a:rPr>
              <a:t>tamaño en estos</a:t>
            </a:r>
            <a:r>
              <a:rPr sz="2400" spc="-35" dirty="0">
                <a:solidFill>
                  <a:srgbClr val="3D3C2C"/>
                </a:solidFill>
                <a:latin typeface="Century Gothic"/>
                <a:cs typeface="Century Gothic"/>
              </a:rPr>
              <a:t> </a:t>
            </a:r>
            <a:r>
              <a:rPr sz="2400" dirty="0">
                <a:solidFill>
                  <a:srgbClr val="3D3C2C"/>
                </a:solidFill>
                <a:latin typeface="Century Gothic"/>
                <a:cs typeface="Century Gothic"/>
              </a:rPr>
              <a:t>órganos.</a:t>
            </a:r>
            <a:endParaRPr sz="2400" dirty="0">
              <a:latin typeface="Century Gothic"/>
              <a:cs typeface="Century Gothic"/>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121765" y="1491742"/>
            <a:ext cx="2981960" cy="635000"/>
          </a:xfrm>
          <a:prstGeom prst="rect">
            <a:avLst/>
          </a:prstGeom>
        </p:spPr>
        <p:txBody>
          <a:bodyPr vert="horz" wrap="square" lIns="0" tIns="12065" rIns="0" bIns="0" rtlCol="0">
            <a:spAutoFit/>
          </a:bodyPr>
          <a:lstStyle/>
          <a:p>
            <a:pPr marL="12700">
              <a:lnSpc>
                <a:spcPct val="100000"/>
              </a:lnSpc>
              <a:spcBef>
                <a:spcPts val="95"/>
              </a:spcBef>
            </a:pPr>
            <a:r>
              <a:rPr spc="-5" dirty="0"/>
              <a:t>Tratamiento</a:t>
            </a:r>
          </a:p>
        </p:txBody>
      </p:sp>
      <p:sp>
        <p:nvSpPr>
          <p:cNvPr id="3" name="object 3"/>
          <p:cNvSpPr txBox="1"/>
          <p:nvPr/>
        </p:nvSpPr>
        <p:spPr>
          <a:xfrm>
            <a:off x="1191869" y="2351659"/>
            <a:ext cx="6428105" cy="2828980"/>
          </a:xfrm>
          <a:prstGeom prst="rect">
            <a:avLst/>
          </a:prstGeom>
        </p:spPr>
        <p:txBody>
          <a:bodyPr vert="horz" wrap="square" lIns="0" tIns="12700" rIns="0" bIns="0" rtlCol="0">
            <a:spAutoFit/>
          </a:bodyPr>
          <a:lstStyle/>
          <a:p>
            <a:pPr marL="12700">
              <a:lnSpc>
                <a:spcPct val="100000"/>
              </a:lnSpc>
              <a:spcBef>
                <a:spcPts val="100"/>
              </a:spcBef>
            </a:pPr>
            <a:r>
              <a:rPr sz="1800" spc="20" dirty="0">
                <a:solidFill>
                  <a:srgbClr val="93C500"/>
                </a:solidFill>
                <a:latin typeface="Wingdings 2"/>
                <a:cs typeface="Wingdings 2"/>
              </a:rPr>
              <a:t></a:t>
            </a:r>
            <a:r>
              <a:rPr sz="1800" spc="20" dirty="0">
                <a:solidFill>
                  <a:srgbClr val="93C500"/>
                </a:solidFill>
                <a:latin typeface="Times New Roman"/>
                <a:cs typeface="Times New Roman"/>
              </a:rPr>
              <a:t> </a:t>
            </a:r>
            <a:r>
              <a:rPr sz="2400" dirty="0">
                <a:solidFill>
                  <a:srgbClr val="3D3C2C"/>
                </a:solidFill>
                <a:latin typeface="Century Gothic"/>
                <a:cs typeface="Century Gothic"/>
              </a:rPr>
              <a:t>Criterios </a:t>
            </a:r>
            <a:r>
              <a:rPr sz="2400" spc="-5" dirty="0">
                <a:solidFill>
                  <a:srgbClr val="3D3C2C"/>
                </a:solidFill>
                <a:latin typeface="Century Gothic"/>
                <a:cs typeface="Century Gothic"/>
              </a:rPr>
              <a:t>de </a:t>
            </a:r>
            <a:r>
              <a:rPr sz="2400" dirty="0" err="1">
                <a:solidFill>
                  <a:srgbClr val="3D3C2C"/>
                </a:solidFill>
                <a:latin typeface="Century Gothic"/>
                <a:cs typeface="Century Gothic"/>
              </a:rPr>
              <a:t>remisión</a:t>
            </a:r>
            <a:r>
              <a:rPr sz="2400" spc="-20" dirty="0">
                <a:solidFill>
                  <a:srgbClr val="3D3C2C"/>
                </a:solidFill>
                <a:latin typeface="Century Gothic"/>
                <a:cs typeface="Century Gothic"/>
              </a:rPr>
              <a:t> </a:t>
            </a:r>
            <a:r>
              <a:rPr sz="2400" spc="-5" dirty="0" err="1">
                <a:solidFill>
                  <a:srgbClr val="3D3C2C"/>
                </a:solidFill>
                <a:latin typeface="Century Gothic"/>
                <a:cs typeface="Century Gothic"/>
              </a:rPr>
              <a:t>completa</a:t>
            </a:r>
            <a:endParaRPr sz="3500" dirty="0">
              <a:latin typeface="Times New Roman"/>
              <a:cs typeface="Times New Roman"/>
            </a:endParaRPr>
          </a:p>
          <a:p>
            <a:pPr marL="12700">
              <a:lnSpc>
                <a:spcPct val="100000"/>
              </a:lnSpc>
            </a:pPr>
            <a:r>
              <a:rPr sz="1800" spc="20" dirty="0">
                <a:solidFill>
                  <a:srgbClr val="93C500"/>
                </a:solidFill>
                <a:latin typeface="Wingdings 2"/>
                <a:cs typeface="Wingdings 2"/>
              </a:rPr>
              <a:t></a:t>
            </a:r>
            <a:r>
              <a:rPr sz="1800" spc="20" dirty="0">
                <a:solidFill>
                  <a:srgbClr val="93C500"/>
                </a:solidFill>
                <a:latin typeface="Times New Roman"/>
                <a:cs typeface="Times New Roman"/>
              </a:rPr>
              <a:t> </a:t>
            </a:r>
            <a:r>
              <a:rPr sz="2400" dirty="0">
                <a:solidFill>
                  <a:srgbClr val="3D3C2C"/>
                </a:solidFill>
                <a:latin typeface="Century Gothic"/>
                <a:cs typeface="Century Gothic"/>
              </a:rPr>
              <a:t>Menos </a:t>
            </a:r>
            <a:r>
              <a:rPr sz="2400" spc="-5" dirty="0">
                <a:solidFill>
                  <a:srgbClr val="3D3C2C"/>
                </a:solidFill>
                <a:latin typeface="Century Gothic"/>
                <a:cs typeface="Century Gothic"/>
              </a:rPr>
              <a:t>del 5% de blastos </a:t>
            </a:r>
            <a:r>
              <a:rPr sz="2400" dirty="0">
                <a:solidFill>
                  <a:srgbClr val="3D3C2C"/>
                </a:solidFill>
                <a:latin typeface="Century Gothic"/>
                <a:cs typeface="Century Gothic"/>
              </a:rPr>
              <a:t>en médula</a:t>
            </a:r>
            <a:r>
              <a:rPr sz="2400" spc="5" dirty="0">
                <a:solidFill>
                  <a:srgbClr val="3D3C2C"/>
                </a:solidFill>
                <a:latin typeface="Century Gothic"/>
                <a:cs typeface="Century Gothic"/>
              </a:rPr>
              <a:t> </a:t>
            </a:r>
            <a:r>
              <a:rPr sz="2400" dirty="0">
                <a:solidFill>
                  <a:srgbClr val="3D3C2C"/>
                </a:solidFill>
                <a:latin typeface="Century Gothic"/>
                <a:cs typeface="Century Gothic"/>
              </a:rPr>
              <a:t>ósea</a:t>
            </a:r>
            <a:endParaRPr sz="2400" dirty="0">
              <a:latin typeface="Century Gothic"/>
              <a:cs typeface="Century Gothic"/>
            </a:endParaRPr>
          </a:p>
          <a:p>
            <a:pPr marL="12700">
              <a:lnSpc>
                <a:spcPct val="100000"/>
              </a:lnSpc>
              <a:spcBef>
                <a:spcPts val="580"/>
              </a:spcBef>
            </a:pPr>
            <a:r>
              <a:rPr sz="1800" spc="20" dirty="0">
                <a:solidFill>
                  <a:srgbClr val="93C500"/>
                </a:solidFill>
                <a:latin typeface="Wingdings 2"/>
                <a:cs typeface="Wingdings 2"/>
              </a:rPr>
              <a:t></a:t>
            </a:r>
            <a:r>
              <a:rPr sz="1800" spc="20" dirty="0">
                <a:solidFill>
                  <a:srgbClr val="93C500"/>
                </a:solidFill>
                <a:latin typeface="Times New Roman"/>
                <a:cs typeface="Times New Roman"/>
              </a:rPr>
              <a:t> </a:t>
            </a:r>
            <a:r>
              <a:rPr sz="2400" dirty="0">
                <a:solidFill>
                  <a:srgbClr val="3D3C2C"/>
                </a:solidFill>
                <a:latin typeface="Century Gothic"/>
                <a:cs typeface="Century Gothic"/>
              </a:rPr>
              <a:t>Recuentos normales en </a:t>
            </a:r>
            <a:r>
              <a:rPr sz="2400" spc="-5" dirty="0">
                <a:solidFill>
                  <a:srgbClr val="3D3C2C"/>
                </a:solidFill>
                <a:latin typeface="Century Gothic"/>
                <a:cs typeface="Century Gothic"/>
              </a:rPr>
              <a:t>sangre</a:t>
            </a:r>
            <a:r>
              <a:rPr sz="2400" spc="15" dirty="0">
                <a:solidFill>
                  <a:srgbClr val="3D3C2C"/>
                </a:solidFill>
                <a:latin typeface="Century Gothic"/>
                <a:cs typeface="Century Gothic"/>
              </a:rPr>
              <a:t> </a:t>
            </a:r>
            <a:r>
              <a:rPr sz="2400" dirty="0">
                <a:solidFill>
                  <a:srgbClr val="3D3C2C"/>
                </a:solidFill>
                <a:latin typeface="Century Gothic"/>
                <a:cs typeface="Century Gothic"/>
              </a:rPr>
              <a:t>periférica</a:t>
            </a:r>
            <a:endParaRPr sz="2400" dirty="0">
              <a:latin typeface="Century Gothic"/>
              <a:cs typeface="Century Gothic"/>
            </a:endParaRPr>
          </a:p>
          <a:p>
            <a:pPr marL="285750" marR="1929764" indent="-273685">
              <a:lnSpc>
                <a:spcPct val="100000"/>
              </a:lnSpc>
              <a:spcBef>
                <a:spcPts val="575"/>
              </a:spcBef>
            </a:pPr>
            <a:r>
              <a:rPr sz="1800" spc="20" dirty="0">
                <a:solidFill>
                  <a:srgbClr val="93C500"/>
                </a:solidFill>
                <a:latin typeface="Wingdings 2"/>
                <a:cs typeface="Wingdings 2"/>
              </a:rPr>
              <a:t></a:t>
            </a:r>
            <a:r>
              <a:rPr sz="1800" spc="20" dirty="0">
                <a:solidFill>
                  <a:srgbClr val="93C500"/>
                </a:solidFill>
                <a:latin typeface="Times New Roman"/>
                <a:cs typeface="Times New Roman"/>
              </a:rPr>
              <a:t> </a:t>
            </a:r>
            <a:r>
              <a:rPr sz="2400" dirty="0">
                <a:solidFill>
                  <a:srgbClr val="3D3C2C"/>
                </a:solidFill>
                <a:latin typeface="Century Gothic"/>
                <a:cs typeface="Century Gothic"/>
              </a:rPr>
              <a:t>Ausencia </a:t>
            </a:r>
            <a:r>
              <a:rPr sz="2400" spc="-5" dirty="0">
                <a:solidFill>
                  <a:srgbClr val="3D3C2C"/>
                </a:solidFill>
                <a:latin typeface="Century Gothic"/>
                <a:cs typeface="Century Gothic"/>
              </a:rPr>
              <a:t>de </a:t>
            </a:r>
            <a:r>
              <a:rPr sz="2400" dirty="0">
                <a:solidFill>
                  <a:srgbClr val="3D3C2C"/>
                </a:solidFill>
                <a:latin typeface="Century Gothic"/>
                <a:cs typeface="Century Gothic"/>
              </a:rPr>
              <a:t>anormalidades  citogenéticas</a:t>
            </a:r>
            <a:endParaRPr sz="2400" dirty="0">
              <a:latin typeface="Century Gothic"/>
              <a:cs typeface="Century Gothic"/>
            </a:endParaRPr>
          </a:p>
          <a:p>
            <a:pPr marL="285750" marR="1836420" indent="-273685">
              <a:lnSpc>
                <a:spcPct val="100000"/>
              </a:lnSpc>
              <a:spcBef>
                <a:spcPts val="575"/>
              </a:spcBef>
            </a:pPr>
            <a:r>
              <a:rPr sz="1800" spc="20" dirty="0">
                <a:solidFill>
                  <a:srgbClr val="93C500"/>
                </a:solidFill>
                <a:latin typeface="Wingdings 2"/>
                <a:cs typeface="Wingdings 2"/>
              </a:rPr>
              <a:t></a:t>
            </a:r>
            <a:r>
              <a:rPr sz="1800" spc="20" dirty="0">
                <a:solidFill>
                  <a:srgbClr val="93C500"/>
                </a:solidFill>
                <a:latin typeface="Times New Roman"/>
                <a:cs typeface="Times New Roman"/>
              </a:rPr>
              <a:t> </a:t>
            </a:r>
            <a:r>
              <a:rPr sz="2400" dirty="0">
                <a:solidFill>
                  <a:srgbClr val="3D3C2C"/>
                </a:solidFill>
                <a:latin typeface="Century Gothic"/>
                <a:cs typeface="Century Gothic"/>
              </a:rPr>
              <a:t>Retorno </a:t>
            </a:r>
            <a:r>
              <a:rPr sz="2400" spc="5" dirty="0">
                <a:solidFill>
                  <a:srgbClr val="3D3C2C"/>
                </a:solidFill>
                <a:latin typeface="Century Gothic"/>
                <a:cs typeface="Century Gothic"/>
              </a:rPr>
              <a:t>al </a:t>
            </a:r>
            <a:r>
              <a:rPr sz="2400" dirty="0">
                <a:solidFill>
                  <a:srgbClr val="3D3C2C"/>
                </a:solidFill>
                <a:latin typeface="Century Gothic"/>
                <a:cs typeface="Century Gothic"/>
              </a:rPr>
              <a:t>estado previo a</a:t>
            </a:r>
            <a:r>
              <a:rPr sz="2400" spc="-90" dirty="0">
                <a:solidFill>
                  <a:srgbClr val="3D3C2C"/>
                </a:solidFill>
                <a:latin typeface="Century Gothic"/>
                <a:cs typeface="Century Gothic"/>
              </a:rPr>
              <a:t> </a:t>
            </a:r>
            <a:r>
              <a:rPr sz="2400" spc="-5" dirty="0">
                <a:solidFill>
                  <a:srgbClr val="3D3C2C"/>
                </a:solidFill>
                <a:latin typeface="Century Gothic"/>
                <a:cs typeface="Century Gothic"/>
              </a:rPr>
              <a:t>la  </a:t>
            </a:r>
            <a:r>
              <a:rPr sz="2400" dirty="0">
                <a:solidFill>
                  <a:srgbClr val="3D3C2C"/>
                </a:solidFill>
                <a:latin typeface="Century Gothic"/>
                <a:cs typeface="Century Gothic"/>
              </a:rPr>
              <a:t>enfermedad</a:t>
            </a:r>
            <a:endParaRPr sz="2400" dirty="0">
              <a:latin typeface="Century Gothic"/>
              <a:cs typeface="Century Gothic"/>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121765" y="1491742"/>
            <a:ext cx="2981960" cy="635000"/>
          </a:xfrm>
          <a:prstGeom prst="rect">
            <a:avLst/>
          </a:prstGeom>
        </p:spPr>
        <p:txBody>
          <a:bodyPr vert="horz" wrap="square" lIns="0" tIns="12065" rIns="0" bIns="0" rtlCol="0">
            <a:spAutoFit/>
          </a:bodyPr>
          <a:lstStyle/>
          <a:p>
            <a:pPr marL="12700">
              <a:lnSpc>
                <a:spcPct val="100000"/>
              </a:lnSpc>
              <a:spcBef>
                <a:spcPts val="95"/>
              </a:spcBef>
            </a:pPr>
            <a:r>
              <a:rPr spc="-5" dirty="0"/>
              <a:t>Tratamiento</a:t>
            </a:r>
          </a:p>
        </p:txBody>
      </p:sp>
      <p:sp>
        <p:nvSpPr>
          <p:cNvPr id="3" name="object 3"/>
          <p:cNvSpPr txBox="1"/>
          <p:nvPr/>
        </p:nvSpPr>
        <p:spPr>
          <a:xfrm>
            <a:off x="1191869" y="2315083"/>
            <a:ext cx="6350635" cy="3447739"/>
          </a:xfrm>
          <a:prstGeom prst="rect">
            <a:avLst/>
          </a:prstGeom>
        </p:spPr>
        <p:txBody>
          <a:bodyPr vert="horz" wrap="square" lIns="0" tIns="53975" rIns="0" bIns="0" rtlCol="0">
            <a:spAutoFit/>
          </a:bodyPr>
          <a:lstStyle/>
          <a:p>
            <a:pPr marL="285750" marR="27940" indent="-273685">
              <a:lnSpc>
                <a:spcPts val="2590"/>
              </a:lnSpc>
              <a:spcBef>
                <a:spcPts val="425"/>
              </a:spcBef>
            </a:pPr>
            <a:r>
              <a:rPr sz="2400" spc="-5" dirty="0">
                <a:solidFill>
                  <a:srgbClr val="3D3C2C"/>
                </a:solidFill>
                <a:latin typeface="Century Gothic"/>
                <a:cs typeface="Century Gothic"/>
              </a:rPr>
              <a:t>El </a:t>
            </a:r>
            <a:r>
              <a:rPr sz="2400" dirty="0">
                <a:solidFill>
                  <a:srgbClr val="3D3C2C"/>
                </a:solidFill>
                <a:latin typeface="Century Gothic"/>
                <a:cs typeface="Century Gothic"/>
              </a:rPr>
              <a:t>tratamiento </a:t>
            </a:r>
            <a:r>
              <a:rPr sz="2400" spc="-5" dirty="0">
                <a:solidFill>
                  <a:srgbClr val="3D3C2C"/>
                </a:solidFill>
                <a:latin typeface="Century Gothic"/>
                <a:cs typeface="Century Gothic"/>
              </a:rPr>
              <a:t>de la </a:t>
            </a:r>
            <a:r>
              <a:rPr sz="2400" dirty="0">
                <a:solidFill>
                  <a:srgbClr val="3D3C2C"/>
                </a:solidFill>
                <a:latin typeface="Century Gothic"/>
                <a:cs typeface="Century Gothic"/>
              </a:rPr>
              <a:t>LLA suele consistir en  cuatro fases</a:t>
            </a:r>
            <a:r>
              <a:rPr sz="2400" spc="-25" dirty="0">
                <a:solidFill>
                  <a:srgbClr val="3D3C2C"/>
                </a:solidFill>
                <a:latin typeface="Century Gothic"/>
                <a:cs typeface="Century Gothic"/>
              </a:rPr>
              <a:t> </a:t>
            </a:r>
            <a:r>
              <a:rPr sz="2400" dirty="0">
                <a:solidFill>
                  <a:srgbClr val="3D3C2C"/>
                </a:solidFill>
                <a:latin typeface="Century Gothic"/>
                <a:cs typeface="Century Gothic"/>
              </a:rPr>
              <a:t>:</a:t>
            </a:r>
            <a:endParaRPr sz="2400" dirty="0">
              <a:latin typeface="Century Gothic"/>
              <a:cs typeface="Century Gothic"/>
            </a:endParaRPr>
          </a:p>
          <a:p>
            <a:pPr>
              <a:lnSpc>
                <a:spcPct val="100000"/>
              </a:lnSpc>
              <a:spcBef>
                <a:spcPts val="10"/>
              </a:spcBef>
            </a:pPr>
            <a:endParaRPr sz="3250" dirty="0">
              <a:latin typeface="Times New Roman"/>
              <a:cs typeface="Times New Roman"/>
            </a:endParaRPr>
          </a:p>
          <a:p>
            <a:pPr marL="285750" marR="5080" indent="-273685">
              <a:lnSpc>
                <a:spcPts val="2590"/>
              </a:lnSpc>
            </a:pPr>
            <a:r>
              <a:rPr sz="1800" spc="20" dirty="0">
                <a:solidFill>
                  <a:srgbClr val="93C500"/>
                </a:solidFill>
                <a:latin typeface="Wingdings 2"/>
                <a:cs typeface="Wingdings 2"/>
              </a:rPr>
              <a:t></a:t>
            </a:r>
            <a:r>
              <a:rPr sz="1800" spc="20" dirty="0">
                <a:solidFill>
                  <a:srgbClr val="93C500"/>
                </a:solidFill>
                <a:latin typeface="Times New Roman"/>
                <a:cs typeface="Times New Roman"/>
              </a:rPr>
              <a:t> </a:t>
            </a:r>
            <a:r>
              <a:rPr sz="2400" dirty="0">
                <a:solidFill>
                  <a:srgbClr val="3D3C2C"/>
                </a:solidFill>
                <a:latin typeface="Century Gothic"/>
                <a:cs typeface="Century Gothic"/>
              </a:rPr>
              <a:t>Terapéutica </a:t>
            </a:r>
            <a:r>
              <a:rPr sz="2400" spc="-5" dirty="0">
                <a:solidFill>
                  <a:srgbClr val="3D3C2C"/>
                </a:solidFill>
                <a:latin typeface="Century Gothic"/>
                <a:cs typeface="Century Gothic"/>
              </a:rPr>
              <a:t>de </a:t>
            </a:r>
            <a:r>
              <a:rPr sz="2400" dirty="0">
                <a:solidFill>
                  <a:srgbClr val="3D3C2C"/>
                </a:solidFill>
                <a:latin typeface="Century Gothic"/>
                <a:cs typeface="Century Gothic"/>
              </a:rPr>
              <a:t>inducción </a:t>
            </a:r>
            <a:r>
              <a:rPr sz="2400" spc="-5" dirty="0">
                <a:solidFill>
                  <a:srgbClr val="3D3C2C"/>
                </a:solidFill>
                <a:latin typeface="Century Gothic"/>
                <a:cs typeface="Century Gothic"/>
              </a:rPr>
              <a:t>para </a:t>
            </a:r>
            <a:r>
              <a:rPr sz="2400" dirty="0">
                <a:solidFill>
                  <a:srgbClr val="3D3C2C"/>
                </a:solidFill>
                <a:latin typeface="Century Gothic"/>
                <a:cs typeface="Century Gothic"/>
              </a:rPr>
              <a:t>estimular  una</a:t>
            </a:r>
            <a:r>
              <a:rPr sz="2400" spc="-25" dirty="0">
                <a:solidFill>
                  <a:srgbClr val="3D3C2C"/>
                </a:solidFill>
                <a:latin typeface="Century Gothic"/>
                <a:cs typeface="Century Gothic"/>
              </a:rPr>
              <a:t> </a:t>
            </a:r>
            <a:r>
              <a:rPr sz="2400" spc="5" dirty="0">
                <a:solidFill>
                  <a:srgbClr val="3D3C2C"/>
                </a:solidFill>
                <a:latin typeface="Century Gothic"/>
                <a:cs typeface="Century Gothic"/>
              </a:rPr>
              <a:t>remisión</a:t>
            </a:r>
            <a:endParaRPr sz="2400" dirty="0">
              <a:latin typeface="Century Gothic"/>
              <a:cs typeface="Century Gothic"/>
            </a:endParaRPr>
          </a:p>
          <a:p>
            <a:pPr marL="12700">
              <a:lnSpc>
                <a:spcPct val="100000"/>
              </a:lnSpc>
              <a:spcBef>
                <a:spcPts val="254"/>
              </a:spcBef>
            </a:pPr>
            <a:r>
              <a:rPr sz="1800" spc="20" dirty="0">
                <a:solidFill>
                  <a:srgbClr val="93C500"/>
                </a:solidFill>
                <a:latin typeface="Wingdings 2"/>
                <a:cs typeface="Wingdings 2"/>
              </a:rPr>
              <a:t></a:t>
            </a:r>
            <a:r>
              <a:rPr sz="1800" spc="20" dirty="0">
                <a:solidFill>
                  <a:srgbClr val="93C500"/>
                </a:solidFill>
                <a:latin typeface="Times New Roman"/>
                <a:cs typeface="Times New Roman"/>
              </a:rPr>
              <a:t> </a:t>
            </a:r>
            <a:r>
              <a:rPr sz="2400" dirty="0">
                <a:solidFill>
                  <a:srgbClr val="3D3C2C"/>
                </a:solidFill>
                <a:latin typeface="Century Gothic"/>
                <a:cs typeface="Century Gothic"/>
              </a:rPr>
              <a:t>Profilaxis </a:t>
            </a:r>
            <a:r>
              <a:rPr sz="2400" spc="-5" dirty="0">
                <a:solidFill>
                  <a:srgbClr val="3D3C2C"/>
                </a:solidFill>
                <a:latin typeface="Century Gothic"/>
                <a:cs typeface="Century Gothic"/>
              </a:rPr>
              <a:t>del</a:t>
            </a:r>
            <a:r>
              <a:rPr sz="2400" dirty="0">
                <a:solidFill>
                  <a:srgbClr val="3D3C2C"/>
                </a:solidFill>
                <a:latin typeface="Century Gothic"/>
                <a:cs typeface="Century Gothic"/>
              </a:rPr>
              <a:t> SNC</a:t>
            </a:r>
            <a:endParaRPr sz="2400" dirty="0">
              <a:latin typeface="Century Gothic"/>
              <a:cs typeface="Century Gothic"/>
            </a:endParaRPr>
          </a:p>
          <a:p>
            <a:pPr marL="285750" marR="1322705" indent="-273685">
              <a:lnSpc>
                <a:spcPts val="2590"/>
              </a:lnSpc>
              <a:spcBef>
                <a:spcPts val="615"/>
              </a:spcBef>
            </a:pPr>
            <a:r>
              <a:rPr sz="1800" spc="20" dirty="0">
                <a:solidFill>
                  <a:srgbClr val="93C500"/>
                </a:solidFill>
                <a:latin typeface="Wingdings 2"/>
                <a:cs typeface="Wingdings 2"/>
              </a:rPr>
              <a:t></a:t>
            </a:r>
            <a:r>
              <a:rPr sz="1800" spc="20" dirty="0">
                <a:solidFill>
                  <a:srgbClr val="93C500"/>
                </a:solidFill>
                <a:latin typeface="Times New Roman"/>
                <a:cs typeface="Times New Roman"/>
              </a:rPr>
              <a:t> </a:t>
            </a:r>
            <a:r>
              <a:rPr sz="2400" dirty="0">
                <a:solidFill>
                  <a:srgbClr val="3D3C2C"/>
                </a:solidFill>
                <a:latin typeface="Century Gothic"/>
                <a:cs typeface="Century Gothic"/>
              </a:rPr>
              <a:t>Terapéutica </a:t>
            </a:r>
            <a:r>
              <a:rPr sz="2400" spc="-5" dirty="0">
                <a:solidFill>
                  <a:srgbClr val="3D3C2C"/>
                </a:solidFill>
                <a:latin typeface="Century Gothic"/>
                <a:cs typeface="Century Gothic"/>
              </a:rPr>
              <a:t>de </a:t>
            </a:r>
            <a:r>
              <a:rPr sz="2400" dirty="0">
                <a:solidFill>
                  <a:srgbClr val="3D3C2C"/>
                </a:solidFill>
                <a:latin typeface="Century Gothic"/>
                <a:cs typeface="Century Gothic"/>
              </a:rPr>
              <a:t>consolidación</a:t>
            </a:r>
            <a:r>
              <a:rPr sz="2400" spc="-60" dirty="0">
                <a:solidFill>
                  <a:srgbClr val="3D3C2C"/>
                </a:solidFill>
                <a:latin typeface="Century Gothic"/>
                <a:cs typeface="Century Gothic"/>
              </a:rPr>
              <a:t> </a:t>
            </a:r>
            <a:r>
              <a:rPr sz="2400" dirty="0">
                <a:solidFill>
                  <a:srgbClr val="3D3C2C"/>
                </a:solidFill>
                <a:latin typeface="Century Gothic"/>
                <a:cs typeface="Century Gothic"/>
              </a:rPr>
              <a:t>o  </a:t>
            </a:r>
            <a:r>
              <a:rPr sz="2400" spc="-5" dirty="0">
                <a:solidFill>
                  <a:srgbClr val="3D3C2C"/>
                </a:solidFill>
                <a:latin typeface="Century Gothic"/>
                <a:cs typeface="Century Gothic"/>
              </a:rPr>
              <a:t>intensificación</a:t>
            </a:r>
            <a:endParaRPr sz="2400" dirty="0">
              <a:latin typeface="Century Gothic"/>
              <a:cs typeface="Century Gothic"/>
            </a:endParaRPr>
          </a:p>
          <a:p>
            <a:pPr marL="12700">
              <a:lnSpc>
                <a:spcPct val="100000"/>
              </a:lnSpc>
              <a:spcBef>
                <a:spcPts val="254"/>
              </a:spcBef>
            </a:pPr>
            <a:r>
              <a:rPr sz="1800" spc="20" dirty="0">
                <a:solidFill>
                  <a:srgbClr val="93C500"/>
                </a:solidFill>
                <a:latin typeface="Wingdings 2"/>
                <a:cs typeface="Wingdings 2"/>
              </a:rPr>
              <a:t></a:t>
            </a:r>
            <a:r>
              <a:rPr sz="1800" spc="20" dirty="0">
                <a:solidFill>
                  <a:srgbClr val="93C500"/>
                </a:solidFill>
                <a:latin typeface="Times New Roman"/>
                <a:cs typeface="Times New Roman"/>
              </a:rPr>
              <a:t> </a:t>
            </a:r>
            <a:r>
              <a:rPr sz="2400" dirty="0">
                <a:solidFill>
                  <a:srgbClr val="3D3C2C"/>
                </a:solidFill>
                <a:latin typeface="Century Gothic"/>
                <a:cs typeface="Century Gothic"/>
              </a:rPr>
              <a:t>Terapéutica </a:t>
            </a:r>
            <a:r>
              <a:rPr sz="2400" spc="-5" dirty="0">
                <a:solidFill>
                  <a:srgbClr val="3D3C2C"/>
                </a:solidFill>
                <a:latin typeface="Century Gothic"/>
                <a:cs typeface="Century Gothic"/>
              </a:rPr>
              <a:t>de</a:t>
            </a:r>
            <a:r>
              <a:rPr sz="2400" spc="20" dirty="0">
                <a:solidFill>
                  <a:srgbClr val="3D3C2C"/>
                </a:solidFill>
                <a:latin typeface="Century Gothic"/>
                <a:cs typeface="Century Gothic"/>
              </a:rPr>
              <a:t> </a:t>
            </a:r>
            <a:r>
              <a:rPr sz="2400" dirty="0">
                <a:solidFill>
                  <a:srgbClr val="3D3C2C"/>
                </a:solidFill>
                <a:latin typeface="Century Gothic"/>
                <a:cs typeface="Century Gothic"/>
              </a:rPr>
              <a:t>mantenimiento</a:t>
            </a:r>
            <a:endParaRPr sz="2400" dirty="0">
              <a:latin typeface="Century Gothic"/>
              <a:cs typeface="Century Gothic"/>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121765" y="1491742"/>
            <a:ext cx="2981960" cy="635000"/>
          </a:xfrm>
          <a:prstGeom prst="rect">
            <a:avLst/>
          </a:prstGeom>
        </p:spPr>
        <p:txBody>
          <a:bodyPr vert="horz" wrap="square" lIns="0" tIns="12065" rIns="0" bIns="0" rtlCol="0">
            <a:spAutoFit/>
          </a:bodyPr>
          <a:lstStyle/>
          <a:p>
            <a:pPr marL="12700">
              <a:lnSpc>
                <a:spcPct val="100000"/>
              </a:lnSpc>
              <a:spcBef>
                <a:spcPts val="95"/>
              </a:spcBef>
            </a:pPr>
            <a:r>
              <a:rPr spc="-5" dirty="0"/>
              <a:t>Tratamiento</a:t>
            </a:r>
          </a:p>
        </p:txBody>
      </p:sp>
      <p:sp>
        <p:nvSpPr>
          <p:cNvPr id="3" name="object 3"/>
          <p:cNvSpPr txBox="1"/>
          <p:nvPr/>
        </p:nvSpPr>
        <p:spPr>
          <a:xfrm>
            <a:off x="1191869" y="2376932"/>
            <a:ext cx="6083935" cy="3098800"/>
          </a:xfrm>
          <a:prstGeom prst="rect">
            <a:avLst/>
          </a:prstGeom>
        </p:spPr>
        <p:txBody>
          <a:bodyPr vert="horz" wrap="square" lIns="0" tIns="12700" rIns="0" bIns="0" rtlCol="0">
            <a:spAutoFit/>
          </a:bodyPr>
          <a:lstStyle/>
          <a:p>
            <a:pPr marL="285750" marR="5080" indent="-273685">
              <a:lnSpc>
                <a:spcPct val="100000"/>
              </a:lnSpc>
              <a:spcBef>
                <a:spcPts val="100"/>
              </a:spcBef>
            </a:pPr>
            <a:r>
              <a:rPr sz="1800" spc="20" dirty="0">
                <a:solidFill>
                  <a:srgbClr val="93C500"/>
                </a:solidFill>
                <a:latin typeface="Wingdings 2"/>
                <a:cs typeface="Wingdings 2"/>
              </a:rPr>
              <a:t></a:t>
            </a:r>
            <a:r>
              <a:rPr sz="1800" spc="20" dirty="0">
                <a:solidFill>
                  <a:srgbClr val="93C500"/>
                </a:solidFill>
                <a:latin typeface="Times New Roman"/>
                <a:cs typeface="Times New Roman"/>
              </a:rPr>
              <a:t> </a:t>
            </a:r>
            <a:r>
              <a:rPr sz="2400" dirty="0">
                <a:solidFill>
                  <a:srgbClr val="3D3C2C"/>
                </a:solidFill>
                <a:latin typeface="Century Gothic"/>
                <a:cs typeface="Century Gothic"/>
              </a:rPr>
              <a:t>La terapéutica </a:t>
            </a:r>
            <a:r>
              <a:rPr sz="2400" spc="-5" dirty="0">
                <a:solidFill>
                  <a:srgbClr val="3D3C2C"/>
                </a:solidFill>
                <a:latin typeface="Century Gothic"/>
                <a:cs typeface="Century Gothic"/>
              </a:rPr>
              <a:t>de </a:t>
            </a:r>
            <a:r>
              <a:rPr sz="2400" dirty="0">
                <a:solidFill>
                  <a:srgbClr val="3D3C2C"/>
                </a:solidFill>
                <a:latin typeface="Century Gothic"/>
                <a:cs typeface="Century Gothic"/>
              </a:rPr>
              <a:t>inducción incorpora  fármacos quimioterápicos </a:t>
            </a:r>
            <a:r>
              <a:rPr sz="2400" spc="-5" dirty="0">
                <a:solidFill>
                  <a:srgbClr val="3D3C2C"/>
                </a:solidFill>
                <a:latin typeface="Century Gothic"/>
                <a:cs typeface="Century Gothic"/>
              </a:rPr>
              <a:t>para lograr  </a:t>
            </a:r>
            <a:r>
              <a:rPr sz="2400" dirty="0">
                <a:solidFill>
                  <a:srgbClr val="3D3C2C"/>
                </a:solidFill>
                <a:latin typeface="Century Gothic"/>
                <a:cs typeface="Century Gothic"/>
              </a:rPr>
              <a:t>una</a:t>
            </a:r>
            <a:r>
              <a:rPr sz="2400" spc="-25" dirty="0">
                <a:solidFill>
                  <a:srgbClr val="3D3C2C"/>
                </a:solidFill>
                <a:latin typeface="Century Gothic"/>
                <a:cs typeface="Century Gothic"/>
              </a:rPr>
              <a:t> </a:t>
            </a:r>
            <a:r>
              <a:rPr sz="2400" spc="5" dirty="0">
                <a:solidFill>
                  <a:srgbClr val="3D3C2C"/>
                </a:solidFill>
                <a:latin typeface="Century Gothic"/>
                <a:cs typeface="Century Gothic"/>
              </a:rPr>
              <a:t>remisión.</a:t>
            </a:r>
            <a:endParaRPr sz="2400" dirty="0">
              <a:latin typeface="Century Gothic"/>
              <a:cs typeface="Century Gothic"/>
            </a:endParaRPr>
          </a:p>
          <a:p>
            <a:pPr>
              <a:lnSpc>
                <a:spcPct val="100000"/>
              </a:lnSpc>
              <a:spcBef>
                <a:spcPts val="5"/>
              </a:spcBef>
            </a:pPr>
            <a:endParaRPr sz="3500" dirty="0">
              <a:latin typeface="Times New Roman"/>
              <a:cs typeface="Times New Roman"/>
            </a:endParaRPr>
          </a:p>
          <a:p>
            <a:pPr marL="285750" marR="262890" indent="-273685">
              <a:lnSpc>
                <a:spcPct val="100000"/>
              </a:lnSpc>
              <a:spcBef>
                <a:spcPts val="5"/>
              </a:spcBef>
            </a:pPr>
            <a:r>
              <a:rPr sz="1800" spc="20" dirty="0">
                <a:solidFill>
                  <a:srgbClr val="93C500"/>
                </a:solidFill>
                <a:latin typeface="Wingdings 2"/>
                <a:cs typeface="Wingdings 2"/>
              </a:rPr>
              <a:t></a:t>
            </a:r>
            <a:r>
              <a:rPr sz="1800" spc="20" dirty="0">
                <a:solidFill>
                  <a:srgbClr val="93C500"/>
                </a:solidFill>
                <a:latin typeface="Times New Roman"/>
                <a:cs typeface="Times New Roman"/>
              </a:rPr>
              <a:t> </a:t>
            </a:r>
            <a:r>
              <a:rPr sz="2400" dirty="0">
                <a:solidFill>
                  <a:srgbClr val="3D3C2C"/>
                </a:solidFill>
                <a:latin typeface="Century Gothic"/>
                <a:cs typeface="Century Gothic"/>
              </a:rPr>
              <a:t>La profilaxis </a:t>
            </a:r>
            <a:r>
              <a:rPr sz="2400" spc="-5" dirty="0">
                <a:solidFill>
                  <a:srgbClr val="3D3C2C"/>
                </a:solidFill>
                <a:latin typeface="Century Gothic"/>
                <a:cs typeface="Century Gothic"/>
              </a:rPr>
              <a:t>del </a:t>
            </a:r>
            <a:r>
              <a:rPr sz="2400" dirty="0">
                <a:solidFill>
                  <a:srgbClr val="3D3C2C"/>
                </a:solidFill>
                <a:latin typeface="Century Gothic"/>
                <a:cs typeface="Century Gothic"/>
              </a:rPr>
              <a:t>SNC es a </a:t>
            </a:r>
            <a:r>
              <a:rPr sz="2400" spc="5" dirty="0">
                <a:solidFill>
                  <a:srgbClr val="3D3C2C"/>
                </a:solidFill>
                <a:latin typeface="Century Gothic"/>
                <a:cs typeface="Century Gothic"/>
              </a:rPr>
              <a:t>través </a:t>
            </a:r>
            <a:r>
              <a:rPr sz="2400" spc="-5" dirty="0">
                <a:solidFill>
                  <a:srgbClr val="3D3C2C"/>
                </a:solidFill>
                <a:latin typeface="Century Gothic"/>
                <a:cs typeface="Century Gothic"/>
              </a:rPr>
              <a:t>de  </a:t>
            </a:r>
            <a:r>
              <a:rPr sz="2400" dirty="0">
                <a:solidFill>
                  <a:srgbClr val="3D3C2C"/>
                </a:solidFill>
                <a:latin typeface="Century Gothic"/>
                <a:cs typeface="Century Gothic"/>
              </a:rPr>
              <a:t>quimioterapia intratecal o</a:t>
            </a:r>
            <a:r>
              <a:rPr sz="2400" spc="-130" dirty="0">
                <a:solidFill>
                  <a:srgbClr val="3D3C2C"/>
                </a:solidFill>
                <a:latin typeface="Century Gothic"/>
                <a:cs typeface="Century Gothic"/>
              </a:rPr>
              <a:t> </a:t>
            </a:r>
            <a:r>
              <a:rPr sz="2400" dirty="0">
                <a:solidFill>
                  <a:srgbClr val="3D3C2C"/>
                </a:solidFill>
                <a:latin typeface="Century Gothic"/>
                <a:cs typeface="Century Gothic"/>
              </a:rPr>
              <a:t>irradiación  intracraneana con quimioterapia  sistémica.</a:t>
            </a:r>
            <a:endParaRPr sz="2400" dirty="0">
              <a:latin typeface="Century Gothic"/>
              <a:cs typeface="Century Gothic"/>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121765" y="1491742"/>
            <a:ext cx="2981960" cy="635000"/>
          </a:xfrm>
          <a:prstGeom prst="rect">
            <a:avLst/>
          </a:prstGeom>
        </p:spPr>
        <p:txBody>
          <a:bodyPr vert="horz" wrap="square" lIns="0" tIns="12065" rIns="0" bIns="0" rtlCol="0">
            <a:spAutoFit/>
          </a:bodyPr>
          <a:lstStyle/>
          <a:p>
            <a:pPr marL="12700">
              <a:lnSpc>
                <a:spcPct val="100000"/>
              </a:lnSpc>
              <a:spcBef>
                <a:spcPts val="95"/>
              </a:spcBef>
            </a:pPr>
            <a:r>
              <a:rPr spc="-5" dirty="0"/>
              <a:t>Tratamiento</a:t>
            </a:r>
          </a:p>
        </p:txBody>
      </p:sp>
      <p:sp>
        <p:nvSpPr>
          <p:cNvPr id="3" name="object 3"/>
          <p:cNvSpPr txBox="1"/>
          <p:nvPr/>
        </p:nvSpPr>
        <p:spPr>
          <a:xfrm>
            <a:off x="1191869" y="2351658"/>
            <a:ext cx="7266331" cy="3627275"/>
          </a:xfrm>
          <a:prstGeom prst="rect">
            <a:avLst/>
          </a:prstGeom>
        </p:spPr>
        <p:txBody>
          <a:bodyPr vert="horz" wrap="square" lIns="0" tIns="13335" rIns="0" bIns="0" rtlCol="0">
            <a:spAutoFit/>
          </a:bodyPr>
          <a:lstStyle/>
          <a:p>
            <a:pPr marL="285750" marR="5080" indent="-273685" algn="just">
              <a:lnSpc>
                <a:spcPct val="100000"/>
              </a:lnSpc>
              <a:spcBef>
                <a:spcPts val="105"/>
              </a:spcBef>
            </a:pPr>
            <a:r>
              <a:rPr spc="20" dirty="0">
                <a:solidFill>
                  <a:srgbClr val="93C500"/>
                </a:solidFill>
                <a:latin typeface="Wingdings 2"/>
                <a:cs typeface="Wingdings 2"/>
              </a:rPr>
              <a:t></a:t>
            </a:r>
            <a:r>
              <a:rPr spc="20" dirty="0">
                <a:solidFill>
                  <a:srgbClr val="93C500"/>
                </a:solidFill>
                <a:latin typeface="Times New Roman"/>
                <a:cs typeface="Times New Roman"/>
              </a:rPr>
              <a:t> </a:t>
            </a:r>
            <a:r>
              <a:rPr dirty="0">
                <a:solidFill>
                  <a:srgbClr val="3D3C2C"/>
                </a:solidFill>
                <a:latin typeface="Century Gothic"/>
                <a:cs typeface="Century Gothic"/>
              </a:rPr>
              <a:t>El tratamiento de la LMA es </a:t>
            </a:r>
            <a:r>
              <a:rPr spc="-5" dirty="0">
                <a:solidFill>
                  <a:srgbClr val="3D3C2C"/>
                </a:solidFill>
                <a:latin typeface="Century Gothic"/>
                <a:cs typeface="Century Gothic"/>
              </a:rPr>
              <a:t>similar al </a:t>
            </a:r>
            <a:r>
              <a:rPr dirty="0">
                <a:solidFill>
                  <a:srgbClr val="3D3C2C"/>
                </a:solidFill>
                <a:latin typeface="Century Gothic"/>
                <a:cs typeface="Century Gothic"/>
              </a:rPr>
              <a:t>de LLA , pero </a:t>
            </a:r>
            <a:r>
              <a:rPr spc="5" dirty="0">
                <a:solidFill>
                  <a:srgbClr val="3D3C2C"/>
                </a:solidFill>
                <a:latin typeface="Century Gothic"/>
                <a:cs typeface="Century Gothic"/>
              </a:rPr>
              <a:t>en  </a:t>
            </a:r>
            <a:r>
              <a:rPr dirty="0">
                <a:solidFill>
                  <a:srgbClr val="3D3C2C"/>
                </a:solidFill>
                <a:latin typeface="Century Gothic"/>
                <a:cs typeface="Century Gothic"/>
              </a:rPr>
              <a:t>el </a:t>
            </a:r>
            <a:r>
              <a:rPr dirty="0">
                <a:solidFill>
                  <a:srgbClr val="FF0000"/>
                </a:solidFill>
                <a:latin typeface="Century Gothic"/>
                <a:cs typeface="Century Gothic"/>
              </a:rPr>
              <a:t>periodo de inducción </a:t>
            </a:r>
            <a:r>
              <a:rPr spc="-5" dirty="0">
                <a:solidFill>
                  <a:srgbClr val="FF0000"/>
                </a:solidFill>
                <a:latin typeface="Century Gothic"/>
                <a:cs typeface="Century Gothic"/>
              </a:rPr>
              <a:t>se dan </a:t>
            </a:r>
            <a:r>
              <a:rPr dirty="0">
                <a:solidFill>
                  <a:srgbClr val="FF0000"/>
                </a:solidFill>
                <a:latin typeface="Century Gothic"/>
                <a:cs typeface="Century Gothic"/>
              </a:rPr>
              <a:t>transfusiones de</a:t>
            </a:r>
            <a:r>
              <a:rPr spc="-110" dirty="0">
                <a:solidFill>
                  <a:srgbClr val="FF0000"/>
                </a:solidFill>
                <a:latin typeface="Century Gothic"/>
                <a:cs typeface="Century Gothic"/>
              </a:rPr>
              <a:t> </a:t>
            </a:r>
            <a:r>
              <a:rPr dirty="0">
                <a:solidFill>
                  <a:srgbClr val="FF0000"/>
                </a:solidFill>
                <a:latin typeface="Century Gothic"/>
                <a:cs typeface="Century Gothic"/>
              </a:rPr>
              <a:t>apoyo  y </a:t>
            </a:r>
            <a:r>
              <a:rPr spc="-60" dirty="0">
                <a:solidFill>
                  <a:srgbClr val="FF0000"/>
                </a:solidFill>
                <a:latin typeface="Century Gothic"/>
                <a:cs typeface="Century Gothic"/>
              </a:rPr>
              <a:t> </a:t>
            </a:r>
            <a:r>
              <a:rPr spc="-5" dirty="0">
                <a:solidFill>
                  <a:srgbClr val="FF0000"/>
                </a:solidFill>
                <a:latin typeface="Century Gothic"/>
                <a:cs typeface="Century Gothic"/>
              </a:rPr>
              <a:t>gemtuzumab</a:t>
            </a:r>
            <a:r>
              <a:rPr lang="es-AR" spc="-5" dirty="0">
                <a:solidFill>
                  <a:srgbClr val="FF0000"/>
                </a:solidFill>
                <a:latin typeface="Century Gothic"/>
                <a:cs typeface="Century Gothic"/>
              </a:rPr>
              <a:t> ozogamicina</a:t>
            </a:r>
            <a:r>
              <a:rPr lang="es-AR" spc="-5" dirty="0">
                <a:solidFill>
                  <a:srgbClr val="3D3C2C"/>
                </a:solidFill>
                <a:latin typeface="Century Gothic"/>
                <a:cs typeface="Century Gothic"/>
              </a:rPr>
              <a:t>, </a:t>
            </a:r>
            <a:r>
              <a:rPr lang="es-AR" spc="-5" dirty="0">
                <a:solidFill>
                  <a:srgbClr val="FF0000"/>
                </a:solidFill>
                <a:latin typeface="Century Gothic"/>
                <a:cs typeface="Century Gothic"/>
              </a:rPr>
              <a:t>(es un anticuerpo monoclonal, </a:t>
            </a:r>
            <a:r>
              <a:rPr lang="es-MX" spc="-5" dirty="0">
                <a:solidFill>
                  <a:srgbClr val="FF0000"/>
                </a:solidFill>
                <a:latin typeface="Century Gothic"/>
                <a:cs typeface="Century Gothic"/>
              </a:rPr>
              <a:t>apunta a una proteína llamada CD33. CD33 se encuentra en la superficie de las células de la leucemia </a:t>
            </a:r>
            <a:r>
              <a:rPr lang="es-MX" spc="-5" dirty="0">
                <a:solidFill>
                  <a:srgbClr val="3D3C2C"/>
                </a:solidFill>
                <a:latin typeface="Century Gothic"/>
                <a:cs typeface="Century Gothic"/>
              </a:rPr>
              <a:t>y en algunos tipos de glóbulos blancos en desarrollo). </a:t>
            </a:r>
          </a:p>
          <a:p>
            <a:pPr marL="285750" marR="5080" indent="-273685" algn="just">
              <a:lnSpc>
                <a:spcPct val="100000"/>
              </a:lnSpc>
              <a:spcBef>
                <a:spcPts val="105"/>
              </a:spcBef>
            </a:pPr>
            <a:endParaRPr dirty="0">
              <a:latin typeface="Times New Roman"/>
              <a:cs typeface="Times New Roman"/>
            </a:endParaRPr>
          </a:p>
          <a:p>
            <a:pPr marL="12700" algn="just">
              <a:lnSpc>
                <a:spcPct val="100000"/>
              </a:lnSpc>
            </a:pPr>
            <a:r>
              <a:rPr spc="20" dirty="0">
                <a:solidFill>
                  <a:srgbClr val="93C500"/>
                </a:solidFill>
                <a:latin typeface="Wingdings 2"/>
                <a:cs typeface="Wingdings 2"/>
              </a:rPr>
              <a:t></a:t>
            </a:r>
            <a:r>
              <a:rPr spc="20" dirty="0">
                <a:solidFill>
                  <a:srgbClr val="93C500"/>
                </a:solidFill>
                <a:latin typeface="Times New Roman"/>
                <a:cs typeface="Times New Roman"/>
              </a:rPr>
              <a:t> </a:t>
            </a:r>
            <a:r>
              <a:rPr dirty="0">
                <a:solidFill>
                  <a:srgbClr val="3D3C2C"/>
                </a:solidFill>
                <a:latin typeface="Century Gothic"/>
                <a:cs typeface="Century Gothic"/>
              </a:rPr>
              <a:t>En pacientes mayores de 60 años otra opción es</a:t>
            </a:r>
            <a:r>
              <a:rPr spc="-150" dirty="0">
                <a:solidFill>
                  <a:srgbClr val="3D3C2C"/>
                </a:solidFill>
                <a:latin typeface="Century Gothic"/>
                <a:cs typeface="Century Gothic"/>
              </a:rPr>
              <a:t> </a:t>
            </a:r>
            <a:r>
              <a:rPr dirty="0">
                <a:solidFill>
                  <a:srgbClr val="3D3C2C"/>
                </a:solidFill>
                <a:latin typeface="Century Gothic"/>
                <a:cs typeface="Century Gothic"/>
              </a:rPr>
              <a:t>un</a:t>
            </a:r>
            <a:endParaRPr dirty="0">
              <a:latin typeface="Century Gothic"/>
              <a:cs typeface="Century Gothic"/>
            </a:endParaRPr>
          </a:p>
          <a:p>
            <a:pPr marL="285750" algn="just">
              <a:lnSpc>
                <a:spcPct val="100000"/>
              </a:lnSpc>
            </a:pPr>
            <a:r>
              <a:rPr dirty="0">
                <a:solidFill>
                  <a:srgbClr val="3D3C2C"/>
                </a:solidFill>
                <a:latin typeface="Century Gothic"/>
                <a:cs typeface="Century Gothic"/>
              </a:rPr>
              <a:t>anticuerpo monoclonal conjugado con</a:t>
            </a:r>
            <a:r>
              <a:rPr spc="-60" dirty="0">
                <a:solidFill>
                  <a:srgbClr val="3D3C2C"/>
                </a:solidFill>
                <a:latin typeface="Century Gothic"/>
                <a:cs typeface="Century Gothic"/>
              </a:rPr>
              <a:t> </a:t>
            </a:r>
            <a:r>
              <a:rPr dirty="0">
                <a:solidFill>
                  <a:srgbClr val="3D3C2C"/>
                </a:solidFill>
                <a:latin typeface="Century Gothic"/>
                <a:cs typeface="Century Gothic"/>
              </a:rPr>
              <a:t>quimioterapia</a:t>
            </a:r>
            <a:endParaRPr dirty="0">
              <a:latin typeface="Century Gothic"/>
              <a:cs typeface="Century Gothic"/>
            </a:endParaRPr>
          </a:p>
          <a:p>
            <a:pPr algn="just">
              <a:lnSpc>
                <a:spcPct val="100000"/>
              </a:lnSpc>
              <a:spcBef>
                <a:spcPts val="25"/>
              </a:spcBef>
            </a:pPr>
            <a:endParaRPr dirty="0">
              <a:latin typeface="Times New Roman"/>
              <a:cs typeface="Times New Roman"/>
            </a:endParaRPr>
          </a:p>
          <a:p>
            <a:pPr marL="285750" marR="6985" indent="-273685" algn="just">
              <a:lnSpc>
                <a:spcPct val="100000"/>
              </a:lnSpc>
            </a:pPr>
            <a:r>
              <a:rPr spc="20" dirty="0">
                <a:solidFill>
                  <a:srgbClr val="93C500"/>
                </a:solidFill>
                <a:latin typeface="Wingdings 2"/>
                <a:cs typeface="Wingdings 2"/>
              </a:rPr>
              <a:t></a:t>
            </a:r>
            <a:r>
              <a:rPr spc="20" dirty="0">
                <a:solidFill>
                  <a:srgbClr val="93C500"/>
                </a:solidFill>
                <a:latin typeface="Times New Roman"/>
                <a:cs typeface="Times New Roman"/>
              </a:rPr>
              <a:t> </a:t>
            </a:r>
            <a:r>
              <a:rPr dirty="0">
                <a:solidFill>
                  <a:srgbClr val="3D3C2C"/>
                </a:solidFill>
                <a:latin typeface="Century Gothic"/>
                <a:cs typeface="Century Gothic"/>
              </a:rPr>
              <a:t>Puede considerarse la </a:t>
            </a:r>
            <a:r>
              <a:rPr spc="-5" dirty="0">
                <a:solidFill>
                  <a:srgbClr val="3D3C2C"/>
                </a:solidFill>
                <a:latin typeface="Century Gothic"/>
                <a:cs typeface="Century Gothic"/>
              </a:rPr>
              <a:t>realización </a:t>
            </a:r>
            <a:r>
              <a:rPr dirty="0">
                <a:solidFill>
                  <a:srgbClr val="3D3C2C"/>
                </a:solidFill>
                <a:latin typeface="Century Gothic"/>
                <a:cs typeface="Century Gothic"/>
              </a:rPr>
              <a:t>de un trasplante </a:t>
            </a:r>
            <a:r>
              <a:rPr spc="-5" dirty="0">
                <a:solidFill>
                  <a:srgbClr val="3D3C2C"/>
                </a:solidFill>
                <a:latin typeface="Century Gothic"/>
                <a:cs typeface="Century Gothic"/>
              </a:rPr>
              <a:t>de  </a:t>
            </a:r>
            <a:r>
              <a:rPr dirty="0">
                <a:solidFill>
                  <a:srgbClr val="3D3C2C"/>
                </a:solidFill>
                <a:latin typeface="Century Gothic"/>
                <a:cs typeface="Century Gothic"/>
              </a:rPr>
              <a:t>médula ósea o </a:t>
            </a:r>
            <a:r>
              <a:rPr spc="-5" dirty="0">
                <a:solidFill>
                  <a:srgbClr val="3D3C2C"/>
                </a:solidFill>
                <a:latin typeface="Century Gothic"/>
                <a:cs typeface="Century Gothic"/>
              </a:rPr>
              <a:t>de </a:t>
            </a:r>
            <a:r>
              <a:rPr dirty="0">
                <a:solidFill>
                  <a:srgbClr val="3D3C2C"/>
                </a:solidFill>
                <a:latin typeface="Century Gothic"/>
                <a:cs typeface="Century Gothic"/>
              </a:rPr>
              <a:t>células </a:t>
            </a:r>
            <a:r>
              <a:rPr spc="-5" dirty="0">
                <a:solidFill>
                  <a:srgbClr val="3D3C2C"/>
                </a:solidFill>
                <a:latin typeface="Century Gothic"/>
                <a:cs typeface="Century Gothic"/>
              </a:rPr>
              <a:t>madre </a:t>
            </a:r>
            <a:r>
              <a:rPr spc="5" dirty="0">
                <a:solidFill>
                  <a:srgbClr val="3D3C2C"/>
                </a:solidFill>
                <a:latin typeface="Century Gothic"/>
                <a:cs typeface="Century Gothic"/>
              </a:rPr>
              <a:t>en </a:t>
            </a:r>
            <a:r>
              <a:rPr dirty="0">
                <a:solidFill>
                  <a:srgbClr val="3D3C2C"/>
                </a:solidFill>
                <a:latin typeface="Century Gothic"/>
                <a:cs typeface="Century Gothic"/>
              </a:rPr>
              <a:t>las personas con  LLA y LMA que no </a:t>
            </a:r>
            <a:r>
              <a:rPr spc="-5" dirty="0">
                <a:solidFill>
                  <a:srgbClr val="3D3C2C"/>
                </a:solidFill>
                <a:latin typeface="Century Gothic"/>
                <a:cs typeface="Century Gothic"/>
              </a:rPr>
              <a:t>responden </a:t>
            </a:r>
            <a:r>
              <a:rPr dirty="0">
                <a:solidFill>
                  <a:srgbClr val="3D3C2C"/>
                </a:solidFill>
                <a:latin typeface="Century Gothic"/>
                <a:cs typeface="Century Gothic"/>
              </a:rPr>
              <a:t>a </a:t>
            </a:r>
            <a:r>
              <a:rPr spc="5" dirty="0">
                <a:solidFill>
                  <a:srgbClr val="3D3C2C"/>
                </a:solidFill>
                <a:latin typeface="Century Gothic"/>
                <a:cs typeface="Century Gothic"/>
              </a:rPr>
              <a:t>otras </a:t>
            </a:r>
            <a:r>
              <a:rPr dirty="0">
                <a:solidFill>
                  <a:srgbClr val="3D3C2C"/>
                </a:solidFill>
                <a:latin typeface="Century Gothic"/>
                <a:cs typeface="Century Gothic"/>
              </a:rPr>
              <a:t>formas </a:t>
            </a:r>
            <a:r>
              <a:rPr spc="-5" dirty="0">
                <a:solidFill>
                  <a:srgbClr val="3D3C2C"/>
                </a:solidFill>
                <a:latin typeface="Century Gothic"/>
                <a:cs typeface="Century Gothic"/>
              </a:rPr>
              <a:t>de  </a:t>
            </a:r>
            <a:r>
              <a:rPr dirty="0">
                <a:solidFill>
                  <a:srgbClr val="3D3C2C"/>
                </a:solidFill>
                <a:latin typeface="Century Gothic"/>
                <a:cs typeface="Century Gothic"/>
              </a:rPr>
              <a:t>tratamiento.</a:t>
            </a:r>
            <a:endParaRPr dirty="0">
              <a:latin typeface="Century Gothic"/>
              <a:cs typeface="Century Gothic"/>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764540" y="2922219"/>
            <a:ext cx="5004435" cy="635000"/>
          </a:xfrm>
          <a:prstGeom prst="rect">
            <a:avLst/>
          </a:prstGeom>
        </p:spPr>
        <p:txBody>
          <a:bodyPr vert="horz" wrap="square" lIns="0" tIns="12065" rIns="0" bIns="0" rtlCol="0">
            <a:spAutoFit/>
          </a:bodyPr>
          <a:lstStyle/>
          <a:p>
            <a:pPr marL="12700">
              <a:lnSpc>
                <a:spcPct val="100000"/>
              </a:lnSpc>
              <a:spcBef>
                <a:spcPts val="95"/>
              </a:spcBef>
            </a:pPr>
            <a:r>
              <a:rPr spc="-5" dirty="0"/>
              <a:t>Leucemias</a:t>
            </a:r>
            <a:r>
              <a:rPr spc="-20" dirty="0"/>
              <a:t> </a:t>
            </a:r>
            <a:r>
              <a:rPr spc="-5" dirty="0"/>
              <a:t>Crónicas</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121765" y="1491742"/>
            <a:ext cx="5004435" cy="635000"/>
          </a:xfrm>
          <a:prstGeom prst="rect">
            <a:avLst/>
          </a:prstGeom>
        </p:spPr>
        <p:txBody>
          <a:bodyPr vert="horz" wrap="square" lIns="0" tIns="12065" rIns="0" bIns="0" rtlCol="0">
            <a:spAutoFit/>
          </a:bodyPr>
          <a:lstStyle/>
          <a:p>
            <a:pPr marL="12700">
              <a:lnSpc>
                <a:spcPct val="100000"/>
              </a:lnSpc>
              <a:spcBef>
                <a:spcPts val="95"/>
              </a:spcBef>
            </a:pPr>
            <a:r>
              <a:rPr spc="-5" dirty="0"/>
              <a:t>Leucemias</a:t>
            </a:r>
            <a:r>
              <a:rPr spc="-15" dirty="0"/>
              <a:t> </a:t>
            </a:r>
            <a:r>
              <a:rPr spc="-5" dirty="0"/>
              <a:t>Crónicas</a:t>
            </a:r>
          </a:p>
        </p:txBody>
      </p:sp>
      <p:sp>
        <p:nvSpPr>
          <p:cNvPr id="3" name="object 3"/>
          <p:cNvSpPr txBox="1"/>
          <p:nvPr/>
        </p:nvSpPr>
        <p:spPr>
          <a:xfrm>
            <a:off x="1191869" y="2315083"/>
            <a:ext cx="6578600" cy="3116366"/>
          </a:xfrm>
          <a:prstGeom prst="rect">
            <a:avLst/>
          </a:prstGeom>
        </p:spPr>
        <p:txBody>
          <a:bodyPr vert="horz" wrap="square" lIns="0" tIns="53975" rIns="0" bIns="0" rtlCol="0">
            <a:spAutoFit/>
          </a:bodyPr>
          <a:lstStyle/>
          <a:p>
            <a:pPr marL="285750" marR="5080" indent="-273685" algn="just">
              <a:lnSpc>
                <a:spcPts val="2590"/>
              </a:lnSpc>
              <a:spcBef>
                <a:spcPts val="425"/>
              </a:spcBef>
            </a:pPr>
            <a:r>
              <a:rPr sz="1800" spc="20" dirty="0">
                <a:solidFill>
                  <a:srgbClr val="93C500"/>
                </a:solidFill>
                <a:latin typeface="Wingdings 2"/>
                <a:cs typeface="Wingdings 2"/>
              </a:rPr>
              <a:t></a:t>
            </a:r>
            <a:r>
              <a:rPr sz="1800" spc="20" dirty="0">
                <a:solidFill>
                  <a:srgbClr val="93C500"/>
                </a:solidFill>
                <a:latin typeface="Times New Roman"/>
                <a:cs typeface="Times New Roman"/>
              </a:rPr>
              <a:t> </a:t>
            </a:r>
            <a:r>
              <a:rPr sz="2400" dirty="0">
                <a:solidFill>
                  <a:srgbClr val="3D3C2C"/>
                </a:solidFill>
                <a:latin typeface="Century Gothic"/>
                <a:cs typeface="Century Gothic"/>
              </a:rPr>
              <a:t>Son </a:t>
            </a:r>
            <a:r>
              <a:rPr sz="2400" spc="-5" dirty="0">
                <a:solidFill>
                  <a:srgbClr val="3D3C2C"/>
                </a:solidFill>
                <a:latin typeface="Century Gothic"/>
                <a:cs typeface="Century Gothic"/>
              </a:rPr>
              <a:t>procesos </a:t>
            </a:r>
            <a:r>
              <a:rPr sz="2400" dirty="0">
                <a:solidFill>
                  <a:srgbClr val="3D3C2C"/>
                </a:solidFill>
                <a:latin typeface="Century Gothic"/>
                <a:cs typeface="Century Gothic"/>
              </a:rPr>
              <a:t>malignos </a:t>
            </a:r>
            <a:r>
              <a:rPr sz="2400" spc="-5" dirty="0">
                <a:solidFill>
                  <a:srgbClr val="3D3C2C"/>
                </a:solidFill>
                <a:latin typeface="Century Gothic"/>
                <a:cs typeface="Century Gothic"/>
              </a:rPr>
              <a:t>que comprometen  la </a:t>
            </a:r>
            <a:r>
              <a:rPr sz="2400" dirty="0">
                <a:solidFill>
                  <a:srgbClr val="3D3C2C"/>
                </a:solidFill>
                <a:latin typeface="Century Gothic"/>
                <a:cs typeface="Century Gothic"/>
              </a:rPr>
              <a:t>proliferación </a:t>
            </a:r>
            <a:r>
              <a:rPr sz="2400" spc="-5" dirty="0">
                <a:solidFill>
                  <a:srgbClr val="3D3C2C"/>
                </a:solidFill>
                <a:latin typeface="Century Gothic"/>
                <a:cs typeface="Century Gothic"/>
              </a:rPr>
              <a:t>de células </a:t>
            </a:r>
            <a:r>
              <a:rPr sz="2400" dirty="0">
                <a:solidFill>
                  <a:srgbClr val="3D3C2C"/>
                </a:solidFill>
                <a:latin typeface="Century Gothic"/>
                <a:cs typeface="Century Gothic"/>
              </a:rPr>
              <a:t>mieloides y  linfoides bien</a:t>
            </a:r>
            <a:r>
              <a:rPr sz="2400" spc="-55" dirty="0">
                <a:solidFill>
                  <a:srgbClr val="3D3C2C"/>
                </a:solidFill>
                <a:latin typeface="Century Gothic"/>
                <a:cs typeface="Century Gothic"/>
              </a:rPr>
              <a:t> </a:t>
            </a:r>
            <a:r>
              <a:rPr sz="2400" dirty="0" err="1">
                <a:solidFill>
                  <a:srgbClr val="3D3C2C"/>
                </a:solidFill>
                <a:latin typeface="Century Gothic"/>
                <a:cs typeface="Century Gothic"/>
              </a:rPr>
              <a:t>diferenciadas</a:t>
            </a:r>
            <a:r>
              <a:rPr sz="2400" dirty="0">
                <a:solidFill>
                  <a:srgbClr val="3D3C2C"/>
                </a:solidFill>
                <a:latin typeface="Century Gothic"/>
                <a:cs typeface="Century Gothic"/>
              </a:rPr>
              <a:t>.</a:t>
            </a:r>
            <a:endParaRPr sz="3250" dirty="0">
              <a:latin typeface="Times New Roman"/>
              <a:cs typeface="Times New Roman"/>
            </a:endParaRPr>
          </a:p>
          <a:p>
            <a:pPr marL="285750" marR="277495" indent="-273685" algn="just">
              <a:lnSpc>
                <a:spcPts val="2590"/>
              </a:lnSpc>
            </a:pPr>
            <a:r>
              <a:rPr sz="1800" spc="20" dirty="0">
                <a:solidFill>
                  <a:srgbClr val="93C500"/>
                </a:solidFill>
                <a:latin typeface="Wingdings 2"/>
                <a:cs typeface="Wingdings 2"/>
              </a:rPr>
              <a:t></a:t>
            </a:r>
            <a:r>
              <a:rPr sz="1800" spc="20" dirty="0">
                <a:solidFill>
                  <a:srgbClr val="93C500"/>
                </a:solidFill>
                <a:latin typeface="Times New Roman"/>
                <a:cs typeface="Times New Roman"/>
              </a:rPr>
              <a:t> </a:t>
            </a:r>
            <a:r>
              <a:rPr sz="2400" dirty="0">
                <a:solidFill>
                  <a:srgbClr val="3D3C2C"/>
                </a:solidFill>
                <a:latin typeface="Century Gothic"/>
                <a:cs typeface="Century Gothic"/>
              </a:rPr>
              <a:t>La LLC es un trastorno </a:t>
            </a:r>
            <a:r>
              <a:rPr sz="2400" spc="-5" dirty="0">
                <a:solidFill>
                  <a:srgbClr val="3D3C2C"/>
                </a:solidFill>
                <a:latin typeface="Century Gothic"/>
                <a:cs typeface="Century Gothic"/>
              </a:rPr>
              <a:t>que afecta  </a:t>
            </a:r>
            <a:r>
              <a:rPr sz="2400" dirty="0">
                <a:solidFill>
                  <a:srgbClr val="3D3C2C"/>
                </a:solidFill>
                <a:latin typeface="Century Gothic"/>
                <a:cs typeface="Century Gothic"/>
              </a:rPr>
              <a:t>fundamentalmente a personas </a:t>
            </a:r>
            <a:r>
              <a:rPr sz="2400" spc="-5" dirty="0">
                <a:solidFill>
                  <a:srgbClr val="3D3C2C"/>
                </a:solidFill>
                <a:latin typeface="Century Gothic"/>
                <a:cs typeface="Century Gothic"/>
              </a:rPr>
              <a:t>de</a:t>
            </a:r>
            <a:r>
              <a:rPr sz="2400" spc="-110" dirty="0">
                <a:solidFill>
                  <a:srgbClr val="3D3C2C"/>
                </a:solidFill>
                <a:latin typeface="Century Gothic"/>
                <a:cs typeface="Century Gothic"/>
              </a:rPr>
              <a:t> </a:t>
            </a:r>
            <a:r>
              <a:rPr sz="2400" dirty="0">
                <a:solidFill>
                  <a:srgbClr val="3D3C2C"/>
                </a:solidFill>
                <a:latin typeface="Century Gothic"/>
                <a:cs typeface="Century Gothic"/>
              </a:rPr>
              <a:t>edad  avanzada</a:t>
            </a:r>
            <a:endParaRPr sz="2400" dirty="0">
              <a:latin typeface="Century Gothic"/>
              <a:cs typeface="Century Gothic"/>
            </a:endParaRPr>
          </a:p>
          <a:p>
            <a:pPr marL="285750" marR="462915" indent="-273685" algn="just">
              <a:lnSpc>
                <a:spcPct val="90000"/>
              </a:lnSpc>
              <a:spcBef>
                <a:spcPts val="545"/>
              </a:spcBef>
            </a:pPr>
            <a:r>
              <a:rPr sz="1800" spc="20" dirty="0">
                <a:solidFill>
                  <a:srgbClr val="93C500"/>
                </a:solidFill>
                <a:latin typeface="Wingdings 2"/>
                <a:cs typeface="Wingdings 2"/>
              </a:rPr>
              <a:t></a:t>
            </a:r>
            <a:r>
              <a:rPr sz="1800" spc="20" dirty="0">
                <a:solidFill>
                  <a:srgbClr val="93C500"/>
                </a:solidFill>
                <a:latin typeface="Times New Roman"/>
                <a:cs typeface="Times New Roman"/>
              </a:rPr>
              <a:t> </a:t>
            </a:r>
            <a:r>
              <a:rPr sz="2400" dirty="0">
                <a:solidFill>
                  <a:srgbClr val="3D3C2C"/>
                </a:solidFill>
                <a:latin typeface="Century Gothic"/>
                <a:cs typeface="Century Gothic"/>
              </a:rPr>
              <a:t>La LMC </a:t>
            </a:r>
            <a:r>
              <a:rPr sz="2400" spc="-5" dirty="0">
                <a:solidFill>
                  <a:srgbClr val="3D3C2C"/>
                </a:solidFill>
                <a:latin typeface="Century Gothic"/>
                <a:cs typeface="Century Gothic"/>
              </a:rPr>
              <a:t>representa </a:t>
            </a:r>
            <a:r>
              <a:rPr sz="2400" dirty="0">
                <a:solidFill>
                  <a:srgbClr val="3D3C2C"/>
                </a:solidFill>
                <a:latin typeface="Century Gothic"/>
                <a:cs typeface="Century Gothic"/>
              </a:rPr>
              <a:t>el </a:t>
            </a:r>
            <a:r>
              <a:rPr sz="2400" spc="-5" dirty="0">
                <a:solidFill>
                  <a:srgbClr val="3D3C2C"/>
                </a:solidFill>
                <a:latin typeface="Century Gothic"/>
                <a:cs typeface="Century Gothic"/>
              </a:rPr>
              <a:t>15% de </a:t>
            </a:r>
            <a:r>
              <a:rPr sz="2400" dirty="0">
                <a:solidFill>
                  <a:srgbClr val="3D3C2C"/>
                </a:solidFill>
                <a:latin typeface="Century Gothic"/>
                <a:cs typeface="Century Gothic"/>
              </a:rPr>
              <a:t>todas </a:t>
            </a:r>
            <a:r>
              <a:rPr sz="2400" spc="-5" dirty="0">
                <a:solidFill>
                  <a:srgbClr val="3D3C2C"/>
                </a:solidFill>
                <a:latin typeface="Century Gothic"/>
                <a:cs typeface="Century Gothic"/>
              </a:rPr>
              <a:t>las  </a:t>
            </a:r>
            <a:r>
              <a:rPr sz="2400" dirty="0">
                <a:solidFill>
                  <a:srgbClr val="3D3C2C"/>
                </a:solidFill>
                <a:latin typeface="Century Gothic"/>
                <a:cs typeface="Century Gothic"/>
              </a:rPr>
              <a:t>leucemias en </a:t>
            </a:r>
            <a:r>
              <a:rPr sz="2400" spc="-5" dirty="0">
                <a:solidFill>
                  <a:srgbClr val="3D3C2C"/>
                </a:solidFill>
                <a:latin typeface="Century Gothic"/>
                <a:cs typeface="Century Gothic"/>
              </a:rPr>
              <a:t>los adultos, pero </a:t>
            </a:r>
            <a:r>
              <a:rPr sz="2400" dirty="0">
                <a:solidFill>
                  <a:srgbClr val="3D3C2C"/>
                </a:solidFill>
                <a:latin typeface="Century Gothic"/>
                <a:cs typeface="Century Gothic"/>
              </a:rPr>
              <a:t>también  </a:t>
            </a:r>
            <a:r>
              <a:rPr sz="2400" spc="-5" dirty="0">
                <a:solidFill>
                  <a:srgbClr val="3D3C2C"/>
                </a:solidFill>
                <a:latin typeface="Century Gothic"/>
                <a:cs typeface="Century Gothic"/>
              </a:rPr>
              <a:t>puede </a:t>
            </a:r>
            <a:r>
              <a:rPr sz="2400" dirty="0">
                <a:solidFill>
                  <a:srgbClr val="3D3C2C"/>
                </a:solidFill>
                <a:latin typeface="Century Gothic"/>
                <a:cs typeface="Century Gothic"/>
              </a:rPr>
              <a:t>afectar</a:t>
            </a:r>
            <a:r>
              <a:rPr sz="2400" spc="-10" dirty="0">
                <a:solidFill>
                  <a:srgbClr val="3D3C2C"/>
                </a:solidFill>
                <a:latin typeface="Century Gothic"/>
                <a:cs typeface="Century Gothic"/>
              </a:rPr>
              <a:t> </a:t>
            </a:r>
            <a:r>
              <a:rPr sz="2400" dirty="0">
                <a:solidFill>
                  <a:srgbClr val="3D3C2C"/>
                </a:solidFill>
                <a:latin typeface="Century Gothic"/>
                <a:cs typeface="Century Gothic"/>
              </a:rPr>
              <a:t>niños</a:t>
            </a:r>
            <a:endParaRPr sz="2400" dirty="0">
              <a:latin typeface="Century Gothic"/>
              <a:cs typeface="Century Gothic"/>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121765" y="1491742"/>
            <a:ext cx="5004435" cy="635000"/>
          </a:xfrm>
          <a:prstGeom prst="rect">
            <a:avLst/>
          </a:prstGeom>
        </p:spPr>
        <p:txBody>
          <a:bodyPr vert="horz" wrap="square" lIns="0" tIns="12065" rIns="0" bIns="0" rtlCol="0">
            <a:spAutoFit/>
          </a:bodyPr>
          <a:lstStyle/>
          <a:p>
            <a:pPr marL="12700">
              <a:lnSpc>
                <a:spcPct val="100000"/>
              </a:lnSpc>
              <a:spcBef>
                <a:spcPts val="95"/>
              </a:spcBef>
            </a:pPr>
            <a:r>
              <a:rPr spc="-5" dirty="0"/>
              <a:t>Leucemias</a:t>
            </a:r>
            <a:r>
              <a:rPr spc="-15" dirty="0"/>
              <a:t> </a:t>
            </a:r>
            <a:r>
              <a:rPr spc="-5" dirty="0"/>
              <a:t>Crónicas</a:t>
            </a:r>
          </a:p>
        </p:txBody>
      </p:sp>
      <p:sp>
        <p:nvSpPr>
          <p:cNvPr id="3" name="object 3"/>
          <p:cNvSpPr txBox="1"/>
          <p:nvPr/>
        </p:nvSpPr>
        <p:spPr>
          <a:xfrm>
            <a:off x="1191869" y="2351659"/>
            <a:ext cx="6381750" cy="3025140"/>
          </a:xfrm>
          <a:prstGeom prst="rect">
            <a:avLst/>
          </a:prstGeom>
        </p:spPr>
        <p:txBody>
          <a:bodyPr vert="horz" wrap="square" lIns="0" tIns="12700" rIns="0" bIns="0" rtlCol="0">
            <a:spAutoFit/>
          </a:bodyPr>
          <a:lstStyle/>
          <a:p>
            <a:pPr marL="285750" marR="951865" indent="-273685" algn="just">
              <a:lnSpc>
                <a:spcPct val="100000"/>
              </a:lnSpc>
              <a:spcBef>
                <a:spcPts val="100"/>
              </a:spcBef>
            </a:pPr>
            <a:r>
              <a:rPr sz="1800" spc="20" dirty="0">
                <a:solidFill>
                  <a:srgbClr val="93C500"/>
                </a:solidFill>
                <a:latin typeface="Wingdings 2"/>
                <a:cs typeface="Wingdings 2"/>
              </a:rPr>
              <a:t></a:t>
            </a:r>
            <a:r>
              <a:rPr lang="es-AR" spc="20" dirty="0">
                <a:solidFill>
                  <a:srgbClr val="93C500"/>
                </a:solidFill>
                <a:latin typeface="Times New Roman"/>
                <a:cs typeface="Times New Roman"/>
              </a:rPr>
              <a:t> </a:t>
            </a:r>
            <a:r>
              <a:rPr sz="2400" dirty="0">
                <a:solidFill>
                  <a:srgbClr val="3D3C2C"/>
                </a:solidFill>
                <a:latin typeface="Century Gothic"/>
                <a:cs typeface="Century Gothic"/>
              </a:rPr>
              <a:t>La LLC es una enfermedad  </a:t>
            </a:r>
            <a:r>
              <a:rPr sz="2400" spc="-5" dirty="0">
                <a:solidFill>
                  <a:srgbClr val="3D3C2C"/>
                </a:solidFill>
                <a:latin typeface="Century Gothic"/>
                <a:cs typeface="Century Gothic"/>
              </a:rPr>
              <a:t>linfoproliferativa </a:t>
            </a:r>
            <a:r>
              <a:rPr sz="2400" dirty="0">
                <a:solidFill>
                  <a:srgbClr val="3D3C2C"/>
                </a:solidFill>
                <a:latin typeface="Century Gothic"/>
                <a:cs typeface="Century Gothic"/>
              </a:rPr>
              <a:t>caracterizada</a:t>
            </a:r>
            <a:r>
              <a:rPr sz="2400" spc="-80" dirty="0">
                <a:solidFill>
                  <a:srgbClr val="3D3C2C"/>
                </a:solidFill>
                <a:latin typeface="Century Gothic"/>
                <a:cs typeface="Century Gothic"/>
              </a:rPr>
              <a:t> </a:t>
            </a:r>
            <a:r>
              <a:rPr sz="2400" spc="-5" dirty="0">
                <a:solidFill>
                  <a:srgbClr val="3D3C2C"/>
                </a:solidFill>
                <a:latin typeface="Century Gothic"/>
                <a:cs typeface="Century Gothic"/>
              </a:rPr>
              <a:t>por  </a:t>
            </a:r>
            <a:r>
              <a:rPr sz="2400" dirty="0">
                <a:solidFill>
                  <a:srgbClr val="FF0000"/>
                </a:solidFill>
                <a:latin typeface="Century Gothic"/>
                <a:cs typeface="Century Gothic"/>
              </a:rPr>
              <a:t>linfocitosis, </a:t>
            </a:r>
            <a:r>
              <a:rPr sz="2400" spc="-5" dirty="0">
                <a:solidFill>
                  <a:srgbClr val="FF0000"/>
                </a:solidFill>
                <a:latin typeface="Century Gothic"/>
                <a:cs typeface="Century Gothic"/>
              </a:rPr>
              <a:t>linfadenopatía </a:t>
            </a:r>
            <a:r>
              <a:rPr sz="2400" dirty="0">
                <a:solidFill>
                  <a:srgbClr val="FF0000"/>
                </a:solidFill>
                <a:latin typeface="Century Gothic"/>
                <a:cs typeface="Century Gothic"/>
              </a:rPr>
              <a:t>y  esplenomegalia</a:t>
            </a:r>
            <a:r>
              <a:rPr sz="2400" dirty="0">
                <a:solidFill>
                  <a:srgbClr val="3D3C2C"/>
                </a:solidFill>
                <a:latin typeface="Century Gothic"/>
                <a:cs typeface="Century Gothic"/>
              </a:rPr>
              <a:t>.</a:t>
            </a:r>
            <a:endParaRPr sz="2400" dirty="0">
              <a:latin typeface="Century Gothic"/>
              <a:cs typeface="Century Gothic"/>
            </a:endParaRPr>
          </a:p>
          <a:p>
            <a:pPr marL="285750" marR="5080" indent="-273685" algn="just">
              <a:lnSpc>
                <a:spcPct val="100000"/>
              </a:lnSpc>
              <a:spcBef>
                <a:spcPts val="575"/>
              </a:spcBef>
            </a:pPr>
            <a:r>
              <a:rPr sz="1800" spc="20" dirty="0">
                <a:solidFill>
                  <a:srgbClr val="93C500"/>
                </a:solidFill>
                <a:latin typeface="Wingdings 2"/>
                <a:cs typeface="Wingdings 2"/>
              </a:rPr>
              <a:t></a:t>
            </a:r>
            <a:r>
              <a:rPr sz="1800" spc="20" dirty="0">
                <a:solidFill>
                  <a:srgbClr val="93C500"/>
                </a:solidFill>
                <a:latin typeface="Times New Roman"/>
                <a:cs typeface="Times New Roman"/>
              </a:rPr>
              <a:t> </a:t>
            </a:r>
            <a:r>
              <a:rPr sz="2400" dirty="0">
                <a:solidFill>
                  <a:srgbClr val="3D3C2C"/>
                </a:solidFill>
                <a:latin typeface="Century Gothic"/>
                <a:cs typeface="Century Gothic"/>
              </a:rPr>
              <a:t>Las células B leucémicas no responden a  </a:t>
            </a:r>
            <a:r>
              <a:rPr sz="2400" spc="-5" dirty="0">
                <a:solidFill>
                  <a:srgbClr val="3D3C2C"/>
                </a:solidFill>
                <a:latin typeface="Century Gothic"/>
                <a:cs typeface="Century Gothic"/>
              </a:rPr>
              <a:t>la </a:t>
            </a:r>
            <a:r>
              <a:rPr sz="2400" dirty="0">
                <a:solidFill>
                  <a:srgbClr val="3D3C2C"/>
                </a:solidFill>
                <a:latin typeface="Century Gothic"/>
                <a:cs typeface="Century Gothic"/>
              </a:rPr>
              <a:t>estimulación antigénica; </a:t>
            </a:r>
            <a:r>
              <a:rPr sz="2400" spc="-5" dirty="0">
                <a:solidFill>
                  <a:srgbClr val="3D3C2C"/>
                </a:solidFill>
                <a:latin typeface="Century Gothic"/>
                <a:cs typeface="Century Gothic"/>
              </a:rPr>
              <a:t>por </a:t>
            </a:r>
            <a:r>
              <a:rPr sz="2400" dirty="0">
                <a:solidFill>
                  <a:srgbClr val="3D3C2C"/>
                </a:solidFill>
                <a:latin typeface="Century Gothic"/>
                <a:cs typeface="Century Gothic"/>
              </a:rPr>
              <a:t>ende </a:t>
            </a:r>
            <a:r>
              <a:rPr sz="2400" spc="-5" dirty="0">
                <a:solidFill>
                  <a:srgbClr val="3D3C2C"/>
                </a:solidFill>
                <a:latin typeface="Century Gothic"/>
                <a:cs typeface="Century Gothic"/>
              </a:rPr>
              <a:t>las  personas </a:t>
            </a:r>
            <a:r>
              <a:rPr sz="2400" dirty="0">
                <a:solidFill>
                  <a:srgbClr val="3D3C2C"/>
                </a:solidFill>
                <a:latin typeface="Century Gothic"/>
                <a:cs typeface="Century Gothic"/>
              </a:rPr>
              <a:t>con LLC tienen  </a:t>
            </a:r>
            <a:r>
              <a:rPr sz="2400" dirty="0">
                <a:solidFill>
                  <a:srgbClr val="FF0000"/>
                </a:solidFill>
                <a:latin typeface="Century Gothic"/>
                <a:cs typeface="Century Gothic"/>
              </a:rPr>
              <a:t>hipogammaglobulinemia</a:t>
            </a:r>
            <a:r>
              <a:rPr sz="2400" dirty="0">
                <a:solidFill>
                  <a:srgbClr val="3D3C2C"/>
                </a:solidFill>
                <a:latin typeface="Century Gothic"/>
                <a:cs typeface="Century Gothic"/>
              </a:rPr>
              <a:t>.</a:t>
            </a:r>
            <a:endParaRPr sz="2400" dirty="0">
              <a:latin typeface="Century Gothic"/>
              <a:cs typeface="Century Gothic"/>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121765" y="1491742"/>
            <a:ext cx="5004435" cy="635000"/>
          </a:xfrm>
          <a:prstGeom prst="rect">
            <a:avLst/>
          </a:prstGeom>
        </p:spPr>
        <p:txBody>
          <a:bodyPr vert="horz" wrap="square" lIns="0" tIns="12065" rIns="0" bIns="0" rtlCol="0">
            <a:spAutoFit/>
          </a:bodyPr>
          <a:lstStyle/>
          <a:p>
            <a:pPr marL="12700">
              <a:lnSpc>
                <a:spcPct val="100000"/>
              </a:lnSpc>
              <a:spcBef>
                <a:spcPts val="95"/>
              </a:spcBef>
            </a:pPr>
            <a:r>
              <a:rPr spc="-5" dirty="0"/>
              <a:t>Leucemias</a:t>
            </a:r>
            <a:r>
              <a:rPr spc="-15" dirty="0"/>
              <a:t> </a:t>
            </a:r>
            <a:r>
              <a:rPr spc="-5" dirty="0"/>
              <a:t>Crónicas</a:t>
            </a:r>
          </a:p>
        </p:txBody>
      </p:sp>
      <p:sp>
        <p:nvSpPr>
          <p:cNvPr id="3" name="object 3"/>
          <p:cNvSpPr txBox="1"/>
          <p:nvPr/>
        </p:nvSpPr>
        <p:spPr>
          <a:xfrm>
            <a:off x="1191869" y="2351659"/>
            <a:ext cx="6426200" cy="1936428"/>
          </a:xfrm>
          <a:prstGeom prst="rect">
            <a:avLst/>
          </a:prstGeom>
        </p:spPr>
        <p:txBody>
          <a:bodyPr vert="horz" wrap="square" lIns="0" tIns="12700" rIns="0" bIns="0" rtlCol="0">
            <a:spAutoFit/>
          </a:bodyPr>
          <a:lstStyle/>
          <a:p>
            <a:pPr marL="285750" marR="5080" indent="-273685">
              <a:lnSpc>
                <a:spcPct val="100000"/>
              </a:lnSpc>
              <a:spcBef>
                <a:spcPts val="100"/>
              </a:spcBef>
            </a:pPr>
            <a:r>
              <a:rPr sz="2400" dirty="0" err="1">
                <a:solidFill>
                  <a:srgbClr val="3D3C2C"/>
                </a:solidFill>
                <a:latin typeface="Century Gothic"/>
                <a:cs typeface="Century Gothic"/>
              </a:rPr>
              <a:t>También</a:t>
            </a:r>
            <a:r>
              <a:rPr sz="2400" dirty="0">
                <a:solidFill>
                  <a:srgbClr val="3D3C2C"/>
                </a:solidFill>
                <a:latin typeface="Century Gothic"/>
                <a:cs typeface="Century Gothic"/>
              </a:rPr>
              <a:t> </a:t>
            </a:r>
            <a:r>
              <a:rPr sz="2400" spc="-5" dirty="0">
                <a:solidFill>
                  <a:srgbClr val="3D3C2C"/>
                </a:solidFill>
                <a:latin typeface="Century Gothic"/>
                <a:cs typeface="Century Gothic"/>
              </a:rPr>
              <a:t>son </a:t>
            </a:r>
            <a:r>
              <a:rPr sz="2400" dirty="0">
                <a:solidFill>
                  <a:srgbClr val="3D3C2C"/>
                </a:solidFill>
                <a:latin typeface="Century Gothic"/>
                <a:cs typeface="Century Gothic"/>
              </a:rPr>
              <a:t>comunes </a:t>
            </a:r>
            <a:r>
              <a:rPr sz="2400" spc="-5" dirty="0">
                <a:solidFill>
                  <a:srgbClr val="3D3C2C"/>
                </a:solidFill>
                <a:latin typeface="Century Gothic"/>
                <a:cs typeface="Century Gothic"/>
              </a:rPr>
              <a:t>las </a:t>
            </a:r>
            <a:r>
              <a:rPr sz="2400" dirty="0">
                <a:solidFill>
                  <a:srgbClr val="3D3C2C"/>
                </a:solidFill>
                <a:latin typeface="Century Gothic"/>
                <a:cs typeface="Century Gothic"/>
              </a:rPr>
              <a:t>anormalidades  </a:t>
            </a:r>
            <a:r>
              <a:rPr sz="2400" spc="-5" dirty="0">
                <a:solidFill>
                  <a:srgbClr val="3D3C2C"/>
                </a:solidFill>
                <a:latin typeface="Century Gothic"/>
                <a:cs typeface="Century Gothic"/>
              </a:rPr>
              <a:t>inmunitarias</a:t>
            </a:r>
            <a:r>
              <a:rPr sz="2400" spc="-55" dirty="0">
                <a:solidFill>
                  <a:srgbClr val="3D3C2C"/>
                </a:solidFill>
                <a:latin typeface="Century Gothic"/>
                <a:cs typeface="Century Gothic"/>
              </a:rPr>
              <a:t> </a:t>
            </a:r>
            <a:r>
              <a:rPr sz="2400" dirty="0" err="1">
                <a:solidFill>
                  <a:srgbClr val="3D3C2C"/>
                </a:solidFill>
                <a:latin typeface="Century Gothic"/>
                <a:cs typeface="Century Gothic"/>
              </a:rPr>
              <a:t>como</a:t>
            </a:r>
            <a:r>
              <a:rPr sz="2400" dirty="0">
                <a:solidFill>
                  <a:srgbClr val="3D3C2C"/>
                </a:solidFill>
                <a:latin typeface="Century Gothic"/>
                <a:cs typeface="Century Gothic"/>
              </a:rPr>
              <a:t>:</a:t>
            </a:r>
            <a:endParaRPr sz="3600" dirty="0">
              <a:latin typeface="Times New Roman"/>
              <a:cs typeface="Times New Roman"/>
            </a:endParaRPr>
          </a:p>
          <a:p>
            <a:pPr marL="12700">
              <a:lnSpc>
                <a:spcPct val="100000"/>
              </a:lnSpc>
            </a:pPr>
            <a:r>
              <a:rPr sz="1800" spc="20" dirty="0">
                <a:solidFill>
                  <a:srgbClr val="93C500"/>
                </a:solidFill>
                <a:latin typeface="Wingdings 2"/>
                <a:cs typeface="Wingdings 2"/>
              </a:rPr>
              <a:t></a:t>
            </a:r>
            <a:r>
              <a:rPr sz="1800" spc="20" dirty="0">
                <a:solidFill>
                  <a:srgbClr val="93C500"/>
                </a:solidFill>
                <a:latin typeface="Times New Roman"/>
                <a:cs typeface="Times New Roman"/>
              </a:rPr>
              <a:t> </a:t>
            </a:r>
            <a:r>
              <a:rPr sz="2400" spc="5" dirty="0">
                <a:solidFill>
                  <a:srgbClr val="3D3C2C"/>
                </a:solidFill>
                <a:latin typeface="Century Gothic"/>
                <a:cs typeface="Century Gothic"/>
              </a:rPr>
              <a:t>Anemia </a:t>
            </a:r>
            <a:r>
              <a:rPr sz="2400" dirty="0">
                <a:solidFill>
                  <a:srgbClr val="3D3C2C"/>
                </a:solidFill>
                <a:latin typeface="Century Gothic"/>
                <a:cs typeface="Century Gothic"/>
              </a:rPr>
              <a:t>hemolítica</a:t>
            </a:r>
            <a:r>
              <a:rPr sz="2400" spc="-60" dirty="0">
                <a:solidFill>
                  <a:srgbClr val="3D3C2C"/>
                </a:solidFill>
                <a:latin typeface="Century Gothic"/>
                <a:cs typeface="Century Gothic"/>
              </a:rPr>
              <a:t> </a:t>
            </a:r>
            <a:r>
              <a:rPr sz="2400" dirty="0">
                <a:solidFill>
                  <a:srgbClr val="3D3C2C"/>
                </a:solidFill>
                <a:latin typeface="Century Gothic"/>
                <a:cs typeface="Century Gothic"/>
              </a:rPr>
              <a:t>autoinmune</a:t>
            </a:r>
            <a:endParaRPr sz="2400" dirty="0">
              <a:latin typeface="Century Gothic"/>
              <a:cs typeface="Century Gothic"/>
            </a:endParaRPr>
          </a:p>
          <a:p>
            <a:pPr marL="285750" marR="1548130" indent="-273685">
              <a:lnSpc>
                <a:spcPct val="100000"/>
              </a:lnSpc>
              <a:spcBef>
                <a:spcPts val="575"/>
              </a:spcBef>
            </a:pPr>
            <a:r>
              <a:rPr sz="1800" spc="20" dirty="0">
                <a:solidFill>
                  <a:srgbClr val="93C500"/>
                </a:solidFill>
                <a:latin typeface="Wingdings 2"/>
                <a:cs typeface="Wingdings 2"/>
              </a:rPr>
              <a:t></a:t>
            </a:r>
            <a:r>
              <a:rPr sz="1800" spc="20" dirty="0">
                <a:solidFill>
                  <a:srgbClr val="93C500"/>
                </a:solidFill>
                <a:latin typeface="Times New Roman"/>
                <a:cs typeface="Times New Roman"/>
              </a:rPr>
              <a:t> </a:t>
            </a:r>
            <a:r>
              <a:rPr sz="2400" dirty="0">
                <a:solidFill>
                  <a:srgbClr val="3D3C2C"/>
                </a:solidFill>
                <a:latin typeface="Century Gothic"/>
                <a:cs typeface="Century Gothic"/>
              </a:rPr>
              <a:t>Trombocitopenia mediada</a:t>
            </a:r>
            <a:r>
              <a:rPr sz="2400" spc="-80" dirty="0">
                <a:solidFill>
                  <a:srgbClr val="3D3C2C"/>
                </a:solidFill>
                <a:latin typeface="Century Gothic"/>
                <a:cs typeface="Century Gothic"/>
              </a:rPr>
              <a:t> </a:t>
            </a:r>
            <a:r>
              <a:rPr sz="2400" spc="-5" dirty="0">
                <a:solidFill>
                  <a:srgbClr val="3D3C2C"/>
                </a:solidFill>
                <a:latin typeface="Century Gothic"/>
                <a:cs typeface="Century Gothic"/>
              </a:rPr>
              <a:t>por  </a:t>
            </a:r>
            <a:r>
              <a:rPr sz="2400" dirty="0">
                <a:solidFill>
                  <a:srgbClr val="3D3C2C"/>
                </a:solidFill>
                <a:latin typeface="Century Gothic"/>
                <a:cs typeface="Century Gothic"/>
              </a:rPr>
              <a:t>mecanismos</a:t>
            </a:r>
            <a:r>
              <a:rPr sz="2400" spc="-50" dirty="0">
                <a:solidFill>
                  <a:srgbClr val="3D3C2C"/>
                </a:solidFill>
                <a:latin typeface="Century Gothic"/>
                <a:cs typeface="Century Gothic"/>
              </a:rPr>
              <a:t> </a:t>
            </a:r>
            <a:r>
              <a:rPr sz="2400" dirty="0">
                <a:solidFill>
                  <a:srgbClr val="3D3C2C"/>
                </a:solidFill>
                <a:latin typeface="Century Gothic"/>
                <a:cs typeface="Century Gothic"/>
              </a:rPr>
              <a:t>inmunológicos</a:t>
            </a:r>
            <a:endParaRPr sz="2400" dirty="0">
              <a:latin typeface="Century Gothic"/>
              <a:cs typeface="Century Gothic"/>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4294967295"/>
          </p:nvPr>
        </p:nvSpPr>
        <p:spPr>
          <a:xfrm>
            <a:off x="533400" y="914400"/>
            <a:ext cx="8077200" cy="5943600"/>
          </a:xfrm>
          <a:prstGeom prst="rect">
            <a:avLst/>
          </a:prstGeom>
        </p:spPr>
        <p:txBody>
          <a:bodyPr>
            <a:normAutofit/>
          </a:bodyPr>
          <a:lstStyle/>
          <a:p>
            <a:pPr algn="ctr">
              <a:buNone/>
            </a:pPr>
            <a:r>
              <a:rPr lang="es-AR" b="1" u="sng" dirty="0"/>
              <a:t>LEUCEMIA LINFOBLASTICA CRONICA</a:t>
            </a:r>
          </a:p>
          <a:p>
            <a:pPr algn="ctr">
              <a:buNone/>
            </a:pPr>
            <a:endParaRPr lang="es-AR" b="1" u="sng" dirty="0"/>
          </a:p>
          <a:p>
            <a:pPr>
              <a:buNone/>
            </a:pPr>
            <a:r>
              <a:rPr lang="es-AR" sz="2000" dirty="0"/>
              <a:t>Obedece a un </a:t>
            </a:r>
            <a:r>
              <a:rPr lang="es-AR" sz="2000" dirty="0">
                <a:solidFill>
                  <a:srgbClr val="FF0000"/>
                </a:solidFill>
              </a:rPr>
              <a:t>acúmulo de linfocitos tipo B</a:t>
            </a:r>
            <a:r>
              <a:rPr lang="es-AR" sz="2000" dirty="0"/>
              <a:t>. Frecuente en adultos mayores 60 años.</a:t>
            </a:r>
          </a:p>
          <a:p>
            <a:pPr>
              <a:buNone/>
            </a:pPr>
            <a:r>
              <a:rPr lang="es-AR" sz="2000" u="sng" dirty="0"/>
              <a:t>Etiología</a:t>
            </a:r>
            <a:r>
              <a:rPr lang="es-AR" sz="2000" dirty="0"/>
              <a:t>:</a:t>
            </a:r>
          </a:p>
          <a:p>
            <a:r>
              <a:rPr lang="es-AR" sz="2000" dirty="0"/>
              <a:t>Factores inmunológicos</a:t>
            </a:r>
          </a:p>
          <a:p>
            <a:r>
              <a:rPr lang="es-AR" sz="2000" dirty="0"/>
              <a:t>Enfermedad tipo monoclonal por alteración linfocitos B, con disminución de Ac.</a:t>
            </a:r>
          </a:p>
          <a:p>
            <a:endParaRPr lang="es-AR" sz="2000" dirty="0"/>
          </a:p>
          <a:p>
            <a:pPr>
              <a:buNone/>
            </a:pPr>
            <a:r>
              <a:rPr lang="es-AR" sz="2000" u="sng" dirty="0"/>
              <a:t>Clínica</a:t>
            </a:r>
            <a:r>
              <a:rPr lang="es-AR" sz="2000" dirty="0"/>
              <a:t>:</a:t>
            </a:r>
          </a:p>
          <a:p>
            <a:r>
              <a:rPr lang="es-AR" sz="2000" dirty="0"/>
              <a:t>Astenia</a:t>
            </a:r>
          </a:p>
          <a:p>
            <a:r>
              <a:rPr lang="es-AR" sz="2000" dirty="0"/>
              <a:t>Adenomegalias</a:t>
            </a:r>
          </a:p>
          <a:p>
            <a:r>
              <a:rPr lang="es-AR" sz="2000" dirty="0"/>
              <a:t>Infecciones recurrentes</a:t>
            </a:r>
          </a:p>
          <a:p>
            <a:r>
              <a:rPr lang="es-AR" sz="2000" dirty="0"/>
              <a:t>Síndrome nefrótico</a:t>
            </a:r>
          </a:p>
          <a:p>
            <a:r>
              <a:rPr lang="es-AR" sz="2000" dirty="0"/>
              <a:t>HTP por infiltración de la porta</a:t>
            </a:r>
          </a:p>
          <a:p>
            <a:pPr>
              <a:buNone/>
            </a:pPr>
            <a:endParaRPr lang="es-AR" sz="2400" dirty="0"/>
          </a:p>
          <a:p>
            <a:endParaRPr lang="es-AR" sz="2400" dirty="0"/>
          </a:p>
          <a:p>
            <a:pPr>
              <a:buNone/>
            </a:pPr>
            <a:endParaRPr lang="es-AR" sz="2400" dirty="0"/>
          </a:p>
          <a:p>
            <a:pPr>
              <a:buNone/>
            </a:pPr>
            <a:endParaRPr lang="es-AR" sz="2400" dirty="0"/>
          </a:p>
        </p:txBody>
      </p:sp>
    </p:spTree>
    <p:extLst>
      <p:ext uri="{BB962C8B-B14F-4D97-AF65-F5344CB8AC3E}">
        <p14:creationId xmlns:p14="http://schemas.microsoft.com/office/powerpoint/2010/main" val="70233267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4294967295"/>
          </p:nvPr>
        </p:nvSpPr>
        <p:spPr>
          <a:xfrm>
            <a:off x="609600" y="1524000"/>
            <a:ext cx="7924800" cy="4602163"/>
          </a:xfrm>
          <a:prstGeom prst="rect">
            <a:avLst/>
          </a:prstGeom>
        </p:spPr>
        <p:txBody>
          <a:bodyPr>
            <a:normAutofit/>
          </a:bodyPr>
          <a:lstStyle/>
          <a:p>
            <a:pPr>
              <a:buNone/>
            </a:pPr>
            <a:r>
              <a:rPr lang="es-AR" dirty="0"/>
              <a:t>Laboratorio:</a:t>
            </a:r>
          </a:p>
          <a:p>
            <a:pPr marL="342900" indent="-342900">
              <a:buFont typeface="Arial" panose="020B0604020202020204" pitchFamily="34" charset="0"/>
              <a:buChar char="•"/>
            </a:pPr>
            <a:r>
              <a:rPr lang="es-AR" sz="2400" dirty="0"/>
              <a:t>Leucocitosis 20000 y 50000 ( linfocitosis &gt; 75% )</a:t>
            </a:r>
          </a:p>
          <a:p>
            <a:pPr marL="342900" indent="-342900">
              <a:buFont typeface="Arial" panose="020B0604020202020204" pitchFamily="34" charset="0"/>
              <a:buChar char="•"/>
            </a:pPr>
            <a:r>
              <a:rPr lang="es-AR" sz="2400" dirty="0"/>
              <a:t>Anemia 20%</a:t>
            </a:r>
          </a:p>
          <a:p>
            <a:pPr marL="342900" indent="-342900">
              <a:buFont typeface="Arial" panose="020B0604020202020204" pitchFamily="34" charset="0"/>
              <a:buChar char="•"/>
            </a:pPr>
            <a:r>
              <a:rPr lang="es-AR" sz="2400" dirty="0"/>
              <a:t>Trombocitopenia</a:t>
            </a:r>
          </a:p>
          <a:p>
            <a:pPr marL="342900" indent="-342900">
              <a:buFont typeface="Arial" panose="020B0604020202020204" pitchFamily="34" charset="0"/>
              <a:buChar char="•"/>
            </a:pPr>
            <a:r>
              <a:rPr lang="es-AR" sz="2400" dirty="0"/>
              <a:t>LDH elevada</a:t>
            </a:r>
          </a:p>
          <a:p>
            <a:pPr marL="342900" indent="-342900">
              <a:buFont typeface="Arial" panose="020B0604020202020204" pitchFamily="34" charset="0"/>
              <a:buChar char="•"/>
            </a:pPr>
            <a:r>
              <a:rPr lang="es-AR" sz="2400" dirty="0"/>
              <a:t>Hipogammaglobulinemia: esto lo diferencia del mieloma múltiple donde existe </a:t>
            </a:r>
            <a:r>
              <a:rPr lang="es-AR" sz="2400" dirty="0" err="1"/>
              <a:t>hipergammaglobulinemia</a:t>
            </a:r>
            <a:endParaRPr lang="es-AR" sz="2400" dirty="0"/>
          </a:p>
          <a:p>
            <a:pPr marL="342900" indent="-342900">
              <a:buFont typeface="Arial" panose="020B0604020202020204" pitchFamily="34" charset="0"/>
              <a:buChar char="•"/>
            </a:pPr>
            <a:r>
              <a:rPr lang="es-AR" sz="2400" dirty="0"/>
              <a:t>Alteración en la relación CD4/CD8</a:t>
            </a:r>
          </a:p>
          <a:p>
            <a:pPr marL="342900" indent="-342900">
              <a:buFont typeface="Arial" panose="020B0604020202020204" pitchFamily="34" charset="0"/>
              <a:buChar char="•"/>
            </a:pPr>
            <a:r>
              <a:rPr lang="es-AR" sz="2400" dirty="0"/>
              <a:t>M.O.: infiltración linfoide &gt;30%</a:t>
            </a:r>
          </a:p>
          <a:p>
            <a:pPr marL="342900" indent="-342900">
              <a:buFont typeface="Arial" panose="020B0604020202020204" pitchFamily="34" charset="0"/>
              <a:buChar char="•"/>
            </a:pPr>
            <a:r>
              <a:rPr lang="es-AR" sz="2400" dirty="0"/>
              <a:t>Infiltración puede ser nodular, difusa o mixta, la difusa es de peor pronóstico.</a:t>
            </a:r>
          </a:p>
        </p:txBody>
      </p:sp>
    </p:spTree>
    <p:extLst>
      <p:ext uri="{BB962C8B-B14F-4D97-AF65-F5344CB8AC3E}">
        <p14:creationId xmlns:p14="http://schemas.microsoft.com/office/powerpoint/2010/main" val="39117083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121765" y="1491742"/>
            <a:ext cx="2480945" cy="635000"/>
          </a:xfrm>
          <a:prstGeom prst="rect">
            <a:avLst/>
          </a:prstGeom>
        </p:spPr>
        <p:txBody>
          <a:bodyPr vert="horz" wrap="square" lIns="0" tIns="12065" rIns="0" bIns="0" rtlCol="0">
            <a:spAutoFit/>
          </a:bodyPr>
          <a:lstStyle/>
          <a:p>
            <a:pPr marL="12700">
              <a:lnSpc>
                <a:spcPct val="100000"/>
              </a:lnSpc>
              <a:spcBef>
                <a:spcPts val="95"/>
              </a:spcBef>
            </a:pPr>
            <a:r>
              <a:rPr spc="-5" dirty="0"/>
              <a:t>Leucemia</a:t>
            </a:r>
          </a:p>
        </p:txBody>
      </p:sp>
      <p:sp>
        <p:nvSpPr>
          <p:cNvPr id="3" name="object 3"/>
          <p:cNvSpPr txBox="1">
            <a:spLocks noGrp="1"/>
          </p:cNvSpPr>
          <p:nvPr>
            <p:ph type="body" idx="1"/>
          </p:nvPr>
        </p:nvSpPr>
        <p:spPr>
          <a:xfrm>
            <a:off x="1191869" y="2351659"/>
            <a:ext cx="6760260" cy="2598147"/>
          </a:xfrm>
          <a:prstGeom prst="rect">
            <a:avLst/>
          </a:prstGeom>
        </p:spPr>
        <p:txBody>
          <a:bodyPr vert="horz" wrap="square" lIns="0" tIns="12700" rIns="0" bIns="0" rtlCol="0">
            <a:spAutoFit/>
          </a:bodyPr>
          <a:lstStyle/>
          <a:p>
            <a:pPr marL="285750" marR="5080" indent="-273685" algn="just">
              <a:lnSpc>
                <a:spcPct val="100000"/>
              </a:lnSpc>
              <a:spcBef>
                <a:spcPts val="100"/>
              </a:spcBef>
            </a:pPr>
            <a:r>
              <a:rPr sz="1800" spc="20" dirty="0">
                <a:solidFill>
                  <a:srgbClr val="93C500"/>
                </a:solidFill>
                <a:latin typeface="Wingdings 2"/>
                <a:cs typeface="Wingdings 2"/>
              </a:rPr>
              <a:t></a:t>
            </a:r>
            <a:r>
              <a:rPr sz="1800" spc="20" dirty="0">
                <a:solidFill>
                  <a:srgbClr val="93C500"/>
                </a:solidFill>
                <a:latin typeface="Times New Roman"/>
                <a:cs typeface="Times New Roman"/>
              </a:rPr>
              <a:t> </a:t>
            </a:r>
            <a:r>
              <a:rPr dirty="0"/>
              <a:t>Hay más niños con leucemia </a:t>
            </a:r>
            <a:r>
              <a:rPr spc="-5" dirty="0"/>
              <a:t>que </a:t>
            </a:r>
            <a:r>
              <a:rPr dirty="0"/>
              <a:t>con  cualquier otra forma </a:t>
            </a:r>
            <a:r>
              <a:rPr spc="-5" dirty="0"/>
              <a:t>de </a:t>
            </a:r>
            <a:r>
              <a:rPr dirty="0"/>
              <a:t>cáncer y </a:t>
            </a:r>
            <a:r>
              <a:rPr spc="-5" dirty="0"/>
              <a:t>la  </a:t>
            </a:r>
            <a:r>
              <a:rPr dirty="0"/>
              <a:t>leucemia es </a:t>
            </a:r>
            <a:r>
              <a:rPr spc="-5" dirty="0"/>
              <a:t>la causa </a:t>
            </a:r>
            <a:r>
              <a:rPr dirty="0"/>
              <a:t>principal </a:t>
            </a:r>
            <a:r>
              <a:rPr spc="-5" dirty="0"/>
              <a:t>de </a:t>
            </a:r>
            <a:r>
              <a:rPr dirty="0"/>
              <a:t>muerte  en </a:t>
            </a:r>
            <a:r>
              <a:rPr spc="-5" dirty="0"/>
              <a:t>los </a:t>
            </a:r>
            <a:r>
              <a:rPr dirty="0"/>
              <a:t>niños entre 1 y </a:t>
            </a:r>
            <a:r>
              <a:rPr spc="-5" dirty="0"/>
              <a:t>14 </a:t>
            </a:r>
            <a:r>
              <a:rPr dirty="0"/>
              <a:t>años. Aunque la  leucemia suele considerarse una  enfermedad </a:t>
            </a:r>
            <a:r>
              <a:rPr spc="-5" dirty="0"/>
              <a:t>de la </a:t>
            </a:r>
            <a:r>
              <a:rPr dirty="0"/>
              <a:t>niñez, </a:t>
            </a:r>
            <a:r>
              <a:rPr spc="-5" dirty="0"/>
              <a:t>afecta </a:t>
            </a:r>
            <a:r>
              <a:rPr dirty="0"/>
              <a:t>más a</a:t>
            </a:r>
            <a:r>
              <a:rPr spc="-75" dirty="0"/>
              <a:t> </a:t>
            </a:r>
            <a:r>
              <a:rPr spc="-5" dirty="0"/>
              <a:t>los  adultos que </a:t>
            </a:r>
            <a:r>
              <a:rPr dirty="0"/>
              <a:t>a </a:t>
            </a:r>
            <a:r>
              <a:rPr spc="-5" dirty="0"/>
              <a:t>los</a:t>
            </a:r>
            <a:r>
              <a:rPr spc="-15" dirty="0"/>
              <a:t> </a:t>
            </a:r>
            <a:r>
              <a:rPr dirty="0"/>
              <a:t>niños.</a:t>
            </a:r>
            <a:endParaRPr sz="1800" dirty="0">
              <a:latin typeface="Times New Roman"/>
              <a:cs typeface="Times New Roman"/>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4294967295"/>
          </p:nvPr>
        </p:nvSpPr>
        <p:spPr>
          <a:xfrm>
            <a:off x="457200" y="1600200"/>
            <a:ext cx="8229600" cy="4247317"/>
          </a:xfrm>
          <a:prstGeom prst="rect">
            <a:avLst/>
          </a:prstGeom>
        </p:spPr>
        <p:txBody>
          <a:bodyPr/>
          <a:lstStyle/>
          <a:p>
            <a:pPr algn="ctr">
              <a:buNone/>
            </a:pPr>
            <a:r>
              <a:rPr lang="es-AR" b="1" u="sng" dirty="0"/>
              <a:t>TRATAMIENTO</a:t>
            </a:r>
          </a:p>
          <a:p>
            <a:pPr algn="ctr">
              <a:buNone/>
            </a:pPr>
            <a:endParaRPr lang="es-AR" b="1" u="sng" dirty="0"/>
          </a:p>
          <a:p>
            <a:pPr>
              <a:buNone/>
            </a:pPr>
            <a:r>
              <a:rPr lang="es-AR" sz="2400" dirty="0"/>
              <a:t>Se realiza en 3 pasos:</a:t>
            </a:r>
          </a:p>
          <a:p>
            <a:pPr>
              <a:buNone/>
            </a:pPr>
            <a:endParaRPr lang="es-AR" sz="2400" dirty="0"/>
          </a:p>
          <a:p>
            <a:pPr marL="457200" indent="-457200">
              <a:buFont typeface="+mj-lt"/>
              <a:buAutoNum type="arabicPeriod"/>
            </a:pPr>
            <a:r>
              <a:rPr lang="es-AR" sz="2400" dirty="0"/>
              <a:t>Inducción: </a:t>
            </a:r>
            <a:r>
              <a:rPr lang="es-AR" sz="2000" dirty="0"/>
              <a:t>Prednisona+vincristina+asparaginasa+daunorubicina, se intenta lograr el 5% de blastos en M.O., y completar con radioterapia</a:t>
            </a:r>
            <a:endParaRPr lang="es-AR" sz="2400" dirty="0"/>
          </a:p>
          <a:p>
            <a:pPr marL="457200" indent="-457200">
              <a:buFont typeface="+mj-lt"/>
              <a:buAutoNum type="arabicPeriod"/>
            </a:pPr>
            <a:r>
              <a:rPr lang="es-AR" sz="2400" dirty="0"/>
              <a:t>Consolidación: Metotrexato+6 mercaptopurina, el tratamiento es de 1 a 2 años.</a:t>
            </a:r>
          </a:p>
          <a:p>
            <a:pPr marL="457200" indent="-457200">
              <a:buFont typeface="+mj-lt"/>
              <a:buAutoNum type="arabicPeriod"/>
            </a:pPr>
            <a:r>
              <a:rPr lang="es-AR" sz="2400" dirty="0"/>
              <a:t>Continuación: 6 mercaptopurina VO diaria + metotrexato semanal</a:t>
            </a:r>
          </a:p>
        </p:txBody>
      </p:sp>
    </p:spTree>
    <p:extLst>
      <p:ext uri="{BB962C8B-B14F-4D97-AF65-F5344CB8AC3E}">
        <p14:creationId xmlns:p14="http://schemas.microsoft.com/office/powerpoint/2010/main" val="329006250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121765" y="1491742"/>
            <a:ext cx="4055110" cy="635000"/>
          </a:xfrm>
          <a:prstGeom prst="rect">
            <a:avLst/>
          </a:prstGeom>
        </p:spPr>
        <p:txBody>
          <a:bodyPr vert="horz" wrap="square" lIns="0" tIns="12065" rIns="0" bIns="0" rtlCol="0">
            <a:spAutoFit/>
          </a:bodyPr>
          <a:lstStyle/>
          <a:p>
            <a:pPr marL="12700">
              <a:lnSpc>
                <a:spcPct val="100000"/>
              </a:lnSpc>
              <a:spcBef>
                <a:spcPts val="95"/>
              </a:spcBef>
            </a:pPr>
            <a:r>
              <a:rPr spc="-5" dirty="0"/>
              <a:t>Manifestaciones</a:t>
            </a:r>
          </a:p>
        </p:txBody>
      </p:sp>
      <p:sp>
        <p:nvSpPr>
          <p:cNvPr id="3" name="object 3"/>
          <p:cNvSpPr txBox="1"/>
          <p:nvPr/>
        </p:nvSpPr>
        <p:spPr>
          <a:xfrm>
            <a:off x="1191869" y="2351659"/>
            <a:ext cx="6537325" cy="2293620"/>
          </a:xfrm>
          <a:prstGeom prst="rect">
            <a:avLst/>
          </a:prstGeom>
        </p:spPr>
        <p:txBody>
          <a:bodyPr vert="horz" wrap="square" lIns="0" tIns="12700" rIns="0" bIns="0" rtlCol="0">
            <a:spAutoFit/>
          </a:bodyPr>
          <a:lstStyle/>
          <a:p>
            <a:pPr marL="285750" marR="1099185" indent="-273685">
              <a:lnSpc>
                <a:spcPct val="100000"/>
              </a:lnSpc>
              <a:spcBef>
                <a:spcPts val="100"/>
              </a:spcBef>
            </a:pPr>
            <a:r>
              <a:rPr sz="1800" spc="20" dirty="0">
                <a:solidFill>
                  <a:srgbClr val="93C500"/>
                </a:solidFill>
                <a:latin typeface="Wingdings 2"/>
                <a:cs typeface="Wingdings 2"/>
              </a:rPr>
              <a:t></a:t>
            </a:r>
            <a:r>
              <a:rPr sz="1800" spc="20" dirty="0">
                <a:solidFill>
                  <a:srgbClr val="93C500"/>
                </a:solidFill>
                <a:latin typeface="Times New Roman"/>
                <a:cs typeface="Times New Roman"/>
              </a:rPr>
              <a:t> </a:t>
            </a:r>
            <a:r>
              <a:rPr sz="2400" dirty="0">
                <a:solidFill>
                  <a:srgbClr val="3D3C2C"/>
                </a:solidFill>
                <a:latin typeface="Century Gothic"/>
                <a:cs typeface="Century Gothic"/>
              </a:rPr>
              <a:t>La LLC </a:t>
            </a:r>
            <a:r>
              <a:rPr sz="2400" spc="5" dirty="0">
                <a:solidFill>
                  <a:srgbClr val="3D3C2C"/>
                </a:solidFill>
                <a:latin typeface="Century Gothic"/>
                <a:cs typeface="Century Gothic"/>
              </a:rPr>
              <a:t>sigue </a:t>
            </a:r>
            <a:r>
              <a:rPr sz="2400" dirty="0">
                <a:solidFill>
                  <a:srgbClr val="3D3C2C"/>
                </a:solidFill>
                <a:latin typeface="Century Gothic"/>
                <a:cs typeface="Century Gothic"/>
              </a:rPr>
              <a:t>una evolución </a:t>
            </a:r>
            <a:r>
              <a:rPr sz="2400" spc="-5" dirty="0">
                <a:solidFill>
                  <a:srgbClr val="3D3C2C"/>
                </a:solidFill>
                <a:latin typeface="Century Gothic"/>
                <a:cs typeface="Century Gothic"/>
              </a:rPr>
              <a:t>lenta</a:t>
            </a:r>
            <a:r>
              <a:rPr sz="2400" spc="-100" dirty="0">
                <a:solidFill>
                  <a:srgbClr val="3D3C2C"/>
                </a:solidFill>
                <a:latin typeface="Century Gothic"/>
                <a:cs typeface="Century Gothic"/>
              </a:rPr>
              <a:t> </a:t>
            </a:r>
            <a:r>
              <a:rPr sz="2400" dirty="0">
                <a:solidFill>
                  <a:srgbClr val="3D3C2C"/>
                </a:solidFill>
                <a:latin typeface="Century Gothic"/>
                <a:cs typeface="Century Gothic"/>
              </a:rPr>
              <a:t>e  indolente</a:t>
            </a:r>
            <a:endParaRPr sz="2400" dirty="0">
              <a:latin typeface="Century Gothic"/>
              <a:cs typeface="Century Gothic"/>
            </a:endParaRPr>
          </a:p>
          <a:p>
            <a:pPr marL="285750" marR="5080" indent="-273685">
              <a:lnSpc>
                <a:spcPct val="100000"/>
              </a:lnSpc>
              <a:spcBef>
                <a:spcPts val="575"/>
              </a:spcBef>
            </a:pPr>
            <a:r>
              <a:rPr sz="1800" spc="20" dirty="0">
                <a:solidFill>
                  <a:srgbClr val="93C500"/>
                </a:solidFill>
                <a:latin typeface="Wingdings 2"/>
                <a:cs typeface="Wingdings 2"/>
              </a:rPr>
              <a:t></a:t>
            </a:r>
            <a:r>
              <a:rPr sz="1800" spc="20" dirty="0">
                <a:solidFill>
                  <a:srgbClr val="93C500"/>
                </a:solidFill>
                <a:latin typeface="Times New Roman"/>
                <a:cs typeface="Times New Roman"/>
              </a:rPr>
              <a:t> </a:t>
            </a:r>
            <a:r>
              <a:rPr sz="2400" dirty="0">
                <a:solidFill>
                  <a:srgbClr val="3D3C2C"/>
                </a:solidFill>
                <a:latin typeface="Century Gothic"/>
                <a:cs typeface="Century Gothic"/>
              </a:rPr>
              <a:t>A menudo </a:t>
            </a:r>
            <a:r>
              <a:rPr sz="2400" spc="-5" dirty="0">
                <a:solidFill>
                  <a:srgbClr val="3D3C2C"/>
                </a:solidFill>
                <a:latin typeface="Century Gothic"/>
                <a:cs typeface="Century Gothic"/>
              </a:rPr>
              <a:t>las personas </a:t>
            </a:r>
            <a:r>
              <a:rPr sz="2400" dirty="0">
                <a:solidFill>
                  <a:srgbClr val="3D3C2C"/>
                </a:solidFill>
                <a:latin typeface="Century Gothic"/>
                <a:cs typeface="Century Gothic"/>
              </a:rPr>
              <a:t>afectadas </a:t>
            </a:r>
            <a:r>
              <a:rPr sz="2400" spc="-5" dirty="0">
                <a:solidFill>
                  <a:srgbClr val="3D3C2C"/>
                </a:solidFill>
                <a:latin typeface="Century Gothic"/>
                <a:cs typeface="Century Gothic"/>
              </a:rPr>
              <a:t>se  </a:t>
            </a:r>
            <a:r>
              <a:rPr sz="2400" dirty="0">
                <a:solidFill>
                  <a:srgbClr val="3D3C2C"/>
                </a:solidFill>
                <a:latin typeface="Century Gothic"/>
                <a:cs typeface="Century Gothic"/>
              </a:rPr>
              <a:t>encuentran asintomáticas en el</a:t>
            </a:r>
            <a:r>
              <a:rPr sz="2400" spc="-135" dirty="0">
                <a:solidFill>
                  <a:srgbClr val="3D3C2C"/>
                </a:solidFill>
                <a:latin typeface="Century Gothic"/>
                <a:cs typeface="Century Gothic"/>
              </a:rPr>
              <a:t> </a:t>
            </a:r>
            <a:r>
              <a:rPr sz="2400" dirty="0">
                <a:solidFill>
                  <a:srgbClr val="3D3C2C"/>
                </a:solidFill>
                <a:latin typeface="Century Gothic"/>
                <a:cs typeface="Century Gothic"/>
              </a:rPr>
              <a:t>momento  </a:t>
            </a:r>
            <a:r>
              <a:rPr sz="2400" spc="-5" dirty="0">
                <a:solidFill>
                  <a:srgbClr val="3D3C2C"/>
                </a:solidFill>
                <a:latin typeface="Century Gothic"/>
                <a:cs typeface="Century Gothic"/>
              </a:rPr>
              <a:t>del </a:t>
            </a:r>
            <a:r>
              <a:rPr sz="2400" dirty="0">
                <a:solidFill>
                  <a:srgbClr val="3D3C2C"/>
                </a:solidFill>
                <a:latin typeface="Century Gothic"/>
                <a:cs typeface="Century Gothic"/>
              </a:rPr>
              <a:t>diagnóstico y </a:t>
            </a:r>
            <a:r>
              <a:rPr sz="2400" spc="-5" dirty="0">
                <a:solidFill>
                  <a:srgbClr val="3D3C2C"/>
                </a:solidFill>
                <a:latin typeface="Century Gothic"/>
                <a:cs typeface="Century Gothic"/>
              </a:rPr>
              <a:t>la </a:t>
            </a:r>
            <a:r>
              <a:rPr sz="2400" dirty="0">
                <a:solidFill>
                  <a:srgbClr val="3D3C2C"/>
                </a:solidFill>
                <a:latin typeface="Century Gothic"/>
                <a:cs typeface="Century Gothic"/>
              </a:rPr>
              <a:t>linfocitosis </a:t>
            </a:r>
            <a:r>
              <a:rPr sz="2400" spc="-5" dirty="0">
                <a:solidFill>
                  <a:srgbClr val="3D3C2C"/>
                </a:solidFill>
                <a:latin typeface="Century Gothic"/>
                <a:cs typeface="Century Gothic"/>
              </a:rPr>
              <a:t>se </a:t>
            </a:r>
            <a:r>
              <a:rPr sz="2400" dirty="0">
                <a:solidFill>
                  <a:srgbClr val="3D3C2C"/>
                </a:solidFill>
                <a:latin typeface="Century Gothic"/>
                <a:cs typeface="Century Gothic"/>
              </a:rPr>
              <a:t>nota en  el hemograma</a:t>
            </a:r>
            <a:r>
              <a:rPr sz="2400" spc="-45" dirty="0">
                <a:solidFill>
                  <a:srgbClr val="3D3C2C"/>
                </a:solidFill>
                <a:latin typeface="Century Gothic"/>
                <a:cs typeface="Century Gothic"/>
              </a:rPr>
              <a:t> </a:t>
            </a:r>
            <a:r>
              <a:rPr sz="2400" spc="-5" dirty="0">
                <a:solidFill>
                  <a:srgbClr val="3D3C2C"/>
                </a:solidFill>
                <a:latin typeface="Century Gothic"/>
                <a:cs typeface="Century Gothic"/>
              </a:rPr>
              <a:t>completo</a:t>
            </a:r>
            <a:endParaRPr sz="2400" dirty="0">
              <a:latin typeface="Century Gothic"/>
              <a:cs typeface="Century Gothic"/>
            </a:endParaRP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121765" y="1491742"/>
            <a:ext cx="4055110" cy="635000"/>
          </a:xfrm>
          <a:prstGeom prst="rect">
            <a:avLst/>
          </a:prstGeom>
        </p:spPr>
        <p:txBody>
          <a:bodyPr vert="horz" wrap="square" lIns="0" tIns="12065" rIns="0" bIns="0" rtlCol="0">
            <a:spAutoFit/>
          </a:bodyPr>
          <a:lstStyle/>
          <a:p>
            <a:pPr marL="12700">
              <a:lnSpc>
                <a:spcPct val="100000"/>
              </a:lnSpc>
              <a:spcBef>
                <a:spcPts val="95"/>
              </a:spcBef>
            </a:pPr>
            <a:r>
              <a:rPr spc="-5" dirty="0"/>
              <a:t>Manifestaciones</a:t>
            </a:r>
          </a:p>
        </p:txBody>
      </p:sp>
      <p:sp>
        <p:nvSpPr>
          <p:cNvPr id="3" name="object 3"/>
          <p:cNvSpPr txBox="1">
            <a:spLocks noGrp="1"/>
          </p:cNvSpPr>
          <p:nvPr>
            <p:ph type="body" idx="1"/>
          </p:nvPr>
        </p:nvSpPr>
        <p:spPr>
          <a:prstGeom prst="rect">
            <a:avLst/>
          </a:prstGeom>
        </p:spPr>
        <p:txBody>
          <a:bodyPr vert="horz" wrap="square" lIns="0" tIns="12700" rIns="0" bIns="0" rtlCol="0">
            <a:spAutoFit/>
          </a:bodyPr>
          <a:lstStyle/>
          <a:p>
            <a:pPr marL="285750" marR="5080" indent="-273685">
              <a:lnSpc>
                <a:spcPct val="100000"/>
              </a:lnSpc>
              <a:spcBef>
                <a:spcPts val="100"/>
              </a:spcBef>
            </a:pPr>
            <a:r>
              <a:rPr sz="1800" spc="20" dirty="0">
                <a:solidFill>
                  <a:srgbClr val="93C500"/>
                </a:solidFill>
                <a:latin typeface="Wingdings 2"/>
                <a:cs typeface="Wingdings 2"/>
              </a:rPr>
              <a:t></a:t>
            </a:r>
            <a:r>
              <a:rPr sz="1800" spc="20" dirty="0">
                <a:solidFill>
                  <a:srgbClr val="93C500"/>
                </a:solidFill>
                <a:latin typeface="Times New Roman"/>
                <a:cs typeface="Times New Roman"/>
              </a:rPr>
              <a:t> </a:t>
            </a:r>
            <a:r>
              <a:rPr dirty="0"/>
              <a:t>La fatiga, </a:t>
            </a:r>
            <a:r>
              <a:rPr spc="-5" dirty="0"/>
              <a:t>la </a:t>
            </a:r>
            <a:r>
              <a:rPr dirty="0"/>
              <a:t>tolerancia reducida al  ejercicio, el aumento </a:t>
            </a:r>
            <a:r>
              <a:rPr spc="-5" dirty="0"/>
              <a:t>de </a:t>
            </a:r>
            <a:r>
              <a:rPr dirty="0"/>
              <a:t>tamaño </a:t>
            </a:r>
            <a:r>
              <a:rPr spc="-5" dirty="0"/>
              <a:t>de los  </a:t>
            </a:r>
            <a:r>
              <a:rPr dirty="0"/>
              <a:t>ganglios </a:t>
            </a:r>
            <a:r>
              <a:rPr spc="-5" dirty="0"/>
              <a:t>linfáticos </a:t>
            </a:r>
            <a:r>
              <a:rPr dirty="0"/>
              <a:t>superficiales o </a:t>
            </a:r>
            <a:r>
              <a:rPr spc="-5" dirty="0"/>
              <a:t>la  </a:t>
            </a:r>
            <a:r>
              <a:rPr dirty="0"/>
              <a:t>esplenomegalia suelen reflejar un</a:t>
            </a:r>
            <a:r>
              <a:rPr spc="-110" dirty="0"/>
              <a:t> </a:t>
            </a:r>
            <a:r>
              <a:rPr dirty="0"/>
              <a:t>estadio  más</a:t>
            </a:r>
            <a:r>
              <a:rPr spc="-35" dirty="0"/>
              <a:t> </a:t>
            </a:r>
            <a:r>
              <a:rPr dirty="0"/>
              <a:t>avanzado.</a:t>
            </a:r>
            <a:endParaRPr sz="1800" dirty="0">
              <a:latin typeface="Times New Roman"/>
              <a:cs typeface="Times New Roman"/>
            </a:endParaRP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121765" y="1491742"/>
            <a:ext cx="4055110" cy="635000"/>
          </a:xfrm>
          <a:prstGeom prst="rect">
            <a:avLst/>
          </a:prstGeom>
        </p:spPr>
        <p:txBody>
          <a:bodyPr vert="horz" wrap="square" lIns="0" tIns="12065" rIns="0" bIns="0" rtlCol="0">
            <a:spAutoFit/>
          </a:bodyPr>
          <a:lstStyle/>
          <a:p>
            <a:pPr marL="12700">
              <a:lnSpc>
                <a:spcPct val="100000"/>
              </a:lnSpc>
              <a:spcBef>
                <a:spcPts val="95"/>
              </a:spcBef>
            </a:pPr>
            <a:r>
              <a:rPr spc="-5" dirty="0"/>
              <a:t>Manifestaciones</a:t>
            </a:r>
          </a:p>
        </p:txBody>
      </p:sp>
      <p:sp>
        <p:nvSpPr>
          <p:cNvPr id="3" name="object 3"/>
          <p:cNvSpPr txBox="1"/>
          <p:nvPr/>
        </p:nvSpPr>
        <p:spPr>
          <a:xfrm>
            <a:off x="1191869" y="2351659"/>
            <a:ext cx="6392545" cy="2586355"/>
          </a:xfrm>
          <a:prstGeom prst="rect">
            <a:avLst/>
          </a:prstGeom>
        </p:spPr>
        <p:txBody>
          <a:bodyPr vert="horz" wrap="square" lIns="0" tIns="12700" rIns="0" bIns="0" rtlCol="0">
            <a:spAutoFit/>
          </a:bodyPr>
          <a:lstStyle/>
          <a:p>
            <a:pPr marL="285750" marR="5080" indent="-273685">
              <a:lnSpc>
                <a:spcPct val="100000"/>
              </a:lnSpc>
              <a:spcBef>
                <a:spcPts val="100"/>
              </a:spcBef>
            </a:pPr>
            <a:r>
              <a:rPr sz="1800" spc="20" dirty="0">
                <a:solidFill>
                  <a:srgbClr val="93C500"/>
                </a:solidFill>
                <a:latin typeface="Wingdings 2"/>
                <a:cs typeface="Wingdings 2"/>
              </a:rPr>
              <a:t></a:t>
            </a:r>
            <a:r>
              <a:rPr sz="1800" spc="20" dirty="0">
                <a:solidFill>
                  <a:srgbClr val="93C500"/>
                </a:solidFill>
                <a:latin typeface="Times New Roman"/>
                <a:cs typeface="Times New Roman"/>
              </a:rPr>
              <a:t> </a:t>
            </a:r>
            <a:r>
              <a:rPr sz="2400" dirty="0">
                <a:solidFill>
                  <a:srgbClr val="3D3C2C"/>
                </a:solidFill>
                <a:latin typeface="Century Gothic"/>
                <a:cs typeface="Century Gothic"/>
              </a:rPr>
              <a:t>A medida </a:t>
            </a:r>
            <a:r>
              <a:rPr sz="2400" spc="-5" dirty="0">
                <a:solidFill>
                  <a:srgbClr val="3D3C2C"/>
                </a:solidFill>
                <a:latin typeface="Century Gothic"/>
                <a:cs typeface="Century Gothic"/>
              </a:rPr>
              <a:t>que </a:t>
            </a:r>
            <a:r>
              <a:rPr sz="2400" dirty="0">
                <a:solidFill>
                  <a:srgbClr val="3D3C2C"/>
                </a:solidFill>
                <a:latin typeface="Century Gothic"/>
                <a:cs typeface="Century Gothic"/>
              </a:rPr>
              <a:t>la enfermedad </a:t>
            </a:r>
            <a:r>
              <a:rPr sz="2400" spc="-5" dirty="0">
                <a:solidFill>
                  <a:srgbClr val="3D3C2C"/>
                </a:solidFill>
                <a:latin typeface="Century Gothic"/>
                <a:cs typeface="Century Gothic"/>
              </a:rPr>
              <a:t>progresa,  los </a:t>
            </a:r>
            <a:r>
              <a:rPr sz="2400" dirty="0">
                <a:solidFill>
                  <a:srgbClr val="3D3C2C"/>
                </a:solidFill>
                <a:latin typeface="Century Gothic"/>
                <a:cs typeface="Century Gothic"/>
              </a:rPr>
              <a:t>ganglios </a:t>
            </a:r>
            <a:r>
              <a:rPr sz="2400" spc="-5" dirty="0">
                <a:solidFill>
                  <a:srgbClr val="3D3C2C"/>
                </a:solidFill>
                <a:latin typeface="Century Gothic"/>
                <a:cs typeface="Century Gothic"/>
              </a:rPr>
              <a:t>linfáticos </a:t>
            </a:r>
            <a:r>
              <a:rPr sz="2400" spc="5" dirty="0">
                <a:solidFill>
                  <a:srgbClr val="3D3C2C"/>
                </a:solidFill>
                <a:latin typeface="Century Gothic"/>
                <a:cs typeface="Century Gothic"/>
              </a:rPr>
              <a:t>van </a:t>
            </a:r>
            <a:r>
              <a:rPr sz="2400" dirty="0">
                <a:solidFill>
                  <a:srgbClr val="3D3C2C"/>
                </a:solidFill>
                <a:latin typeface="Century Gothic"/>
                <a:cs typeface="Century Gothic"/>
              </a:rPr>
              <a:t>aumentando  gradualmente </a:t>
            </a:r>
            <a:r>
              <a:rPr sz="2400" spc="-5" dirty="0">
                <a:solidFill>
                  <a:srgbClr val="3D3C2C"/>
                </a:solidFill>
                <a:latin typeface="Century Gothic"/>
                <a:cs typeface="Century Gothic"/>
              </a:rPr>
              <a:t>de </a:t>
            </a:r>
            <a:r>
              <a:rPr sz="2400" dirty="0">
                <a:solidFill>
                  <a:srgbClr val="3D3C2C"/>
                </a:solidFill>
                <a:latin typeface="Century Gothic"/>
                <a:cs typeface="Century Gothic"/>
              </a:rPr>
              <a:t>tamaño y </a:t>
            </a:r>
            <a:r>
              <a:rPr sz="2400" spc="-5" dirty="0">
                <a:solidFill>
                  <a:srgbClr val="3D3C2C"/>
                </a:solidFill>
                <a:latin typeface="Century Gothic"/>
                <a:cs typeface="Century Gothic"/>
              </a:rPr>
              <a:t>se </a:t>
            </a:r>
            <a:r>
              <a:rPr sz="2400" spc="5" dirty="0">
                <a:solidFill>
                  <a:srgbClr val="3D3C2C"/>
                </a:solidFill>
                <a:latin typeface="Century Gothic"/>
                <a:cs typeface="Century Gothic"/>
              </a:rPr>
              <a:t>van  </a:t>
            </a:r>
            <a:r>
              <a:rPr sz="2400" dirty="0">
                <a:solidFill>
                  <a:srgbClr val="3D3C2C"/>
                </a:solidFill>
                <a:latin typeface="Century Gothic"/>
                <a:cs typeface="Century Gothic"/>
              </a:rPr>
              <a:t>comprometiendo </a:t>
            </a:r>
            <a:r>
              <a:rPr sz="2400" spc="5" dirty="0">
                <a:solidFill>
                  <a:srgbClr val="3D3C2C"/>
                </a:solidFill>
                <a:latin typeface="Century Gothic"/>
                <a:cs typeface="Century Gothic"/>
              </a:rPr>
              <a:t>nuevos </a:t>
            </a:r>
            <a:r>
              <a:rPr sz="2400" dirty="0">
                <a:solidFill>
                  <a:srgbClr val="3D3C2C"/>
                </a:solidFill>
                <a:latin typeface="Century Gothic"/>
                <a:cs typeface="Century Gothic"/>
              </a:rPr>
              <a:t>ganglios, a  </a:t>
            </a:r>
            <a:r>
              <a:rPr sz="2400" spc="5" dirty="0">
                <a:solidFill>
                  <a:srgbClr val="3D3C2C"/>
                </a:solidFill>
                <a:latin typeface="Century Gothic"/>
                <a:cs typeface="Century Gothic"/>
              </a:rPr>
              <a:t>veces </a:t>
            </a:r>
            <a:r>
              <a:rPr sz="2400" dirty="0">
                <a:solidFill>
                  <a:srgbClr val="3D3C2C"/>
                </a:solidFill>
                <a:latin typeface="Century Gothic"/>
                <a:cs typeface="Century Gothic"/>
              </a:rPr>
              <a:t>en </a:t>
            </a:r>
            <a:r>
              <a:rPr sz="2400" spc="-5" dirty="0">
                <a:solidFill>
                  <a:srgbClr val="3D3C2C"/>
                </a:solidFill>
                <a:latin typeface="Century Gothic"/>
                <a:cs typeface="Century Gothic"/>
              </a:rPr>
              <a:t>áreas </a:t>
            </a:r>
            <a:r>
              <a:rPr sz="2400" dirty="0">
                <a:solidFill>
                  <a:srgbClr val="3D3C2C"/>
                </a:solidFill>
                <a:latin typeface="Century Gothic"/>
                <a:cs typeface="Century Gothic"/>
              </a:rPr>
              <a:t>inusuales como cuero  </a:t>
            </a:r>
            <a:r>
              <a:rPr sz="2400" spc="-5" dirty="0">
                <a:solidFill>
                  <a:srgbClr val="3D3C2C"/>
                </a:solidFill>
                <a:latin typeface="Century Gothic"/>
                <a:cs typeface="Century Gothic"/>
              </a:rPr>
              <a:t>cabelludo, </a:t>
            </a:r>
            <a:r>
              <a:rPr sz="2400" dirty="0">
                <a:solidFill>
                  <a:srgbClr val="3D3C2C"/>
                </a:solidFill>
                <a:latin typeface="Century Gothic"/>
                <a:cs typeface="Century Gothic"/>
              </a:rPr>
              <a:t>órbitas, faringe, </a:t>
            </a:r>
            <a:r>
              <a:rPr sz="2400" spc="-5" dirty="0">
                <a:solidFill>
                  <a:srgbClr val="3D3C2C"/>
                </a:solidFill>
                <a:latin typeface="Century Gothic"/>
                <a:cs typeface="Century Gothic"/>
              </a:rPr>
              <a:t>pleura, </a:t>
            </a:r>
            <a:r>
              <a:rPr sz="2400" dirty="0">
                <a:solidFill>
                  <a:srgbClr val="3D3C2C"/>
                </a:solidFill>
                <a:latin typeface="Century Gothic"/>
                <a:cs typeface="Century Gothic"/>
              </a:rPr>
              <a:t>tracto  </a:t>
            </a:r>
            <a:r>
              <a:rPr sz="2400" spc="-10" dirty="0">
                <a:solidFill>
                  <a:srgbClr val="3D3C2C"/>
                </a:solidFill>
                <a:latin typeface="Century Gothic"/>
                <a:cs typeface="Century Gothic"/>
              </a:rPr>
              <a:t>GI, </a:t>
            </a:r>
            <a:r>
              <a:rPr sz="2400" spc="-5" dirty="0">
                <a:solidFill>
                  <a:srgbClr val="3D3C2C"/>
                </a:solidFill>
                <a:latin typeface="Century Gothic"/>
                <a:cs typeface="Century Gothic"/>
              </a:rPr>
              <a:t>hígado, próstata </a:t>
            </a:r>
            <a:r>
              <a:rPr sz="2400" dirty="0">
                <a:solidFill>
                  <a:srgbClr val="3D3C2C"/>
                </a:solidFill>
                <a:latin typeface="Century Gothic"/>
                <a:cs typeface="Century Gothic"/>
              </a:rPr>
              <a:t>y</a:t>
            </a:r>
            <a:r>
              <a:rPr sz="2400" spc="-30" dirty="0">
                <a:solidFill>
                  <a:srgbClr val="3D3C2C"/>
                </a:solidFill>
                <a:latin typeface="Century Gothic"/>
                <a:cs typeface="Century Gothic"/>
              </a:rPr>
              <a:t> </a:t>
            </a:r>
            <a:r>
              <a:rPr sz="2400" dirty="0">
                <a:solidFill>
                  <a:srgbClr val="3D3C2C"/>
                </a:solidFill>
                <a:latin typeface="Century Gothic"/>
                <a:cs typeface="Century Gothic"/>
              </a:rPr>
              <a:t>gónadas.</a:t>
            </a:r>
            <a:endParaRPr sz="2400" dirty="0">
              <a:latin typeface="Century Gothic"/>
              <a:cs typeface="Century Gothic"/>
            </a:endParaRP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121765" y="1491742"/>
            <a:ext cx="4055110" cy="635000"/>
          </a:xfrm>
          <a:prstGeom prst="rect">
            <a:avLst/>
          </a:prstGeom>
        </p:spPr>
        <p:txBody>
          <a:bodyPr vert="horz" wrap="square" lIns="0" tIns="12065" rIns="0" bIns="0" rtlCol="0">
            <a:spAutoFit/>
          </a:bodyPr>
          <a:lstStyle/>
          <a:p>
            <a:pPr marL="12700">
              <a:lnSpc>
                <a:spcPct val="100000"/>
              </a:lnSpc>
              <a:spcBef>
                <a:spcPts val="95"/>
              </a:spcBef>
            </a:pPr>
            <a:r>
              <a:rPr sz="4000" spc="-5" dirty="0">
                <a:solidFill>
                  <a:srgbClr val="93C500"/>
                </a:solidFill>
                <a:latin typeface="Century Gothic"/>
                <a:cs typeface="Century Gothic"/>
              </a:rPr>
              <a:t>Manifestaciones</a:t>
            </a:r>
            <a:endParaRPr sz="4000" dirty="0">
              <a:latin typeface="Century Gothic"/>
              <a:cs typeface="Century Gothic"/>
            </a:endParaRPr>
          </a:p>
        </p:txBody>
      </p:sp>
      <p:sp>
        <p:nvSpPr>
          <p:cNvPr id="3" name="object 3"/>
          <p:cNvSpPr txBox="1"/>
          <p:nvPr/>
        </p:nvSpPr>
        <p:spPr>
          <a:xfrm>
            <a:off x="1191869" y="2351659"/>
            <a:ext cx="6339840" cy="1122680"/>
          </a:xfrm>
          <a:prstGeom prst="rect">
            <a:avLst/>
          </a:prstGeom>
        </p:spPr>
        <p:txBody>
          <a:bodyPr vert="horz" wrap="square" lIns="0" tIns="12700" rIns="0" bIns="0" rtlCol="0">
            <a:spAutoFit/>
          </a:bodyPr>
          <a:lstStyle/>
          <a:p>
            <a:pPr marL="285750" marR="5080" indent="-273685">
              <a:lnSpc>
                <a:spcPct val="100000"/>
              </a:lnSpc>
              <a:spcBef>
                <a:spcPts val="100"/>
              </a:spcBef>
            </a:pPr>
            <a:r>
              <a:rPr sz="1800" spc="20" dirty="0">
                <a:solidFill>
                  <a:srgbClr val="93C500"/>
                </a:solidFill>
                <a:latin typeface="Wingdings 2"/>
                <a:cs typeface="Wingdings 2"/>
              </a:rPr>
              <a:t></a:t>
            </a:r>
            <a:r>
              <a:rPr sz="1800" spc="20" dirty="0">
                <a:solidFill>
                  <a:srgbClr val="93C500"/>
                </a:solidFill>
                <a:latin typeface="Times New Roman"/>
                <a:cs typeface="Times New Roman"/>
              </a:rPr>
              <a:t> </a:t>
            </a:r>
            <a:r>
              <a:rPr sz="2400" dirty="0">
                <a:solidFill>
                  <a:srgbClr val="3D3C2C"/>
                </a:solidFill>
                <a:latin typeface="Century Gothic"/>
                <a:cs typeface="Century Gothic"/>
              </a:rPr>
              <a:t>También </a:t>
            </a:r>
            <a:r>
              <a:rPr sz="2400" spc="-5" dirty="0">
                <a:solidFill>
                  <a:srgbClr val="3D3C2C"/>
                </a:solidFill>
                <a:latin typeface="Century Gothic"/>
                <a:cs typeface="Century Gothic"/>
              </a:rPr>
              <a:t>se </a:t>
            </a:r>
            <a:r>
              <a:rPr sz="2400" dirty="0">
                <a:solidFill>
                  <a:srgbClr val="3D3C2C"/>
                </a:solidFill>
                <a:latin typeface="Century Gothic"/>
                <a:cs typeface="Century Gothic"/>
              </a:rPr>
              <a:t>observan fatiga intensa,  infecciones recurrentes, palidez,</a:t>
            </a:r>
            <a:r>
              <a:rPr sz="2400" spc="-135" dirty="0">
                <a:solidFill>
                  <a:srgbClr val="3D3C2C"/>
                </a:solidFill>
                <a:latin typeface="Century Gothic"/>
                <a:cs typeface="Century Gothic"/>
              </a:rPr>
              <a:t> </a:t>
            </a:r>
            <a:r>
              <a:rPr sz="2400" dirty="0">
                <a:solidFill>
                  <a:srgbClr val="3D3C2C"/>
                </a:solidFill>
                <a:latin typeface="Century Gothic"/>
                <a:cs typeface="Century Gothic"/>
              </a:rPr>
              <a:t>edema,  </a:t>
            </a:r>
            <a:r>
              <a:rPr sz="2400" spc="-5" dirty="0">
                <a:solidFill>
                  <a:srgbClr val="3D3C2C"/>
                </a:solidFill>
                <a:latin typeface="Century Gothic"/>
                <a:cs typeface="Century Gothic"/>
              </a:rPr>
              <a:t>tromboflebitis </a:t>
            </a:r>
            <a:r>
              <a:rPr sz="2400" dirty="0">
                <a:solidFill>
                  <a:srgbClr val="3D3C2C"/>
                </a:solidFill>
                <a:latin typeface="Century Gothic"/>
                <a:cs typeface="Century Gothic"/>
              </a:rPr>
              <a:t>y</a:t>
            </a:r>
            <a:r>
              <a:rPr sz="2400" spc="-45" dirty="0">
                <a:solidFill>
                  <a:srgbClr val="3D3C2C"/>
                </a:solidFill>
                <a:latin typeface="Century Gothic"/>
                <a:cs typeface="Century Gothic"/>
              </a:rPr>
              <a:t> </a:t>
            </a:r>
            <a:r>
              <a:rPr sz="2400" spc="-5" dirty="0">
                <a:solidFill>
                  <a:srgbClr val="3D3C2C"/>
                </a:solidFill>
                <a:latin typeface="Century Gothic"/>
                <a:cs typeface="Century Gothic"/>
              </a:rPr>
              <a:t>dolor.</a:t>
            </a:r>
            <a:endParaRPr sz="2400" dirty="0">
              <a:latin typeface="Century Gothic"/>
              <a:cs typeface="Century Gothic"/>
            </a:endParaRP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121765" y="1491742"/>
            <a:ext cx="4055110" cy="635000"/>
          </a:xfrm>
          <a:prstGeom prst="rect">
            <a:avLst/>
          </a:prstGeom>
        </p:spPr>
        <p:txBody>
          <a:bodyPr vert="horz" wrap="square" lIns="0" tIns="12065" rIns="0" bIns="0" rtlCol="0">
            <a:spAutoFit/>
          </a:bodyPr>
          <a:lstStyle/>
          <a:p>
            <a:pPr marL="12700">
              <a:lnSpc>
                <a:spcPct val="100000"/>
              </a:lnSpc>
              <a:spcBef>
                <a:spcPts val="95"/>
              </a:spcBef>
            </a:pPr>
            <a:r>
              <a:rPr spc="-5" dirty="0"/>
              <a:t>Manifestaciones</a:t>
            </a:r>
          </a:p>
        </p:txBody>
      </p:sp>
      <p:sp>
        <p:nvSpPr>
          <p:cNvPr id="3" name="object 3"/>
          <p:cNvSpPr txBox="1"/>
          <p:nvPr/>
        </p:nvSpPr>
        <p:spPr>
          <a:xfrm>
            <a:off x="1191869" y="2351659"/>
            <a:ext cx="5692140" cy="2182649"/>
          </a:xfrm>
          <a:prstGeom prst="rect">
            <a:avLst/>
          </a:prstGeom>
        </p:spPr>
        <p:txBody>
          <a:bodyPr vert="horz" wrap="square" lIns="0" tIns="12700" rIns="0" bIns="0" rtlCol="0">
            <a:spAutoFit/>
          </a:bodyPr>
          <a:lstStyle/>
          <a:p>
            <a:pPr marL="12700">
              <a:lnSpc>
                <a:spcPct val="100000"/>
              </a:lnSpc>
              <a:spcBef>
                <a:spcPts val="100"/>
              </a:spcBef>
            </a:pPr>
            <a:r>
              <a:rPr sz="2400" dirty="0">
                <a:solidFill>
                  <a:srgbClr val="3D3C2C"/>
                </a:solidFill>
                <a:latin typeface="Century Gothic"/>
                <a:cs typeface="Century Gothic"/>
              </a:rPr>
              <a:t>La LMC </a:t>
            </a:r>
            <a:r>
              <a:rPr sz="2400" spc="5" dirty="0">
                <a:solidFill>
                  <a:srgbClr val="3D3C2C"/>
                </a:solidFill>
                <a:latin typeface="Century Gothic"/>
                <a:cs typeface="Century Gothic"/>
              </a:rPr>
              <a:t>sigue </a:t>
            </a:r>
            <a:r>
              <a:rPr sz="2400" dirty="0">
                <a:solidFill>
                  <a:srgbClr val="3D3C2C"/>
                </a:solidFill>
                <a:latin typeface="Century Gothic"/>
                <a:cs typeface="Century Gothic"/>
              </a:rPr>
              <a:t>una evolución</a:t>
            </a:r>
            <a:r>
              <a:rPr sz="2400" spc="-85" dirty="0">
                <a:solidFill>
                  <a:srgbClr val="3D3C2C"/>
                </a:solidFill>
                <a:latin typeface="Century Gothic"/>
                <a:cs typeface="Century Gothic"/>
              </a:rPr>
              <a:t> </a:t>
            </a:r>
            <a:r>
              <a:rPr sz="2400" dirty="0">
                <a:solidFill>
                  <a:srgbClr val="3D3C2C"/>
                </a:solidFill>
                <a:latin typeface="Century Gothic"/>
                <a:cs typeface="Century Gothic"/>
              </a:rPr>
              <a:t>trifásica</a:t>
            </a:r>
            <a:endParaRPr sz="2400" dirty="0">
              <a:latin typeface="Century Gothic"/>
              <a:cs typeface="Century Gothic"/>
            </a:endParaRPr>
          </a:p>
          <a:p>
            <a:pPr>
              <a:lnSpc>
                <a:spcPct val="100000"/>
              </a:lnSpc>
              <a:spcBef>
                <a:spcPts val="5"/>
              </a:spcBef>
            </a:pPr>
            <a:endParaRPr sz="3500" dirty="0">
              <a:latin typeface="Times New Roman"/>
              <a:cs typeface="Times New Roman"/>
            </a:endParaRPr>
          </a:p>
          <a:p>
            <a:pPr marL="12700">
              <a:lnSpc>
                <a:spcPct val="100000"/>
              </a:lnSpc>
            </a:pPr>
            <a:r>
              <a:rPr sz="1800" spc="20" dirty="0">
                <a:solidFill>
                  <a:srgbClr val="93C500"/>
                </a:solidFill>
                <a:latin typeface="Wingdings 2"/>
                <a:cs typeface="Wingdings 2"/>
              </a:rPr>
              <a:t></a:t>
            </a:r>
            <a:r>
              <a:rPr sz="1800" spc="20" dirty="0">
                <a:solidFill>
                  <a:srgbClr val="93C500"/>
                </a:solidFill>
                <a:latin typeface="Times New Roman"/>
                <a:cs typeface="Times New Roman"/>
              </a:rPr>
              <a:t> </a:t>
            </a:r>
            <a:r>
              <a:rPr sz="2400" dirty="0">
                <a:solidFill>
                  <a:srgbClr val="3D3C2C"/>
                </a:solidFill>
                <a:latin typeface="Century Gothic"/>
                <a:cs typeface="Century Gothic"/>
              </a:rPr>
              <a:t>Fase crónica </a:t>
            </a:r>
            <a:r>
              <a:rPr sz="2400" spc="-5" dirty="0">
                <a:solidFill>
                  <a:srgbClr val="3D3C2C"/>
                </a:solidFill>
                <a:latin typeface="Century Gothic"/>
                <a:cs typeface="Century Gothic"/>
              </a:rPr>
              <a:t>de </a:t>
            </a:r>
            <a:r>
              <a:rPr sz="2400" dirty="0">
                <a:solidFill>
                  <a:srgbClr val="3D3C2C"/>
                </a:solidFill>
                <a:latin typeface="Century Gothic"/>
                <a:cs typeface="Century Gothic"/>
              </a:rPr>
              <a:t>duración</a:t>
            </a:r>
            <a:r>
              <a:rPr sz="2400" spc="-30" dirty="0">
                <a:solidFill>
                  <a:srgbClr val="3D3C2C"/>
                </a:solidFill>
                <a:latin typeface="Century Gothic"/>
                <a:cs typeface="Century Gothic"/>
              </a:rPr>
              <a:t> </a:t>
            </a:r>
            <a:r>
              <a:rPr sz="2400" dirty="0">
                <a:solidFill>
                  <a:srgbClr val="3D3C2C"/>
                </a:solidFill>
                <a:latin typeface="Century Gothic"/>
                <a:cs typeface="Century Gothic"/>
              </a:rPr>
              <a:t>variable</a:t>
            </a:r>
            <a:endParaRPr sz="2400" dirty="0">
              <a:latin typeface="Century Gothic"/>
              <a:cs typeface="Century Gothic"/>
            </a:endParaRPr>
          </a:p>
          <a:p>
            <a:pPr marL="12700">
              <a:lnSpc>
                <a:spcPct val="100000"/>
              </a:lnSpc>
              <a:spcBef>
                <a:spcPts val="580"/>
              </a:spcBef>
            </a:pPr>
            <a:r>
              <a:rPr sz="1800" spc="20" dirty="0">
                <a:solidFill>
                  <a:srgbClr val="93C500"/>
                </a:solidFill>
                <a:latin typeface="Wingdings 2"/>
                <a:cs typeface="Wingdings 2"/>
              </a:rPr>
              <a:t></a:t>
            </a:r>
            <a:r>
              <a:rPr sz="1800" spc="20" dirty="0">
                <a:solidFill>
                  <a:srgbClr val="93C500"/>
                </a:solidFill>
                <a:latin typeface="Times New Roman"/>
                <a:cs typeface="Times New Roman"/>
              </a:rPr>
              <a:t> </a:t>
            </a:r>
            <a:r>
              <a:rPr sz="2400" dirty="0">
                <a:solidFill>
                  <a:srgbClr val="3D3C2C"/>
                </a:solidFill>
                <a:latin typeface="Century Gothic"/>
                <a:cs typeface="Century Gothic"/>
              </a:rPr>
              <a:t>Fase </a:t>
            </a:r>
            <a:r>
              <a:rPr sz="2400" spc="-5" dirty="0">
                <a:solidFill>
                  <a:srgbClr val="3D3C2C"/>
                </a:solidFill>
                <a:latin typeface="Century Gothic"/>
                <a:cs typeface="Century Gothic"/>
              </a:rPr>
              <a:t>acelerada</a:t>
            </a:r>
            <a:r>
              <a:rPr sz="2400" spc="30" dirty="0">
                <a:solidFill>
                  <a:srgbClr val="3D3C2C"/>
                </a:solidFill>
                <a:latin typeface="Century Gothic"/>
                <a:cs typeface="Century Gothic"/>
              </a:rPr>
              <a:t> </a:t>
            </a:r>
            <a:r>
              <a:rPr sz="2400" dirty="0">
                <a:solidFill>
                  <a:srgbClr val="3D3C2C"/>
                </a:solidFill>
                <a:latin typeface="Century Gothic"/>
                <a:cs typeface="Century Gothic"/>
              </a:rPr>
              <a:t>breve</a:t>
            </a:r>
            <a:endParaRPr sz="2400" dirty="0">
              <a:latin typeface="Century Gothic"/>
              <a:cs typeface="Century Gothic"/>
            </a:endParaRPr>
          </a:p>
          <a:p>
            <a:pPr marL="12700">
              <a:lnSpc>
                <a:spcPct val="100000"/>
              </a:lnSpc>
              <a:spcBef>
                <a:spcPts val="575"/>
              </a:spcBef>
            </a:pPr>
            <a:r>
              <a:rPr sz="1800" spc="20" dirty="0">
                <a:solidFill>
                  <a:srgbClr val="93C500"/>
                </a:solidFill>
                <a:latin typeface="Wingdings 2"/>
                <a:cs typeface="Wingdings 2"/>
              </a:rPr>
              <a:t></a:t>
            </a:r>
            <a:r>
              <a:rPr sz="1800" spc="20" dirty="0">
                <a:solidFill>
                  <a:srgbClr val="93C500"/>
                </a:solidFill>
                <a:latin typeface="Times New Roman"/>
                <a:cs typeface="Times New Roman"/>
              </a:rPr>
              <a:t> </a:t>
            </a:r>
            <a:r>
              <a:rPr sz="2400" dirty="0">
                <a:solidFill>
                  <a:srgbClr val="3D3C2C"/>
                </a:solidFill>
                <a:latin typeface="Century Gothic"/>
                <a:cs typeface="Century Gothic"/>
              </a:rPr>
              <a:t>Fase </a:t>
            </a:r>
            <a:r>
              <a:rPr sz="2400" spc="-5" dirty="0">
                <a:solidFill>
                  <a:srgbClr val="3D3C2C"/>
                </a:solidFill>
                <a:latin typeface="Century Gothic"/>
                <a:cs typeface="Century Gothic"/>
              </a:rPr>
              <a:t>de </a:t>
            </a:r>
            <a:r>
              <a:rPr sz="2400" spc="5" dirty="0">
                <a:solidFill>
                  <a:srgbClr val="3D3C2C"/>
                </a:solidFill>
                <a:latin typeface="Century Gothic"/>
                <a:cs typeface="Century Gothic"/>
              </a:rPr>
              <a:t>crisis </a:t>
            </a:r>
            <a:r>
              <a:rPr sz="2400" dirty="0">
                <a:solidFill>
                  <a:srgbClr val="3D3C2C"/>
                </a:solidFill>
                <a:latin typeface="Century Gothic"/>
                <a:cs typeface="Century Gothic"/>
              </a:rPr>
              <a:t>blástica</a:t>
            </a:r>
            <a:r>
              <a:rPr sz="2400" spc="-65" dirty="0">
                <a:solidFill>
                  <a:srgbClr val="3D3C2C"/>
                </a:solidFill>
                <a:latin typeface="Century Gothic"/>
                <a:cs typeface="Century Gothic"/>
              </a:rPr>
              <a:t> </a:t>
            </a:r>
            <a:r>
              <a:rPr sz="2400" dirty="0">
                <a:solidFill>
                  <a:srgbClr val="3D3C2C"/>
                </a:solidFill>
                <a:latin typeface="Century Gothic"/>
                <a:cs typeface="Century Gothic"/>
              </a:rPr>
              <a:t>terminal</a:t>
            </a:r>
            <a:endParaRPr sz="2400" dirty="0">
              <a:latin typeface="Century Gothic"/>
              <a:cs typeface="Century Gothic"/>
            </a:endParaRP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121765" y="1491742"/>
            <a:ext cx="4055110" cy="635000"/>
          </a:xfrm>
          <a:prstGeom prst="rect">
            <a:avLst/>
          </a:prstGeom>
        </p:spPr>
        <p:txBody>
          <a:bodyPr vert="horz" wrap="square" lIns="0" tIns="12065" rIns="0" bIns="0" rtlCol="0">
            <a:spAutoFit/>
          </a:bodyPr>
          <a:lstStyle/>
          <a:p>
            <a:pPr marL="12700">
              <a:lnSpc>
                <a:spcPct val="100000"/>
              </a:lnSpc>
              <a:spcBef>
                <a:spcPts val="95"/>
              </a:spcBef>
            </a:pPr>
            <a:r>
              <a:rPr spc="-5" dirty="0"/>
              <a:t>Manifestaciones</a:t>
            </a:r>
          </a:p>
        </p:txBody>
      </p:sp>
      <p:sp>
        <p:nvSpPr>
          <p:cNvPr id="3" name="object 3"/>
          <p:cNvSpPr txBox="1"/>
          <p:nvPr/>
        </p:nvSpPr>
        <p:spPr>
          <a:xfrm>
            <a:off x="1191869" y="2351659"/>
            <a:ext cx="6600190" cy="3506088"/>
          </a:xfrm>
          <a:prstGeom prst="rect">
            <a:avLst/>
          </a:prstGeom>
        </p:spPr>
        <p:txBody>
          <a:bodyPr vert="horz" wrap="square" lIns="0" tIns="12700" rIns="0" bIns="0" rtlCol="0">
            <a:spAutoFit/>
          </a:bodyPr>
          <a:lstStyle/>
          <a:p>
            <a:pPr marL="285750" marR="334010" indent="-273685" algn="just">
              <a:lnSpc>
                <a:spcPct val="100000"/>
              </a:lnSpc>
              <a:spcBef>
                <a:spcPts val="100"/>
              </a:spcBef>
            </a:pPr>
            <a:r>
              <a:rPr sz="1800" spc="20" dirty="0">
                <a:solidFill>
                  <a:srgbClr val="93C500"/>
                </a:solidFill>
                <a:latin typeface="Wingdings 2"/>
                <a:cs typeface="Wingdings 2"/>
              </a:rPr>
              <a:t></a:t>
            </a:r>
            <a:r>
              <a:rPr sz="1800" spc="20" dirty="0">
                <a:solidFill>
                  <a:srgbClr val="93C500"/>
                </a:solidFill>
                <a:latin typeface="Times New Roman"/>
                <a:cs typeface="Times New Roman"/>
              </a:rPr>
              <a:t> </a:t>
            </a:r>
            <a:r>
              <a:rPr sz="2400" spc="-5" dirty="0">
                <a:solidFill>
                  <a:srgbClr val="3D3C2C"/>
                </a:solidFill>
                <a:latin typeface="Century Gothic"/>
                <a:cs typeface="Century Gothic"/>
              </a:rPr>
              <a:t>El </a:t>
            </a:r>
            <a:r>
              <a:rPr sz="2400" dirty="0">
                <a:solidFill>
                  <a:srgbClr val="3D3C2C"/>
                </a:solidFill>
                <a:latin typeface="Century Gothic"/>
                <a:cs typeface="Century Gothic"/>
              </a:rPr>
              <a:t>comienzo suele </a:t>
            </a:r>
            <a:r>
              <a:rPr sz="2400" spc="-5" dirty="0">
                <a:solidFill>
                  <a:srgbClr val="3D3C2C"/>
                </a:solidFill>
                <a:latin typeface="Century Gothic"/>
                <a:cs typeface="Century Gothic"/>
              </a:rPr>
              <a:t>ser lento </a:t>
            </a:r>
            <a:r>
              <a:rPr sz="2400" dirty="0">
                <a:solidFill>
                  <a:srgbClr val="3D3C2C"/>
                </a:solidFill>
                <a:latin typeface="Century Gothic"/>
                <a:cs typeface="Century Gothic"/>
              </a:rPr>
              <a:t>con </a:t>
            </a:r>
            <a:r>
              <a:rPr sz="2400" spc="-5" dirty="0">
                <a:solidFill>
                  <a:srgbClr val="3D3C2C"/>
                </a:solidFill>
                <a:latin typeface="Century Gothic"/>
                <a:cs typeface="Century Gothic"/>
              </a:rPr>
              <a:t>síntomas  inespecíficos </a:t>
            </a:r>
            <a:r>
              <a:rPr sz="2400" dirty="0">
                <a:solidFill>
                  <a:srgbClr val="3D3C2C"/>
                </a:solidFill>
                <a:latin typeface="Century Gothic"/>
                <a:cs typeface="Century Gothic"/>
              </a:rPr>
              <a:t>como debilidad y pérdida  </a:t>
            </a:r>
            <a:r>
              <a:rPr sz="2400" spc="-5" dirty="0">
                <a:solidFill>
                  <a:srgbClr val="3D3C2C"/>
                </a:solidFill>
                <a:latin typeface="Century Gothic"/>
                <a:cs typeface="Century Gothic"/>
              </a:rPr>
              <a:t>de peso</a:t>
            </a:r>
            <a:endParaRPr sz="2400" dirty="0">
              <a:latin typeface="Century Gothic"/>
              <a:cs typeface="Century Gothic"/>
            </a:endParaRPr>
          </a:p>
          <a:p>
            <a:pPr>
              <a:lnSpc>
                <a:spcPct val="100000"/>
              </a:lnSpc>
              <a:spcBef>
                <a:spcPts val="5"/>
              </a:spcBef>
            </a:pPr>
            <a:endParaRPr sz="3500" dirty="0">
              <a:latin typeface="Times New Roman"/>
              <a:cs typeface="Times New Roman"/>
            </a:endParaRPr>
          </a:p>
          <a:p>
            <a:pPr marL="285750" marR="5080" indent="-273685">
              <a:lnSpc>
                <a:spcPct val="100000"/>
              </a:lnSpc>
              <a:spcBef>
                <a:spcPts val="5"/>
              </a:spcBef>
            </a:pPr>
            <a:r>
              <a:rPr sz="1800" spc="20" dirty="0">
                <a:solidFill>
                  <a:srgbClr val="93C500"/>
                </a:solidFill>
                <a:latin typeface="Wingdings 2"/>
                <a:cs typeface="Wingdings 2"/>
              </a:rPr>
              <a:t></a:t>
            </a:r>
            <a:r>
              <a:rPr sz="1800" spc="20" dirty="0">
                <a:solidFill>
                  <a:srgbClr val="93C500"/>
                </a:solidFill>
                <a:latin typeface="Times New Roman"/>
                <a:cs typeface="Times New Roman"/>
              </a:rPr>
              <a:t> </a:t>
            </a:r>
            <a:r>
              <a:rPr sz="2400" dirty="0">
                <a:solidFill>
                  <a:srgbClr val="3D3C2C"/>
                </a:solidFill>
                <a:latin typeface="Century Gothic"/>
                <a:cs typeface="Century Gothic"/>
              </a:rPr>
              <a:t>La </a:t>
            </a:r>
            <a:r>
              <a:rPr sz="2400" dirty="0">
                <a:solidFill>
                  <a:srgbClr val="FF0000"/>
                </a:solidFill>
                <a:latin typeface="Century Gothic"/>
                <a:cs typeface="Century Gothic"/>
              </a:rPr>
              <a:t>fase </a:t>
            </a:r>
            <a:r>
              <a:rPr sz="2400" spc="-5" dirty="0">
                <a:solidFill>
                  <a:srgbClr val="FF0000"/>
                </a:solidFill>
                <a:latin typeface="Century Gothic"/>
                <a:cs typeface="Century Gothic"/>
              </a:rPr>
              <a:t>acelerada </a:t>
            </a:r>
            <a:r>
              <a:rPr sz="2400" spc="-5" dirty="0">
                <a:solidFill>
                  <a:srgbClr val="3D3C2C"/>
                </a:solidFill>
                <a:latin typeface="Century Gothic"/>
                <a:cs typeface="Century Gothic"/>
              </a:rPr>
              <a:t>se </a:t>
            </a:r>
            <a:r>
              <a:rPr sz="2400" dirty="0">
                <a:solidFill>
                  <a:srgbClr val="3D3C2C"/>
                </a:solidFill>
                <a:latin typeface="Century Gothic"/>
                <a:cs typeface="Century Gothic"/>
              </a:rPr>
              <a:t>caracteriza </a:t>
            </a:r>
            <a:r>
              <a:rPr sz="2400" spc="-5" dirty="0">
                <a:solidFill>
                  <a:srgbClr val="3D3C2C"/>
                </a:solidFill>
                <a:latin typeface="Century Gothic"/>
                <a:cs typeface="Century Gothic"/>
              </a:rPr>
              <a:t>por </a:t>
            </a:r>
            <a:r>
              <a:rPr sz="2400" dirty="0">
                <a:solidFill>
                  <a:srgbClr val="3D3C2C"/>
                </a:solidFill>
                <a:latin typeface="Century Gothic"/>
                <a:cs typeface="Century Gothic"/>
              </a:rPr>
              <a:t>el  aumento </a:t>
            </a:r>
            <a:r>
              <a:rPr sz="2400" spc="-5" dirty="0">
                <a:solidFill>
                  <a:srgbClr val="3D3C2C"/>
                </a:solidFill>
                <a:latin typeface="Century Gothic"/>
                <a:cs typeface="Century Gothic"/>
              </a:rPr>
              <a:t>de </a:t>
            </a:r>
            <a:r>
              <a:rPr sz="2400" dirty="0">
                <a:solidFill>
                  <a:srgbClr val="3D3C2C"/>
                </a:solidFill>
                <a:latin typeface="Century Gothic"/>
                <a:cs typeface="Century Gothic"/>
              </a:rPr>
              <a:t>tamaño </a:t>
            </a:r>
            <a:r>
              <a:rPr sz="2400" spc="-5" dirty="0">
                <a:solidFill>
                  <a:srgbClr val="3D3C2C"/>
                </a:solidFill>
                <a:latin typeface="Century Gothic"/>
                <a:cs typeface="Century Gothic"/>
              </a:rPr>
              <a:t>del bazo </a:t>
            </a:r>
            <a:r>
              <a:rPr sz="2400" dirty="0">
                <a:solidFill>
                  <a:srgbClr val="3D3C2C"/>
                </a:solidFill>
                <a:latin typeface="Century Gothic"/>
                <a:cs typeface="Century Gothic"/>
              </a:rPr>
              <a:t>y </a:t>
            </a:r>
            <a:r>
              <a:rPr sz="2400" spc="-5" dirty="0">
                <a:solidFill>
                  <a:srgbClr val="3D3C2C"/>
                </a:solidFill>
                <a:latin typeface="Century Gothic"/>
                <a:cs typeface="Century Gothic"/>
              </a:rPr>
              <a:t>síntomas  </a:t>
            </a:r>
            <a:r>
              <a:rPr sz="2400" dirty="0">
                <a:solidFill>
                  <a:srgbClr val="3D3C2C"/>
                </a:solidFill>
                <a:latin typeface="Century Gothic"/>
                <a:cs typeface="Century Gothic"/>
              </a:rPr>
              <a:t>progresivos. La esplenomegalia a</a:t>
            </a:r>
            <a:r>
              <a:rPr sz="2400" spc="-160" dirty="0">
                <a:solidFill>
                  <a:srgbClr val="3D3C2C"/>
                </a:solidFill>
                <a:latin typeface="Century Gothic"/>
                <a:cs typeface="Century Gothic"/>
              </a:rPr>
              <a:t> </a:t>
            </a:r>
            <a:r>
              <a:rPr sz="2400" dirty="0">
                <a:solidFill>
                  <a:srgbClr val="3D3C2C"/>
                </a:solidFill>
                <a:latin typeface="Century Gothic"/>
                <a:cs typeface="Century Gothic"/>
              </a:rPr>
              <a:t>menudo  causa una sensación </a:t>
            </a:r>
            <a:r>
              <a:rPr sz="2400" spc="-5" dirty="0">
                <a:solidFill>
                  <a:srgbClr val="3D3C2C"/>
                </a:solidFill>
                <a:latin typeface="Century Gothic"/>
                <a:cs typeface="Century Gothic"/>
              </a:rPr>
              <a:t>de </a:t>
            </a:r>
            <a:r>
              <a:rPr sz="2400" dirty="0">
                <a:solidFill>
                  <a:srgbClr val="3D3C2C"/>
                </a:solidFill>
                <a:latin typeface="Century Gothic"/>
                <a:cs typeface="Century Gothic"/>
              </a:rPr>
              <a:t>plenitud  abdominal y</a:t>
            </a:r>
            <a:r>
              <a:rPr sz="2400" spc="-65" dirty="0">
                <a:solidFill>
                  <a:srgbClr val="3D3C2C"/>
                </a:solidFill>
                <a:latin typeface="Century Gothic"/>
                <a:cs typeface="Century Gothic"/>
              </a:rPr>
              <a:t> </a:t>
            </a:r>
            <a:r>
              <a:rPr sz="2400" dirty="0">
                <a:solidFill>
                  <a:srgbClr val="3D3C2C"/>
                </a:solidFill>
                <a:latin typeface="Century Gothic"/>
                <a:cs typeface="Century Gothic"/>
              </a:rPr>
              <a:t>malestar.</a:t>
            </a:r>
            <a:endParaRPr sz="2400" dirty="0">
              <a:latin typeface="Century Gothic"/>
              <a:cs typeface="Century Gothic"/>
            </a:endParaRP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121765" y="1491742"/>
            <a:ext cx="4055110" cy="635000"/>
          </a:xfrm>
          <a:prstGeom prst="rect">
            <a:avLst/>
          </a:prstGeom>
        </p:spPr>
        <p:txBody>
          <a:bodyPr vert="horz" wrap="square" lIns="0" tIns="12065" rIns="0" bIns="0" rtlCol="0">
            <a:spAutoFit/>
          </a:bodyPr>
          <a:lstStyle/>
          <a:p>
            <a:pPr marL="12700">
              <a:lnSpc>
                <a:spcPct val="100000"/>
              </a:lnSpc>
              <a:spcBef>
                <a:spcPts val="95"/>
              </a:spcBef>
            </a:pPr>
            <a:r>
              <a:rPr spc="-5" dirty="0"/>
              <a:t>Manifestaciones</a:t>
            </a:r>
          </a:p>
        </p:txBody>
      </p:sp>
      <p:sp>
        <p:nvSpPr>
          <p:cNvPr id="3" name="object 3"/>
          <p:cNvSpPr txBox="1"/>
          <p:nvPr/>
        </p:nvSpPr>
        <p:spPr>
          <a:xfrm>
            <a:off x="1191869" y="2351659"/>
            <a:ext cx="6404610" cy="2220595"/>
          </a:xfrm>
          <a:prstGeom prst="rect">
            <a:avLst/>
          </a:prstGeom>
        </p:spPr>
        <p:txBody>
          <a:bodyPr vert="horz" wrap="square" lIns="0" tIns="12700" rIns="0" bIns="0" rtlCol="0">
            <a:spAutoFit/>
          </a:bodyPr>
          <a:lstStyle/>
          <a:p>
            <a:pPr marL="285750" marR="5080" indent="-273685">
              <a:lnSpc>
                <a:spcPct val="100000"/>
              </a:lnSpc>
              <a:spcBef>
                <a:spcPts val="100"/>
              </a:spcBef>
            </a:pPr>
            <a:r>
              <a:rPr sz="1800" spc="20" dirty="0">
                <a:solidFill>
                  <a:srgbClr val="93C500"/>
                </a:solidFill>
                <a:latin typeface="Wingdings 2"/>
                <a:cs typeface="Wingdings 2"/>
              </a:rPr>
              <a:t></a:t>
            </a:r>
            <a:r>
              <a:rPr sz="1800" spc="20" dirty="0">
                <a:solidFill>
                  <a:srgbClr val="93C500"/>
                </a:solidFill>
                <a:latin typeface="Times New Roman"/>
                <a:cs typeface="Times New Roman"/>
              </a:rPr>
              <a:t> </a:t>
            </a:r>
            <a:r>
              <a:rPr sz="2400" dirty="0">
                <a:solidFill>
                  <a:srgbClr val="3D3C2C"/>
                </a:solidFill>
                <a:latin typeface="Century Gothic"/>
                <a:cs typeface="Century Gothic"/>
              </a:rPr>
              <a:t>Durante esta fase </a:t>
            </a:r>
            <a:r>
              <a:rPr sz="2400" spc="-5" dirty="0">
                <a:solidFill>
                  <a:srgbClr val="3D3C2C"/>
                </a:solidFill>
                <a:latin typeface="Century Gothic"/>
                <a:cs typeface="Century Gothic"/>
              </a:rPr>
              <a:t>se desarrollan </a:t>
            </a:r>
            <a:r>
              <a:rPr sz="2400" dirty="0">
                <a:solidFill>
                  <a:srgbClr val="3D3C2C"/>
                </a:solidFill>
                <a:latin typeface="Century Gothic"/>
                <a:cs typeface="Century Gothic"/>
              </a:rPr>
              <a:t>síntomas  generales como fiebre </a:t>
            </a:r>
            <a:r>
              <a:rPr sz="2400" spc="-5" dirty="0">
                <a:solidFill>
                  <a:srgbClr val="3D3C2C"/>
                </a:solidFill>
                <a:latin typeface="Century Gothic"/>
                <a:cs typeface="Century Gothic"/>
              </a:rPr>
              <a:t>de </a:t>
            </a:r>
            <a:r>
              <a:rPr sz="2400" dirty="0">
                <a:solidFill>
                  <a:srgbClr val="3D3C2C"/>
                </a:solidFill>
                <a:latin typeface="Century Gothic"/>
                <a:cs typeface="Century Gothic"/>
              </a:rPr>
              <a:t>bajo grado,  diaforesis nocturna, </a:t>
            </a:r>
            <a:r>
              <a:rPr sz="2400" spc="-5" dirty="0">
                <a:solidFill>
                  <a:srgbClr val="3D3C2C"/>
                </a:solidFill>
                <a:latin typeface="Century Gothic"/>
                <a:cs typeface="Century Gothic"/>
              </a:rPr>
              <a:t>dolor </a:t>
            </a:r>
            <a:r>
              <a:rPr sz="2400" dirty="0">
                <a:solidFill>
                  <a:srgbClr val="3D3C2C"/>
                </a:solidFill>
                <a:latin typeface="Century Gothic"/>
                <a:cs typeface="Century Gothic"/>
              </a:rPr>
              <a:t>óseo y pérdida  </a:t>
            </a:r>
            <a:r>
              <a:rPr sz="2400" spc="-5" dirty="0">
                <a:solidFill>
                  <a:srgbClr val="3D3C2C"/>
                </a:solidFill>
                <a:latin typeface="Century Gothic"/>
                <a:cs typeface="Century Gothic"/>
              </a:rPr>
              <a:t>de peso </a:t>
            </a:r>
            <a:r>
              <a:rPr sz="2400" dirty="0">
                <a:solidFill>
                  <a:srgbClr val="3D3C2C"/>
                </a:solidFill>
                <a:latin typeface="Century Gothic"/>
                <a:cs typeface="Century Gothic"/>
              </a:rPr>
              <a:t>debido a </a:t>
            </a:r>
            <a:r>
              <a:rPr sz="2400" spc="-5" dirty="0">
                <a:solidFill>
                  <a:srgbClr val="3D3C2C"/>
                </a:solidFill>
                <a:latin typeface="Century Gothic"/>
                <a:cs typeface="Century Gothic"/>
              </a:rPr>
              <a:t>la </a:t>
            </a:r>
            <a:r>
              <a:rPr sz="2400" dirty="0">
                <a:solidFill>
                  <a:srgbClr val="3D3C2C"/>
                </a:solidFill>
                <a:latin typeface="Century Gothic"/>
                <a:cs typeface="Century Gothic"/>
              </a:rPr>
              <a:t>proliferación rápida  y </a:t>
            </a:r>
            <a:r>
              <a:rPr sz="2400" spc="-5" dirty="0">
                <a:solidFill>
                  <a:srgbClr val="3D3C2C"/>
                </a:solidFill>
                <a:latin typeface="Century Gothic"/>
                <a:cs typeface="Century Gothic"/>
              </a:rPr>
              <a:t>al </a:t>
            </a:r>
            <a:r>
              <a:rPr sz="2400" dirty="0">
                <a:solidFill>
                  <a:srgbClr val="3D3C2C"/>
                </a:solidFill>
                <a:latin typeface="Century Gothic"/>
                <a:cs typeface="Century Gothic"/>
              </a:rPr>
              <a:t>hipermetabolismo </a:t>
            </a:r>
            <a:r>
              <a:rPr sz="2400" spc="-5" dirty="0">
                <a:solidFill>
                  <a:srgbClr val="3D3C2C"/>
                </a:solidFill>
                <a:latin typeface="Century Gothic"/>
                <a:cs typeface="Century Gothic"/>
              </a:rPr>
              <a:t>de las </a:t>
            </a:r>
            <a:r>
              <a:rPr sz="2400" dirty="0">
                <a:solidFill>
                  <a:srgbClr val="3D3C2C"/>
                </a:solidFill>
                <a:latin typeface="Century Gothic"/>
                <a:cs typeface="Century Gothic"/>
              </a:rPr>
              <a:t>células  leucémicas.</a:t>
            </a:r>
            <a:endParaRPr sz="2400" dirty="0">
              <a:latin typeface="Century Gothic"/>
              <a:cs typeface="Century Gothic"/>
            </a:endParaRP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121765" y="1491742"/>
            <a:ext cx="4055110" cy="635000"/>
          </a:xfrm>
          <a:prstGeom prst="rect">
            <a:avLst/>
          </a:prstGeom>
        </p:spPr>
        <p:txBody>
          <a:bodyPr vert="horz" wrap="square" lIns="0" tIns="12065" rIns="0" bIns="0" rtlCol="0">
            <a:spAutoFit/>
          </a:bodyPr>
          <a:lstStyle/>
          <a:p>
            <a:pPr marL="12700">
              <a:lnSpc>
                <a:spcPct val="100000"/>
              </a:lnSpc>
              <a:spcBef>
                <a:spcPts val="95"/>
              </a:spcBef>
            </a:pPr>
            <a:r>
              <a:rPr spc="-5" dirty="0"/>
              <a:t>Manifestaciones</a:t>
            </a:r>
          </a:p>
        </p:txBody>
      </p:sp>
      <p:sp>
        <p:nvSpPr>
          <p:cNvPr id="3" name="object 3"/>
          <p:cNvSpPr txBox="1"/>
          <p:nvPr/>
        </p:nvSpPr>
        <p:spPr>
          <a:xfrm>
            <a:off x="1191869" y="2315083"/>
            <a:ext cx="6422390" cy="2879378"/>
          </a:xfrm>
          <a:prstGeom prst="rect">
            <a:avLst/>
          </a:prstGeom>
        </p:spPr>
        <p:txBody>
          <a:bodyPr vert="horz" wrap="square" lIns="0" tIns="48895" rIns="0" bIns="0" rtlCol="0">
            <a:spAutoFit/>
          </a:bodyPr>
          <a:lstStyle/>
          <a:p>
            <a:pPr marL="285750" marR="166370" indent="-273685">
              <a:lnSpc>
                <a:spcPct val="90000"/>
              </a:lnSpc>
              <a:spcBef>
                <a:spcPts val="385"/>
              </a:spcBef>
              <a:tabLst>
                <a:tab pos="1122045" algn="l"/>
              </a:tabLst>
            </a:pPr>
            <a:r>
              <a:rPr sz="1800" spc="20" dirty="0">
                <a:solidFill>
                  <a:srgbClr val="93C500"/>
                </a:solidFill>
                <a:latin typeface="Wingdings 2"/>
                <a:cs typeface="Wingdings 2"/>
              </a:rPr>
              <a:t></a:t>
            </a:r>
            <a:r>
              <a:rPr sz="1800" spc="20" dirty="0">
                <a:solidFill>
                  <a:srgbClr val="93C500"/>
                </a:solidFill>
                <a:latin typeface="Times New Roman"/>
                <a:cs typeface="Times New Roman"/>
              </a:rPr>
              <a:t> </a:t>
            </a:r>
            <a:r>
              <a:rPr sz="2400" dirty="0">
                <a:solidFill>
                  <a:srgbClr val="FF0000"/>
                </a:solidFill>
                <a:latin typeface="Century Gothic"/>
                <a:cs typeface="Century Gothic"/>
              </a:rPr>
              <a:t>La fase </a:t>
            </a:r>
            <a:r>
              <a:rPr sz="2400" spc="-5" dirty="0">
                <a:solidFill>
                  <a:srgbClr val="FF0000"/>
                </a:solidFill>
                <a:latin typeface="Century Gothic"/>
                <a:cs typeface="Century Gothic"/>
              </a:rPr>
              <a:t>de </a:t>
            </a:r>
            <a:r>
              <a:rPr sz="2400" spc="5" dirty="0">
                <a:solidFill>
                  <a:srgbClr val="FF0000"/>
                </a:solidFill>
                <a:latin typeface="Century Gothic"/>
                <a:cs typeface="Century Gothic"/>
              </a:rPr>
              <a:t>crisis </a:t>
            </a:r>
            <a:r>
              <a:rPr sz="2400" dirty="0">
                <a:solidFill>
                  <a:srgbClr val="FF0000"/>
                </a:solidFill>
                <a:latin typeface="Century Gothic"/>
                <a:cs typeface="Century Gothic"/>
              </a:rPr>
              <a:t>blástica </a:t>
            </a:r>
            <a:r>
              <a:rPr sz="2400" dirty="0">
                <a:solidFill>
                  <a:srgbClr val="3D3C2C"/>
                </a:solidFill>
                <a:latin typeface="Century Gothic"/>
                <a:cs typeface="Century Gothic"/>
              </a:rPr>
              <a:t>terminal </a:t>
            </a:r>
            <a:r>
              <a:rPr sz="2400" spc="-5" dirty="0">
                <a:solidFill>
                  <a:srgbClr val="3D3C2C"/>
                </a:solidFill>
                <a:latin typeface="Century Gothic"/>
                <a:cs typeface="Century Gothic"/>
              </a:rPr>
              <a:t>de la  </a:t>
            </a:r>
            <a:r>
              <a:rPr sz="2400" dirty="0">
                <a:solidFill>
                  <a:srgbClr val="3D3C2C"/>
                </a:solidFill>
                <a:latin typeface="Century Gothic"/>
                <a:cs typeface="Century Gothic"/>
              </a:rPr>
              <a:t>LMC </a:t>
            </a:r>
            <a:r>
              <a:rPr sz="2400" spc="-5" dirty="0">
                <a:solidFill>
                  <a:srgbClr val="3D3C2C"/>
                </a:solidFill>
                <a:latin typeface="Century Gothic"/>
                <a:cs typeface="Century Gothic"/>
              </a:rPr>
              <a:t>se </a:t>
            </a:r>
            <a:r>
              <a:rPr sz="2400" dirty="0">
                <a:solidFill>
                  <a:srgbClr val="3D3C2C"/>
                </a:solidFill>
                <a:latin typeface="Century Gothic"/>
                <a:cs typeface="Century Gothic"/>
              </a:rPr>
              <a:t>caracteriza </a:t>
            </a:r>
            <a:r>
              <a:rPr sz="2400" spc="-5" dirty="0">
                <a:solidFill>
                  <a:srgbClr val="3D3C2C"/>
                </a:solidFill>
                <a:latin typeface="Century Gothic"/>
                <a:cs typeface="Century Gothic"/>
              </a:rPr>
              <a:t>por</a:t>
            </a:r>
            <a:r>
              <a:rPr sz="2400" spc="-120" dirty="0">
                <a:solidFill>
                  <a:srgbClr val="3D3C2C"/>
                </a:solidFill>
                <a:latin typeface="Century Gothic"/>
                <a:cs typeface="Century Gothic"/>
              </a:rPr>
              <a:t> </a:t>
            </a:r>
            <a:r>
              <a:rPr sz="2400" dirty="0">
                <a:solidFill>
                  <a:srgbClr val="3D3C2C"/>
                </a:solidFill>
                <a:latin typeface="Century Gothic"/>
                <a:cs typeface="Century Gothic"/>
              </a:rPr>
              <a:t>un  número creciente </a:t>
            </a:r>
            <a:r>
              <a:rPr sz="2400" spc="-5" dirty="0">
                <a:solidFill>
                  <a:srgbClr val="3D3C2C"/>
                </a:solidFill>
                <a:latin typeface="Century Gothic"/>
                <a:cs typeface="Century Gothic"/>
              </a:rPr>
              <a:t>de precursores  </a:t>
            </a:r>
            <a:r>
              <a:rPr sz="2400" dirty="0">
                <a:solidFill>
                  <a:srgbClr val="3D3C2C"/>
                </a:solidFill>
                <a:latin typeface="Century Gothic"/>
                <a:cs typeface="Century Gothic"/>
              </a:rPr>
              <a:t>mieloides, en especial células</a:t>
            </a:r>
            <a:r>
              <a:rPr sz="2400" spc="-120" dirty="0">
                <a:solidFill>
                  <a:srgbClr val="3D3C2C"/>
                </a:solidFill>
                <a:latin typeface="Century Gothic"/>
                <a:cs typeface="Century Gothic"/>
              </a:rPr>
              <a:t> </a:t>
            </a:r>
            <a:r>
              <a:rPr sz="2400" dirty="0">
                <a:solidFill>
                  <a:srgbClr val="3D3C2C"/>
                </a:solidFill>
                <a:latin typeface="Century Gothic"/>
                <a:cs typeface="Century Gothic"/>
              </a:rPr>
              <a:t>blásticas.</a:t>
            </a:r>
            <a:endParaRPr sz="2400" dirty="0">
              <a:latin typeface="Century Gothic"/>
              <a:cs typeface="Century Gothic"/>
            </a:endParaRPr>
          </a:p>
          <a:p>
            <a:pPr>
              <a:lnSpc>
                <a:spcPct val="100000"/>
              </a:lnSpc>
              <a:spcBef>
                <a:spcPts val="45"/>
              </a:spcBef>
            </a:pPr>
            <a:endParaRPr sz="3250" dirty="0">
              <a:latin typeface="Times New Roman"/>
              <a:cs typeface="Times New Roman"/>
            </a:endParaRPr>
          </a:p>
          <a:p>
            <a:pPr marL="285750" marR="5080" indent="-273685" algn="just">
              <a:lnSpc>
                <a:spcPts val="2590"/>
              </a:lnSpc>
              <a:spcBef>
                <a:spcPts val="5"/>
              </a:spcBef>
            </a:pPr>
            <a:r>
              <a:rPr sz="1800" spc="20" dirty="0">
                <a:solidFill>
                  <a:srgbClr val="93C500"/>
                </a:solidFill>
                <a:latin typeface="Wingdings 2"/>
                <a:cs typeface="Wingdings 2"/>
              </a:rPr>
              <a:t></a:t>
            </a:r>
            <a:r>
              <a:rPr sz="1800" spc="20" dirty="0">
                <a:solidFill>
                  <a:srgbClr val="93C500"/>
                </a:solidFill>
                <a:latin typeface="Times New Roman"/>
                <a:cs typeface="Times New Roman"/>
              </a:rPr>
              <a:t> </a:t>
            </a:r>
            <a:r>
              <a:rPr sz="2400" dirty="0">
                <a:solidFill>
                  <a:srgbClr val="3D3C2C"/>
                </a:solidFill>
                <a:latin typeface="Century Gothic"/>
                <a:cs typeface="Century Gothic"/>
              </a:rPr>
              <a:t>Los </a:t>
            </a:r>
            <a:r>
              <a:rPr sz="2400" spc="-5" dirty="0">
                <a:solidFill>
                  <a:srgbClr val="3D3C2C"/>
                </a:solidFill>
                <a:latin typeface="Century Gothic"/>
                <a:cs typeface="Century Gothic"/>
              </a:rPr>
              <a:t>síntomas se </a:t>
            </a:r>
            <a:r>
              <a:rPr sz="2400" dirty="0">
                <a:solidFill>
                  <a:srgbClr val="3D3C2C"/>
                </a:solidFill>
                <a:latin typeface="Century Gothic"/>
                <a:cs typeface="Century Gothic"/>
              </a:rPr>
              <a:t>tornan más </a:t>
            </a:r>
            <a:r>
              <a:rPr sz="2400" spc="-5" dirty="0">
                <a:solidFill>
                  <a:srgbClr val="3D3C2C"/>
                </a:solidFill>
                <a:latin typeface="Century Gothic"/>
                <a:cs typeface="Century Gothic"/>
              </a:rPr>
              <a:t>pronunciados  </a:t>
            </a:r>
            <a:r>
              <a:rPr sz="2400" dirty="0">
                <a:solidFill>
                  <a:srgbClr val="3D3C2C"/>
                </a:solidFill>
                <a:latin typeface="Century Gothic"/>
                <a:cs typeface="Century Gothic"/>
              </a:rPr>
              <a:t>y </a:t>
            </a:r>
            <a:r>
              <a:rPr sz="2400" spc="-5" dirty="0">
                <a:solidFill>
                  <a:srgbClr val="3D3C2C"/>
                </a:solidFill>
                <a:latin typeface="Century Gothic"/>
                <a:cs typeface="Century Gothic"/>
              </a:rPr>
              <a:t>la </a:t>
            </a:r>
            <a:r>
              <a:rPr sz="2400" dirty="0">
                <a:solidFill>
                  <a:srgbClr val="3D3C2C"/>
                </a:solidFill>
                <a:latin typeface="Century Gothic"/>
                <a:cs typeface="Century Gothic"/>
              </a:rPr>
              <a:t>esplenomegalia </a:t>
            </a:r>
            <a:r>
              <a:rPr sz="2400" spc="-5" dirty="0">
                <a:solidFill>
                  <a:srgbClr val="3D3C2C"/>
                </a:solidFill>
                <a:latin typeface="Century Gothic"/>
                <a:cs typeface="Century Gothic"/>
              </a:rPr>
              <a:t>puede </a:t>
            </a:r>
            <a:r>
              <a:rPr sz="2400" dirty="0">
                <a:solidFill>
                  <a:srgbClr val="3D3C2C"/>
                </a:solidFill>
                <a:latin typeface="Century Gothic"/>
                <a:cs typeface="Century Gothic"/>
              </a:rPr>
              <a:t>aumentar</a:t>
            </a:r>
            <a:r>
              <a:rPr sz="2400" spc="-114" dirty="0">
                <a:solidFill>
                  <a:srgbClr val="3D3C2C"/>
                </a:solidFill>
                <a:latin typeface="Century Gothic"/>
                <a:cs typeface="Century Gothic"/>
              </a:rPr>
              <a:t> </a:t>
            </a:r>
            <a:r>
              <a:rPr sz="2400" spc="-5" dirty="0">
                <a:solidFill>
                  <a:srgbClr val="3D3C2C"/>
                </a:solidFill>
                <a:latin typeface="Century Gothic"/>
                <a:cs typeface="Century Gothic"/>
              </a:rPr>
              <a:t>de  </a:t>
            </a:r>
            <a:r>
              <a:rPr sz="2400" dirty="0">
                <a:solidFill>
                  <a:srgbClr val="3D3C2C"/>
                </a:solidFill>
                <a:latin typeface="Century Gothic"/>
                <a:cs typeface="Century Gothic"/>
              </a:rPr>
              <a:t>forma</a:t>
            </a:r>
            <a:r>
              <a:rPr sz="2400" spc="-30" dirty="0">
                <a:solidFill>
                  <a:srgbClr val="3D3C2C"/>
                </a:solidFill>
                <a:latin typeface="Century Gothic"/>
                <a:cs typeface="Century Gothic"/>
              </a:rPr>
              <a:t> </a:t>
            </a:r>
            <a:r>
              <a:rPr sz="2400" spc="-5" dirty="0">
                <a:solidFill>
                  <a:srgbClr val="3D3C2C"/>
                </a:solidFill>
                <a:latin typeface="Century Gothic"/>
                <a:cs typeface="Century Gothic"/>
              </a:rPr>
              <a:t>significativa.</a:t>
            </a:r>
            <a:endParaRPr sz="2400" dirty="0">
              <a:latin typeface="Century Gothic"/>
              <a:cs typeface="Century Gothic"/>
            </a:endParaRP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121765" y="1491742"/>
            <a:ext cx="4055110" cy="635000"/>
          </a:xfrm>
          <a:prstGeom prst="rect">
            <a:avLst/>
          </a:prstGeom>
        </p:spPr>
        <p:txBody>
          <a:bodyPr vert="horz" wrap="square" lIns="0" tIns="12065" rIns="0" bIns="0" rtlCol="0">
            <a:spAutoFit/>
          </a:bodyPr>
          <a:lstStyle/>
          <a:p>
            <a:pPr marL="12700">
              <a:lnSpc>
                <a:spcPct val="100000"/>
              </a:lnSpc>
              <a:spcBef>
                <a:spcPts val="95"/>
              </a:spcBef>
            </a:pPr>
            <a:r>
              <a:rPr spc="-5" dirty="0"/>
              <a:t>Manifestaciones</a:t>
            </a:r>
          </a:p>
        </p:txBody>
      </p:sp>
      <p:sp>
        <p:nvSpPr>
          <p:cNvPr id="3" name="object 3"/>
          <p:cNvSpPr txBox="1">
            <a:spLocks noGrp="1"/>
          </p:cNvSpPr>
          <p:nvPr>
            <p:ph type="body" idx="1"/>
          </p:nvPr>
        </p:nvSpPr>
        <p:spPr>
          <a:prstGeom prst="rect">
            <a:avLst/>
          </a:prstGeom>
        </p:spPr>
        <p:txBody>
          <a:bodyPr vert="horz" wrap="square" lIns="0" tIns="12700" rIns="0" bIns="0" rtlCol="0">
            <a:spAutoFit/>
          </a:bodyPr>
          <a:lstStyle/>
          <a:p>
            <a:pPr marL="285750" marR="5080" indent="-273685">
              <a:lnSpc>
                <a:spcPct val="100000"/>
              </a:lnSpc>
              <a:spcBef>
                <a:spcPts val="100"/>
              </a:spcBef>
            </a:pPr>
            <a:r>
              <a:rPr sz="1800" spc="20" dirty="0">
                <a:solidFill>
                  <a:srgbClr val="93C500"/>
                </a:solidFill>
                <a:latin typeface="Wingdings 2"/>
                <a:cs typeface="Wingdings 2"/>
              </a:rPr>
              <a:t></a:t>
            </a:r>
            <a:r>
              <a:rPr sz="1800" spc="20" dirty="0">
                <a:solidFill>
                  <a:srgbClr val="93C500"/>
                </a:solidFill>
                <a:latin typeface="Times New Roman"/>
                <a:cs typeface="Times New Roman"/>
              </a:rPr>
              <a:t> </a:t>
            </a:r>
            <a:r>
              <a:rPr spc="-5" dirty="0"/>
              <a:t>Infiltrados </a:t>
            </a:r>
            <a:r>
              <a:rPr dirty="0"/>
              <a:t>aislados </a:t>
            </a:r>
            <a:r>
              <a:rPr spc="-5" dirty="0"/>
              <a:t>de células </a:t>
            </a:r>
            <a:r>
              <a:rPr dirty="0"/>
              <a:t>leucémicas  </a:t>
            </a:r>
            <a:r>
              <a:rPr spc="-5" dirty="0"/>
              <a:t>pueden </a:t>
            </a:r>
            <a:r>
              <a:rPr dirty="0"/>
              <a:t>afectar </a:t>
            </a:r>
            <a:r>
              <a:rPr spc="-5" dirty="0"/>
              <a:t>la </a:t>
            </a:r>
            <a:r>
              <a:rPr dirty="0"/>
              <a:t>piel, </a:t>
            </a:r>
            <a:r>
              <a:rPr spc="-5" dirty="0"/>
              <a:t>los </a:t>
            </a:r>
            <a:r>
              <a:rPr dirty="0"/>
              <a:t>ganglios  </a:t>
            </a:r>
            <a:r>
              <a:rPr spc="-5" dirty="0"/>
              <a:t>linfáticos, los huesos, </a:t>
            </a:r>
            <a:r>
              <a:rPr dirty="0"/>
              <a:t>y el</a:t>
            </a:r>
            <a:r>
              <a:rPr spc="-45" dirty="0"/>
              <a:t> </a:t>
            </a:r>
            <a:r>
              <a:rPr spc="-5" dirty="0"/>
              <a:t>SNC.</a:t>
            </a:r>
            <a:endParaRPr sz="1800" dirty="0">
              <a:latin typeface="Times New Roman"/>
              <a:cs typeface="Times New Roman"/>
            </a:endParaRPr>
          </a:p>
          <a:p>
            <a:pPr marL="285750" marR="556260" indent="-273685">
              <a:lnSpc>
                <a:spcPct val="100000"/>
              </a:lnSpc>
              <a:spcBef>
                <a:spcPts val="575"/>
              </a:spcBef>
            </a:pPr>
            <a:r>
              <a:rPr sz="1800" spc="20" dirty="0">
                <a:solidFill>
                  <a:srgbClr val="93C500"/>
                </a:solidFill>
                <a:latin typeface="Wingdings 2"/>
                <a:cs typeface="Wingdings 2"/>
              </a:rPr>
              <a:t></a:t>
            </a:r>
            <a:r>
              <a:rPr sz="1800" spc="20" dirty="0">
                <a:solidFill>
                  <a:srgbClr val="93C500"/>
                </a:solidFill>
                <a:latin typeface="Times New Roman"/>
                <a:cs typeface="Times New Roman"/>
              </a:rPr>
              <a:t> </a:t>
            </a:r>
            <a:r>
              <a:rPr spc="-5" dirty="0"/>
              <a:t>El pronóstico de los </a:t>
            </a:r>
            <a:r>
              <a:rPr dirty="0"/>
              <a:t>pacientes </a:t>
            </a:r>
            <a:r>
              <a:rPr spc="-5" dirty="0"/>
              <a:t>que </a:t>
            </a:r>
            <a:r>
              <a:rPr dirty="0"/>
              <a:t>se  encuentran en </a:t>
            </a:r>
            <a:r>
              <a:rPr spc="-5" dirty="0"/>
              <a:t>la </a:t>
            </a:r>
            <a:r>
              <a:rPr dirty="0"/>
              <a:t>fase blástica es  desfavorable, con una </a:t>
            </a:r>
            <a:r>
              <a:rPr spc="-5" dirty="0"/>
              <a:t>supervivencia  promedio de </a:t>
            </a:r>
            <a:r>
              <a:rPr dirty="0"/>
              <a:t>3</a:t>
            </a:r>
            <a:r>
              <a:rPr spc="-25" dirty="0"/>
              <a:t> </a:t>
            </a:r>
            <a:r>
              <a:rPr dirty="0"/>
              <a:t>meses</a:t>
            </a:r>
            <a:endParaRPr sz="1800" dirty="0">
              <a:latin typeface="Times New Roman"/>
              <a:cs typeface="Times New Roman"/>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121765" y="1491742"/>
            <a:ext cx="3195320" cy="635000"/>
          </a:xfrm>
          <a:prstGeom prst="rect">
            <a:avLst/>
          </a:prstGeom>
        </p:spPr>
        <p:txBody>
          <a:bodyPr vert="horz" wrap="square" lIns="0" tIns="12065" rIns="0" bIns="0" rtlCol="0">
            <a:spAutoFit/>
          </a:bodyPr>
          <a:lstStyle/>
          <a:p>
            <a:pPr marL="12700">
              <a:lnSpc>
                <a:spcPct val="100000"/>
              </a:lnSpc>
              <a:spcBef>
                <a:spcPts val="95"/>
              </a:spcBef>
            </a:pPr>
            <a:r>
              <a:rPr spc="-5" dirty="0"/>
              <a:t>Clasificación</a:t>
            </a:r>
          </a:p>
        </p:txBody>
      </p:sp>
      <p:sp>
        <p:nvSpPr>
          <p:cNvPr id="3" name="object 3"/>
          <p:cNvSpPr txBox="1"/>
          <p:nvPr/>
        </p:nvSpPr>
        <p:spPr>
          <a:xfrm>
            <a:off x="1191869" y="2315083"/>
            <a:ext cx="6273800" cy="3211777"/>
          </a:xfrm>
          <a:prstGeom prst="rect">
            <a:avLst/>
          </a:prstGeom>
        </p:spPr>
        <p:txBody>
          <a:bodyPr vert="horz" wrap="square" lIns="0" tIns="48895" rIns="0" bIns="0" rtlCol="0">
            <a:spAutoFit/>
          </a:bodyPr>
          <a:lstStyle/>
          <a:p>
            <a:pPr marL="285750" marR="5080" indent="-273685" algn="just">
              <a:lnSpc>
                <a:spcPct val="90000"/>
              </a:lnSpc>
              <a:spcBef>
                <a:spcPts val="385"/>
              </a:spcBef>
            </a:pPr>
            <a:r>
              <a:rPr sz="1800" spc="20" dirty="0">
                <a:solidFill>
                  <a:srgbClr val="93C500"/>
                </a:solidFill>
                <a:latin typeface="Wingdings 2"/>
                <a:cs typeface="Wingdings 2"/>
              </a:rPr>
              <a:t></a:t>
            </a:r>
            <a:r>
              <a:rPr sz="1800" spc="20" dirty="0">
                <a:solidFill>
                  <a:srgbClr val="93C500"/>
                </a:solidFill>
                <a:latin typeface="Times New Roman"/>
                <a:cs typeface="Times New Roman"/>
              </a:rPr>
              <a:t> </a:t>
            </a:r>
            <a:r>
              <a:rPr sz="2400" dirty="0">
                <a:solidFill>
                  <a:srgbClr val="3D3C2C"/>
                </a:solidFill>
                <a:latin typeface="Century Gothic"/>
                <a:cs typeface="Century Gothic"/>
              </a:rPr>
              <a:t>Las leucemias suelen </a:t>
            </a:r>
            <a:r>
              <a:rPr sz="2400" spc="-5" dirty="0">
                <a:solidFill>
                  <a:srgbClr val="3D3C2C"/>
                </a:solidFill>
                <a:latin typeface="Century Gothic"/>
                <a:cs typeface="Century Gothic"/>
              </a:rPr>
              <a:t>ser </a:t>
            </a:r>
            <a:r>
              <a:rPr sz="2400" dirty="0">
                <a:solidFill>
                  <a:srgbClr val="3D3C2C"/>
                </a:solidFill>
                <a:latin typeface="Century Gothic"/>
                <a:cs typeface="Century Gothic"/>
              </a:rPr>
              <a:t>clasificadas </a:t>
            </a:r>
            <a:r>
              <a:rPr sz="2400" spc="-5" dirty="0">
                <a:solidFill>
                  <a:srgbClr val="3D3C2C"/>
                </a:solidFill>
                <a:latin typeface="Century Gothic"/>
                <a:cs typeface="Century Gothic"/>
              </a:rPr>
              <a:t>de  </a:t>
            </a:r>
            <a:r>
              <a:rPr sz="2400" dirty="0">
                <a:solidFill>
                  <a:srgbClr val="3D3C2C"/>
                </a:solidFill>
                <a:latin typeface="Century Gothic"/>
                <a:cs typeface="Century Gothic"/>
              </a:rPr>
              <a:t>acuerdo con el tipo </a:t>
            </a:r>
            <a:r>
              <a:rPr sz="2400" spc="-5" dirty="0">
                <a:solidFill>
                  <a:srgbClr val="3D3C2C"/>
                </a:solidFill>
                <a:latin typeface="Century Gothic"/>
                <a:cs typeface="Century Gothic"/>
              </a:rPr>
              <a:t>celular  </a:t>
            </a:r>
            <a:r>
              <a:rPr sz="2400" dirty="0">
                <a:solidFill>
                  <a:srgbClr val="3D3C2C"/>
                </a:solidFill>
                <a:latin typeface="Century Gothic"/>
                <a:cs typeface="Century Gothic"/>
              </a:rPr>
              <a:t>predominante </a:t>
            </a:r>
            <a:r>
              <a:rPr sz="2400" spc="-5" dirty="0">
                <a:solidFill>
                  <a:srgbClr val="3D3C2C"/>
                </a:solidFill>
                <a:latin typeface="Century Gothic"/>
                <a:cs typeface="Century Gothic"/>
              </a:rPr>
              <a:t>(es </a:t>
            </a:r>
            <a:r>
              <a:rPr sz="2400" spc="5" dirty="0">
                <a:solidFill>
                  <a:srgbClr val="3D3C2C"/>
                </a:solidFill>
                <a:latin typeface="Century Gothic"/>
                <a:cs typeface="Century Gothic"/>
              </a:rPr>
              <a:t>decir </a:t>
            </a:r>
            <a:r>
              <a:rPr sz="2400" dirty="0">
                <a:solidFill>
                  <a:srgbClr val="3D3C2C"/>
                </a:solidFill>
                <a:latin typeface="Century Gothic"/>
                <a:cs typeface="Century Gothic"/>
              </a:rPr>
              <a:t>linfocítica o  mielocítica) y </a:t>
            </a:r>
            <a:r>
              <a:rPr sz="2400" spc="-5" dirty="0">
                <a:solidFill>
                  <a:srgbClr val="3D3C2C"/>
                </a:solidFill>
                <a:latin typeface="Century Gothic"/>
                <a:cs typeface="Century Gothic"/>
              </a:rPr>
              <a:t>si la </a:t>
            </a:r>
            <a:r>
              <a:rPr sz="2400" dirty="0">
                <a:solidFill>
                  <a:srgbClr val="3D3C2C"/>
                </a:solidFill>
                <a:latin typeface="Century Gothic"/>
                <a:cs typeface="Century Gothic"/>
              </a:rPr>
              <a:t>condición es aguda</a:t>
            </a:r>
            <a:r>
              <a:rPr sz="2400" spc="-160" dirty="0">
                <a:solidFill>
                  <a:srgbClr val="3D3C2C"/>
                </a:solidFill>
                <a:latin typeface="Century Gothic"/>
                <a:cs typeface="Century Gothic"/>
              </a:rPr>
              <a:t> </a:t>
            </a:r>
            <a:r>
              <a:rPr sz="2400" dirty="0">
                <a:solidFill>
                  <a:srgbClr val="3D3C2C"/>
                </a:solidFill>
                <a:latin typeface="Century Gothic"/>
                <a:cs typeface="Century Gothic"/>
              </a:rPr>
              <a:t>o  crónica.</a:t>
            </a:r>
            <a:endParaRPr sz="2400" dirty="0">
              <a:latin typeface="Century Gothic"/>
              <a:cs typeface="Century Gothic"/>
            </a:endParaRPr>
          </a:p>
          <a:p>
            <a:pPr algn="just">
              <a:lnSpc>
                <a:spcPct val="100000"/>
              </a:lnSpc>
              <a:spcBef>
                <a:spcPts val="45"/>
              </a:spcBef>
            </a:pPr>
            <a:endParaRPr sz="3250" dirty="0">
              <a:latin typeface="Times New Roman"/>
              <a:cs typeface="Times New Roman"/>
            </a:endParaRPr>
          </a:p>
          <a:p>
            <a:pPr marL="285750" marR="461645" indent="-273685" algn="just">
              <a:lnSpc>
                <a:spcPts val="2590"/>
              </a:lnSpc>
              <a:spcBef>
                <a:spcPts val="5"/>
              </a:spcBef>
            </a:pPr>
            <a:r>
              <a:rPr sz="1800" spc="20" dirty="0">
                <a:solidFill>
                  <a:srgbClr val="93C500"/>
                </a:solidFill>
                <a:latin typeface="Wingdings 2"/>
                <a:cs typeface="Wingdings 2"/>
              </a:rPr>
              <a:t></a:t>
            </a:r>
            <a:r>
              <a:rPr sz="1800" spc="20" dirty="0">
                <a:solidFill>
                  <a:srgbClr val="93C500"/>
                </a:solidFill>
                <a:latin typeface="Times New Roman"/>
                <a:cs typeface="Times New Roman"/>
              </a:rPr>
              <a:t> </a:t>
            </a:r>
            <a:r>
              <a:rPr sz="2400" dirty="0">
                <a:solidFill>
                  <a:srgbClr val="3D3C2C"/>
                </a:solidFill>
                <a:latin typeface="Century Gothic"/>
                <a:cs typeface="Century Gothic"/>
              </a:rPr>
              <a:t>Las leucemias bifenotípicas</a:t>
            </a:r>
            <a:r>
              <a:rPr sz="2400" spc="-85" dirty="0">
                <a:solidFill>
                  <a:srgbClr val="3D3C2C"/>
                </a:solidFill>
                <a:latin typeface="Century Gothic"/>
                <a:cs typeface="Century Gothic"/>
              </a:rPr>
              <a:t> </a:t>
            </a:r>
            <a:r>
              <a:rPr sz="2400" dirty="0">
                <a:solidFill>
                  <a:srgbClr val="3D3C2C"/>
                </a:solidFill>
                <a:latin typeface="Century Gothic"/>
                <a:cs typeface="Century Gothic"/>
              </a:rPr>
              <a:t>muestran  características </a:t>
            </a:r>
            <a:r>
              <a:rPr sz="2400" spc="-5" dirty="0">
                <a:solidFill>
                  <a:srgbClr val="3D3C2C"/>
                </a:solidFill>
                <a:latin typeface="Century Gothic"/>
                <a:cs typeface="Century Gothic"/>
              </a:rPr>
              <a:t>de </a:t>
            </a:r>
            <a:r>
              <a:rPr sz="2400" dirty="0">
                <a:solidFill>
                  <a:srgbClr val="3D3C2C"/>
                </a:solidFill>
                <a:latin typeface="Century Gothic"/>
                <a:cs typeface="Century Gothic"/>
              </a:rPr>
              <a:t>linajes linfoide y  mieloide.</a:t>
            </a:r>
            <a:endParaRPr sz="2400" dirty="0">
              <a:latin typeface="Century Gothic"/>
              <a:cs typeface="Century Gothic"/>
            </a:endParaRP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764540" y="2922219"/>
            <a:ext cx="6478270" cy="635000"/>
          </a:xfrm>
          <a:prstGeom prst="rect">
            <a:avLst/>
          </a:prstGeom>
        </p:spPr>
        <p:txBody>
          <a:bodyPr vert="horz" wrap="square" lIns="0" tIns="12065" rIns="0" bIns="0" rtlCol="0">
            <a:spAutoFit/>
          </a:bodyPr>
          <a:lstStyle/>
          <a:p>
            <a:pPr marL="12700">
              <a:lnSpc>
                <a:spcPct val="100000"/>
              </a:lnSpc>
              <a:spcBef>
                <a:spcPts val="95"/>
              </a:spcBef>
            </a:pPr>
            <a:r>
              <a:rPr spc="-10" dirty="0"/>
              <a:t>Diagnóstico </a:t>
            </a:r>
            <a:r>
              <a:rPr spc="-5" dirty="0"/>
              <a:t>y</a:t>
            </a:r>
            <a:r>
              <a:rPr spc="-10" dirty="0"/>
              <a:t> </a:t>
            </a:r>
            <a:r>
              <a:rPr spc="-5" dirty="0"/>
              <a:t>Tratamiento</a:t>
            </a:r>
          </a:p>
        </p:txBody>
      </p:sp>
      <p:sp>
        <p:nvSpPr>
          <p:cNvPr id="3" name="object 3"/>
          <p:cNvSpPr txBox="1"/>
          <p:nvPr/>
        </p:nvSpPr>
        <p:spPr>
          <a:xfrm>
            <a:off x="3099054" y="3914013"/>
            <a:ext cx="3014345" cy="391160"/>
          </a:xfrm>
          <a:prstGeom prst="rect">
            <a:avLst/>
          </a:prstGeom>
        </p:spPr>
        <p:txBody>
          <a:bodyPr vert="horz" wrap="square" lIns="0" tIns="12700" rIns="0" bIns="0" rtlCol="0">
            <a:spAutoFit/>
          </a:bodyPr>
          <a:lstStyle/>
          <a:p>
            <a:pPr marL="12700">
              <a:lnSpc>
                <a:spcPct val="100000"/>
              </a:lnSpc>
              <a:spcBef>
                <a:spcPts val="100"/>
              </a:spcBef>
            </a:pPr>
            <a:r>
              <a:rPr sz="2400" dirty="0">
                <a:solidFill>
                  <a:srgbClr val="3D3C2C"/>
                </a:solidFill>
                <a:latin typeface="Century Gothic"/>
                <a:cs typeface="Century Gothic"/>
              </a:rPr>
              <a:t>Leucemias</a:t>
            </a:r>
            <a:r>
              <a:rPr sz="2400" spc="-90" dirty="0">
                <a:solidFill>
                  <a:srgbClr val="3D3C2C"/>
                </a:solidFill>
                <a:latin typeface="Century Gothic"/>
                <a:cs typeface="Century Gothic"/>
              </a:rPr>
              <a:t> </a:t>
            </a:r>
            <a:r>
              <a:rPr sz="2400" dirty="0">
                <a:solidFill>
                  <a:srgbClr val="3D3C2C"/>
                </a:solidFill>
                <a:latin typeface="Century Gothic"/>
                <a:cs typeface="Century Gothic"/>
              </a:rPr>
              <a:t>Crónicas</a:t>
            </a:r>
            <a:endParaRPr sz="2400" dirty="0">
              <a:latin typeface="Century Gothic"/>
              <a:cs typeface="Century Gothic"/>
            </a:endParaRP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121765" y="1491742"/>
            <a:ext cx="6480810" cy="635000"/>
          </a:xfrm>
          <a:prstGeom prst="rect">
            <a:avLst/>
          </a:prstGeom>
        </p:spPr>
        <p:txBody>
          <a:bodyPr vert="horz" wrap="square" lIns="0" tIns="12065" rIns="0" bIns="0" rtlCol="0">
            <a:spAutoFit/>
          </a:bodyPr>
          <a:lstStyle/>
          <a:p>
            <a:pPr marL="12700">
              <a:lnSpc>
                <a:spcPct val="100000"/>
              </a:lnSpc>
              <a:spcBef>
                <a:spcPts val="95"/>
              </a:spcBef>
            </a:pPr>
            <a:r>
              <a:rPr spc="-10" dirty="0"/>
              <a:t>Diagnóstico </a:t>
            </a:r>
            <a:r>
              <a:rPr spc="-5" dirty="0"/>
              <a:t>y</a:t>
            </a:r>
            <a:r>
              <a:rPr spc="20" dirty="0"/>
              <a:t> </a:t>
            </a:r>
            <a:r>
              <a:rPr spc="-5" dirty="0"/>
              <a:t>Tratamiento</a:t>
            </a:r>
          </a:p>
        </p:txBody>
      </p:sp>
      <p:sp>
        <p:nvSpPr>
          <p:cNvPr id="3" name="object 3"/>
          <p:cNvSpPr txBox="1"/>
          <p:nvPr/>
        </p:nvSpPr>
        <p:spPr>
          <a:xfrm>
            <a:off x="1191869" y="2351659"/>
            <a:ext cx="6370955" cy="2366645"/>
          </a:xfrm>
          <a:prstGeom prst="rect">
            <a:avLst/>
          </a:prstGeom>
        </p:spPr>
        <p:txBody>
          <a:bodyPr vert="horz" wrap="square" lIns="0" tIns="12700" rIns="0" bIns="0" rtlCol="0">
            <a:spAutoFit/>
          </a:bodyPr>
          <a:lstStyle/>
          <a:p>
            <a:pPr marL="285750" marR="5080" indent="-273685">
              <a:lnSpc>
                <a:spcPct val="100000"/>
              </a:lnSpc>
              <a:spcBef>
                <a:spcPts val="100"/>
              </a:spcBef>
              <a:tabLst>
                <a:tab pos="676275" algn="l"/>
              </a:tabLst>
            </a:pPr>
            <a:r>
              <a:rPr sz="1800" spc="20" dirty="0">
                <a:solidFill>
                  <a:srgbClr val="93C500"/>
                </a:solidFill>
                <a:latin typeface="Wingdings 2"/>
                <a:cs typeface="Wingdings 2"/>
              </a:rPr>
              <a:t></a:t>
            </a:r>
            <a:r>
              <a:rPr sz="1800" spc="70" dirty="0">
                <a:solidFill>
                  <a:srgbClr val="93C500"/>
                </a:solidFill>
                <a:latin typeface="Times New Roman"/>
                <a:cs typeface="Times New Roman"/>
              </a:rPr>
              <a:t> </a:t>
            </a:r>
            <a:r>
              <a:rPr sz="2400" spc="-5" dirty="0">
                <a:solidFill>
                  <a:srgbClr val="3D3C2C"/>
                </a:solidFill>
                <a:latin typeface="Century Gothic"/>
                <a:cs typeface="Century Gothic"/>
              </a:rPr>
              <a:t>El	</a:t>
            </a:r>
            <a:r>
              <a:rPr sz="2400" dirty="0">
                <a:solidFill>
                  <a:srgbClr val="3D3C2C"/>
                </a:solidFill>
                <a:latin typeface="Century Gothic"/>
                <a:cs typeface="Century Gothic"/>
              </a:rPr>
              <a:t>diagnóstico </a:t>
            </a:r>
            <a:r>
              <a:rPr sz="2400" spc="-5" dirty="0">
                <a:solidFill>
                  <a:srgbClr val="3D3C2C"/>
                </a:solidFill>
                <a:latin typeface="Century Gothic"/>
                <a:cs typeface="Century Gothic"/>
              </a:rPr>
              <a:t>se basa </a:t>
            </a:r>
            <a:r>
              <a:rPr sz="2400" dirty="0">
                <a:solidFill>
                  <a:srgbClr val="3D3C2C"/>
                </a:solidFill>
                <a:latin typeface="Century Gothic"/>
                <a:cs typeface="Century Gothic"/>
              </a:rPr>
              <a:t>en </a:t>
            </a:r>
            <a:r>
              <a:rPr sz="2400" spc="-5" dirty="0">
                <a:solidFill>
                  <a:srgbClr val="3D3C2C"/>
                </a:solidFill>
                <a:latin typeface="Century Gothic"/>
                <a:cs typeface="Century Gothic"/>
              </a:rPr>
              <a:t>los </a:t>
            </a:r>
            <a:r>
              <a:rPr sz="2400" dirty="0">
                <a:solidFill>
                  <a:srgbClr val="3D3C2C"/>
                </a:solidFill>
                <a:latin typeface="Century Gothic"/>
                <a:cs typeface="Century Gothic"/>
              </a:rPr>
              <a:t>estudios </a:t>
            </a:r>
            <a:r>
              <a:rPr sz="2400" spc="-5" dirty="0">
                <a:solidFill>
                  <a:srgbClr val="3D3C2C"/>
                </a:solidFill>
                <a:latin typeface="Century Gothic"/>
                <a:cs typeface="Century Gothic"/>
              </a:rPr>
              <a:t>de  </a:t>
            </a:r>
            <a:r>
              <a:rPr sz="2400" dirty="0">
                <a:solidFill>
                  <a:srgbClr val="3D3C2C"/>
                </a:solidFill>
                <a:latin typeface="Century Gothic"/>
                <a:cs typeface="Century Gothic"/>
              </a:rPr>
              <a:t>sangre y médula</a:t>
            </a:r>
            <a:r>
              <a:rPr sz="2400" spc="-35" dirty="0">
                <a:solidFill>
                  <a:srgbClr val="3D3C2C"/>
                </a:solidFill>
                <a:latin typeface="Century Gothic"/>
                <a:cs typeface="Century Gothic"/>
              </a:rPr>
              <a:t> </a:t>
            </a:r>
            <a:r>
              <a:rPr sz="2400" dirty="0">
                <a:solidFill>
                  <a:srgbClr val="3D3C2C"/>
                </a:solidFill>
                <a:latin typeface="Century Gothic"/>
                <a:cs typeface="Century Gothic"/>
              </a:rPr>
              <a:t>ósea</a:t>
            </a:r>
            <a:endParaRPr sz="2400" dirty="0">
              <a:latin typeface="Century Gothic"/>
              <a:cs typeface="Century Gothic"/>
            </a:endParaRPr>
          </a:p>
          <a:p>
            <a:pPr>
              <a:lnSpc>
                <a:spcPct val="100000"/>
              </a:lnSpc>
              <a:spcBef>
                <a:spcPts val="5"/>
              </a:spcBef>
            </a:pPr>
            <a:endParaRPr sz="3500" dirty="0">
              <a:latin typeface="Times New Roman"/>
              <a:cs typeface="Times New Roman"/>
            </a:endParaRPr>
          </a:p>
          <a:p>
            <a:pPr marL="285750" marR="46990" indent="-273685">
              <a:lnSpc>
                <a:spcPct val="100000"/>
              </a:lnSpc>
            </a:pPr>
            <a:r>
              <a:rPr sz="1800" spc="20" dirty="0">
                <a:solidFill>
                  <a:srgbClr val="93C500"/>
                </a:solidFill>
                <a:latin typeface="Wingdings 2"/>
                <a:cs typeface="Wingdings 2"/>
              </a:rPr>
              <a:t></a:t>
            </a:r>
            <a:r>
              <a:rPr sz="1800" spc="20" dirty="0">
                <a:solidFill>
                  <a:srgbClr val="93C500"/>
                </a:solidFill>
                <a:latin typeface="Times New Roman"/>
                <a:cs typeface="Times New Roman"/>
              </a:rPr>
              <a:t> </a:t>
            </a:r>
            <a:r>
              <a:rPr sz="2400" spc="-5" dirty="0">
                <a:solidFill>
                  <a:srgbClr val="3D3C2C"/>
                </a:solidFill>
                <a:latin typeface="Century Gothic"/>
                <a:cs typeface="Century Gothic"/>
              </a:rPr>
              <a:t>El </a:t>
            </a:r>
            <a:r>
              <a:rPr sz="2400" dirty="0" err="1">
                <a:solidFill>
                  <a:srgbClr val="3D3C2C"/>
                </a:solidFill>
                <a:latin typeface="Century Gothic"/>
                <a:cs typeface="Century Gothic"/>
              </a:rPr>
              <a:t>tratamiento</a:t>
            </a:r>
            <a:r>
              <a:rPr sz="2400" dirty="0">
                <a:solidFill>
                  <a:srgbClr val="3D3C2C"/>
                </a:solidFill>
                <a:latin typeface="Century Gothic"/>
                <a:cs typeface="Century Gothic"/>
              </a:rPr>
              <a:t> </a:t>
            </a:r>
            <a:r>
              <a:rPr sz="2400" spc="5" dirty="0">
                <a:solidFill>
                  <a:srgbClr val="3D3C2C"/>
                </a:solidFill>
                <a:latin typeface="Century Gothic"/>
                <a:cs typeface="Century Gothic"/>
              </a:rPr>
              <a:t>varia </a:t>
            </a:r>
            <a:r>
              <a:rPr sz="2400" dirty="0">
                <a:solidFill>
                  <a:srgbClr val="3D3C2C"/>
                </a:solidFill>
                <a:latin typeface="Century Gothic"/>
                <a:cs typeface="Century Gothic"/>
              </a:rPr>
              <a:t>con el tipo </a:t>
            </a:r>
            <a:r>
              <a:rPr sz="2400" spc="-5" dirty="0">
                <a:solidFill>
                  <a:srgbClr val="3D3C2C"/>
                </a:solidFill>
                <a:latin typeface="Century Gothic"/>
                <a:cs typeface="Century Gothic"/>
              </a:rPr>
              <a:t>de</a:t>
            </a:r>
            <a:r>
              <a:rPr sz="2400" spc="-110" dirty="0">
                <a:solidFill>
                  <a:srgbClr val="3D3C2C"/>
                </a:solidFill>
                <a:latin typeface="Century Gothic"/>
                <a:cs typeface="Century Gothic"/>
              </a:rPr>
              <a:t> </a:t>
            </a:r>
            <a:r>
              <a:rPr sz="2400" spc="-5" dirty="0">
                <a:solidFill>
                  <a:srgbClr val="3D3C2C"/>
                </a:solidFill>
                <a:latin typeface="Century Gothic"/>
                <a:cs typeface="Century Gothic"/>
              </a:rPr>
              <a:t>célula  </a:t>
            </a:r>
            <a:r>
              <a:rPr sz="2400" dirty="0">
                <a:solidFill>
                  <a:srgbClr val="3D3C2C"/>
                </a:solidFill>
                <a:latin typeface="Century Gothic"/>
                <a:cs typeface="Century Gothic"/>
              </a:rPr>
              <a:t>leucémica, estadio </a:t>
            </a:r>
            <a:r>
              <a:rPr sz="2400" spc="-5" dirty="0">
                <a:solidFill>
                  <a:srgbClr val="3D3C2C"/>
                </a:solidFill>
                <a:latin typeface="Century Gothic"/>
                <a:cs typeface="Century Gothic"/>
              </a:rPr>
              <a:t>de la </a:t>
            </a:r>
            <a:r>
              <a:rPr sz="2400" dirty="0">
                <a:solidFill>
                  <a:srgbClr val="3D3C2C"/>
                </a:solidFill>
                <a:latin typeface="Century Gothic"/>
                <a:cs typeface="Century Gothic"/>
              </a:rPr>
              <a:t>enfermedad,  otros </a:t>
            </a:r>
            <a:r>
              <a:rPr sz="2400" spc="-5" dirty="0">
                <a:solidFill>
                  <a:srgbClr val="3D3C2C"/>
                </a:solidFill>
                <a:latin typeface="Century Gothic"/>
                <a:cs typeface="Century Gothic"/>
              </a:rPr>
              <a:t>problemas de salud </a:t>
            </a:r>
            <a:r>
              <a:rPr sz="2400" dirty="0">
                <a:solidFill>
                  <a:srgbClr val="3D3C2C"/>
                </a:solidFill>
                <a:latin typeface="Century Gothic"/>
                <a:cs typeface="Century Gothic"/>
              </a:rPr>
              <a:t>y</a:t>
            </a:r>
            <a:r>
              <a:rPr sz="2400" spc="5" dirty="0">
                <a:solidFill>
                  <a:srgbClr val="3D3C2C"/>
                </a:solidFill>
                <a:latin typeface="Century Gothic"/>
                <a:cs typeface="Century Gothic"/>
              </a:rPr>
              <a:t> </a:t>
            </a:r>
            <a:r>
              <a:rPr sz="2400" spc="-5" dirty="0">
                <a:solidFill>
                  <a:srgbClr val="3D3C2C"/>
                </a:solidFill>
                <a:latin typeface="Century Gothic"/>
                <a:cs typeface="Century Gothic"/>
              </a:rPr>
              <a:t>edad.</a:t>
            </a:r>
            <a:endParaRPr sz="2400" dirty="0">
              <a:latin typeface="Century Gothic"/>
              <a:cs typeface="Century Gothic"/>
            </a:endParaRP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121765" y="1491742"/>
            <a:ext cx="6480810" cy="635000"/>
          </a:xfrm>
          <a:prstGeom prst="rect">
            <a:avLst/>
          </a:prstGeom>
        </p:spPr>
        <p:txBody>
          <a:bodyPr vert="horz" wrap="square" lIns="0" tIns="12065" rIns="0" bIns="0" rtlCol="0">
            <a:spAutoFit/>
          </a:bodyPr>
          <a:lstStyle/>
          <a:p>
            <a:pPr marL="12700">
              <a:lnSpc>
                <a:spcPct val="100000"/>
              </a:lnSpc>
              <a:spcBef>
                <a:spcPts val="95"/>
              </a:spcBef>
            </a:pPr>
            <a:r>
              <a:rPr spc="-10" dirty="0"/>
              <a:t>Diagnóstico </a:t>
            </a:r>
            <a:r>
              <a:rPr spc="-5" dirty="0"/>
              <a:t>y</a:t>
            </a:r>
            <a:r>
              <a:rPr spc="20" dirty="0"/>
              <a:t> </a:t>
            </a:r>
            <a:r>
              <a:rPr spc="-5" dirty="0"/>
              <a:t>Tratamiento</a:t>
            </a:r>
          </a:p>
        </p:txBody>
      </p:sp>
      <p:sp>
        <p:nvSpPr>
          <p:cNvPr id="3" name="object 3"/>
          <p:cNvSpPr txBox="1"/>
          <p:nvPr/>
        </p:nvSpPr>
        <p:spPr>
          <a:xfrm>
            <a:off x="1191868" y="2315083"/>
            <a:ext cx="6732931" cy="2772362"/>
          </a:xfrm>
          <a:prstGeom prst="rect">
            <a:avLst/>
          </a:prstGeom>
        </p:spPr>
        <p:txBody>
          <a:bodyPr vert="horz" wrap="square" lIns="0" tIns="48895" rIns="0" bIns="0" rtlCol="0">
            <a:spAutoFit/>
          </a:bodyPr>
          <a:lstStyle/>
          <a:p>
            <a:pPr marL="285750" marR="26034" indent="-273685">
              <a:lnSpc>
                <a:spcPct val="90000"/>
              </a:lnSpc>
              <a:spcBef>
                <a:spcPts val="385"/>
              </a:spcBef>
            </a:pPr>
            <a:r>
              <a:rPr sz="2000" spc="20" dirty="0">
                <a:solidFill>
                  <a:srgbClr val="93C500"/>
                </a:solidFill>
                <a:latin typeface="Wingdings 2"/>
                <a:cs typeface="Wingdings 2"/>
              </a:rPr>
              <a:t></a:t>
            </a:r>
            <a:r>
              <a:rPr sz="2000" spc="20" dirty="0">
                <a:solidFill>
                  <a:srgbClr val="93C500"/>
                </a:solidFill>
                <a:latin typeface="Times New Roman"/>
                <a:cs typeface="Times New Roman"/>
              </a:rPr>
              <a:t> </a:t>
            </a:r>
            <a:r>
              <a:rPr sz="2000" dirty="0">
                <a:solidFill>
                  <a:srgbClr val="3D3C2C"/>
                </a:solidFill>
                <a:latin typeface="Century Gothic"/>
                <a:cs typeface="Century Gothic"/>
              </a:rPr>
              <a:t>Las indicaciones </a:t>
            </a:r>
            <a:r>
              <a:rPr sz="2000" spc="-5" dirty="0">
                <a:solidFill>
                  <a:srgbClr val="3D3C2C"/>
                </a:solidFill>
                <a:latin typeface="Century Gothic"/>
                <a:cs typeface="Century Gothic"/>
              </a:rPr>
              <a:t>para la </a:t>
            </a:r>
            <a:r>
              <a:rPr sz="2000" dirty="0">
                <a:solidFill>
                  <a:srgbClr val="3D3C2C"/>
                </a:solidFill>
                <a:latin typeface="Century Gothic"/>
                <a:cs typeface="Century Gothic"/>
              </a:rPr>
              <a:t>quimioterapia y  </a:t>
            </a:r>
            <a:r>
              <a:rPr sz="2000" spc="-5" dirty="0">
                <a:solidFill>
                  <a:srgbClr val="3D3C2C"/>
                </a:solidFill>
                <a:latin typeface="Century Gothic"/>
                <a:cs typeface="Century Gothic"/>
              </a:rPr>
              <a:t>los </a:t>
            </a:r>
            <a:r>
              <a:rPr sz="2000" dirty="0">
                <a:solidFill>
                  <a:srgbClr val="3D3C2C"/>
                </a:solidFill>
                <a:latin typeface="Century Gothic"/>
                <a:cs typeface="Century Gothic"/>
              </a:rPr>
              <a:t>cuerpos monoclonales incluyen</a:t>
            </a:r>
            <a:r>
              <a:rPr sz="2000" spc="-110" dirty="0">
                <a:solidFill>
                  <a:srgbClr val="3D3C2C"/>
                </a:solidFill>
                <a:latin typeface="Century Gothic"/>
                <a:cs typeface="Century Gothic"/>
              </a:rPr>
              <a:t> </a:t>
            </a:r>
            <a:r>
              <a:rPr sz="2000" spc="5" dirty="0">
                <a:solidFill>
                  <a:srgbClr val="3D3C2C"/>
                </a:solidFill>
                <a:latin typeface="Century Gothic"/>
                <a:cs typeface="Century Gothic"/>
              </a:rPr>
              <a:t>fatiga  </a:t>
            </a:r>
            <a:r>
              <a:rPr sz="2000" dirty="0">
                <a:solidFill>
                  <a:srgbClr val="3D3C2C"/>
                </a:solidFill>
                <a:latin typeface="Century Gothic"/>
                <a:cs typeface="Century Gothic"/>
              </a:rPr>
              <a:t>progresiva, </a:t>
            </a:r>
            <a:r>
              <a:rPr sz="2000" spc="-5" dirty="0">
                <a:solidFill>
                  <a:srgbClr val="3D3C2C"/>
                </a:solidFill>
                <a:latin typeface="Century Gothic"/>
                <a:cs typeface="Century Gothic"/>
              </a:rPr>
              <a:t>linfadenopatía </a:t>
            </a:r>
            <a:r>
              <a:rPr sz="2000" dirty="0">
                <a:solidFill>
                  <a:srgbClr val="3D3C2C"/>
                </a:solidFill>
                <a:latin typeface="Century Gothic"/>
                <a:cs typeface="Century Gothic"/>
              </a:rPr>
              <a:t>molesta,  anemia, trombocitopenia, y un recuento  </a:t>
            </a:r>
            <a:r>
              <a:rPr sz="2000" spc="-5" dirty="0">
                <a:solidFill>
                  <a:srgbClr val="3D3C2C"/>
                </a:solidFill>
                <a:latin typeface="Century Gothic"/>
                <a:cs typeface="Century Gothic"/>
              </a:rPr>
              <a:t>de </a:t>
            </a:r>
            <a:r>
              <a:rPr sz="2000" dirty="0">
                <a:solidFill>
                  <a:srgbClr val="3D3C2C"/>
                </a:solidFill>
                <a:latin typeface="Century Gothic"/>
                <a:cs typeface="Century Gothic"/>
              </a:rPr>
              <a:t>linfocitos</a:t>
            </a:r>
            <a:r>
              <a:rPr sz="2000" spc="-35" dirty="0">
                <a:solidFill>
                  <a:srgbClr val="3D3C2C"/>
                </a:solidFill>
                <a:latin typeface="Century Gothic"/>
                <a:cs typeface="Century Gothic"/>
              </a:rPr>
              <a:t> </a:t>
            </a:r>
            <a:r>
              <a:rPr sz="2000" spc="-5" dirty="0">
                <a:solidFill>
                  <a:srgbClr val="3D3C2C"/>
                </a:solidFill>
                <a:latin typeface="Century Gothic"/>
                <a:cs typeface="Century Gothic"/>
              </a:rPr>
              <a:t>&gt;150.000/mm</a:t>
            </a:r>
            <a:r>
              <a:rPr lang="es-AR" sz="2000" spc="-5" dirty="0">
                <a:solidFill>
                  <a:srgbClr val="3D3C2C"/>
                </a:solidFill>
                <a:latin typeface="Century Gothic"/>
                <a:cs typeface="Century Gothic"/>
              </a:rPr>
              <a:t>3</a:t>
            </a:r>
            <a:r>
              <a:rPr sz="2000" spc="-5" dirty="0">
                <a:solidFill>
                  <a:srgbClr val="3D3C2C"/>
                </a:solidFill>
                <a:latin typeface="Century Gothic"/>
                <a:cs typeface="Century Gothic"/>
              </a:rPr>
              <a:t>.</a:t>
            </a:r>
            <a:endParaRPr sz="2000" dirty="0">
              <a:latin typeface="Century Gothic"/>
              <a:cs typeface="Century Gothic"/>
            </a:endParaRPr>
          </a:p>
          <a:p>
            <a:pPr>
              <a:lnSpc>
                <a:spcPct val="100000"/>
              </a:lnSpc>
              <a:spcBef>
                <a:spcPts val="45"/>
              </a:spcBef>
            </a:pPr>
            <a:endParaRPr sz="2000" dirty="0">
              <a:latin typeface="Times New Roman"/>
              <a:cs typeface="Times New Roman"/>
            </a:endParaRPr>
          </a:p>
          <a:p>
            <a:pPr marL="285750" marR="5080" indent="-273685" algn="just">
              <a:lnSpc>
                <a:spcPts val="2590"/>
              </a:lnSpc>
              <a:spcBef>
                <a:spcPts val="5"/>
              </a:spcBef>
            </a:pPr>
            <a:r>
              <a:rPr sz="2000" spc="20" dirty="0">
                <a:solidFill>
                  <a:srgbClr val="93C500"/>
                </a:solidFill>
                <a:latin typeface="Wingdings 2"/>
                <a:cs typeface="Wingdings 2"/>
              </a:rPr>
              <a:t></a:t>
            </a:r>
            <a:r>
              <a:rPr sz="2000" spc="20" dirty="0">
                <a:solidFill>
                  <a:srgbClr val="93C500"/>
                </a:solidFill>
                <a:latin typeface="Times New Roman"/>
                <a:cs typeface="Times New Roman"/>
              </a:rPr>
              <a:t> </a:t>
            </a:r>
            <a:r>
              <a:rPr sz="2000" spc="-5" dirty="0">
                <a:solidFill>
                  <a:srgbClr val="3D3C2C"/>
                </a:solidFill>
                <a:latin typeface="Century Gothic"/>
                <a:cs typeface="Century Gothic"/>
              </a:rPr>
              <a:t>En </a:t>
            </a:r>
            <a:r>
              <a:rPr sz="2000" dirty="0">
                <a:solidFill>
                  <a:srgbClr val="3D3C2C"/>
                </a:solidFill>
                <a:latin typeface="Century Gothic"/>
                <a:cs typeface="Century Gothic"/>
              </a:rPr>
              <a:t>un comienzo </a:t>
            </a:r>
            <a:r>
              <a:rPr sz="2000" spc="-5" dirty="0">
                <a:solidFill>
                  <a:srgbClr val="3D3C2C"/>
                </a:solidFill>
                <a:latin typeface="Century Gothic"/>
                <a:cs typeface="Century Gothic"/>
              </a:rPr>
              <a:t>se </a:t>
            </a:r>
            <a:r>
              <a:rPr sz="2000" dirty="0">
                <a:solidFill>
                  <a:srgbClr val="3D3C2C"/>
                </a:solidFill>
                <a:latin typeface="Century Gothic"/>
                <a:cs typeface="Century Gothic"/>
              </a:rPr>
              <a:t>utiliza </a:t>
            </a:r>
            <a:r>
              <a:rPr sz="2000" spc="-5" dirty="0">
                <a:solidFill>
                  <a:srgbClr val="3D3C2C"/>
                </a:solidFill>
                <a:latin typeface="Century Gothic"/>
                <a:cs typeface="Century Gothic"/>
              </a:rPr>
              <a:t>la </a:t>
            </a:r>
            <a:r>
              <a:rPr sz="2000" dirty="0">
                <a:solidFill>
                  <a:srgbClr val="3D3C2C"/>
                </a:solidFill>
                <a:latin typeface="Century Gothic"/>
                <a:cs typeface="Century Gothic"/>
              </a:rPr>
              <a:t>quimioterapia  con agentes alquilantes </a:t>
            </a:r>
            <a:r>
              <a:rPr sz="2000" spc="-5" dirty="0">
                <a:solidFill>
                  <a:srgbClr val="3D3C2C"/>
                </a:solidFill>
                <a:latin typeface="Century Gothic"/>
                <a:cs typeface="Century Gothic"/>
              </a:rPr>
              <a:t>(clorambucilo)</a:t>
            </a:r>
            <a:r>
              <a:rPr lang="es-MX" sz="2000" spc="-5" dirty="0">
                <a:solidFill>
                  <a:srgbClr val="3D3C2C"/>
                </a:solidFill>
                <a:latin typeface="Century Gothic"/>
                <a:cs typeface="Century Gothic"/>
              </a:rPr>
              <a:t> este interfiere con la replicación del ADN e induce apoptosis celular;</a:t>
            </a:r>
            <a:r>
              <a:rPr sz="2000" spc="-5" dirty="0">
                <a:solidFill>
                  <a:srgbClr val="3D3C2C"/>
                </a:solidFill>
                <a:latin typeface="Century Gothic"/>
                <a:cs typeface="Century Gothic"/>
              </a:rPr>
              <a:t> </a:t>
            </a:r>
            <a:r>
              <a:rPr lang="es-AR" sz="2000" dirty="0">
                <a:solidFill>
                  <a:srgbClr val="3D3C2C"/>
                </a:solidFill>
                <a:latin typeface="Century Gothic"/>
                <a:cs typeface="Century Gothic"/>
              </a:rPr>
              <a:t>se asocia con</a:t>
            </a:r>
            <a:r>
              <a:rPr sz="2000" dirty="0">
                <a:solidFill>
                  <a:srgbClr val="3D3C2C"/>
                </a:solidFill>
                <a:latin typeface="Century Gothic"/>
                <a:cs typeface="Century Gothic"/>
              </a:rPr>
              <a:t> </a:t>
            </a:r>
            <a:r>
              <a:rPr sz="2000" spc="-5" dirty="0">
                <a:solidFill>
                  <a:srgbClr val="3D3C2C"/>
                </a:solidFill>
                <a:latin typeface="Century Gothic"/>
                <a:cs typeface="Century Gothic"/>
              </a:rPr>
              <a:t>antimetabolito</a:t>
            </a:r>
            <a:r>
              <a:rPr sz="2000" spc="-65" dirty="0">
                <a:solidFill>
                  <a:srgbClr val="3D3C2C"/>
                </a:solidFill>
                <a:latin typeface="Century Gothic"/>
                <a:cs typeface="Century Gothic"/>
              </a:rPr>
              <a:t> </a:t>
            </a:r>
            <a:r>
              <a:rPr sz="2000" dirty="0">
                <a:solidFill>
                  <a:srgbClr val="3D3C2C"/>
                </a:solidFill>
                <a:latin typeface="Century Gothic"/>
                <a:cs typeface="Century Gothic"/>
              </a:rPr>
              <a:t>fludarabina.</a:t>
            </a:r>
            <a:endParaRPr sz="2000" dirty="0">
              <a:latin typeface="Century Gothic"/>
              <a:cs typeface="Century Gothic"/>
            </a:endParaRP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121765" y="1491742"/>
            <a:ext cx="6480810" cy="635000"/>
          </a:xfrm>
          <a:prstGeom prst="rect">
            <a:avLst/>
          </a:prstGeom>
        </p:spPr>
        <p:txBody>
          <a:bodyPr vert="horz" wrap="square" lIns="0" tIns="12065" rIns="0" bIns="0" rtlCol="0">
            <a:spAutoFit/>
          </a:bodyPr>
          <a:lstStyle/>
          <a:p>
            <a:pPr marL="12700">
              <a:lnSpc>
                <a:spcPct val="100000"/>
              </a:lnSpc>
              <a:spcBef>
                <a:spcPts val="95"/>
              </a:spcBef>
            </a:pPr>
            <a:r>
              <a:rPr spc="-10" dirty="0"/>
              <a:t>Diagnóstico </a:t>
            </a:r>
            <a:r>
              <a:rPr spc="-5" dirty="0"/>
              <a:t>y</a:t>
            </a:r>
            <a:r>
              <a:rPr spc="20" dirty="0"/>
              <a:t> </a:t>
            </a:r>
            <a:r>
              <a:rPr spc="-5" dirty="0"/>
              <a:t>Tratamiento</a:t>
            </a:r>
          </a:p>
        </p:txBody>
      </p:sp>
      <p:sp>
        <p:nvSpPr>
          <p:cNvPr id="3" name="object 3"/>
          <p:cNvSpPr txBox="1"/>
          <p:nvPr/>
        </p:nvSpPr>
        <p:spPr>
          <a:xfrm>
            <a:off x="1191869" y="2351659"/>
            <a:ext cx="6659880" cy="2732405"/>
          </a:xfrm>
          <a:prstGeom prst="rect">
            <a:avLst/>
          </a:prstGeom>
        </p:spPr>
        <p:txBody>
          <a:bodyPr vert="horz" wrap="square" lIns="0" tIns="12700" rIns="0" bIns="0" rtlCol="0">
            <a:spAutoFit/>
          </a:bodyPr>
          <a:lstStyle/>
          <a:p>
            <a:pPr marL="285750" marR="5080" indent="-273685">
              <a:lnSpc>
                <a:spcPct val="100000"/>
              </a:lnSpc>
              <a:spcBef>
                <a:spcPts val="100"/>
              </a:spcBef>
            </a:pPr>
            <a:r>
              <a:rPr sz="1800" spc="20" dirty="0">
                <a:solidFill>
                  <a:srgbClr val="93C500"/>
                </a:solidFill>
                <a:latin typeface="Wingdings 2"/>
                <a:cs typeface="Wingdings 2"/>
              </a:rPr>
              <a:t></a:t>
            </a:r>
            <a:r>
              <a:rPr sz="1800" spc="20" dirty="0">
                <a:solidFill>
                  <a:srgbClr val="93C500"/>
                </a:solidFill>
                <a:latin typeface="Times New Roman"/>
                <a:cs typeface="Times New Roman"/>
              </a:rPr>
              <a:t> </a:t>
            </a:r>
            <a:r>
              <a:rPr sz="2400" dirty="0">
                <a:solidFill>
                  <a:srgbClr val="3D3C2C"/>
                </a:solidFill>
                <a:latin typeface="Century Gothic"/>
                <a:cs typeface="Century Gothic"/>
              </a:rPr>
              <a:t>Para pacientes con LLC </a:t>
            </a:r>
            <a:r>
              <a:rPr sz="2400" spc="-5" dirty="0">
                <a:solidFill>
                  <a:srgbClr val="3D3C2C"/>
                </a:solidFill>
                <a:latin typeface="Century Gothic"/>
                <a:cs typeface="Century Gothic"/>
              </a:rPr>
              <a:t>que </a:t>
            </a:r>
            <a:r>
              <a:rPr sz="2400" dirty="0">
                <a:solidFill>
                  <a:srgbClr val="3D3C2C"/>
                </a:solidFill>
                <a:latin typeface="Century Gothic"/>
                <a:cs typeface="Century Gothic"/>
              </a:rPr>
              <a:t>no responden  a </a:t>
            </a:r>
            <a:r>
              <a:rPr sz="2400" spc="-5" dirty="0">
                <a:solidFill>
                  <a:srgbClr val="3D3C2C"/>
                </a:solidFill>
                <a:latin typeface="Century Gothic"/>
                <a:cs typeface="Century Gothic"/>
              </a:rPr>
              <a:t>la </a:t>
            </a:r>
            <a:r>
              <a:rPr sz="2400" dirty="0">
                <a:solidFill>
                  <a:srgbClr val="3D3C2C"/>
                </a:solidFill>
                <a:latin typeface="Century Gothic"/>
                <a:cs typeface="Century Gothic"/>
              </a:rPr>
              <a:t>quimioterapia </a:t>
            </a:r>
            <a:r>
              <a:rPr sz="2400" spc="-5" dirty="0">
                <a:solidFill>
                  <a:srgbClr val="3D3C2C"/>
                </a:solidFill>
                <a:latin typeface="Century Gothic"/>
                <a:cs typeface="Century Gothic"/>
              </a:rPr>
              <a:t>se </a:t>
            </a:r>
            <a:r>
              <a:rPr sz="2400" dirty="0">
                <a:solidFill>
                  <a:srgbClr val="3D3C2C"/>
                </a:solidFill>
                <a:latin typeface="Century Gothic"/>
                <a:cs typeface="Century Gothic"/>
              </a:rPr>
              <a:t>utiliza</a:t>
            </a:r>
            <a:r>
              <a:rPr sz="2400" spc="-75" dirty="0">
                <a:solidFill>
                  <a:srgbClr val="3D3C2C"/>
                </a:solidFill>
                <a:latin typeface="Century Gothic"/>
                <a:cs typeface="Century Gothic"/>
              </a:rPr>
              <a:t> </a:t>
            </a:r>
            <a:r>
              <a:rPr sz="2400" spc="-5" dirty="0">
                <a:solidFill>
                  <a:srgbClr val="3D3C2C"/>
                </a:solidFill>
                <a:latin typeface="Century Gothic"/>
                <a:cs typeface="Century Gothic"/>
              </a:rPr>
              <a:t>alemtuzumab.</a:t>
            </a:r>
            <a:endParaRPr sz="2400" dirty="0">
              <a:latin typeface="Century Gothic"/>
              <a:cs typeface="Century Gothic"/>
            </a:endParaRPr>
          </a:p>
          <a:p>
            <a:pPr>
              <a:lnSpc>
                <a:spcPct val="100000"/>
              </a:lnSpc>
              <a:spcBef>
                <a:spcPts val="5"/>
              </a:spcBef>
            </a:pPr>
            <a:endParaRPr sz="3500" dirty="0">
              <a:latin typeface="Times New Roman"/>
              <a:cs typeface="Times New Roman"/>
            </a:endParaRPr>
          </a:p>
          <a:p>
            <a:pPr marL="285750" marR="7620" indent="-273685">
              <a:lnSpc>
                <a:spcPct val="100000"/>
              </a:lnSpc>
            </a:pPr>
            <a:r>
              <a:rPr sz="1800" spc="20" dirty="0">
                <a:solidFill>
                  <a:srgbClr val="93C500"/>
                </a:solidFill>
                <a:latin typeface="Wingdings 2"/>
                <a:cs typeface="Wingdings 2"/>
              </a:rPr>
              <a:t></a:t>
            </a:r>
            <a:r>
              <a:rPr sz="1800" spc="20" dirty="0">
                <a:solidFill>
                  <a:srgbClr val="93C500"/>
                </a:solidFill>
                <a:latin typeface="Times New Roman"/>
                <a:cs typeface="Times New Roman"/>
              </a:rPr>
              <a:t> </a:t>
            </a:r>
            <a:r>
              <a:rPr sz="2400" dirty="0">
                <a:solidFill>
                  <a:srgbClr val="3D3C2C"/>
                </a:solidFill>
                <a:latin typeface="Century Gothic"/>
                <a:cs typeface="Century Gothic"/>
              </a:rPr>
              <a:t>La </a:t>
            </a:r>
            <a:r>
              <a:rPr sz="2400" spc="-5" dirty="0">
                <a:solidFill>
                  <a:srgbClr val="3D3C2C"/>
                </a:solidFill>
                <a:latin typeface="Century Gothic"/>
                <a:cs typeface="Century Gothic"/>
              </a:rPr>
              <a:t>presencia de </a:t>
            </a:r>
            <a:r>
              <a:rPr sz="2400" dirty="0">
                <a:solidFill>
                  <a:srgbClr val="3D3C2C"/>
                </a:solidFill>
                <a:latin typeface="Century Gothic"/>
                <a:cs typeface="Century Gothic"/>
              </a:rPr>
              <a:t>complicaciones como  anemia hemolítica o trombocitopenia  autoinmunes </a:t>
            </a:r>
            <a:r>
              <a:rPr sz="2400" spc="-5" dirty="0">
                <a:solidFill>
                  <a:srgbClr val="3D3C2C"/>
                </a:solidFill>
                <a:latin typeface="Century Gothic"/>
                <a:cs typeface="Century Gothic"/>
              </a:rPr>
              <a:t>puede </a:t>
            </a:r>
            <a:r>
              <a:rPr sz="2400" dirty="0">
                <a:solidFill>
                  <a:srgbClr val="3D3C2C"/>
                </a:solidFill>
                <a:latin typeface="Century Gothic"/>
                <a:cs typeface="Century Gothic"/>
              </a:rPr>
              <a:t>requerir tratamiento  con corticosteroides o una</a:t>
            </a:r>
            <a:r>
              <a:rPr sz="2400" spc="-105" dirty="0">
                <a:solidFill>
                  <a:srgbClr val="3D3C2C"/>
                </a:solidFill>
                <a:latin typeface="Century Gothic"/>
                <a:cs typeface="Century Gothic"/>
              </a:rPr>
              <a:t> </a:t>
            </a:r>
            <a:r>
              <a:rPr sz="2400" dirty="0">
                <a:solidFill>
                  <a:srgbClr val="3D3C2C"/>
                </a:solidFill>
                <a:latin typeface="Century Gothic"/>
                <a:cs typeface="Century Gothic"/>
              </a:rPr>
              <a:t>esplenectomía.</a:t>
            </a:r>
            <a:endParaRPr sz="2400" dirty="0">
              <a:latin typeface="Century Gothic"/>
              <a:cs typeface="Century Gothic"/>
            </a:endParaRP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121765" y="1491742"/>
            <a:ext cx="6480810" cy="635000"/>
          </a:xfrm>
          <a:prstGeom prst="rect">
            <a:avLst/>
          </a:prstGeom>
        </p:spPr>
        <p:txBody>
          <a:bodyPr vert="horz" wrap="square" lIns="0" tIns="12065" rIns="0" bIns="0" rtlCol="0">
            <a:spAutoFit/>
          </a:bodyPr>
          <a:lstStyle/>
          <a:p>
            <a:pPr marL="12700">
              <a:lnSpc>
                <a:spcPct val="100000"/>
              </a:lnSpc>
              <a:spcBef>
                <a:spcPts val="95"/>
              </a:spcBef>
            </a:pPr>
            <a:r>
              <a:rPr spc="-10" dirty="0"/>
              <a:t>Diagnóstico </a:t>
            </a:r>
            <a:r>
              <a:rPr spc="-5" dirty="0"/>
              <a:t>y</a:t>
            </a:r>
            <a:r>
              <a:rPr spc="20" dirty="0"/>
              <a:t> </a:t>
            </a:r>
            <a:r>
              <a:rPr spc="-5" dirty="0"/>
              <a:t>Tratamiento</a:t>
            </a:r>
          </a:p>
        </p:txBody>
      </p:sp>
      <p:sp>
        <p:nvSpPr>
          <p:cNvPr id="3" name="object 3"/>
          <p:cNvSpPr txBox="1">
            <a:spLocks noGrp="1"/>
          </p:cNvSpPr>
          <p:nvPr>
            <p:ph type="body" idx="1"/>
          </p:nvPr>
        </p:nvSpPr>
        <p:spPr>
          <a:xfrm>
            <a:off x="1191869" y="2351659"/>
            <a:ext cx="6760260" cy="3044423"/>
          </a:xfrm>
          <a:prstGeom prst="rect">
            <a:avLst/>
          </a:prstGeom>
        </p:spPr>
        <p:txBody>
          <a:bodyPr vert="horz" wrap="square" lIns="0" tIns="12700" rIns="0" bIns="0" rtlCol="0">
            <a:spAutoFit/>
          </a:bodyPr>
          <a:lstStyle/>
          <a:p>
            <a:pPr marL="285750" marR="336550" indent="-273685">
              <a:lnSpc>
                <a:spcPct val="100000"/>
              </a:lnSpc>
              <a:spcBef>
                <a:spcPts val="100"/>
              </a:spcBef>
            </a:pPr>
            <a:r>
              <a:rPr sz="1800" spc="20" dirty="0">
                <a:solidFill>
                  <a:srgbClr val="93C500"/>
                </a:solidFill>
                <a:latin typeface="Wingdings 2"/>
                <a:cs typeface="Wingdings 2"/>
              </a:rPr>
              <a:t></a:t>
            </a:r>
            <a:r>
              <a:rPr sz="1800" spc="20" dirty="0">
                <a:solidFill>
                  <a:srgbClr val="93C500"/>
                </a:solidFill>
                <a:latin typeface="Times New Roman"/>
                <a:cs typeface="Times New Roman"/>
              </a:rPr>
              <a:t> </a:t>
            </a:r>
            <a:r>
              <a:rPr spc="-5" dirty="0"/>
              <a:t>En </a:t>
            </a:r>
            <a:r>
              <a:rPr dirty="0"/>
              <a:t>pacientes más </a:t>
            </a:r>
            <a:r>
              <a:rPr spc="5" dirty="0"/>
              <a:t>jóvenes </a:t>
            </a:r>
            <a:r>
              <a:rPr dirty="0"/>
              <a:t>con  enfermedad agresiva un </a:t>
            </a:r>
            <a:r>
              <a:rPr spc="-5" dirty="0"/>
              <a:t>trasplante  </a:t>
            </a:r>
            <a:r>
              <a:rPr dirty="0"/>
              <a:t>alogénico </a:t>
            </a:r>
            <a:r>
              <a:rPr spc="-5" dirty="0"/>
              <a:t>de </a:t>
            </a:r>
            <a:r>
              <a:rPr spc="-5" dirty="0" err="1"/>
              <a:t>células</a:t>
            </a:r>
            <a:r>
              <a:rPr spc="-5" dirty="0"/>
              <a:t> </a:t>
            </a:r>
            <a:r>
              <a:rPr spc="-5" dirty="0" err="1"/>
              <a:t>madre</a:t>
            </a:r>
            <a:r>
              <a:rPr lang="es-ES" spc="-5" dirty="0"/>
              <a:t>.</a:t>
            </a:r>
            <a:endParaRPr sz="1800" dirty="0">
              <a:latin typeface="Times New Roman"/>
              <a:cs typeface="Times New Roman"/>
            </a:endParaRPr>
          </a:p>
          <a:p>
            <a:pPr marL="285750" marR="5080" indent="-273685">
              <a:lnSpc>
                <a:spcPct val="100000"/>
              </a:lnSpc>
              <a:spcBef>
                <a:spcPts val="575"/>
              </a:spcBef>
            </a:pPr>
            <a:r>
              <a:rPr sz="1800" spc="20" dirty="0">
                <a:solidFill>
                  <a:srgbClr val="93C500"/>
                </a:solidFill>
                <a:latin typeface="Wingdings 2"/>
                <a:cs typeface="Wingdings 2"/>
              </a:rPr>
              <a:t></a:t>
            </a:r>
            <a:r>
              <a:rPr sz="1800" spc="20" dirty="0">
                <a:solidFill>
                  <a:srgbClr val="93C500"/>
                </a:solidFill>
                <a:latin typeface="Times New Roman"/>
                <a:cs typeface="Times New Roman"/>
              </a:rPr>
              <a:t> </a:t>
            </a:r>
            <a:r>
              <a:rPr spc="-5" dirty="0"/>
              <a:t>El </a:t>
            </a:r>
            <a:r>
              <a:rPr dirty="0"/>
              <a:t>tiempo </a:t>
            </a:r>
            <a:r>
              <a:rPr spc="-5" dirty="0"/>
              <a:t>de supervivencia de </a:t>
            </a:r>
            <a:r>
              <a:rPr dirty="0"/>
              <a:t>pacientes  con LLC </a:t>
            </a:r>
            <a:r>
              <a:rPr spc="5" dirty="0"/>
              <a:t>varia </a:t>
            </a:r>
            <a:r>
              <a:rPr spc="-5" dirty="0"/>
              <a:t>de </a:t>
            </a:r>
            <a:r>
              <a:rPr dirty="0"/>
              <a:t>menos </a:t>
            </a:r>
            <a:r>
              <a:rPr spc="-5" dirty="0"/>
              <a:t>de </a:t>
            </a:r>
            <a:r>
              <a:rPr dirty="0"/>
              <a:t>2 años en  pacientes con </a:t>
            </a:r>
            <a:r>
              <a:rPr spc="-5" dirty="0"/>
              <a:t>las </a:t>
            </a:r>
            <a:r>
              <a:rPr dirty="0"/>
              <a:t>formas agresivas, a</a:t>
            </a:r>
            <a:r>
              <a:rPr spc="-145" dirty="0"/>
              <a:t> </a:t>
            </a:r>
            <a:r>
              <a:rPr dirty="0"/>
              <a:t>más  </a:t>
            </a:r>
            <a:r>
              <a:rPr spc="-5" dirty="0"/>
              <a:t>de 10 </a:t>
            </a:r>
            <a:r>
              <a:rPr dirty="0"/>
              <a:t>años en </a:t>
            </a:r>
            <a:r>
              <a:rPr spc="-5" dirty="0"/>
              <a:t>los que se presentan </a:t>
            </a:r>
            <a:r>
              <a:rPr dirty="0"/>
              <a:t>en un  estadio</a:t>
            </a:r>
            <a:r>
              <a:rPr spc="-45" dirty="0"/>
              <a:t> </a:t>
            </a:r>
            <a:r>
              <a:rPr spc="-5" dirty="0"/>
              <a:t>temprano.</a:t>
            </a:r>
            <a:endParaRPr sz="1800" dirty="0">
              <a:latin typeface="Times New Roman"/>
              <a:cs typeface="Times New Roman"/>
            </a:endParaRP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0" y="0"/>
            <a:ext cx="9144000" cy="6858000"/>
          </a:xfrm>
        </p:spPr>
        <p:txBody>
          <a:bodyPr>
            <a:normAutofit lnSpcReduction="10000"/>
          </a:bodyPr>
          <a:lstStyle/>
          <a:p>
            <a:pPr algn="ctr">
              <a:buNone/>
            </a:pPr>
            <a:r>
              <a:rPr lang="es-AR" b="1" u="sng" dirty="0"/>
              <a:t>LINFOMAS</a:t>
            </a:r>
          </a:p>
          <a:p>
            <a:pPr>
              <a:buNone/>
            </a:pPr>
            <a:r>
              <a:rPr lang="es-AR" sz="2400" dirty="0"/>
              <a:t>Son neoplasias que predominan en los ganglios, bazo, hígado, puede infiltrar M.O.</a:t>
            </a:r>
          </a:p>
          <a:p>
            <a:pPr>
              <a:buNone/>
            </a:pPr>
            <a:r>
              <a:rPr lang="es-AR" sz="2400" u="sng" dirty="0"/>
              <a:t>Linfoma Hodgkin</a:t>
            </a:r>
            <a:r>
              <a:rPr lang="es-AR" sz="2400" dirty="0"/>
              <a:t>:  1 de cada 3 casos c/100000 hts, etiología parecida al de las leucemias (VEB, HIV, Herpes tipo 2).</a:t>
            </a:r>
          </a:p>
          <a:p>
            <a:pPr>
              <a:buNone/>
            </a:pPr>
            <a:r>
              <a:rPr lang="es-AR" sz="2400" dirty="0"/>
              <a:t>Factor familiar comparten HLA A1-B5-B18.</a:t>
            </a:r>
          </a:p>
          <a:p>
            <a:pPr>
              <a:buNone/>
            </a:pPr>
            <a:r>
              <a:rPr lang="es-AR" sz="2400" dirty="0"/>
              <a:t>Tiene 2 etapas de presentación: 1) 20-30 años predomina en el hombre, 30-50 años predomina mujeres.</a:t>
            </a:r>
          </a:p>
          <a:p>
            <a:pPr>
              <a:buNone/>
            </a:pPr>
            <a:r>
              <a:rPr lang="es-AR" sz="2400" u="sng" dirty="0"/>
              <a:t>Anatomopatología</a:t>
            </a:r>
            <a:r>
              <a:rPr lang="es-AR" sz="2400" dirty="0"/>
              <a:t>: se conocen 4 variedades</a:t>
            </a:r>
          </a:p>
          <a:p>
            <a:r>
              <a:rPr lang="es-AR" sz="2400" dirty="0"/>
              <a:t>Predominio linfocitico: existe infiltración linfocítica y/o histiocítica, las cél. De Reed Sternberg (cél, multinucleadas grandes)no son visibles.</a:t>
            </a:r>
          </a:p>
          <a:p>
            <a:r>
              <a:rPr lang="es-AR" sz="2400" u="sng" dirty="0"/>
              <a:t>Esclerosis nodular</a:t>
            </a:r>
            <a:r>
              <a:rPr lang="es-AR" sz="2400" dirty="0"/>
              <a:t>: linfocitos y/o histiocitos, bandas fibróticas, escasa cél de Reed Sternberg</a:t>
            </a:r>
          </a:p>
          <a:p>
            <a:r>
              <a:rPr lang="es-AR" sz="2400" u="sng" dirty="0"/>
              <a:t>Forma o celularidad mixta</a:t>
            </a:r>
            <a:r>
              <a:rPr lang="es-AR" sz="2400" dirty="0"/>
              <a:t>: : infiltrado linfocítico, histiocítico, eosinófilo, plasmocitos, leucocitos, en las zonas centrales suele haber necrosis</a:t>
            </a:r>
          </a:p>
          <a:p>
            <a:r>
              <a:rPr lang="es-AR" sz="2400" dirty="0"/>
              <a:t>Depleción linfocitaria: escasos linfocitos pero abundantes cél de Reed Sternberg, por lo que lo hace la forma más maligna.</a:t>
            </a:r>
          </a:p>
          <a:p>
            <a:pPr>
              <a:buNone/>
            </a:pPr>
            <a:endParaRPr lang="es-AR" sz="2400" dirty="0"/>
          </a:p>
        </p:txBody>
      </p:sp>
    </p:spTree>
    <p:extLst>
      <p:ext uri="{BB962C8B-B14F-4D97-AF65-F5344CB8AC3E}">
        <p14:creationId xmlns:p14="http://schemas.microsoft.com/office/powerpoint/2010/main" val="3002668697"/>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0" y="0"/>
            <a:ext cx="9144000" cy="6858000"/>
          </a:xfrm>
        </p:spPr>
        <p:txBody>
          <a:bodyPr>
            <a:normAutofit fontScale="92500" lnSpcReduction="20000"/>
          </a:bodyPr>
          <a:lstStyle/>
          <a:p>
            <a:pPr algn="ctr">
              <a:buNone/>
            </a:pPr>
            <a:r>
              <a:rPr lang="es-AR" b="1" u="sng" dirty="0"/>
              <a:t>CLINICA</a:t>
            </a:r>
          </a:p>
          <a:p>
            <a:r>
              <a:rPr lang="es-AR" sz="2400" dirty="0"/>
              <a:t>Adenopatías laterocervicales, supraclaviculares, inguinal, pulmonar.</a:t>
            </a:r>
          </a:p>
          <a:p>
            <a:r>
              <a:rPr lang="es-AR" sz="2400" dirty="0"/>
              <a:t>No hay ganglios epitrocleares, en el no Hodgkin si.</a:t>
            </a:r>
          </a:p>
          <a:p>
            <a:r>
              <a:rPr lang="es-AR" sz="2400" dirty="0"/>
              <a:t>Adenopatía mediastinales</a:t>
            </a:r>
          </a:p>
          <a:p>
            <a:r>
              <a:rPr lang="es-AR" sz="2400" dirty="0"/>
              <a:t>Respeta el anillo de Waldeyer, el no Hodgkin no.</a:t>
            </a:r>
          </a:p>
          <a:p>
            <a:pPr>
              <a:buNone/>
            </a:pPr>
            <a:r>
              <a:rPr lang="es-AR" sz="2400" u="sng" dirty="0"/>
              <a:t>Cacterísticas</a:t>
            </a:r>
            <a:r>
              <a:rPr lang="es-AR" sz="2400" dirty="0"/>
              <a:t>:</a:t>
            </a:r>
          </a:p>
          <a:p>
            <a:pPr>
              <a:buNone/>
            </a:pPr>
            <a:r>
              <a:rPr lang="es-AR" sz="2400" dirty="0"/>
              <a:t>A: sin síntomas</a:t>
            </a:r>
          </a:p>
          <a:p>
            <a:pPr>
              <a:buNone/>
            </a:pPr>
            <a:r>
              <a:rPr lang="es-AR" sz="2400" dirty="0"/>
              <a:t>B: con síntomas</a:t>
            </a:r>
          </a:p>
          <a:p>
            <a:r>
              <a:rPr lang="es-AR" sz="2400" dirty="0"/>
              <a:t>Sudor nocturno</a:t>
            </a:r>
          </a:p>
          <a:p>
            <a:r>
              <a:rPr lang="es-AR" sz="2400" dirty="0"/>
              <a:t>Fiebre prolongada</a:t>
            </a:r>
          </a:p>
          <a:p>
            <a:r>
              <a:rPr lang="es-AR" sz="2400" dirty="0"/>
              <a:t>Pérdida de peso</a:t>
            </a:r>
          </a:p>
          <a:p>
            <a:r>
              <a:rPr lang="es-AR" sz="2400" dirty="0"/>
              <a:t>Prurito</a:t>
            </a:r>
          </a:p>
          <a:p>
            <a:r>
              <a:rPr lang="es-AR" sz="2400" dirty="0"/>
              <a:t>Dermatitis</a:t>
            </a:r>
          </a:p>
          <a:p>
            <a:r>
              <a:rPr lang="es-AR" sz="2400" dirty="0"/>
              <a:t>Eritrodermia</a:t>
            </a:r>
          </a:p>
          <a:p>
            <a:r>
              <a:rPr lang="es-AR" sz="2400" dirty="0"/>
              <a:t>Alopecía</a:t>
            </a:r>
          </a:p>
          <a:p>
            <a:r>
              <a:rPr lang="es-AR" sz="2400" dirty="0"/>
              <a:t>Compresión VCS con edema en esclavina</a:t>
            </a:r>
          </a:p>
          <a:p>
            <a:r>
              <a:rPr lang="es-AR" sz="2400" dirty="0"/>
              <a:t>Afectación ósea como costillas, columna vertebral, respetando disco intervertebrales</a:t>
            </a:r>
          </a:p>
          <a:p>
            <a:r>
              <a:rPr lang="es-AR" sz="2400" dirty="0"/>
              <a:t>Infecciones</a:t>
            </a:r>
          </a:p>
          <a:p>
            <a:r>
              <a:rPr lang="es-AR" sz="2400" dirty="0"/>
              <a:t>Degeneración cerebelosa</a:t>
            </a:r>
          </a:p>
          <a:p>
            <a:pPr>
              <a:buNone/>
            </a:pPr>
            <a:endParaRPr lang="es-AR" sz="2400" dirty="0"/>
          </a:p>
          <a:p>
            <a:endParaRPr lang="es-AR" sz="2400" dirty="0"/>
          </a:p>
          <a:p>
            <a:endParaRPr lang="es-AR" sz="2400" dirty="0"/>
          </a:p>
          <a:p>
            <a:endParaRPr lang="es-AR" sz="2400" dirty="0"/>
          </a:p>
        </p:txBody>
      </p:sp>
    </p:spTree>
    <p:extLst>
      <p:ext uri="{BB962C8B-B14F-4D97-AF65-F5344CB8AC3E}">
        <p14:creationId xmlns:p14="http://schemas.microsoft.com/office/powerpoint/2010/main" val="3484190950"/>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p:nvPr/>
        </p:nvSpPr>
        <p:spPr>
          <a:xfrm>
            <a:off x="877824" y="333756"/>
            <a:ext cx="7385304" cy="917448"/>
          </a:xfrm>
          <a:prstGeom prst="rect">
            <a:avLst/>
          </a:prstGeom>
          <a:blipFill>
            <a:blip r:embed="rId2" cstate="print"/>
            <a:stretch>
              <a:fillRect/>
            </a:stretch>
          </a:blipFill>
        </p:spPr>
        <p:txBody>
          <a:bodyPr wrap="square" lIns="0" tIns="0" rIns="0" bIns="0" rtlCol="0"/>
          <a:lstStyle/>
          <a:p>
            <a:endParaRPr dirty="0">
              <a:solidFill>
                <a:prstClr val="black"/>
              </a:solidFill>
            </a:endParaRPr>
          </a:p>
        </p:txBody>
      </p:sp>
      <p:sp>
        <p:nvSpPr>
          <p:cNvPr id="5" name="object 5"/>
          <p:cNvSpPr/>
          <p:nvPr/>
        </p:nvSpPr>
        <p:spPr>
          <a:xfrm>
            <a:off x="1291844" y="673862"/>
            <a:ext cx="6581394" cy="366013"/>
          </a:xfrm>
          <a:prstGeom prst="rect">
            <a:avLst/>
          </a:prstGeom>
          <a:blipFill>
            <a:blip r:embed="rId3" cstate="print"/>
            <a:stretch>
              <a:fillRect/>
            </a:stretch>
          </a:blipFill>
        </p:spPr>
        <p:txBody>
          <a:bodyPr wrap="square" lIns="0" tIns="0" rIns="0" bIns="0" rtlCol="0"/>
          <a:lstStyle/>
          <a:p>
            <a:endParaRPr dirty="0">
              <a:solidFill>
                <a:prstClr val="black"/>
              </a:solidFill>
            </a:endParaRPr>
          </a:p>
        </p:txBody>
      </p:sp>
      <p:sp>
        <p:nvSpPr>
          <p:cNvPr id="6" name="object 6"/>
          <p:cNvSpPr/>
          <p:nvPr/>
        </p:nvSpPr>
        <p:spPr>
          <a:xfrm>
            <a:off x="1275969" y="658368"/>
            <a:ext cx="6613165" cy="397510"/>
          </a:xfrm>
          <a:prstGeom prst="rect">
            <a:avLst/>
          </a:prstGeom>
          <a:blipFill>
            <a:blip r:embed="rId4" cstate="print"/>
            <a:stretch>
              <a:fillRect/>
            </a:stretch>
          </a:blipFill>
        </p:spPr>
        <p:txBody>
          <a:bodyPr wrap="square" lIns="0" tIns="0" rIns="0" bIns="0" rtlCol="0"/>
          <a:lstStyle/>
          <a:p>
            <a:endParaRPr dirty="0">
              <a:solidFill>
                <a:prstClr val="black"/>
              </a:solidFill>
            </a:endParaRPr>
          </a:p>
        </p:txBody>
      </p:sp>
      <p:sp>
        <p:nvSpPr>
          <p:cNvPr id="8" name="object 8"/>
          <p:cNvSpPr txBox="1"/>
          <p:nvPr/>
        </p:nvSpPr>
        <p:spPr>
          <a:xfrm>
            <a:off x="0" y="1251204"/>
            <a:ext cx="9144000" cy="5414944"/>
          </a:xfrm>
          <a:prstGeom prst="rect">
            <a:avLst/>
          </a:prstGeom>
        </p:spPr>
        <p:txBody>
          <a:bodyPr vert="horz" wrap="square" lIns="0" tIns="13335" rIns="0" bIns="0" rtlCol="0">
            <a:spAutoFit/>
          </a:bodyPr>
          <a:lstStyle/>
          <a:p>
            <a:pPr marL="355600" marR="26670" indent="-342900">
              <a:spcBef>
                <a:spcPts val="105"/>
              </a:spcBef>
              <a:buFont typeface="Arial"/>
              <a:buChar char="•"/>
              <a:tabLst>
                <a:tab pos="354965" algn="l"/>
                <a:tab pos="355600" algn="l"/>
                <a:tab pos="1711325" algn="l"/>
              </a:tabLst>
            </a:pPr>
            <a:r>
              <a:rPr sz="2400" spc="-10" dirty="0">
                <a:solidFill>
                  <a:prstClr val="black"/>
                </a:solidFill>
                <a:cs typeface="Calibri"/>
              </a:rPr>
              <a:t>Linfadenopatía asintomática </a:t>
            </a:r>
            <a:r>
              <a:rPr sz="2400" spc="-5" dirty="0">
                <a:solidFill>
                  <a:prstClr val="black"/>
                </a:solidFill>
                <a:cs typeface="Calibri"/>
              </a:rPr>
              <a:t>(80%), </a:t>
            </a:r>
            <a:r>
              <a:rPr sz="2400" spc="-15" dirty="0">
                <a:solidFill>
                  <a:prstClr val="black"/>
                </a:solidFill>
                <a:cs typeface="Calibri"/>
              </a:rPr>
              <a:t>Este </a:t>
            </a:r>
            <a:r>
              <a:rPr sz="2400" spc="-10" dirty="0">
                <a:solidFill>
                  <a:prstClr val="black"/>
                </a:solidFill>
                <a:cs typeface="Calibri"/>
              </a:rPr>
              <a:t>agrandamiento </a:t>
            </a:r>
            <a:r>
              <a:rPr sz="2400" spc="-5" dirty="0">
                <a:solidFill>
                  <a:prstClr val="black"/>
                </a:solidFill>
                <a:cs typeface="Calibri"/>
              </a:rPr>
              <a:t>de  </a:t>
            </a:r>
            <a:r>
              <a:rPr sz="2400" dirty="0">
                <a:solidFill>
                  <a:prstClr val="black"/>
                </a:solidFill>
                <a:cs typeface="Calibri"/>
              </a:rPr>
              <a:t>los </a:t>
            </a:r>
            <a:r>
              <a:rPr sz="2400" spc="-5" dirty="0">
                <a:solidFill>
                  <a:prstClr val="black"/>
                </a:solidFill>
                <a:cs typeface="Calibri"/>
              </a:rPr>
              <a:t>ganglios </a:t>
            </a:r>
            <a:r>
              <a:rPr sz="2400" spc="-15" dirty="0">
                <a:solidFill>
                  <a:prstClr val="black"/>
                </a:solidFill>
                <a:cs typeface="Calibri"/>
              </a:rPr>
              <a:t>linfático </a:t>
            </a:r>
            <a:r>
              <a:rPr sz="2400" spc="-5" dirty="0">
                <a:solidFill>
                  <a:prstClr val="black"/>
                </a:solidFill>
                <a:cs typeface="Calibri"/>
              </a:rPr>
              <a:t>puede causar </a:t>
            </a:r>
            <a:r>
              <a:rPr sz="2400" spc="-10" dirty="0">
                <a:solidFill>
                  <a:prstClr val="black"/>
                </a:solidFill>
                <a:cs typeface="Calibri"/>
              </a:rPr>
              <a:t>secundariamente  síntomas</a:t>
            </a:r>
            <a:r>
              <a:rPr lang="es-AR" sz="2400" spc="-10" dirty="0">
                <a:solidFill>
                  <a:prstClr val="black"/>
                </a:solidFill>
                <a:cs typeface="Calibri"/>
              </a:rPr>
              <a:t>  </a:t>
            </a:r>
            <a:r>
              <a:rPr sz="2400" spc="-5" dirty="0">
                <a:solidFill>
                  <a:prstClr val="black"/>
                </a:solidFill>
                <a:cs typeface="Calibri"/>
              </a:rPr>
              <a:t>por </a:t>
            </a:r>
            <a:r>
              <a:rPr sz="2400" spc="-10" dirty="0">
                <a:solidFill>
                  <a:prstClr val="black"/>
                </a:solidFill>
                <a:cs typeface="Calibri"/>
              </a:rPr>
              <a:t>compresión </a:t>
            </a:r>
            <a:r>
              <a:rPr sz="2400" spc="-5" dirty="0">
                <a:solidFill>
                  <a:prstClr val="black"/>
                </a:solidFill>
                <a:cs typeface="Calibri"/>
              </a:rPr>
              <a:t>de vena, nervio, </a:t>
            </a:r>
            <a:r>
              <a:rPr sz="2400" dirty="0">
                <a:solidFill>
                  <a:prstClr val="black"/>
                </a:solidFill>
                <a:cs typeface="Calibri"/>
              </a:rPr>
              <a:t>o el </a:t>
            </a:r>
            <a:r>
              <a:rPr sz="2400" spc="-10" dirty="0">
                <a:solidFill>
                  <a:prstClr val="black"/>
                </a:solidFill>
                <a:cs typeface="Calibri"/>
              </a:rPr>
              <a:t>estomago.  </a:t>
            </a:r>
            <a:r>
              <a:rPr sz="2400" spc="-5" dirty="0">
                <a:solidFill>
                  <a:prstClr val="black"/>
                </a:solidFill>
                <a:cs typeface="Calibri"/>
              </a:rPr>
              <a:t>La ictericia </a:t>
            </a:r>
            <a:r>
              <a:rPr sz="2400" spc="-10" dirty="0">
                <a:solidFill>
                  <a:prstClr val="black"/>
                </a:solidFill>
                <a:cs typeface="Calibri"/>
              </a:rPr>
              <a:t>intrahepática, </a:t>
            </a:r>
            <a:r>
              <a:rPr sz="2400" spc="-5" dirty="0">
                <a:solidFill>
                  <a:prstClr val="black"/>
                </a:solidFill>
                <a:cs typeface="Calibri"/>
              </a:rPr>
              <a:t>Disnea, </a:t>
            </a:r>
            <a:r>
              <a:rPr sz="2400" spc="-10" dirty="0">
                <a:solidFill>
                  <a:prstClr val="black"/>
                </a:solidFill>
                <a:cs typeface="Calibri"/>
              </a:rPr>
              <a:t>tos </a:t>
            </a:r>
            <a:r>
              <a:rPr sz="2400" dirty="0">
                <a:solidFill>
                  <a:prstClr val="black"/>
                </a:solidFill>
                <a:cs typeface="Calibri"/>
              </a:rPr>
              <a:t>y </a:t>
            </a:r>
            <a:r>
              <a:rPr sz="2400" spc="-5" dirty="0">
                <a:solidFill>
                  <a:prstClr val="black"/>
                </a:solidFill>
                <a:cs typeface="Calibri"/>
              </a:rPr>
              <a:t>sibilancias por  </a:t>
            </a:r>
            <a:r>
              <a:rPr sz="2400" spc="-10" dirty="0">
                <a:solidFill>
                  <a:prstClr val="black"/>
                </a:solidFill>
                <a:cs typeface="Calibri"/>
              </a:rPr>
              <a:t>compresión </a:t>
            </a:r>
            <a:r>
              <a:rPr sz="2400" spc="-5" dirty="0">
                <a:solidFill>
                  <a:prstClr val="black"/>
                </a:solidFill>
                <a:cs typeface="Calibri"/>
              </a:rPr>
              <a:t>traqueobronquial, también </a:t>
            </a:r>
            <a:r>
              <a:rPr sz="2400" dirty="0">
                <a:solidFill>
                  <a:prstClr val="black"/>
                </a:solidFill>
                <a:cs typeface="Calibri"/>
              </a:rPr>
              <a:t>la </a:t>
            </a:r>
            <a:r>
              <a:rPr sz="2400" spc="-5" dirty="0">
                <a:solidFill>
                  <a:prstClr val="black"/>
                </a:solidFill>
                <a:cs typeface="Calibri"/>
              </a:rPr>
              <a:t>esplenomegalia </a:t>
            </a:r>
            <a:r>
              <a:rPr sz="2400" dirty="0">
                <a:solidFill>
                  <a:prstClr val="black"/>
                </a:solidFill>
                <a:cs typeface="Calibri"/>
              </a:rPr>
              <a:t>y  </a:t>
            </a:r>
            <a:r>
              <a:rPr sz="2400" spc="-10" dirty="0">
                <a:solidFill>
                  <a:prstClr val="black"/>
                </a:solidFill>
                <a:cs typeface="Calibri"/>
              </a:rPr>
              <a:t>hepatomegalia. </a:t>
            </a:r>
            <a:r>
              <a:rPr sz="2400" spc="-5" dirty="0">
                <a:solidFill>
                  <a:prstClr val="black"/>
                </a:solidFill>
                <a:cs typeface="Calibri"/>
              </a:rPr>
              <a:t>Dolor por</a:t>
            </a:r>
            <a:r>
              <a:rPr sz="2400" spc="-20" dirty="0">
                <a:solidFill>
                  <a:prstClr val="black"/>
                </a:solidFill>
                <a:cs typeface="Calibri"/>
              </a:rPr>
              <a:t> </a:t>
            </a:r>
            <a:r>
              <a:rPr sz="2400" spc="-5" dirty="0">
                <a:solidFill>
                  <a:prstClr val="black"/>
                </a:solidFill>
                <a:cs typeface="Calibri"/>
              </a:rPr>
              <a:t>alcohol.</a:t>
            </a:r>
            <a:endParaRPr sz="2400" dirty="0">
              <a:solidFill>
                <a:prstClr val="black"/>
              </a:solidFill>
              <a:cs typeface="Calibri"/>
            </a:endParaRPr>
          </a:p>
          <a:p>
            <a:pPr marL="355600" marR="5080" indent="-342900" algn="just">
              <a:spcBef>
                <a:spcPts val="625"/>
              </a:spcBef>
              <a:buFont typeface="Arial"/>
              <a:buChar char="•"/>
              <a:tabLst>
                <a:tab pos="355600" algn="l"/>
              </a:tabLst>
            </a:pPr>
            <a:r>
              <a:rPr sz="2400" dirty="0">
                <a:solidFill>
                  <a:prstClr val="black"/>
                </a:solidFill>
                <a:cs typeface="Calibri"/>
              </a:rPr>
              <a:t>" B "( </a:t>
            </a:r>
            <a:r>
              <a:rPr sz="2400" spc="-10" dirty="0">
                <a:solidFill>
                  <a:prstClr val="black"/>
                </a:solidFill>
                <a:cs typeface="Calibri"/>
              </a:rPr>
              <a:t>pérdida </a:t>
            </a:r>
            <a:r>
              <a:rPr sz="2400" spc="-5" dirty="0">
                <a:solidFill>
                  <a:prstClr val="black"/>
                </a:solidFill>
                <a:cs typeface="Calibri"/>
              </a:rPr>
              <a:t>de peso inexplicable </a:t>
            </a:r>
            <a:r>
              <a:rPr sz="2400" dirty="0">
                <a:solidFill>
                  <a:prstClr val="black"/>
                </a:solidFill>
                <a:cs typeface="Calibri"/>
              </a:rPr>
              <a:t>[&gt; 10% </a:t>
            </a:r>
            <a:r>
              <a:rPr sz="2400" spc="-5" dirty="0">
                <a:solidFill>
                  <a:prstClr val="black"/>
                </a:solidFill>
                <a:cs typeface="Calibri"/>
              </a:rPr>
              <a:t>del peso </a:t>
            </a:r>
            <a:r>
              <a:rPr sz="2400" spc="-15" dirty="0">
                <a:solidFill>
                  <a:prstClr val="black"/>
                </a:solidFill>
                <a:cs typeface="Calibri"/>
              </a:rPr>
              <a:t>corporal  </a:t>
            </a:r>
            <a:r>
              <a:rPr sz="2400" dirty="0">
                <a:solidFill>
                  <a:prstClr val="black"/>
                </a:solidFill>
                <a:cs typeface="Calibri"/>
              </a:rPr>
              <a:t>en los </a:t>
            </a:r>
            <a:r>
              <a:rPr sz="2400" spc="-5" dirty="0">
                <a:solidFill>
                  <a:prstClr val="black"/>
                </a:solidFill>
                <a:cs typeface="Calibri"/>
              </a:rPr>
              <a:t>últimos </a:t>
            </a:r>
            <a:r>
              <a:rPr sz="2400" dirty="0">
                <a:solidFill>
                  <a:prstClr val="black"/>
                </a:solidFill>
                <a:cs typeface="Calibri"/>
              </a:rPr>
              <a:t>6 meses] y </a:t>
            </a:r>
            <a:r>
              <a:rPr sz="2400" spc="-15" dirty="0">
                <a:solidFill>
                  <a:prstClr val="black"/>
                </a:solidFill>
                <a:cs typeface="Calibri"/>
              </a:rPr>
              <a:t>apetito, </a:t>
            </a:r>
            <a:r>
              <a:rPr sz="2400" dirty="0">
                <a:solidFill>
                  <a:prstClr val="black"/>
                </a:solidFill>
                <a:cs typeface="Calibri"/>
              </a:rPr>
              <a:t>en </a:t>
            </a:r>
            <a:r>
              <a:rPr sz="2400" spc="-5" dirty="0">
                <a:solidFill>
                  <a:prstClr val="black"/>
                </a:solidFill>
                <a:cs typeface="Calibri"/>
              </a:rPr>
              <a:t>un </a:t>
            </a:r>
            <a:r>
              <a:rPr sz="2400" dirty="0">
                <a:solidFill>
                  <a:prstClr val="black"/>
                </a:solidFill>
                <a:cs typeface="Calibri"/>
              </a:rPr>
              <a:t>10% </a:t>
            </a:r>
            <a:r>
              <a:rPr sz="2400" spc="-5" dirty="0">
                <a:solidFill>
                  <a:prstClr val="black"/>
                </a:solidFill>
                <a:cs typeface="Calibri"/>
              </a:rPr>
              <a:t>del peso </a:t>
            </a:r>
            <a:r>
              <a:rPr sz="2400" spc="-15" dirty="0">
                <a:solidFill>
                  <a:prstClr val="black"/>
                </a:solidFill>
                <a:cs typeface="Calibri"/>
              </a:rPr>
              <a:t>total </a:t>
            </a:r>
            <a:r>
              <a:rPr sz="2400" dirty="0">
                <a:solidFill>
                  <a:prstClr val="black"/>
                </a:solidFill>
                <a:cs typeface="Calibri"/>
              </a:rPr>
              <a:t>,  </a:t>
            </a:r>
            <a:r>
              <a:rPr sz="2400" spc="-10" dirty="0">
                <a:solidFill>
                  <a:prstClr val="black"/>
                </a:solidFill>
                <a:cs typeface="Calibri"/>
              </a:rPr>
              <a:t>fiebre, sudores</a:t>
            </a:r>
            <a:r>
              <a:rPr sz="2400" spc="-60" dirty="0">
                <a:solidFill>
                  <a:prstClr val="black"/>
                </a:solidFill>
                <a:cs typeface="Calibri"/>
              </a:rPr>
              <a:t> </a:t>
            </a:r>
            <a:r>
              <a:rPr sz="2400" spc="-5" dirty="0">
                <a:solidFill>
                  <a:prstClr val="black"/>
                </a:solidFill>
                <a:cs typeface="Calibri"/>
              </a:rPr>
              <a:t>nocturnos</a:t>
            </a:r>
            <a:endParaRPr sz="2400" dirty="0">
              <a:solidFill>
                <a:prstClr val="black"/>
              </a:solidFill>
              <a:cs typeface="Calibri"/>
            </a:endParaRPr>
          </a:p>
          <a:p>
            <a:pPr marL="355600" indent="-342900">
              <a:spcBef>
                <a:spcPts val="630"/>
              </a:spcBef>
              <a:buFont typeface="Arial"/>
              <a:buChar char="•"/>
              <a:tabLst>
                <a:tab pos="354965" algn="l"/>
                <a:tab pos="355600" algn="l"/>
              </a:tabLst>
            </a:pPr>
            <a:r>
              <a:rPr sz="2400" spc="-10" dirty="0">
                <a:solidFill>
                  <a:prstClr val="black"/>
                </a:solidFill>
                <a:cs typeface="Calibri"/>
              </a:rPr>
              <a:t>fiebre </a:t>
            </a:r>
            <a:r>
              <a:rPr sz="2400" dirty="0">
                <a:solidFill>
                  <a:prstClr val="black"/>
                </a:solidFill>
                <a:cs typeface="Calibri"/>
              </a:rPr>
              <a:t>de</a:t>
            </a:r>
            <a:r>
              <a:rPr sz="2400" spc="-45" dirty="0">
                <a:solidFill>
                  <a:prstClr val="black"/>
                </a:solidFill>
                <a:cs typeface="Calibri"/>
              </a:rPr>
              <a:t> </a:t>
            </a:r>
            <a:r>
              <a:rPr sz="2400" spc="-10" dirty="0">
                <a:solidFill>
                  <a:prstClr val="black"/>
                </a:solidFill>
                <a:cs typeface="Calibri"/>
              </a:rPr>
              <a:t>Pel-Epstein</a:t>
            </a:r>
            <a:r>
              <a:rPr lang="es-AR" sz="2400" spc="-10" dirty="0">
                <a:solidFill>
                  <a:prstClr val="black"/>
                </a:solidFill>
                <a:cs typeface="Calibri"/>
              </a:rPr>
              <a:t> (</a:t>
            </a:r>
            <a:r>
              <a:rPr lang="es-MX" sz="2400" spc="-10" dirty="0">
                <a:solidFill>
                  <a:prstClr val="black"/>
                </a:solidFill>
                <a:cs typeface="Calibri"/>
              </a:rPr>
              <a:t>tipo poco frecuente de aumento de temperatura durante varios días, que después desaparece durante varios días o semanas para volver a reaparecer)</a:t>
            </a:r>
            <a:endParaRPr sz="2400" dirty="0">
              <a:solidFill>
                <a:prstClr val="black"/>
              </a:solidFill>
              <a:cs typeface="Calibri"/>
            </a:endParaRPr>
          </a:p>
          <a:p>
            <a:pPr marL="355600" marR="542290" indent="-342900">
              <a:spcBef>
                <a:spcPts val="620"/>
              </a:spcBef>
              <a:buFont typeface="Arial"/>
              <a:buChar char="•"/>
              <a:tabLst>
                <a:tab pos="354965" algn="l"/>
                <a:tab pos="355600" algn="l"/>
              </a:tabLst>
            </a:pPr>
            <a:r>
              <a:rPr sz="2400" spc="-10" dirty="0">
                <a:solidFill>
                  <a:prstClr val="black"/>
                </a:solidFill>
                <a:cs typeface="Calibri"/>
              </a:rPr>
              <a:t>sindromes </a:t>
            </a:r>
            <a:r>
              <a:rPr sz="2400" spc="-5" dirty="0">
                <a:solidFill>
                  <a:prstClr val="black"/>
                </a:solidFill>
                <a:cs typeface="Calibri"/>
              </a:rPr>
              <a:t>paraneoplasicos, incluyendo </a:t>
            </a:r>
            <a:r>
              <a:rPr sz="2400" dirty="0">
                <a:solidFill>
                  <a:prstClr val="black"/>
                </a:solidFill>
                <a:cs typeface="Calibri"/>
              </a:rPr>
              <a:t>la </a:t>
            </a:r>
            <a:r>
              <a:rPr sz="2400" spc="-10" dirty="0">
                <a:solidFill>
                  <a:prstClr val="black"/>
                </a:solidFill>
                <a:cs typeface="Calibri"/>
              </a:rPr>
              <a:t>degeneración  </a:t>
            </a:r>
            <a:r>
              <a:rPr sz="2400" spc="-5" dirty="0">
                <a:solidFill>
                  <a:prstClr val="black"/>
                </a:solidFill>
                <a:cs typeface="Calibri"/>
              </a:rPr>
              <a:t>cerebelosa, </a:t>
            </a:r>
            <a:r>
              <a:rPr sz="2400" spc="-10" dirty="0">
                <a:solidFill>
                  <a:prstClr val="black"/>
                </a:solidFill>
                <a:cs typeface="Calibri"/>
              </a:rPr>
              <a:t>neuropatía, síndrome </a:t>
            </a:r>
            <a:r>
              <a:rPr sz="2400" spc="-5" dirty="0">
                <a:solidFill>
                  <a:prstClr val="black"/>
                </a:solidFill>
                <a:cs typeface="Calibri"/>
              </a:rPr>
              <a:t>de Guillain-Barré, </a:t>
            </a:r>
            <a:r>
              <a:rPr sz="2400" dirty="0">
                <a:solidFill>
                  <a:prstClr val="black"/>
                </a:solidFill>
                <a:cs typeface="Calibri"/>
              </a:rPr>
              <a:t>o  </a:t>
            </a:r>
            <a:r>
              <a:rPr sz="2400" spc="-10" dirty="0">
                <a:solidFill>
                  <a:prstClr val="black"/>
                </a:solidFill>
                <a:cs typeface="Calibri"/>
              </a:rPr>
              <a:t>leucoencefalopatía</a:t>
            </a:r>
            <a:r>
              <a:rPr sz="2400" spc="-40" dirty="0">
                <a:solidFill>
                  <a:prstClr val="black"/>
                </a:solidFill>
                <a:cs typeface="Calibri"/>
              </a:rPr>
              <a:t> </a:t>
            </a:r>
            <a:r>
              <a:rPr sz="2400" spc="-10" dirty="0">
                <a:solidFill>
                  <a:prstClr val="black"/>
                </a:solidFill>
                <a:cs typeface="Calibri"/>
              </a:rPr>
              <a:t>multifocal.</a:t>
            </a:r>
            <a:endParaRPr sz="2400" dirty="0">
              <a:solidFill>
                <a:prstClr val="black"/>
              </a:solidFill>
              <a:cs typeface="Calibri"/>
            </a:endParaRPr>
          </a:p>
        </p:txBody>
      </p:sp>
    </p:spTree>
    <p:extLst>
      <p:ext uri="{BB962C8B-B14F-4D97-AF65-F5344CB8AC3E}">
        <p14:creationId xmlns:p14="http://schemas.microsoft.com/office/powerpoint/2010/main" val="306232980"/>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0" y="0"/>
            <a:ext cx="9144000" cy="6858000"/>
          </a:xfrm>
        </p:spPr>
        <p:txBody>
          <a:bodyPr>
            <a:normAutofit/>
          </a:bodyPr>
          <a:lstStyle/>
          <a:p>
            <a:pPr>
              <a:buNone/>
            </a:pPr>
            <a:r>
              <a:rPr lang="es-AR" b="1" u="sng" dirty="0"/>
              <a:t>Estadificación</a:t>
            </a:r>
          </a:p>
          <a:p>
            <a:r>
              <a:rPr lang="es-AR" sz="2400" dirty="0"/>
              <a:t>I: afectación zona ganglionar</a:t>
            </a:r>
          </a:p>
          <a:p>
            <a:r>
              <a:rPr lang="es-AR" sz="2400" dirty="0"/>
              <a:t>IE: afectación zona ganglionar, 1 solo órgano o región extralinfática</a:t>
            </a:r>
          </a:p>
          <a:p>
            <a:r>
              <a:rPr lang="es-AR" sz="2400" dirty="0"/>
              <a:t>II: afectación zona ganglionar + 2 órganos+regiones ganglionares situadas a un mismo lado del diafragma</a:t>
            </a:r>
          </a:p>
          <a:p>
            <a:r>
              <a:rPr lang="es-AR" sz="2400" dirty="0"/>
              <a:t>IIE: afectación regiones a un lado del diafragma y de un territorio extralinfático por contigüidad</a:t>
            </a:r>
          </a:p>
          <a:p>
            <a:r>
              <a:rPr lang="es-AR" sz="2400" dirty="0"/>
              <a:t>III: afectación de regiones ganglionares situadas ambos lados del diafragma</a:t>
            </a:r>
          </a:p>
          <a:p>
            <a:r>
              <a:rPr lang="es-AR" sz="2400" dirty="0"/>
              <a:t>III1: afectación limitada a la parte superior del abdomen, bazo, ganglios del hilio hepático, esplénico o tronco celíaco</a:t>
            </a:r>
          </a:p>
          <a:p>
            <a:r>
              <a:rPr lang="es-AR" sz="2400" dirty="0"/>
              <a:t>III2: afectación parte inferior del abdomen: ganglios paraaórticos, ilíacos, inguinales, </a:t>
            </a:r>
          </a:p>
          <a:p>
            <a:r>
              <a:rPr lang="es-AR" sz="2400" dirty="0"/>
              <a:t>IIIS: incluye afectación del bazo</a:t>
            </a:r>
          </a:p>
          <a:p>
            <a:r>
              <a:rPr lang="es-AR" sz="2400" dirty="0"/>
              <a:t>IIIE: extralinfática por contigüidad</a:t>
            </a:r>
          </a:p>
          <a:p>
            <a:r>
              <a:rPr lang="es-AR" sz="2400" dirty="0"/>
              <a:t>IV: afectación diseminada de 1 o más órganos.</a:t>
            </a:r>
          </a:p>
        </p:txBody>
      </p:sp>
    </p:spTree>
    <p:extLst>
      <p:ext uri="{BB962C8B-B14F-4D97-AF65-F5344CB8AC3E}">
        <p14:creationId xmlns:p14="http://schemas.microsoft.com/office/powerpoint/2010/main" val="2659887589"/>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0" y="0"/>
            <a:ext cx="9144000" cy="6858000"/>
          </a:xfrm>
        </p:spPr>
        <p:txBody>
          <a:bodyPr>
            <a:normAutofit/>
          </a:bodyPr>
          <a:lstStyle/>
          <a:p>
            <a:pPr>
              <a:buNone/>
            </a:pPr>
            <a:r>
              <a:rPr lang="es-AR" b="1" u="sng" dirty="0"/>
              <a:t>Laboratorio</a:t>
            </a:r>
          </a:p>
          <a:p>
            <a:r>
              <a:rPr lang="es-AR" sz="2400" dirty="0"/>
              <a:t>VSG elevada</a:t>
            </a:r>
          </a:p>
          <a:p>
            <a:r>
              <a:rPr lang="es-AR" sz="2400" dirty="0"/>
              <a:t>Anemia</a:t>
            </a:r>
          </a:p>
          <a:p>
            <a:r>
              <a:rPr lang="es-AR" sz="2400" dirty="0"/>
              <a:t>Reacción de Coombs + indicando posible anemia hemolítica</a:t>
            </a:r>
          </a:p>
          <a:p>
            <a:r>
              <a:rPr lang="es-AR" sz="2400" dirty="0"/>
              <a:t>Leucocitos normales o leve leucocitosis</a:t>
            </a:r>
          </a:p>
          <a:p>
            <a:r>
              <a:rPr lang="es-AR" sz="2400" dirty="0"/>
              <a:t>Eosinofilia</a:t>
            </a:r>
          </a:p>
          <a:p>
            <a:r>
              <a:rPr lang="es-AR" sz="2400" dirty="0"/>
              <a:t>Neutrofilia</a:t>
            </a:r>
          </a:p>
          <a:p>
            <a:r>
              <a:rPr lang="es-AR" sz="2400" dirty="0"/>
              <a:t>FAL elevada</a:t>
            </a:r>
          </a:p>
          <a:p>
            <a:pPr>
              <a:buNone/>
            </a:pPr>
            <a:r>
              <a:rPr lang="es-AR" sz="2400" u="sng" dirty="0"/>
              <a:t>Diagnóstico</a:t>
            </a:r>
            <a:r>
              <a:rPr lang="es-AR" sz="2400" dirty="0"/>
              <a:t>:</a:t>
            </a:r>
          </a:p>
          <a:p>
            <a:pPr marL="457200" indent="-457200">
              <a:buFont typeface="+mj-lt"/>
              <a:buAutoNum type="arabicPeriod"/>
            </a:pPr>
            <a:r>
              <a:rPr lang="es-AR" sz="2400" dirty="0"/>
              <a:t>Biopsia ganglionar (supraclavicular, laterocervical)</a:t>
            </a:r>
          </a:p>
          <a:p>
            <a:pPr marL="457200" indent="-457200">
              <a:buFont typeface="+mj-lt"/>
              <a:buAutoNum type="arabicPeriod"/>
            </a:pPr>
            <a:r>
              <a:rPr lang="es-AR" sz="2400" dirty="0"/>
              <a:t>Rx de tórax</a:t>
            </a:r>
          </a:p>
          <a:p>
            <a:pPr marL="457200" indent="-457200">
              <a:buFont typeface="+mj-lt"/>
              <a:buAutoNum type="arabicPeriod"/>
            </a:pPr>
            <a:r>
              <a:rPr lang="es-AR" sz="2400" dirty="0"/>
              <a:t>TAC toracoabdominal (ganglios del mediastino con tamaño &gt;2cm)</a:t>
            </a:r>
          </a:p>
          <a:p>
            <a:pPr marL="457200" indent="-457200">
              <a:buFont typeface="+mj-lt"/>
              <a:buAutoNum type="arabicPeriod"/>
            </a:pPr>
            <a:r>
              <a:rPr lang="es-AR" sz="2400" dirty="0"/>
              <a:t>RMN</a:t>
            </a:r>
          </a:p>
          <a:p>
            <a:pPr marL="457200" indent="-457200">
              <a:buFont typeface="+mj-lt"/>
              <a:buAutoNum type="arabicPeriod"/>
            </a:pPr>
            <a:r>
              <a:rPr lang="es-AR" sz="2400" dirty="0"/>
              <a:t>Linfografía</a:t>
            </a:r>
          </a:p>
          <a:p>
            <a:pPr marL="457200" indent="-457200">
              <a:buFont typeface="+mj-lt"/>
              <a:buAutoNum type="arabicPeriod"/>
            </a:pPr>
            <a:r>
              <a:rPr lang="es-AR" sz="2400" dirty="0"/>
              <a:t>Biopsia M.O., hepática, pleural, cutánea por la dermatitis</a:t>
            </a:r>
          </a:p>
        </p:txBody>
      </p:sp>
    </p:spTree>
    <p:extLst>
      <p:ext uri="{BB962C8B-B14F-4D97-AF65-F5344CB8AC3E}">
        <p14:creationId xmlns:p14="http://schemas.microsoft.com/office/powerpoint/2010/main" val="24547735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121765" y="1491742"/>
            <a:ext cx="3195320" cy="635000"/>
          </a:xfrm>
          <a:prstGeom prst="rect">
            <a:avLst/>
          </a:prstGeom>
        </p:spPr>
        <p:txBody>
          <a:bodyPr vert="horz" wrap="square" lIns="0" tIns="12065" rIns="0" bIns="0" rtlCol="0">
            <a:spAutoFit/>
          </a:bodyPr>
          <a:lstStyle/>
          <a:p>
            <a:pPr marL="12700">
              <a:lnSpc>
                <a:spcPct val="100000"/>
              </a:lnSpc>
              <a:spcBef>
                <a:spcPts val="95"/>
              </a:spcBef>
            </a:pPr>
            <a:r>
              <a:rPr spc="-5" dirty="0"/>
              <a:t>Clasificación</a:t>
            </a:r>
          </a:p>
        </p:txBody>
      </p:sp>
      <p:sp>
        <p:nvSpPr>
          <p:cNvPr id="3" name="object 3"/>
          <p:cNvSpPr txBox="1"/>
          <p:nvPr/>
        </p:nvSpPr>
        <p:spPr>
          <a:xfrm>
            <a:off x="1191869" y="2351659"/>
            <a:ext cx="6467475" cy="3683635"/>
          </a:xfrm>
          <a:prstGeom prst="rect">
            <a:avLst/>
          </a:prstGeom>
        </p:spPr>
        <p:txBody>
          <a:bodyPr vert="horz" wrap="square" lIns="0" tIns="12700" rIns="0" bIns="0" rtlCol="0">
            <a:spAutoFit/>
          </a:bodyPr>
          <a:lstStyle/>
          <a:p>
            <a:pPr marL="285750" marR="213995" indent="-273685">
              <a:lnSpc>
                <a:spcPct val="100000"/>
              </a:lnSpc>
              <a:spcBef>
                <a:spcPts val="100"/>
              </a:spcBef>
            </a:pPr>
            <a:r>
              <a:rPr sz="1800" spc="20" dirty="0">
                <a:solidFill>
                  <a:srgbClr val="93C500"/>
                </a:solidFill>
                <a:latin typeface="Wingdings 2"/>
                <a:cs typeface="Wingdings 2"/>
              </a:rPr>
              <a:t></a:t>
            </a:r>
            <a:r>
              <a:rPr sz="1800" spc="20" dirty="0">
                <a:solidFill>
                  <a:srgbClr val="93C500"/>
                </a:solidFill>
                <a:latin typeface="Times New Roman"/>
                <a:cs typeface="Times New Roman"/>
              </a:rPr>
              <a:t> </a:t>
            </a:r>
            <a:r>
              <a:rPr sz="2400" spc="-15" dirty="0">
                <a:solidFill>
                  <a:srgbClr val="3D3C2C"/>
                </a:solidFill>
                <a:latin typeface="Century Gothic"/>
                <a:cs typeface="Century Gothic"/>
              </a:rPr>
              <a:t>Un </a:t>
            </a:r>
            <a:r>
              <a:rPr sz="2400" dirty="0">
                <a:solidFill>
                  <a:srgbClr val="3D3C2C"/>
                </a:solidFill>
                <a:latin typeface="Century Gothic"/>
                <a:cs typeface="Century Gothic"/>
              </a:rPr>
              <a:t>sistema </a:t>
            </a:r>
            <a:r>
              <a:rPr sz="2400" spc="-5" dirty="0">
                <a:solidFill>
                  <a:srgbClr val="3D3C2C"/>
                </a:solidFill>
                <a:latin typeface="Century Gothic"/>
                <a:cs typeface="Century Gothic"/>
              </a:rPr>
              <a:t>de </a:t>
            </a:r>
            <a:r>
              <a:rPr sz="2400" dirty="0">
                <a:solidFill>
                  <a:srgbClr val="3D3C2C"/>
                </a:solidFill>
                <a:latin typeface="Century Gothic"/>
                <a:cs typeface="Century Gothic"/>
              </a:rPr>
              <a:t>clasificación rudimentario  divide </a:t>
            </a:r>
            <a:r>
              <a:rPr sz="2400" spc="-5" dirty="0">
                <a:solidFill>
                  <a:srgbClr val="3D3C2C"/>
                </a:solidFill>
                <a:latin typeface="Century Gothic"/>
                <a:cs typeface="Century Gothic"/>
              </a:rPr>
              <a:t>la </a:t>
            </a:r>
            <a:r>
              <a:rPr sz="2400" dirty="0">
                <a:solidFill>
                  <a:srgbClr val="3D3C2C"/>
                </a:solidFill>
                <a:latin typeface="Century Gothic"/>
                <a:cs typeface="Century Gothic"/>
              </a:rPr>
              <a:t>leucemia en cuatro</a:t>
            </a:r>
            <a:r>
              <a:rPr sz="2400" spc="-114" dirty="0">
                <a:solidFill>
                  <a:srgbClr val="3D3C2C"/>
                </a:solidFill>
                <a:latin typeface="Century Gothic"/>
                <a:cs typeface="Century Gothic"/>
              </a:rPr>
              <a:t> </a:t>
            </a:r>
            <a:r>
              <a:rPr sz="2400" dirty="0">
                <a:solidFill>
                  <a:srgbClr val="3D3C2C"/>
                </a:solidFill>
                <a:latin typeface="Century Gothic"/>
                <a:cs typeface="Century Gothic"/>
              </a:rPr>
              <a:t>tipos:</a:t>
            </a:r>
            <a:endParaRPr sz="2400" dirty="0">
              <a:latin typeface="Century Gothic"/>
              <a:cs typeface="Century Gothic"/>
            </a:endParaRPr>
          </a:p>
          <a:p>
            <a:pPr>
              <a:lnSpc>
                <a:spcPct val="100000"/>
              </a:lnSpc>
              <a:spcBef>
                <a:spcPts val="5"/>
              </a:spcBef>
            </a:pPr>
            <a:endParaRPr sz="3500" dirty="0">
              <a:latin typeface="Times New Roman"/>
              <a:cs typeface="Times New Roman"/>
            </a:endParaRPr>
          </a:p>
          <a:p>
            <a:pPr marL="285750" marR="5080" indent="-273685">
              <a:lnSpc>
                <a:spcPct val="100000"/>
              </a:lnSpc>
            </a:pPr>
            <a:r>
              <a:rPr sz="1800" spc="20" dirty="0">
                <a:solidFill>
                  <a:srgbClr val="93C500"/>
                </a:solidFill>
                <a:latin typeface="Wingdings 2"/>
                <a:cs typeface="Wingdings 2"/>
              </a:rPr>
              <a:t></a:t>
            </a:r>
            <a:r>
              <a:rPr sz="1800" spc="20" dirty="0">
                <a:solidFill>
                  <a:srgbClr val="93C500"/>
                </a:solidFill>
                <a:latin typeface="Times New Roman"/>
                <a:cs typeface="Times New Roman"/>
              </a:rPr>
              <a:t> </a:t>
            </a:r>
            <a:r>
              <a:rPr sz="2400" dirty="0">
                <a:solidFill>
                  <a:srgbClr val="3D3C2C"/>
                </a:solidFill>
                <a:latin typeface="Century Gothic"/>
                <a:cs typeface="Century Gothic"/>
              </a:rPr>
              <a:t>Leucemia linfocítica </a:t>
            </a:r>
            <a:r>
              <a:rPr sz="2400" spc="-5" dirty="0">
                <a:solidFill>
                  <a:srgbClr val="3D3C2C"/>
                </a:solidFill>
                <a:latin typeface="Century Gothic"/>
                <a:cs typeface="Century Gothic"/>
              </a:rPr>
              <a:t>aguda</a:t>
            </a:r>
            <a:r>
              <a:rPr sz="2400" spc="-100" dirty="0">
                <a:solidFill>
                  <a:srgbClr val="3D3C2C"/>
                </a:solidFill>
                <a:latin typeface="Century Gothic"/>
                <a:cs typeface="Century Gothic"/>
              </a:rPr>
              <a:t> </a:t>
            </a:r>
            <a:r>
              <a:rPr sz="2400" dirty="0">
                <a:solidFill>
                  <a:srgbClr val="3D3C2C"/>
                </a:solidFill>
                <a:latin typeface="Century Gothic"/>
                <a:cs typeface="Century Gothic"/>
              </a:rPr>
              <a:t>(linfoblástica)  </a:t>
            </a:r>
            <a:r>
              <a:rPr sz="2400" spc="-5" dirty="0">
                <a:solidFill>
                  <a:srgbClr val="3D3C2C"/>
                </a:solidFill>
                <a:latin typeface="Century Gothic"/>
                <a:cs typeface="Century Gothic"/>
              </a:rPr>
              <a:t>(LLA)</a:t>
            </a:r>
            <a:endParaRPr sz="2400" dirty="0">
              <a:latin typeface="Century Gothic"/>
              <a:cs typeface="Century Gothic"/>
            </a:endParaRPr>
          </a:p>
          <a:p>
            <a:pPr marL="12700">
              <a:lnSpc>
                <a:spcPct val="100000"/>
              </a:lnSpc>
              <a:spcBef>
                <a:spcPts val="580"/>
              </a:spcBef>
            </a:pPr>
            <a:r>
              <a:rPr sz="1800" spc="20" dirty="0">
                <a:solidFill>
                  <a:srgbClr val="93C500"/>
                </a:solidFill>
                <a:latin typeface="Wingdings 2"/>
                <a:cs typeface="Wingdings 2"/>
              </a:rPr>
              <a:t></a:t>
            </a:r>
            <a:r>
              <a:rPr sz="1800" spc="20" dirty="0">
                <a:solidFill>
                  <a:srgbClr val="93C500"/>
                </a:solidFill>
                <a:latin typeface="Times New Roman"/>
                <a:cs typeface="Times New Roman"/>
              </a:rPr>
              <a:t> </a:t>
            </a:r>
            <a:r>
              <a:rPr sz="2400" dirty="0">
                <a:solidFill>
                  <a:srgbClr val="3D3C2C"/>
                </a:solidFill>
                <a:latin typeface="Century Gothic"/>
                <a:cs typeface="Century Gothic"/>
              </a:rPr>
              <a:t>Leucemia linfocítica crónica</a:t>
            </a:r>
            <a:r>
              <a:rPr sz="2400" spc="-65" dirty="0">
                <a:solidFill>
                  <a:srgbClr val="3D3C2C"/>
                </a:solidFill>
                <a:latin typeface="Century Gothic"/>
                <a:cs typeface="Century Gothic"/>
              </a:rPr>
              <a:t> </a:t>
            </a:r>
            <a:r>
              <a:rPr sz="2400" spc="-5" dirty="0">
                <a:solidFill>
                  <a:srgbClr val="3D3C2C"/>
                </a:solidFill>
                <a:latin typeface="Century Gothic"/>
                <a:cs typeface="Century Gothic"/>
              </a:rPr>
              <a:t>(LLC)</a:t>
            </a:r>
            <a:endParaRPr sz="2400" dirty="0">
              <a:latin typeface="Century Gothic"/>
              <a:cs typeface="Century Gothic"/>
            </a:endParaRPr>
          </a:p>
          <a:p>
            <a:pPr marL="285750" marR="1910080" indent="-273685">
              <a:lnSpc>
                <a:spcPct val="100000"/>
              </a:lnSpc>
              <a:spcBef>
                <a:spcPts val="575"/>
              </a:spcBef>
            </a:pPr>
            <a:r>
              <a:rPr sz="1800" spc="20" dirty="0">
                <a:solidFill>
                  <a:srgbClr val="93C500"/>
                </a:solidFill>
                <a:latin typeface="Wingdings 2"/>
                <a:cs typeface="Wingdings 2"/>
              </a:rPr>
              <a:t></a:t>
            </a:r>
            <a:r>
              <a:rPr sz="1800" spc="20" dirty="0">
                <a:solidFill>
                  <a:srgbClr val="93C500"/>
                </a:solidFill>
                <a:latin typeface="Times New Roman"/>
                <a:cs typeface="Times New Roman"/>
              </a:rPr>
              <a:t> </a:t>
            </a:r>
            <a:r>
              <a:rPr sz="2400" dirty="0">
                <a:solidFill>
                  <a:srgbClr val="3D3C2C"/>
                </a:solidFill>
                <a:latin typeface="Century Gothic"/>
                <a:cs typeface="Century Gothic"/>
              </a:rPr>
              <a:t>Leucemia mielógena</a:t>
            </a:r>
            <a:r>
              <a:rPr sz="2400" spc="-75" dirty="0">
                <a:solidFill>
                  <a:srgbClr val="3D3C2C"/>
                </a:solidFill>
                <a:latin typeface="Century Gothic"/>
                <a:cs typeface="Century Gothic"/>
              </a:rPr>
              <a:t> </a:t>
            </a:r>
            <a:r>
              <a:rPr sz="2400" dirty="0">
                <a:solidFill>
                  <a:srgbClr val="3D3C2C"/>
                </a:solidFill>
                <a:latin typeface="Century Gothic"/>
                <a:cs typeface="Century Gothic"/>
              </a:rPr>
              <a:t>aguda  (mieloblástica)</a:t>
            </a:r>
            <a:r>
              <a:rPr sz="2400" spc="-50" dirty="0">
                <a:solidFill>
                  <a:srgbClr val="3D3C2C"/>
                </a:solidFill>
                <a:latin typeface="Century Gothic"/>
                <a:cs typeface="Century Gothic"/>
              </a:rPr>
              <a:t> </a:t>
            </a:r>
            <a:r>
              <a:rPr sz="2400" spc="-5" dirty="0">
                <a:solidFill>
                  <a:srgbClr val="3D3C2C"/>
                </a:solidFill>
                <a:latin typeface="Century Gothic"/>
                <a:cs typeface="Century Gothic"/>
              </a:rPr>
              <a:t>(LMA)</a:t>
            </a:r>
            <a:endParaRPr sz="2400" dirty="0">
              <a:latin typeface="Century Gothic"/>
              <a:cs typeface="Century Gothic"/>
            </a:endParaRPr>
          </a:p>
          <a:p>
            <a:pPr marL="12700">
              <a:lnSpc>
                <a:spcPct val="100000"/>
              </a:lnSpc>
              <a:spcBef>
                <a:spcPts val="580"/>
              </a:spcBef>
            </a:pPr>
            <a:r>
              <a:rPr sz="1800" spc="20" dirty="0">
                <a:solidFill>
                  <a:srgbClr val="93C500"/>
                </a:solidFill>
                <a:latin typeface="Wingdings 2"/>
                <a:cs typeface="Wingdings 2"/>
              </a:rPr>
              <a:t></a:t>
            </a:r>
            <a:r>
              <a:rPr sz="1800" spc="20" dirty="0">
                <a:solidFill>
                  <a:srgbClr val="93C500"/>
                </a:solidFill>
                <a:latin typeface="Times New Roman"/>
                <a:cs typeface="Times New Roman"/>
              </a:rPr>
              <a:t> </a:t>
            </a:r>
            <a:r>
              <a:rPr sz="2400" dirty="0">
                <a:solidFill>
                  <a:srgbClr val="3D3C2C"/>
                </a:solidFill>
                <a:latin typeface="Century Gothic"/>
                <a:cs typeface="Century Gothic"/>
              </a:rPr>
              <a:t>Leucemia mielógena crónica</a:t>
            </a:r>
            <a:r>
              <a:rPr sz="2400" spc="-65" dirty="0">
                <a:solidFill>
                  <a:srgbClr val="3D3C2C"/>
                </a:solidFill>
                <a:latin typeface="Century Gothic"/>
                <a:cs typeface="Century Gothic"/>
              </a:rPr>
              <a:t> </a:t>
            </a:r>
            <a:r>
              <a:rPr sz="2400" spc="-5" dirty="0">
                <a:solidFill>
                  <a:srgbClr val="3D3C2C"/>
                </a:solidFill>
                <a:latin typeface="Century Gothic"/>
                <a:cs typeface="Century Gothic"/>
              </a:rPr>
              <a:t>(LMC)</a:t>
            </a:r>
            <a:endParaRPr sz="2400" dirty="0">
              <a:latin typeface="Century Gothic"/>
              <a:cs typeface="Century Gothic"/>
            </a:endParaRP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0" y="-99392"/>
            <a:ext cx="9144000" cy="6957392"/>
          </a:xfrm>
        </p:spPr>
        <p:txBody>
          <a:bodyPr>
            <a:normAutofit/>
          </a:bodyPr>
          <a:lstStyle/>
          <a:p>
            <a:pPr>
              <a:buNone/>
            </a:pPr>
            <a:r>
              <a:rPr lang="es-AR" b="1" u="sng" dirty="0"/>
              <a:t>Tratamiento</a:t>
            </a:r>
          </a:p>
          <a:p>
            <a:r>
              <a:rPr lang="es-AR" sz="2400" dirty="0"/>
              <a:t>Radioterapia en manto con dosis de 4000 a 4500 Rads por mes</a:t>
            </a:r>
          </a:p>
          <a:p>
            <a:r>
              <a:rPr lang="es-AR" sz="2400" dirty="0"/>
              <a:t>Radiación con acelerador lineal para estadios I-II</a:t>
            </a:r>
          </a:p>
          <a:p>
            <a:r>
              <a:rPr lang="es-AR" sz="2400" dirty="0"/>
              <a:t>Quimioterapia para estadios III-IV</a:t>
            </a:r>
          </a:p>
          <a:p>
            <a:pPr>
              <a:buNone/>
            </a:pPr>
            <a:r>
              <a:rPr lang="es-AR" sz="2400" u="sng" dirty="0"/>
              <a:t>Factores pronósticos desfavorables</a:t>
            </a:r>
            <a:r>
              <a:rPr lang="es-AR" sz="2400" dirty="0"/>
              <a:t>:</a:t>
            </a:r>
          </a:p>
          <a:p>
            <a:pPr marL="457200" indent="-457200">
              <a:buFont typeface="+mj-lt"/>
              <a:buAutoNum type="arabicPeriod"/>
            </a:pPr>
            <a:r>
              <a:rPr lang="es-AR" sz="2400" dirty="0"/>
              <a:t>Edad &gt;40 años</a:t>
            </a:r>
          </a:p>
          <a:p>
            <a:pPr marL="457200" indent="-457200">
              <a:buFont typeface="+mj-lt"/>
              <a:buAutoNum type="arabicPeriod"/>
            </a:pPr>
            <a:r>
              <a:rPr lang="es-AR" sz="2400" dirty="0"/>
              <a:t>Enfermedades asociadas</a:t>
            </a:r>
          </a:p>
          <a:p>
            <a:pPr marL="457200" indent="-457200">
              <a:buFont typeface="+mj-lt"/>
              <a:buAutoNum type="arabicPeriod"/>
            </a:pPr>
            <a:r>
              <a:rPr lang="es-AR" sz="2400" dirty="0"/>
              <a:t>Síntomas B</a:t>
            </a:r>
          </a:p>
          <a:p>
            <a:pPr marL="457200" indent="-457200">
              <a:buFont typeface="+mj-lt"/>
              <a:buAutoNum type="arabicPeriod"/>
            </a:pPr>
            <a:r>
              <a:rPr lang="es-AR" sz="2400" dirty="0"/>
              <a:t>Depleción linfocítica</a:t>
            </a:r>
          </a:p>
          <a:p>
            <a:pPr marL="457200" indent="-457200">
              <a:buFont typeface="+mj-lt"/>
              <a:buAutoNum type="arabicPeriod"/>
            </a:pPr>
            <a:r>
              <a:rPr lang="es-AR" sz="2400" dirty="0"/>
              <a:t>Grandes masas adenopáticas</a:t>
            </a:r>
          </a:p>
          <a:p>
            <a:pPr marL="457200" indent="-457200">
              <a:buFont typeface="+mj-lt"/>
              <a:buAutoNum type="arabicPeriod"/>
            </a:pPr>
            <a:r>
              <a:rPr lang="es-AR" sz="2400" dirty="0"/>
              <a:t>Afectación de varios territorios extraganglionares</a:t>
            </a:r>
          </a:p>
          <a:p>
            <a:pPr marL="457200" indent="-457200">
              <a:buFont typeface="+mj-lt"/>
              <a:buAutoNum type="arabicPeriod"/>
            </a:pPr>
            <a:r>
              <a:rPr lang="es-AR" sz="2400" dirty="0"/>
              <a:t>VSG&gt;40</a:t>
            </a:r>
          </a:p>
          <a:p>
            <a:pPr marL="457200" indent="-457200">
              <a:buFont typeface="+mj-lt"/>
              <a:buAutoNum type="arabicPeriod"/>
            </a:pPr>
            <a:r>
              <a:rPr lang="es-AR" sz="2400" dirty="0"/>
              <a:t>Linfopenia</a:t>
            </a:r>
          </a:p>
          <a:p>
            <a:pPr marL="457200" indent="-457200">
              <a:buFont typeface="+mj-lt"/>
              <a:buAutoNum type="arabicPeriod"/>
            </a:pPr>
            <a:r>
              <a:rPr lang="es-AR" sz="2400" dirty="0"/>
              <a:t>Hipoalbuminemia</a:t>
            </a:r>
          </a:p>
          <a:p>
            <a:pPr marL="457200" indent="-457200">
              <a:buFont typeface="+mj-lt"/>
              <a:buAutoNum type="arabicPeriod"/>
            </a:pPr>
            <a:r>
              <a:rPr lang="es-AR" sz="2400" dirty="0"/>
              <a:t>Respuesta lenta o nula al tratamiento</a:t>
            </a:r>
          </a:p>
        </p:txBody>
      </p:sp>
    </p:spTree>
    <p:extLst>
      <p:ext uri="{BB962C8B-B14F-4D97-AF65-F5344CB8AC3E}">
        <p14:creationId xmlns:p14="http://schemas.microsoft.com/office/powerpoint/2010/main" val="3109958901"/>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499896"/>
            <a:ext cx="9128759" cy="6143816"/>
          </a:xfrm>
          <a:prstGeom prst="rect">
            <a:avLst/>
          </a:prstGeom>
          <a:blipFill>
            <a:blip r:embed="rId2" cstate="print"/>
            <a:stretch>
              <a:fillRect/>
            </a:stretch>
          </a:blipFill>
        </p:spPr>
        <p:txBody>
          <a:bodyPr wrap="square" lIns="0" tIns="0" rIns="0" bIns="0" rtlCol="0"/>
          <a:lstStyle/>
          <a:p>
            <a:endParaRPr dirty="0">
              <a:solidFill>
                <a:prstClr val="black"/>
              </a:solidFill>
            </a:endParaRPr>
          </a:p>
        </p:txBody>
      </p:sp>
      <p:sp>
        <p:nvSpPr>
          <p:cNvPr id="3" name="object 3"/>
          <p:cNvSpPr/>
          <p:nvPr/>
        </p:nvSpPr>
        <p:spPr>
          <a:xfrm>
            <a:off x="0" y="530351"/>
            <a:ext cx="9144000" cy="41148"/>
          </a:xfrm>
          <a:prstGeom prst="rect">
            <a:avLst/>
          </a:prstGeom>
          <a:blipFill>
            <a:blip r:embed="rId3" cstate="print"/>
            <a:stretch>
              <a:fillRect/>
            </a:stretch>
          </a:blipFill>
        </p:spPr>
        <p:txBody>
          <a:bodyPr wrap="square" lIns="0" tIns="0" rIns="0" bIns="0" rtlCol="0"/>
          <a:lstStyle/>
          <a:p>
            <a:endParaRPr dirty="0">
              <a:solidFill>
                <a:prstClr val="black"/>
              </a:solidFill>
            </a:endParaRPr>
          </a:p>
        </p:txBody>
      </p:sp>
      <p:sp>
        <p:nvSpPr>
          <p:cNvPr id="4" name="object 4"/>
          <p:cNvSpPr/>
          <p:nvPr/>
        </p:nvSpPr>
        <p:spPr>
          <a:xfrm>
            <a:off x="0" y="1033144"/>
            <a:ext cx="9144000" cy="82422"/>
          </a:xfrm>
          <a:prstGeom prst="rect">
            <a:avLst/>
          </a:prstGeom>
          <a:blipFill>
            <a:blip r:embed="rId4" cstate="print"/>
            <a:stretch>
              <a:fillRect/>
            </a:stretch>
          </a:blipFill>
        </p:spPr>
        <p:txBody>
          <a:bodyPr wrap="square" lIns="0" tIns="0" rIns="0" bIns="0" rtlCol="0"/>
          <a:lstStyle/>
          <a:p>
            <a:endParaRPr dirty="0">
              <a:solidFill>
                <a:prstClr val="black"/>
              </a:solidFill>
            </a:endParaRPr>
          </a:p>
        </p:txBody>
      </p:sp>
      <p:sp>
        <p:nvSpPr>
          <p:cNvPr id="5" name="object 5"/>
          <p:cNvSpPr/>
          <p:nvPr/>
        </p:nvSpPr>
        <p:spPr>
          <a:xfrm>
            <a:off x="0" y="502919"/>
            <a:ext cx="6464808" cy="68579"/>
          </a:xfrm>
          <a:prstGeom prst="rect">
            <a:avLst/>
          </a:prstGeom>
          <a:blipFill>
            <a:blip r:embed="rId5" cstate="print"/>
            <a:stretch>
              <a:fillRect/>
            </a:stretch>
          </a:blipFill>
        </p:spPr>
        <p:txBody>
          <a:bodyPr wrap="square" lIns="0" tIns="0" rIns="0" bIns="0" rtlCol="0"/>
          <a:lstStyle/>
          <a:p>
            <a:endParaRPr dirty="0">
              <a:solidFill>
                <a:prstClr val="black"/>
              </a:solidFill>
            </a:endParaRPr>
          </a:p>
        </p:txBody>
      </p:sp>
      <p:sp>
        <p:nvSpPr>
          <p:cNvPr id="6" name="object 6"/>
          <p:cNvSpPr/>
          <p:nvPr/>
        </p:nvSpPr>
        <p:spPr>
          <a:xfrm>
            <a:off x="0" y="571474"/>
            <a:ext cx="9144000" cy="462280"/>
          </a:xfrm>
          <a:custGeom>
            <a:avLst/>
            <a:gdLst/>
            <a:ahLst/>
            <a:cxnLst/>
            <a:rect l="l" t="t" r="r" b="b"/>
            <a:pathLst>
              <a:path w="9144000" h="462280">
                <a:moveTo>
                  <a:pt x="0" y="461670"/>
                </a:moveTo>
                <a:lnTo>
                  <a:pt x="9144000" y="461670"/>
                </a:lnTo>
                <a:lnTo>
                  <a:pt x="9144000" y="0"/>
                </a:lnTo>
                <a:lnTo>
                  <a:pt x="0" y="0"/>
                </a:lnTo>
                <a:lnTo>
                  <a:pt x="0" y="461670"/>
                </a:lnTo>
                <a:close/>
              </a:path>
            </a:pathLst>
          </a:custGeom>
          <a:solidFill>
            <a:srgbClr val="9BBA58"/>
          </a:solidFill>
        </p:spPr>
        <p:txBody>
          <a:bodyPr wrap="square" lIns="0" tIns="0" rIns="0" bIns="0" rtlCol="0"/>
          <a:lstStyle/>
          <a:p>
            <a:endParaRPr dirty="0">
              <a:solidFill>
                <a:prstClr val="black"/>
              </a:solidFill>
            </a:endParaRPr>
          </a:p>
        </p:txBody>
      </p:sp>
      <p:sp>
        <p:nvSpPr>
          <p:cNvPr id="7" name="object 7"/>
          <p:cNvSpPr/>
          <p:nvPr/>
        </p:nvSpPr>
        <p:spPr>
          <a:xfrm>
            <a:off x="0" y="1014094"/>
            <a:ext cx="9144000" cy="38100"/>
          </a:xfrm>
          <a:custGeom>
            <a:avLst/>
            <a:gdLst/>
            <a:ahLst/>
            <a:cxnLst/>
            <a:rect l="l" t="t" r="r" b="b"/>
            <a:pathLst>
              <a:path w="9144000" h="38100">
                <a:moveTo>
                  <a:pt x="0" y="38100"/>
                </a:moveTo>
                <a:lnTo>
                  <a:pt x="9144000" y="38100"/>
                </a:lnTo>
                <a:lnTo>
                  <a:pt x="9144000" y="0"/>
                </a:lnTo>
                <a:lnTo>
                  <a:pt x="0" y="0"/>
                </a:lnTo>
                <a:lnTo>
                  <a:pt x="0" y="38100"/>
                </a:lnTo>
                <a:close/>
              </a:path>
            </a:pathLst>
          </a:custGeom>
          <a:solidFill>
            <a:srgbClr val="FFFFFF"/>
          </a:solidFill>
        </p:spPr>
        <p:txBody>
          <a:bodyPr wrap="square" lIns="0" tIns="0" rIns="0" bIns="0" rtlCol="0"/>
          <a:lstStyle/>
          <a:p>
            <a:endParaRPr dirty="0">
              <a:solidFill>
                <a:prstClr val="black"/>
              </a:solidFill>
            </a:endParaRPr>
          </a:p>
        </p:txBody>
      </p:sp>
      <p:sp>
        <p:nvSpPr>
          <p:cNvPr id="8" name="object 8"/>
          <p:cNvSpPr/>
          <p:nvPr/>
        </p:nvSpPr>
        <p:spPr>
          <a:xfrm>
            <a:off x="0" y="571474"/>
            <a:ext cx="9144000" cy="462280"/>
          </a:xfrm>
          <a:custGeom>
            <a:avLst/>
            <a:gdLst/>
            <a:ahLst/>
            <a:cxnLst/>
            <a:rect l="l" t="t" r="r" b="b"/>
            <a:pathLst>
              <a:path w="9144000" h="462280">
                <a:moveTo>
                  <a:pt x="9144000" y="0"/>
                </a:moveTo>
                <a:lnTo>
                  <a:pt x="0" y="0"/>
                </a:lnTo>
                <a:lnTo>
                  <a:pt x="0" y="461670"/>
                </a:lnTo>
              </a:path>
            </a:pathLst>
          </a:custGeom>
          <a:ln w="38100">
            <a:solidFill>
              <a:srgbClr val="FFFFFF"/>
            </a:solidFill>
          </a:ln>
        </p:spPr>
        <p:txBody>
          <a:bodyPr wrap="square" lIns="0" tIns="0" rIns="0" bIns="0" rtlCol="0"/>
          <a:lstStyle/>
          <a:p>
            <a:endParaRPr dirty="0">
              <a:solidFill>
                <a:prstClr val="black"/>
              </a:solidFill>
            </a:endParaRPr>
          </a:p>
        </p:txBody>
      </p:sp>
      <p:sp>
        <p:nvSpPr>
          <p:cNvPr id="9" name="object 9"/>
          <p:cNvSpPr txBox="1">
            <a:spLocks noGrp="1"/>
          </p:cNvSpPr>
          <p:nvPr>
            <p:ph type="title"/>
          </p:nvPr>
        </p:nvSpPr>
        <p:spPr>
          <a:xfrm>
            <a:off x="78739" y="584403"/>
            <a:ext cx="6174105" cy="391795"/>
          </a:xfrm>
          <a:prstGeom prst="rect">
            <a:avLst/>
          </a:prstGeom>
        </p:spPr>
        <p:txBody>
          <a:bodyPr vert="horz" wrap="square" lIns="0" tIns="12700" rIns="0" bIns="0" rtlCol="0">
            <a:spAutoFit/>
          </a:bodyPr>
          <a:lstStyle/>
          <a:p>
            <a:pPr marL="12700">
              <a:lnSpc>
                <a:spcPct val="100000"/>
              </a:lnSpc>
              <a:spcBef>
                <a:spcPts val="100"/>
              </a:spcBef>
            </a:pPr>
            <a:r>
              <a:rPr sz="2400" b="0" spc="-10" dirty="0">
                <a:solidFill>
                  <a:srgbClr val="FFFFFF"/>
                </a:solidFill>
                <a:latin typeface="Calibri"/>
                <a:cs typeface="Calibri"/>
              </a:rPr>
              <a:t>CLASIFICACION </a:t>
            </a:r>
            <a:r>
              <a:rPr sz="2400" b="0" spc="-5" dirty="0">
                <a:solidFill>
                  <a:srgbClr val="FFFFFF"/>
                </a:solidFill>
                <a:latin typeface="Calibri"/>
                <a:cs typeface="Calibri"/>
              </a:rPr>
              <a:t>DE LA </a:t>
            </a:r>
            <a:r>
              <a:rPr sz="2400" b="0" spc="-10" dirty="0">
                <a:solidFill>
                  <a:srgbClr val="FFFFFF"/>
                </a:solidFill>
                <a:latin typeface="Calibri"/>
                <a:cs typeface="Calibri"/>
              </a:rPr>
              <a:t>ENFERMEDAD </a:t>
            </a:r>
            <a:r>
              <a:rPr sz="2400" b="0" spc="-5" dirty="0">
                <a:solidFill>
                  <a:srgbClr val="FFFFFF"/>
                </a:solidFill>
                <a:latin typeface="Calibri"/>
                <a:cs typeface="Calibri"/>
              </a:rPr>
              <a:t>DE</a:t>
            </a:r>
            <a:r>
              <a:rPr sz="2400" b="0" spc="-25" dirty="0">
                <a:solidFill>
                  <a:srgbClr val="FFFFFF"/>
                </a:solidFill>
                <a:latin typeface="Calibri"/>
                <a:cs typeface="Calibri"/>
              </a:rPr>
              <a:t> </a:t>
            </a:r>
            <a:r>
              <a:rPr sz="2400" b="0" spc="-5" dirty="0">
                <a:solidFill>
                  <a:srgbClr val="FFFFFF"/>
                </a:solidFill>
                <a:latin typeface="Calibri"/>
                <a:cs typeface="Calibri"/>
              </a:rPr>
              <a:t>HODGKIN</a:t>
            </a:r>
            <a:endParaRPr sz="2400" dirty="0">
              <a:latin typeface="Calibri"/>
              <a:cs typeface="Calibri"/>
            </a:endParaRPr>
          </a:p>
        </p:txBody>
      </p:sp>
    </p:spTree>
    <p:extLst>
      <p:ext uri="{BB962C8B-B14F-4D97-AF65-F5344CB8AC3E}">
        <p14:creationId xmlns:p14="http://schemas.microsoft.com/office/powerpoint/2010/main" val="2833566583"/>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785787" y="357200"/>
            <a:ext cx="7501001" cy="5715000"/>
          </a:xfrm>
          <a:prstGeom prst="rect">
            <a:avLst/>
          </a:prstGeom>
          <a:blipFill>
            <a:blip r:embed="rId2" cstate="print"/>
            <a:stretch>
              <a:fillRect/>
            </a:stretch>
          </a:blipFill>
        </p:spPr>
        <p:txBody>
          <a:bodyPr wrap="square" lIns="0" tIns="0" rIns="0" bIns="0" rtlCol="0"/>
          <a:lstStyle/>
          <a:p>
            <a:endParaRPr dirty="0">
              <a:solidFill>
                <a:prstClr val="black"/>
              </a:solidFill>
            </a:endParaRPr>
          </a:p>
        </p:txBody>
      </p:sp>
      <p:sp>
        <p:nvSpPr>
          <p:cNvPr id="3" name="object 3"/>
          <p:cNvSpPr/>
          <p:nvPr/>
        </p:nvSpPr>
        <p:spPr>
          <a:xfrm>
            <a:off x="1928748" y="357124"/>
            <a:ext cx="1571625" cy="285750"/>
          </a:xfrm>
          <a:custGeom>
            <a:avLst/>
            <a:gdLst/>
            <a:ahLst/>
            <a:cxnLst/>
            <a:rect l="l" t="t" r="r" b="b"/>
            <a:pathLst>
              <a:path w="1571625" h="285750">
                <a:moveTo>
                  <a:pt x="0" y="285750"/>
                </a:moveTo>
                <a:lnTo>
                  <a:pt x="1571625" y="285750"/>
                </a:lnTo>
                <a:lnTo>
                  <a:pt x="1571625" y="0"/>
                </a:lnTo>
                <a:lnTo>
                  <a:pt x="0" y="0"/>
                </a:lnTo>
                <a:lnTo>
                  <a:pt x="0" y="285750"/>
                </a:lnTo>
                <a:close/>
              </a:path>
            </a:pathLst>
          </a:custGeom>
          <a:solidFill>
            <a:srgbClr val="B1F9FB"/>
          </a:solidFill>
        </p:spPr>
        <p:txBody>
          <a:bodyPr wrap="square" lIns="0" tIns="0" rIns="0" bIns="0" rtlCol="0"/>
          <a:lstStyle/>
          <a:p>
            <a:endParaRPr dirty="0">
              <a:solidFill>
                <a:prstClr val="black"/>
              </a:solidFill>
            </a:endParaRPr>
          </a:p>
        </p:txBody>
      </p:sp>
      <p:sp>
        <p:nvSpPr>
          <p:cNvPr id="4" name="object 4"/>
          <p:cNvSpPr/>
          <p:nvPr/>
        </p:nvSpPr>
        <p:spPr>
          <a:xfrm>
            <a:off x="785622" y="5515574"/>
            <a:ext cx="286385" cy="257175"/>
          </a:xfrm>
          <a:custGeom>
            <a:avLst/>
            <a:gdLst/>
            <a:ahLst/>
            <a:cxnLst/>
            <a:rect l="l" t="t" r="r" b="b"/>
            <a:pathLst>
              <a:path w="286384" h="257175">
                <a:moveTo>
                  <a:pt x="123488" y="157260"/>
                </a:moveTo>
                <a:lnTo>
                  <a:pt x="43078" y="203565"/>
                </a:lnTo>
                <a:lnTo>
                  <a:pt x="34559" y="211062"/>
                </a:lnTo>
                <a:lnTo>
                  <a:pt x="29744" y="220903"/>
                </a:lnTo>
                <a:lnTo>
                  <a:pt x="28971" y="231831"/>
                </a:lnTo>
                <a:lnTo>
                  <a:pt x="32575" y="242593"/>
                </a:lnTo>
                <a:lnTo>
                  <a:pt x="40071" y="251111"/>
                </a:lnTo>
                <a:lnTo>
                  <a:pt x="49911" y="255926"/>
                </a:lnTo>
                <a:lnTo>
                  <a:pt x="60836" y="256700"/>
                </a:lnTo>
                <a:lnTo>
                  <a:pt x="71589" y="253095"/>
                </a:lnTo>
                <a:lnTo>
                  <a:pt x="236977" y="157845"/>
                </a:lnTo>
                <a:lnTo>
                  <a:pt x="229184" y="157845"/>
                </a:lnTo>
                <a:lnTo>
                  <a:pt x="123488" y="157260"/>
                </a:lnTo>
                <a:close/>
              </a:path>
              <a:path w="286384" h="257175">
                <a:moveTo>
                  <a:pt x="172646" y="128951"/>
                </a:moveTo>
                <a:lnTo>
                  <a:pt x="123488" y="157260"/>
                </a:lnTo>
                <a:lnTo>
                  <a:pt x="229184" y="157845"/>
                </a:lnTo>
                <a:lnTo>
                  <a:pt x="229206" y="153870"/>
                </a:lnTo>
                <a:lnTo>
                  <a:pt x="214807" y="153870"/>
                </a:lnTo>
                <a:lnTo>
                  <a:pt x="172646" y="128951"/>
                </a:lnTo>
                <a:close/>
              </a:path>
              <a:path w="286384" h="257175">
                <a:moveTo>
                  <a:pt x="62266" y="0"/>
                </a:moveTo>
                <a:lnTo>
                  <a:pt x="51330" y="638"/>
                </a:lnTo>
                <a:lnTo>
                  <a:pt x="41436" y="5326"/>
                </a:lnTo>
                <a:lnTo>
                  <a:pt x="33845" y="13751"/>
                </a:lnTo>
                <a:lnTo>
                  <a:pt x="30122" y="24471"/>
                </a:lnTo>
                <a:lnTo>
                  <a:pt x="30775" y="35405"/>
                </a:lnTo>
                <a:lnTo>
                  <a:pt x="35481" y="45291"/>
                </a:lnTo>
                <a:lnTo>
                  <a:pt x="43916" y="52867"/>
                </a:lnTo>
                <a:lnTo>
                  <a:pt x="123848" y="100110"/>
                </a:lnTo>
                <a:lnTo>
                  <a:pt x="229501" y="100695"/>
                </a:lnTo>
                <a:lnTo>
                  <a:pt x="229184" y="157845"/>
                </a:lnTo>
                <a:lnTo>
                  <a:pt x="236977" y="157845"/>
                </a:lnTo>
                <a:lnTo>
                  <a:pt x="286042" y="129588"/>
                </a:lnTo>
                <a:lnTo>
                  <a:pt x="72986" y="3718"/>
                </a:lnTo>
                <a:lnTo>
                  <a:pt x="62266" y="0"/>
                </a:lnTo>
                <a:close/>
              </a:path>
              <a:path w="286384" h="257175">
                <a:moveTo>
                  <a:pt x="317" y="99425"/>
                </a:moveTo>
                <a:lnTo>
                  <a:pt x="0" y="156575"/>
                </a:lnTo>
                <a:lnTo>
                  <a:pt x="123488" y="157260"/>
                </a:lnTo>
                <a:lnTo>
                  <a:pt x="172646" y="128951"/>
                </a:lnTo>
                <a:lnTo>
                  <a:pt x="123848" y="100110"/>
                </a:lnTo>
                <a:lnTo>
                  <a:pt x="317" y="99425"/>
                </a:lnTo>
                <a:close/>
              </a:path>
              <a:path w="286384" h="257175">
                <a:moveTo>
                  <a:pt x="215074" y="104518"/>
                </a:moveTo>
                <a:lnTo>
                  <a:pt x="172646" y="128951"/>
                </a:lnTo>
                <a:lnTo>
                  <a:pt x="214807" y="153870"/>
                </a:lnTo>
                <a:lnTo>
                  <a:pt x="215074" y="104518"/>
                </a:lnTo>
                <a:close/>
              </a:path>
              <a:path w="286384" h="257175">
                <a:moveTo>
                  <a:pt x="229480" y="104518"/>
                </a:moveTo>
                <a:lnTo>
                  <a:pt x="215074" y="104518"/>
                </a:lnTo>
                <a:lnTo>
                  <a:pt x="214807" y="153870"/>
                </a:lnTo>
                <a:lnTo>
                  <a:pt x="229206" y="153870"/>
                </a:lnTo>
                <a:lnTo>
                  <a:pt x="229480" y="104518"/>
                </a:lnTo>
                <a:close/>
              </a:path>
              <a:path w="286384" h="257175">
                <a:moveTo>
                  <a:pt x="123848" y="100110"/>
                </a:moveTo>
                <a:lnTo>
                  <a:pt x="172646" y="128951"/>
                </a:lnTo>
                <a:lnTo>
                  <a:pt x="215074" y="104518"/>
                </a:lnTo>
                <a:lnTo>
                  <a:pt x="229480" y="104518"/>
                </a:lnTo>
                <a:lnTo>
                  <a:pt x="229501" y="100695"/>
                </a:lnTo>
                <a:lnTo>
                  <a:pt x="123848" y="100110"/>
                </a:lnTo>
                <a:close/>
              </a:path>
            </a:pathLst>
          </a:custGeom>
          <a:solidFill>
            <a:srgbClr val="0D0D0D"/>
          </a:solidFill>
        </p:spPr>
        <p:txBody>
          <a:bodyPr wrap="square" lIns="0" tIns="0" rIns="0" bIns="0" rtlCol="0"/>
          <a:lstStyle/>
          <a:p>
            <a:endParaRPr dirty="0">
              <a:solidFill>
                <a:prstClr val="black"/>
              </a:solidFill>
            </a:endParaRPr>
          </a:p>
        </p:txBody>
      </p:sp>
      <p:sp>
        <p:nvSpPr>
          <p:cNvPr id="5" name="object 5"/>
          <p:cNvSpPr/>
          <p:nvPr/>
        </p:nvSpPr>
        <p:spPr>
          <a:xfrm>
            <a:off x="785622" y="3443843"/>
            <a:ext cx="286385" cy="257175"/>
          </a:xfrm>
          <a:custGeom>
            <a:avLst/>
            <a:gdLst/>
            <a:ahLst/>
            <a:cxnLst/>
            <a:rect l="l" t="t" r="r" b="b"/>
            <a:pathLst>
              <a:path w="286384" h="257175">
                <a:moveTo>
                  <a:pt x="123478" y="157291"/>
                </a:moveTo>
                <a:lnTo>
                  <a:pt x="43078" y="203596"/>
                </a:lnTo>
                <a:lnTo>
                  <a:pt x="34559" y="211099"/>
                </a:lnTo>
                <a:lnTo>
                  <a:pt x="29744" y="220948"/>
                </a:lnTo>
                <a:lnTo>
                  <a:pt x="28971" y="231868"/>
                </a:lnTo>
                <a:lnTo>
                  <a:pt x="32575" y="242585"/>
                </a:lnTo>
                <a:lnTo>
                  <a:pt x="40071" y="251126"/>
                </a:lnTo>
                <a:lnTo>
                  <a:pt x="49911" y="255952"/>
                </a:lnTo>
                <a:lnTo>
                  <a:pt x="60836" y="256730"/>
                </a:lnTo>
                <a:lnTo>
                  <a:pt x="71589" y="253126"/>
                </a:lnTo>
                <a:lnTo>
                  <a:pt x="237062" y="157876"/>
                </a:lnTo>
                <a:lnTo>
                  <a:pt x="229184" y="157876"/>
                </a:lnTo>
                <a:lnTo>
                  <a:pt x="123478" y="157291"/>
                </a:lnTo>
                <a:close/>
              </a:path>
              <a:path w="286384" h="257175">
                <a:moveTo>
                  <a:pt x="172597" y="129001"/>
                </a:moveTo>
                <a:lnTo>
                  <a:pt x="123478" y="157291"/>
                </a:lnTo>
                <a:lnTo>
                  <a:pt x="229184" y="157876"/>
                </a:lnTo>
                <a:lnTo>
                  <a:pt x="229206" y="153939"/>
                </a:lnTo>
                <a:lnTo>
                  <a:pt x="214807" y="153939"/>
                </a:lnTo>
                <a:lnTo>
                  <a:pt x="172597" y="129001"/>
                </a:lnTo>
                <a:close/>
              </a:path>
              <a:path w="286384" h="257175">
                <a:moveTo>
                  <a:pt x="62266" y="0"/>
                </a:moveTo>
                <a:lnTo>
                  <a:pt x="51330" y="682"/>
                </a:lnTo>
                <a:lnTo>
                  <a:pt x="41436" y="5413"/>
                </a:lnTo>
                <a:lnTo>
                  <a:pt x="33845" y="13858"/>
                </a:lnTo>
                <a:lnTo>
                  <a:pt x="30122" y="24578"/>
                </a:lnTo>
                <a:lnTo>
                  <a:pt x="30775" y="35512"/>
                </a:lnTo>
                <a:lnTo>
                  <a:pt x="35481" y="45398"/>
                </a:lnTo>
                <a:lnTo>
                  <a:pt x="43916" y="52974"/>
                </a:lnTo>
                <a:lnTo>
                  <a:pt x="123748" y="100140"/>
                </a:lnTo>
                <a:lnTo>
                  <a:pt x="229501" y="100726"/>
                </a:lnTo>
                <a:lnTo>
                  <a:pt x="229184" y="157876"/>
                </a:lnTo>
                <a:lnTo>
                  <a:pt x="237062" y="157876"/>
                </a:lnTo>
                <a:lnTo>
                  <a:pt x="286042" y="129682"/>
                </a:lnTo>
                <a:lnTo>
                  <a:pt x="72986" y="3698"/>
                </a:lnTo>
                <a:lnTo>
                  <a:pt x="62266" y="0"/>
                </a:lnTo>
                <a:close/>
              </a:path>
              <a:path w="286384" h="257175">
                <a:moveTo>
                  <a:pt x="317" y="99456"/>
                </a:moveTo>
                <a:lnTo>
                  <a:pt x="0" y="156606"/>
                </a:lnTo>
                <a:lnTo>
                  <a:pt x="123478" y="157291"/>
                </a:lnTo>
                <a:lnTo>
                  <a:pt x="172597" y="129001"/>
                </a:lnTo>
                <a:lnTo>
                  <a:pt x="123748" y="100140"/>
                </a:lnTo>
                <a:lnTo>
                  <a:pt x="317" y="99456"/>
                </a:lnTo>
                <a:close/>
              </a:path>
              <a:path w="286384" h="257175">
                <a:moveTo>
                  <a:pt x="215074" y="104536"/>
                </a:moveTo>
                <a:lnTo>
                  <a:pt x="172597" y="129001"/>
                </a:lnTo>
                <a:lnTo>
                  <a:pt x="214807" y="153939"/>
                </a:lnTo>
                <a:lnTo>
                  <a:pt x="215074" y="104536"/>
                </a:lnTo>
                <a:close/>
              </a:path>
              <a:path w="286384" h="257175">
                <a:moveTo>
                  <a:pt x="229480" y="104536"/>
                </a:moveTo>
                <a:lnTo>
                  <a:pt x="215074" y="104536"/>
                </a:lnTo>
                <a:lnTo>
                  <a:pt x="214807" y="153939"/>
                </a:lnTo>
                <a:lnTo>
                  <a:pt x="229206" y="153939"/>
                </a:lnTo>
                <a:lnTo>
                  <a:pt x="229480" y="104536"/>
                </a:lnTo>
                <a:close/>
              </a:path>
              <a:path w="286384" h="257175">
                <a:moveTo>
                  <a:pt x="123748" y="100140"/>
                </a:moveTo>
                <a:lnTo>
                  <a:pt x="172597" y="129001"/>
                </a:lnTo>
                <a:lnTo>
                  <a:pt x="215074" y="104536"/>
                </a:lnTo>
                <a:lnTo>
                  <a:pt x="229480" y="104536"/>
                </a:lnTo>
                <a:lnTo>
                  <a:pt x="229501" y="100726"/>
                </a:lnTo>
                <a:lnTo>
                  <a:pt x="123748" y="100140"/>
                </a:lnTo>
                <a:close/>
              </a:path>
            </a:pathLst>
          </a:custGeom>
          <a:solidFill>
            <a:srgbClr val="0D0D0D"/>
          </a:solidFill>
        </p:spPr>
        <p:txBody>
          <a:bodyPr wrap="square" lIns="0" tIns="0" rIns="0" bIns="0" rtlCol="0"/>
          <a:lstStyle/>
          <a:p>
            <a:endParaRPr dirty="0">
              <a:solidFill>
                <a:prstClr val="black"/>
              </a:solidFill>
            </a:endParaRPr>
          </a:p>
        </p:txBody>
      </p:sp>
      <p:sp>
        <p:nvSpPr>
          <p:cNvPr id="6" name="object 6"/>
          <p:cNvSpPr/>
          <p:nvPr/>
        </p:nvSpPr>
        <p:spPr>
          <a:xfrm>
            <a:off x="785622" y="2086574"/>
            <a:ext cx="286385" cy="257175"/>
          </a:xfrm>
          <a:custGeom>
            <a:avLst/>
            <a:gdLst/>
            <a:ahLst/>
            <a:cxnLst/>
            <a:rect l="l" t="t" r="r" b="b"/>
            <a:pathLst>
              <a:path w="286384" h="257175">
                <a:moveTo>
                  <a:pt x="123478" y="157183"/>
                </a:moveTo>
                <a:lnTo>
                  <a:pt x="43078" y="203489"/>
                </a:lnTo>
                <a:lnTo>
                  <a:pt x="34559" y="210994"/>
                </a:lnTo>
                <a:lnTo>
                  <a:pt x="29744" y="220856"/>
                </a:lnTo>
                <a:lnTo>
                  <a:pt x="28971" y="231814"/>
                </a:lnTo>
                <a:lnTo>
                  <a:pt x="32575" y="242605"/>
                </a:lnTo>
                <a:lnTo>
                  <a:pt x="40071" y="251073"/>
                </a:lnTo>
                <a:lnTo>
                  <a:pt x="49911" y="255861"/>
                </a:lnTo>
                <a:lnTo>
                  <a:pt x="60836" y="256625"/>
                </a:lnTo>
                <a:lnTo>
                  <a:pt x="71589" y="253019"/>
                </a:lnTo>
                <a:lnTo>
                  <a:pt x="237062" y="157769"/>
                </a:lnTo>
                <a:lnTo>
                  <a:pt x="229184" y="157769"/>
                </a:lnTo>
                <a:lnTo>
                  <a:pt x="123478" y="157183"/>
                </a:lnTo>
                <a:close/>
              </a:path>
              <a:path w="286384" h="257175">
                <a:moveTo>
                  <a:pt x="172597" y="128894"/>
                </a:moveTo>
                <a:lnTo>
                  <a:pt x="123478" y="157183"/>
                </a:lnTo>
                <a:lnTo>
                  <a:pt x="229184" y="157769"/>
                </a:lnTo>
                <a:lnTo>
                  <a:pt x="229206" y="153832"/>
                </a:lnTo>
                <a:lnTo>
                  <a:pt x="214807" y="153832"/>
                </a:lnTo>
                <a:lnTo>
                  <a:pt x="172597" y="128894"/>
                </a:lnTo>
                <a:close/>
              </a:path>
              <a:path w="286384" h="257175">
                <a:moveTo>
                  <a:pt x="62266" y="0"/>
                </a:moveTo>
                <a:lnTo>
                  <a:pt x="51330" y="638"/>
                </a:lnTo>
                <a:lnTo>
                  <a:pt x="41436" y="5326"/>
                </a:lnTo>
                <a:lnTo>
                  <a:pt x="33845" y="13751"/>
                </a:lnTo>
                <a:lnTo>
                  <a:pt x="30122" y="24471"/>
                </a:lnTo>
                <a:lnTo>
                  <a:pt x="30775" y="35405"/>
                </a:lnTo>
                <a:lnTo>
                  <a:pt x="35481" y="45291"/>
                </a:lnTo>
                <a:lnTo>
                  <a:pt x="43916" y="52867"/>
                </a:lnTo>
                <a:lnTo>
                  <a:pt x="123748" y="100033"/>
                </a:lnTo>
                <a:lnTo>
                  <a:pt x="229501" y="100619"/>
                </a:lnTo>
                <a:lnTo>
                  <a:pt x="229184" y="157769"/>
                </a:lnTo>
                <a:lnTo>
                  <a:pt x="237062" y="157769"/>
                </a:lnTo>
                <a:lnTo>
                  <a:pt x="286042" y="129575"/>
                </a:lnTo>
                <a:lnTo>
                  <a:pt x="72986" y="3718"/>
                </a:lnTo>
                <a:lnTo>
                  <a:pt x="62266" y="0"/>
                </a:lnTo>
                <a:close/>
              </a:path>
              <a:path w="286384" h="257175">
                <a:moveTo>
                  <a:pt x="317" y="99349"/>
                </a:moveTo>
                <a:lnTo>
                  <a:pt x="0" y="156499"/>
                </a:lnTo>
                <a:lnTo>
                  <a:pt x="123478" y="157183"/>
                </a:lnTo>
                <a:lnTo>
                  <a:pt x="172597" y="128894"/>
                </a:lnTo>
                <a:lnTo>
                  <a:pt x="123748" y="100033"/>
                </a:lnTo>
                <a:lnTo>
                  <a:pt x="317" y="99349"/>
                </a:lnTo>
                <a:close/>
              </a:path>
              <a:path w="286384" h="257175">
                <a:moveTo>
                  <a:pt x="215074" y="104429"/>
                </a:moveTo>
                <a:lnTo>
                  <a:pt x="172597" y="128894"/>
                </a:lnTo>
                <a:lnTo>
                  <a:pt x="214807" y="153832"/>
                </a:lnTo>
                <a:lnTo>
                  <a:pt x="215074" y="104429"/>
                </a:lnTo>
                <a:close/>
              </a:path>
              <a:path w="286384" h="257175">
                <a:moveTo>
                  <a:pt x="229480" y="104429"/>
                </a:moveTo>
                <a:lnTo>
                  <a:pt x="215074" y="104429"/>
                </a:lnTo>
                <a:lnTo>
                  <a:pt x="214807" y="153832"/>
                </a:lnTo>
                <a:lnTo>
                  <a:pt x="229206" y="153832"/>
                </a:lnTo>
                <a:lnTo>
                  <a:pt x="229480" y="104429"/>
                </a:lnTo>
                <a:close/>
              </a:path>
              <a:path w="286384" h="257175">
                <a:moveTo>
                  <a:pt x="123748" y="100033"/>
                </a:moveTo>
                <a:lnTo>
                  <a:pt x="172597" y="128894"/>
                </a:lnTo>
                <a:lnTo>
                  <a:pt x="215074" y="104429"/>
                </a:lnTo>
                <a:lnTo>
                  <a:pt x="229480" y="104429"/>
                </a:lnTo>
                <a:lnTo>
                  <a:pt x="229501" y="100619"/>
                </a:lnTo>
                <a:lnTo>
                  <a:pt x="123748" y="100033"/>
                </a:lnTo>
                <a:close/>
              </a:path>
            </a:pathLst>
          </a:custGeom>
          <a:solidFill>
            <a:srgbClr val="0D0D0D"/>
          </a:solidFill>
        </p:spPr>
        <p:txBody>
          <a:bodyPr wrap="square" lIns="0" tIns="0" rIns="0" bIns="0" rtlCol="0"/>
          <a:lstStyle/>
          <a:p>
            <a:endParaRPr dirty="0">
              <a:solidFill>
                <a:prstClr val="black"/>
              </a:solidFill>
            </a:endParaRPr>
          </a:p>
        </p:txBody>
      </p:sp>
      <p:sp>
        <p:nvSpPr>
          <p:cNvPr id="7" name="object 7"/>
          <p:cNvSpPr/>
          <p:nvPr/>
        </p:nvSpPr>
        <p:spPr>
          <a:xfrm>
            <a:off x="785622" y="3229574"/>
            <a:ext cx="286385" cy="257175"/>
          </a:xfrm>
          <a:custGeom>
            <a:avLst/>
            <a:gdLst/>
            <a:ahLst/>
            <a:cxnLst/>
            <a:rect l="l" t="t" r="r" b="b"/>
            <a:pathLst>
              <a:path w="286384" h="257175">
                <a:moveTo>
                  <a:pt x="123578" y="157252"/>
                </a:moveTo>
                <a:lnTo>
                  <a:pt x="43078" y="203616"/>
                </a:lnTo>
                <a:lnTo>
                  <a:pt x="34559" y="211101"/>
                </a:lnTo>
                <a:lnTo>
                  <a:pt x="29744" y="220920"/>
                </a:lnTo>
                <a:lnTo>
                  <a:pt x="28971" y="231834"/>
                </a:lnTo>
                <a:lnTo>
                  <a:pt x="32575" y="242605"/>
                </a:lnTo>
                <a:lnTo>
                  <a:pt x="40071" y="251073"/>
                </a:lnTo>
                <a:lnTo>
                  <a:pt x="49911" y="255861"/>
                </a:lnTo>
                <a:lnTo>
                  <a:pt x="60836" y="256625"/>
                </a:lnTo>
                <a:lnTo>
                  <a:pt x="71589" y="253019"/>
                </a:lnTo>
                <a:lnTo>
                  <a:pt x="236841" y="157896"/>
                </a:lnTo>
                <a:lnTo>
                  <a:pt x="229184" y="157896"/>
                </a:lnTo>
                <a:lnTo>
                  <a:pt x="123578" y="157252"/>
                </a:lnTo>
                <a:close/>
              </a:path>
              <a:path w="286384" h="257175">
                <a:moveTo>
                  <a:pt x="172706" y="128958"/>
                </a:moveTo>
                <a:lnTo>
                  <a:pt x="123578" y="157252"/>
                </a:lnTo>
                <a:lnTo>
                  <a:pt x="229184" y="157896"/>
                </a:lnTo>
                <a:lnTo>
                  <a:pt x="229206" y="153832"/>
                </a:lnTo>
                <a:lnTo>
                  <a:pt x="214807" y="153832"/>
                </a:lnTo>
                <a:lnTo>
                  <a:pt x="172706" y="128958"/>
                </a:lnTo>
                <a:close/>
              </a:path>
              <a:path w="286384" h="257175">
                <a:moveTo>
                  <a:pt x="62266" y="0"/>
                </a:moveTo>
                <a:lnTo>
                  <a:pt x="51330" y="638"/>
                </a:lnTo>
                <a:lnTo>
                  <a:pt x="41436" y="5326"/>
                </a:lnTo>
                <a:lnTo>
                  <a:pt x="33845" y="13751"/>
                </a:lnTo>
                <a:lnTo>
                  <a:pt x="30122" y="24471"/>
                </a:lnTo>
                <a:lnTo>
                  <a:pt x="30775" y="35405"/>
                </a:lnTo>
                <a:lnTo>
                  <a:pt x="35481" y="45291"/>
                </a:lnTo>
                <a:lnTo>
                  <a:pt x="43916" y="52867"/>
                </a:lnTo>
                <a:lnTo>
                  <a:pt x="123865" y="100102"/>
                </a:lnTo>
                <a:lnTo>
                  <a:pt x="229501" y="100746"/>
                </a:lnTo>
                <a:lnTo>
                  <a:pt x="229184" y="157896"/>
                </a:lnTo>
                <a:lnTo>
                  <a:pt x="236841" y="157896"/>
                </a:lnTo>
                <a:lnTo>
                  <a:pt x="286042" y="129575"/>
                </a:lnTo>
                <a:lnTo>
                  <a:pt x="72986" y="3718"/>
                </a:lnTo>
                <a:lnTo>
                  <a:pt x="62266" y="0"/>
                </a:lnTo>
                <a:close/>
              </a:path>
              <a:path w="286384" h="257175">
                <a:moveTo>
                  <a:pt x="317" y="99349"/>
                </a:moveTo>
                <a:lnTo>
                  <a:pt x="0" y="156499"/>
                </a:lnTo>
                <a:lnTo>
                  <a:pt x="123578" y="157252"/>
                </a:lnTo>
                <a:lnTo>
                  <a:pt x="172706" y="128958"/>
                </a:lnTo>
                <a:lnTo>
                  <a:pt x="123865" y="100102"/>
                </a:lnTo>
                <a:lnTo>
                  <a:pt x="317" y="99349"/>
                </a:lnTo>
                <a:close/>
              </a:path>
              <a:path w="286384" h="257175">
                <a:moveTo>
                  <a:pt x="215074" y="104556"/>
                </a:moveTo>
                <a:lnTo>
                  <a:pt x="172706" y="128958"/>
                </a:lnTo>
                <a:lnTo>
                  <a:pt x="214807" y="153832"/>
                </a:lnTo>
                <a:lnTo>
                  <a:pt x="215074" y="104556"/>
                </a:lnTo>
                <a:close/>
              </a:path>
              <a:path w="286384" h="257175">
                <a:moveTo>
                  <a:pt x="229480" y="104556"/>
                </a:moveTo>
                <a:lnTo>
                  <a:pt x="215074" y="104556"/>
                </a:lnTo>
                <a:lnTo>
                  <a:pt x="214807" y="153832"/>
                </a:lnTo>
                <a:lnTo>
                  <a:pt x="229206" y="153832"/>
                </a:lnTo>
                <a:lnTo>
                  <a:pt x="229480" y="104556"/>
                </a:lnTo>
                <a:close/>
              </a:path>
              <a:path w="286384" h="257175">
                <a:moveTo>
                  <a:pt x="123865" y="100102"/>
                </a:moveTo>
                <a:lnTo>
                  <a:pt x="172706" y="128958"/>
                </a:lnTo>
                <a:lnTo>
                  <a:pt x="215074" y="104556"/>
                </a:lnTo>
                <a:lnTo>
                  <a:pt x="229480" y="104556"/>
                </a:lnTo>
                <a:lnTo>
                  <a:pt x="229501" y="100746"/>
                </a:lnTo>
                <a:lnTo>
                  <a:pt x="123865" y="100102"/>
                </a:lnTo>
                <a:close/>
              </a:path>
            </a:pathLst>
          </a:custGeom>
          <a:solidFill>
            <a:srgbClr val="0D0D0D"/>
          </a:solidFill>
        </p:spPr>
        <p:txBody>
          <a:bodyPr wrap="square" lIns="0" tIns="0" rIns="0" bIns="0" rtlCol="0"/>
          <a:lstStyle/>
          <a:p>
            <a:endParaRPr dirty="0">
              <a:solidFill>
                <a:prstClr val="black"/>
              </a:solidFill>
            </a:endParaRPr>
          </a:p>
        </p:txBody>
      </p:sp>
      <p:sp>
        <p:nvSpPr>
          <p:cNvPr id="8" name="object 8"/>
          <p:cNvSpPr/>
          <p:nvPr/>
        </p:nvSpPr>
        <p:spPr>
          <a:xfrm>
            <a:off x="785622" y="3729593"/>
            <a:ext cx="286385" cy="257175"/>
          </a:xfrm>
          <a:custGeom>
            <a:avLst/>
            <a:gdLst/>
            <a:ahLst/>
            <a:cxnLst/>
            <a:rect l="l" t="t" r="r" b="b"/>
            <a:pathLst>
              <a:path w="286384" h="257175">
                <a:moveTo>
                  <a:pt x="123478" y="157291"/>
                </a:moveTo>
                <a:lnTo>
                  <a:pt x="43078" y="203596"/>
                </a:lnTo>
                <a:lnTo>
                  <a:pt x="34559" y="211099"/>
                </a:lnTo>
                <a:lnTo>
                  <a:pt x="29744" y="220948"/>
                </a:lnTo>
                <a:lnTo>
                  <a:pt x="28971" y="231868"/>
                </a:lnTo>
                <a:lnTo>
                  <a:pt x="32575" y="242585"/>
                </a:lnTo>
                <a:lnTo>
                  <a:pt x="40071" y="251126"/>
                </a:lnTo>
                <a:lnTo>
                  <a:pt x="49911" y="255952"/>
                </a:lnTo>
                <a:lnTo>
                  <a:pt x="60836" y="256730"/>
                </a:lnTo>
                <a:lnTo>
                  <a:pt x="71589" y="253126"/>
                </a:lnTo>
                <a:lnTo>
                  <a:pt x="237062" y="157876"/>
                </a:lnTo>
                <a:lnTo>
                  <a:pt x="229184" y="157876"/>
                </a:lnTo>
                <a:lnTo>
                  <a:pt x="123478" y="157291"/>
                </a:lnTo>
                <a:close/>
              </a:path>
              <a:path w="286384" h="257175">
                <a:moveTo>
                  <a:pt x="172597" y="129001"/>
                </a:moveTo>
                <a:lnTo>
                  <a:pt x="123478" y="157291"/>
                </a:lnTo>
                <a:lnTo>
                  <a:pt x="229184" y="157876"/>
                </a:lnTo>
                <a:lnTo>
                  <a:pt x="229206" y="153939"/>
                </a:lnTo>
                <a:lnTo>
                  <a:pt x="214807" y="153939"/>
                </a:lnTo>
                <a:lnTo>
                  <a:pt x="172597" y="129001"/>
                </a:lnTo>
                <a:close/>
              </a:path>
              <a:path w="286384" h="257175">
                <a:moveTo>
                  <a:pt x="62266" y="0"/>
                </a:moveTo>
                <a:lnTo>
                  <a:pt x="51330" y="682"/>
                </a:lnTo>
                <a:lnTo>
                  <a:pt x="41436" y="5413"/>
                </a:lnTo>
                <a:lnTo>
                  <a:pt x="33845" y="13858"/>
                </a:lnTo>
                <a:lnTo>
                  <a:pt x="30122" y="24578"/>
                </a:lnTo>
                <a:lnTo>
                  <a:pt x="30775" y="35512"/>
                </a:lnTo>
                <a:lnTo>
                  <a:pt x="35481" y="45398"/>
                </a:lnTo>
                <a:lnTo>
                  <a:pt x="43916" y="52974"/>
                </a:lnTo>
                <a:lnTo>
                  <a:pt x="123748" y="100140"/>
                </a:lnTo>
                <a:lnTo>
                  <a:pt x="229501" y="100726"/>
                </a:lnTo>
                <a:lnTo>
                  <a:pt x="229184" y="157876"/>
                </a:lnTo>
                <a:lnTo>
                  <a:pt x="237062" y="157876"/>
                </a:lnTo>
                <a:lnTo>
                  <a:pt x="286042" y="129682"/>
                </a:lnTo>
                <a:lnTo>
                  <a:pt x="72986" y="3698"/>
                </a:lnTo>
                <a:lnTo>
                  <a:pt x="62266" y="0"/>
                </a:lnTo>
                <a:close/>
              </a:path>
              <a:path w="286384" h="257175">
                <a:moveTo>
                  <a:pt x="317" y="99456"/>
                </a:moveTo>
                <a:lnTo>
                  <a:pt x="0" y="156606"/>
                </a:lnTo>
                <a:lnTo>
                  <a:pt x="123478" y="157291"/>
                </a:lnTo>
                <a:lnTo>
                  <a:pt x="172597" y="129001"/>
                </a:lnTo>
                <a:lnTo>
                  <a:pt x="123748" y="100140"/>
                </a:lnTo>
                <a:lnTo>
                  <a:pt x="317" y="99456"/>
                </a:lnTo>
                <a:close/>
              </a:path>
              <a:path w="286384" h="257175">
                <a:moveTo>
                  <a:pt x="215074" y="104536"/>
                </a:moveTo>
                <a:lnTo>
                  <a:pt x="172597" y="129001"/>
                </a:lnTo>
                <a:lnTo>
                  <a:pt x="214807" y="153939"/>
                </a:lnTo>
                <a:lnTo>
                  <a:pt x="215074" y="104536"/>
                </a:lnTo>
                <a:close/>
              </a:path>
              <a:path w="286384" h="257175">
                <a:moveTo>
                  <a:pt x="229480" y="104536"/>
                </a:moveTo>
                <a:lnTo>
                  <a:pt x="215074" y="104536"/>
                </a:lnTo>
                <a:lnTo>
                  <a:pt x="214807" y="153939"/>
                </a:lnTo>
                <a:lnTo>
                  <a:pt x="229206" y="153939"/>
                </a:lnTo>
                <a:lnTo>
                  <a:pt x="229480" y="104536"/>
                </a:lnTo>
                <a:close/>
              </a:path>
              <a:path w="286384" h="257175">
                <a:moveTo>
                  <a:pt x="123748" y="100140"/>
                </a:moveTo>
                <a:lnTo>
                  <a:pt x="172597" y="129001"/>
                </a:lnTo>
                <a:lnTo>
                  <a:pt x="215074" y="104536"/>
                </a:lnTo>
                <a:lnTo>
                  <a:pt x="229480" y="104536"/>
                </a:lnTo>
                <a:lnTo>
                  <a:pt x="229501" y="100726"/>
                </a:lnTo>
                <a:lnTo>
                  <a:pt x="123748" y="100140"/>
                </a:lnTo>
                <a:close/>
              </a:path>
            </a:pathLst>
          </a:custGeom>
          <a:solidFill>
            <a:srgbClr val="0D0D0D"/>
          </a:solidFill>
        </p:spPr>
        <p:txBody>
          <a:bodyPr wrap="square" lIns="0" tIns="0" rIns="0" bIns="0" rtlCol="0"/>
          <a:lstStyle/>
          <a:p>
            <a:endParaRPr dirty="0">
              <a:solidFill>
                <a:prstClr val="black"/>
              </a:solidFill>
            </a:endParaRPr>
          </a:p>
        </p:txBody>
      </p:sp>
      <p:sp>
        <p:nvSpPr>
          <p:cNvPr id="9" name="object 9"/>
          <p:cNvSpPr/>
          <p:nvPr/>
        </p:nvSpPr>
        <p:spPr>
          <a:xfrm>
            <a:off x="714184" y="1872216"/>
            <a:ext cx="286385" cy="257175"/>
          </a:xfrm>
          <a:custGeom>
            <a:avLst/>
            <a:gdLst/>
            <a:ahLst/>
            <a:cxnLst/>
            <a:rect l="l" t="t" r="r" b="b"/>
            <a:pathLst>
              <a:path w="286384" h="257175">
                <a:moveTo>
                  <a:pt x="123478" y="157293"/>
                </a:moveTo>
                <a:lnTo>
                  <a:pt x="43078" y="203598"/>
                </a:lnTo>
                <a:lnTo>
                  <a:pt x="34559" y="211101"/>
                </a:lnTo>
                <a:lnTo>
                  <a:pt x="29744" y="220950"/>
                </a:lnTo>
                <a:lnTo>
                  <a:pt x="28971" y="231870"/>
                </a:lnTo>
                <a:lnTo>
                  <a:pt x="32575" y="242587"/>
                </a:lnTo>
                <a:lnTo>
                  <a:pt x="40071" y="251128"/>
                </a:lnTo>
                <a:lnTo>
                  <a:pt x="49911" y="255954"/>
                </a:lnTo>
                <a:lnTo>
                  <a:pt x="60836" y="256732"/>
                </a:lnTo>
                <a:lnTo>
                  <a:pt x="71589" y="253128"/>
                </a:lnTo>
                <a:lnTo>
                  <a:pt x="236892" y="157878"/>
                </a:lnTo>
                <a:lnTo>
                  <a:pt x="229184" y="157878"/>
                </a:lnTo>
                <a:lnTo>
                  <a:pt x="123478" y="157293"/>
                </a:lnTo>
                <a:close/>
              </a:path>
              <a:path w="286384" h="257175">
                <a:moveTo>
                  <a:pt x="172597" y="129003"/>
                </a:moveTo>
                <a:lnTo>
                  <a:pt x="123478" y="157293"/>
                </a:lnTo>
                <a:lnTo>
                  <a:pt x="229184" y="157878"/>
                </a:lnTo>
                <a:lnTo>
                  <a:pt x="229206" y="153941"/>
                </a:lnTo>
                <a:lnTo>
                  <a:pt x="214807" y="153941"/>
                </a:lnTo>
                <a:lnTo>
                  <a:pt x="172597" y="129003"/>
                </a:lnTo>
                <a:close/>
              </a:path>
              <a:path w="286384" h="257175">
                <a:moveTo>
                  <a:pt x="62266" y="0"/>
                </a:moveTo>
                <a:lnTo>
                  <a:pt x="51330" y="668"/>
                </a:lnTo>
                <a:lnTo>
                  <a:pt x="41436" y="5361"/>
                </a:lnTo>
                <a:lnTo>
                  <a:pt x="33845" y="13733"/>
                </a:lnTo>
                <a:lnTo>
                  <a:pt x="30122" y="24455"/>
                </a:lnTo>
                <a:lnTo>
                  <a:pt x="30775" y="35403"/>
                </a:lnTo>
                <a:lnTo>
                  <a:pt x="35481" y="45327"/>
                </a:lnTo>
                <a:lnTo>
                  <a:pt x="43916" y="52976"/>
                </a:lnTo>
                <a:lnTo>
                  <a:pt x="123748" y="100142"/>
                </a:lnTo>
                <a:lnTo>
                  <a:pt x="229501" y="100728"/>
                </a:lnTo>
                <a:lnTo>
                  <a:pt x="229184" y="157878"/>
                </a:lnTo>
                <a:lnTo>
                  <a:pt x="236892" y="157878"/>
                </a:lnTo>
                <a:lnTo>
                  <a:pt x="286042" y="129557"/>
                </a:lnTo>
                <a:lnTo>
                  <a:pt x="72986" y="3700"/>
                </a:lnTo>
                <a:lnTo>
                  <a:pt x="62266" y="0"/>
                </a:lnTo>
                <a:close/>
              </a:path>
              <a:path w="286384" h="257175">
                <a:moveTo>
                  <a:pt x="317" y="99458"/>
                </a:moveTo>
                <a:lnTo>
                  <a:pt x="0" y="156608"/>
                </a:lnTo>
                <a:lnTo>
                  <a:pt x="123478" y="157293"/>
                </a:lnTo>
                <a:lnTo>
                  <a:pt x="172597" y="129003"/>
                </a:lnTo>
                <a:lnTo>
                  <a:pt x="123748" y="100142"/>
                </a:lnTo>
                <a:lnTo>
                  <a:pt x="317" y="99458"/>
                </a:lnTo>
                <a:close/>
              </a:path>
              <a:path w="286384" h="257175">
                <a:moveTo>
                  <a:pt x="215074" y="104538"/>
                </a:moveTo>
                <a:lnTo>
                  <a:pt x="172597" y="129003"/>
                </a:lnTo>
                <a:lnTo>
                  <a:pt x="214807" y="153941"/>
                </a:lnTo>
                <a:lnTo>
                  <a:pt x="215074" y="104538"/>
                </a:lnTo>
                <a:close/>
              </a:path>
              <a:path w="286384" h="257175">
                <a:moveTo>
                  <a:pt x="229480" y="104538"/>
                </a:moveTo>
                <a:lnTo>
                  <a:pt x="215074" y="104538"/>
                </a:lnTo>
                <a:lnTo>
                  <a:pt x="214807" y="153941"/>
                </a:lnTo>
                <a:lnTo>
                  <a:pt x="229206" y="153941"/>
                </a:lnTo>
                <a:lnTo>
                  <a:pt x="229480" y="104538"/>
                </a:lnTo>
                <a:close/>
              </a:path>
              <a:path w="286384" h="257175">
                <a:moveTo>
                  <a:pt x="123748" y="100142"/>
                </a:moveTo>
                <a:lnTo>
                  <a:pt x="172597" y="129003"/>
                </a:lnTo>
                <a:lnTo>
                  <a:pt x="215074" y="104538"/>
                </a:lnTo>
                <a:lnTo>
                  <a:pt x="229480" y="104538"/>
                </a:lnTo>
                <a:lnTo>
                  <a:pt x="229501" y="100728"/>
                </a:lnTo>
                <a:lnTo>
                  <a:pt x="123748" y="100142"/>
                </a:lnTo>
                <a:close/>
              </a:path>
            </a:pathLst>
          </a:custGeom>
          <a:solidFill>
            <a:srgbClr val="0D0D0D"/>
          </a:solidFill>
        </p:spPr>
        <p:txBody>
          <a:bodyPr wrap="square" lIns="0" tIns="0" rIns="0" bIns="0" rtlCol="0"/>
          <a:lstStyle/>
          <a:p>
            <a:endParaRPr dirty="0">
              <a:solidFill>
                <a:prstClr val="black"/>
              </a:solidFill>
            </a:endParaRPr>
          </a:p>
        </p:txBody>
      </p:sp>
      <p:sp>
        <p:nvSpPr>
          <p:cNvPr id="10" name="object 10"/>
          <p:cNvSpPr/>
          <p:nvPr/>
        </p:nvSpPr>
        <p:spPr>
          <a:xfrm>
            <a:off x="733234" y="2105624"/>
            <a:ext cx="286385" cy="257175"/>
          </a:xfrm>
          <a:custGeom>
            <a:avLst/>
            <a:gdLst/>
            <a:ahLst/>
            <a:cxnLst/>
            <a:rect l="l" t="t" r="r" b="b"/>
            <a:pathLst>
              <a:path w="286384" h="257175">
                <a:moveTo>
                  <a:pt x="123471" y="157183"/>
                </a:moveTo>
                <a:lnTo>
                  <a:pt x="43065" y="203489"/>
                </a:lnTo>
                <a:lnTo>
                  <a:pt x="34552" y="210994"/>
                </a:lnTo>
                <a:lnTo>
                  <a:pt x="29738" y="220856"/>
                </a:lnTo>
                <a:lnTo>
                  <a:pt x="28965" y="231814"/>
                </a:lnTo>
                <a:lnTo>
                  <a:pt x="32575" y="242605"/>
                </a:lnTo>
                <a:lnTo>
                  <a:pt x="40069" y="251073"/>
                </a:lnTo>
                <a:lnTo>
                  <a:pt x="49906" y="255861"/>
                </a:lnTo>
                <a:lnTo>
                  <a:pt x="60830" y="256625"/>
                </a:lnTo>
                <a:lnTo>
                  <a:pt x="71589" y="253019"/>
                </a:lnTo>
                <a:lnTo>
                  <a:pt x="237062" y="157769"/>
                </a:lnTo>
                <a:lnTo>
                  <a:pt x="229171" y="157769"/>
                </a:lnTo>
                <a:lnTo>
                  <a:pt x="123471" y="157183"/>
                </a:lnTo>
                <a:close/>
              </a:path>
              <a:path w="286384" h="257175">
                <a:moveTo>
                  <a:pt x="172589" y="128896"/>
                </a:moveTo>
                <a:lnTo>
                  <a:pt x="123471" y="157183"/>
                </a:lnTo>
                <a:lnTo>
                  <a:pt x="229171" y="157769"/>
                </a:lnTo>
                <a:lnTo>
                  <a:pt x="229193" y="153832"/>
                </a:lnTo>
                <a:lnTo>
                  <a:pt x="214795" y="153832"/>
                </a:lnTo>
                <a:lnTo>
                  <a:pt x="172589" y="128896"/>
                </a:lnTo>
                <a:close/>
              </a:path>
              <a:path w="286384" h="257175">
                <a:moveTo>
                  <a:pt x="62261" y="0"/>
                </a:moveTo>
                <a:lnTo>
                  <a:pt x="51328" y="638"/>
                </a:lnTo>
                <a:lnTo>
                  <a:pt x="41436" y="5326"/>
                </a:lnTo>
                <a:lnTo>
                  <a:pt x="33845" y="13751"/>
                </a:lnTo>
                <a:lnTo>
                  <a:pt x="30121" y="24471"/>
                </a:lnTo>
                <a:lnTo>
                  <a:pt x="30773" y="35405"/>
                </a:lnTo>
                <a:lnTo>
                  <a:pt x="35476" y="45291"/>
                </a:lnTo>
                <a:lnTo>
                  <a:pt x="43903" y="52867"/>
                </a:lnTo>
                <a:lnTo>
                  <a:pt x="123735" y="100033"/>
                </a:lnTo>
                <a:lnTo>
                  <a:pt x="229489" y="100619"/>
                </a:lnTo>
                <a:lnTo>
                  <a:pt x="229171" y="157769"/>
                </a:lnTo>
                <a:lnTo>
                  <a:pt x="237062" y="157769"/>
                </a:lnTo>
                <a:lnTo>
                  <a:pt x="286042" y="129575"/>
                </a:lnTo>
                <a:lnTo>
                  <a:pt x="72974" y="3718"/>
                </a:lnTo>
                <a:lnTo>
                  <a:pt x="62261" y="0"/>
                </a:lnTo>
                <a:close/>
              </a:path>
              <a:path w="286384" h="257175">
                <a:moveTo>
                  <a:pt x="317" y="99349"/>
                </a:moveTo>
                <a:lnTo>
                  <a:pt x="0" y="156499"/>
                </a:lnTo>
                <a:lnTo>
                  <a:pt x="123471" y="157183"/>
                </a:lnTo>
                <a:lnTo>
                  <a:pt x="172589" y="128896"/>
                </a:lnTo>
                <a:lnTo>
                  <a:pt x="123735" y="100033"/>
                </a:lnTo>
                <a:lnTo>
                  <a:pt x="317" y="99349"/>
                </a:lnTo>
                <a:close/>
              </a:path>
              <a:path w="286384" h="257175">
                <a:moveTo>
                  <a:pt x="215074" y="104429"/>
                </a:moveTo>
                <a:lnTo>
                  <a:pt x="172589" y="128896"/>
                </a:lnTo>
                <a:lnTo>
                  <a:pt x="214795" y="153832"/>
                </a:lnTo>
                <a:lnTo>
                  <a:pt x="215074" y="104429"/>
                </a:lnTo>
                <a:close/>
              </a:path>
              <a:path w="286384" h="257175">
                <a:moveTo>
                  <a:pt x="229467" y="104429"/>
                </a:moveTo>
                <a:lnTo>
                  <a:pt x="215074" y="104429"/>
                </a:lnTo>
                <a:lnTo>
                  <a:pt x="214795" y="153832"/>
                </a:lnTo>
                <a:lnTo>
                  <a:pt x="229193" y="153832"/>
                </a:lnTo>
                <a:lnTo>
                  <a:pt x="229467" y="104429"/>
                </a:lnTo>
                <a:close/>
              </a:path>
              <a:path w="286384" h="257175">
                <a:moveTo>
                  <a:pt x="123735" y="100033"/>
                </a:moveTo>
                <a:lnTo>
                  <a:pt x="172589" y="128896"/>
                </a:lnTo>
                <a:lnTo>
                  <a:pt x="215074" y="104429"/>
                </a:lnTo>
                <a:lnTo>
                  <a:pt x="229467" y="104429"/>
                </a:lnTo>
                <a:lnTo>
                  <a:pt x="229489" y="100619"/>
                </a:lnTo>
                <a:lnTo>
                  <a:pt x="123735" y="100033"/>
                </a:lnTo>
                <a:close/>
              </a:path>
            </a:pathLst>
          </a:custGeom>
          <a:solidFill>
            <a:srgbClr val="0D0D0D"/>
          </a:solidFill>
        </p:spPr>
        <p:txBody>
          <a:bodyPr wrap="square" lIns="0" tIns="0" rIns="0" bIns="0" rtlCol="0"/>
          <a:lstStyle/>
          <a:p>
            <a:endParaRPr dirty="0">
              <a:solidFill>
                <a:prstClr val="black"/>
              </a:solidFill>
            </a:endParaRPr>
          </a:p>
        </p:txBody>
      </p:sp>
      <p:sp>
        <p:nvSpPr>
          <p:cNvPr id="11" name="object 11"/>
          <p:cNvSpPr/>
          <p:nvPr/>
        </p:nvSpPr>
        <p:spPr>
          <a:xfrm>
            <a:off x="785622" y="5729869"/>
            <a:ext cx="286385" cy="257175"/>
          </a:xfrm>
          <a:custGeom>
            <a:avLst/>
            <a:gdLst/>
            <a:ahLst/>
            <a:cxnLst/>
            <a:rect l="l" t="t" r="r" b="b"/>
            <a:pathLst>
              <a:path w="286384" h="257175">
                <a:moveTo>
                  <a:pt x="123488" y="157277"/>
                </a:moveTo>
                <a:lnTo>
                  <a:pt x="43078" y="203583"/>
                </a:lnTo>
                <a:lnTo>
                  <a:pt x="34559" y="211085"/>
                </a:lnTo>
                <a:lnTo>
                  <a:pt x="29744" y="220925"/>
                </a:lnTo>
                <a:lnTo>
                  <a:pt x="28971" y="231851"/>
                </a:lnTo>
                <a:lnTo>
                  <a:pt x="32575" y="242610"/>
                </a:lnTo>
                <a:lnTo>
                  <a:pt x="40071" y="251129"/>
                </a:lnTo>
                <a:lnTo>
                  <a:pt x="49911" y="255943"/>
                </a:lnTo>
                <a:lnTo>
                  <a:pt x="60836" y="256717"/>
                </a:lnTo>
                <a:lnTo>
                  <a:pt x="71589" y="253113"/>
                </a:lnTo>
                <a:lnTo>
                  <a:pt x="236977" y="157863"/>
                </a:lnTo>
                <a:lnTo>
                  <a:pt x="229184" y="157863"/>
                </a:lnTo>
                <a:lnTo>
                  <a:pt x="123488" y="157277"/>
                </a:lnTo>
                <a:close/>
              </a:path>
              <a:path w="286384" h="257175">
                <a:moveTo>
                  <a:pt x="172627" y="128980"/>
                </a:moveTo>
                <a:lnTo>
                  <a:pt x="123488" y="157277"/>
                </a:lnTo>
                <a:lnTo>
                  <a:pt x="229184" y="157863"/>
                </a:lnTo>
                <a:lnTo>
                  <a:pt x="229206" y="153900"/>
                </a:lnTo>
                <a:lnTo>
                  <a:pt x="214807" y="153900"/>
                </a:lnTo>
                <a:lnTo>
                  <a:pt x="172627" y="128980"/>
                </a:lnTo>
                <a:close/>
              </a:path>
              <a:path w="286384" h="257175">
                <a:moveTo>
                  <a:pt x="62266" y="0"/>
                </a:moveTo>
                <a:lnTo>
                  <a:pt x="51330" y="653"/>
                </a:lnTo>
                <a:lnTo>
                  <a:pt x="41436" y="5359"/>
                </a:lnTo>
                <a:lnTo>
                  <a:pt x="33845" y="13794"/>
                </a:lnTo>
                <a:lnTo>
                  <a:pt x="30122" y="24514"/>
                </a:lnTo>
                <a:lnTo>
                  <a:pt x="30775" y="35451"/>
                </a:lnTo>
                <a:lnTo>
                  <a:pt x="35481" y="45344"/>
                </a:lnTo>
                <a:lnTo>
                  <a:pt x="43916" y="52935"/>
                </a:lnTo>
                <a:lnTo>
                  <a:pt x="123792" y="100127"/>
                </a:lnTo>
                <a:lnTo>
                  <a:pt x="229501" y="100713"/>
                </a:lnTo>
                <a:lnTo>
                  <a:pt x="229184" y="157863"/>
                </a:lnTo>
                <a:lnTo>
                  <a:pt x="236977" y="157863"/>
                </a:lnTo>
                <a:lnTo>
                  <a:pt x="286042" y="129605"/>
                </a:lnTo>
                <a:lnTo>
                  <a:pt x="72986" y="3723"/>
                </a:lnTo>
                <a:lnTo>
                  <a:pt x="62266" y="0"/>
                </a:lnTo>
                <a:close/>
              </a:path>
              <a:path w="286384" h="257175">
                <a:moveTo>
                  <a:pt x="317" y="99443"/>
                </a:moveTo>
                <a:lnTo>
                  <a:pt x="0" y="156593"/>
                </a:lnTo>
                <a:lnTo>
                  <a:pt x="123488" y="157277"/>
                </a:lnTo>
                <a:lnTo>
                  <a:pt x="172627" y="128980"/>
                </a:lnTo>
                <a:lnTo>
                  <a:pt x="123792" y="100127"/>
                </a:lnTo>
                <a:lnTo>
                  <a:pt x="317" y="99443"/>
                </a:lnTo>
                <a:close/>
              </a:path>
              <a:path w="286384" h="257175">
                <a:moveTo>
                  <a:pt x="215074" y="104536"/>
                </a:moveTo>
                <a:lnTo>
                  <a:pt x="172627" y="128980"/>
                </a:lnTo>
                <a:lnTo>
                  <a:pt x="214807" y="153900"/>
                </a:lnTo>
                <a:lnTo>
                  <a:pt x="215074" y="104536"/>
                </a:lnTo>
                <a:close/>
              </a:path>
              <a:path w="286384" h="257175">
                <a:moveTo>
                  <a:pt x="229480" y="104536"/>
                </a:moveTo>
                <a:lnTo>
                  <a:pt x="215074" y="104536"/>
                </a:lnTo>
                <a:lnTo>
                  <a:pt x="214807" y="153900"/>
                </a:lnTo>
                <a:lnTo>
                  <a:pt x="229206" y="153900"/>
                </a:lnTo>
                <a:lnTo>
                  <a:pt x="229480" y="104536"/>
                </a:lnTo>
                <a:close/>
              </a:path>
              <a:path w="286384" h="257175">
                <a:moveTo>
                  <a:pt x="123792" y="100127"/>
                </a:moveTo>
                <a:lnTo>
                  <a:pt x="172627" y="128980"/>
                </a:lnTo>
                <a:lnTo>
                  <a:pt x="215074" y="104536"/>
                </a:lnTo>
                <a:lnTo>
                  <a:pt x="229480" y="104536"/>
                </a:lnTo>
                <a:lnTo>
                  <a:pt x="229501" y="100713"/>
                </a:lnTo>
                <a:lnTo>
                  <a:pt x="123792" y="100127"/>
                </a:lnTo>
                <a:close/>
              </a:path>
            </a:pathLst>
          </a:custGeom>
          <a:solidFill>
            <a:srgbClr val="0D0D0D"/>
          </a:solidFill>
        </p:spPr>
        <p:txBody>
          <a:bodyPr wrap="square" lIns="0" tIns="0" rIns="0" bIns="0" rtlCol="0"/>
          <a:lstStyle/>
          <a:p>
            <a:endParaRPr dirty="0">
              <a:solidFill>
                <a:prstClr val="black"/>
              </a:solidFill>
            </a:endParaRPr>
          </a:p>
        </p:txBody>
      </p:sp>
    </p:spTree>
    <p:extLst>
      <p:ext uri="{BB962C8B-B14F-4D97-AF65-F5344CB8AC3E}">
        <p14:creationId xmlns:p14="http://schemas.microsoft.com/office/powerpoint/2010/main" val="3254626708"/>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0" y="0"/>
            <a:ext cx="9144000" cy="6858000"/>
          </a:xfrm>
        </p:spPr>
        <p:txBody>
          <a:bodyPr/>
          <a:lstStyle/>
          <a:p>
            <a:pPr>
              <a:buNone/>
            </a:pPr>
            <a:r>
              <a:rPr lang="es-AR" b="1" u="sng" dirty="0"/>
              <a:t>LINFOMA NO HODGKIN</a:t>
            </a:r>
          </a:p>
          <a:p>
            <a:pPr>
              <a:buNone/>
            </a:pPr>
            <a:r>
              <a:rPr lang="es-AR" sz="2400" dirty="0"/>
              <a:t>Tumor de características evolutivas indolentes, con formas benignas y otras malignas.</a:t>
            </a:r>
          </a:p>
          <a:p>
            <a:pPr>
              <a:buNone/>
            </a:pPr>
            <a:r>
              <a:rPr lang="es-AR" sz="2400" u="sng" dirty="0"/>
              <a:t>Etiología</a:t>
            </a:r>
          </a:p>
          <a:p>
            <a:pPr>
              <a:buFont typeface="Wingdings" pitchFamily="2" charset="2"/>
              <a:buChar char="ü"/>
            </a:pPr>
            <a:r>
              <a:rPr lang="es-AR" sz="2400" dirty="0"/>
              <a:t>HIV</a:t>
            </a:r>
          </a:p>
          <a:p>
            <a:pPr>
              <a:buFont typeface="Wingdings" pitchFamily="2" charset="2"/>
              <a:buChar char="ü"/>
            </a:pPr>
            <a:r>
              <a:rPr lang="es-AR" sz="2400" dirty="0"/>
              <a:t>Telangiectasias</a:t>
            </a:r>
          </a:p>
          <a:p>
            <a:pPr>
              <a:buFont typeface="Wingdings" pitchFamily="2" charset="2"/>
              <a:buChar char="ü"/>
            </a:pPr>
            <a:r>
              <a:rPr lang="es-AR" sz="2400" dirty="0"/>
              <a:t>Agammaglobulinemia</a:t>
            </a:r>
          </a:p>
          <a:p>
            <a:pPr>
              <a:buFont typeface="Wingdings" pitchFamily="2" charset="2"/>
              <a:buChar char="ü"/>
            </a:pPr>
            <a:r>
              <a:rPr lang="es-AR" sz="2400" dirty="0"/>
              <a:t>Benceno, anilinas, difenilhidantoínas, pesticidas</a:t>
            </a:r>
          </a:p>
          <a:p>
            <a:pPr>
              <a:buFont typeface="Wingdings" pitchFamily="2" charset="2"/>
              <a:buChar char="ü"/>
            </a:pPr>
            <a:r>
              <a:rPr lang="es-AR" sz="2400" dirty="0"/>
              <a:t>CMV, EB</a:t>
            </a:r>
          </a:p>
          <a:p>
            <a:pPr>
              <a:buFont typeface="Wingdings" pitchFamily="2" charset="2"/>
              <a:buChar char="ü"/>
            </a:pPr>
            <a:endParaRPr lang="es-AR" sz="2400" dirty="0"/>
          </a:p>
        </p:txBody>
      </p:sp>
    </p:spTree>
    <p:extLst>
      <p:ext uri="{BB962C8B-B14F-4D97-AF65-F5344CB8AC3E}">
        <p14:creationId xmlns:p14="http://schemas.microsoft.com/office/powerpoint/2010/main" val="203718662"/>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0" y="0"/>
            <a:ext cx="9144000" cy="6858000"/>
          </a:xfrm>
        </p:spPr>
        <p:txBody>
          <a:bodyPr>
            <a:normAutofit/>
          </a:bodyPr>
          <a:lstStyle/>
          <a:p>
            <a:pPr>
              <a:buNone/>
            </a:pPr>
            <a:r>
              <a:rPr lang="es-AR" b="1" u="sng" dirty="0"/>
              <a:t>Clasificación de Rapaport</a:t>
            </a:r>
          </a:p>
          <a:p>
            <a:pPr marL="457200" indent="-457200">
              <a:buFont typeface="+mj-lt"/>
              <a:buAutoNum type="arabicPeriod"/>
            </a:pPr>
            <a:r>
              <a:rPr lang="es-AR" sz="2400" u="sng" dirty="0"/>
              <a:t>Tumores de baja malignidad</a:t>
            </a:r>
          </a:p>
          <a:p>
            <a:pPr marL="457200" indent="-457200">
              <a:buFont typeface="Wingdings" pitchFamily="2" charset="2"/>
              <a:buChar char="Ø"/>
            </a:pPr>
            <a:r>
              <a:rPr lang="es-AR" sz="2400" dirty="0"/>
              <a:t>Linfoma linfocítico bien diferenciado</a:t>
            </a:r>
          </a:p>
          <a:p>
            <a:pPr marL="457200" indent="-457200">
              <a:buFont typeface="Wingdings" pitchFamily="2" charset="2"/>
              <a:buChar char="Ø"/>
            </a:pPr>
            <a:r>
              <a:rPr lang="es-AR" sz="2400" dirty="0"/>
              <a:t>Linfoma linfocítico mal diferenciado nodular</a:t>
            </a:r>
          </a:p>
          <a:p>
            <a:pPr marL="457200" indent="-457200">
              <a:buFont typeface="Wingdings" pitchFamily="2" charset="2"/>
              <a:buChar char="Ø"/>
            </a:pPr>
            <a:r>
              <a:rPr lang="es-AR" sz="2400" dirty="0"/>
              <a:t>Linfoma linfocítico mixto nodular</a:t>
            </a:r>
          </a:p>
          <a:p>
            <a:pPr marL="457200" indent="-457200">
              <a:buAutoNum type="arabicPeriod" startAt="2"/>
            </a:pPr>
            <a:r>
              <a:rPr lang="es-AR" sz="2400" u="sng" dirty="0"/>
              <a:t>Tumores de malignidad intermedia</a:t>
            </a:r>
          </a:p>
          <a:p>
            <a:pPr marL="457200" indent="-457200">
              <a:buFont typeface="Wingdings" pitchFamily="2" charset="2"/>
              <a:buChar char="Ø"/>
            </a:pPr>
            <a:r>
              <a:rPr lang="es-AR" sz="2400" dirty="0"/>
              <a:t>Linfoma histiocítico nodular</a:t>
            </a:r>
          </a:p>
          <a:p>
            <a:pPr marL="457200" indent="-457200">
              <a:buFont typeface="Wingdings" pitchFamily="2" charset="2"/>
              <a:buChar char="Ø"/>
            </a:pPr>
            <a:r>
              <a:rPr lang="es-AR" sz="2400" dirty="0"/>
              <a:t>Linfoma histiocítico mal diferenciado difuso</a:t>
            </a:r>
          </a:p>
          <a:p>
            <a:pPr marL="457200" indent="-457200">
              <a:buFont typeface="Wingdings" pitchFamily="2" charset="2"/>
              <a:buChar char="Ø"/>
            </a:pPr>
            <a:r>
              <a:rPr lang="es-AR" sz="2400" dirty="0"/>
              <a:t>Linfoma histiocítico mixto difuso</a:t>
            </a:r>
          </a:p>
          <a:p>
            <a:pPr marL="457200" indent="-457200">
              <a:buFont typeface="Wingdings" pitchFamily="2" charset="2"/>
              <a:buChar char="Ø"/>
            </a:pPr>
            <a:r>
              <a:rPr lang="es-AR" sz="2400" dirty="0"/>
              <a:t>Linfoma con o sin esclerosis</a:t>
            </a:r>
          </a:p>
          <a:p>
            <a:pPr marL="457200" indent="-457200">
              <a:buAutoNum type="arabicPeriod" startAt="3"/>
            </a:pPr>
            <a:r>
              <a:rPr lang="es-AR" sz="2400" u="sng" dirty="0"/>
              <a:t>Tumores de alta malignidad</a:t>
            </a:r>
          </a:p>
          <a:p>
            <a:pPr marL="457200" indent="-457200">
              <a:buFont typeface="Wingdings" pitchFamily="2" charset="2"/>
              <a:buChar char="Ø"/>
            </a:pPr>
            <a:r>
              <a:rPr lang="es-AR" sz="2400" dirty="0"/>
              <a:t>Linfoma histiocítico difuso con o sin esclerosis</a:t>
            </a:r>
          </a:p>
          <a:p>
            <a:pPr marL="457200" indent="-457200">
              <a:buFont typeface="Wingdings" pitchFamily="2" charset="2"/>
              <a:buChar char="Ø"/>
            </a:pPr>
            <a:r>
              <a:rPr lang="es-AR" sz="2400" dirty="0"/>
              <a:t>Linfoma linfoblástico convoluto o no convoluto</a:t>
            </a:r>
          </a:p>
        </p:txBody>
      </p:sp>
    </p:spTree>
    <p:extLst>
      <p:ext uri="{BB962C8B-B14F-4D97-AF65-F5344CB8AC3E}">
        <p14:creationId xmlns:p14="http://schemas.microsoft.com/office/powerpoint/2010/main" val="1499204149"/>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0" y="0"/>
            <a:ext cx="9144000" cy="6858000"/>
          </a:xfrm>
        </p:spPr>
        <p:txBody>
          <a:bodyPr>
            <a:normAutofit/>
          </a:bodyPr>
          <a:lstStyle/>
          <a:p>
            <a:pPr algn="ctr">
              <a:buNone/>
            </a:pPr>
            <a:r>
              <a:rPr lang="es-AR" b="1" u="sng" dirty="0"/>
              <a:t>CLINICA</a:t>
            </a:r>
          </a:p>
          <a:p>
            <a:pPr marL="514350" indent="-514350" algn="just">
              <a:buFont typeface="+mj-lt"/>
              <a:buAutoNum type="romanUcPeriod"/>
            </a:pPr>
            <a:r>
              <a:rPr lang="es-AR" sz="2400" dirty="0"/>
              <a:t>Forma de inicio no ganglionar</a:t>
            </a:r>
          </a:p>
          <a:p>
            <a:pPr marL="514350" indent="-514350" algn="just">
              <a:buFont typeface="+mj-lt"/>
              <a:buAutoNum type="romanUcPeriod"/>
            </a:pPr>
            <a:r>
              <a:rPr lang="es-AR" sz="2400" dirty="0"/>
              <a:t>Forma de inicio ganglionar</a:t>
            </a:r>
          </a:p>
          <a:p>
            <a:pPr marL="514350" indent="-514350" algn="just">
              <a:buNone/>
            </a:pPr>
            <a:r>
              <a:rPr lang="es-AR" sz="2400" dirty="0"/>
              <a:t>I. Afecta el anillo de Waldeyer con sensación de cuerpo extraño, disfagia. Afecta al íleon terminal, con dolor abdominal difuso, hemorragias digestivas, oclusión intestinal muy frecuente en los niños. Afecta costillas, pulmón, bronquios, nódulos tiroideos múltiples, ovarios.</a:t>
            </a:r>
          </a:p>
          <a:p>
            <a:pPr marL="514350" indent="-514350" algn="just">
              <a:buNone/>
            </a:pPr>
            <a:r>
              <a:rPr lang="es-AR" sz="2400" dirty="0"/>
              <a:t>II.  Adenopatía simétrica, a diferencia del Hodgkin, blandas, no fijas y móviles. Sudor, fiebre, hepatoesplenomegalia, sídrome de Mikulicz: infiltración glándula salival y lagrimal, meningitis.</a:t>
            </a:r>
          </a:p>
        </p:txBody>
      </p:sp>
    </p:spTree>
    <p:extLst>
      <p:ext uri="{BB962C8B-B14F-4D97-AF65-F5344CB8AC3E}">
        <p14:creationId xmlns:p14="http://schemas.microsoft.com/office/powerpoint/2010/main" val="2302578139"/>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0" y="0"/>
            <a:ext cx="9144000" cy="6858000"/>
          </a:xfrm>
        </p:spPr>
        <p:txBody>
          <a:bodyPr>
            <a:normAutofit/>
          </a:bodyPr>
          <a:lstStyle/>
          <a:p>
            <a:pPr>
              <a:buNone/>
            </a:pPr>
            <a:r>
              <a:rPr lang="es-AR" b="1" u="sng" dirty="0"/>
              <a:t>Laboratorio</a:t>
            </a:r>
          </a:p>
          <a:p>
            <a:r>
              <a:rPr lang="es-AR" sz="2400" dirty="0"/>
              <a:t>VSG normal</a:t>
            </a:r>
          </a:p>
          <a:p>
            <a:r>
              <a:rPr lang="es-AR" sz="2400" dirty="0"/>
              <a:t>Hb normal</a:t>
            </a:r>
          </a:p>
          <a:p>
            <a:r>
              <a:rPr lang="es-AR" sz="2400" dirty="0"/>
              <a:t>Leucocitosis</a:t>
            </a:r>
          </a:p>
          <a:p>
            <a:r>
              <a:rPr lang="es-AR" sz="2400" dirty="0"/>
              <a:t>Plaquetas normales</a:t>
            </a:r>
          </a:p>
          <a:p>
            <a:r>
              <a:rPr lang="es-AR" sz="2400" dirty="0"/>
              <a:t>LDH elevada</a:t>
            </a:r>
          </a:p>
          <a:p>
            <a:r>
              <a:rPr lang="es-AR" sz="2400" dirty="0"/>
              <a:t>Hiperuricemia</a:t>
            </a:r>
          </a:p>
          <a:p>
            <a:r>
              <a:rPr lang="es-AR" sz="2400" dirty="0"/>
              <a:t>50% M.O. suele estar infiltrada por formas de baja malignidad</a:t>
            </a:r>
          </a:p>
          <a:p>
            <a:pPr>
              <a:buNone/>
            </a:pPr>
            <a:r>
              <a:rPr lang="es-AR" sz="2400" dirty="0"/>
              <a:t>Realizar:</a:t>
            </a:r>
          </a:p>
          <a:p>
            <a:pPr>
              <a:buFont typeface="Courier New" pitchFamily="49" charset="0"/>
              <a:buChar char="o"/>
            </a:pPr>
            <a:r>
              <a:rPr lang="es-AR" sz="2400" dirty="0"/>
              <a:t>Rx tórax</a:t>
            </a:r>
          </a:p>
          <a:p>
            <a:pPr>
              <a:buFont typeface="Courier New" pitchFamily="49" charset="0"/>
              <a:buChar char="o"/>
            </a:pPr>
            <a:r>
              <a:rPr lang="es-AR" sz="2400" dirty="0"/>
              <a:t>TAC toraco-abdominal</a:t>
            </a:r>
          </a:p>
          <a:p>
            <a:pPr>
              <a:buFont typeface="Courier New" pitchFamily="49" charset="0"/>
              <a:buChar char="o"/>
            </a:pPr>
            <a:r>
              <a:rPr lang="es-AR" sz="2400" dirty="0"/>
              <a:t>Linfografía</a:t>
            </a:r>
          </a:p>
          <a:p>
            <a:pPr>
              <a:buFont typeface="Courier New" pitchFamily="49" charset="0"/>
              <a:buChar char="o"/>
            </a:pPr>
            <a:r>
              <a:rPr lang="es-AR" sz="2400" dirty="0"/>
              <a:t>Biopsia de M.O., hígado</a:t>
            </a:r>
          </a:p>
          <a:p>
            <a:pPr>
              <a:buFont typeface="Courier New" pitchFamily="49" charset="0"/>
              <a:buChar char="o"/>
            </a:pPr>
            <a:r>
              <a:rPr lang="es-AR" sz="2400" dirty="0"/>
              <a:t>Punción lumbar</a:t>
            </a:r>
          </a:p>
          <a:p>
            <a:pPr>
              <a:buFont typeface="Courier New" pitchFamily="49" charset="0"/>
              <a:buChar char="o"/>
            </a:pPr>
            <a:r>
              <a:rPr lang="es-AR" sz="2400" dirty="0"/>
              <a:t>Estudios tracto digestivo</a:t>
            </a:r>
          </a:p>
          <a:p>
            <a:pPr>
              <a:buNone/>
            </a:pPr>
            <a:endParaRPr lang="es-AR" sz="2400" dirty="0"/>
          </a:p>
        </p:txBody>
      </p:sp>
    </p:spTree>
    <p:extLst>
      <p:ext uri="{BB962C8B-B14F-4D97-AF65-F5344CB8AC3E}">
        <p14:creationId xmlns:p14="http://schemas.microsoft.com/office/powerpoint/2010/main" val="2395344430"/>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0" y="0"/>
            <a:ext cx="9144000" cy="6858000"/>
          </a:xfrm>
        </p:spPr>
        <p:txBody>
          <a:bodyPr>
            <a:normAutofit/>
          </a:bodyPr>
          <a:lstStyle/>
          <a:p>
            <a:pPr>
              <a:buNone/>
            </a:pPr>
            <a:r>
              <a:rPr lang="es-AR" u="sng" dirty="0"/>
              <a:t>Factores pronósticos</a:t>
            </a:r>
          </a:p>
          <a:p>
            <a:pPr marL="457200" indent="-457200">
              <a:buFont typeface="+mj-lt"/>
              <a:buAutoNum type="arabicParenR"/>
            </a:pPr>
            <a:r>
              <a:rPr lang="es-AR" sz="2400" dirty="0"/>
              <a:t>Malestar general</a:t>
            </a:r>
          </a:p>
          <a:p>
            <a:pPr marL="457200" indent="-457200">
              <a:buFont typeface="+mj-lt"/>
              <a:buAutoNum type="arabicParenR"/>
            </a:pPr>
            <a:r>
              <a:rPr lang="es-AR" sz="2400" dirty="0"/>
              <a:t>Histología</a:t>
            </a:r>
          </a:p>
          <a:p>
            <a:pPr marL="457200" indent="-457200">
              <a:buFont typeface="+mj-lt"/>
              <a:buAutoNum type="arabicParenR"/>
            </a:pPr>
            <a:r>
              <a:rPr lang="es-AR" sz="2400" dirty="0"/>
              <a:t>Masa &gt;10cm</a:t>
            </a:r>
          </a:p>
          <a:p>
            <a:pPr marL="457200" indent="-457200">
              <a:buFont typeface="+mj-lt"/>
              <a:buAutoNum type="arabicParenR"/>
            </a:pPr>
            <a:r>
              <a:rPr lang="es-AR" sz="2400" dirty="0"/>
              <a:t>Afectación extraganglionar sobretodo SNC</a:t>
            </a:r>
          </a:p>
          <a:p>
            <a:pPr marL="457200" indent="-457200">
              <a:buFont typeface="+mj-lt"/>
              <a:buAutoNum type="arabicParenR"/>
            </a:pPr>
            <a:r>
              <a:rPr lang="es-AR" sz="2400" dirty="0"/>
              <a:t>VSG elevada</a:t>
            </a:r>
          </a:p>
          <a:p>
            <a:pPr marL="457200" indent="-457200">
              <a:buFont typeface="+mj-lt"/>
              <a:buAutoNum type="arabicParenR"/>
            </a:pPr>
            <a:r>
              <a:rPr lang="es-AR" sz="2400" dirty="0"/>
              <a:t>Anemia</a:t>
            </a:r>
          </a:p>
          <a:p>
            <a:pPr marL="457200" indent="-457200">
              <a:buFont typeface="+mj-lt"/>
              <a:buAutoNum type="arabicParenR"/>
            </a:pPr>
            <a:r>
              <a:rPr lang="es-AR" sz="2400" dirty="0"/>
              <a:t>LDH elevada</a:t>
            </a:r>
          </a:p>
          <a:p>
            <a:pPr marL="457200" indent="-457200">
              <a:buFont typeface="+mj-lt"/>
              <a:buAutoNum type="arabicParenR"/>
            </a:pPr>
            <a:r>
              <a:rPr lang="es-AR" sz="2400" dirty="0"/>
              <a:t>Fracaso terapéutico</a:t>
            </a:r>
          </a:p>
          <a:p>
            <a:pPr marL="457200" indent="-457200">
              <a:buNone/>
            </a:pPr>
            <a:r>
              <a:rPr lang="es-AR" sz="2400" dirty="0"/>
              <a:t>Tratamiento: radioterapia+poliquimioterapia</a:t>
            </a:r>
          </a:p>
          <a:p>
            <a:pPr marL="457200" indent="-457200">
              <a:buFont typeface="+mj-lt"/>
              <a:buAutoNum type="arabicParenR"/>
            </a:pPr>
            <a:endParaRPr lang="es-AR" sz="2400" u="sng" dirty="0"/>
          </a:p>
        </p:txBody>
      </p:sp>
    </p:spTree>
    <p:extLst>
      <p:ext uri="{BB962C8B-B14F-4D97-AF65-F5344CB8AC3E}">
        <p14:creationId xmlns:p14="http://schemas.microsoft.com/office/powerpoint/2010/main" val="1389834653"/>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2043683" y="307847"/>
            <a:ext cx="3436620" cy="902207"/>
          </a:xfrm>
          <a:prstGeom prst="rect">
            <a:avLst/>
          </a:prstGeom>
          <a:blipFill>
            <a:blip r:embed="rId2" cstate="print"/>
            <a:stretch>
              <a:fillRect/>
            </a:stretch>
          </a:blipFill>
        </p:spPr>
        <p:txBody>
          <a:bodyPr wrap="square" lIns="0" tIns="0" rIns="0" bIns="0" rtlCol="0"/>
          <a:lstStyle/>
          <a:p>
            <a:endParaRPr dirty="0">
              <a:solidFill>
                <a:prstClr val="black"/>
              </a:solidFill>
            </a:endParaRPr>
          </a:p>
        </p:txBody>
      </p:sp>
      <p:sp>
        <p:nvSpPr>
          <p:cNvPr id="3" name="object 3"/>
          <p:cNvSpPr/>
          <p:nvPr/>
        </p:nvSpPr>
        <p:spPr>
          <a:xfrm>
            <a:off x="4745735" y="307847"/>
            <a:ext cx="2333243" cy="902207"/>
          </a:xfrm>
          <a:prstGeom prst="rect">
            <a:avLst/>
          </a:prstGeom>
          <a:blipFill>
            <a:blip r:embed="rId3" cstate="print"/>
            <a:stretch>
              <a:fillRect/>
            </a:stretch>
          </a:blipFill>
        </p:spPr>
        <p:txBody>
          <a:bodyPr wrap="square" lIns="0" tIns="0" rIns="0" bIns="0" rtlCol="0"/>
          <a:lstStyle/>
          <a:p>
            <a:endParaRPr dirty="0">
              <a:solidFill>
                <a:prstClr val="black"/>
              </a:solidFill>
            </a:endParaRPr>
          </a:p>
        </p:txBody>
      </p:sp>
      <p:sp>
        <p:nvSpPr>
          <p:cNvPr id="4" name="object 4"/>
          <p:cNvSpPr/>
          <p:nvPr/>
        </p:nvSpPr>
        <p:spPr>
          <a:xfrm>
            <a:off x="2350007" y="1019555"/>
            <a:ext cx="4418076" cy="167639"/>
          </a:xfrm>
          <a:prstGeom prst="rect">
            <a:avLst/>
          </a:prstGeom>
          <a:blipFill>
            <a:blip r:embed="rId4" cstate="print"/>
            <a:stretch>
              <a:fillRect/>
            </a:stretch>
          </a:blipFill>
        </p:spPr>
        <p:txBody>
          <a:bodyPr wrap="square" lIns="0" tIns="0" rIns="0" bIns="0" rtlCol="0"/>
          <a:lstStyle/>
          <a:p>
            <a:endParaRPr dirty="0">
              <a:solidFill>
                <a:prstClr val="black"/>
              </a:solidFill>
            </a:endParaRPr>
          </a:p>
        </p:txBody>
      </p:sp>
      <p:sp>
        <p:nvSpPr>
          <p:cNvPr id="5" name="object 5"/>
          <p:cNvSpPr/>
          <p:nvPr/>
        </p:nvSpPr>
        <p:spPr>
          <a:xfrm>
            <a:off x="2459227" y="651255"/>
            <a:ext cx="2514600" cy="388620"/>
          </a:xfrm>
          <a:prstGeom prst="rect">
            <a:avLst/>
          </a:prstGeom>
          <a:blipFill>
            <a:blip r:embed="rId5" cstate="print"/>
            <a:stretch>
              <a:fillRect/>
            </a:stretch>
          </a:blipFill>
        </p:spPr>
        <p:txBody>
          <a:bodyPr wrap="square" lIns="0" tIns="0" rIns="0" bIns="0" rtlCol="0"/>
          <a:lstStyle/>
          <a:p>
            <a:endParaRPr dirty="0">
              <a:solidFill>
                <a:prstClr val="black"/>
              </a:solidFill>
            </a:endParaRPr>
          </a:p>
        </p:txBody>
      </p:sp>
      <p:sp>
        <p:nvSpPr>
          <p:cNvPr id="6" name="object 6"/>
          <p:cNvSpPr/>
          <p:nvPr/>
        </p:nvSpPr>
        <p:spPr>
          <a:xfrm>
            <a:off x="2443352" y="635508"/>
            <a:ext cx="2546477" cy="420370"/>
          </a:xfrm>
          <a:prstGeom prst="rect">
            <a:avLst/>
          </a:prstGeom>
          <a:blipFill>
            <a:blip r:embed="rId6" cstate="print"/>
            <a:stretch>
              <a:fillRect/>
            </a:stretch>
          </a:blipFill>
        </p:spPr>
        <p:txBody>
          <a:bodyPr wrap="square" lIns="0" tIns="0" rIns="0" bIns="0" rtlCol="0"/>
          <a:lstStyle/>
          <a:p>
            <a:endParaRPr dirty="0">
              <a:solidFill>
                <a:prstClr val="black"/>
              </a:solidFill>
            </a:endParaRPr>
          </a:p>
        </p:txBody>
      </p:sp>
      <p:sp>
        <p:nvSpPr>
          <p:cNvPr id="7" name="object 7"/>
          <p:cNvSpPr/>
          <p:nvPr/>
        </p:nvSpPr>
        <p:spPr>
          <a:xfrm>
            <a:off x="5161279" y="653415"/>
            <a:ext cx="1545336" cy="386461"/>
          </a:xfrm>
          <a:prstGeom prst="rect">
            <a:avLst/>
          </a:prstGeom>
          <a:blipFill>
            <a:blip r:embed="rId7" cstate="print"/>
            <a:stretch>
              <a:fillRect/>
            </a:stretch>
          </a:blipFill>
        </p:spPr>
        <p:txBody>
          <a:bodyPr wrap="square" lIns="0" tIns="0" rIns="0" bIns="0" rtlCol="0"/>
          <a:lstStyle/>
          <a:p>
            <a:endParaRPr dirty="0">
              <a:solidFill>
                <a:prstClr val="black"/>
              </a:solidFill>
            </a:endParaRPr>
          </a:p>
        </p:txBody>
      </p:sp>
      <p:sp>
        <p:nvSpPr>
          <p:cNvPr id="8" name="object 8"/>
          <p:cNvSpPr/>
          <p:nvPr/>
        </p:nvSpPr>
        <p:spPr>
          <a:xfrm>
            <a:off x="5145500" y="638555"/>
            <a:ext cx="1577117" cy="417322"/>
          </a:xfrm>
          <a:prstGeom prst="rect">
            <a:avLst/>
          </a:prstGeom>
          <a:blipFill>
            <a:blip r:embed="rId8" cstate="print"/>
            <a:stretch>
              <a:fillRect/>
            </a:stretch>
          </a:blipFill>
        </p:spPr>
        <p:txBody>
          <a:bodyPr wrap="square" lIns="0" tIns="0" rIns="0" bIns="0" rtlCol="0"/>
          <a:lstStyle/>
          <a:p>
            <a:endParaRPr dirty="0">
              <a:solidFill>
                <a:prstClr val="black"/>
              </a:solidFill>
            </a:endParaRPr>
          </a:p>
        </p:txBody>
      </p:sp>
      <p:sp>
        <p:nvSpPr>
          <p:cNvPr id="9" name="object 9"/>
          <p:cNvSpPr/>
          <p:nvPr/>
        </p:nvSpPr>
        <p:spPr>
          <a:xfrm>
            <a:off x="2420747" y="1107566"/>
            <a:ext cx="4300855" cy="0"/>
          </a:xfrm>
          <a:custGeom>
            <a:avLst/>
            <a:gdLst/>
            <a:ahLst/>
            <a:cxnLst/>
            <a:rect l="l" t="t" r="r" b="b"/>
            <a:pathLst>
              <a:path w="4300855">
                <a:moveTo>
                  <a:pt x="0" y="0"/>
                </a:moveTo>
                <a:lnTo>
                  <a:pt x="4300728" y="0"/>
                </a:lnTo>
              </a:path>
            </a:pathLst>
          </a:custGeom>
          <a:ln w="50291">
            <a:solidFill>
              <a:srgbClr val="FFFFFF"/>
            </a:solidFill>
          </a:ln>
        </p:spPr>
        <p:txBody>
          <a:bodyPr wrap="square" lIns="0" tIns="0" rIns="0" bIns="0" rtlCol="0"/>
          <a:lstStyle/>
          <a:p>
            <a:endParaRPr dirty="0">
              <a:solidFill>
                <a:prstClr val="black"/>
              </a:solidFill>
            </a:endParaRPr>
          </a:p>
        </p:txBody>
      </p:sp>
      <p:sp>
        <p:nvSpPr>
          <p:cNvPr id="10" name="object 10"/>
          <p:cNvSpPr/>
          <p:nvPr/>
        </p:nvSpPr>
        <p:spPr>
          <a:xfrm>
            <a:off x="2404745" y="1066419"/>
            <a:ext cx="4332732" cy="82295"/>
          </a:xfrm>
          <a:prstGeom prst="rect">
            <a:avLst/>
          </a:prstGeom>
          <a:blipFill>
            <a:blip r:embed="rId9" cstate="print"/>
            <a:stretch>
              <a:fillRect/>
            </a:stretch>
          </a:blipFill>
        </p:spPr>
        <p:txBody>
          <a:bodyPr wrap="square" lIns="0" tIns="0" rIns="0" bIns="0" rtlCol="0"/>
          <a:lstStyle/>
          <a:p>
            <a:endParaRPr dirty="0">
              <a:solidFill>
                <a:prstClr val="black"/>
              </a:solidFill>
            </a:endParaRPr>
          </a:p>
        </p:txBody>
      </p:sp>
      <p:sp>
        <p:nvSpPr>
          <p:cNvPr id="11" name="object 11"/>
          <p:cNvSpPr txBox="1"/>
          <p:nvPr/>
        </p:nvSpPr>
        <p:spPr>
          <a:xfrm>
            <a:off x="535940" y="1567942"/>
            <a:ext cx="7736205" cy="3098028"/>
          </a:xfrm>
          <a:prstGeom prst="rect">
            <a:avLst/>
          </a:prstGeom>
        </p:spPr>
        <p:txBody>
          <a:bodyPr vert="horz" wrap="square" lIns="0" tIns="54610" rIns="0" bIns="0" rtlCol="0">
            <a:spAutoFit/>
          </a:bodyPr>
          <a:lstStyle/>
          <a:p>
            <a:pPr marL="355600" marR="5080" indent="-342900" algn="just">
              <a:lnSpc>
                <a:spcPct val="90000"/>
              </a:lnSpc>
              <a:spcBef>
                <a:spcPts val="430"/>
              </a:spcBef>
              <a:buFont typeface="Arial"/>
              <a:buChar char="•"/>
              <a:tabLst>
                <a:tab pos="354965" algn="l"/>
                <a:tab pos="355600" algn="l"/>
              </a:tabLst>
            </a:pPr>
            <a:r>
              <a:rPr sz="2800" spc="-20" dirty="0">
                <a:solidFill>
                  <a:prstClr val="black"/>
                </a:solidFill>
                <a:cs typeface="Calibri"/>
              </a:rPr>
              <a:t>Linfoma linfoblástico, </a:t>
            </a:r>
            <a:r>
              <a:rPr sz="2800" spc="-10" dirty="0">
                <a:solidFill>
                  <a:prstClr val="black"/>
                </a:solidFill>
                <a:cs typeface="Calibri"/>
              </a:rPr>
              <a:t>observado </a:t>
            </a:r>
            <a:r>
              <a:rPr sz="2800" spc="-15" dirty="0">
                <a:solidFill>
                  <a:prstClr val="black"/>
                </a:solidFill>
                <a:cs typeface="Calibri"/>
              </a:rPr>
              <a:t>principalmente </a:t>
            </a:r>
            <a:r>
              <a:rPr sz="2800" spc="-5" dirty="0">
                <a:solidFill>
                  <a:prstClr val="black"/>
                </a:solidFill>
                <a:cs typeface="Calibri"/>
              </a:rPr>
              <a:t>en  </a:t>
            </a:r>
            <a:r>
              <a:rPr sz="2800" spc="-10" dirty="0">
                <a:solidFill>
                  <a:prstClr val="black"/>
                </a:solidFill>
                <a:cs typeface="Calibri"/>
              </a:rPr>
              <a:t>niños africanos. </a:t>
            </a:r>
            <a:r>
              <a:rPr sz="2800" spc="-5" dirty="0">
                <a:solidFill>
                  <a:prstClr val="black"/>
                </a:solidFill>
                <a:cs typeface="Calibri"/>
              </a:rPr>
              <a:t>Niños y </a:t>
            </a:r>
            <a:r>
              <a:rPr sz="2800" spc="-10" dirty="0" err="1">
                <a:solidFill>
                  <a:prstClr val="black"/>
                </a:solidFill>
                <a:cs typeface="Calibri"/>
              </a:rPr>
              <a:t>adultos</a:t>
            </a:r>
            <a:r>
              <a:rPr sz="2800" spc="-10" dirty="0">
                <a:solidFill>
                  <a:prstClr val="black"/>
                </a:solidFill>
                <a:cs typeface="Calibri"/>
              </a:rPr>
              <a:t>.</a:t>
            </a:r>
            <a:endParaRPr sz="2800" dirty="0">
              <a:solidFill>
                <a:prstClr val="black"/>
              </a:solidFill>
              <a:cs typeface="Calibri"/>
            </a:endParaRPr>
          </a:p>
          <a:p>
            <a:pPr marL="355600" indent="-342900" algn="just">
              <a:spcBef>
                <a:spcPts val="335"/>
              </a:spcBef>
              <a:buFont typeface="Arial"/>
              <a:buChar char="•"/>
              <a:tabLst>
                <a:tab pos="354965" algn="l"/>
                <a:tab pos="355600" algn="l"/>
              </a:tabLst>
            </a:pPr>
            <a:r>
              <a:rPr sz="2800" spc="-5" dirty="0">
                <a:solidFill>
                  <a:prstClr val="black"/>
                </a:solidFill>
                <a:cs typeface="Calibri"/>
              </a:rPr>
              <a:t>Asociado a </a:t>
            </a:r>
            <a:r>
              <a:rPr sz="2800" spc="-15" dirty="0">
                <a:solidFill>
                  <a:prstClr val="black"/>
                </a:solidFill>
                <a:cs typeface="Calibri"/>
              </a:rPr>
              <a:t>infección </a:t>
            </a:r>
            <a:r>
              <a:rPr sz="2800" spc="-10" dirty="0">
                <a:solidFill>
                  <a:prstClr val="black"/>
                </a:solidFill>
                <a:cs typeface="Calibri"/>
              </a:rPr>
              <a:t>por</a:t>
            </a:r>
            <a:r>
              <a:rPr sz="2800" spc="50" dirty="0">
                <a:solidFill>
                  <a:prstClr val="black"/>
                </a:solidFill>
                <a:cs typeface="Calibri"/>
              </a:rPr>
              <a:t> </a:t>
            </a:r>
            <a:r>
              <a:rPr sz="2800" spc="-10" dirty="0">
                <a:solidFill>
                  <a:prstClr val="black"/>
                </a:solidFill>
                <a:cs typeface="Calibri"/>
              </a:rPr>
              <a:t>VEB.</a:t>
            </a:r>
            <a:endParaRPr sz="2800" dirty="0">
              <a:solidFill>
                <a:prstClr val="black"/>
              </a:solidFill>
              <a:cs typeface="Calibri"/>
            </a:endParaRPr>
          </a:p>
          <a:p>
            <a:pPr marL="355600" indent="-342900" algn="just">
              <a:spcBef>
                <a:spcPts val="285"/>
              </a:spcBef>
              <a:buFont typeface="Arial"/>
              <a:buChar char="•"/>
              <a:tabLst>
                <a:tab pos="354965" algn="l"/>
                <a:tab pos="355600" algn="l"/>
              </a:tabLst>
            </a:pPr>
            <a:r>
              <a:rPr sz="2800" spc="-40" dirty="0">
                <a:solidFill>
                  <a:prstClr val="black"/>
                </a:solidFill>
                <a:cs typeface="Calibri"/>
              </a:rPr>
              <a:t>Tumor </a:t>
            </a:r>
            <a:r>
              <a:rPr sz="2800" spc="-35" dirty="0">
                <a:solidFill>
                  <a:prstClr val="black"/>
                </a:solidFill>
                <a:cs typeface="Calibri"/>
              </a:rPr>
              <a:t>mandibular. </a:t>
            </a:r>
            <a:r>
              <a:rPr sz="2800" spc="-15" dirty="0">
                <a:solidFill>
                  <a:prstClr val="black"/>
                </a:solidFill>
                <a:cs typeface="Calibri"/>
              </a:rPr>
              <a:t>Afectación</a:t>
            </a:r>
            <a:r>
              <a:rPr sz="2800" spc="105" dirty="0">
                <a:solidFill>
                  <a:prstClr val="black"/>
                </a:solidFill>
                <a:cs typeface="Calibri"/>
              </a:rPr>
              <a:t> </a:t>
            </a:r>
            <a:r>
              <a:rPr sz="2800" spc="-5" dirty="0">
                <a:solidFill>
                  <a:prstClr val="black"/>
                </a:solidFill>
                <a:cs typeface="Calibri"/>
              </a:rPr>
              <a:t>GI.</a:t>
            </a:r>
            <a:endParaRPr sz="2800" dirty="0">
              <a:solidFill>
                <a:prstClr val="black"/>
              </a:solidFill>
              <a:cs typeface="Calibri"/>
            </a:endParaRPr>
          </a:p>
          <a:p>
            <a:pPr marL="355600" indent="-342900" algn="just">
              <a:spcBef>
                <a:spcPts val="335"/>
              </a:spcBef>
              <a:buFont typeface="Arial"/>
              <a:buChar char="•"/>
              <a:tabLst>
                <a:tab pos="354965" algn="l"/>
                <a:tab pos="355600" algn="l"/>
              </a:tabLst>
            </a:pPr>
            <a:r>
              <a:rPr sz="2800" spc="-15" dirty="0">
                <a:solidFill>
                  <a:prstClr val="black"/>
                </a:solidFill>
                <a:cs typeface="Calibri"/>
              </a:rPr>
              <a:t>Histología: </a:t>
            </a:r>
            <a:r>
              <a:rPr sz="2800" spc="-10" dirty="0">
                <a:solidFill>
                  <a:prstClr val="black"/>
                </a:solidFill>
                <a:cs typeface="Calibri"/>
              </a:rPr>
              <a:t>aspecto </a:t>
            </a:r>
            <a:r>
              <a:rPr sz="2800" spc="-5" dirty="0">
                <a:solidFill>
                  <a:prstClr val="black"/>
                </a:solidFill>
                <a:cs typeface="Calibri"/>
              </a:rPr>
              <a:t>de </a:t>
            </a:r>
            <a:r>
              <a:rPr sz="2800" spc="-25" dirty="0">
                <a:solidFill>
                  <a:prstClr val="black"/>
                </a:solidFill>
                <a:cs typeface="Calibri"/>
              </a:rPr>
              <a:t>“cielo</a:t>
            </a:r>
            <a:r>
              <a:rPr sz="2800" spc="25" dirty="0">
                <a:solidFill>
                  <a:prstClr val="black"/>
                </a:solidFill>
                <a:cs typeface="Calibri"/>
              </a:rPr>
              <a:t> </a:t>
            </a:r>
            <a:r>
              <a:rPr sz="2800" spc="-30" dirty="0">
                <a:solidFill>
                  <a:prstClr val="black"/>
                </a:solidFill>
                <a:cs typeface="Calibri"/>
              </a:rPr>
              <a:t>estrellado”.</a:t>
            </a:r>
            <a:endParaRPr sz="2800" dirty="0">
              <a:solidFill>
                <a:prstClr val="black"/>
              </a:solidFill>
              <a:cs typeface="Calibri"/>
            </a:endParaRPr>
          </a:p>
          <a:p>
            <a:pPr marL="355600" marR="368935" indent="-342900" algn="just">
              <a:lnSpc>
                <a:spcPts val="3030"/>
              </a:lnSpc>
              <a:spcBef>
                <a:spcPts val="715"/>
              </a:spcBef>
              <a:buFont typeface="Arial"/>
              <a:buChar char="•"/>
              <a:tabLst>
                <a:tab pos="354965" algn="l"/>
                <a:tab pos="355600" algn="l"/>
              </a:tabLst>
            </a:pPr>
            <a:r>
              <a:rPr sz="2800" spc="-10" dirty="0">
                <a:solidFill>
                  <a:prstClr val="black"/>
                </a:solidFill>
                <a:cs typeface="Calibri"/>
              </a:rPr>
              <a:t>Remisiones espectaculares </a:t>
            </a:r>
            <a:r>
              <a:rPr sz="2800" spc="-15" dirty="0">
                <a:solidFill>
                  <a:prstClr val="black"/>
                </a:solidFill>
                <a:cs typeface="Calibri"/>
              </a:rPr>
              <a:t>con </a:t>
            </a:r>
            <a:r>
              <a:rPr sz="2800" spc="-10" dirty="0">
                <a:solidFill>
                  <a:prstClr val="black"/>
                </a:solidFill>
                <a:cs typeface="Calibri"/>
              </a:rPr>
              <a:t>una sola dosis de  </a:t>
            </a:r>
            <a:r>
              <a:rPr sz="2800" spc="-20" dirty="0">
                <a:solidFill>
                  <a:prstClr val="black"/>
                </a:solidFill>
                <a:cs typeface="Calibri"/>
              </a:rPr>
              <a:t>citotóxico, </a:t>
            </a:r>
            <a:r>
              <a:rPr sz="2800" spc="-10" dirty="0">
                <a:solidFill>
                  <a:prstClr val="black"/>
                </a:solidFill>
                <a:cs typeface="Calibri"/>
              </a:rPr>
              <a:t>como </a:t>
            </a:r>
            <a:r>
              <a:rPr sz="2800" spc="-15" dirty="0">
                <a:solidFill>
                  <a:prstClr val="black"/>
                </a:solidFill>
                <a:cs typeface="Calibri"/>
              </a:rPr>
              <a:t>ciclofosfamida, </a:t>
            </a:r>
            <a:r>
              <a:rPr sz="2800" spc="-5" dirty="0">
                <a:solidFill>
                  <a:prstClr val="black"/>
                </a:solidFill>
                <a:cs typeface="Calibri"/>
              </a:rPr>
              <a:t>30 </a:t>
            </a:r>
            <a:r>
              <a:rPr sz="2800" spc="10" dirty="0">
                <a:solidFill>
                  <a:prstClr val="black"/>
                </a:solidFill>
                <a:cs typeface="Calibri"/>
              </a:rPr>
              <a:t>mg/kg</a:t>
            </a:r>
            <a:r>
              <a:rPr sz="2800" spc="90" dirty="0">
                <a:solidFill>
                  <a:prstClr val="black"/>
                </a:solidFill>
                <a:cs typeface="Calibri"/>
              </a:rPr>
              <a:t> </a:t>
            </a:r>
            <a:r>
              <a:rPr sz="2800" spc="-95" dirty="0">
                <a:solidFill>
                  <a:prstClr val="black"/>
                </a:solidFill>
                <a:cs typeface="Calibri"/>
              </a:rPr>
              <a:t>IV.</a:t>
            </a:r>
            <a:endParaRPr sz="2800" dirty="0">
              <a:solidFill>
                <a:prstClr val="black"/>
              </a:solidFill>
              <a:cs typeface="Calibri"/>
            </a:endParaRPr>
          </a:p>
        </p:txBody>
      </p:sp>
    </p:spTree>
    <p:extLst>
      <p:ext uri="{BB962C8B-B14F-4D97-AF65-F5344CB8AC3E}">
        <p14:creationId xmlns:p14="http://schemas.microsoft.com/office/powerpoint/2010/main" val="3483547255"/>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283463" y="350520"/>
            <a:ext cx="726948" cy="717803"/>
          </a:xfrm>
          <a:prstGeom prst="rect">
            <a:avLst/>
          </a:prstGeom>
          <a:blipFill>
            <a:blip r:embed="rId2" cstate="print"/>
            <a:stretch>
              <a:fillRect/>
            </a:stretch>
          </a:blipFill>
        </p:spPr>
        <p:txBody>
          <a:bodyPr wrap="square" lIns="0" tIns="0" rIns="0" bIns="0" rtlCol="0"/>
          <a:lstStyle/>
          <a:p>
            <a:endParaRPr dirty="0">
              <a:solidFill>
                <a:prstClr val="black"/>
              </a:solidFill>
            </a:endParaRPr>
          </a:p>
        </p:txBody>
      </p:sp>
      <p:sp>
        <p:nvSpPr>
          <p:cNvPr id="3" name="object 3"/>
          <p:cNvSpPr/>
          <p:nvPr/>
        </p:nvSpPr>
        <p:spPr>
          <a:xfrm>
            <a:off x="608076" y="327659"/>
            <a:ext cx="3477767" cy="740664"/>
          </a:xfrm>
          <a:prstGeom prst="rect">
            <a:avLst/>
          </a:prstGeom>
          <a:blipFill>
            <a:blip r:embed="rId3" cstate="print"/>
            <a:stretch>
              <a:fillRect/>
            </a:stretch>
          </a:blipFill>
        </p:spPr>
        <p:txBody>
          <a:bodyPr wrap="square" lIns="0" tIns="0" rIns="0" bIns="0" rtlCol="0"/>
          <a:lstStyle/>
          <a:p>
            <a:endParaRPr dirty="0">
              <a:solidFill>
                <a:prstClr val="black"/>
              </a:solidFill>
            </a:endParaRPr>
          </a:p>
        </p:txBody>
      </p:sp>
      <p:sp>
        <p:nvSpPr>
          <p:cNvPr id="4" name="object 4"/>
          <p:cNvSpPr txBox="1"/>
          <p:nvPr/>
        </p:nvSpPr>
        <p:spPr>
          <a:xfrm>
            <a:off x="535940" y="317728"/>
            <a:ext cx="8030209" cy="5633085"/>
          </a:xfrm>
          <a:prstGeom prst="rect">
            <a:avLst/>
          </a:prstGeom>
        </p:spPr>
        <p:txBody>
          <a:bodyPr vert="horz" wrap="square" lIns="0" tIns="127635" rIns="0" bIns="0" rtlCol="0">
            <a:spAutoFit/>
          </a:bodyPr>
          <a:lstStyle/>
          <a:p>
            <a:pPr marL="12700">
              <a:spcBef>
                <a:spcPts val="1005"/>
              </a:spcBef>
              <a:tabLst>
                <a:tab pos="355600" algn="l"/>
              </a:tabLst>
            </a:pPr>
            <a:endParaRPr sz="3600" dirty="0">
              <a:solidFill>
                <a:prstClr val="black"/>
              </a:solidFill>
              <a:cs typeface="Calibri"/>
            </a:endParaRPr>
          </a:p>
          <a:p>
            <a:pPr marL="355600" marR="213995" indent="-342900">
              <a:spcBef>
                <a:spcPts val="755"/>
              </a:spcBef>
              <a:buFont typeface="Arial"/>
              <a:buChar char="•"/>
              <a:tabLst>
                <a:tab pos="354965" algn="l"/>
                <a:tab pos="355600" algn="l"/>
                <a:tab pos="2204720" algn="l"/>
              </a:tabLst>
            </a:pPr>
            <a:r>
              <a:rPr sz="3000" spc="-15" dirty="0">
                <a:solidFill>
                  <a:prstClr val="black"/>
                </a:solidFill>
                <a:cs typeface="Calibri"/>
              </a:rPr>
              <a:t>Presentan </a:t>
            </a:r>
            <a:r>
              <a:rPr sz="3000" spc="-5" dirty="0">
                <a:solidFill>
                  <a:prstClr val="black"/>
                </a:solidFill>
                <a:cs typeface="Calibri"/>
              </a:rPr>
              <a:t>similaridad </a:t>
            </a:r>
            <a:r>
              <a:rPr sz="3000" spc="-10" dirty="0">
                <a:solidFill>
                  <a:prstClr val="black"/>
                </a:solidFill>
                <a:cs typeface="Calibri"/>
              </a:rPr>
              <a:t>histológicas, </a:t>
            </a:r>
            <a:r>
              <a:rPr sz="3000" spc="-20" dirty="0">
                <a:solidFill>
                  <a:prstClr val="black"/>
                </a:solidFill>
                <a:cs typeface="Calibri"/>
              </a:rPr>
              <a:t>pero  </a:t>
            </a:r>
            <a:r>
              <a:rPr sz="3000" spc="-15" dirty="0">
                <a:solidFill>
                  <a:prstClr val="black"/>
                </a:solidFill>
                <a:cs typeface="Calibri"/>
              </a:rPr>
              <a:t>diferencias	</a:t>
            </a:r>
            <a:r>
              <a:rPr sz="3000" spc="-10" dirty="0">
                <a:solidFill>
                  <a:prstClr val="black"/>
                </a:solidFill>
                <a:cs typeface="Calibri"/>
              </a:rPr>
              <a:t>clínicas, genotípicas </a:t>
            </a:r>
            <a:r>
              <a:rPr sz="3000" dirty="0">
                <a:solidFill>
                  <a:prstClr val="black"/>
                </a:solidFill>
                <a:cs typeface="Calibri"/>
              </a:rPr>
              <a:t>o </a:t>
            </a:r>
            <a:r>
              <a:rPr sz="3000" spc="-10" dirty="0">
                <a:solidFill>
                  <a:prstClr val="black"/>
                </a:solidFill>
                <a:cs typeface="Calibri"/>
              </a:rPr>
              <a:t>virológicas. </a:t>
            </a:r>
            <a:r>
              <a:rPr sz="3000" dirty="0">
                <a:solidFill>
                  <a:prstClr val="black"/>
                </a:solidFill>
                <a:cs typeface="Calibri"/>
              </a:rPr>
              <a:t>Se  </a:t>
            </a:r>
            <a:r>
              <a:rPr sz="3000" spc="-10" dirty="0">
                <a:solidFill>
                  <a:prstClr val="black"/>
                </a:solidFill>
                <a:cs typeface="Calibri"/>
              </a:rPr>
              <a:t>relaciona con la </a:t>
            </a:r>
            <a:r>
              <a:rPr sz="3000" spc="-15" dirty="0">
                <a:solidFill>
                  <a:prstClr val="black"/>
                </a:solidFill>
                <a:cs typeface="Calibri"/>
              </a:rPr>
              <a:t>infeccion </a:t>
            </a:r>
            <a:r>
              <a:rPr sz="3000" spc="-10" dirty="0">
                <a:solidFill>
                  <a:prstClr val="black"/>
                </a:solidFill>
                <a:cs typeface="Calibri"/>
              </a:rPr>
              <a:t>con </a:t>
            </a:r>
            <a:r>
              <a:rPr sz="3000" spc="-5" dirty="0">
                <a:solidFill>
                  <a:prstClr val="black"/>
                </a:solidFill>
                <a:cs typeface="Calibri"/>
              </a:rPr>
              <a:t>Virus de </a:t>
            </a:r>
            <a:r>
              <a:rPr sz="3000" spc="-20" dirty="0">
                <a:solidFill>
                  <a:prstClr val="black"/>
                </a:solidFill>
                <a:cs typeface="Calibri"/>
              </a:rPr>
              <a:t>Epstein  </a:t>
            </a:r>
            <a:r>
              <a:rPr sz="3000" dirty="0">
                <a:solidFill>
                  <a:prstClr val="black"/>
                </a:solidFill>
                <a:cs typeface="Calibri"/>
              </a:rPr>
              <a:t>Barr</a:t>
            </a:r>
            <a:r>
              <a:rPr sz="3000" spc="-15" dirty="0">
                <a:solidFill>
                  <a:prstClr val="black"/>
                </a:solidFill>
                <a:cs typeface="Calibri"/>
              </a:rPr>
              <a:t> </a:t>
            </a:r>
            <a:r>
              <a:rPr sz="3000" spc="-5" dirty="0">
                <a:solidFill>
                  <a:prstClr val="black"/>
                </a:solidFill>
                <a:cs typeface="Calibri"/>
              </a:rPr>
              <a:t>(VEB):</a:t>
            </a:r>
            <a:endParaRPr sz="3000" dirty="0">
              <a:solidFill>
                <a:prstClr val="black"/>
              </a:solidFill>
              <a:cs typeface="Calibri"/>
            </a:endParaRPr>
          </a:p>
          <a:p>
            <a:pPr marL="355600" marR="94615" indent="-342900">
              <a:spcBef>
                <a:spcPts val="725"/>
              </a:spcBef>
              <a:buFont typeface="Arial"/>
              <a:buChar char="•"/>
              <a:tabLst>
                <a:tab pos="354965" algn="l"/>
                <a:tab pos="355600" algn="l"/>
              </a:tabLst>
            </a:pPr>
            <a:r>
              <a:rPr sz="3000" spc="-20" dirty="0">
                <a:solidFill>
                  <a:prstClr val="black"/>
                </a:solidFill>
                <a:cs typeface="Calibri"/>
              </a:rPr>
              <a:t>Linfoma </a:t>
            </a:r>
            <a:r>
              <a:rPr sz="3000" spc="-5" dirty="0">
                <a:solidFill>
                  <a:prstClr val="black"/>
                </a:solidFill>
                <a:cs typeface="Calibri"/>
              </a:rPr>
              <a:t>de </a:t>
            </a:r>
            <a:r>
              <a:rPr sz="3000" spc="-10" dirty="0">
                <a:solidFill>
                  <a:prstClr val="black"/>
                </a:solidFill>
                <a:cs typeface="Calibri"/>
              </a:rPr>
              <a:t>Burkitt africano (endemico). </a:t>
            </a:r>
            <a:r>
              <a:rPr sz="3000" spc="-5" dirty="0">
                <a:solidFill>
                  <a:prstClr val="black"/>
                </a:solidFill>
                <a:cs typeface="Calibri"/>
              </a:rPr>
              <a:t>En </a:t>
            </a:r>
            <a:r>
              <a:rPr sz="3000" spc="-10" dirty="0">
                <a:solidFill>
                  <a:prstClr val="black"/>
                </a:solidFill>
                <a:cs typeface="Calibri"/>
              </a:rPr>
              <a:t>todos  </a:t>
            </a:r>
            <a:r>
              <a:rPr sz="3000" spc="-15" dirty="0">
                <a:solidFill>
                  <a:prstClr val="black"/>
                </a:solidFill>
                <a:cs typeface="Calibri"/>
              </a:rPr>
              <a:t>infeccion </a:t>
            </a:r>
            <a:r>
              <a:rPr sz="3000" spc="-10" dirty="0">
                <a:solidFill>
                  <a:prstClr val="black"/>
                </a:solidFill>
                <a:cs typeface="Calibri"/>
              </a:rPr>
              <a:t>con </a:t>
            </a:r>
            <a:r>
              <a:rPr sz="3000" spc="-20" dirty="0">
                <a:solidFill>
                  <a:prstClr val="black"/>
                </a:solidFill>
                <a:cs typeface="Calibri"/>
              </a:rPr>
              <a:t>latente </a:t>
            </a:r>
            <a:r>
              <a:rPr sz="3000" spc="-10" dirty="0">
                <a:solidFill>
                  <a:prstClr val="black"/>
                </a:solidFill>
                <a:cs typeface="Calibri"/>
              </a:rPr>
              <a:t>con</a:t>
            </a:r>
            <a:r>
              <a:rPr sz="3000" spc="-60" dirty="0">
                <a:solidFill>
                  <a:prstClr val="black"/>
                </a:solidFill>
                <a:cs typeface="Calibri"/>
              </a:rPr>
              <a:t> </a:t>
            </a:r>
            <a:r>
              <a:rPr sz="3000" spc="-5" dirty="0">
                <a:solidFill>
                  <a:prstClr val="black"/>
                </a:solidFill>
                <a:cs typeface="Calibri"/>
              </a:rPr>
              <a:t>VEB</a:t>
            </a:r>
            <a:endParaRPr sz="3000" dirty="0">
              <a:solidFill>
                <a:prstClr val="black"/>
              </a:solidFill>
              <a:cs typeface="Calibri"/>
            </a:endParaRPr>
          </a:p>
          <a:p>
            <a:pPr marL="355600" marR="678180" indent="-342900">
              <a:spcBef>
                <a:spcPts val="720"/>
              </a:spcBef>
              <a:buFont typeface="Arial"/>
              <a:buChar char="•"/>
              <a:tabLst>
                <a:tab pos="354965" algn="l"/>
                <a:tab pos="355600" algn="l"/>
              </a:tabLst>
            </a:pPr>
            <a:r>
              <a:rPr sz="3000" spc="-20" dirty="0">
                <a:solidFill>
                  <a:prstClr val="black"/>
                </a:solidFill>
                <a:cs typeface="Calibri"/>
              </a:rPr>
              <a:t>linfoma </a:t>
            </a:r>
            <a:r>
              <a:rPr sz="3000" spc="-5" dirty="0">
                <a:solidFill>
                  <a:prstClr val="black"/>
                </a:solidFill>
                <a:cs typeface="Calibri"/>
              </a:rPr>
              <a:t>de </a:t>
            </a:r>
            <a:r>
              <a:rPr sz="3000" spc="-10" dirty="0">
                <a:solidFill>
                  <a:prstClr val="black"/>
                </a:solidFill>
                <a:cs typeface="Calibri"/>
              </a:rPr>
              <a:t>Burkitt esporádico </a:t>
            </a:r>
            <a:r>
              <a:rPr sz="3000" dirty="0">
                <a:solidFill>
                  <a:prstClr val="black"/>
                </a:solidFill>
                <a:cs typeface="Calibri"/>
              </a:rPr>
              <a:t>(no </a:t>
            </a:r>
            <a:r>
              <a:rPr sz="3000" spc="-10" dirty="0">
                <a:solidFill>
                  <a:prstClr val="black"/>
                </a:solidFill>
                <a:cs typeface="Calibri"/>
              </a:rPr>
              <a:t>endemico).  </a:t>
            </a:r>
            <a:r>
              <a:rPr sz="3000" spc="-5" dirty="0">
                <a:solidFill>
                  <a:prstClr val="black"/>
                </a:solidFill>
                <a:cs typeface="Calibri"/>
              </a:rPr>
              <a:t>Una minoría </a:t>
            </a:r>
            <a:r>
              <a:rPr sz="3000" spc="-15" dirty="0">
                <a:solidFill>
                  <a:prstClr val="black"/>
                </a:solidFill>
                <a:cs typeface="Calibri"/>
              </a:rPr>
              <a:t>infeccion </a:t>
            </a:r>
            <a:r>
              <a:rPr sz="3000" spc="-10" dirty="0">
                <a:solidFill>
                  <a:prstClr val="black"/>
                </a:solidFill>
                <a:cs typeface="Calibri"/>
              </a:rPr>
              <a:t>con </a:t>
            </a:r>
            <a:r>
              <a:rPr sz="3000" spc="-5" dirty="0">
                <a:solidFill>
                  <a:prstClr val="black"/>
                </a:solidFill>
                <a:cs typeface="Calibri"/>
              </a:rPr>
              <a:t>VEB</a:t>
            </a:r>
            <a:endParaRPr sz="3000" dirty="0">
              <a:solidFill>
                <a:prstClr val="black"/>
              </a:solidFill>
              <a:cs typeface="Calibri"/>
            </a:endParaRPr>
          </a:p>
          <a:p>
            <a:pPr marL="355600" marR="5080" indent="-342900">
              <a:spcBef>
                <a:spcPts val="725"/>
              </a:spcBef>
              <a:buFont typeface="Arial"/>
              <a:buChar char="•"/>
              <a:tabLst>
                <a:tab pos="354965" algn="l"/>
                <a:tab pos="355600" algn="l"/>
              </a:tabLst>
            </a:pPr>
            <a:r>
              <a:rPr sz="3000" spc="-5" dirty="0">
                <a:solidFill>
                  <a:prstClr val="black"/>
                </a:solidFill>
                <a:cs typeface="Calibri"/>
              </a:rPr>
              <a:t>Grupo </a:t>
            </a:r>
            <a:r>
              <a:rPr sz="3000" spc="-10" dirty="0">
                <a:solidFill>
                  <a:prstClr val="black"/>
                </a:solidFill>
                <a:cs typeface="Calibri"/>
              </a:rPr>
              <a:t>de </a:t>
            </a:r>
            <a:r>
              <a:rPr sz="3000" spc="-15" dirty="0">
                <a:solidFill>
                  <a:prstClr val="black"/>
                </a:solidFill>
                <a:cs typeface="Calibri"/>
              </a:rPr>
              <a:t>linfomas </a:t>
            </a:r>
            <a:r>
              <a:rPr sz="3000" spc="-10" dirty="0">
                <a:solidFill>
                  <a:prstClr val="black"/>
                </a:solidFill>
                <a:cs typeface="Calibri"/>
              </a:rPr>
              <a:t>agresivos </a:t>
            </a:r>
            <a:r>
              <a:rPr sz="3000" spc="-15" dirty="0">
                <a:solidFill>
                  <a:prstClr val="black"/>
                </a:solidFill>
                <a:cs typeface="Calibri"/>
              </a:rPr>
              <a:t>propios </a:t>
            </a:r>
            <a:r>
              <a:rPr sz="3000" spc="-5" dirty="0">
                <a:solidFill>
                  <a:prstClr val="black"/>
                </a:solidFill>
                <a:cs typeface="Calibri"/>
              </a:rPr>
              <a:t>de </a:t>
            </a:r>
            <a:r>
              <a:rPr sz="3000" spc="-15" dirty="0">
                <a:solidFill>
                  <a:prstClr val="black"/>
                </a:solidFill>
                <a:cs typeface="Calibri"/>
              </a:rPr>
              <a:t>pacientes  infectados </a:t>
            </a:r>
            <a:r>
              <a:rPr sz="3000" spc="-10" dirty="0">
                <a:solidFill>
                  <a:prstClr val="black"/>
                </a:solidFill>
                <a:cs typeface="Calibri"/>
              </a:rPr>
              <a:t>con </a:t>
            </a:r>
            <a:r>
              <a:rPr sz="3000" spc="-5" dirty="0">
                <a:solidFill>
                  <a:prstClr val="black"/>
                </a:solidFill>
                <a:cs typeface="Calibri"/>
              </a:rPr>
              <a:t>VIH. EL </a:t>
            </a:r>
            <a:r>
              <a:rPr sz="3000" dirty="0">
                <a:solidFill>
                  <a:prstClr val="black"/>
                </a:solidFill>
                <a:cs typeface="Calibri"/>
              </a:rPr>
              <a:t>25% </a:t>
            </a:r>
            <a:r>
              <a:rPr sz="3000" spc="-15" dirty="0">
                <a:solidFill>
                  <a:prstClr val="black"/>
                </a:solidFill>
                <a:cs typeface="Calibri"/>
              </a:rPr>
              <a:t>infeccion </a:t>
            </a:r>
            <a:r>
              <a:rPr sz="3000" spc="-5" dirty="0">
                <a:solidFill>
                  <a:prstClr val="black"/>
                </a:solidFill>
                <a:cs typeface="Calibri"/>
              </a:rPr>
              <a:t>por</a:t>
            </a:r>
            <a:r>
              <a:rPr sz="3000" spc="-25" dirty="0">
                <a:solidFill>
                  <a:prstClr val="black"/>
                </a:solidFill>
                <a:cs typeface="Calibri"/>
              </a:rPr>
              <a:t> </a:t>
            </a:r>
            <a:r>
              <a:rPr sz="3000" spc="-5" dirty="0">
                <a:solidFill>
                  <a:prstClr val="black"/>
                </a:solidFill>
                <a:cs typeface="Calibri"/>
              </a:rPr>
              <a:t>VEB</a:t>
            </a:r>
            <a:endParaRPr sz="3000" dirty="0">
              <a:solidFill>
                <a:prstClr val="black"/>
              </a:solidFill>
              <a:cs typeface="Calibri"/>
            </a:endParaRPr>
          </a:p>
        </p:txBody>
      </p:sp>
    </p:spTree>
    <p:extLst>
      <p:ext uri="{BB962C8B-B14F-4D97-AF65-F5344CB8AC3E}">
        <p14:creationId xmlns:p14="http://schemas.microsoft.com/office/powerpoint/2010/main" val="16281399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121765" y="1491742"/>
            <a:ext cx="5539105" cy="635000"/>
          </a:xfrm>
          <a:prstGeom prst="rect">
            <a:avLst/>
          </a:prstGeom>
        </p:spPr>
        <p:txBody>
          <a:bodyPr vert="horz" wrap="square" lIns="0" tIns="12065" rIns="0" bIns="0" rtlCol="0">
            <a:spAutoFit/>
          </a:bodyPr>
          <a:lstStyle/>
          <a:p>
            <a:pPr marL="12700">
              <a:lnSpc>
                <a:spcPct val="100000"/>
              </a:lnSpc>
              <a:spcBef>
                <a:spcPts val="95"/>
              </a:spcBef>
            </a:pPr>
            <a:r>
              <a:rPr spc="-5" dirty="0"/>
              <a:t>Leucemias</a:t>
            </a:r>
            <a:r>
              <a:rPr spc="10" dirty="0"/>
              <a:t> </a:t>
            </a:r>
            <a:r>
              <a:rPr spc="-5" dirty="0"/>
              <a:t>Linfocíticas</a:t>
            </a:r>
          </a:p>
        </p:txBody>
      </p:sp>
      <p:sp>
        <p:nvSpPr>
          <p:cNvPr id="3" name="object 3"/>
          <p:cNvSpPr txBox="1">
            <a:spLocks noGrp="1"/>
          </p:cNvSpPr>
          <p:nvPr>
            <p:ph type="body" idx="1"/>
          </p:nvPr>
        </p:nvSpPr>
        <p:spPr>
          <a:xfrm>
            <a:off x="1191869" y="2351659"/>
            <a:ext cx="6760260" cy="1490152"/>
          </a:xfrm>
          <a:prstGeom prst="rect">
            <a:avLst/>
          </a:prstGeom>
        </p:spPr>
        <p:txBody>
          <a:bodyPr vert="horz" wrap="square" lIns="0" tIns="12700" rIns="0" bIns="0" rtlCol="0">
            <a:spAutoFit/>
          </a:bodyPr>
          <a:lstStyle/>
          <a:p>
            <a:pPr marL="285750" marR="5080" indent="-273685" algn="just">
              <a:lnSpc>
                <a:spcPct val="100000"/>
              </a:lnSpc>
              <a:spcBef>
                <a:spcPts val="100"/>
              </a:spcBef>
            </a:pPr>
            <a:r>
              <a:rPr sz="1800" spc="20" dirty="0">
                <a:solidFill>
                  <a:srgbClr val="93C500"/>
                </a:solidFill>
                <a:latin typeface="Wingdings 2"/>
                <a:cs typeface="Wingdings 2"/>
              </a:rPr>
              <a:t></a:t>
            </a:r>
            <a:r>
              <a:rPr sz="1800" spc="20" dirty="0">
                <a:solidFill>
                  <a:srgbClr val="93C500"/>
                </a:solidFill>
                <a:latin typeface="Times New Roman"/>
                <a:cs typeface="Times New Roman"/>
              </a:rPr>
              <a:t> </a:t>
            </a:r>
            <a:r>
              <a:rPr dirty="0"/>
              <a:t>Comprometen a </a:t>
            </a:r>
            <a:r>
              <a:rPr spc="-5" dirty="0"/>
              <a:t>los </a:t>
            </a:r>
            <a:r>
              <a:rPr dirty="0"/>
              <a:t>linfocitos inmaduros</a:t>
            </a:r>
            <a:r>
              <a:rPr spc="-75" dirty="0"/>
              <a:t> </a:t>
            </a:r>
            <a:r>
              <a:rPr dirty="0"/>
              <a:t>y  sus progenitores </a:t>
            </a:r>
            <a:r>
              <a:rPr spc="-5" dirty="0"/>
              <a:t>que </a:t>
            </a:r>
            <a:r>
              <a:rPr dirty="0"/>
              <a:t>se originan en </a:t>
            </a:r>
            <a:r>
              <a:rPr spc="-5" dirty="0"/>
              <a:t>la  </a:t>
            </a:r>
            <a:r>
              <a:rPr dirty="0"/>
              <a:t>médula ósea </a:t>
            </a:r>
            <a:r>
              <a:rPr spc="-5" dirty="0"/>
              <a:t>pero </a:t>
            </a:r>
            <a:r>
              <a:rPr dirty="0"/>
              <a:t>infiltran el </a:t>
            </a:r>
            <a:r>
              <a:rPr spc="-5" dirty="0"/>
              <a:t>bazo, los  </a:t>
            </a:r>
            <a:r>
              <a:rPr dirty="0"/>
              <a:t>ganglios </a:t>
            </a:r>
            <a:r>
              <a:rPr spc="-5" dirty="0"/>
              <a:t>linfáticos, </a:t>
            </a:r>
            <a:r>
              <a:rPr dirty="0"/>
              <a:t>el </a:t>
            </a:r>
            <a:r>
              <a:rPr spc="-5" dirty="0"/>
              <a:t>SNC </a:t>
            </a:r>
            <a:r>
              <a:rPr dirty="0"/>
              <a:t>y otros</a:t>
            </a:r>
            <a:r>
              <a:rPr spc="-80" dirty="0"/>
              <a:t> </a:t>
            </a:r>
            <a:r>
              <a:rPr dirty="0"/>
              <a:t>tejidos.</a:t>
            </a:r>
            <a:endParaRPr sz="1800" dirty="0">
              <a:latin typeface="Times New Roman"/>
              <a:cs typeface="Times New Roman"/>
            </a:endParaRPr>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265175" y="1499616"/>
            <a:ext cx="6259068" cy="740663"/>
          </a:xfrm>
          <a:prstGeom prst="rect">
            <a:avLst/>
          </a:prstGeom>
          <a:blipFill>
            <a:blip r:embed="rId2" cstate="print"/>
            <a:stretch>
              <a:fillRect/>
            </a:stretch>
          </a:blipFill>
        </p:spPr>
        <p:txBody>
          <a:bodyPr wrap="square" lIns="0" tIns="0" rIns="0" bIns="0" rtlCol="0"/>
          <a:lstStyle/>
          <a:p>
            <a:endParaRPr dirty="0">
              <a:solidFill>
                <a:prstClr val="black"/>
              </a:solidFill>
            </a:endParaRPr>
          </a:p>
        </p:txBody>
      </p:sp>
      <p:sp>
        <p:nvSpPr>
          <p:cNvPr id="3" name="object 3"/>
          <p:cNvSpPr txBox="1">
            <a:spLocks noGrp="1"/>
          </p:cNvSpPr>
          <p:nvPr>
            <p:ph type="title"/>
          </p:nvPr>
        </p:nvSpPr>
        <p:spPr>
          <a:xfrm>
            <a:off x="535940" y="1604517"/>
            <a:ext cx="5576570" cy="574040"/>
          </a:xfrm>
          <a:prstGeom prst="rect">
            <a:avLst/>
          </a:prstGeom>
        </p:spPr>
        <p:txBody>
          <a:bodyPr vert="horz" wrap="square" lIns="0" tIns="12700" rIns="0" bIns="0" rtlCol="0">
            <a:spAutoFit/>
          </a:bodyPr>
          <a:lstStyle/>
          <a:p>
            <a:pPr marL="12700">
              <a:lnSpc>
                <a:spcPct val="100000"/>
              </a:lnSpc>
              <a:spcBef>
                <a:spcPts val="100"/>
              </a:spcBef>
            </a:pPr>
            <a:r>
              <a:rPr sz="3600" spc="-35" dirty="0"/>
              <a:t>MANIFESTACIONES</a:t>
            </a:r>
            <a:r>
              <a:rPr sz="3600" spc="-45" dirty="0"/>
              <a:t> </a:t>
            </a:r>
            <a:r>
              <a:rPr sz="3600" spc="-5" dirty="0"/>
              <a:t>CLINICAS.</a:t>
            </a:r>
            <a:endParaRPr sz="3600" dirty="0"/>
          </a:p>
        </p:txBody>
      </p:sp>
      <p:sp>
        <p:nvSpPr>
          <p:cNvPr id="4" name="object 4"/>
          <p:cNvSpPr txBox="1"/>
          <p:nvPr/>
        </p:nvSpPr>
        <p:spPr>
          <a:xfrm>
            <a:off x="535940" y="2253818"/>
            <a:ext cx="8061325" cy="2562860"/>
          </a:xfrm>
          <a:prstGeom prst="rect">
            <a:avLst/>
          </a:prstGeom>
        </p:spPr>
        <p:txBody>
          <a:bodyPr vert="horz" wrap="square" lIns="0" tIns="13335" rIns="0" bIns="0" rtlCol="0">
            <a:spAutoFit/>
          </a:bodyPr>
          <a:lstStyle/>
          <a:p>
            <a:pPr marL="355600" marR="5080" indent="-342900" algn="just">
              <a:spcBef>
                <a:spcPts val="105"/>
              </a:spcBef>
              <a:buFont typeface="Arial"/>
              <a:buChar char="•"/>
              <a:tabLst>
                <a:tab pos="354965" algn="l"/>
                <a:tab pos="355600" algn="l"/>
              </a:tabLst>
            </a:pPr>
            <a:r>
              <a:rPr sz="3200" b="1" dirty="0">
                <a:solidFill>
                  <a:prstClr val="black"/>
                </a:solidFill>
                <a:cs typeface="Calibri"/>
              </a:rPr>
              <a:t>El </a:t>
            </a:r>
            <a:r>
              <a:rPr sz="3200" spc="-20" dirty="0">
                <a:solidFill>
                  <a:prstClr val="black"/>
                </a:solidFill>
                <a:cs typeface="Calibri"/>
              </a:rPr>
              <a:t>Linfoma </a:t>
            </a:r>
            <a:r>
              <a:rPr sz="3200" dirty="0">
                <a:solidFill>
                  <a:prstClr val="black"/>
                </a:solidFill>
                <a:cs typeface="Calibri"/>
              </a:rPr>
              <a:t>de </a:t>
            </a:r>
            <a:r>
              <a:rPr sz="3200" spc="-10" dirty="0">
                <a:solidFill>
                  <a:prstClr val="black"/>
                </a:solidFill>
                <a:cs typeface="Calibri"/>
              </a:rPr>
              <a:t>Burkitt africano </a:t>
            </a:r>
            <a:r>
              <a:rPr sz="3200" dirty="0">
                <a:solidFill>
                  <a:prstClr val="black"/>
                </a:solidFill>
                <a:cs typeface="Calibri"/>
              </a:rPr>
              <a:t>la </a:t>
            </a:r>
            <a:r>
              <a:rPr sz="3200" spc="-5" dirty="0" err="1">
                <a:solidFill>
                  <a:prstClr val="black"/>
                </a:solidFill>
                <a:cs typeface="Calibri"/>
              </a:rPr>
              <a:t>mand</a:t>
            </a:r>
            <a:r>
              <a:rPr lang="es-AR" sz="3200" spc="-5" dirty="0">
                <a:solidFill>
                  <a:prstClr val="black"/>
                </a:solidFill>
                <a:cs typeface="Calibri"/>
              </a:rPr>
              <a:t>í</a:t>
            </a:r>
            <a:r>
              <a:rPr sz="3200" spc="-5" dirty="0" err="1">
                <a:solidFill>
                  <a:prstClr val="black"/>
                </a:solidFill>
                <a:cs typeface="Calibri"/>
              </a:rPr>
              <a:t>bula</a:t>
            </a:r>
            <a:r>
              <a:rPr sz="3200" spc="-5" dirty="0">
                <a:solidFill>
                  <a:prstClr val="black"/>
                </a:solidFill>
                <a:cs typeface="Calibri"/>
              </a:rPr>
              <a:t> </a:t>
            </a:r>
            <a:r>
              <a:rPr sz="3200" dirty="0">
                <a:solidFill>
                  <a:prstClr val="black"/>
                </a:solidFill>
                <a:cs typeface="Calibri"/>
              </a:rPr>
              <a:t>y  </a:t>
            </a:r>
            <a:r>
              <a:rPr sz="3200" spc="-20" dirty="0">
                <a:solidFill>
                  <a:prstClr val="black"/>
                </a:solidFill>
                <a:cs typeface="Calibri"/>
              </a:rPr>
              <a:t>preferencia </a:t>
            </a:r>
            <a:r>
              <a:rPr sz="3200" spc="-5" dirty="0">
                <a:solidFill>
                  <a:prstClr val="black"/>
                </a:solidFill>
                <a:cs typeface="Calibri"/>
              </a:rPr>
              <a:t>por </a:t>
            </a:r>
            <a:r>
              <a:rPr sz="3200" spc="-10" dirty="0">
                <a:solidFill>
                  <a:prstClr val="black"/>
                </a:solidFill>
                <a:cs typeface="Calibri"/>
              </a:rPr>
              <a:t>vísceras </a:t>
            </a:r>
            <a:r>
              <a:rPr sz="3200" dirty="0">
                <a:solidFill>
                  <a:prstClr val="black"/>
                </a:solidFill>
                <a:cs typeface="Calibri"/>
              </a:rPr>
              <a:t>abdominales </a:t>
            </a:r>
            <a:r>
              <a:rPr sz="3200" spc="-5" dirty="0">
                <a:solidFill>
                  <a:prstClr val="black"/>
                </a:solidFill>
                <a:cs typeface="Calibri"/>
              </a:rPr>
              <a:t>(riñones,  </a:t>
            </a:r>
            <a:r>
              <a:rPr sz="3200" spc="-10" dirty="0">
                <a:solidFill>
                  <a:prstClr val="black"/>
                </a:solidFill>
                <a:cs typeface="Calibri"/>
              </a:rPr>
              <a:t>ovarios,</a:t>
            </a:r>
            <a:r>
              <a:rPr sz="3200" spc="-20" dirty="0">
                <a:solidFill>
                  <a:prstClr val="black"/>
                </a:solidFill>
                <a:cs typeface="Calibri"/>
              </a:rPr>
              <a:t> </a:t>
            </a:r>
            <a:r>
              <a:rPr sz="3200" spc="-10" dirty="0">
                <a:solidFill>
                  <a:prstClr val="black"/>
                </a:solidFill>
                <a:cs typeface="Calibri"/>
              </a:rPr>
              <a:t>supr</a:t>
            </a:r>
            <a:r>
              <a:rPr lang="es-AR" sz="3200" spc="-10" dirty="0">
                <a:solidFill>
                  <a:prstClr val="black"/>
                </a:solidFill>
                <a:cs typeface="Calibri"/>
              </a:rPr>
              <a:t>a</a:t>
            </a:r>
            <a:r>
              <a:rPr sz="3200" spc="-10" dirty="0">
                <a:solidFill>
                  <a:prstClr val="black"/>
                </a:solidFill>
                <a:cs typeface="Calibri"/>
              </a:rPr>
              <a:t>rrenales),</a:t>
            </a:r>
            <a:endParaRPr sz="3200" dirty="0">
              <a:solidFill>
                <a:prstClr val="black"/>
              </a:solidFill>
              <a:cs typeface="Calibri"/>
            </a:endParaRPr>
          </a:p>
          <a:p>
            <a:pPr marL="355600" marR="617220" indent="-342900" algn="just">
              <a:spcBef>
                <a:spcPts val="770"/>
              </a:spcBef>
              <a:buFont typeface="Arial"/>
              <a:buChar char="•"/>
              <a:tabLst>
                <a:tab pos="354965" algn="l"/>
                <a:tab pos="355600" algn="l"/>
              </a:tabLst>
            </a:pPr>
            <a:r>
              <a:rPr sz="3200" spc="-20" dirty="0">
                <a:solidFill>
                  <a:prstClr val="black"/>
                </a:solidFill>
                <a:cs typeface="Calibri"/>
              </a:rPr>
              <a:t>Linfoma </a:t>
            </a:r>
            <a:r>
              <a:rPr sz="3200" dirty="0">
                <a:solidFill>
                  <a:prstClr val="black"/>
                </a:solidFill>
                <a:cs typeface="Calibri"/>
              </a:rPr>
              <a:t>de </a:t>
            </a:r>
            <a:r>
              <a:rPr sz="3200" spc="-10" dirty="0">
                <a:solidFill>
                  <a:prstClr val="black"/>
                </a:solidFill>
                <a:cs typeface="Calibri"/>
              </a:rPr>
              <a:t>Burkitt </a:t>
            </a:r>
            <a:r>
              <a:rPr sz="3200" spc="-15" dirty="0">
                <a:solidFill>
                  <a:prstClr val="black"/>
                </a:solidFill>
                <a:cs typeface="Calibri"/>
              </a:rPr>
              <a:t>esporádico, </a:t>
            </a:r>
            <a:r>
              <a:rPr sz="3200" dirty="0">
                <a:solidFill>
                  <a:prstClr val="black"/>
                </a:solidFill>
                <a:cs typeface="Calibri"/>
              </a:rPr>
              <a:t>en la </a:t>
            </a:r>
            <a:r>
              <a:rPr sz="3200" spc="-5" dirty="0">
                <a:solidFill>
                  <a:prstClr val="black"/>
                </a:solidFill>
                <a:cs typeface="Calibri"/>
              </a:rPr>
              <a:t>región  ileocecal </a:t>
            </a:r>
            <a:r>
              <a:rPr sz="3200" dirty="0">
                <a:solidFill>
                  <a:prstClr val="black"/>
                </a:solidFill>
                <a:cs typeface="Calibri"/>
              </a:rPr>
              <a:t>y en el</a:t>
            </a:r>
            <a:r>
              <a:rPr sz="3200" spc="-40" dirty="0">
                <a:solidFill>
                  <a:prstClr val="black"/>
                </a:solidFill>
                <a:cs typeface="Calibri"/>
              </a:rPr>
              <a:t> </a:t>
            </a:r>
            <a:r>
              <a:rPr sz="3200" spc="-10" dirty="0">
                <a:solidFill>
                  <a:prstClr val="black"/>
                </a:solidFill>
                <a:cs typeface="Calibri"/>
              </a:rPr>
              <a:t>peritoneo</a:t>
            </a:r>
            <a:endParaRPr sz="3200" dirty="0">
              <a:solidFill>
                <a:prstClr val="black"/>
              </a:solidFill>
              <a:cs typeface="Calibri"/>
            </a:endParaRPr>
          </a:p>
        </p:txBody>
      </p:sp>
    </p:spTree>
    <p:extLst>
      <p:ext uri="{BB962C8B-B14F-4D97-AF65-F5344CB8AC3E}">
        <p14:creationId xmlns:p14="http://schemas.microsoft.com/office/powerpoint/2010/main" val="885632667"/>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4380611" cy="3286125"/>
          </a:xfrm>
          <a:prstGeom prst="rect">
            <a:avLst/>
          </a:prstGeom>
          <a:blipFill>
            <a:blip r:embed="rId2" cstate="print"/>
            <a:stretch>
              <a:fillRect/>
            </a:stretch>
          </a:blipFill>
        </p:spPr>
        <p:txBody>
          <a:bodyPr wrap="square" lIns="0" tIns="0" rIns="0" bIns="0" rtlCol="0"/>
          <a:lstStyle/>
          <a:p>
            <a:endParaRPr dirty="0">
              <a:solidFill>
                <a:prstClr val="black"/>
              </a:solidFill>
            </a:endParaRPr>
          </a:p>
        </p:txBody>
      </p:sp>
      <p:sp>
        <p:nvSpPr>
          <p:cNvPr id="3" name="object 3"/>
          <p:cNvSpPr/>
          <p:nvPr/>
        </p:nvSpPr>
        <p:spPr>
          <a:xfrm>
            <a:off x="3786123" y="1928761"/>
            <a:ext cx="4270375" cy="3843401"/>
          </a:xfrm>
          <a:prstGeom prst="rect">
            <a:avLst/>
          </a:prstGeom>
          <a:blipFill>
            <a:blip r:embed="rId3" cstate="print"/>
            <a:stretch>
              <a:fillRect/>
            </a:stretch>
          </a:blipFill>
        </p:spPr>
        <p:txBody>
          <a:bodyPr wrap="square" lIns="0" tIns="0" rIns="0" bIns="0" rtlCol="0"/>
          <a:lstStyle/>
          <a:p>
            <a:endParaRPr dirty="0">
              <a:solidFill>
                <a:prstClr val="black"/>
              </a:solidFill>
            </a:endParaRPr>
          </a:p>
        </p:txBody>
      </p:sp>
    </p:spTree>
    <p:extLst>
      <p:ext uri="{BB962C8B-B14F-4D97-AF65-F5344CB8AC3E}">
        <p14:creationId xmlns:p14="http://schemas.microsoft.com/office/powerpoint/2010/main" val="813880087"/>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312420" y="1536191"/>
            <a:ext cx="650748" cy="640079"/>
          </a:xfrm>
          <a:prstGeom prst="rect">
            <a:avLst/>
          </a:prstGeom>
          <a:blipFill>
            <a:blip r:embed="rId2" cstate="print"/>
            <a:stretch>
              <a:fillRect/>
            </a:stretch>
          </a:blipFill>
        </p:spPr>
        <p:txBody>
          <a:bodyPr wrap="square" lIns="0" tIns="0" rIns="0" bIns="0" rtlCol="0"/>
          <a:lstStyle/>
          <a:p>
            <a:endParaRPr dirty="0">
              <a:solidFill>
                <a:prstClr val="black"/>
              </a:solidFill>
            </a:endParaRPr>
          </a:p>
        </p:txBody>
      </p:sp>
      <p:sp>
        <p:nvSpPr>
          <p:cNvPr id="3" name="object 3"/>
          <p:cNvSpPr/>
          <p:nvPr/>
        </p:nvSpPr>
        <p:spPr>
          <a:xfrm>
            <a:off x="638555" y="1516380"/>
            <a:ext cx="2974847" cy="659891"/>
          </a:xfrm>
          <a:prstGeom prst="rect">
            <a:avLst/>
          </a:prstGeom>
          <a:blipFill>
            <a:blip r:embed="rId3" cstate="print"/>
            <a:stretch>
              <a:fillRect/>
            </a:stretch>
          </a:blipFill>
        </p:spPr>
        <p:txBody>
          <a:bodyPr wrap="square" lIns="0" tIns="0" rIns="0" bIns="0" rtlCol="0"/>
          <a:lstStyle/>
          <a:p>
            <a:endParaRPr dirty="0">
              <a:solidFill>
                <a:prstClr val="black"/>
              </a:solidFill>
            </a:endParaRPr>
          </a:p>
        </p:txBody>
      </p:sp>
      <p:sp>
        <p:nvSpPr>
          <p:cNvPr id="4" name="object 4"/>
          <p:cNvSpPr txBox="1"/>
          <p:nvPr/>
        </p:nvSpPr>
        <p:spPr>
          <a:xfrm>
            <a:off x="535940" y="1510635"/>
            <a:ext cx="7816850" cy="2660015"/>
          </a:xfrm>
          <a:prstGeom prst="rect">
            <a:avLst/>
          </a:prstGeom>
        </p:spPr>
        <p:txBody>
          <a:bodyPr vert="horz" wrap="square" lIns="0" tIns="109855" rIns="0" bIns="0" rtlCol="0">
            <a:spAutoFit/>
          </a:bodyPr>
          <a:lstStyle/>
          <a:p>
            <a:pPr marL="355600" indent="-342900">
              <a:spcBef>
                <a:spcPts val="865"/>
              </a:spcBef>
              <a:buFont typeface="Arial"/>
              <a:buChar char="•"/>
              <a:tabLst>
                <a:tab pos="354965" algn="l"/>
                <a:tab pos="355600" algn="l"/>
              </a:tabLst>
            </a:pPr>
            <a:r>
              <a:rPr sz="3200" b="1" spc="-15" dirty="0">
                <a:solidFill>
                  <a:srgbClr val="17375E"/>
                </a:solidFill>
                <a:cs typeface="Calibri"/>
              </a:rPr>
              <a:t>PRONOSTICO.</a:t>
            </a:r>
            <a:endParaRPr sz="3200" dirty="0">
              <a:solidFill>
                <a:prstClr val="black"/>
              </a:solidFill>
              <a:cs typeface="Calibri"/>
            </a:endParaRPr>
          </a:p>
          <a:p>
            <a:pPr marL="355600" marR="5080" indent="-342900" algn="just">
              <a:spcBef>
                <a:spcPts val="770"/>
              </a:spcBef>
              <a:buFont typeface="Arial"/>
              <a:buChar char="•"/>
              <a:tabLst>
                <a:tab pos="354965" algn="l"/>
                <a:tab pos="355600" algn="l"/>
              </a:tabLst>
            </a:pPr>
            <a:r>
              <a:rPr sz="3200" spc="-5" dirty="0">
                <a:solidFill>
                  <a:prstClr val="black"/>
                </a:solidFill>
                <a:cs typeface="Calibri"/>
              </a:rPr>
              <a:t>Es </a:t>
            </a:r>
            <a:r>
              <a:rPr sz="3200" dirty="0">
                <a:solidFill>
                  <a:prstClr val="black"/>
                </a:solidFill>
                <a:cs typeface="Calibri"/>
              </a:rPr>
              <a:t>un </a:t>
            </a:r>
            <a:r>
              <a:rPr sz="3200" spc="-20" dirty="0">
                <a:solidFill>
                  <a:prstClr val="black"/>
                </a:solidFill>
                <a:cs typeface="Calibri"/>
              </a:rPr>
              <a:t>Linfoma </a:t>
            </a:r>
            <a:r>
              <a:rPr sz="3200" spc="-15" dirty="0">
                <a:solidFill>
                  <a:prstClr val="black"/>
                </a:solidFill>
                <a:cs typeface="Calibri"/>
              </a:rPr>
              <a:t>agresivo, </a:t>
            </a:r>
            <a:r>
              <a:rPr sz="3200" spc="-10" dirty="0">
                <a:solidFill>
                  <a:prstClr val="black"/>
                </a:solidFill>
                <a:cs typeface="Calibri"/>
              </a:rPr>
              <a:t>con </a:t>
            </a:r>
            <a:r>
              <a:rPr sz="3200" spc="-15" dirty="0">
                <a:solidFill>
                  <a:prstClr val="black"/>
                </a:solidFill>
                <a:cs typeface="Calibri"/>
              </a:rPr>
              <a:t>respuesta  </a:t>
            </a:r>
            <a:r>
              <a:rPr sz="3200" spc="-5" dirty="0">
                <a:solidFill>
                  <a:prstClr val="black"/>
                </a:solidFill>
                <a:cs typeface="Calibri"/>
              </a:rPr>
              <a:t>aceptable </a:t>
            </a:r>
            <a:r>
              <a:rPr sz="3200" dirty="0">
                <a:solidFill>
                  <a:prstClr val="black"/>
                </a:solidFill>
                <a:cs typeface="Calibri"/>
              </a:rPr>
              <a:t>a ciclos </a:t>
            </a:r>
            <a:r>
              <a:rPr sz="3200" spc="-15" dirty="0">
                <a:solidFill>
                  <a:prstClr val="black"/>
                </a:solidFill>
                <a:cs typeface="Calibri"/>
              </a:rPr>
              <a:t>cortos </a:t>
            </a:r>
            <a:r>
              <a:rPr sz="3200" spc="-5" dirty="0">
                <a:solidFill>
                  <a:prstClr val="black"/>
                </a:solidFill>
                <a:cs typeface="Calibri"/>
              </a:rPr>
              <a:t>de </a:t>
            </a:r>
            <a:r>
              <a:rPr sz="3200" spc="-10" dirty="0">
                <a:solidFill>
                  <a:prstClr val="black"/>
                </a:solidFill>
                <a:cs typeface="Calibri"/>
              </a:rPr>
              <a:t>quimioterapia </a:t>
            </a:r>
            <a:r>
              <a:rPr sz="3200" dirty="0">
                <a:solidFill>
                  <a:prstClr val="black"/>
                </a:solidFill>
                <a:cs typeface="Calibri"/>
              </a:rPr>
              <a:t>en  </a:t>
            </a:r>
            <a:r>
              <a:rPr sz="3200" spc="-5" dirty="0">
                <a:solidFill>
                  <a:prstClr val="black"/>
                </a:solidFill>
                <a:cs typeface="Calibri"/>
              </a:rPr>
              <a:t>dosis </a:t>
            </a:r>
            <a:r>
              <a:rPr sz="3200" spc="-10" dirty="0">
                <a:solidFill>
                  <a:prstClr val="black"/>
                </a:solidFill>
                <a:cs typeface="Calibri"/>
              </a:rPr>
              <a:t>altas </a:t>
            </a:r>
            <a:r>
              <a:rPr sz="3200" dirty="0">
                <a:solidFill>
                  <a:prstClr val="black"/>
                </a:solidFill>
                <a:cs typeface="Calibri"/>
              </a:rPr>
              <a:t>, </a:t>
            </a:r>
            <a:r>
              <a:rPr sz="3200" spc="-10" dirty="0">
                <a:solidFill>
                  <a:prstClr val="black"/>
                </a:solidFill>
                <a:cs typeface="Calibri"/>
              </a:rPr>
              <a:t>con </a:t>
            </a:r>
            <a:r>
              <a:rPr sz="3200" dirty="0">
                <a:solidFill>
                  <a:prstClr val="black"/>
                </a:solidFill>
                <a:cs typeface="Calibri"/>
              </a:rPr>
              <a:t>la </a:t>
            </a:r>
            <a:r>
              <a:rPr sz="3200" spc="-5" dirty="0">
                <a:solidFill>
                  <a:prstClr val="black"/>
                </a:solidFill>
                <a:cs typeface="Calibri"/>
              </a:rPr>
              <a:t>que </a:t>
            </a:r>
            <a:r>
              <a:rPr sz="3200" dirty="0">
                <a:solidFill>
                  <a:prstClr val="black"/>
                </a:solidFill>
                <a:cs typeface="Calibri"/>
              </a:rPr>
              <a:t>muchos </a:t>
            </a:r>
            <a:r>
              <a:rPr sz="3200" spc="-10" dirty="0">
                <a:solidFill>
                  <a:prstClr val="black"/>
                </a:solidFill>
                <a:cs typeface="Calibri"/>
              </a:rPr>
              <a:t>pacientes  llegan </a:t>
            </a:r>
            <a:r>
              <a:rPr sz="3200" spc="-15" dirty="0">
                <a:solidFill>
                  <a:prstClr val="black"/>
                </a:solidFill>
                <a:cs typeface="Calibri"/>
              </a:rPr>
              <a:t>aparentemente </a:t>
            </a:r>
            <a:r>
              <a:rPr sz="3200" dirty="0">
                <a:solidFill>
                  <a:prstClr val="black"/>
                </a:solidFill>
                <a:cs typeface="Calibri"/>
              </a:rPr>
              <a:t>a</a:t>
            </a:r>
            <a:r>
              <a:rPr sz="3200" spc="20" dirty="0">
                <a:solidFill>
                  <a:prstClr val="black"/>
                </a:solidFill>
                <a:cs typeface="Calibri"/>
              </a:rPr>
              <a:t> </a:t>
            </a:r>
            <a:r>
              <a:rPr sz="3200" spc="-20" dirty="0">
                <a:solidFill>
                  <a:prstClr val="black"/>
                </a:solidFill>
                <a:cs typeface="Calibri"/>
              </a:rPr>
              <a:t>curarse.</a:t>
            </a:r>
            <a:endParaRPr sz="3200" dirty="0">
              <a:solidFill>
                <a:prstClr val="black"/>
              </a:solidFill>
              <a:cs typeface="Calibri"/>
            </a:endParaRPr>
          </a:p>
        </p:txBody>
      </p:sp>
    </p:spTree>
    <p:extLst>
      <p:ext uri="{BB962C8B-B14F-4D97-AF65-F5344CB8AC3E}">
        <p14:creationId xmlns:p14="http://schemas.microsoft.com/office/powerpoint/2010/main" val="3617734745"/>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714349" y="357315"/>
            <a:ext cx="8205818" cy="6078409"/>
          </a:xfrm>
          <a:prstGeom prst="rect">
            <a:avLst/>
          </a:prstGeom>
          <a:blipFill>
            <a:blip r:embed="rId2" cstate="print"/>
            <a:stretch>
              <a:fillRect/>
            </a:stretch>
          </a:blipFill>
        </p:spPr>
        <p:txBody>
          <a:bodyPr wrap="square" lIns="0" tIns="0" rIns="0" bIns="0" rtlCol="0"/>
          <a:lstStyle/>
          <a:p>
            <a:endParaRPr dirty="0">
              <a:solidFill>
                <a:prstClr val="black"/>
              </a:solidFill>
            </a:endParaRPr>
          </a:p>
        </p:txBody>
      </p:sp>
      <p:sp>
        <p:nvSpPr>
          <p:cNvPr id="3" name="object 3"/>
          <p:cNvSpPr/>
          <p:nvPr/>
        </p:nvSpPr>
        <p:spPr>
          <a:xfrm>
            <a:off x="707999" y="350774"/>
            <a:ext cx="8261350" cy="6091555"/>
          </a:xfrm>
          <a:custGeom>
            <a:avLst/>
            <a:gdLst/>
            <a:ahLst/>
            <a:cxnLst/>
            <a:rect l="l" t="t" r="r" b="b"/>
            <a:pathLst>
              <a:path w="8261350" h="6091555">
                <a:moveTo>
                  <a:pt x="0" y="6091301"/>
                </a:moveTo>
                <a:lnTo>
                  <a:pt x="8260969" y="6091301"/>
                </a:lnTo>
                <a:lnTo>
                  <a:pt x="8260969" y="0"/>
                </a:lnTo>
                <a:lnTo>
                  <a:pt x="0" y="0"/>
                </a:lnTo>
                <a:lnTo>
                  <a:pt x="0" y="6091301"/>
                </a:lnTo>
                <a:close/>
              </a:path>
            </a:pathLst>
          </a:custGeom>
          <a:ln w="12700">
            <a:solidFill>
              <a:srgbClr val="0F243E"/>
            </a:solidFill>
          </a:ln>
        </p:spPr>
        <p:txBody>
          <a:bodyPr wrap="square" lIns="0" tIns="0" rIns="0" bIns="0" rtlCol="0"/>
          <a:lstStyle/>
          <a:p>
            <a:endParaRPr dirty="0">
              <a:solidFill>
                <a:prstClr val="black"/>
              </a:solidFill>
            </a:endParaRPr>
          </a:p>
        </p:txBody>
      </p:sp>
      <p:sp>
        <p:nvSpPr>
          <p:cNvPr id="4" name="object 4"/>
          <p:cNvSpPr/>
          <p:nvPr/>
        </p:nvSpPr>
        <p:spPr>
          <a:xfrm>
            <a:off x="714349" y="357124"/>
            <a:ext cx="8143875" cy="1569720"/>
          </a:xfrm>
          <a:prstGeom prst="rect">
            <a:avLst/>
          </a:prstGeom>
          <a:blipFill>
            <a:blip r:embed="rId3" cstate="print"/>
            <a:stretch>
              <a:fillRect/>
            </a:stretch>
          </a:blipFill>
        </p:spPr>
        <p:txBody>
          <a:bodyPr wrap="square" lIns="0" tIns="0" rIns="0" bIns="0" rtlCol="0"/>
          <a:lstStyle/>
          <a:p>
            <a:endParaRPr dirty="0">
              <a:solidFill>
                <a:prstClr val="black"/>
              </a:solidFill>
            </a:endParaRPr>
          </a:p>
        </p:txBody>
      </p:sp>
      <p:sp>
        <p:nvSpPr>
          <p:cNvPr id="5" name="object 5"/>
          <p:cNvSpPr/>
          <p:nvPr/>
        </p:nvSpPr>
        <p:spPr>
          <a:xfrm>
            <a:off x="714349" y="357124"/>
            <a:ext cx="8143875" cy="1569720"/>
          </a:xfrm>
          <a:custGeom>
            <a:avLst/>
            <a:gdLst/>
            <a:ahLst/>
            <a:cxnLst/>
            <a:rect l="l" t="t" r="r" b="b"/>
            <a:pathLst>
              <a:path w="8143875" h="1569720">
                <a:moveTo>
                  <a:pt x="0" y="1569720"/>
                </a:moveTo>
                <a:lnTo>
                  <a:pt x="8143875" y="1569720"/>
                </a:lnTo>
                <a:lnTo>
                  <a:pt x="8143875" y="0"/>
                </a:lnTo>
                <a:lnTo>
                  <a:pt x="0" y="0"/>
                </a:lnTo>
                <a:lnTo>
                  <a:pt x="0" y="1569720"/>
                </a:lnTo>
                <a:close/>
              </a:path>
            </a:pathLst>
          </a:custGeom>
          <a:ln w="12699">
            <a:solidFill>
              <a:srgbClr val="497DBA"/>
            </a:solidFill>
          </a:ln>
        </p:spPr>
        <p:txBody>
          <a:bodyPr wrap="square" lIns="0" tIns="0" rIns="0" bIns="0" rtlCol="0"/>
          <a:lstStyle/>
          <a:p>
            <a:endParaRPr dirty="0">
              <a:solidFill>
                <a:prstClr val="black"/>
              </a:solidFill>
            </a:endParaRPr>
          </a:p>
        </p:txBody>
      </p:sp>
      <p:sp>
        <p:nvSpPr>
          <p:cNvPr id="6" name="object 6"/>
          <p:cNvSpPr txBox="1">
            <a:spLocks noGrp="1"/>
          </p:cNvSpPr>
          <p:nvPr>
            <p:ph type="title"/>
          </p:nvPr>
        </p:nvSpPr>
        <p:spPr>
          <a:xfrm>
            <a:off x="847140" y="364363"/>
            <a:ext cx="7877175" cy="1489710"/>
          </a:xfrm>
          <a:prstGeom prst="rect">
            <a:avLst/>
          </a:prstGeom>
        </p:spPr>
        <p:txBody>
          <a:bodyPr vert="horz" wrap="square" lIns="0" tIns="13335" rIns="0" bIns="0" rtlCol="0">
            <a:spAutoFit/>
          </a:bodyPr>
          <a:lstStyle/>
          <a:p>
            <a:pPr marL="12065" marR="5080" algn="ctr">
              <a:lnSpc>
                <a:spcPct val="100000"/>
              </a:lnSpc>
              <a:spcBef>
                <a:spcPts val="105"/>
              </a:spcBef>
            </a:pPr>
            <a:r>
              <a:rPr sz="3200" b="0" spc="-5" dirty="0">
                <a:solidFill>
                  <a:srgbClr val="0F243E"/>
                </a:solidFill>
                <a:latin typeface="Calibri"/>
                <a:cs typeface="Calibri"/>
              </a:rPr>
              <a:t>DIFERENCIAS CLINICAS ENTRE LA </a:t>
            </a:r>
            <a:r>
              <a:rPr sz="3200" b="0" spc="-10" dirty="0">
                <a:solidFill>
                  <a:srgbClr val="0F243E"/>
                </a:solidFill>
                <a:latin typeface="Calibri"/>
                <a:cs typeface="Calibri"/>
              </a:rPr>
              <a:t>ENFERMEDAD  </a:t>
            </a:r>
            <a:r>
              <a:rPr sz="3200" b="0" dirty="0">
                <a:solidFill>
                  <a:srgbClr val="0F243E"/>
                </a:solidFill>
                <a:latin typeface="Calibri"/>
                <a:cs typeface="Calibri"/>
              </a:rPr>
              <a:t>DE </a:t>
            </a:r>
            <a:r>
              <a:rPr sz="3200" b="0" spc="-5" dirty="0">
                <a:solidFill>
                  <a:srgbClr val="0F243E"/>
                </a:solidFill>
                <a:latin typeface="Calibri"/>
                <a:cs typeface="Calibri"/>
              </a:rPr>
              <a:t>HODGKIN </a:t>
            </a:r>
            <a:r>
              <a:rPr sz="3200" b="0" dirty="0">
                <a:solidFill>
                  <a:srgbClr val="0F243E"/>
                </a:solidFill>
                <a:latin typeface="Calibri"/>
                <a:cs typeface="Calibri"/>
              </a:rPr>
              <a:t>Y </a:t>
            </a:r>
            <a:r>
              <a:rPr sz="3200" b="0" spc="-30" dirty="0">
                <a:solidFill>
                  <a:srgbClr val="0F243E"/>
                </a:solidFill>
                <a:latin typeface="Calibri"/>
                <a:cs typeface="Calibri"/>
              </a:rPr>
              <a:t>LOS </a:t>
            </a:r>
            <a:r>
              <a:rPr sz="3200" b="0" spc="-10" dirty="0">
                <a:solidFill>
                  <a:srgbClr val="0F243E"/>
                </a:solidFill>
                <a:latin typeface="Calibri"/>
                <a:cs typeface="Calibri"/>
              </a:rPr>
              <a:t>LINFOMAS </a:t>
            </a:r>
            <a:r>
              <a:rPr sz="3200" b="0" dirty="0">
                <a:solidFill>
                  <a:srgbClr val="0F243E"/>
                </a:solidFill>
                <a:latin typeface="Calibri"/>
                <a:cs typeface="Calibri"/>
              </a:rPr>
              <a:t>NO  </a:t>
            </a:r>
            <a:r>
              <a:rPr sz="3200" b="0" spc="-5" dirty="0">
                <a:solidFill>
                  <a:srgbClr val="0F243E"/>
                </a:solidFill>
                <a:latin typeface="Calibri"/>
                <a:cs typeface="Calibri"/>
              </a:rPr>
              <a:t>HODGKINIANOS</a:t>
            </a:r>
            <a:endParaRPr sz="3200" dirty="0">
              <a:latin typeface="Calibri"/>
              <a:cs typeface="Calibri"/>
            </a:endParaRPr>
          </a:p>
        </p:txBody>
      </p:sp>
    </p:spTree>
    <p:extLst>
      <p:ext uri="{BB962C8B-B14F-4D97-AF65-F5344CB8AC3E}">
        <p14:creationId xmlns:p14="http://schemas.microsoft.com/office/powerpoint/2010/main" val="42807175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121765" y="1491742"/>
            <a:ext cx="5732145" cy="635000"/>
          </a:xfrm>
          <a:prstGeom prst="rect">
            <a:avLst/>
          </a:prstGeom>
        </p:spPr>
        <p:txBody>
          <a:bodyPr vert="horz" wrap="square" lIns="0" tIns="12065" rIns="0" bIns="0" rtlCol="0">
            <a:spAutoFit/>
          </a:bodyPr>
          <a:lstStyle/>
          <a:p>
            <a:pPr marL="12700">
              <a:lnSpc>
                <a:spcPct val="100000"/>
              </a:lnSpc>
              <a:spcBef>
                <a:spcPts val="95"/>
              </a:spcBef>
            </a:pPr>
            <a:r>
              <a:rPr spc="-5" dirty="0"/>
              <a:t>Leucemias</a:t>
            </a:r>
            <a:r>
              <a:rPr spc="-10" dirty="0"/>
              <a:t> </a:t>
            </a:r>
            <a:r>
              <a:rPr spc="-5" dirty="0"/>
              <a:t>Mielocíticas</a:t>
            </a:r>
          </a:p>
        </p:txBody>
      </p:sp>
      <p:sp>
        <p:nvSpPr>
          <p:cNvPr id="3" name="object 3"/>
          <p:cNvSpPr txBox="1"/>
          <p:nvPr/>
        </p:nvSpPr>
        <p:spPr>
          <a:xfrm>
            <a:off x="1191869" y="2351659"/>
            <a:ext cx="6391275" cy="2220595"/>
          </a:xfrm>
          <a:prstGeom prst="rect">
            <a:avLst/>
          </a:prstGeom>
        </p:spPr>
        <p:txBody>
          <a:bodyPr vert="horz" wrap="square" lIns="0" tIns="12700" rIns="0" bIns="0" rtlCol="0">
            <a:spAutoFit/>
          </a:bodyPr>
          <a:lstStyle/>
          <a:p>
            <a:pPr marL="285750" marR="5080" indent="-273685" algn="just">
              <a:lnSpc>
                <a:spcPct val="100000"/>
              </a:lnSpc>
              <a:spcBef>
                <a:spcPts val="100"/>
              </a:spcBef>
            </a:pPr>
            <a:r>
              <a:rPr sz="1800" spc="20" dirty="0">
                <a:solidFill>
                  <a:srgbClr val="93C500"/>
                </a:solidFill>
                <a:latin typeface="Wingdings 2"/>
                <a:cs typeface="Wingdings 2"/>
              </a:rPr>
              <a:t></a:t>
            </a:r>
            <a:r>
              <a:rPr sz="1800" spc="20" dirty="0">
                <a:solidFill>
                  <a:srgbClr val="93C500"/>
                </a:solidFill>
                <a:latin typeface="Times New Roman"/>
                <a:cs typeface="Times New Roman"/>
              </a:rPr>
              <a:t> </a:t>
            </a:r>
            <a:r>
              <a:rPr sz="2400" dirty="0">
                <a:solidFill>
                  <a:srgbClr val="3D3C2C"/>
                </a:solidFill>
                <a:latin typeface="Century Gothic"/>
                <a:cs typeface="Century Gothic"/>
              </a:rPr>
              <a:t>Comprometen </a:t>
            </a:r>
            <a:r>
              <a:rPr sz="2400" spc="-5" dirty="0">
                <a:solidFill>
                  <a:srgbClr val="3D3C2C"/>
                </a:solidFill>
                <a:latin typeface="Century Gothic"/>
                <a:cs typeface="Century Gothic"/>
              </a:rPr>
              <a:t>las células madre  pluripotenciales </a:t>
            </a:r>
            <a:r>
              <a:rPr sz="2400" dirty="0">
                <a:solidFill>
                  <a:srgbClr val="3D3C2C"/>
                </a:solidFill>
                <a:latin typeface="Century Gothic"/>
                <a:cs typeface="Century Gothic"/>
              </a:rPr>
              <a:t>mieloides en </a:t>
            </a:r>
            <a:r>
              <a:rPr sz="2400" spc="-5" dirty="0">
                <a:solidFill>
                  <a:srgbClr val="3D3C2C"/>
                </a:solidFill>
                <a:latin typeface="Century Gothic"/>
                <a:cs typeface="Century Gothic"/>
              </a:rPr>
              <a:t>la médula  </a:t>
            </a:r>
            <a:r>
              <a:rPr sz="2400" dirty="0">
                <a:solidFill>
                  <a:srgbClr val="3D3C2C"/>
                </a:solidFill>
                <a:latin typeface="Century Gothic"/>
                <a:cs typeface="Century Gothic"/>
              </a:rPr>
              <a:t>ósea, interfieren </a:t>
            </a:r>
            <a:r>
              <a:rPr sz="2400" spc="-5" dirty="0">
                <a:solidFill>
                  <a:srgbClr val="3D3C2C"/>
                </a:solidFill>
                <a:latin typeface="Century Gothic"/>
                <a:cs typeface="Century Gothic"/>
              </a:rPr>
              <a:t>sobre la </a:t>
            </a:r>
            <a:r>
              <a:rPr sz="2400" dirty="0">
                <a:solidFill>
                  <a:srgbClr val="3D3C2C"/>
                </a:solidFill>
                <a:latin typeface="Century Gothic"/>
                <a:cs typeface="Century Gothic"/>
              </a:rPr>
              <a:t>maduración </a:t>
            </a:r>
            <a:r>
              <a:rPr sz="2400" spc="-5" dirty="0">
                <a:solidFill>
                  <a:srgbClr val="3D3C2C"/>
                </a:solidFill>
                <a:latin typeface="Century Gothic"/>
                <a:cs typeface="Century Gothic"/>
              </a:rPr>
              <a:t>de  </a:t>
            </a:r>
            <a:r>
              <a:rPr sz="2400" dirty="0">
                <a:solidFill>
                  <a:srgbClr val="3D3C2C"/>
                </a:solidFill>
                <a:latin typeface="Century Gothic"/>
                <a:cs typeface="Century Gothic"/>
              </a:rPr>
              <a:t>todas </a:t>
            </a:r>
            <a:r>
              <a:rPr sz="2400" spc="-5" dirty="0">
                <a:solidFill>
                  <a:srgbClr val="3D3C2C"/>
                </a:solidFill>
                <a:latin typeface="Century Gothic"/>
                <a:cs typeface="Century Gothic"/>
              </a:rPr>
              <a:t>las células sanguíneas, </a:t>
            </a:r>
            <a:r>
              <a:rPr sz="2400" dirty="0">
                <a:solidFill>
                  <a:srgbClr val="3D3C2C"/>
                </a:solidFill>
                <a:latin typeface="Century Gothic"/>
                <a:cs typeface="Century Gothic"/>
              </a:rPr>
              <a:t>incluidos </a:t>
            </a:r>
            <a:r>
              <a:rPr sz="2400" spc="-5" dirty="0">
                <a:solidFill>
                  <a:srgbClr val="3D3C2C"/>
                </a:solidFill>
                <a:latin typeface="Century Gothic"/>
                <a:cs typeface="Century Gothic"/>
              </a:rPr>
              <a:t>los  </a:t>
            </a:r>
            <a:r>
              <a:rPr sz="2400" dirty="0">
                <a:solidFill>
                  <a:srgbClr val="3D3C2C"/>
                </a:solidFill>
                <a:latin typeface="Century Gothic"/>
                <a:cs typeface="Century Gothic"/>
              </a:rPr>
              <a:t>granulocitos, </a:t>
            </a:r>
            <a:r>
              <a:rPr sz="2400" spc="-5" dirty="0">
                <a:solidFill>
                  <a:srgbClr val="3D3C2C"/>
                </a:solidFill>
                <a:latin typeface="Century Gothic"/>
                <a:cs typeface="Century Gothic"/>
              </a:rPr>
              <a:t>los </a:t>
            </a:r>
            <a:r>
              <a:rPr sz="2400" dirty="0">
                <a:solidFill>
                  <a:srgbClr val="3D3C2C"/>
                </a:solidFill>
                <a:latin typeface="Century Gothic"/>
                <a:cs typeface="Century Gothic"/>
              </a:rPr>
              <a:t>eritrocitos y </a:t>
            </a:r>
            <a:r>
              <a:rPr sz="2400" spc="-5" dirty="0">
                <a:solidFill>
                  <a:srgbClr val="3D3C2C"/>
                </a:solidFill>
                <a:latin typeface="Century Gothic"/>
                <a:cs typeface="Century Gothic"/>
              </a:rPr>
              <a:t>los  </a:t>
            </a:r>
            <a:r>
              <a:rPr sz="2400" dirty="0">
                <a:solidFill>
                  <a:srgbClr val="3D3C2C"/>
                </a:solidFill>
                <a:latin typeface="Century Gothic"/>
                <a:cs typeface="Century Gothic"/>
              </a:rPr>
              <a:t>trombocitos.</a:t>
            </a:r>
            <a:endParaRPr sz="2400" dirty="0">
              <a:latin typeface="Century Gothic"/>
              <a:cs typeface="Century Gothic"/>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269</TotalTime>
  <Words>3748</Words>
  <Application>Microsoft Office PowerPoint</Application>
  <PresentationFormat>Presentación en pantalla (4:3)</PresentationFormat>
  <Paragraphs>425</Paragraphs>
  <Slides>83</Slides>
  <Notes>0</Notes>
  <HiddenSlides>0</HiddenSlides>
  <MMClips>0</MMClips>
  <ScaleCrop>false</ScaleCrop>
  <HeadingPairs>
    <vt:vector size="6" baseType="variant">
      <vt:variant>
        <vt:lpstr>Fuentes usadas</vt:lpstr>
      </vt:variant>
      <vt:variant>
        <vt:i4>7</vt:i4>
      </vt:variant>
      <vt:variant>
        <vt:lpstr>Tema</vt:lpstr>
      </vt:variant>
      <vt:variant>
        <vt:i4>3</vt:i4>
      </vt:variant>
      <vt:variant>
        <vt:lpstr>Títulos de diapositiva</vt:lpstr>
      </vt:variant>
      <vt:variant>
        <vt:i4>83</vt:i4>
      </vt:variant>
    </vt:vector>
  </HeadingPairs>
  <TitlesOfParts>
    <vt:vector size="93" baseType="lpstr">
      <vt:lpstr>Arial</vt:lpstr>
      <vt:lpstr>Calibri</vt:lpstr>
      <vt:lpstr>Century Gothic</vt:lpstr>
      <vt:lpstr>Courier New</vt:lpstr>
      <vt:lpstr>Times New Roman</vt:lpstr>
      <vt:lpstr>Wingdings</vt:lpstr>
      <vt:lpstr>Wingdings 2</vt:lpstr>
      <vt:lpstr>Office Theme</vt:lpstr>
      <vt:lpstr>Tema de Office</vt:lpstr>
      <vt:lpstr>2_Office Theme</vt:lpstr>
      <vt:lpstr>Presentación de PowerPoint</vt:lpstr>
      <vt:lpstr>Leucemias</vt:lpstr>
      <vt:lpstr>Leucemia</vt:lpstr>
      <vt:lpstr>Leucemia</vt:lpstr>
      <vt:lpstr>Leucemia</vt:lpstr>
      <vt:lpstr>Clasificación</vt:lpstr>
      <vt:lpstr>Clasificación</vt:lpstr>
      <vt:lpstr>Leucemias Linfocíticas</vt:lpstr>
      <vt:lpstr>Leucemias Mielocíticas</vt:lpstr>
      <vt:lpstr>Etiología y Biología Molecular</vt:lpstr>
      <vt:lpstr>Etiología y Biología Molecular</vt:lpstr>
      <vt:lpstr>Etiología y Biología Molecular</vt:lpstr>
      <vt:lpstr>Etiología y Biología Molecular</vt:lpstr>
      <vt:lpstr>Etiología y Biología Molecular</vt:lpstr>
      <vt:lpstr>Leucemias Agudas</vt:lpstr>
      <vt:lpstr>Leucemias Agudas</vt:lpstr>
      <vt:lpstr>Leucemias Agudas</vt:lpstr>
      <vt:lpstr>Leucemias Agudas</vt:lpstr>
      <vt:lpstr>Leucemias Agudas</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Manifestaciones</vt:lpstr>
      <vt:lpstr>Manifestaciones</vt:lpstr>
      <vt:lpstr>Manifestaciones</vt:lpstr>
      <vt:lpstr>Manifestaciones</vt:lpstr>
      <vt:lpstr>Manifestaciones</vt:lpstr>
      <vt:lpstr>Manifestaciones</vt:lpstr>
      <vt:lpstr>Manifestaciones</vt:lpstr>
      <vt:lpstr>Diagnostico y Estadificación</vt:lpstr>
      <vt:lpstr>Diagnóstico y Estadificación</vt:lpstr>
      <vt:lpstr>Diagnóstico y Estadificación</vt:lpstr>
      <vt:lpstr>Tratamiento</vt:lpstr>
      <vt:lpstr>Tratamiento</vt:lpstr>
      <vt:lpstr>Tratamiento</vt:lpstr>
      <vt:lpstr>Tratamiento</vt:lpstr>
      <vt:lpstr>Tratamiento</vt:lpstr>
      <vt:lpstr>Tratamiento</vt:lpstr>
      <vt:lpstr>Leucemias Crónicas</vt:lpstr>
      <vt:lpstr>Leucemias Crónicas</vt:lpstr>
      <vt:lpstr>Leucemias Crónicas</vt:lpstr>
      <vt:lpstr>Leucemias Crónicas</vt:lpstr>
      <vt:lpstr>Presentación de PowerPoint</vt:lpstr>
      <vt:lpstr>Presentación de PowerPoint</vt:lpstr>
      <vt:lpstr>Presentación de PowerPoint</vt:lpstr>
      <vt:lpstr>Manifestaciones</vt:lpstr>
      <vt:lpstr>Manifestaciones</vt:lpstr>
      <vt:lpstr>Manifestaciones</vt:lpstr>
      <vt:lpstr>Presentación de PowerPoint</vt:lpstr>
      <vt:lpstr>Manifestaciones</vt:lpstr>
      <vt:lpstr>Manifestaciones</vt:lpstr>
      <vt:lpstr>Manifestaciones</vt:lpstr>
      <vt:lpstr>Manifestaciones</vt:lpstr>
      <vt:lpstr>Manifestaciones</vt:lpstr>
      <vt:lpstr>Diagnóstico y Tratamiento</vt:lpstr>
      <vt:lpstr>Diagnóstico y Tratamiento</vt:lpstr>
      <vt:lpstr>Diagnóstico y Tratamiento</vt:lpstr>
      <vt:lpstr>Diagnóstico y Tratamiento</vt:lpstr>
      <vt:lpstr>Diagnóstico y Tratamiento</vt:lpstr>
      <vt:lpstr>Presentación de PowerPoint</vt:lpstr>
      <vt:lpstr>Presentación de PowerPoint</vt:lpstr>
      <vt:lpstr>Presentación de PowerPoint</vt:lpstr>
      <vt:lpstr>Presentación de PowerPoint</vt:lpstr>
      <vt:lpstr>Presentación de PowerPoint</vt:lpstr>
      <vt:lpstr>Presentación de PowerPoint</vt:lpstr>
      <vt:lpstr>CLASIFICACION DE LA ENFERMEDAD DE HODGKIN</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MANIFESTACIONES CLINICAS.</vt:lpstr>
      <vt:lpstr>Presentación de PowerPoint</vt:lpstr>
      <vt:lpstr>Presentación de PowerPoint</vt:lpstr>
      <vt:lpstr>DIFERENCIAS CLINICAS ENTRE LA ENFERMEDAD  DE HODGKIN Y LOS LINFOMAS NO  HODGKINIANOS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cp:lastModifiedBy>MARCELO</cp:lastModifiedBy>
  <cp:revision>27</cp:revision>
  <dcterms:created xsi:type="dcterms:W3CDTF">2018-10-19T19:07:55Z</dcterms:created>
  <dcterms:modified xsi:type="dcterms:W3CDTF">2026-06-23T13:35:29Z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2011-06-27T00:00:00Z</vt:filetime>
  </property>
  <property fmtid="{D5CDD505-2E9C-101B-9397-08002B2CF9AE}" pid="3" name="Creator">
    <vt:lpwstr>Microsoft® Office PowerPoint® 2007</vt:lpwstr>
  </property>
  <property fmtid="{D5CDD505-2E9C-101B-9397-08002B2CF9AE}" pid="4" name="LastSaved">
    <vt:filetime>2018-10-19T00:00:00Z</vt:filetime>
  </property>
</Properties>
</file>