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9903AF-9660-4639-8167-78986665DCFE}">
  <a:tblStyle styleId="{D19903AF-9660-4639-8167-78986665DCF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981139a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d981139ab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a40f9224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9a40f92247_0_393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d981139aba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d981139ab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d981139ab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a40f92247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9a40f92247_0_397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ab42daa8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dab42daa8b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ab42daa8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dab42daa8b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a40f92247_0_4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9a40f92247_0_4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abla" type="tbl">
  <p:cSld name="TAB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1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2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4 objetos" type="fourObj">
  <p:cSld name="FOUR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3" type="body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4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ctrTitle"/>
          </p:nvPr>
        </p:nvSpPr>
        <p:spPr>
          <a:xfrm>
            <a:off x="685800" y="332657"/>
            <a:ext cx="7772400" cy="230425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FPI (FIBROSIS PULMONAR IDIOPÁTICA)</a:t>
            </a:r>
            <a:endParaRPr/>
          </a:p>
        </p:txBody>
      </p:sp>
      <p:sp>
        <p:nvSpPr>
          <p:cNvPr id="183" name="Google Shape;183;p28"/>
          <p:cNvSpPr txBox="1"/>
          <p:nvPr>
            <p:ph idx="1" type="subTitle"/>
          </p:nvPr>
        </p:nvSpPr>
        <p:spPr>
          <a:xfrm>
            <a:off x="1371600" y="2636912"/>
            <a:ext cx="6400800" cy="30018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s-AR"/>
              <a:t>Cátedra Clínica Médica II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s-AR"/>
              <a:t>FCM- UNC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s-AR"/>
              <a:t>Ubal, Leonardo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s-AR"/>
              <a:t>2026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NIU / UIP</a:t>
            </a:r>
            <a:endParaRPr/>
          </a:p>
        </p:txBody>
      </p:sp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107950" y="1711325"/>
            <a:ext cx="889317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Destrucción de la histoarquitectura pulmonar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Apariencia </a:t>
            </a:r>
            <a:r>
              <a:rPr lang="es-AR" sz="2800">
                <a:highlight>
                  <a:srgbClr val="FF0000"/>
                </a:highlight>
              </a:rPr>
              <a:t>heterogénea</a:t>
            </a:r>
            <a:endParaRPr>
              <a:highlight>
                <a:srgbClr val="FF0000"/>
              </a:highlight>
            </a:endParaRPr>
          </a:p>
          <a:p>
            <a:pPr indent="-342900" lvl="0" marL="34290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F</a:t>
            </a:r>
            <a:r>
              <a:rPr lang="es-AR" sz="2800"/>
              <a:t>ibrosis en parches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Focos de fibroblastos y miofibroblastos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Panalización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vor009" id="254" name="Google Shape;25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3624"/>
          <a:stretch/>
        </p:blipFill>
        <p:spPr>
          <a:xfrm>
            <a:off x="0" y="0"/>
            <a:ext cx="45720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vor010" id="255" name="Google Shape;255;p3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3355"/>
          <a:stretch/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vor011" id="256" name="Google Shape;256;p38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29000"/>
            <a:ext cx="4572000" cy="3421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vor012" id="257" name="Google Shape;257;p38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3400" l="0" r="0" t="0"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vor008" id="262" name="Google Shape;26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NIU / UIP</a:t>
            </a: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70054"/>
            <a:ext cx="8991600" cy="287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88" y="822875"/>
            <a:ext cx="8440407" cy="405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/>
              <a:t>Criterios de TACAR</a:t>
            </a:r>
            <a:endParaRPr/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099"/>
            <a:ext cx="8838350" cy="50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2"/>
          <p:cNvSpPr/>
          <p:nvPr/>
        </p:nvSpPr>
        <p:spPr>
          <a:xfrm>
            <a:off x="7605100" y="996125"/>
            <a:ext cx="1385700" cy="82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0" y="1089137"/>
            <a:ext cx="8986200" cy="46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/>
          <p:nvPr>
            <p:ph type="title"/>
          </p:nvPr>
        </p:nvSpPr>
        <p:spPr>
          <a:xfrm>
            <a:off x="457200" y="274638"/>
            <a:ext cx="8229600" cy="274042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/>
              <a:t>Criterios Diagnósticos Recomendaciones</a:t>
            </a:r>
            <a:endParaRPr/>
          </a:p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457200" y="692696"/>
            <a:ext cx="8229600" cy="5890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s-AR" sz="2400"/>
              <a:t>En adultos con ILD de reciente diagnóstico, aparentemente de causa desconocida,  CON SOSPECHA DE FPI </a:t>
            </a:r>
            <a:endParaRPr sz="24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s-AR" sz="2400"/>
              <a:t> </a:t>
            </a:r>
            <a:r>
              <a:rPr lang="es-AR" sz="2400">
                <a:solidFill>
                  <a:srgbClr val="FF0000"/>
                </a:solidFill>
              </a:rPr>
              <a:t>Excluir</a:t>
            </a:r>
            <a:r>
              <a:rPr lang="es-AR" sz="2400"/>
              <a:t> otras causas conocidas de ILD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s-AR" sz="2400"/>
              <a:t>Historia Clínica detallada: 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s-AR" sz="2400"/>
              <a:t>-descartar enfermedades ocupacionales, 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s-AR" sz="2400"/>
              <a:t>-N por H, 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s-AR" sz="2400"/>
              <a:t>-Fármacos, 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s-AR" sz="2400"/>
              <a:t>-ETC.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s-AR" sz="2400"/>
              <a:t>Se recomienda Test Serológicos para excluir ETC</a:t>
            </a:r>
            <a:endParaRPr sz="24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s-AR" sz="2400"/>
              <a:t>Se recomienda la discusión MDD</a:t>
            </a:r>
            <a:endParaRPr sz="24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>
            <p:ph type="title"/>
          </p:nvPr>
        </p:nvSpPr>
        <p:spPr>
          <a:xfrm>
            <a:off x="457200" y="0"/>
            <a:ext cx="8229600" cy="126876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/>
              <a:t>Tratamiento de la Fibrosis Pulmonar Idiopática- Recomendaciones </a:t>
            </a:r>
            <a:endParaRPr/>
          </a:p>
        </p:txBody>
      </p:sp>
      <p:graphicFrame>
        <p:nvGraphicFramePr>
          <p:cNvPr id="300" name="Google Shape;300;p45"/>
          <p:cNvGraphicFramePr/>
          <p:nvPr/>
        </p:nvGraphicFramePr>
        <p:xfrm>
          <a:off x="611560" y="13407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{D19903AF-9660-4639-8167-78986665DCFE}</a:tableStyleId>
              </a:tblPr>
              <a:tblGrid>
                <a:gridCol w="4114800"/>
                <a:gridCol w="4114800"/>
              </a:tblGrid>
              <a:tr h="1074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C00000"/>
                          </a:solidFill>
                        </a:rPr>
                        <a:t>Fuertemente  sí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C00000"/>
                          </a:solidFill>
                        </a:rPr>
                        <a:t>Débilmente  Sí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15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1. Oxigenoterapia (Indicaciones 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s-AR" sz="1800"/>
                        <a:t>Corticoides para EA</a:t>
                      </a:r>
                      <a:endParaRPr/>
                    </a:p>
                    <a:p>
                      <a:pPr indent="-2286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2286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2286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2286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s-AR" sz="1800"/>
                        <a:t>Tratamiento  GER asintomático</a:t>
                      </a:r>
                      <a:endParaRPr/>
                    </a:p>
                    <a:p>
                      <a:pPr indent="-2286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05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2.Trasplante Pulmonar (en pacientes apropiados)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3. Rehabilitación Respiratoria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/>
              <a:t>ANTIFIBRÓTICOS</a:t>
            </a:r>
            <a:endParaRPr/>
          </a:p>
        </p:txBody>
      </p:sp>
      <p:sp>
        <p:nvSpPr>
          <p:cNvPr id="306" name="Google Shape;306;p46"/>
          <p:cNvSpPr txBox="1"/>
          <p:nvPr>
            <p:ph idx="1" type="body"/>
          </p:nvPr>
        </p:nvSpPr>
        <p:spPr>
          <a:xfrm>
            <a:off x="457200" y="17113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Pirfenidona</a:t>
            </a:r>
            <a:endParaRPr sz="2800"/>
          </a:p>
          <a:p>
            <a:pPr indent="0" lvl="0" marL="34290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just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s-AR" sz="2800"/>
              <a:t>Nintedanib</a:t>
            </a:r>
            <a:endParaRPr sz="280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628650" y="85725"/>
            <a:ext cx="7886700" cy="638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</a:rPr>
              <a:t>NII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363685"/>
            <a:ext cx="3158790" cy="32407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0" name="Google Shape;190;p29"/>
          <p:cNvSpPr txBox="1"/>
          <p:nvPr/>
        </p:nvSpPr>
        <p:spPr>
          <a:xfrm>
            <a:off x="66675" y="958850"/>
            <a:ext cx="3168300" cy="400200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CLASIFICACION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648" y="1421197"/>
            <a:ext cx="5848895" cy="24305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2" name="Google Shape;192;p29"/>
          <p:cNvSpPr txBox="1"/>
          <p:nvPr/>
        </p:nvSpPr>
        <p:spPr>
          <a:xfrm>
            <a:off x="3318648" y="977900"/>
            <a:ext cx="5848800" cy="400200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endParaRPr/>
          </a:p>
        </p:txBody>
      </p:sp>
      <p:cxnSp>
        <p:nvCxnSpPr>
          <p:cNvPr id="193" name="Google Shape;193;p29"/>
          <p:cNvCxnSpPr/>
          <p:nvPr/>
        </p:nvCxnSpPr>
        <p:spPr>
          <a:xfrm>
            <a:off x="269625" y="1656865"/>
            <a:ext cx="2762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29"/>
          <p:cNvCxnSpPr/>
          <p:nvPr/>
        </p:nvCxnSpPr>
        <p:spPr>
          <a:xfrm flipH="1" rot="10800000">
            <a:off x="276300" y="3628990"/>
            <a:ext cx="2438400" cy="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29"/>
          <p:cNvCxnSpPr/>
          <p:nvPr/>
        </p:nvCxnSpPr>
        <p:spPr>
          <a:xfrm>
            <a:off x="198200" y="4515515"/>
            <a:ext cx="2914800" cy="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29"/>
          <p:cNvCxnSpPr/>
          <p:nvPr/>
        </p:nvCxnSpPr>
        <p:spPr>
          <a:xfrm flipH="1" rot="10800000">
            <a:off x="3318650" y="2785790"/>
            <a:ext cx="1400100" cy="3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29"/>
          <p:cNvCxnSpPr/>
          <p:nvPr/>
        </p:nvCxnSpPr>
        <p:spPr>
          <a:xfrm>
            <a:off x="3314007" y="2126340"/>
            <a:ext cx="1077000" cy="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29"/>
          <p:cNvCxnSpPr/>
          <p:nvPr/>
        </p:nvCxnSpPr>
        <p:spPr>
          <a:xfrm flipH="1" rot="10800000">
            <a:off x="3295107" y="3506107"/>
            <a:ext cx="1114800" cy="6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9" name="Google Shape;19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2021" y="4885884"/>
            <a:ext cx="5140359" cy="124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52545" y="6533730"/>
            <a:ext cx="2230208" cy="2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/>
          <p:nvPr>
            <p:ph type="ctrTitle"/>
          </p:nvPr>
        </p:nvSpPr>
        <p:spPr>
          <a:xfrm>
            <a:off x="5078413" y="5949950"/>
            <a:ext cx="3886200" cy="72072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/>
              <a:t>GRACIAS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/>
              <a:t>FIBROSIS PULMONAR IDIOPÁTICA </a:t>
            </a:r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Huérfana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Devastadora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Potencialmente mortal (Elevada Morbimortalidad)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Subdiagnosticada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Sin tratamiento eficaz 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Con curso variable e impredecible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es-AR" sz="3000"/>
              <a:t>Sobrevida media estimada de </a:t>
            </a:r>
            <a:r>
              <a:rPr lang="es-AR" sz="3000">
                <a:solidFill>
                  <a:srgbClr val="FFC000"/>
                </a:solidFill>
              </a:rPr>
              <a:t>2-3 años </a:t>
            </a:r>
            <a:r>
              <a:rPr lang="es-AR" sz="3000"/>
              <a:t>desde el diagnóstico </a:t>
            </a:r>
            <a:endParaRPr sz="30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/>
              <a:t>FPI - DEFINICIÓN</a:t>
            </a:r>
            <a:endParaRPr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210725" y="1124750"/>
            <a:ext cx="8716200" cy="53118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s-AR" sz="2800"/>
              <a:t>Una forma específica de NII fibrosante y crónica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s-AR" sz="2800"/>
              <a:t> De causa desconocida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s-AR" sz="2800"/>
              <a:t> En adultos mayores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s-AR" sz="2800">
                <a:solidFill>
                  <a:schemeClr val="dk1"/>
                </a:solidFill>
                <a:highlight>
                  <a:srgbClr val="FFFF00"/>
                </a:highlight>
              </a:rPr>
              <a:t>Limitada a los pulmones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s-AR" sz="2800"/>
              <a:t>Asociada a </a:t>
            </a:r>
            <a:r>
              <a:rPr lang="es-AR" sz="2800">
                <a:solidFill>
                  <a:srgbClr val="FF0000"/>
                </a:solidFill>
              </a:rPr>
              <a:t>UIP</a:t>
            </a:r>
            <a:r>
              <a:rPr lang="es-AR" sz="2800"/>
              <a:t> </a:t>
            </a:r>
            <a:r>
              <a:rPr lang="es-AR" sz="2800">
                <a:solidFill>
                  <a:srgbClr val="FF0000"/>
                </a:solidFill>
              </a:rPr>
              <a:t>(Neumonia Intersticial Usual) </a:t>
            </a:r>
            <a:r>
              <a:rPr lang="es-AR" sz="2800"/>
              <a:t>por AP y/o TACAR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s-AR" sz="2800"/>
              <a:t>Se requiere exclusión de otras NII o ILD asociadas a Exposición ambiental, medicación o enfermedad sistémica 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❖"/>
            </a:pPr>
            <a:r>
              <a:rPr lang="es-AR" sz="2800"/>
              <a:t>Fibrosis “de novo”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Incidencia y prevalencia de FPI/UIP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s-AR"/>
              <a:t> Prevalencia: &gt; en los últimos años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s-AR"/>
              <a:t>Hombres 10.7 casos /100.000/año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s-AR"/>
              <a:t>Mujeres 7.4 casos /100.000/año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s-AR"/>
              <a:t>Incrementa a &gt; edad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57200" y="274638"/>
            <a:ext cx="8229600" cy="9222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/>
              <a:t>Potenciales Factores de Riesgo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457200" y="1052736"/>
            <a:ext cx="8229600" cy="5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s-AR" sz="2400">
                <a:solidFill>
                  <a:srgbClr val="FF0000"/>
                </a:solidFill>
              </a:rPr>
              <a:t>Tabaquismo</a:t>
            </a:r>
            <a:endParaRPr sz="2400">
              <a:solidFill>
                <a:srgbClr val="FF0000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-292100" lvl="0" marL="342900" rtl="0" algn="l"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s-AR" sz="2400"/>
              <a:t>Exposición ambiental</a:t>
            </a:r>
            <a:endParaRPr sz="24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92100" lvl="0" marL="342900" rtl="0" algn="l"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s-AR" sz="2400"/>
              <a:t>Agentes Microbianos: EBV, CMV, Herpes Virus</a:t>
            </a:r>
            <a:endParaRPr sz="24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92100" lvl="0" marL="342900" rtl="0" algn="l"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s-AR" sz="2400"/>
              <a:t>Reflujo GE</a:t>
            </a:r>
            <a:endParaRPr sz="24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92100" lvl="0" marL="342900" rtl="0" algn="l"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s-AR" sz="2400"/>
              <a:t>Factores Genéticos: FPI familiar, esporádica, mutación del gen NOD2 4q</a:t>
            </a:r>
            <a:endParaRPr sz="24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/>
              <a:t>Presentación Clínica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457200" y="892286"/>
            <a:ext cx="8229600" cy="5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Disnea Progresiva de esfuerzo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Tos seca con velcro bibasales </a:t>
            </a:r>
            <a:endParaRPr sz="2800"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Clubbing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Ocurre entre la </a:t>
            </a:r>
            <a:r>
              <a:rPr lang="es-AR" sz="2800">
                <a:solidFill>
                  <a:srgbClr val="FF0000"/>
                </a:solidFill>
              </a:rPr>
              <a:t>6ta y 7ma década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copaquia.jpg" id="231" name="Google Shape;2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3450" y="4659800"/>
            <a:ext cx="2930924" cy="2198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1649" id="232" name="Google Shape;232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5" y="4459775"/>
            <a:ext cx="3027300" cy="22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457200" y="274638"/>
            <a:ext cx="8229600" cy="7782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/>
              <a:t>Evolución</a:t>
            </a:r>
            <a:endParaRPr/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457200" y="1052736"/>
            <a:ext cx="8229600" cy="5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La mayoría presentan un empeoramiento gradual de la Función Pulmonar a través de los años, la minoría permanece estable ó declina rápidamente </a:t>
            </a:r>
            <a:endParaRPr sz="2800"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s-AR" sz="2800"/>
              <a:t>Algunos presentan exacerbaciones que empeoran la enfermedad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&#10;&#10;Descripción generada automáticamente" id="243" name="Google Shape;2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zul base">
  <a:themeElements>
    <a:clrScheme name="Azul ba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