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41"/>
  </p:notesMasterIdLst>
  <p:sldIdLst>
    <p:sldId id="256" r:id="rId2"/>
    <p:sldId id="258" r:id="rId3"/>
    <p:sldId id="259" r:id="rId4"/>
    <p:sldId id="269" r:id="rId5"/>
    <p:sldId id="296" r:id="rId6"/>
    <p:sldId id="257" r:id="rId7"/>
    <p:sldId id="260" r:id="rId8"/>
    <p:sldId id="261" r:id="rId9"/>
    <p:sldId id="262" r:id="rId10"/>
    <p:sldId id="264" r:id="rId11"/>
    <p:sldId id="263" r:id="rId12"/>
    <p:sldId id="266" r:id="rId13"/>
    <p:sldId id="265" r:id="rId14"/>
    <p:sldId id="267" r:id="rId15"/>
    <p:sldId id="268" r:id="rId16"/>
    <p:sldId id="281" r:id="rId17"/>
    <p:sldId id="279" r:id="rId18"/>
    <p:sldId id="280" r:id="rId19"/>
    <p:sldId id="28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2" r:id="rId30"/>
    <p:sldId id="285" r:id="rId31"/>
    <p:sldId id="286" r:id="rId32"/>
    <p:sldId id="283" r:id="rId33"/>
    <p:sldId id="295" r:id="rId34"/>
    <p:sldId id="287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9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C7A5E-0D8E-4923-9C6D-A1DD0841A1A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52EA04E-AAED-47AA-8EAD-80DA9055ADF0}">
      <dgm:prSet phldrT="[Texto]"/>
      <dgm:spPr/>
      <dgm:t>
        <a:bodyPr/>
        <a:lstStyle/>
        <a:p>
          <a:r>
            <a:rPr lang="es-ES" dirty="0">
              <a:solidFill>
                <a:srgbClr val="FFFF00"/>
              </a:solidFill>
            </a:rPr>
            <a:t>ELA</a:t>
          </a:r>
          <a:endParaRPr lang="es-AR" dirty="0">
            <a:solidFill>
              <a:srgbClr val="FFFF00"/>
            </a:solidFill>
          </a:endParaRPr>
        </a:p>
      </dgm:t>
    </dgm:pt>
    <dgm:pt modelId="{3086726F-7E1C-4D47-BA9B-D596EC001C13}" type="parTrans" cxnId="{5EA15D6F-1458-4893-9AF2-5949900242D0}">
      <dgm:prSet/>
      <dgm:spPr/>
      <dgm:t>
        <a:bodyPr/>
        <a:lstStyle/>
        <a:p>
          <a:endParaRPr lang="es-AR"/>
        </a:p>
      </dgm:t>
    </dgm:pt>
    <dgm:pt modelId="{E64F881E-3841-403A-AE30-8E75C8FECD27}" type="sibTrans" cxnId="{5EA15D6F-1458-4893-9AF2-5949900242D0}">
      <dgm:prSet/>
      <dgm:spPr/>
      <dgm:t>
        <a:bodyPr/>
        <a:lstStyle/>
        <a:p>
          <a:endParaRPr lang="es-AR"/>
        </a:p>
      </dgm:t>
    </dgm:pt>
    <dgm:pt modelId="{BE97496B-91FF-456B-84F4-D12318F66423}">
      <dgm:prSet phldrT="[Texto]" custT="1"/>
      <dgm:spPr/>
      <dgm:t>
        <a:bodyPr/>
        <a:lstStyle/>
        <a:p>
          <a:r>
            <a:rPr lang="es-ES" sz="1600" dirty="0"/>
            <a:t>Tabaquismo</a:t>
          </a:r>
          <a:endParaRPr lang="es-AR" sz="1600" dirty="0"/>
        </a:p>
      </dgm:t>
    </dgm:pt>
    <dgm:pt modelId="{3CAF6D9C-2D7E-4BE1-BB5F-B28F4DE96AE5}" type="parTrans" cxnId="{60F87D10-5663-44FF-A8B7-D17E0DA02C0C}">
      <dgm:prSet/>
      <dgm:spPr/>
      <dgm:t>
        <a:bodyPr/>
        <a:lstStyle/>
        <a:p>
          <a:endParaRPr lang="es-AR"/>
        </a:p>
      </dgm:t>
    </dgm:pt>
    <dgm:pt modelId="{B29F6C2F-D081-4A5B-91E8-50671FAC2456}" type="sibTrans" cxnId="{60F87D10-5663-44FF-A8B7-D17E0DA02C0C}">
      <dgm:prSet/>
      <dgm:spPr/>
      <dgm:t>
        <a:bodyPr/>
        <a:lstStyle/>
        <a:p>
          <a:endParaRPr lang="es-AR"/>
        </a:p>
      </dgm:t>
    </dgm:pt>
    <dgm:pt modelId="{7C4BAB21-B368-4D7B-91BA-D10496A63FB2}">
      <dgm:prSet phldrT="[Texto]" custT="1"/>
      <dgm:spPr/>
      <dgm:t>
        <a:bodyPr/>
        <a:lstStyle/>
        <a:p>
          <a:r>
            <a:rPr lang="es-ES" sz="1600" dirty="0"/>
            <a:t>Tipo de trabajo (militares, trabajo metales pasados, pesticidas, plásticos, traumas</a:t>
          </a:r>
          <a:endParaRPr lang="es-AR" sz="1600" dirty="0"/>
        </a:p>
      </dgm:t>
    </dgm:pt>
    <dgm:pt modelId="{40D38FCA-E443-413D-A298-924204D3D84D}" type="parTrans" cxnId="{B716AB98-1411-4346-8EE6-791311A1CF85}">
      <dgm:prSet/>
      <dgm:spPr/>
      <dgm:t>
        <a:bodyPr/>
        <a:lstStyle/>
        <a:p>
          <a:endParaRPr lang="es-AR"/>
        </a:p>
      </dgm:t>
    </dgm:pt>
    <dgm:pt modelId="{48836CDC-4BAB-4904-857F-E77FB53EA193}" type="sibTrans" cxnId="{B716AB98-1411-4346-8EE6-791311A1CF85}">
      <dgm:prSet/>
      <dgm:spPr/>
      <dgm:t>
        <a:bodyPr/>
        <a:lstStyle/>
        <a:p>
          <a:endParaRPr lang="es-AR"/>
        </a:p>
      </dgm:t>
    </dgm:pt>
    <dgm:pt modelId="{2B17582B-849C-4B21-B84F-CE300E8FF7B4}">
      <dgm:prSet phldrT="[Texto]" custT="1"/>
      <dgm:spPr/>
      <dgm:t>
        <a:bodyPr/>
        <a:lstStyle/>
        <a:p>
          <a:r>
            <a:rPr lang="es-ES" sz="1600" dirty="0"/>
            <a:t>Estrato socioeconómico elevado (educación, matemáticos, abogados, ingenieros, arquitectos, </a:t>
          </a:r>
          <a:r>
            <a:rPr lang="es-ES" sz="1600" dirty="0" err="1"/>
            <a:t>etc</a:t>
          </a:r>
          <a:r>
            <a:rPr lang="es-ES" sz="1600" dirty="0"/>
            <a:t>)</a:t>
          </a:r>
          <a:endParaRPr lang="es-AR" sz="1600" dirty="0"/>
        </a:p>
      </dgm:t>
    </dgm:pt>
    <dgm:pt modelId="{E6D4584D-2E8F-4810-881E-09FA5B0EF0BF}" type="parTrans" cxnId="{7FEF8A66-ADDE-4A64-888B-784F92EF6849}">
      <dgm:prSet/>
      <dgm:spPr/>
      <dgm:t>
        <a:bodyPr/>
        <a:lstStyle/>
        <a:p>
          <a:endParaRPr lang="es-AR"/>
        </a:p>
      </dgm:t>
    </dgm:pt>
    <dgm:pt modelId="{81F70F90-7ABD-4A69-BE59-6D707021BBB9}" type="sibTrans" cxnId="{7FEF8A66-ADDE-4A64-888B-784F92EF6849}">
      <dgm:prSet/>
      <dgm:spPr/>
      <dgm:t>
        <a:bodyPr/>
        <a:lstStyle/>
        <a:p>
          <a:endParaRPr lang="es-AR"/>
        </a:p>
      </dgm:t>
    </dgm:pt>
    <dgm:pt modelId="{2D5D4278-823A-468E-8EF8-7B064884BFEF}">
      <dgm:prSet phldrT="[Texto]" custT="1"/>
      <dgm:spPr/>
      <dgm:t>
        <a:bodyPr/>
        <a:lstStyle/>
        <a:p>
          <a:r>
            <a:rPr lang="es-ES" sz="1600" dirty="0"/>
            <a:t>Alteraciones en la microbiota intestinal </a:t>
          </a:r>
          <a:endParaRPr lang="es-AR" sz="1600" dirty="0"/>
        </a:p>
      </dgm:t>
    </dgm:pt>
    <dgm:pt modelId="{0F362F81-CF81-4FC5-A556-BC264F62F451}" type="parTrans" cxnId="{B2B6F38A-7A39-430D-8C63-39CD64AFAA5A}">
      <dgm:prSet/>
      <dgm:spPr/>
      <dgm:t>
        <a:bodyPr/>
        <a:lstStyle/>
        <a:p>
          <a:endParaRPr lang="es-AR"/>
        </a:p>
      </dgm:t>
    </dgm:pt>
    <dgm:pt modelId="{5731E261-7B9D-4683-B8F1-D70275F62E17}" type="sibTrans" cxnId="{B2B6F38A-7A39-430D-8C63-39CD64AFAA5A}">
      <dgm:prSet/>
      <dgm:spPr/>
      <dgm:t>
        <a:bodyPr/>
        <a:lstStyle/>
        <a:p>
          <a:endParaRPr lang="es-AR"/>
        </a:p>
      </dgm:t>
    </dgm:pt>
    <dgm:pt modelId="{9ADA8785-04B8-4C83-806D-B0152D290AF2}" type="pres">
      <dgm:prSet presAssocID="{103C7A5E-0D8E-4923-9C6D-A1DD0841A1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DCE4AE-361A-4BF2-876C-9CD2E7F7BA7A}" type="pres">
      <dgm:prSet presAssocID="{852EA04E-AAED-47AA-8EAD-80DA9055ADF0}" presName="centerShape" presStyleLbl="node0" presStyleIdx="0" presStyleCnt="1"/>
      <dgm:spPr/>
    </dgm:pt>
    <dgm:pt modelId="{C69BDCFB-4552-429D-B606-0B18E2F42C58}" type="pres">
      <dgm:prSet presAssocID="{3CAF6D9C-2D7E-4BE1-BB5F-B28F4DE96AE5}" presName="Name9" presStyleLbl="parChTrans1D2" presStyleIdx="0" presStyleCnt="4"/>
      <dgm:spPr/>
    </dgm:pt>
    <dgm:pt modelId="{D4193E50-C6BD-4E98-80A6-439C31FD2E93}" type="pres">
      <dgm:prSet presAssocID="{3CAF6D9C-2D7E-4BE1-BB5F-B28F4DE96AE5}" presName="connTx" presStyleLbl="parChTrans1D2" presStyleIdx="0" presStyleCnt="4"/>
      <dgm:spPr/>
    </dgm:pt>
    <dgm:pt modelId="{D4A68B37-B876-43A7-94F9-5806BCF0EB55}" type="pres">
      <dgm:prSet presAssocID="{BE97496B-91FF-456B-84F4-D12318F66423}" presName="node" presStyleLbl="node1" presStyleIdx="0" presStyleCnt="4" custScaleX="171346" custRadScaleRad="100004" custRadScaleInc="1066">
        <dgm:presLayoutVars>
          <dgm:bulletEnabled val="1"/>
        </dgm:presLayoutVars>
      </dgm:prSet>
      <dgm:spPr/>
    </dgm:pt>
    <dgm:pt modelId="{8ECBA0A5-312E-49A4-9F02-2EA604217198}" type="pres">
      <dgm:prSet presAssocID="{40D38FCA-E443-413D-A298-924204D3D84D}" presName="Name9" presStyleLbl="parChTrans1D2" presStyleIdx="1" presStyleCnt="4"/>
      <dgm:spPr/>
    </dgm:pt>
    <dgm:pt modelId="{0CECDA67-10E8-4E6E-A1FB-B1E2621E5F92}" type="pres">
      <dgm:prSet presAssocID="{40D38FCA-E443-413D-A298-924204D3D84D}" presName="connTx" presStyleLbl="parChTrans1D2" presStyleIdx="1" presStyleCnt="4"/>
      <dgm:spPr/>
    </dgm:pt>
    <dgm:pt modelId="{5912EFE9-5F1D-4261-97AA-04FA0E929D1E}" type="pres">
      <dgm:prSet presAssocID="{7C4BAB21-B368-4D7B-91BA-D10496A63FB2}" presName="node" presStyleLbl="node1" presStyleIdx="1" presStyleCnt="4" custScaleX="247200" custRadScaleRad="164143" custRadScaleInc="-2017">
        <dgm:presLayoutVars>
          <dgm:bulletEnabled val="1"/>
        </dgm:presLayoutVars>
      </dgm:prSet>
      <dgm:spPr/>
    </dgm:pt>
    <dgm:pt modelId="{022029D4-8515-49E3-86C8-A0DDF9E6AD14}" type="pres">
      <dgm:prSet presAssocID="{E6D4584D-2E8F-4810-881E-09FA5B0EF0BF}" presName="Name9" presStyleLbl="parChTrans1D2" presStyleIdx="2" presStyleCnt="4"/>
      <dgm:spPr/>
    </dgm:pt>
    <dgm:pt modelId="{A603D3B9-0B7F-46DB-98E9-318D81BE62D5}" type="pres">
      <dgm:prSet presAssocID="{E6D4584D-2E8F-4810-881E-09FA5B0EF0BF}" presName="connTx" presStyleLbl="parChTrans1D2" presStyleIdx="2" presStyleCnt="4"/>
      <dgm:spPr/>
    </dgm:pt>
    <dgm:pt modelId="{FF306DF6-2FD8-4B76-BC52-DF5407467D15}" type="pres">
      <dgm:prSet presAssocID="{2B17582B-849C-4B21-B84F-CE300E8FF7B4}" presName="node" presStyleLbl="node1" presStyleIdx="2" presStyleCnt="4" custScaleX="429693">
        <dgm:presLayoutVars>
          <dgm:bulletEnabled val="1"/>
        </dgm:presLayoutVars>
      </dgm:prSet>
      <dgm:spPr/>
    </dgm:pt>
    <dgm:pt modelId="{E2BE286A-4B12-4FE8-95F8-D41D5F24F4B8}" type="pres">
      <dgm:prSet presAssocID="{0F362F81-CF81-4FC5-A556-BC264F62F451}" presName="Name9" presStyleLbl="parChTrans1D2" presStyleIdx="3" presStyleCnt="4"/>
      <dgm:spPr/>
    </dgm:pt>
    <dgm:pt modelId="{31D1E290-A8DD-4863-8212-F7BAA346E7E5}" type="pres">
      <dgm:prSet presAssocID="{0F362F81-CF81-4FC5-A556-BC264F62F451}" presName="connTx" presStyleLbl="parChTrans1D2" presStyleIdx="3" presStyleCnt="4"/>
      <dgm:spPr/>
    </dgm:pt>
    <dgm:pt modelId="{0FD4B9DD-512A-4615-B513-A6708A09F97E}" type="pres">
      <dgm:prSet presAssocID="{2D5D4278-823A-468E-8EF8-7B064884BFEF}" presName="node" presStyleLbl="node1" presStyleIdx="3" presStyleCnt="4" custScaleX="253821" custRadScaleRad="193615" custRadScaleInc="2279">
        <dgm:presLayoutVars>
          <dgm:bulletEnabled val="1"/>
        </dgm:presLayoutVars>
      </dgm:prSet>
      <dgm:spPr/>
    </dgm:pt>
  </dgm:ptLst>
  <dgm:cxnLst>
    <dgm:cxn modelId="{60F87D10-5663-44FF-A8B7-D17E0DA02C0C}" srcId="{852EA04E-AAED-47AA-8EAD-80DA9055ADF0}" destId="{BE97496B-91FF-456B-84F4-D12318F66423}" srcOrd="0" destOrd="0" parTransId="{3CAF6D9C-2D7E-4BE1-BB5F-B28F4DE96AE5}" sibTransId="{B29F6C2F-D081-4A5B-91E8-50671FAC2456}"/>
    <dgm:cxn modelId="{D698AD10-76CA-4945-AC52-EBB6A8E3EBDC}" type="presOf" srcId="{3CAF6D9C-2D7E-4BE1-BB5F-B28F4DE96AE5}" destId="{D4193E50-C6BD-4E98-80A6-439C31FD2E93}" srcOrd="1" destOrd="0" presId="urn:microsoft.com/office/officeart/2005/8/layout/radial1"/>
    <dgm:cxn modelId="{6E53D23C-4723-496A-B8D1-7217A4BB9DE9}" type="presOf" srcId="{40D38FCA-E443-413D-A298-924204D3D84D}" destId="{0CECDA67-10E8-4E6E-A1FB-B1E2621E5F92}" srcOrd="1" destOrd="0" presId="urn:microsoft.com/office/officeart/2005/8/layout/radial1"/>
    <dgm:cxn modelId="{CCE3313E-8CB3-499B-940D-C60BAC181F5D}" type="presOf" srcId="{852EA04E-AAED-47AA-8EAD-80DA9055ADF0}" destId="{A0DCE4AE-361A-4BF2-876C-9CD2E7F7BA7A}" srcOrd="0" destOrd="0" presId="urn:microsoft.com/office/officeart/2005/8/layout/radial1"/>
    <dgm:cxn modelId="{90EAD664-34DD-47AD-B30A-A0D0F1A58649}" type="presOf" srcId="{2D5D4278-823A-468E-8EF8-7B064884BFEF}" destId="{0FD4B9DD-512A-4615-B513-A6708A09F97E}" srcOrd="0" destOrd="0" presId="urn:microsoft.com/office/officeart/2005/8/layout/radial1"/>
    <dgm:cxn modelId="{7FEF8A66-ADDE-4A64-888B-784F92EF6849}" srcId="{852EA04E-AAED-47AA-8EAD-80DA9055ADF0}" destId="{2B17582B-849C-4B21-B84F-CE300E8FF7B4}" srcOrd="2" destOrd="0" parTransId="{E6D4584D-2E8F-4810-881E-09FA5B0EF0BF}" sibTransId="{81F70F90-7ABD-4A69-BE59-6D707021BBB9}"/>
    <dgm:cxn modelId="{163CC466-3C13-4784-AFF7-86C26E3BCE63}" type="presOf" srcId="{2B17582B-849C-4B21-B84F-CE300E8FF7B4}" destId="{FF306DF6-2FD8-4B76-BC52-DF5407467D15}" srcOrd="0" destOrd="0" presId="urn:microsoft.com/office/officeart/2005/8/layout/radial1"/>
    <dgm:cxn modelId="{4E6E314A-6A36-4BE8-A0C0-3E369D52A14F}" type="presOf" srcId="{40D38FCA-E443-413D-A298-924204D3D84D}" destId="{8ECBA0A5-312E-49A4-9F02-2EA604217198}" srcOrd="0" destOrd="0" presId="urn:microsoft.com/office/officeart/2005/8/layout/radial1"/>
    <dgm:cxn modelId="{5EA15D6F-1458-4893-9AF2-5949900242D0}" srcId="{103C7A5E-0D8E-4923-9C6D-A1DD0841A1AF}" destId="{852EA04E-AAED-47AA-8EAD-80DA9055ADF0}" srcOrd="0" destOrd="0" parTransId="{3086726F-7E1C-4D47-BA9B-D596EC001C13}" sibTransId="{E64F881E-3841-403A-AE30-8E75C8FECD27}"/>
    <dgm:cxn modelId="{B2B6F38A-7A39-430D-8C63-39CD64AFAA5A}" srcId="{852EA04E-AAED-47AA-8EAD-80DA9055ADF0}" destId="{2D5D4278-823A-468E-8EF8-7B064884BFEF}" srcOrd="3" destOrd="0" parTransId="{0F362F81-CF81-4FC5-A556-BC264F62F451}" sibTransId="{5731E261-7B9D-4683-B8F1-D70275F62E17}"/>
    <dgm:cxn modelId="{75E0B98E-B79D-4C67-BB82-C4C64D7399CF}" type="presOf" srcId="{E6D4584D-2E8F-4810-881E-09FA5B0EF0BF}" destId="{A603D3B9-0B7F-46DB-98E9-318D81BE62D5}" srcOrd="1" destOrd="0" presId="urn:microsoft.com/office/officeart/2005/8/layout/radial1"/>
    <dgm:cxn modelId="{B716AB98-1411-4346-8EE6-791311A1CF85}" srcId="{852EA04E-AAED-47AA-8EAD-80DA9055ADF0}" destId="{7C4BAB21-B368-4D7B-91BA-D10496A63FB2}" srcOrd="1" destOrd="0" parTransId="{40D38FCA-E443-413D-A298-924204D3D84D}" sibTransId="{48836CDC-4BAB-4904-857F-E77FB53EA193}"/>
    <dgm:cxn modelId="{F8F8789E-04D9-4911-A1E4-658F07EB4727}" type="presOf" srcId="{E6D4584D-2E8F-4810-881E-09FA5B0EF0BF}" destId="{022029D4-8515-49E3-86C8-A0DDF9E6AD14}" srcOrd="0" destOrd="0" presId="urn:microsoft.com/office/officeart/2005/8/layout/radial1"/>
    <dgm:cxn modelId="{94E43EC4-48BE-4F1F-A29F-F848C7894AC4}" type="presOf" srcId="{0F362F81-CF81-4FC5-A556-BC264F62F451}" destId="{31D1E290-A8DD-4863-8212-F7BAA346E7E5}" srcOrd="1" destOrd="0" presId="urn:microsoft.com/office/officeart/2005/8/layout/radial1"/>
    <dgm:cxn modelId="{BF78DECF-CD36-40C5-9D67-6F7D228DFECD}" type="presOf" srcId="{BE97496B-91FF-456B-84F4-D12318F66423}" destId="{D4A68B37-B876-43A7-94F9-5806BCF0EB55}" srcOrd="0" destOrd="0" presId="urn:microsoft.com/office/officeart/2005/8/layout/radial1"/>
    <dgm:cxn modelId="{91DCEADB-14AE-4E9F-9D58-2F8A28119964}" type="presOf" srcId="{3CAF6D9C-2D7E-4BE1-BB5F-B28F4DE96AE5}" destId="{C69BDCFB-4552-429D-B606-0B18E2F42C58}" srcOrd="0" destOrd="0" presId="urn:microsoft.com/office/officeart/2005/8/layout/radial1"/>
    <dgm:cxn modelId="{B2CB43E1-5B54-4243-8957-9FCDBB9033BE}" type="presOf" srcId="{7C4BAB21-B368-4D7B-91BA-D10496A63FB2}" destId="{5912EFE9-5F1D-4261-97AA-04FA0E929D1E}" srcOrd="0" destOrd="0" presId="urn:microsoft.com/office/officeart/2005/8/layout/radial1"/>
    <dgm:cxn modelId="{18305EEE-5670-450D-991A-4A9B48A8F9AA}" type="presOf" srcId="{0F362F81-CF81-4FC5-A556-BC264F62F451}" destId="{E2BE286A-4B12-4FE8-95F8-D41D5F24F4B8}" srcOrd="0" destOrd="0" presId="urn:microsoft.com/office/officeart/2005/8/layout/radial1"/>
    <dgm:cxn modelId="{62A30DF7-7070-41AA-A47F-597491B0879C}" type="presOf" srcId="{103C7A5E-0D8E-4923-9C6D-A1DD0841A1AF}" destId="{9ADA8785-04B8-4C83-806D-B0152D290AF2}" srcOrd="0" destOrd="0" presId="urn:microsoft.com/office/officeart/2005/8/layout/radial1"/>
    <dgm:cxn modelId="{7C207454-4B73-481A-94E1-4DB5D7E48447}" type="presParOf" srcId="{9ADA8785-04B8-4C83-806D-B0152D290AF2}" destId="{A0DCE4AE-361A-4BF2-876C-9CD2E7F7BA7A}" srcOrd="0" destOrd="0" presId="urn:microsoft.com/office/officeart/2005/8/layout/radial1"/>
    <dgm:cxn modelId="{7DC17DC0-C38F-4E67-A9A8-42886E7777C9}" type="presParOf" srcId="{9ADA8785-04B8-4C83-806D-B0152D290AF2}" destId="{C69BDCFB-4552-429D-B606-0B18E2F42C58}" srcOrd="1" destOrd="0" presId="urn:microsoft.com/office/officeart/2005/8/layout/radial1"/>
    <dgm:cxn modelId="{BAF76AA2-B41F-47F6-BE2F-376D6CC6F2F7}" type="presParOf" srcId="{C69BDCFB-4552-429D-B606-0B18E2F42C58}" destId="{D4193E50-C6BD-4E98-80A6-439C31FD2E93}" srcOrd="0" destOrd="0" presId="urn:microsoft.com/office/officeart/2005/8/layout/radial1"/>
    <dgm:cxn modelId="{F9DB3630-9C56-43D5-A7F1-5F052C2FDD97}" type="presParOf" srcId="{9ADA8785-04B8-4C83-806D-B0152D290AF2}" destId="{D4A68B37-B876-43A7-94F9-5806BCF0EB55}" srcOrd="2" destOrd="0" presId="urn:microsoft.com/office/officeart/2005/8/layout/radial1"/>
    <dgm:cxn modelId="{BDE63430-97FC-46E3-988F-3271E67CFD57}" type="presParOf" srcId="{9ADA8785-04B8-4C83-806D-B0152D290AF2}" destId="{8ECBA0A5-312E-49A4-9F02-2EA604217198}" srcOrd="3" destOrd="0" presId="urn:microsoft.com/office/officeart/2005/8/layout/radial1"/>
    <dgm:cxn modelId="{EB51B71E-2856-4AA9-AB3B-A1C645EC3D93}" type="presParOf" srcId="{8ECBA0A5-312E-49A4-9F02-2EA604217198}" destId="{0CECDA67-10E8-4E6E-A1FB-B1E2621E5F92}" srcOrd="0" destOrd="0" presId="urn:microsoft.com/office/officeart/2005/8/layout/radial1"/>
    <dgm:cxn modelId="{F074FD97-A3C1-4F28-9FFC-83D15ED08199}" type="presParOf" srcId="{9ADA8785-04B8-4C83-806D-B0152D290AF2}" destId="{5912EFE9-5F1D-4261-97AA-04FA0E929D1E}" srcOrd="4" destOrd="0" presId="urn:microsoft.com/office/officeart/2005/8/layout/radial1"/>
    <dgm:cxn modelId="{C9858768-B817-4506-A35F-29825092C917}" type="presParOf" srcId="{9ADA8785-04B8-4C83-806D-B0152D290AF2}" destId="{022029D4-8515-49E3-86C8-A0DDF9E6AD14}" srcOrd="5" destOrd="0" presId="urn:microsoft.com/office/officeart/2005/8/layout/radial1"/>
    <dgm:cxn modelId="{9B88AA68-E6E7-45A7-81E4-8BEBC6A3810F}" type="presParOf" srcId="{022029D4-8515-49E3-86C8-A0DDF9E6AD14}" destId="{A603D3B9-0B7F-46DB-98E9-318D81BE62D5}" srcOrd="0" destOrd="0" presId="urn:microsoft.com/office/officeart/2005/8/layout/radial1"/>
    <dgm:cxn modelId="{39CFA87E-C69C-4800-8BCA-D462A68F87D0}" type="presParOf" srcId="{9ADA8785-04B8-4C83-806D-B0152D290AF2}" destId="{FF306DF6-2FD8-4B76-BC52-DF5407467D15}" srcOrd="6" destOrd="0" presId="urn:microsoft.com/office/officeart/2005/8/layout/radial1"/>
    <dgm:cxn modelId="{D6303F7A-C3C0-4418-95AF-2E020062309E}" type="presParOf" srcId="{9ADA8785-04B8-4C83-806D-B0152D290AF2}" destId="{E2BE286A-4B12-4FE8-95F8-D41D5F24F4B8}" srcOrd="7" destOrd="0" presId="urn:microsoft.com/office/officeart/2005/8/layout/radial1"/>
    <dgm:cxn modelId="{19C945CD-1A1B-4E6F-B953-A03B1D44DE06}" type="presParOf" srcId="{E2BE286A-4B12-4FE8-95F8-D41D5F24F4B8}" destId="{31D1E290-A8DD-4863-8212-F7BAA346E7E5}" srcOrd="0" destOrd="0" presId="urn:microsoft.com/office/officeart/2005/8/layout/radial1"/>
    <dgm:cxn modelId="{B17F2D13-333B-4D46-9AE6-6054EA672AE5}" type="presParOf" srcId="{9ADA8785-04B8-4C83-806D-B0152D290AF2}" destId="{0FD4B9DD-512A-4615-B513-A6708A09F97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05D1C-B31C-4705-9E79-29B77C5FCE5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359781C-50F3-45CE-BEF4-59F29A557D77}">
      <dgm:prSet phldrT="[Texto]"/>
      <dgm:spPr/>
      <dgm:t>
        <a:bodyPr/>
        <a:lstStyle/>
        <a:p>
          <a:r>
            <a:rPr lang="es-ES" dirty="0"/>
            <a:t>ELA</a:t>
          </a:r>
          <a:endParaRPr lang="es-AR" dirty="0"/>
        </a:p>
      </dgm:t>
    </dgm:pt>
    <dgm:pt modelId="{F731DAF7-8FF4-4B0F-992B-8509BD52BF90}" type="parTrans" cxnId="{799D89A1-194C-45F9-B28D-982450859E9D}">
      <dgm:prSet/>
      <dgm:spPr/>
      <dgm:t>
        <a:bodyPr/>
        <a:lstStyle/>
        <a:p>
          <a:endParaRPr lang="es-AR"/>
        </a:p>
      </dgm:t>
    </dgm:pt>
    <dgm:pt modelId="{F1CD2E41-2CAB-4ABD-AFB4-B65FF9824C49}" type="sibTrans" cxnId="{799D89A1-194C-45F9-B28D-982450859E9D}">
      <dgm:prSet/>
      <dgm:spPr/>
      <dgm:t>
        <a:bodyPr/>
        <a:lstStyle/>
        <a:p>
          <a:endParaRPr lang="es-AR"/>
        </a:p>
      </dgm:t>
    </dgm:pt>
    <dgm:pt modelId="{F6A99D71-58A2-4A13-B9A7-6F223DF04392}">
      <dgm:prSet phldrT="[Texto]"/>
      <dgm:spPr/>
      <dgm:t>
        <a:bodyPr/>
        <a:lstStyle/>
        <a:p>
          <a:r>
            <a:rPr lang="es-ES" dirty="0"/>
            <a:t>Motoneurona Superior</a:t>
          </a:r>
          <a:endParaRPr lang="es-AR" dirty="0"/>
        </a:p>
      </dgm:t>
    </dgm:pt>
    <dgm:pt modelId="{C7E29224-5A49-440B-A9DF-4DBFF207FB45}" type="parTrans" cxnId="{511809F4-0876-452C-868C-32CF710E5703}">
      <dgm:prSet/>
      <dgm:spPr/>
      <dgm:t>
        <a:bodyPr/>
        <a:lstStyle/>
        <a:p>
          <a:endParaRPr lang="es-AR"/>
        </a:p>
      </dgm:t>
    </dgm:pt>
    <dgm:pt modelId="{710D345C-CBC5-42DC-9972-22B01368C522}" type="sibTrans" cxnId="{511809F4-0876-452C-868C-32CF710E5703}">
      <dgm:prSet/>
      <dgm:spPr/>
      <dgm:t>
        <a:bodyPr/>
        <a:lstStyle/>
        <a:p>
          <a:endParaRPr lang="es-AR"/>
        </a:p>
      </dgm:t>
    </dgm:pt>
    <dgm:pt modelId="{88A31455-0808-47DB-BFD2-09975C987171}">
      <dgm:prSet phldrT="[Texto]"/>
      <dgm:spPr/>
      <dgm:t>
        <a:bodyPr/>
        <a:lstStyle/>
        <a:p>
          <a:r>
            <a:rPr lang="es-ES" dirty="0"/>
            <a:t>Bulbar</a:t>
          </a:r>
          <a:endParaRPr lang="es-AR" dirty="0"/>
        </a:p>
      </dgm:t>
    </dgm:pt>
    <dgm:pt modelId="{02E922CC-506D-4BE3-A5BC-996C4E773948}" type="parTrans" cxnId="{56E8D027-3C3A-4B4A-B03E-10A359ABA8DC}">
      <dgm:prSet/>
      <dgm:spPr/>
      <dgm:t>
        <a:bodyPr/>
        <a:lstStyle/>
        <a:p>
          <a:endParaRPr lang="es-AR"/>
        </a:p>
      </dgm:t>
    </dgm:pt>
    <dgm:pt modelId="{F22A2BB9-1D04-417B-83EB-12FA4D8372EE}" type="sibTrans" cxnId="{56E8D027-3C3A-4B4A-B03E-10A359ABA8DC}">
      <dgm:prSet/>
      <dgm:spPr/>
      <dgm:t>
        <a:bodyPr/>
        <a:lstStyle/>
        <a:p>
          <a:endParaRPr lang="es-AR"/>
        </a:p>
      </dgm:t>
    </dgm:pt>
    <dgm:pt modelId="{7C2D2D26-3FFE-4B94-B3B9-BA6B6953F7D3}">
      <dgm:prSet phldrT="[Texto]"/>
      <dgm:spPr/>
      <dgm:t>
        <a:bodyPr/>
        <a:lstStyle/>
        <a:p>
          <a:r>
            <a:rPr lang="es-ES" dirty="0"/>
            <a:t>Motoneurona Inferior</a:t>
          </a:r>
          <a:endParaRPr lang="es-AR" dirty="0"/>
        </a:p>
      </dgm:t>
    </dgm:pt>
    <dgm:pt modelId="{2EF15FB8-BFDF-4646-AADF-C02F2ADBF51A}" type="parTrans" cxnId="{ED7DBB13-D0E2-4C78-8965-26BD8F46EB07}">
      <dgm:prSet/>
      <dgm:spPr/>
      <dgm:t>
        <a:bodyPr/>
        <a:lstStyle/>
        <a:p>
          <a:endParaRPr lang="es-AR"/>
        </a:p>
      </dgm:t>
    </dgm:pt>
    <dgm:pt modelId="{A3E1E5F7-67B0-4457-B592-5DA289BF0446}" type="sibTrans" cxnId="{ED7DBB13-D0E2-4C78-8965-26BD8F46EB07}">
      <dgm:prSet/>
      <dgm:spPr/>
      <dgm:t>
        <a:bodyPr/>
        <a:lstStyle/>
        <a:p>
          <a:endParaRPr lang="es-AR"/>
        </a:p>
      </dgm:t>
    </dgm:pt>
    <dgm:pt modelId="{4EAC2A17-F866-40D0-B153-F9B66DA7E928}" type="pres">
      <dgm:prSet presAssocID="{F1B05D1C-B31C-4705-9E79-29B77C5FCE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DF65B1-B251-4085-9AEC-433033E4CCA2}" type="pres">
      <dgm:prSet presAssocID="{4359781C-50F3-45CE-BEF4-59F29A557D77}" presName="centerShape" presStyleLbl="node0" presStyleIdx="0" presStyleCnt="1"/>
      <dgm:spPr/>
    </dgm:pt>
    <dgm:pt modelId="{CBC00165-D57B-49FE-BE87-170DE7B980C8}" type="pres">
      <dgm:prSet presAssocID="{C7E29224-5A49-440B-A9DF-4DBFF207FB45}" presName="parTrans" presStyleLbl="bgSibTrans2D1" presStyleIdx="0" presStyleCnt="3"/>
      <dgm:spPr/>
    </dgm:pt>
    <dgm:pt modelId="{5E10274F-8DF9-45C3-8FA4-10B3A9482C84}" type="pres">
      <dgm:prSet presAssocID="{F6A99D71-58A2-4A13-B9A7-6F223DF04392}" presName="node" presStyleLbl="node1" presStyleIdx="0" presStyleCnt="3">
        <dgm:presLayoutVars>
          <dgm:bulletEnabled val="1"/>
        </dgm:presLayoutVars>
      </dgm:prSet>
      <dgm:spPr/>
    </dgm:pt>
    <dgm:pt modelId="{8499DE95-1540-4743-BE76-2BA7170F11D9}" type="pres">
      <dgm:prSet presAssocID="{02E922CC-506D-4BE3-A5BC-996C4E773948}" presName="parTrans" presStyleLbl="bgSibTrans2D1" presStyleIdx="1" presStyleCnt="3"/>
      <dgm:spPr/>
    </dgm:pt>
    <dgm:pt modelId="{407CE179-9DF0-40BB-AE22-87792BE7B6EC}" type="pres">
      <dgm:prSet presAssocID="{88A31455-0808-47DB-BFD2-09975C987171}" presName="node" presStyleLbl="node1" presStyleIdx="1" presStyleCnt="3">
        <dgm:presLayoutVars>
          <dgm:bulletEnabled val="1"/>
        </dgm:presLayoutVars>
      </dgm:prSet>
      <dgm:spPr/>
    </dgm:pt>
    <dgm:pt modelId="{EB4AC2CA-60C9-4C52-A1B0-6C1BE40EDDE0}" type="pres">
      <dgm:prSet presAssocID="{2EF15FB8-BFDF-4646-AADF-C02F2ADBF51A}" presName="parTrans" presStyleLbl="bgSibTrans2D1" presStyleIdx="2" presStyleCnt="3"/>
      <dgm:spPr/>
    </dgm:pt>
    <dgm:pt modelId="{918DAD5A-97CC-4573-87EA-AB810030A8F5}" type="pres">
      <dgm:prSet presAssocID="{7C2D2D26-3FFE-4B94-B3B9-BA6B6953F7D3}" presName="node" presStyleLbl="node1" presStyleIdx="2" presStyleCnt="3">
        <dgm:presLayoutVars>
          <dgm:bulletEnabled val="1"/>
        </dgm:presLayoutVars>
      </dgm:prSet>
      <dgm:spPr/>
    </dgm:pt>
  </dgm:ptLst>
  <dgm:cxnLst>
    <dgm:cxn modelId="{ED7DBB13-D0E2-4C78-8965-26BD8F46EB07}" srcId="{4359781C-50F3-45CE-BEF4-59F29A557D77}" destId="{7C2D2D26-3FFE-4B94-B3B9-BA6B6953F7D3}" srcOrd="2" destOrd="0" parTransId="{2EF15FB8-BFDF-4646-AADF-C02F2ADBF51A}" sibTransId="{A3E1E5F7-67B0-4457-B592-5DA289BF0446}"/>
    <dgm:cxn modelId="{56E8D027-3C3A-4B4A-B03E-10A359ABA8DC}" srcId="{4359781C-50F3-45CE-BEF4-59F29A557D77}" destId="{88A31455-0808-47DB-BFD2-09975C987171}" srcOrd="1" destOrd="0" parTransId="{02E922CC-506D-4BE3-A5BC-996C4E773948}" sibTransId="{F22A2BB9-1D04-417B-83EB-12FA4D8372EE}"/>
    <dgm:cxn modelId="{79A6435D-19F7-4BDD-91A9-92E4F2AED594}" type="presOf" srcId="{4359781C-50F3-45CE-BEF4-59F29A557D77}" destId="{C3DF65B1-B251-4085-9AEC-433033E4CCA2}" srcOrd="0" destOrd="0" presId="urn:microsoft.com/office/officeart/2005/8/layout/radial4"/>
    <dgm:cxn modelId="{44B7F053-7DEA-4677-AE4B-1DE55BA2FB5E}" type="presOf" srcId="{F1B05D1C-B31C-4705-9E79-29B77C5FCE58}" destId="{4EAC2A17-F866-40D0-B153-F9B66DA7E928}" srcOrd="0" destOrd="0" presId="urn:microsoft.com/office/officeart/2005/8/layout/radial4"/>
    <dgm:cxn modelId="{F28E9877-CF38-4292-B4C6-5EB78AC13C22}" type="presOf" srcId="{F6A99D71-58A2-4A13-B9A7-6F223DF04392}" destId="{5E10274F-8DF9-45C3-8FA4-10B3A9482C84}" srcOrd="0" destOrd="0" presId="urn:microsoft.com/office/officeart/2005/8/layout/radial4"/>
    <dgm:cxn modelId="{4AA89182-3215-4347-81F9-733617C63EFA}" type="presOf" srcId="{7C2D2D26-3FFE-4B94-B3B9-BA6B6953F7D3}" destId="{918DAD5A-97CC-4573-87EA-AB810030A8F5}" srcOrd="0" destOrd="0" presId="urn:microsoft.com/office/officeart/2005/8/layout/radial4"/>
    <dgm:cxn modelId="{45161495-42A2-46DC-AC90-82E76DCF6AD2}" type="presOf" srcId="{88A31455-0808-47DB-BFD2-09975C987171}" destId="{407CE179-9DF0-40BB-AE22-87792BE7B6EC}" srcOrd="0" destOrd="0" presId="urn:microsoft.com/office/officeart/2005/8/layout/radial4"/>
    <dgm:cxn modelId="{BC339999-B906-4491-9895-801C7B846F8A}" type="presOf" srcId="{2EF15FB8-BFDF-4646-AADF-C02F2ADBF51A}" destId="{EB4AC2CA-60C9-4C52-A1B0-6C1BE40EDDE0}" srcOrd="0" destOrd="0" presId="urn:microsoft.com/office/officeart/2005/8/layout/radial4"/>
    <dgm:cxn modelId="{799D89A1-194C-45F9-B28D-982450859E9D}" srcId="{F1B05D1C-B31C-4705-9E79-29B77C5FCE58}" destId="{4359781C-50F3-45CE-BEF4-59F29A557D77}" srcOrd="0" destOrd="0" parTransId="{F731DAF7-8FF4-4B0F-992B-8509BD52BF90}" sibTransId="{F1CD2E41-2CAB-4ABD-AFB4-B65FF9824C49}"/>
    <dgm:cxn modelId="{DDFD9EDD-A3D4-4549-8A24-C1383E29327A}" type="presOf" srcId="{02E922CC-506D-4BE3-A5BC-996C4E773948}" destId="{8499DE95-1540-4743-BE76-2BA7170F11D9}" srcOrd="0" destOrd="0" presId="urn:microsoft.com/office/officeart/2005/8/layout/radial4"/>
    <dgm:cxn modelId="{29D875E9-AAA9-41F5-9C9D-D95275D69E38}" type="presOf" srcId="{C7E29224-5A49-440B-A9DF-4DBFF207FB45}" destId="{CBC00165-D57B-49FE-BE87-170DE7B980C8}" srcOrd="0" destOrd="0" presId="urn:microsoft.com/office/officeart/2005/8/layout/radial4"/>
    <dgm:cxn modelId="{511809F4-0876-452C-868C-32CF710E5703}" srcId="{4359781C-50F3-45CE-BEF4-59F29A557D77}" destId="{F6A99D71-58A2-4A13-B9A7-6F223DF04392}" srcOrd="0" destOrd="0" parTransId="{C7E29224-5A49-440B-A9DF-4DBFF207FB45}" sibTransId="{710D345C-CBC5-42DC-9972-22B01368C522}"/>
    <dgm:cxn modelId="{9AD9E43B-02B9-437E-A125-13000A017D19}" type="presParOf" srcId="{4EAC2A17-F866-40D0-B153-F9B66DA7E928}" destId="{C3DF65B1-B251-4085-9AEC-433033E4CCA2}" srcOrd="0" destOrd="0" presId="urn:microsoft.com/office/officeart/2005/8/layout/radial4"/>
    <dgm:cxn modelId="{807AD332-5C54-4356-A852-AA60D17AB8EB}" type="presParOf" srcId="{4EAC2A17-F866-40D0-B153-F9B66DA7E928}" destId="{CBC00165-D57B-49FE-BE87-170DE7B980C8}" srcOrd="1" destOrd="0" presId="urn:microsoft.com/office/officeart/2005/8/layout/radial4"/>
    <dgm:cxn modelId="{CB5E1350-0FC0-470F-8D50-35D2274C45D1}" type="presParOf" srcId="{4EAC2A17-F866-40D0-B153-F9B66DA7E928}" destId="{5E10274F-8DF9-45C3-8FA4-10B3A9482C84}" srcOrd="2" destOrd="0" presId="urn:microsoft.com/office/officeart/2005/8/layout/radial4"/>
    <dgm:cxn modelId="{C1D475C3-9F23-4C25-AFB1-F868AC131C7F}" type="presParOf" srcId="{4EAC2A17-F866-40D0-B153-F9B66DA7E928}" destId="{8499DE95-1540-4743-BE76-2BA7170F11D9}" srcOrd="3" destOrd="0" presId="urn:microsoft.com/office/officeart/2005/8/layout/radial4"/>
    <dgm:cxn modelId="{09C7D2AB-8346-4BCF-AB52-F2774C195ED2}" type="presParOf" srcId="{4EAC2A17-F866-40D0-B153-F9B66DA7E928}" destId="{407CE179-9DF0-40BB-AE22-87792BE7B6EC}" srcOrd="4" destOrd="0" presId="urn:microsoft.com/office/officeart/2005/8/layout/radial4"/>
    <dgm:cxn modelId="{9FD2A39E-5EC8-4827-8487-4A0F4D36F33E}" type="presParOf" srcId="{4EAC2A17-F866-40D0-B153-F9B66DA7E928}" destId="{EB4AC2CA-60C9-4C52-A1B0-6C1BE40EDDE0}" srcOrd="5" destOrd="0" presId="urn:microsoft.com/office/officeart/2005/8/layout/radial4"/>
    <dgm:cxn modelId="{353FF0F9-A17E-414A-B117-6D99496C9CFC}" type="presParOf" srcId="{4EAC2A17-F866-40D0-B153-F9B66DA7E928}" destId="{918DAD5A-97CC-4573-87EA-AB810030A8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E4AE-361A-4BF2-876C-9CD2E7F7BA7A}">
      <dsp:nvSpPr>
        <dsp:cNvPr id="0" name=""/>
        <dsp:cNvSpPr/>
      </dsp:nvSpPr>
      <dsp:spPr>
        <a:xfrm>
          <a:off x="4366525" y="1799577"/>
          <a:ext cx="1369085" cy="136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solidFill>
                <a:srgbClr val="FFFF00"/>
              </a:solidFill>
            </a:rPr>
            <a:t>ELA</a:t>
          </a:r>
          <a:endParaRPr lang="es-AR" sz="4100" kern="1200" dirty="0">
            <a:solidFill>
              <a:srgbClr val="FFFF00"/>
            </a:solidFill>
          </a:endParaRPr>
        </a:p>
      </dsp:txBody>
      <dsp:txXfrm>
        <a:off x="4567023" y="2000075"/>
        <a:ext cx="968089" cy="968089"/>
      </dsp:txXfrm>
    </dsp:sp>
    <dsp:sp modelId="{C69BDCFB-4552-429D-B606-0B18E2F42C58}">
      <dsp:nvSpPr>
        <dsp:cNvPr id="0" name=""/>
        <dsp:cNvSpPr/>
      </dsp:nvSpPr>
      <dsp:spPr>
        <a:xfrm rot="16228782">
          <a:off x="4852095" y="1580924"/>
          <a:ext cx="412864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412864" y="122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048206" y="1582854"/>
        <a:ext cx="20643" cy="20643"/>
      </dsp:txXfrm>
    </dsp:sp>
    <dsp:sp modelId="{D4A68B37-B876-43A7-94F9-5806BCF0EB55}">
      <dsp:nvSpPr>
        <dsp:cNvPr id="0" name=""/>
        <dsp:cNvSpPr/>
      </dsp:nvSpPr>
      <dsp:spPr>
        <a:xfrm>
          <a:off x="3893050" y="17674"/>
          <a:ext cx="2345872" cy="136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Tabaquismo</a:t>
          </a:r>
          <a:endParaRPr lang="es-AR" sz="1600" kern="1200" dirty="0"/>
        </a:p>
      </dsp:txBody>
      <dsp:txXfrm>
        <a:off x="4236595" y="218172"/>
        <a:ext cx="1658782" cy="968089"/>
      </dsp:txXfrm>
    </dsp:sp>
    <dsp:sp modelId="{8ECBA0A5-312E-49A4-9F02-2EA604217198}">
      <dsp:nvSpPr>
        <dsp:cNvPr id="0" name=""/>
        <dsp:cNvSpPr/>
      </dsp:nvSpPr>
      <dsp:spPr>
        <a:xfrm rot="21545541">
          <a:off x="5735490" y="2456674"/>
          <a:ext cx="549206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49206" y="122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996363" y="2455196"/>
        <a:ext cx="27460" cy="27460"/>
      </dsp:txXfrm>
    </dsp:sp>
    <dsp:sp modelId="{5912EFE9-5F1D-4261-97AA-04FA0E929D1E}">
      <dsp:nvSpPr>
        <dsp:cNvPr id="0" name=""/>
        <dsp:cNvSpPr/>
      </dsp:nvSpPr>
      <dsp:spPr>
        <a:xfrm>
          <a:off x="6283366" y="1753245"/>
          <a:ext cx="3384378" cy="136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Tipo de trabajo (militares, trabajo metales pasados, pesticidas, plásticos, traumas</a:t>
          </a:r>
          <a:endParaRPr lang="es-AR" sz="1600" kern="1200" dirty="0"/>
        </a:p>
      </dsp:txBody>
      <dsp:txXfrm>
        <a:off x="6778997" y="1953743"/>
        <a:ext cx="2393116" cy="968089"/>
      </dsp:txXfrm>
    </dsp:sp>
    <dsp:sp modelId="{022029D4-8515-49E3-86C8-A0DDF9E6AD14}">
      <dsp:nvSpPr>
        <dsp:cNvPr id="0" name=""/>
        <dsp:cNvSpPr/>
      </dsp:nvSpPr>
      <dsp:spPr>
        <a:xfrm rot="5400000">
          <a:off x="4844663" y="3362814"/>
          <a:ext cx="412808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412808" y="122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040748" y="3364746"/>
        <a:ext cx="20640" cy="20640"/>
      </dsp:txXfrm>
    </dsp:sp>
    <dsp:sp modelId="{FF306DF6-2FD8-4B76-BC52-DF5407467D15}">
      <dsp:nvSpPr>
        <dsp:cNvPr id="0" name=""/>
        <dsp:cNvSpPr/>
      </dsp:nvSpPr>
      <dsp:spPr>
        <a:xfrm>
          <a:off x="2109636" y="3581471"/>
          <a:ext cx="5882863" cy="136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Estrato socioeconómico elevado (educación, matemáticos, abogados, ingenieros, arquitectos, </a:t>
          </a:r>
          <a:r>
            <a:rPr lang="es-ES" sz="1600" kern="1200" dirty="0" err="1"/>
            <a:t>etc</a:t>
          </a:r>
          <a:r>
            <a:rPr lang="es-ES" sz="1600" kern="1200" dirty="0"/>
            <a:t>)</a:t>
          </a:r>
          <a:endParaRPr lang="es-AR" sz="1600" kern="1200" dirty="0"/>
        </a:p>
      </dsp:txBody>
      <dsp:txXfrm>
        <a:off x="2971161" y="3781969"/>
        <a:ext cx="4159813" cy="968089"/>
      </dsp:txXfrm>
    </dsp:sp>
    <dsp:sp modelId="{E2BE286A-4B12-4FE8-95F8-D41D5F24F4B8}">
      <dsp:nvSpPr>
        <dsp:cNvPr id="0" name=""/>
        <dsp:cNvSpPr/>
      </dsp:nvSpPr>
      <dsp:spPr>
        <a:xfrm rot="10864056">
          <a:off x="3473007" y="2450787"/>
          <a:ext cx="893714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893714" y="122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 rot="10800000">
        <a:off x="3897522" y="2440696"/>
        <a:ext cx="44685" cy="44685"/>
      </dsp:txXfrm>
    </dsp:sp>
    <dsp:sp modelId="{0FD4B9DD-512A-4615-B513-A6708A09F97E}">
      <dsp:nvSpPr>
        <dsp:cNvPr id="0" name=""/>
        <dsp:cNvSpPr/>
      </dsp:nvSpPr>
      <dsp:spPr>
        <a:xfrm>
          <a:off x="0" y="1737828"/>
          <a:ext cx="3475025" cy="136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Alteraciones en la microbiota intestinal </a:t>
          </a:r>
          <a:endParaRPr lang="es-AR" sz="1600" kern="1200" dirty="0"/>
        </a:p>
      </dsp:txBody>
      <dsp:txXfrm>
        <a:off x="508906" y="1938326"/>
        <a:ext cx="2457213" cy="96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F65B1-B251-4085-9AEC-433033E4CCA2}">
      <dsp:nvSpPr>
        <dsp:cNvPr id="0" name=""/>
        <dsp:cNvSpPr/>
      </dsp:nvSpPr>
      <dsp:spPr>
        <a:xfrm>
          <a:off x="4228924" y="2561228"/>
          <a:ext cx="2147604" cy="2147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ELA</a:t>
          </a:r>
          <a:endParaRPr lang="es-AR" sz="6500" kern="1200" dirty="0"/>
        </a:p>
      </dsp:txBody>
      <dsp:txXfrm>
        <a:off x="4543433" y="2875737"/>
        <a:ext cx="1518586" cy="1518586"/>
      </dsp:txXfrm>
    </dsp:sp>
    <dsp:sp modelId="{CBC00165-D57B-49FE-BE87-170DE7B980C8}">
      <dsp:nvSpPr>
        <dsp:cNvPr id="0" name=""/>
        <dsp:cNvSpPr/>
      </dsp:nvSpPr>
      <dsp:spPr>
        <a:xfrm rot="12900000">
          <a:off x="2845417" y="2185397"/>
          <a:ext cx="1648157" cy="612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0274F-8DF9-45C3-8FA4-10B3A9482C84}">
      <dsp:nvSpPr>
        <dsp:cNvPr id="0" name=""/>
        <dsp:cNvSpPr/>
      </dsp:nvSpPr>
      <dsp:spPr>
        <a:xfrm>
          <a:off x="1974338" y="1202669"/>
          <a:ext cx="2040224" cy="1632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Motoneurona Superior</a:t>
          </a:r>
          <a:endParaRPr lang="es-AR" sz="2100" kern="1200" dirty="0"/>
        </a:p>
      </dsp:txBody>
      <dsp:txXfrm>
        <a:off x="2022143" y="1250474"/>
        <a:ext cx="1944614" cy="1536569"/>
      </dsp:txXfrm>
    </dsp:sp>
    <dsp:sp modelId="{8499DE95-1540-4743-BE76-2BA7170F11D9}">
      <dsp:nvSpPr>
        <dsp:cNvPr id="0" name=""/>
        <dsp:cNvSpPr/>
      </dsp:nvSpPr>
      <dsp:spPr>
        <a:xfrm rot="16200000">
          <a:off x="4478647" y="1335191"/>
          <a:ext cx="1648157" cy="612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CE179-9DF0-40BB-AE22-87792BE7B6EC}">
      <dsp:nvSpPr>
        <dsp:cNvPr id="0" name=""/>
        <dsp:cNvSpPr/>
      </dsp:nvSpPr>
      <dsp:spPr>
        <a:xfrm>
          <a:off x="4282614" y="1056"/>
          <a:ext cx="2040224" cy="1632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Bulbar</a:t>
          </a:r>
          <a:endParaRPr lang="es-AR" sz="2100" kern="1200" dirty="0"/>
        </a:p>
      </dsp:txBody>
      <dsp:txXfrm>
        <a:off x="4330419" y="48861"/>
        <a:ext cx="1944614" cy="1536569"/>
      </dsp:txXfrm>
    </dsp:sp>
    <dsp:sp modelId="{EB4AC2CA-60C9-4C52-A1B0-6C1BE40EDDE0}">
      <dsp:nvSpPr>
        <dsp:cNvPr id="0" name=""/>
        <dsp:cNvSpPr/>
      </dsp:nvSpPr>
      <dsp:spPr>
        <a:xfrm rot="19500000">
          <a:off x="6111877" y="2185397"/>
          <a:ext cx="1648157" cy="6120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DAD5A-97CC-4573-87EA-AB810030A8F5}">
      <dsp:nvSpPr>
        <dsp:cNvPr id="0" name=""/>
        <dsp:cNvSpPr/>
      </dsp:nvSpPr>
      <dsp:spPr>
        <a:xfrm>
          <a:off x="6590890" y="1202669"/>
          <a:ext cx="2040224" cy="1632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Motoneurona Inferior</a:t>
          </a:r>
          <a:endParaRPr lang="es-AR" sz="2100" kern="1200" dirty="0"/>
        </a:p>
      </dsp:txBody>
      <dsp:txXfrm>
        <a:off x="6638695" y="1250474"/>
        <a:ext cx="1944614" cy="153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7ED1-1EF2-4E88-8727-36831D445C84}" type="datetimeFigureOut">
              <a:rPr lang="es-AR" smtClean="0"/>
              <a:t>22/6/2025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1080-D81C-4400-B6D9-A31BAE5D5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495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0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1908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027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976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625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44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628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119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451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2646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6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935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465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576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39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58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86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13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58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81080-D81C-4400-B6D9-A31BAE5D5C3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768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4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0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F18EF7-BE1E-4ECB-84D4-67C2B4D8F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ndo con red tecnológica">
            <a:extLst>
              <a:ext uri="{FF2B5EF4-FFF2-40B4-BE49-F238E27FC236}">
                <a16:creationId xmlns:a16="http://schemas.microsoft.com/office/drawing/2014/main" id="{EF1FA54F-4929-A237-6324-84EACF02B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2B523-BDF8-2EEB-8E6C-A374C0EF0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981199"/>
            <a:ext cx="4897574" cy="1447801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>
                <a:solidFill>
                  <a:schemeClr val="bg1"/>
                </a:solidFill>
              </a:rPr>
              <a:t>ESCLEROSIS LATERAL AMIOTROFICA</a:t>
            </a:r>
            <a:endParaRPr lang="es-AR" sz="3600" b="1" i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CB8FE3-1ED9-738D-84A2-7D60FD105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262120"/>
            <a:ext cx="4709160" cy="1254760"/>
          </a:xfrm>
        </p:spPr>
        <p:txBody>
          <a:bodyPr>
            <a:normAutofit/>
          </a:bodyPr>
          <a:lstStyle/>
          <a:p>
            <a:pPr algn="ctr"/>
            <a:r>
              <a:rPr lang="es-ES" b="1" i="1" dirty="0">
                <a:solidFill>
                  <a:schemeClr val="bg1"/>
                </a:solidFill>
              </a:rPr>
              <a:t>Angel Benjamin Rojas</a:t>
            </a:r>
          </a:p>
          <a:p>
            <a:pPr algn="ctr"/>
            <a:r>
              <a:rPr lang="es-ES" b="1" i="1" dirty="0">
                <a:solidFill>
                  <a:schemeClr val="bg1"/>
                </a:solidFill>
              </a:rPr>
              <a:t>Catedra de Clínica Médica II</a:t>
            </a:r>
          </a:p>
          <a:p>
            <a:pPr algn="ctr"/>
            <a:r>
              <a:rPr lang="es-ES" b="1" i="1" dirty="0">
                <a:solidFill>
                  <a:schemeClr val="bg1"/>
                </a:solidFill>
              </a:rPr>
              <a:t>2.025</a:t>
            </a:r>
          </a:p>
          <a:p>
            <a:pPr algn="ctr"/>
            <a:endParaRPr lang="es-A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8FA0-BAF0-AEBC-FCAC-60E38AFC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350520"/>
            <a:ext cx="9858692" cy="762000"/>
          </a:xfrm>
        </p:spPr>
        <p:txBody>
          <a:bodyPr/>
          <a:lstStyle/>
          <a:p>
            <a:pPr algn="ctr"/>
            <a:r>
              <a:rPr lang="es-ES" i="1" dirty="0"/>
              <a:t>FACTORES GENETICOS</a:t>
            </a:r>
            <a:endParaRPr lang="es-AR" i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AA5C9A-842B-5476-4F01-A8CF8FC5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255" t="28147" r="17096" b="9585"/>
          <a:stretch/>
        </p:blipFill>
        <p:spPr>
          <a:xfrm>
            <a:off x="1417320" y="1112520"/>
            <a:ext cx="10392092" cy="5547360"/>
          </a:xfrm>
        </p:spPr>
      </p:pic>
    </p:spTree>
    <p:extLst>
      <p:ext uri="{BB962C8B-B14F-4D97-AF65-F5344CB8AC3E}">
        <p14:creationId xmlns:p14="http://schemas.microsoft.com/office/powerpoint/2010/main" val="25121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Picture 4" descr="Resultados del análisis de un cerebro humano en una clínica neurológica">
            <a:extLst>
              <a:ext uri="{FF2B5EF4-FFF2-40B4-BE49-F238E27FC236}">
                <a16:creationId xmlns:a16="http://schemas.microsoft.com/office/drawing/2014/main" id="{1A031B27-9AB6-8196-39E9-3B18AD57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2" r="3494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54F85-9D94-B29C-D0BF-008F7B6D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ES" sz="3200" i="1">
                <a:solidFill>
                  <a:srgbClr val="FEFFFF"/>
                </a:solidFill>
              </a:rPr>
              <a:t>PATOLOGIA</a:t>
            </a:r>
            <a:endParaRPr lang="es-AR" sz="3200" i="1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E0796-5C07-70D5-D589-DA503EB3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694179"/>
            <a:ext cx="8039097" cy="476758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000" dirty="0">
                <a:solidFill>
                  <a:srgbClr val="FEFFFF"/>
                </a:solidFill>
              </a:rPr>
              <a:t>Patológicamente la ELA se caracteriza por: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EFFFF"/>
                </a:solidFill>
              </a:rPr>
              <a:t>Degeneración y muerte de las neuronas motoras con gliosis que reemplaza las neuronas perdidas.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EFFFF"/>
                </a:solidFill>
              </a:rPr>
              <a:t>Las Células motoras corticales (piramidales) y células de Betz desaparecen, dando lugar a pérdida axonal y gliosis en el tracto corticoespinal.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EFFFF"/>
                </a:solidFill>
              </a:rPr>
              <a:t>Esta gliosis resulta en cambios en la sustancia blanca que a veces se observan en la RMN cerebral (esclerosis).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EFFFF"/>
                </a:solidFill>
              </a:rPr>
              <a:t>En la columna vertebral: las raíces ventrales se adelgazan y hay pérdida de fibras mielínicas en los nervios motores.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FEFFFF"/>
                </a:solidFill>
              </a:rPr>
              <a:t>Los músculos afectados muestran atrofia por denervación (amiotrofia).</a:t>
            </a:r>
            <a:endParaRPr lang="es-AR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Picture 4" descr="Resultados del análisis de un cerebro humano en una clínica neurológica">
            <a:extLst>
              <a:ext uri="{FF2B5EF4-FFF2-40B4-BE49-F238E27FC236}">
                <a16:creationId xmlns:a16="http://schemas.microsoft.com/office/drawing/2014/main" id="{1A031B27-9AB6-8196-39E9-3B18AD57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2" r="3494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54F85-9D94-B29C-D0BF-008F7B6D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ES" sz="3200" i="1">
                <a:solidFill>
                  <a:srgbClr val="FEFFFF"/>
                </a:solidFill>
              </a:rPr>
              <a:t>PATOLOGIA</a:t>
            </a:r>
            <a:endParaRPr lang="es-AR" sz="3200" i="1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E0796-5C07-70D5-D589-DA503EB3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64080"/>
            <a:ext cx="8039097" cy="42976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EFFFF"/>
                </a:solidFill>
              </a:rPr>
              <a:t>Pérdida de las neuronas motoras corticales frontales y temporales (demencia FT).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EFFFF"/>
                </a:solidFill>
              </a:rPr>
              <a:t>También existiría pérdida de neuronas no motoras 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EFFFF"/>
                </a:solidFill>
              </a:rPr>
              <a:t>Existe paralelamente una disminución de la densidad de las fibras mielinizadas en un 30 % aproximadamente. </a:t>
            </a:r>
          </a:p>
        </p:txBody>
      </p:sp>
    </p:spTree>
    <p:extLst>
      <p:ext uri="{BB962C8B-B14F-4D97-AF65-F5344CB8AC3E}">
        <p14:creationId xmlns:p14="http://schemas.microsoft.com/office/powerpoint/2010/main" val="101997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9ED03-B63E-A141-F9E1-E5BC28AE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24110"/>
            <a:ext cx="11186159" cy="1280890"/>
          </a:xfrm>
        </p:spPr>
        <p:txBody>
          <a:bodyPr/>
          <a:lstStyle/>
          <a:p>
            <a:pPr algn="ctr"/>
            <a:r>
              <a:rPr lang="es-ES" i="1" dirty="0"/>
              <a:t>PATOLOGIA</a:t>
            </a:r>
            <a:endParaRPr lang="es-AR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864C49-88CB-9B54-0EAC-06DFCF63D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1" t="32977" r="14124" b="24654"/>
          <a:stretch/>
        </p:blipFill>
        <p:spPr>
          <a:xfrm>
            <a:off x="594360" y="1264920"/>
            <a:ext cx="1112520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792ED-B27C-8285-9B93-8C0408A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94926"/>
            <a:ext cx="10651172" cy="1280890"/>
          </a:xfrm>
        </p:spPr>
        <p:txBody>
          <a:bodyPr/>
          <a:lstStyle/>
          <a:p>
            <a:pPr algn="ctr"/>
            <a:r>
              <a:rPr lang="es-ES" b="1" i="1" dirty="0"/>
              <a:t>PATOLOGIA</a:t>
            </a:r>
            <a:endParaRPr lang="es-AR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2B288-852A-6153-0EBF-73D3C859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115568"/>
            <a:ext cx="11049000" cy="5742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i="1" dirty="0"/>
              <a:t>INCLUSIONES INTRACELULARES</a:t>
            </a:r>
          </a:p>
          <a:p>
            <a:pPr marL="0" indent="0" algn="ctr">
              <a:buNone/>
            </a:pP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1" i="1" dirty="0"/>
              <a:t>Inclusiones </a:t>
            </a:r>
            <a:r>
              <a:rPr lang="es-ES" b="1" i="1" dirty="0" err="1"/>
              <a:t>neurofilamentosas</a:t>
            </a:r>
            <a:r>
              <a:rPr lang="es-ES" b="1" i="1" dirty="0"/>
              <a:t> fosforiladas y no fosforiladas</a:t>
            </a:r>
            <a:r>
              <a:rPr lang="es-ES" dirty="0"/>
              <a:t>: en las neuronas motoras espinales.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1" i="1" dirty="0"/>
              <a:t>Cuerpos de </a:t>
            </a:r>
            <a:r>
              <a:rPr lang="es-ES" b="1" i="1" dirty="0" err="1"/>
              <a:t>Bunina</a:t>
            </a:r>
            <a:r>
              <a:rPr lang="es-ES" dirty="0"/>
              <a:t>: agregados  eosinofílicos + </a:t>
            </a:r>
            <a:r>
              <a:rPr lang="es-ES" dirty="0" err="1"/>
              <a:t>Cistatina</a:t>
            </a:r>
            <a:r>
              <a:rPr lang="es-ES" dirty="0"/>
              <a:t> c.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1" i="1" dirty="0"/>
              <a:t>Inclusiones de </a:t>
            </a:r>
            <a:r>
              <a:rPr lang="es-ES" b="1" i="1" dirty="0" err="1"/>
              <a:t>Ubiquilina</a:t>
            </a:r>
            <a:r>
              <a:rPr lang="es-ES" b="1" i="1" dirty="0"/>
              <a:t> 2</a:t>
            </a:r>
            <a:r>
              <a:rPr lang="es-ES" dirty="0"/>
              <a:t>: es una proteína que promueve la proteólisis </a:t>
            </a:r>
            <a:r>
              <a:rPr lang="es-ES" dirty="0" err="1"/>
              <a:t>proteosomal</a:t>
            </a:r>
            <a:r>
              <a:rPr lang="es-ES" dirty="0"/>
              <a:t>. Se han demostrado inclusiones en el asta anterior de pacientes con ELA. 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Acumulación de cuerpos de inclusión de </a:t>
            </a:r>
            <a:r>
              <a:rPr lang="es-ES" b="1" dirty="0"/>
              <a:t>TDP-43</a:t>
            </a:r>
            <a:r>
              <a:rPr lang="es-ES" dirty="0"/>
              <a:t>. Frecuente en ELA esporádica y familiar. Están relacionadas con mutaciones de los genes TARDP, VAPB, CHMP28 y C9ORF72</a:t>
            </a:r>
            <a:r>
              <a:rPr lang="es-ES" b="1" i="1" dirty="0"/>
              <a:t>. En situaciones de estrés TDP43 se encuentra predominantemente en el citoplasma, formando los llamados «gránulos de estrés».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b="1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b="1" i="1" dirty="0"/>
              <a:t>Inclusiones </a:t>
            </a:r>
            <a:r>
              <a:rPr lang="es-AR" b="1" i="1" dirty="0" err="1"/>
              <a:t>inmunoreactivas</a:t>
            </a:r>
            <a:r>
              <a:rPr lang="es-AR" b="1" i="1" dirty="0"/>
              <a:t> a FUS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792ED-B27C-8285-9B93-8C0408A3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1" y="304800"/>
            <a:ext cx="10651172" cy="835572"/>
          </a:xfrm>
        </p:spPr>
        <p:txBody>
          <a:bodyPr>
            <a:normAutofit/>
          </a:bodyPr>
          <a:lstStyle/>
          <a:p>
            <a:pPr algn="ctr"/>
            <a:r>
              <a:rPr lang="es-ES" i="1" dirty="0"/>
              <a:t>PATOLOGIA</a:t>
            </a:r>
            <a:endParaRPr lang="es-AR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2B288-852A-6153-0EBF-73D3C859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021080"/>
            <a:ext cx="10651172" cy="4890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INCLUSIONES INTRACELULARES</a:t>
            </a:r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3E88C4-D9F4-A492-1612-97D8A7448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5" t="27767" r="24500" b="27767"/>
          <a:stretch/>
        </p:blipFill>
        <p:spPr>
          <a:xfrm>
            <a:off x="1036320" y="1343748"/>
            <a:ext cx="10149840" cy="52094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1F83707-6727-FCEE-9019-2C3E6041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615" y="6260567"/>
            <a:ext cx="1676545" cy="29263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6CDF915-04C2-D254-4F9D-6A526C6004DB}"/>
              </a:ext>
            </a:extLst>
          </p:cNvPr>
          <p:cNvSpPr/>
          <p:nvPr/>
        </p:nvSpPr>
        <p:spPr>
          <a:xfrm>
            <a:off x="2560320" y="1767840"/>
            <a:ext cx="1447800" cy="3962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SANO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D5C91D-C20C-D2E8-CE3B-AACB2298822E}"/>
              </a:ext>
            </a:extLst>
          </p:cNvPr>
          <p:cNvSpPr/>
          <p:nvPr/>
        </p:nvSpPr>
        <p:spPr>
          <a:xfrm>
            <a:off x="6507480" y="1767840"/>
            <a:ext cx="1143000" cy="3962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80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5B077-6DDE-C9ED-94E7-792F852A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s-ES" dirty="0"/>
              <a:t>ANATOMIA PATOLOGICA</a:t>
            </a:r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4A6CE-235F-4E88-18A8-FB49EDC5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905000"/>
            <a:ext cx="5442691" cy="46625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Perdida de las neuronas de las astas anteriores de la médula espinal y en los núcleos del tronco cerebral inferior.</a:t>
            </a:r>
          </a:p>
          <a:p>
            <a:pPr algn="just"/>
            <a:r>
              <a:rPr lang="es-ES" dirty="0"/>
              <a:t>Las neuronas son reemplazadas por tejido glial. </a:t>
            </a:r>
          </a:p>
          <a:p>
            <a:pPr algn="just"/>
            <a:r>
              <a:rPr lang="es-ES" dirty="0"/>
              <a:t>En la sección inferior de la medula espinal se observa degeneración del tracto corticoespinal, con presencia de macrófagos.</a:t>
            </a:r>
          </a:p>
          <a:p>
            <a:pPr algn="just"/>
            <a:r>
              <a:rPr lang="es-ES" dirty="0"/>
              <a:t>A nivel de la corteza cerebral se observa disminución de las células de Betz. 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CF87B3-A601-E090-C715-E044352B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75" t="37776" r="16250" b="21541"/>
          <a:stretch/>
        </p:blipFill>
        <p:spPr>
          <a:xfrm>
            <a:off x="6091916" y="1900252"/>
            <a:ext cx="5810524" cy="3851701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EF344-19BD-7A6E-1645-F1D71D19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1" y="304800"/>
            <a:ext cx="10026332" cy="1600200"/>
          </a:xfrm>
        </p:spPr>
        <p:txBody>
          <a:bodyPr/>
          <a:lstStyle/>
          <a:p>
            <a:pPr algn="ctr"/>
            <a:r>
              <a:rPr lang="es-ES" i="1" dirty="0"/>
              <a:t>ETIOPATOGENIA</a:t>
            </a:r>
            <a:endParaRPr lang="es-AR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BB335-4568-A84B-3572-5BCD585C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560"/>
            <a:ext cx="10666412" cy="5806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i="1" dirty="0"/>
              <a:t>LA ETIOLOGIA ES DESCONOCIDA. TEORIAS</a:t>
            </a:r>
          </a:p>
          <a:p>
            <a:pPr marL="0" indent="0" algn="just">
              <a:buNone/>
            </a:pPr>
            <a:r>
              <a:rPr lang="es-ES" i="1" dirty="0"/>
              <a:t>Mecanismos propuestos:</a:t>
            </a:r>
          </a:p>
          <a:p>
            <a:pPr algn="just"/>
            <a:r>
              <a:rPr lang="es-ES" b="1" i="1" dirty="0"/>
              <a:t>PROCESAMIENTO ALTERADO DEL RNA: </a:t>
            </a:r>
            <a:r>
              <a:rPr lang="es-ES" dirty="0"/>
              <a:t>Variantes de los genes TDP-43 y FUS codificarían para un ARN alterado que promoverían de inclusiones citoplasmáticas. Las variantes de estas proteínas podrían promover su salida al citoplasma, causando neurodegeneración por acumulo de gránulos de stress.</a:t>
            </a:r>
          </a:p>
          <a:p>
            <a:pPr marL="0" indent="0" algn="just">
              <a:buNone/>
            </a:pPr>
            <a:r>
              <a:rPr lang="es-ES" dirty="0"/>
              <a:t>  </a:t>
            </a:r>
          </a:p>
          <a:p>
            <a:pPr algn="just"/>
            <a:r>
              <a:rPr lang="es-ES" b="1" i="1" dirty="0"/>
              <a:t>REPETICION DEL GEN C9ORF72: </a:t>
            </a:r>
            <a:r>
              <a:rPr lang="es-ES" dirty="0"/>
              <a:t>este gen promovería la formación de DNA/RNA híbridos, con transcripción defectuosa y abortiva, esto conduciría a la acumulación de </a:t>
            </a:r>
            <a:r>
              <a:rPr lang="es-ES" dirty="0" err="1"/>
              <a:t>ribonucleoproteínas</a:t>
            </a:r>
            <a:r>
              <a:rPr lang="es-ES" dirty="0"/>
              <a:t> dañinas para el núcleo.</a:t>
            </a:r>
          </a:p>
          <a:p>
            <a:pPr algn="just"/>
            <a:endParaRPr lang="es-ES" dirty="0"/>
          </a:p>
          <a:p>
            <a:pPr algn="just"/>
            <a:r>
              <a:rPr lang="es-ES" b="1" i="1" dirty="0"/>
              <a:t>TOXICIDAD MEDIADA POR VARIANTES DE LA SOD1 </a:t>
            </a:r>
            <a:r>
              <a:rPr lang="es-ES" dirty="0"/>
              <a:t>(superóxido dismutasa 1): esta cataliza la conversión de radicales superóxido a 02 y peróxido de hidrógeno. Sus variantes promoverían el acúmulo de radicales libres y muerte neuronal </a:t>
            </a:r>
            <a:r>
              <a:rPr lang="es-ES" i="1" dirty="0"/>
              <a:t>(0,7 – 4 % en la forma esporádica).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MALPLEGAMIENTO DE PROTEINAS: </a:t>
            </a:r>
            <a:r>
              <a:rPr lang="es-ES" dirty="0"/>
              <a:t>variantes de la SOD1 inducirían agregados de proteínas </a:t>
            </a:r>
            <a:r>
              <a:rPr lang="es-ES" dirty="0" err="1"/>
              <a:t>malplegadas</a:t>
            </a:r>
            <a:r>
              <a:rPr lang="es-ES" dirty="0"/>
              <a:t> toxicas. Estas variantes mientras más inestables son, más toxicidad inducen.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EF344-19BD-7A6E-1645-F1D71D19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1" y="228600"/>
            <a:ext cx="10026332" cy="807720"/>
          </a:xfrm>
        </p:spPr>
        <p:txBody>
          <a:bodyPr/>
          <a:lstStyle/>
          <a:p>
            <a:pPr algn="ctr"/>
            <a:r>
              <a:rPr lang="es-ES" dirty="0"/>
              <a:t>ETIOPATOGENIA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6BB335-4568-A84B-3572-5BCD585C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188720"/>
            <a:ext cx="11567159" cy="5669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i="1" dirty="0"/>
              <a:t>RESPUESTA INFLAMATORIA: </a:t>
            </a:r>
            <a:r>
              <a:rPr lang="es-ES" dirty="0"/>
              <a:t>infiltración de células NK, células T, monocitos en la microglía y astrocitos.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EXCITOTOTOXICIDAD:</a:t>
            </a:r>
            <a:r>
              <a:rPr lang="es-ES" dirty="0"/>
              <a:t> existirían excesivos niveles del neurotransmisor </a:t>
            </a:r>
            <a:r>
              <a:rPr lang="es-ES" b="1" i="1" dirty="0"/>
              <a:t>glutamato</a:t>
            </a:r>
            <a:r>
              <a:rPr lang="es-ES" dirty="0"/>
              <a:t> con alteraciones en su transportador. La activación de los receptores de glutamato, llevan al aumento de Ca+ intracelular, lo que conduce a la muerte celular, daño  ácido nucleico y mitocondrial. La mejor evidencia de esta teoría es la demostración que el fármaco </a:t>
            </a:r>
            <a:r>
              <a:rPr lang="es-ES" dirty="0" err="1"/>
              <a:t>antiglutamato</a:t>
            </a:r>
            <a:r>
              <a:rPr lang="es-ES" dirty="0"/>
              <a:t> RILUZOLE mejoro la supervivencia de los pacientes.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TRASTORNOS EN EL CITOESQUELETO: </a:t>
            </a:r>
            <a:r>
              <a:rPr lang="es-ES" dirty="0"/>
              <a:t>las inclusiones </a:t>
            </a:r>
            <a:r>
              <a:rPr lang="es-ES" dirty="0" err="1"/>
              <a:t>nerurofilamentosas</a:t>
            </a:r>
            <a:r>
              <a:rPr lang="es-ES" dirty="0"/>
              <a:t> podrían alterar el transporte y generar estrangulación axonal y degeneración neuronal.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DISFUNCION MITROCONDRIAL: </a:t>
            </a:r>
            <a:r>
              <a:rPr lang="es-ES" dirty="0"/>
              <a:t>la disfunción mitocondrial ocurre tempranamente en ratones transgénicos SOD1, a nivel del cordón espinal.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INFECCIONES VIRALES: </a:t>
            </a:r>
            <a:r>
              <a:rPr lang="es-ES" dirty="0"/>
              <a:t>se han propuesto virus como el </a:t>
            </a:r>
            <a:r>
              <a:rPr lang="es-ES" dirty="0" err="1"/>
              <a:t>Poliovirus</a:t>
            </a:r>
            <a:r>
              <a:rPr lang="es-ES" dirty="0"/>
              <a:t>, enterovirus, VIH, y la Enfermedad de Lyme.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APOPTOSIS: </a:t>
            </a:r>
            <a:r>
              <a:rPr lang="es-ES" dirty="0"/>
              <a:t>fenómeno mediado por fragmentación del DNA, activación de las caspasas, activación alterada de la proteína </a:t>
            </a:r>
            <a:r>
              <a:rPr lang="es-ES" dirty="0" err="1"/>
              <a:t>antiapoptotica</a:t>
            </a:r>
            <a:r>
              <a:rPr lang="es-ES" dirty="0"/>
              <a:t> Bcl-2.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i="1" dirty="0"/>
              <a:t>FACTORES DE CRECIMIENTO: </a:t>
            </a:r>
            <a:r>
              <a:rPr lang="es-ES" dirty="0"/>
              <a:t>se han relacionado al Factor neurotrópico derivado del cerebro, factor neurotrópico ciliar, el factor de crecimiento tipo insulina y el de crecimiento </a:t>
            </a:r>
            <a:r>
              <a:rPr lang="es-ES" dirty="0" err="1"/>
              <a:t>endoteliar</a:t>
            </a:r>
            <a:r>
              <a:rPr lang="es-ES" dirty="0"/>
              <a:t> vascular.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86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EF344-19BD-7A6E-1645-F1D71D19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1" y="228600"/>
            <a:ext cx="10026332" cy="807720"/>
          </a:xfrm>
        </p:spPr>
        <p:txBody>
          <a:bodyPr/>
          <a:lstStyle/>
          <a:p>
            <a:pPr algn="ctr"/>
            <a:r>
              <a:rPr lang="es-ES" dirty="0"/>
              <a:t>ETIOPATOGENIA</a:t>
            </a:r>
            <a:endParaRPr lang="es-AR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691516C-3F6C-ED51-6240-0205C605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718" t="24569" r="8117" b="19328"/>
          <a:stretch/>
        </p:blipFill>
        <p:spPr>
          <a:xfrm>
            <a:off x="960120" y="1219200"/>
            <a:ext cx="10683239" cy="5410200"/>
          </a:xfrm>
        </p:spPr>
      </p:pic>
    </p:spTree>
    <p:extLst>
      <p:ext uri="{BB962C8B-B14F-4D97-AF65-F5344CB8AC3E}">
        <p14:creationId xmlns:p14="http://schemas.microsoft.com/office/powerpoint/2010/main" val="23316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496312-991A-0AD7-68F3-68856F591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72" t="21764" r="41164" b="28434"/>
          <a:stretch/>
        </p:blipFill>
        <p:spPr>
          <a:xfrm>
            <a:off x="3398520" y="426720"/>
            <a:ext cx="6492240" cy="600456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0C532C-4297-43F5-EC6A-8008CA154C6B}"/>
              </a:ext>
            </a:extLst>
          </p:cNvPr>
          <p:cNvSpPr/>
          <p:nvPr/>
        </p:nvSpPr>
        <p:spPr>
          <a:xfrm>
            <a:off x="3398520" y="5907024"/>
            <a:ext cx="6492240" cy="5242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i="1" dirty="0"/>
              <a:t>Stephen William Hawking (1.942 – 2.018)</a:t>
            </a:r>
          </a:p>
        </p:txBody>
      </p:sp>
    </p:spTree>
    <p:extLst>
      <p:ext uri="{BB962C8B-B14F-4D97-AF65-F5344CB8AC3E}">
        <p14:creationId xmlns:p14="http://schemas.microsoft.com/office/powerpoint/2010/main" val="28594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7" name="Picture 4" descr="Gráfico en un documento con un bolígrafo">
            <a:extLst>
              <a:ext uri="{FF2B5EF4-FFF2-40B4-BE49-F238E27FC236}">
                <a16:creationId xmlns:a16="http://schemas.microsoft.com/office/drawing/2014/main" id="{993CE211-2A8A-9499-9016-4ED207532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r="23855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92887A-FA7D-AD13-7A9D-317ACFF2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ES" sz="3200" i="1" dirty="0">
                <a:solidFill>
                  <a:srgbClr val="FEFFFF"/>
                </a:solidFill>
              </a:rPr>
              <a:t>PRESENTACION CLINICA INICIAL</a:t>
            </a:r>
            <a:endParaRPr lang="es-AR" sz="3200" i="1" dirty="0">
              <a:solidFill>
                <a:srgbClr val="FEFFFF"/>
              </a:solidFill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9276F3BE-4621-588F-1DC5-E3485308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2552"/>
            <a:ext cx="8221977" cy="4715407"/>
          </a:xfrm>
        </p:spPr>
        <p:txBody>
          <a:bodyPr>
            <a:normAutofit lnSpcReduction="10000"/>
          </a:bodyPr>
          <a:lstStyle/>
          <a:p>
            <a:pPr algn="just" defTabSz="914400">
              <a:spcBef>
                <a:spcPts val="580"/>
              </a:spcBef>
              <a:buClr>
                <a:srgbClr val="D34817"/>
              </a:buClr>
              <a:buSzPct val="85000"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Edad media de inicio: 60 años.</a:t>
            </a:r>
          </a:p>
          <a:p>
            <a:pPr marL="0" indent="0" algn="just" defTabSz="914400">
              <a:spcBef>
                <a:spcPts val="580"/>
              </a:spcBef>
              <a:buClr>
                <a:srgbClr val="D34817"/>
              </a:buClr>
              <a:buSzPct val="85000"/>
              <a:buNone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Podrían iniciar como síntomas de la MNS o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Inf</a:t>
            </a:r>
            <a:r>
              <a:rPr lang="es-ES" sz="2400" dirty="0" err="1">
                <a:solidFill>
                  <a:srgbClr val="FEFFFF"/>
                </a:solidFill>
                <a:latin typeface="Perpetua"/>
              </a:rPr>
              <a:t>erior</a:t>
            </a:r>
            <a:r>
              <a:rPr lang="es-ES" sz="2400" dirty="0">
                <a:solidFill>
                  <a:srgbClr val="FEFFFF"/>
                </a:solidFill>
                <a:latin typeface="Perpetua"/>
              </a:rPr>
              <a:t>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Debilidad asimétrica de los miembros superiores, es la más frecuente (80%)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.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En los MMII inicia con debilidad del pie a la dorsiflexión.</a:t>
            </a:r>
          </a:p>
          <a:p>
            <a:pPr marL="0" marR="0" lvl="0" indent="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Un 20 % de los pacientes tendrán afectación bulbar con disartria o disfagia. </a:t>
            </a:r>
          </a:p>
          <a:p>
            <a:pPr marL="0" marR="0" lvl="0" indent="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Menos frecuentemente inicia con debilidad de los músculos respiratorios (1-9 %), caída de la cabeza, y pérdida de peso con atrofia, fasciculaciones y calambres. </a:t>
            </a:r>
          </a:p>
          <a:p>
            <a:endParaRPr lang="es-AR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3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424B1-8007-9F84-6955-0EBCF00D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1" y="624110"/>
            <a:ext cx="10300652" cy="1280890"/>
          </a:xfrm>
        </p:spPr>
        <p:txBody>
          <a:bodyPr/>
          <a:lstStyle/>
          <a:p>
            <a:pPr algn="ctr"/>
            <a:r>
              <a:rPr lang="es-ES" i="1" dirty="0"/>
              <a:t>PRESENTACION CLINICA</a:t>
            </a:r>
            <a:endParaRPr lang="es-AR" i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4B4B7AF-DD3B-6D8A-A871-732388ABC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4354"/>
              </p:ext>
            </p:extLst>
          </p:nvPr>
        </p:nvGraphicFramePr>
        <p:xfrm>
          <a:off x="1051560" y="1524000"/>
          <a:ext cx="10605453" cy="470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2967C54-6AE8-68E2-8DA9-A0909B45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286398"/>
            <a:ext cx="6845092" cy="1268082"/>
          </a:xfrm>
        </p:spPr>
        <p:txBody>
          <a:bodyPr>
            <a:normAutofit/>
          </a:bodyPr>
          <a:lstStyle/>
          <a:p>
            <a:r>
              <a:rPr lang="es-ES" b="1" i="1" dirty="0"/>
              <a:t>PRESENTACION CLINICA</a:t>
            </a:r>
            <a:endParaRPr lang="es-AR" b="1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5" name="Picture 4" descr="Dos personas sujetando sus manos">
            <a:extLst>
              <a:ext uri="{FF2B5EF4-FFF2-40B4-BE49-F238E27FC236}">
                <a16:creationId xmlns:a16="http://schemas.microsoft.com/office/drawing/2014/main" id="{6401558C-7166-F838-D7D6-01678B1CE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6" r="38443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9AF80-20D5-2817-37C5-E3BC5671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93" y="1269573"/>
            <a:ext cx="8417907" cy="5302029"/>
          </a:xfrm>
        </p:spPr>
        <p:txBody>
          <a:bodyPr>
            <a:normAutofit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MNS: lentitud en los movimientos, incoordinación, rigidez. En los brazos o manos escaza destreza. En los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mmii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 espasticidad, desequilibrio, espasmos 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clonus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A nivel bulbar: disartria y disfagia, lentitud en el habla, tos y asfixia, síndrome de afectación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pseudobulbar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 (risas, llanto o bostezos) laringoespasmo,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trismus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, dificultad para abrir la boca.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MNI: atrofia muscular,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fascilaculaciones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, calambres, dificultad en la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manipulacion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 de objetos, dificultad para levantar los brazos. También la disartria disfagia, voz nasal, tos, ahogos, aspiración. Imposibilidad de cerrar los ojos, de cerrar los labios, derivando en babeo por sialorrea,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disglucia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desarticulaciòn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 mandibular, dificultad para mantener la cabeza. </a:t>
            </a:r>
            <a:r>
              <a:rPr lang="es-ES" sz="2400" dirty="0">
                <a:latin typeface="Perpetua"/>
              </a:rPr>
              <a:t>T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ambién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 produce debilidad diafragmática que produce disnea. Los músculos extraoculares también se afectan al final de la enfermedad.</a:t>
            </a:r>
          </a:p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s-AR" sz="1500" dirty="0"/>
          </a:p>
        </p:txBody>
      </p:sp>
    </p:spTree>
    <p:extLst>
      <p:ext uri="{BB962C8B-B14F-4D97-AF65-F5344CB8AC3E}">
        <p14:creationId xmlns:p14="http://schemas.microsoft.com/office/powerpoint/2010/main" val="694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362579F-2DB9-902A-29E2-22263C43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s-ES" i="1" dirty="0"/>
              <a:t>PRESENTACION CLINICA</a:t>
            </a:r>
            <a:endParaRPr lang="es-AR" i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5" name="Picture 4" descr="Resultados del análisis de un cerebro humano en una clínica neurológica">
            <a:extLst>
              <a:ext uri="{FF2B5EF4-FFF2-40B4-BE49-F238E27FC236}">
                <a16:creationId xmlns:a16="http://schemas.microsoft.com/office/drawing/2014/main" id="{C4A43088-E943-4975-4273-47001083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68" r="10380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A2455-4717-A350-38AB-28A095AF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235" y="1410942"/>
            <a:ext cx="8154644" cy="4500280"/>
          </a:xfr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SINTOMAS CONGNITIVOS: Demencia frontotemporal, incluye trastornos gramaticales, fluencia verbal, disminución de la memoria y la función visuoespacial, apatía, cambios en los hábitos alimentarios, desinhibición. Esto es visto en un 15 %.</a:t>
            </a:r>
          </a:p>
          <a:p>
            <a:pPr marL="0" marR="0" lvl="0" indent="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SINTOMAS AUTONOMICOS: Constipación, disfagia para  líquidos, sensación de saciedad, menos frecuentemente incontinencia urinaria. </a:t>
            </a:r>
          </a:p>
          <a:p>
            <a:pPr marL="0" marR="0" lvl="0" indent="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OTROS: Síntomas extrapiramidales, parkinsonismos, dolor musculoesquelético presente en un 15-85 % de los pacientes.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65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84424-D59D-8032-F266-AE7C554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21676" y="3329940"/>
            <a:ext cx="7329646" cy="685800"/>
          </a:xfrm>
        </p:spPr>
        <p:txBody>
          <a:bodyPr>
            <a:normAutofit/>
          </a:bodyPr>
          <a:lstStyle/>
          <a:p>
            <a:pPr algn="ctr"/>
            <a:r>
              <a:rPr lang="es-ES" sz="2800" b="1" i="1" dirty="0"/>
              <a:t>PRESENTACION CLINICA</a:t>
            </a:r>
            <a:endParaRPr lang="es-AR" sz="2800" b="1" i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50C4C6-F060-9CCB-212B-04B1C96F3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936" r="70186" b="19982"/>
          <a:stretch/>
        </p:blipFill>
        <p:spPr>
          <a:xfrm>
            <a:off x="1600200" y="350520"/>
            <a:ext cx="10392887" cy="6294120"/>
          </a:xfrm>
        </p:spPr>
      </p:pic>
    </p:spTree>
    <p:extLst>
      <p:ext uri="{BB962C8B-B14F-4D97-AF65-F5344CB8AC3E}">
        <p14:creationId xmlns:p14="http://schemas.microsoft.com/office/powerpoint/2010/main" val="41206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84424-D59D-8032-F266-AE7C554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1" y="121920"/>
            <a:ext cx="10072052" cy="929640"/>
          </a:xfrm>
        </p:spPr>
        <p:txBody>
          <a:bodyPr/>
          <a:lstStyle/>
          <a:p>
            <a:pPr algn="ctr"/>
            <a:r>
              <a:rPr lang="es-ES" i="1" dirty="0"/>
              <a:t>PRESENTACION CLINICA</a:t>
            </a:r>
            <a:endParaRPr lang="es-AR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80677A-8EAE-C6AA-31EF-06DB0640F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5" t="29570" r="53875" b="8915"/>
          <a:stretch/>
        </p:blipFill>
        <p:spPr>
          <a:xfrm>
            <a:off x="1432561" y="1051560"/>
            <a:ext cx="5501639" cy="55473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E90498-603D-0F1E-3CB5-64CD58315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77" t="38884" r="54283" b="17317"/>
          <a:stretch/>
        </p:blipFill>
        <p:spPr>
          <a:xfrm>
            <a:off x="7040880" y="1051560"/>
            <a:ext cx="4328160" cy="55473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EC9D21-77C9-30FE-3080-1013FDB96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878" r="60500" b="69120"/>
          <a:stretch/>
        </p:blipFill>
        <p:spPr>
          <a:xfrm>
            <a:off x="4183380" y="777240"/>
            <a:ext cx="481584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84424-D59D-8032-F266-AE7C554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1" y="259080"/>
            <a:ext cx="10072052" cy="792480"/>
          </a:xfrm>
        </p:spPr>
        <p:txBody>
          <a:bodyPr/>
          <a:lstStyle/>
          <a:p>
            <a:pPr algn="ctr"/>
            <a:r>
              <a:rPr lang="es-ES" i="1" dirty="0"/>
              <a:t>PRESENTACION CLINICA</a:t>
            </a:r>
            <a:endParaRPr lang="es-AR"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EC9D21-77C9-30FE-3080-1013FDB96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78" r="60500" b="69120"/>
          <a:stretch/>
        </p:blipFill>
        <p:spPr>
          <a:xfrm>
            <a:off x="4076700" y="746760"/>
            <a:ext cx="4815840" cy="6248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8E975E-3210-C364-717C-A1D528C49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01" r="80375" b="15540"/>
          <a:stretch/>
        </p:blipFill>
        <p:spPr>
          <a:xfrm>
            <a:off x="3718560" y="1569720"/>
            <a:ext cx="55321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84424-D59D-8032-F266-AE7C554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1" y="259080"/>
            <a:ext cx="10072052" cy="792480"/>
          </a:xfrm>
        </p:spPr>
        <p:txBody>
          <a:bodyPr/>
          <a:lstStyle/>
          <a:p>
            <a:pPr algn="ctr"/>
            <a:r>
              <a:rPr lang="es-ES" i="1" dirty="0"/>
              <a:t>PRESENTACION CLINICA</a:t>
            </a:r>
            <a:endParaRPr lang="es-AR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4210F9-C77C-6418-DD38-9BDA4EB76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78" r="58875" b="18651"/>
          <a:stretch/>
        </p:blipFill>
        <p:spPr>
          <a:xfrm>
            <a:off x="2506187" y="1051560"/>
            <a:ext cx="79248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84424-D59D-8032-F266-AE7C554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1" y="259080"/>
            <a:ext cx="10072052" cy="792480"/>
          </a:xfrm>
        </p:spPr>
        <p:txBody>
          <a:bodyPr/>
          <a:lstStyle/>
          <a:p>
            <a:pPr algn="ctr"/>
            <a:r>
              <a:rPr lang="es-ES" i="1" dirty="0"/>
              <a:t>PRESENTACION CLINICA</a:t>
            </a:r>
            <a:endParaRPr lang="es-AR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02D7D5-8085-CB89-91D4-0F6D35F03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" t="30657" r="48500" b="23988"/>
          <a:stretch/>
        </p:blipFill>
        <p:spPr>
          <a:xfrm>
            <a:off x="2247107" y="1158240"/>
            <a:ext cx="844296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ECB74-0ACA-CFE2-42D7-3DFF6008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335280"/>
            <a:ext cx="10102532" cy="1569720"/>
          </a:xfrm>
        </p:spPr>
        <p:txBody>
          <a:bodyPr/>
          <a:lstStyle/>
          <a:p>
            <a:pPr algn="ctr"/>
            <a:r>
              <a:rPr lang="es-ES" dirty="0"/>
              <a:t>DIAGNOSTICO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30EC-2CC9-8984-55F8-1B612CAF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005840"/>
            <a:ext cx="10544492" cy="551688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i="1" dirty="0"/>
              <a:t>EL DIAGNOSTICO ES EMINENTEMENTE CLINICO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/>
              <a:t>LOS METODOS COMPLEMENTARIOS CONFIRMAN O DESCARTAN EL DIAGNOSTICO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LABORATORIO: se recomienda hemograma completa, reactantes de fase aguda, urea, creatinina, hepatograma, función tiroidea, electrolitos, glucemia, proteinograma, CPK (miopatías).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ELECROMIOGRAFIA: confirma la afectación muscular y a la vez diagnosticar la subclínica. Habitualmente se observan: potenciales polifásicos, ondas positivas, fibrilaciones y fasciculaciones (</a:t>
            </a:r>
            <a:r>
              <a:rPr lang="es-ES" dirty="0" err="1"/>
              <a:t>desnervación</a:t>
            </a:r>
            <a:r>
              <a:rPr lang="es-ES" dirty="0"/>
              <a:t>). La velocidad de conducción es normal.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LCR: sin alteraciones.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RESONANCIA MAGNETICA NUCLEAR: La RMN permite descartar otras patologías, ya que no existe un patrón típico. Sin embargo, puede haber atrofia cortical a predominio frontotemporal y nivel del segmento anterior de la ME. En T2 y </a:t>
            </a:r>
            <a:r>
              <a:rPr lang="es-ES" dirty="0" err="1"/>
              <a:t>Flair</a:t>
            </a:r>
            <a:r>
              <a:rPr lang="es-ES" dirty="0"/>
              <a:t> hiperintensidad del tracto corticoespinal e </a:t>
            </a:r>
            <a:r>
              <a:rPr lang="es-ES" dirty="0" err="1"/>
              <a:t>hipointensidad</a:t>
            </a:r>
            <a:r>
              <a:rPr lang="es-ES" dirty="0"/>
              <a:t> en la corteza </a:t>
            </a:r>
            <a:r>
              <a:rPr lang="es-ES" dirty="0" err="1"/>
              <a:t>precentral</a:t>
            </a:r>
            <a:r>
              <a:rPr lang="es-ES" dirty="0"/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BIOPSIA MUSCULAR.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/>
              <a:t>ESTUDIOS GENETICOS: no son de rutina. Solo cuando hay sospecha de ELA familiar o en jóvenes.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 algn="ctr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8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C65976-49BE-B7F0-35D7-C8C64A104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20" t="29191" r="6785" b="27989"/>
          <a:stretch/>
        </p:blipFill>
        <p:spPr>
          <a:xfrm>
            <a:off x="3733800" y="243840"/>
            <a:ext cx="592836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ECB74-0ACA-CFE2-42D7-3DFF6008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335280"/>
            <a:ext cx="10102532" cy="1569720"/>
          </a:xfrm>
        </p:spPr>
        <p:txBody>
          <a:bodyPr/>
          <a:lstStyle/>
          <a:p>
            <a:pPr algn="ctr"/>
            <a:r>
              <a:rPr lang="es-ES" dirty="0"/>
              <a:t>DIAGNOSTICO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30EC-2CC9-8984-55F8-1B612CAF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005840"/>
            <a:ext cx="10544492" cy="551688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i="1" dirty="0"/>
              <a:t>EL DIAGNOSTICO ES EMINENTEMENTE CLINICO</a:t>
            </a:r>
          </a:p>
          <a:p>
            <a:pPr marL="0" indent="0" algn="ctr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420291-A854-9C8A-DDED-2A6170FF5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9" t="24479" r="33698" b="21763"/>
          <a:stretch/>
        </p:blipFill>
        <p:spPr>
          <a:xfrm>
            <a:off x="1347947" y="1402080"/>
            <a:ext cx="99906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BA2A2F-8408-9B69-8F3F-637479437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1" t="23567" r="51628" b="13701"/>
          <a:stretch/>
        </p:blipFill>
        <p:spPr>
          <a:xfrm>
            <a:off x="3154680" y="0"/>
            <a:ext cx="736092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500F18-F797-59D9-CD66-86F04E92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80" y="624110"/>
            <a:ext cx="6059432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TRATAMIENTO</a:t>
            </a:r>
            <a:endParaRPr lang="es-A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5" name="Picture 4" descr="Primer plano de paquetes de píldoras sin abrir">
            <a:extLst>
              <a:ext uri="{FF2B5EF4-FFF2-40B4-BE49-F238E27FC236}">
                <a16:creationId xmlns:a16="http://schemas.microsoft.com/office/drawing/2014/main" id="{14D6E7E9-FC41-0C68-2356-E8088C27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4" r="2458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CF1C9-FA1B-43DB-7953-44E1EB30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50" y="1707447"/>
            <a:ext cx="6795301" cy="47258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b="1" i="1" dirty="0"/>
              <a:t>A LA FECHA NO EXISTE UN TRATAMINTO CURATIVO DE LA ELA. 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Por lo que el OBJETIVO DEL TRATAMIENTO ES:</a:t>
            </a:r>
          </a:p>
          <a:p>
            <a:pPr>
              <a:lnSpc>
                <a:spcPct val="90000"/>
              </a:lnSpc>
              <a:buAutoNum type="alphaLcParenR"/>
            </a:pPr>
            <a:r>
              <a:rPr lang="es-ES" dirty="0"/>
              <a:t>Promover la buena calidad de vida.</a:t>
            </a:r>
          </a:p>
          <a:p>
            <a:pPr>
              <a:lnSpc>
                <a:spcPct val="90000"/>
              </a:lnSpc>
              <a:buAutoNum type="alphaLcParenR"/>
            </a:pPr>
            <a:r>
              <a:rPr lang="es-ES" dirty="0"/>
              <a:t>Prolongar la supervivencia. </a:t>
            </a:r>
          </a:p>
          <a:p>
            <a:pPr>
              <a:lnSpc>
                <a:spcPct val="90000"/>
              </a:lnSpc>
              <a:buAutoNum type="alphaLcParenR"/>
            </a:pPr>
            <a:r>
              <a:rPr lang="es-ES" dirty="0"/>
              <a:t>Manejo multidisciplinario con: neurólogo, </a:t>
            </a:r>
            <a:r>
              <a:rPr lang="es-ES" dirty="0" err="1"/>
              <a:t>enfemería</a:t>
            </a:r>
            <a:r>
              <a:rPr lang="es-ES" dirty="0"/>
              <a:t>, fisioterapeuta, nutricionista, fonoaudiólogo, psicólogo psiquiatra, </a:t>
            </a:r>
            <a:r>
              <a:rPr lang="es-ES" dirty="0" err="1"/>
              <a:t>neumonólogo</a:t>
            </a:r>
            <a:r>
              <a:rPr lang="es-ES" dirty="0"/>
              <a:t>, ortopedista y trabajador social.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Algunos ensayos con factores de crecimiento neuronal, terapia de reemplazo celular, terapia génica que busca la inhibición de los genes responsables.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83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500F18-F797-59D9-CD66-86F04E92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80" y="624110"/>
            <a:ext cx="6059432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TRATAMIENTO</a:t>
            </a:r>
            <a:endParaRPr lang="es-A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5" name="Picture 4" descr="Primer plano de paquetes de píldoras sin abrir">
            <a:extLst>
              <a:ext uri="{FF2B5EF4-FFF2-40B4-BE49-F238E27FC236}">
                <a16:creationId xmlns:a16="http://schemas.microsoft.com/office/drawing/2014/main" id="{14D6E7E9-FC41-0C68-2356-E8088C27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4" r="2458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CF1C9-FA1B-43DB-7953-44E1EB30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895" y="1707447"/>
            <a:ext cx="6197264" cy="47258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1600" b="1" i="1" dirty="0"/>
              <a:t>A LA FECHA NO EXISTE UN TRATAMINTO CURATIVO DE LA ELA. </a:t>
            </a:r>
          </a:p>
          <a:p>
            <a:pPr marL="0" indent="0">
              <a:lnSpc>
                <a:spcPct val="90000"/>
              </a:lnSpc>
              <a:buNone/>
            </a:pPr>
            <a:endParaRPr lang="es-ES" sz="1600" dirty="0"/>
          </a:p>
          <a:p>
            <a:pPr>
              <a:lnSpc>
                <a:spcPct val="90000"/>
              </a:lnSpc>
            </a:pPr>
            <a:r>
              <a:rPr lang="es-ES" sz="1600" dirty="0"/>
              <a:t>SOPORTE VENTILATORIO.</a:t>
            </a:r>
          </a:p>
          <a:p>
            <a:pPr>
              <a:lnSpc>
                <a:spcPct val="90000"/>
              </a:lnSpc>
            </a:pPr>
            <a:endParaRPr lang="es-ES" sz="1600" dirty="0"/>
          </a:p>
          <a:p>
            <a:pPr>
              <a:lnSpc>
                <a:spcPct val="90000"/>
              </a:lnSpc>
            </a:pPr>
            <a:r>
              <a:rPr lang="es-ES" sz="1600" dirty="0"/>
              <a:t>NUTRICION.</a:t>
            </a:r>
          </a:p>
        </p:txBody>
      </p:sp>
    </p:spTree>
    <p:extLst>
      <p:ext uri="{BB962C8B-B14F-4D97-AF65-F5344CB8AC3E}">
        <p14:creationId xmlns:p14="http://schemas.microsoft.com/office/powerpoint/2010/main" val="1829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85F7C-0873-C632-06E1-A234F1E3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1" y="152400"/>
            <a:ext cx="10224452" cy="701040"/>
          </a:xfrm>
        </p:spPr>
        <p:txBody>
          <a:bodyPr/>
          <a:lstStyle/>
          <a:p>
            <a:pPr algn="ctr"/>
            <a:r>
              <a:rPr lang="es-ES" dirty="0"/>
              <a:t>TRATAMIENTO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88B5A3-898C-F5CD-BAF8-733746B90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630" t="24110" r="18974" b="10758"/>
          <a:stretch/>
        </p:blipFill>
        <p:spPr>
          <a:xfrm>
            <a:off x="1075213" y="152400"/>
            <a:ext cx="10041573" cy="655320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E6CD20-458B-F084-3730-EA90F7654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50" t="22209" r="31875" b="74456"/>
          <a:stretch/>
        </p:blipFill>
        <p:spPr>
          <a:xfrm>
            <a:off x="8632666" y="6392476"/>
            <a:ext cx="2484120" cy="3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E0EB37-DECC-027E-342D-1606DEE0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50" t="20430" r="18625" b="13443"/>
          <a:stretch/>
        </p:blipFill>
        <p:spPr>
          <a:xfrm>
            <a:off x="3474720" y="152400"/>
            <a:ext cx="6217920" cy="63398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0D19A3-A53A-F0BB-2277-58AABFF43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616" y="6492240"/>
            <a:ext cx="248738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510E4-BE59-67A1-3C5B-3AE05D95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1" y="289560"/>
            <a:ext cx="10254932" cy="731520"/>
          </a:xfrm>
        </p:spPr>
        <p:txBody>
          <a:bodyPr/>
          <a:lstStyle/>
          <a:p>
            <a:pPr algn="ctr"/>
            <a:r>
              <a:rPr lang="es-ES" i="1" dirty="0"/>
              <a:t>TRATAMIENTO</a:t>
            </a:r>
            <a:endParaRPr lang="es-AR" i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9A76F3-8CAE-B2AE-C00B-4458E93D3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485" t="22587" r="17318" b="15295"/>
          <a:stretch/>
        </p:blipFill>
        <p:spPr>
          <a:xfrm>
            <a:off x="1249680" y="1021080"/>
            <a:ext cx="10530840" cy="5547360"/>
          </a:xfrm>
        </p:spPr>
      </p:pic>
    </p:spTree>
    <p:extLst>
      <p:ext uri="{BB962C8B-B14F-4D97-AF65-F5344CB8AC3E}">
        <p14:creationId xmlns:p14="http://schemas.microsoft.com/office/powerpoint/2010/main" val="3647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4425-50D7-287C-1A78-61442D25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1" y="335280"/>
            <a:ext cx="10193972" cy="853440"/>
          </a:xfrm>
        </p:spPr>
        <p:txBody>
          <a:bodyPr/>
          <a:lstStyle/>
          <a:p>
            <a:pPr algn="ctr"/>
            <a:r>
              <a:rPr lang="es-ES" dirty="0"/>
              <a:t>TRATAMIENTO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773D15-736E-10BF-CBAF-B69944ED9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850" t="22588" r="14485" b="5788"/>
          <a:stretch/>
        </p:blipFill>
        <p:spPr>
          <a:xfrm>
            <a:off x="1310641" y="914400"/>
            <a:ext cx="10193972" cy="5257800"/>
          </a:xfrm>
        </p:spPr>
      </p:pic>
    </p:spTree>
    <p:extLst>
      <p:ext uri="{BB962C8B-B14F-4D97-AF65-F5344CB8AC3E}">
        <p14:creationId xmlns:p14="http://schemas.microsoft.com/office/powerpoint/2010/main" val="42653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4425-50D7-287C-1A78-61442D25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1" y="335280"/>
            <a:ext cx="10193972" cy="853440"/>
          </a:xfrm>
        </p:spPr>
        <p:txBody>
          <a:bodyPr/>
          <a:lstStyle/>
          <a:p>
            <a:pPr algn="ctr"/>
            <a:r>
              <a:rPr lang="es-ES" i="1" dirty="0"/>
              <a:t>TRATAMIENTO</a:t>
            </a:r>
            <a:endParaRPr lang="es-AR" i="1" dirty="0"/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B0224A00-B408-8F77-7EA3-5FCC74897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50" t="20168" r="16527" b="13630"/>
          <a:stretch/>
        </p:blipFill>
        <p:spPr>
          <a:xfrm>
            <a:off x="1417321" y="1188720"/>
            <a:ext cx="9204960" cy="5532120"/>
          </a:xfrm>
        </p:spPr>
      </p:pic>
    </p:spTree>
    <p:extLst>
      <p:ext uri="{BB962C8B-B14F-4D97-AF65-F5344CB8AC3E}">
        <p14:creationId xmlns:p14="http://schemas.microsoft.com/office/powerpoint/2010/main" val="22473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225FC-B68C-25BF-F292-5E79433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72440"/>
            <a:ext cx="10363199" cy="1143000"/>
          </a:xfrm>
        </p:spPr>
        <p:txBody>
          <a:bodyPr/>
          <a:lstStyle/>
          <a:p>
            <a:pPr algn="ctr"/>
            <a:r>
              <a:rPr lang="es-ES" dirty="0"/>
              <a:t>GRACIAS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6205EF-8480-F10C-6B31-2BB0F0FDC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031" t="37513" r="39438" b="21269"/>
          <a:stretch/>
        </p:blipFill>
        <p:spPr>
          <a:xfrm>
            <a:off x="548642" y="1219200"/>
            <a:ext cx="11094718" cy="5349240"/>
          </a:xfrm>
        </p:spPr>
      </p:pic>
    </p:spTree>
    <p:extLst>
      <p:ext uri="{BB962C8B-B14F-4D97-AF65-F5344CB8AC3E}">
        <p14:creationId xmlns:p14="http://schemas.microsoft.com/office/powerpoint/2010/main" val="39539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264E7-3F23-F424-0D7D-3A263DDF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1" y="213360"/>
            <a:ext cx="10788332" cy="1066800"/>
          </a:xfrm>
        </p:spPr>
        <p:txBody>
          <a:bodyPr/>
          <a:lstStyle/>
          <a:p>
            <a:pPr algn="ctr"/>
            <a:r>
              <a:rPr lang="es-ES" dirty="0"/>
              <a:t>MOTONEURONAS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435B2F-7DB2-B3C3-96E1-E2CC6EFE7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9" t="21141" r="25094" b="12204"/>
          <a:stretch/>
        </p:blipFill>
        <p:spPr>
          <a:xfrm>
            <a:off x="1950720" y="899160"/>
            <a:ext cx="8290560" cy="5440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64817A-F537-9F77-11A1-A7E0A2448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0" t="18651" r="66000" b="74901"/>
          <a:stretch/>
        </p:blipFill>
        <p:spPr>
          <a:xfrm>
            <a:off x="10454640" y="6416040"/>
            <a:ext cx="173736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22B83-6E2A-F5AF-6960-DC419174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25040"/>
            <a:ext cx="9904411" cy="2240280"/>
          </a:xfrm>
        </p:spPr>
        <p:txBody>
          <a:bodyPr/>
          <a:lstStyle/>
          <a:p>
            <a:pPr algn="ctr"/>
            <a:r>
              <a:rPr lang="es-ES" b="1" i="1" dirty="0"/>
              <a:t>¿QUÉ ES LA ESCLEROSIS LATERAL AMIOTRÓFICA (ELA)?</a:t>
            </a:r>
            <a:endParaRPr lang="es-AR" b="1" i="1" dirty="0"/>
          </a:p>
        </p:txBody>
      </p:sp>
    </p:spTree>
    <p:extLst>
      <p:ext uri="{BB962C8B-B14F-4D97-AF65-F5344CB8AC3E}">
        <p14:creationId xmlns:p14="http://schemas.microsoft.com/office/powerpoint/2010/main" val="39979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Picture 4" descr="Primer plano de células moradas">
            <a:extLst>
              <a:ext uri="{FF2B5EF4-FFF2-40B4-BE49-F238E27FC236}">
                <a16:creationId xmlns:a16="http://schemas.microsoft.com/office/drawing/2014/main" id="{CFF3AFC2-D67C-7186-A771-4853D30BD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5" r="2682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C20E7F-22DE-D89D-6007-D955EEA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ES" sz="3200" i="1" dirty="0">
                <a:solidFill>
                  <a:srgbClr val="FEFFFF"/>
                </a:solidFill>
              </a:rPr>
              <a:t>CONCEPTO</a:t>
            </a:r>
            <a:endParaRPr lang="es-AR" sz="3200" i="1" dirty="0">
              <a:solidFill>
                <a:srgbClr val="FE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F7D7D-5B68-C6D5-CEEB-360E5FA2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1694179"/>
            <a:ext cx="8084817" cy="4504794"/>
          </a:xfrm>
        </p:spPr>
        <p:txBody>
          <a:bodyPr>
            <a:normAutofit fontScale="92500" lnSpcReduction="10000"/>
          </a:bodyPr>
          <a:lstStyle/>
          <a:p>
            <a:endParaRPr lang="es-ES" dirty="0">
              <a:solidFill>
                <a:srgbClr val="FEFFFF"/>
              </a:solidFill>
            </a:endParaRPr>
          </a:p>
          <a:p>
            <a:r>
              <a:rPr lang="es-ES" sz="2000" dirty="0">
                <a:solidFill>
                  <a:srgbClr val="FEFFFF"/>
                </a:solidFill>
              </a:rPr>
              <a:t>Es la forma </a:t>
            </a:r>
            <a:r>
              <a:rPr lang="es-ES" sz="2000" b="1" i="1" dirty="0">
                <a:solidFill>
                  <a:srgbClr val="FEFFFF"/>
                </a:solidFill>
              </a:rPr>
              <a:t>MÁS FRECUENTE </a:t>
            </a:r>
            <a:r>
              <a:rPr lang="es-ES" sz="2000" dirty="0">
                <a:solidFill>
                  <a:srgbClr val="FEFFFF"/>
                </a:solidFill>
              </a:rPr>
              <a:t>de </a:t>
            </a:r>
            <a:r>
              <a:rPr lang="es-ES" sz="2000" i="1" dirty="0">
                <a:solidFill>
                  <a:srgbClr val="FEFFFF"/>
                </a:solidFill>
              </a:rPr>
              <a:t>ENFERMEDAD DEGENERATIVA PROGRESIVA Y AGRESIVA </a:t>
            </a:r>
            <a:r>
              <a:rPr lang="es-ES" sz="2000" dirty="0">
                <a:solidFill>
                  <a:srgbClr val="FEFFFF"/>
                </a:solidFill>
              </a:rPr>
              <a:t>de las motoneuronas de la </a:t>
            </a:r>
            <a:r>
              <a:rPr lang="es-ES" sz="2000" b="1" i="1" dirty="0">
                <a:solidFill>
                  <a:srgbClr val="FEFFFF"/>
                </a:solidFill>
              </a:rPr>
              <a:t>médula espinal, el tronco cerebral y la corteza motora. </a:t>
            </a:r>
          </a:p>
          <a:p>
            <a:endParaRPr lang="es-ES" sz="2000" dirty="0">
              <a:solidFill>
                <a:srgbClr val="FEFFFF"/>
              </a:solidFill>
            </a:endParaRPr>
          </a:p>
          <a:p>
            <a:r>
              <a:rPr lang="es-ES" sz="2000" dirty="0">
                <a:solidFill>
                  <a:srgbClr val="FEFFFF"/>
                </a:solidFill>
              </a:rPr>
              <a:t>También es conocida como Enfermedad de Lou Gehrig, y fue descripta por Charcot en el siglo 19.</a:t>
            </a:r>
          </a:p>
          <a:p>
            <a:endParaRPr lang="es-ES" sz="2000" dirty="0">
              <a:solidFill>
                <a:srgbClr val="FEFFFF"/>
              </a:solidFill>
            </a:endParaRPr>
          </a:p>
          <a:p>
            <a:r>
              <a:rPr lang="es-ES" sz="2000" dirty="0">
                <a:solidFill>
                  <a:srgbClr val="FEFFFF"/>
                </a:solidFill>
              </a:rPr>
              <a:t>Es capaz de inducir debilidad muscular, discapacidad, y muerte.</a:t>
            </a:r>
          </a:p>
          <a:p>
            <a:endParaRPr lang="es-ES" sz="2000" dirty="0">
              <a:solidFill>
                <a:srgbClr val="FEFFFF"/>
              </a:solidFill>
            </a:endParaRPr>
          </a:p>
          <a:p>
            <a:r>
              <a:rPr lang="es-ES" sz="2000" dirty="0">
                <a:solidFill>
                  <a:srgbClr val="FEFFFF"/>
                </a:solidFill>
              </a:rPr>
              <a:t>La media de sobrevida es de 3 a 5 años, desde el diagnóstico de la enfermedad. </a:t>
            </a:r>
          </a:p>
        </p:txBody>
      </p:sp>
    </p:spTree>
    <p:extLst>
      <p:ext uri="{BB962C8B-B14F-4D97-AF65-F5344CB8AC3E}">
        <p14:creationId xmlns:p14="http://schemas.microsoft.com/office/powerpoint/2010/main" val="324042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7A51A9-813F-5697-BE48-2ACA32C6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354204"/>
            <a:ext cx="8131550" cy="1550796"/>
          </a:xfrm>
        </p:spPr>
        <p:txBody>
          <a:bodyPr>
            <a:normAutofit/>
          </a:bodyPr>
          <a:lstStyle/>
          <a:p>
            <a:pPr algn="ctr"/>
            <a:r>
              <a:rPr lang="es-ES" i="1" dirty="0"/>
              <a:t>EPIDEMIOLOGIA</a:t>
            </a:r>
            <a:endParaRPr lang="es-AR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18E1F-3FEB-98F7-36AB-54656D23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165" y="1021080"/>
            <a:ext cx="9111227" cy="56997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2000" dirty="0"/>
              <a:t>La ELA se clasifica en: </a:t>
            </a:r>
            <a:r>
              <a:rPr lang="es-ES" sz="2000" b="1" i="1" dirty="0"/>
              <a:t>Forma Esporádica </a:t>
            </a:r>
            <a:r>
              <a:rPr lang="es-ES" sz="2000" dirty="0"/>
              <a:t>y la </a:t>
            </a:r>
            <a:r>
              <a:rPr lang="es-ES" sz="2000" b="1" i="1" dirty="0"/>
              <a:t>Forma Familiar</a:t>
            </a:r>
            <a:r>
              <a:rPr lang="es-ES" sz="2000" dirty="0"/>
              <a:t>. </a:t>
            </a:r>
          </a:p>
          <a:p>
            <a:pPr algn="just">
              <a:lnSpc>
                <a:spcPct val="90000"/>
              </a:lnSpc>
            </a:pPr>
            <a:endParaRPr lang="es-ES" sz="2000" dirty="0"/>
          </a:p>
          <a:p>
            <a:pPr algn="just">
              <a:lnSpc>
                <a:spcPct val="90000"/>
              </a:lnSpc>
            </a:pPr>
            <a:r>
              <a:rPr lang="es-ES" sz="2000" dirty="0"/>
              <a:t>La Forma Esporádica representa el 90 -95 % de la ELA.</a:t>
            </a:r>
          </a:p>
          <a:p>
            <a:pPr algn="just">
              <a:lnSpc>
                <a:spcPct val="90000"/>
              </a:lnSpc>
            </a:pPr>
            <a:r>
              <a:rPr lang="es-ES" sz="2000" dirty="0"/>
              <a:t>La Forma Familiar del 5 – 10 %.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000" dirty="0"/>
          </a:p>
          <a:p>
            <a:pPr algn="just">
              <a:lnSpc>
                <a:spcPct val="90000"/>
              </a:lnSpc>
            </a:pPr>
            <a:r>
              <a:rPr lang="es-ES" sz="2000" dirty="0"/>
              <a:t>Incidencia de ELA en Europa y Norteamérica esta entre los 1,5 a 4,</a:t>
            </a:r>
            <a:r>
              <a:rPr lang="es-AR" sz="2000" dirty="0"/>
              <a:t>7 por cada 100.000 </a:t>
            </a:r>
            <a:r>
              <a:rPr lang="es-AR" sz="2000" dirty="0" err="1"/>
              <a:t>hab</a:t>
            </a:r>
            <a:r>
              <a:rPr lang="es-AR" sz="2000" dirty="0"/>
              <a:t>/año. </a:t>
            </a:r>
            <a:r>
              <a:rPr lang="es-AR" sz="2000" i="1" dirty="0"/>
              <a:t>En Argentina: 3,17 </a:t>
            </a:r>
            <a:r>
              <a:rPr lang="es-AR" sz="2000" i="1" dirty="0" err="1"/>
              <a:t>hab</a:t>
            </a:r>
            <a:r>
              <a:rPr lang="es-AR" sz="2000" i="1" dirty="0"/>
              <a:t>/año.</a:t>
            </a:r>
          </a:p>
          <a:p>
            <a:pPr algn="just">
              <a:lnSpc>
                <a:spcPct val="90000"/>
              </a:lnSpc>
            </a:pPr>
            <a:r>
              <a:rPr lang="es-AR" sz="2000" dirty="0"/>
              <a:t>La Prevalencia se encuentra entre los 2,7 a 7,4 por cada 100.000 </a:t>
            </a:r>
            <a:r>
              <a:rPr lang="es-AR" sz="2000" dirty="0" err="1"/>
              <a:t>hab</a:t>
            </a:r>
            <a:r>
              <a:rPr lang="es-AR" sz="2000" dirty="0"/>
              <a:t>/año. </a:t>
            </a:r>
            <a:r>
              <a:rPr lang="es-AR" sz="2000" i="1" dirty="0"/>
              <a:t>En Argentina: 8,86 </a:t>
            </a:r>
            <a:r>
              <a:rPr lang="es-AR" sz="2000" i="1" dirty="0" err="1"/>
              <a:t>hab</a:t>
            </a:r>
            <a:r>
              <a:rPr lang="es-AR" sz="2000" i="1" dirty="0"/>
              <a:t>/año.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AR" sz="2000" i="1" dirty="0"/>
          </a:p>
          <a:p>
            <a:pPr algn="just">
              <a:lnSpc>
                <a:spcPct val="90000"/>
              </a:lnSpc>
            </a:pPr>
            <a:r>
              <a:rPr lang="es-AR" sz="2000" dirty="0"/>
              <a:t>Se da más en la raza blanca que en otras razas.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AR" sz="2000" dirty="0"/>
          </a:p>
          <a:p>
            <a:pPr algn="just">
              <a:lnSpc>
                <a:spcPct val="90000"/>
              </a:lnSpc>
            </a:pPr>
            <a:r>
              <a:rPr lang="es-AR" sz="2000" dirty="0"/>
              <a:t>En cuanto al sexo existe una relación 2:1 (hombre/mujer).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AR" sz="2000" dirty="0"/>
          </a:p>
          <a:p>
            <a:pPr algn="just">
              <a:lnSpc>
                <a:spcPct val="90000"/>
              </a:lnSpc>
            </a:pPr>
            <a:r>
              <a:rPr lang="es-AR" sz="2000" dirty="0"/>
              <a:t>La incidencia aumenta con cada década, luego de los 40 años y tiene un pico entre los 60 a 75 años.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282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31E54-A1BB-714C-90B4-C9156225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200"/>
            <a:ext cx="9904413" cy="975360"/>
          </a:xfrm>
        </p:spPr>
        <p:txBody>
          <a:bodyPr/>
          <a:lstStyle/>
          <a:p>
            <a:pPr algn="ctr"/>
            <a:r>
              <a:rPr lang="es-ES" i="1" dirty="0"/>
              <a:t>FACTORES DE RIESGO</a:t>
            </a:r>
            <a:endParaRPr lang="es-AR" i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3DA56F-1F37-B514-369E-2FBBE0D25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614724"/>
              </p:ext>
            </p:extLst>
          </p:nvPr>
        </p:nvGraphicFramePr>
        <p:xfrm>
          <a:off x="1447800" y="1432560"/>
          <a:ext cx="10056813" cy="49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90DA5470-9BDB-9157-1ED8-3C7948A7958D}"/>
              </a:ext>
            </a:extLst>
          </p:cNvPr>
          <p:cNvSpPr/>
          <p:nvPr/>
        </p:nvSpPr>
        <p:spPr>
          <a:xfrm>
            <a:off x="8168639" y="1432560"/>
            <a:ext cx="3002281" cy="1174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Factores genéticos</a:t>
            </a:r>
            <a:endParaRPr lang="es-A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5BF0CF4-A1CD-2D07-5652-B6EF11EB665B}"/>
              </a:ext>
            </a:extLst>
          </p:cNvPr>
          <p:cNvSpPr/>
          <p:nvPr/>
        </p:nvSpPr>
        <p:spPr>
          <a:xfrm>
            <a:off x="1447799" y="1432560"/>
            <a:ext cx="3002281" cy="1174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Geografía (Guam, Nueva Guinea, Japón</a:t>
            </a:r>
            <a:endParaRPr lang="es-AR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C84E52C-F55C-70A4-766E-02DFBE7C6A57}"/>
              </a:ext>
            </a:extLst>
          </p:cNvPr>
          <p:cNvCxnSpPr/>
          <p:nvPr/>
        </p:nvCxnSpPr>
        <p:spPr>
          <a:xfrm>
            <a:off x="4297680" y="2438400"/>
            <a:ext cx="1600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E11C268-D114-CA70-D9DA-1B2C2AD79FF7}"/>
              </a:ext>
            </a:extLst>
          </p:cNvPr>
          <p:cNvCxnSpPr>
            <a:cxnSpLocks/>
          </p:cNvCxnSpPr>
          <p:nvPr/>
        </p:nvCxnSpPr>
        <p:spPr>
          <a:xfrm flipH="1">
            <a:off x="7101840" y="2606770"/>
            <a:ext cx="1463040" cy="82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8FA0-BAF0-AEBC-FCAC-60E38AFC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624110"/>
            <a:ext cx="9858692" cy="1280890"/>
          </a:xfrm>
        </p:spPr>
        <p:txBody>
          <a:bodyPr/>
          <a:lstStyle/>
          <a:p>
            <a:pPr algn="ctr"/>
            <a:r>
              <a:rPr lang="es-ES" i="1"/>
              <a:t>FACTORES GENETICOS</a:t>
            </a:r>
            <a:endParaRPr lang="es-AR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8C6A0-CA1E-FA5A-B814-FBC12CEA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569720"/>
            <a:ext cx="11125200" cy="509016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En </a:t>
            </a:r>
            <a:r>
              <a:rPr lang="es-ES" sz="2000" b="1" i="1" dirty="0"/>
              <a:t>ELA Esporádica </a:t>
            </a:r>
            <a:r>
              <a:rPr lang="es-ES" sz="2000" dirty="0"/>
              <a:t>se </a:t>
            </a:r>
            <a:r>
              <a:rPr lang="es-ES" sz="2000" dirty="0" err="1"/>
              <a:t>indentificaron</a:t>
            </a:r>
            <a:r>
              <a:rPr lang="es-ES" sz="2000" dirty="0"/>
              <a:t> variaciones de genes tales como: </a:t>
            </a:r>
          </a:p>
          <a:p>
            <a:pPr marL="0" indent="0" algn="just">
              <a:buNone/>
            </a:pPr>
            <a:r>
              <a:rPr lang="en-US" sz="2000" b="1" i="1" dirty="0"/>
              <a:t>SOD1, TARDBP, C9ORF72, FUS</a:t>
            </a:r>
            <a:r>
              <a:rPr lang="en-US" sz="2000" dirty="0"/>
              <a:t>, ANG, OPTN, SETX, SQSTM1, TBK1 , ATXN2 , C21ORF2 , ITPR2 , NEK1 , TP73  SMN1.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>
                <a:latin typeface="+mj-lt"/>
              </a:rPr>
              <a:t>En la</a:t>
            </a:r>
            <a:r>
              <a:rPr lang="en-US" sz="2000" b="1" i="1" dirty="0">
                <a:latin typeface="+mj-lt"/>
              </a:rPr>
              <a:t> ELA Familiar </a:t>
            </a:r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Se han identificado más de 20 genes causantes. Entre estos, los dos más comunes son </a:t>
            </a:r>
            <a:r>
              <a:rPr lang="es-ES" sz="2000" b="1" dirty="0">
                <a:solidFill>
                  <a:srgbClr val="232323"/>
                </a:solidFill>
                <a:effectLst/>
                <a:latin typeface="+mj-lt"/>
              </a:rPr>
              <a:t>C9ORF72 y SOD1</a:t>
            </a:r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, que juntos representan casi el 50 </a:t>
            </a:r>
            <a:r>
              <a:rPr lang="es-ES" sz="2000" dirty="0">
                <a:solidFill>
                  <a:srgbClr val="232323"/>
                </a:solidFill>
                <a:latin typeface="+mj-lt"/>
              </a:rPr>
              <a:t>% </a:t>
            </a:r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de la ELA familiar.</a:t>
            </a:r>
          </a:p>
          <a:p>
            <a:pPr algn="just"/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La ELA familiar es fenotípica y genéticamente heterogénea. </a:t>
            </a:r>
          </a:p>
          <a:p>
            <a:pPr algn="just"/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Aunque la mayoría de los casos familiares de ELA siguen un </a:t>
            </a:r>
            <a:r>
              <a:rPr lang="es-ES" sz="2000" b="1" i="1" dirty="0">
                <a:solidFill>
                  <a:srgbClr val="232323"/>
                </a:solidFill>
                <a:effectLst/>
                <a:latin typeface="+mj-lt"/>
              </a:rPr>
              <a:t>patrón de herencia autosómico dominante</a:t>
            </a:r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, con penetrancia variable. </a:t>
            </a:r>
          </a:p>
          <a:p>
            <a:pPr algn="just"/>
            <a:r>
              <a:rPr lang="es-ES" sz="2000" dirty="0">
                <a:solidFill>
                  <a:srgbClr val="232323"/>
                </a:solidFill>
                <a:latin typeface="+mj-lt"/>
              </a:rPr>
              <a:t>S</a:t>
            </a:r>
            <a:r>
              <a:rPr lang="es-ES" sz="2000" b="0" i="0" dirty="0">
                <a:solidFill>
                  <a:srgbClr val="232323"/>
                </a:solidFill>
                <a:effectLst/>
                <a:latin typeface="+mj-lt"/>
              </a:rPr>
              <a:t>e han descrito formas recesivas y ligadas al cromosoma X.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51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1195</TotalTime>
  <Words>1726</Words>
  <Application>Microsoft Office PowerPoint</Application>
  <PresentationFormat>Panorámica</PresentationFormat>
  <Paragraphs>195</Paragraphs>
  <Slides>39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Perpetua</vt:lpstr>
      <vt:lpstr>Wingdings</vt:lpstr>
      <vt:lpstr>Wingdings 2</vt:lpstr>
      <vt:lpstr>Wingdings 3</vt:lpstr>
      <vt:lpstr>Espiral</vt:lpstr>
      <vt:lpstr>ESCLEROSIS LATERAL AMIOTROFICA</vt:lpstr>
      <vt:lpstr>Presentación de PowerPoint</vt:lpstr>
      <vt:lpstr>Presentación de PowerPoint</vt:lpstr>
      <vt:lpstr>MOTONEURONAS</vt:lpstr>
      <vt:lpstr>¿QUÉ ES LA ESCLEROSIS LATERAL AMIOTRÓFICA (ELA)?</vt:lpstr>
      <vt:lpstr>CONCEPTO</vt:lpstr>
      <vt:lpstr>EPIDEMIOLOGIA</vt:lpstr>
      <vt:lpstr>FACTORES DE RIESGO</vt:lpstr>
      <vt:lpstr>FACTORES GENETICOS</vt:lpstr>
      <vt:lpstr>FACTORES GENETICOS</vt:lpstr>
      <vt:lpstr>PATOLOGIA</vt:lpstr>
      <vt:lpstr>PATOLOGIA</vt:lpstr>
      <vt:lpstr>PATOLOGIA</vt:lpstr>
      <vt:lpstr>PATOLOGIA</vt:lpstr>
      <vt:lpstr>PATOLOGIA</vt:lpstr>
      <vt:lpstr>ANATOMIA PATOLOGICA</vt:lpstr>
      <vt:lpstr>ETIOPATOGENIA</vt:lpstr>
      <vt:lpstr>ETIOPATOGENIA</vt:lpstr>
      <vt:lpstr>ETIOPATOGENIA</vt:lpstr>
      <vt:lpstr>PRESENTACION CLINICA INICIAL</vt:lpstr>
      <vt:lpstr>PRESENTACION CLINICA</vt:lpstr>
      <vt:lpstr>PRESENTACION CLINICA</vt:lpstr>
      <vt:lpstr>PRESENTACION CLINICA</vt:lpstr>
      <vt:lpstr>PRESENTACION CLINICA</vt:lpstr>
      <vt:lpstr>PRESENTACION CLINICA</vt:lpstr>
      <vt:lpstr>PRESENTACION CLINICA</vt:lpstr>
      <vt:lpstr>PRESENTACION CLINICA</vt:lpstr>
      <vt:lpstr>PRESENTACION CLINICA</vt:lpstr>
      <vt:lpstr>DIAGNOSTICO</vt:lpstr>
      <vt:lpstr>DIAGNOSTICO</vt:lpstr>
      <vt:lpstr>Presentación de PowerPoint</vt:lpstr>
      <vt:lpstr>TRATAMIENTO</vt:lpstr>
      <vt:lpstr>TRATAMIENTO</vt:lpstr>
      <vt:lpstr>TRATAMIENTO</vt:lpstr>
      <vt:lpstr>Presentación de PowerPoint</vt:lpstr>
      <vt:lpstr>TRATAMIENTO</vt:lpstr>
      <vt:lpstr>TRATAMIENTO</vt:lpstr>
      <vt:lpstr>TRATAMIENTO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ESCLEROSIS LATERAL AMIOTROFICA</dc:title>
  <dc:creator>ANGEL BENJAMIN ROJAS</dc:creator>
  <cp:lastModifiedBy>ANGEL BENJAMIN ROJAS</cp:lastModifiedBy>
  <cp:revision>60</cp:revision>
  <dcterms:created xsi:type="dcterms:W3CDTF">2023-06-05T21:28:57Z</dcterms:created>
  <dcterms:modified xsi:type="dcterms:W3CDTF">2025-06-22T17:35:17Z</dcterms:modified>
</cp:coreProperties>
</file>