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8" r:id="rId1"/>
  </p:sldMasterIdLst>
  <p:sldIdLst>
    <p:sldId id="256" r:id="rId2"/>
    <p:sldId id="257" r:id="rId3"/>
    <p:sldId id="272" r:id="rId4"/>
    <p:sldId id="385" r:id="rId5"/>
    <p:sldId id="366" r:id="rId6"/>
    <p:sldId id="367" r:id="rId7"/>
    <p:sldId id="332" r:id="rId8"/>
    <p:sldId id="353" r:id="rId9"/>
    <p:sldId id="258" r:id="rId10"/>
    <p:sldId id="259" r:id="rId11"/>
    <p:sldId id="260" r:id="rId12"/>
    <p:sldId id="327" r:id="rId13"/>
    <p:sldId id="274" r:id="rId14"/>
    <p:sldId id="261" r:id="rId15"/>
    <p:sldId id="273" r:id="rId16"/>
    <p:sldId id="328" r:id="rId17"/>
    <p:sldId id="268" r:id="rId18"/>
    <p:sldId id="36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0" autoAdjust="0"/>
    <p:restoredTop sz="94660"/>
  </p:normalViewPr>
  <p:slideViewPr>
    <p:cSldViewPr snapToGrid="0">
      <p:cViewPr varScale="1">
        <p:scale>
          <a:sx n="83" d="100"/>
          <a:sy n="83" d="100"/>
        </p:scale>
        <p:origin x="1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122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267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031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278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829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019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241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733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45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CB301-4E87-4EC6-9F2E-C1BFD4B0C9B3}" type="datetimeFigureOut">
              <a:rPr lang="es-AR" smtClean="0"/>
              <a:t>25/3/2020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FA7A5-71A5-48D0-8F8C-3B103687BBD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96630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CB301-4E87-4EC6-9F2E-C1BFD4B0C9B3}" type="datetimeFigureOut">
              <a:rPr lang="es-AR" smtClean="0"/>
              <a:t>25/3/2020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FA7A5-71A5-48D0-8F8C-3B103687BBDF}" type="slidenum">
              <a:rPr lang="es-AR" smtClean="0"/>
              <a:t>‹Nº›</a:t>
            </a:fld>
            <a:endParaRPr lang="es-A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58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595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821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771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111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896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973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230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30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181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5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hyperlink" Target="http://blogs.wellesley.edu/vanarsdale/files/2012/05/microbiome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2874E1-671C-467B-87E3-DC7EC85CB5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s-AR" sz="53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53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Microbiota</a:t>
            </a:r>
            <a:r>
              <a:rPr lang="es-AR" sz="5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es-AR" sz="5300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s-AR" dirty="0"/>
            </a:br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CFD3555-742D-4D18-81DF-9E3958E64C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8436" y="3239655"/>
            <a:ext cx="9138661" cy="1371599"/>
          </a:xfrm>
        </p:spPr>
        <p:txBody>
          <a:bodyPr>
            <a:normAutofit fontScale="92500"/>
          </a:bodyPr>
          <a:lstStyle/>
          <a:p>
            <a:endParaRPr lang="es-AR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8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Cátedra de Bacteriología y Virología Médicas, FCM,UNC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89D8D64-4E8F-4159-9332-542AD721B3F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510" y="244608"/>
            <a:ext cx="2352040" cy="1056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615E9A0-7CFD-42A6-BFF8-577C8EC4BAA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50" y="244607"/>
            <a:ext cx="2945938" cy="1056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8190C17E-6D0A-4073-9534-DFBE8CA1E2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8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85"/>
    </mc:Choice>
    <mc:Fallback xmlns="">
      <p:transition spd="slow" advTm="19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734A22-D0C0-4444-BCBA-8E02628F7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178010"/>
          </a:xfrm>
        </p:spPr>
        <p:txBody>
          <a:bodyPr/>
          <a:lstStyle/>
          <a:p>
            <a:r>
              <a:rPr lang="es-AR" dirty="0">
                <a:latin typeface="Bodoni MT Black" panose="02070A03080606020203" pitchFamily="18" charset="0"/>
              </a:rPr>
              <a:t>Clasificación</a:t>
            </a:r>
            <a:endParaRPr lang="es-MX" dirty="0">
              <a:latin typeface="Bodoni MT Black" panose="02070A03080606020203" pitchFamily="18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7292AC-03C5-4B81-9BFC-8AE5915F1F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9345" y="1676400"/>
            <a:ext cx="10363826" cy="3994671"/>
          </a:xfrm>
        </p:spPr>
        <p:txBody>
          <a:bodyPr>
            <a:normAutofit/>
          </a:bodyPr>
          <a:lstStyle/>
          <a:p>
            <a:endParaRPr lang="es-AR" sz="3200" dirty="0"/>
          </a:p>
          <a:p>
            <a:r>
              <a:rPr lang="es-AR" sz="3200" dirty="0">
                <a:latin typeface="Arial Rounded MT Bold" panose="020F0704030504030204" pitchFamily="34" charset="0"/>
              </a:rPr>
              <a:t>Flora residente</a:t>
            </a:r>
          </a:p>
          <a:p>
            <a:endParaRPr lang="es-AR" sz="3200" dirty="0"/>
          </a:p>
          <a:p>
            <a:r>
              <a:rPr lang="es-AR" sz="3200" dirty="0">
                <a:latin typeface="Arial Rounded MT Bold" panose="020F0704030504030204" pitchFamily="34" charset="0"/>
              </a:rPr>
              <a:t>Flora Transitoria</a:t>
            </a:r>
          </a:p>
          <a:p>
            <a:pPr marL="0" indent="0">
              <a:buNone/>
            </a:pPr>
            <a:r>
              <a:rPr lang="es-AR" sz="3200" dirty="0"/>
              <a:t>  </a:t>
            </a:r>
            <a:endParaRPr lang="es-MX" sz="3200" dirty="0"/>
          </a:p>
        </p:txBody>
      </p:sp>
      <p:sp>
        <p:nvSpPr>
          <p:cNvPr id="4" name="Pergamino: horizontal 3">
            <a:extLst>
              <a:ext uri="{FF2B5EF4-FFF2-40B4-BE49-F238E27FC236}">
                <a16:creationId xmlns:a16="http://schemas.microsoft.com/office/drawing/2014/main" id="{1D5BCEE3-D913-49C5-A873-9FD85DAC8686}"/>
              </a:ext>
            </a:extLst>
          </p:cNvPr>
          <p:cNvSpPr/>
          <p:nvPr/>
        </p:nvSpPr>
        <p:spPr>
          <a:xfrm>
            <a:off x="6139656" y="3429000"/>
            <a:ext cx="4593515" cy="978945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sz="2800" dirty="0"/>
              <a:t>ESTADO DE PORTACIÓN</a:t>
            </a:r>
            <a:endParaRPr lang="es-MX" sz="2800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E482B09-6088-4FBB-B8B5-9D96A411EDC5}"/>
              </a:ext>
            </a:extLst>
          </p:cNvPr>
          <p:cNvSpPr/>
          <p:nvPr/>
        </p:nvSpPr>
        <p:spPr>
          <a:xfrm>
            <a:off x="4926330" y="4407945"/>
            <a:ext cx="6896325" cy="1383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400" i="1" dirty="0" err="1">
                <a:solidFill>
                  <a:schemeClr val="accent4"/>
                </a:solidFill>
              </a:rPr>
              <a:t>Haemophilus</a:t>
            </a:r>
            <a:r>
              <a:rPr lang="es-AR" sz="2400" i="1" dirty="0">
                <a:solidFill>
                  <a:schemeClr val="accent4"/>
                </a:solidFill>
              </a:rPr>
              <a:t> </a:t>
            </a:r>
            <a:r>
              <a:rPr lang="es-AR" sz="2400" i="1" dirty="0" err="1">
                <a:solidFill>
                  <a:schemeClr val="accent4"/>
                </a:solidFill>
              </a:rPr>
              <a:t>influenzae</a:t>
            </a:r>
            <a:endParaRPr lang="es-AR" sz="2400" i="1" dirty="0">
              <a:solidFill>
                <a:schemeClr val="accent4"/>
              </a:solidFill>
            </a:endParaRPr>
          </a:p>
          <a:p>
            <a:pPr algn="ctr"/>
            <a:r>
              <a:rPr lang="es-AR" sz="2400" i="1" dirty="0" err="1">
                <a:solidFill>
                  <a:schemeClr val="accent4"/>
                </a:solidFill>
              </a:rPr>
              <a:t>Streptococcus</a:t>
            </a:r>
            <a:r>
              <a:rPr lang="es-AR" sz="2400" i="1" dirty="0">
                <a:solidFill>
                  <a:schemeClr val="accent4"/>
                </a:solidFill>
              </a:rPr>
              <a:t> </a:t>
            </a:r>
            <a:r>
              <a:rPr lang="es-AR" sz="2400" i="1" dirty="0" err="1">
                <a:solidFill>
                  <a:schemeClr val="accent4"/>
                </a:solidFill>
              </a:rPr>
              <a:t>pneumoniae</a:t>
            </a:r>
            <a:endParaRPr lang="es-AR" sz="2400" i="1" dirty="0">
              <a:solidFill>
                <a:schemeClr val="accent4"/>
              </a:solidFill>
            </a:endParaRPr>
          </a:p>
          <a:p>
            <a:pPr algn="ctr"/>
            <a:r>
              <a:rPr lang="es-AR" sz="2400" i="1" dirty="0" err="1">
                <a:solidFill>
                  <a:schemeClr val="accent4"/>
                </a:solidFill>
              </a:rPr>
              <a:t>Neisseria</a:t>
            </a:r>
            <a:r>
              <a:rPr lang="es-AR" sz="2400" i="1" dirty="0">
                <a:solidFill>
                  <a:schemeClr val="accent4"/>
                </a:solidFill>
              </a:rPr>
              <a:t> </a:t>
            </a:r>
            <a:r>
              <a:rPr lang="es-AR" sz="2400" i="1" dirty="0" err="1">
                <a:solidFill>
                  <a:schemeClr val="accent4"/>
                </a:solidFill>
              </a:rPr>
              <a:t>meningitidis</a:t>
            </a:r>
            <a:endParaRPr lang="es-MX" sz="2400" i="1" dirty="0">
              <a:solidFill>
                <a:schemeClr val="accent4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402FAE6-DF53-4F60-91F9-FD2FC928E3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078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570"/>
    </mc:Choice>
    <mc:Fallback xmlns="">
      <p:transition spd="slow" advTm="232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B76830-0997-4E9A-A077-704E28E9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36668"/>
            <a:ext cx="10364451" cy="699247"/>
          </a:xfrm>
        </p:spPr>
        <p:txBody>
          <a:bodyPr>
            <a:normAutofit/>
          </a:bodyPr>
          <a:lstStyle/>
          <a:p>
            <a:r>
              <a:rPr lang="es-AR" dirty="0">
                <a:latin typeface="Bodoni MT Black" panose="02070A03080606020203" pitchFamily="18" charset="0"/>
              </a:rPr>
              <a:t>Funciones</a:t>
            </a:r>
            <a:endParaRPr lang="es-MX" dirty="0">
              <a:latin typeface="Bodoni MT Black" panose="02070A03080606020203" pitchFamily="18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BF93FB-94A7-4653-BE78-3751B2C8FB1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149" y="1065008"/>
            <a:ext cx="10364451" cy="4726192"/>
          </a:xfrm>
        </p:spPr>
        <p:txBody>
          <a:bodyPr/>
          <a:lstStyle/>
          <a:p>
            <a:r>
              <a:rPr lang="es-AR" b="1" dirty="0"/>
              <a:t>Protege de los microrganismos patógenos </a:t>
            </a:r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r>
              <a:rPr lang="es-AR" b="1" dirty="0"/>
              <a:t>Participación en procesos Fisiológicos</a:t>
            </a:r>
            <a:endParaRPr lang="es-MX" b="1" dirty="0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C5AB633E-250D-45AB-8F73-9AF24A768CE1}"/>
              </a:ext>
            </a:extLst>
          </p:cNvPr>
          <p:cNvSpPr/>
          <p:nvPr/>
        </p:nvSpPr>
        <p:spPr>
          <a:xfrm>
            <a:off x="3528292" y="1775011"/>
            <a:ext cx="6289964" cy="204395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sz="2400" dirty="0"/>
              <a:t>Modificación de PH/potencial oxido- reducción</a:t>
            </a:r>
          </a:p>
          <a:p>
            <a:pPr algn="ctr"/>
            <a:r>
              <a:rPr lang="es-AR" sz="2400" dirty="0"/>
              <a:t>Competencia por nutrientes</a:t>
            </a:r>
          </a:p>
          <a:p>
            <a:pPr algn="ctr"/>
            <a:r>
              <a:rPr lang="es-AR" sz="2400" dirty="0"/>
              <a:t>Competencia de receptores</a:t>
            </a:r>
          </a:p>
          <a:p>
            <a:pPr algn="ctr"/>
            <a:r>
              <a:rPr lang="es-AR" sz="2400" dirty="0"/>
              <a:t>Producción de bacteriocinas</a:t>
            </a:r>
          </a:p>
          <a:p>
            <a:pPr algn="ctr"/>
            <a:r>
              <a:rPr lang="es-AR" sz="2400" dirty="0"/>
              <a:t>Estimulación de Inmunomoduladores</a:t>
            </a:r>
            <a:endParaRPr lang="es-MX" sz="2400" dirty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6AEF38A3-8816-4658-8A10-61A43E20E138}"/>
              </a:ext>
            </a:extLst>
          </p:cNvPr>
          <p:cNvSpPr/>
          <p:nvPr/>
        </p:nvSpPr>
        <p:spPr>
          <a:xfrm>
            <a:off x="3528291" y="4593515"/>
            <a:ext cx="6289964" cy="13231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sz="2400" dirty="0"/>
              <a:t>Síntesis de vitaminas </a:t>
            </a:r>
          </a:p>
          <a:p>
            <a:pPr algn="ctr"/>
            <a:r>
              <a:rPr lang="es-AR" sz="2400" dirty="0"/>
              <a:t>Favorece absorción y digestión</a:t>
            </a:r>
            <a:endParaRPr lang="es-MX" sz="24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A9B0A14-9A6A-4383-82E1-4C1E5277FF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58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625"/>
    </mc:Choice>
    <mc:Fallback>
      <p:transition spd="slow" advTm="93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FD044C-6767-48AB-963A-382D1CE06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59144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Sitios   normalmente   estériles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B9D583-BD53-4179-BF42-13B76900AE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3273" y="1468582"/>
            <a:ext cx="5937678" cy="4770900"/>
          </a:xfrm>
        </p:spPr>
        <p:txBody>
          <a:bodyPr>
            <a:normAutofit/>
          </a:bodyPr>
          <a:lstStyle/>
          <a:p>
            <a:r>
              <a:rPr lang="es-AR" cap="none" dirty="0">
                <a:latin typeface="Arial" panose="020B0604020202020204" pitchFamily="34" charset="0"/>
                <a:cs typeface="Arial" panose="020B0604020202020204" pitchFamily="34" charset="0"/>
              </a:rPr>
              <a:t>Cavidades virtuales ( LCR, L. pleural, L. articular, L. peritoneal, etc.)</a:t>
            </a:r>
          </a:p>
          <a:p>
            <a:r>
              <a:rPr lang="es-AR" cap="none" dirty="0">
                <a:latin typeface="Arial" panose="020B0604020202020204" pitchFamily="34" charset="0"/>
                <a:cs typeface="Arial" panose="020B0604020202020204" pitchFamily="34" charset="0"/>
              </a:rPr>
              <a:t>Oído medio – senos paranasales</a:t>
            </a:r>
          </a:p>
          <a:p>
            <a:r>
              <a:rPr lang="es-AR" cap="none" dirty="0">
                <a:latin typeface="Arial" panose="020B0604020202020204" pitchFamily="34" charset="0"/>
                <a:cs typeface="Arial" panose="020B0604020202020204" pitchFamily="34" charset="0"/>
              </a:rPr>
              <a:t>Tráquea, bronquios, pulmones</a:t>
            </a:r>
          </a:p>
          <a:p>
            <a:r>
              <a:rPr lang="es-AR" cap="none" dirty="0">
                <a:latin typeface="Arial" panose="020B0604020202020204" pitchFamily="34" charset="0"/>
                <a:cs typeface="Arial" panose="020B0604020202020204" pitchFamily="34" charset="0"/>
              </a:rPr>
              <a:t>Riñones – uréteres- vejiga – uretra posterior</a:t>
            </a:r>
          </a:p>
          <a:p>
            <a:r>
              <a:rPr lang="es-AR" cap="none" dirty="0">
                <a:latin typeface="Arial" panose="020B0604020202020204" pitchFamily="34" charset="0"/>
                <a:cs typeface="Arial" panose="020B0604020202020204" pitchFamily="34" charset="0"/>
              </a:rPr>
              <a:t>Próstata, testículos, vesículas seminales. </a:t>
            </a:r>
          </a:p>
          <a:p>
            <a:r>
              <a:rPr lang="es-AR" cap="none" dirty="0">
                <a:latin typeface="Arial" panose="020B0604020202020204" pitchFamily="34" charset="0"/>
                <a:cs typeface="Arial" panose="020B0604020202020204" pitchFamily="34" charset="0"/>
              </a:rPr>
              <a:t>Canal cervical superior, útero, trompas, ovario</a:t>
            </a:r>
          </a:p>
          <a:p>
            <a:endParaRPr lang="es-AR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dirty="0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C9891176-3039-49DF-BFE8-DC7066D472EF}"/>
              </a:ext>
            </a:extLst>
          </p:cNvPr>
          <p:cNvSpPr/>
          <p:nvPr/>
        </p:nvSpPr>
        <p:spPr>
          <a:xfrm>
            <a:off x="6519134" y="1635162"/>
            <a:ext cx="4937760" cy="10972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400" dirty="0"/>
              <a:t>Valor de la coloración de Gram 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A501E5C-D826-4809-B719-EF2EA67E6F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2696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3"/>
    </mc:Choice>
    <mc:Fallback>
      <p:transition spd="slow" advTm="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A017C9-3431-4EF7-BFA8-8979509033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1600" y="808182"/>
            <a:ext cx="11176000" cy="4983017"/>
          </a:xfrm>
        </p:spPr>
        <p:txBody>
          <a:bodyPr/>
          <a:lstStyle/>
          <a:p>
            <a:pPr marL="0" indent="0" algn="ctr">
              <a:buNone/>
            </a:pPr>
            <a:r>
              <a:rPr lang="es-AR" sz="2400" cap="none" dirty="0">
                <a:solidFill>
                  <a:schemeClr val="tx2">
                    <a:lumMod val="75000"/>
                  </a:schemeClr>
                </a:solidFill>
              </a:rPr>
              <a:t>En el cuerpo humano, la composición de la </a:t>
            </a:r>
            <a:r>
              <a:rPr lang="es-AR" sz="2400" cap="none" dirty="0" err="1">
                <a:solidFill>
                  <a:schemeClr val="tx2">
                    <a:lumMod val="75000"/>
                  </a:schemeClr>
                </a:solidFill>
              </a:rPr>
              <a:t>microbiota</a:t>
            </a:r>
            <a:r>
              <a:rPr lang="es-AR" sz="2400" cap="none" dirty="0">
                <a:solidFill>
                  <a:schemeClr val="tx2">
                    <a:lumMod val="75000"/>
                  </a:schemeClr>
                </a:solidFill>
              </a:rPr>
              <a:t> varía según la zona topográfica</a:t>
            </a:r>
            <a:r>
              <a:rPr lang="es-AR" cap="none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es-AR" sz="2400" cap="none" dirty="0">
                <a:solidFill>
                  <a:schemeClr val="tx2">
                    <a:lumMod val="75000"/>
                  </a:schemeClr>
                </a:solidFill>
              </a:rPr>
              <a:t>   Siempre hay aerobios y anaerobios, pero su relación puede variar. </a:t>
            </a:r>
            <a:endParaRPr lang="es-MX" sz="2400" cap="none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F2C44D3-41C5-4231-8382-8713CC5B62D2}"/>
              </a:ext>
            </a:extLst>
          </p:cNvPr>
          <p:cNvSpPr/>
          <p:nvPr/>
        </p:nvSpPr>
        <p:spPr>
          <a:xfrm>
            <a:off x="192878" y="1902148"/>
            <a:ext cx="3482108" cy="32511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sz="2800" dirty="0">
                <a:solidFill>
                  <a:schemeClr val="accent2">
                    <a:lumMod val="75000"/>
                  </a:schemeClr>
                </a:solidFill>
                <a:latin typeface="Bodoni MT Black" panose="02070A03080606020203" pitchFamily="18" charset="0"/>
              </a:rPr>
              <a:t>Boca - Faringe</a:t>
            </a:r>
          </a:p>
          <a:p>
            <a:pPr algn="ctr"/>
            <a:r>
              <a:rPr lang="es-AR" sz="2400" i="1" dirty="0" err="1"/>
              <a:t>Streptococcus</a:t>
            </a:r>
            <a:r>
              <a:rPr lang="es-AR" sz="2400" i="1" dirty="0"/>
              <a:t> grupo </a:t>
            </a:r>
            <a:r>
              <a:rPr lang="es-AR" sz="2400" i="1" dirty="0" err="1"/>
              <a:t>viridans</a:t>
            </a:r>
            <a:r>
              <a:rPr lang="es-AR" sz="2400" i="1" dirty="0"/>
              <a:t> ,S. </a:t>
            </a:r>
            <a:r>
              <a:rPr lang="es-AR" sz="2400" i="1" dirty="0" err="1"/>
              <a:t>pyogenes</a:t>
            </a:r>
            <a:r>
              <a:rPr lang="es-AR" sz="2400" i="1" dirty="0"/>
              <a:t> </a:t>
            </a:r>
          </a:p>
          <a:p>
            <a:pPr algn="ctr"/>
            <a:r>
              <a:rPr lang="es-AR" sz="2400" i="1" dirty="0"/>
              <a:t>S. </a:t>
            </a:r>
            <a:r>
              <a:rPr lang="es-AR" sz="2400" i="1" dirty="0" err="1"/>
              <a:t>Pneumoniae</a:t>
            </a:r>
            <a:r>
              <a:rPr lang="es-AR" sz="2400" dirty="0"/>
              <a:t> </a:t>
            </a:r>
          </a:p>
          <a:p>
            <a:pPr algn="ctr"/>
            <a:r>
              <a:rPr lang="es-AR" sz="2400" dirty="0"/>
              <a:t>Anaerobios </a:t>
            </a:r>
          </a:p>
          <a:p>
            <a:pPr algn="ctr"/>
            <a:endParaRPr lang="es-MX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7E730C4-85D9-43E2-9364-9F108134829D}"/>
              </a:ext>
            </a:extLst>
          </p:cNvPr>
          <p:cNvSpPr/>
          <p:nvPr/>
        </p:nvSpPr>
        <p:spPr>
          <a:xfrm>
            <a:off x="3371274" y="2742656"/>
            <a:ext cx="3805382" cy="39808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 sz="2400" dirty="0">
              <a:solidFill>
                <a:schemeClr val="accent2">
                  <a:lumMod val="75000"/>
                </a:schemeClr>
              </a:solidFill>
              <a:latin typeface="Bodoni MT Black" panose="02070A03080606020203" pitchFamily="18" charset="0"/>
            </a:endParaRPr>
          </a:p>
          <a:p>
            <a:pPr algn="ctr"/>
            <a:r>
              <a:rPr lang="es-AR" sz="2400" dirty="0">
                <a:solidFill>
                  <a:schemeClr val="accent2">
                    <a:lumMod val="75000"/>
                  </a:schemeClr>
                </a:solidFill>
                <a:latin typeface="Bodoni MT Black" panose="02070A03080606020203" pitchFamily="18" charset="0"/>
              </a:rPr>
              <a:t>Esófago- Estómago </a:t>
            </a:r>
            <a:r>
              <a:rPr lang="es-AR" dirty="0"/>
              <a:t>10 </a:t>
            </a:r>
            <a:r>
              <a:rPr lang="es-AR" baseline="30000" dirty="0"/>
              <a:t>2</a:t>
            </a:r>
            <a:endParaRPr lang="es-AR" sz="1100" baseline="30000" dirty="0"/>
          </a:p>
          <a:p>
            <a:pPr algn="ctr"/>
            <a:endParaRPr lang="es-AR" sz="1100" dirty="0"/>
          </a:p>
          <a:p>
            <a:pPr algn="ctr"/>
            <a:r>
              <a:rPr lang="es-AR" sz="2400" dirty="0"/>
              <a:t>Lactobacillus </a:t>
            </a:r>
            <a:r>
              <a:rPr lang="es-AR" sz="2400" dirty="0" err="1"/>
              <a:t>spp</a:t>
            </a:r>
            <a:endParaRPr lang="es-AR" sz="2400" dirty="0"/>
          </a:p>
          <a:p>
            <a:pPr algn="ctr"/>
            <a:endParaRPr lang="es-AR" dirty="0"/>
          </a:p>
          <a:p>
            <a:pPr algn="ctr"/>
            <a:r>
              <a:rPr lang="es-AR" sz="2400" dirty="0">
                <a:solidFill>
                  <a:schemeClr val="accent2">
                    <a:lumMod val="75000"/>
                  </a:schemeClr>
                </a:solidFill>
                <a:latin typeface="Bodoni MT Black" panose="02070A03080606020203" pitchFamily="18" charset="0"/>
              </a:rPr>
              <a:t>Intestino Grueso  </a:t>
            </a:r>
            <a:r>
              <a:rPr lang="es-AR" dirty="0"/>
              <a:t>10 </a:t>
            </a:r>
            <a:r>
              <a:rPr lang="es-AR" baseline="30000" dirty="0"/>
              <a:t>11</a:t>
            </a:r>
            <a:endParaRPr lang="es-AR" sz="1100" baseline="30000" dirty="0"/>
          </a:p>
          <a:p>
            <a:pPr algn="ctr"/>
            <a:r>
              <a:rPr lang="es-AR" sz="1100" dirty="0"/>
              <a:t>                                                                        1/1000</a:t>
            </a:r>
          </a:p>
          <a:p>
            <a:pPr algn="ctr"/>
            <a:r>
              <a:rPr lang="es-AR" sz="2400" dirty="0"/>
              <a:t>Enterobacterias</a:t>
            </a:r>
          </a:p>
          <a:p>
            <a:pPr algn="ctr"/>
            <a:r>
              <a:rPr lang="es-AR" sz="2400" i="1" dirty="0" err="1"/>
              <a:t>Staphylococcus</a:t>
            </a:r>
            <a:endParaRPr lang="es-AR" sz="2400" i="1" dirty="0"/>
          </a:p>
          <a:p>
            <a:pPr algn="ctr"/>
            <a:r>
              <a:rPr lang="es-AR" sz="2400" i="1" dirty="0" err="1"/>
              <a:t>Streptococcus</a:t>
            </a:r>
            <a:endParaRPr lang="es-AR" sz="2400" i="1" dirty="0"/>
          </a:p>
          <a:p>
            <a:pPr algn="ctr"/>
            <a:r>
              <a:rPr lang="es-AR" sz="2400" i="1" dirty="0" err="1"/>
              <a:t>Bacteroides</a:t>
            </a:r>
            <a:endParaRPr lang="es-AR" sz="2400" i="1" dirty="0"/>
          </a:p>
          <a:p>
            <a:pPr algn="ctr"/>
            <a:r>
              <a:rPr lang="es-AR" sz="2400" i="1" dirty="0" err="1"/>
              <a:t>Fusobacterium</a:t>
            </a:r>
            <a:endParaRPr lang="es-AR" sz="2400" i="1" dirty="0"/>
          </a:p>
          <a:p>
            <a:pPr algn="ctr"/>
            <a:r>
              <a:rPr lang="es-AR" sz="2400" i="1" dirty="0" err="1"/>
              <a:t>Clostridium</a:t>
            </a:r>
            <a:r>
              <a:rPr lang="es-AR" sz="2400" i="1" dirty="0"/>
              <a:t> </a:t>
            </a:r>
          </a:p>
          <a:p>
            <a:pPr algn="ctr"/>
            <a:endParaRPr lang="es-MX" sz="240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A2A822C-B6D3-49C6-84A9-A2C83749FC9A}"/>
              </a:ext>
            </a:extLst>
          </p:cNvPr>
          <p:cNvSpPr/>
          <p:nvPr/>
        </p:nvSpPr>
        <p:spPr>
          <a:xfrm>
            <a:off x="7583054" y="2893020"/>
            <a:ext cx="2733964" cy="20966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s-AR" sz="2400" dirty="0">
                <a:solidFill>
                  <a:schemeClr val="accent2">
                    <a:lumMod val="75000"/>
                  </a:schemeClr>
                </a:solidFill>
                <a:latin typeface="Bodoni MT Black" panose="02070A03080606020203" pitchFamily="18" charset="0"/>
              </a:rPr>
              <a:t>Piel</a:t>
            </a:r>
          </a:p>
          <a:p>
            <a:pPr algn="ctr"/>
            <a:r>
              <a:rPr lang="es-AR" sz="2400" i="1" dirty="0" err="1"/>
              <a:t>Staphylococcus</a:t>
            </a:r>
            <a:endParaRPr lang="es-AR" sz="2400" i="1" dirty="0"/>
          </a:p>
          <a:p>
            <a:pPr algn="ctr"/>
            <a:r>
              <a:rPr lang="es-AR" sz="2400" i="1" dirty="0" err="1"/>
              <a:t>Corynebacterias</a:t>
            </a:r>
            <a:endParaRPr lang="es-AR" sz="2400" i="1" dirty="0"/>
          </a:p>
          <a:p>
            <a:pPr algn="ctr"/>
            <a:r>
              <a:rPr lang="es-AR" sz="2400" i="1" dirty="0" err="1"/>
              <a:t>Porpionibacterium</a:t>
            </a:r>
            <a:r>
              <a:rPr lang="es-AR" sz="2400" i="1" dirty="0"/>
              <a:t> </a:t>
            </a:r>
            <a:r>
              <a:rPr lang="es-AR" sz="2400" i="1" dirty="0" err="1"/>
              <a:t>acnes</a:t>
            </a:r>
            <a:endParaRPr lang="es-MX" sz="2400" i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5573AD2-EC72-4D21-9475-EB8363B86323}"/>
              </a:ext>
            </a:extLst>
          </p:cNvPr>
          <p:cNvSpPr/>
          <p:nvPr/>
        </p:nvSpPr>
        <p:spPr>
          <a:xfrm>
            <a:off x="7620000" y="5153347"/>
            <a:ext cx="2623127" cy="15701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sz="2400" dirty="0">
                <a:solidFill>
                  <a:schemeClr val="accent2">
                    <a:lumMod val="75000"/>
                  </a:schemeClr>
                </a:solidFill>
                <a:latin typeface="Bodoni MT Black" panose="02070A03080606020203" pitchFamily="18" charset="0"/>
              </a:rPr>
              <a:t>Nariz</a:t>
            </a:r>
          </a:p>
          <a:p>
            <a:pPr algn="ctr"/>
            <a:r>
              <a:rPr lang="es-AR" sz="2400" i="1" dirty="0" err="1"/>
              <a:t>Staphylococcus</a:t>
            </a:r>
            <a:r>
              <a:rPr lang="es-AR" sz="2400" i="1" dirty="0"/>
              <a:t> </a:t>
            </a:r>
            <a:r>
              <a:rPr lang="es-AR" sz="2400" i="1" dirty="0" err="1"/>
              <a:t>aureus</a:t>
            </a:r>
            <a:endParaRPr lang="es-MX" sz="2400" i="1" dirty="0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37B1EBC6-565F-4CBB-94A0-1F64B7B404E0}"/>
              </a:ext>
            </a:extLst>
          </p:cNvPr>
          <p:cNvSpPr/>
          <p:nvPr/>
        </p:nvSpPr>
        <p:spPr>
          <a:xfrm>
            <a:off x="10418618" y="2893020"/>
            <a:ext cx="1717963" cy="37222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sz="2400" dirty="0">
                <a:solidFill>
                  <a:schemeClr val="accent2">
                    <a:lumMod val="75000"/>
                  </a:schemeClr>
                </a:solidFill>
                <a:latin typeface="Bodoni MT Black" panose="02070A03080606020203" pitchFamily="18" charset="0"/>
              </a:rPr>
              <a:t>Vagina  </a:t>
            </a:r>
          </a:p>
          <a:p>
            <a:pPr algn="ctr"/>
            <a:r>
              <a:rPr lang="es-AR" dirty="0"/>
              <a:t>1/10</a:t>
            </a:r>
          </a:p>
          <a:p>
            <a:pPr algn="ctr"/>
            <a:r>
              <a:rPr lang="es-AR" dirty="0">
                <a:latin typeface="Bahnschrift SemiBold" panose="020B0502040204020203" pitchFamily="34" charset="0"/>
              </a:rPr>
              <a:t>Gran Ecosistema </a:t>
            </a:r>
          </a:p>
          <a:p>
            <a:pPr algn="ctr"/>
            <a:r>
              <a:rPr lang="es-AR" sz="2000" i="1" dirty="0"/>
              <a:t>Lactobacillus </a:t>
            </a:r>
            <a:r>
              <a:rPr lang="es-AR" sz="2000" i="1" dirty="0" err="1"/>
              <a:t>spp</a:t>
            </a:r>
            <a:endParaRPr lang="es-MX" sz="2000" i="1" dirty="0"/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CA34165B-0F16-4BC9-A0B3-BAB3443A4CF6}"/>
              </a:ext>
            </a:extLst>
          </p:cNvPr>
          <p:cNvSpPr/>
          <p:nvPr/>
        </p:nvSpPr>
        <p:spPr>
          <a:xfrm>
            <a:off x="6648333" y="1918396"/>
            <a:ext cx="4797911" cy="6274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400" dirty="0"/>
              <a:t>Valor de la Coloración de Gram?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EAB0FC2-2104-47DE-956A-3105A4A836C9}"/>
              </a:ext>
            </a:extLst>
          </p:cNvPr>
          <p:cNvSpPr/>
          <p:nvPr/>
        </p:nvSpPr>
        <p:spPr>
          <a:xfrm>
            <a:off x="2761129" y="134471"/>
            <a:ext cx="7306236" cy="4930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sz="3600" cap="al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Sitios   colonizados</a:t>
            </a:r>
            <a:endParaRPr lang="es-MX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B087DB5B-D1D0-4EEF-9EEF-36003BC352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494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007"/>
    </mc:Choice>
    <mc:Fallback xmlns="">
      <p:transition spd="slow" advTm="132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6ABDED-E4B4-4747-9D94-8035CC038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93058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AR" dirty="0">
                <a:solidFill>
                  <a:schemeClr val="tx1"/>
                </a:solidFill>
                <a:latin typeface="Bodoni MT Black" panose="02070A03080606020203" pitchFamily="18" charset="0"/>
                <a:ea typeface="+mj-ea"/>
                <a:cs typeface="+mj-cs"/>
              </a:rPr>
              <a:t>Por que debe conocerla el médico?</a:t>
            </a:r>
            <a:endParaRPr lang="es-MX" dirty="0">
              <a:solidFill>
                <a:schemeClr val="tx1"/>
              </a:solidFill>
              <a:latin typeface="Bodoni MT Black" panose="02070A03080606020203" pitchFamily="18" charset="0"/>
              <a:ea typeface="+mj-ea"/>
              <a:cs typeface="+mj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C13128-B0FA-4F4B-846F-95E87ED9C0C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2950" y="1748790"/>
            <a:ext cx="11167110" cy="4490692"/>
          </a:xfrm>
        </p:spPr>
        <p:txBody>
          <a:bodyPr>
            <a:normAutofit fontScale="92500" lnSpcReduction="10000"/>
          </a:bodyPr>
          <a:lstStyle/>
          <a:p>
            <a:r>
              <a:rPr lang="es-AR" dirty="0">
                <a:latin typeface="Arial Rounded MT Bold" panose="020F0704030504030204" pitchFamily="34" charset="0"/>
              </a:rPr>
              <a:t> </a:t>
            </a:r>
            <a:r>
              <a:rPr lang="es-AR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Diagnóstico microbiológico</a:t>
            </a:r>
            <a:r>
              <a:rPr lang="es-AR" dirty="0">
                <a:latin typeface="Arial Rounded MT Bold" panose="020F0704030504030204" pitchFamily="34" charset="0"/>
              </a:rPr>
              <a:t>    </a:t>
            </a:r>
          </a:p>
          <a:p>
            <a:pPr marL="0" indent="0">
              <a:buNone/>
            </a:pPr>
            <a:r>
              <a:rPr lang="es-AR" dirty="0">
                <a:latin typeface="Arial Rounded MT Bold" panose="020F0704030504030204" pitchFamily="34" charset="0"/>
              </a:rPr>
              <a:t>  Toma de muestra</a:t>
            </a:r>
          </a:p>
          <a:p>
            <a:pPr marL="0" indent="0">
              <a:buNone/>
            </a:pPr>
            <a:r>
              <a:rPr lang="es-AR" dirty="0">
                <a:latin typeface="Arial Rounded MT Bold" panose="020F0704030504030204" pitchFamily="34" charset="0"/>
              </a:rPr>
              <a:t>  Conservación</a:t>
            </a:r>
          </a:p>
          <a:p>
            <a:pPr marL="0" indent="0">
              <a:buNone/>
            </a:pPr>
            <a:r>
              <a:rPr lang="es-AR" dirty="0">
                <a:latin typeface="Arial Rounded MT Bold" panose="020F0704030504030204" pitchFamily="34" charset="0"/>
              </a:rPr>
              <a:t>   Interpretación de resultados</a:t>
            </a:r>
          </a:p>
          <a:p>
            <a:pPr marL="0" indent="0">
              <a:buNone/>
            </a:pPr>
            <a:endParaRPr lang="es-AR" dirty="0">
              <a:latin typeface="Arial Rounded MT Bold" panose="020F0704030504030204" pitchFamily="34" charset="0"/>
            </a:endParaRPr>
          </a:p>
          <a:p>
            <a:r>
              <a:rPr lang="es-AR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Fuente de infecciones endógenas   </a:t>
            </a:r>
          </a:p>
          <a:p>
            <a:pPr marL="0" indent="0">
              <a:buNone/>
            </a:pPr>
            <a:r>
              <a:rPr lang="es-AR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s-AR" dirty="0">
                <a:latin typeface="Arial Rounded MT Bold" panose="020F0704030504030204" pitchFamily="34" charset="0"/>
              </a:rPr>
              <a:t>Abscesos</a:t>
            </a:r>
          </a:p>
          <a:p>
            <a:pPr marL="0" indent="0">
              <a:buNone/>
            </a:pPr>
            <a:r>
              <a:rPr lang="es-AR" dirty="0">
                <a:latin typeface="Arial Rounded MT Bold" panose="020F0704030504030204" pitchFamily="34" charset="0"/>
              </a:rPr>
              <a:t> Infecciones urinarias</a:t>
            </a:r>
          </a:p>
          <a:p>
            <a:pPr marL="0" indent="0">
              <a:buNone/>
            </a:pPr>
            <a:r>
              <a:rPr lang="es-AR" dirty="0">
                <a:latin typeface="Arial Rounded MT Bold" panose="020F0704030504030204" pitchFamily="34" charset="0"/>
              </a:rPr>
              <a:t> Bacteriemias a punto de partida de catéteres</a:t>
            </a:r>
          </a:p>
          <a:p>
            <a:pPr marL="0" indent="0">
              <a:buNone/>
            </a:pPr>
            <a:r>
              <a:rPr lang="es-AR" dirty="0">
                <a:latin typeface="Arial Rounded MT Bold" panose="020F0704030504030204" pitchFamily="34" charset="0"/>
              </a:rPr>
              <a:t>                                                                        </a:t>
            </a:r>
            <a:endParaRPr lang="es-MX" dirty="0">
              <a:latin typeface="Arial Rounded MT Bold" panose="020F070403050403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AE80470-11C5-4F00-B4D4-8982627285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7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797"/>
    </mc:Choice>
    <mc:Fallback xmlns="">
      <p:transition spd="slow" advTm="117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E98024-9F69-4C26-9820-E929F4816C0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25236" y="1006764"/>
            <a:ext cx="10252364" cy="4784435"/>
          </a:xfrm>
        </p:spPr>
        <p:txBody>
          <a:bodyPr/>
          <a:lstStyle/>
          <a:p>
            <a:pPr algn="just"/>
            <a:r>
              <a:rPr lang="es-AR" sz="2400" cap="none" dirty="0">
                <a:latin typeface="Arial" panose="020B0604020202020204" pitchFamily="34" charset="0"/>
                <a:cs typeface="Arial" panose="020B0604020202020204" pitchFamily="34" charset="0"/>
              </a:rPr>
              <a:t>No es fácil establecer cuando un mg. de la flora normal deja de convivir en armonía con su hospedador convirtiéndose en  patógeno. Podemos considerarlos OPORTUNISTAS o PATOGENOS POTENCIALES.</a:t>
            </a:r>
          </a:p>
          <a:p>
            <a:pPr algn="just"/>
            <a:endParaRPr lang="es-AR" sz="24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AR" sz="2400" cap="none" dirty="0">
                <a:latin typeface="Arial" panose="020B0604020202020204" pitchFamily="34" charset="0"/>
                <a:cs typeface="Arial" panose="020B0604020202020204" pitchFamily="34" charset="0"/>
              </a:rPr>
              <a:t>Hay microorganismos que </a:t>
            </a:r>
            <a:r>
              <a:rPr lang="es-AR" sz="2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núnca</a:t>
            </a:r>
            <a:r>
              <a:rPr lang="es-AR" sz="2400" cap="none" dirty="0">
                <a:latin typeface="Arial" panose="020B0604020202020204" pitchFamily="34" charset="0"/>
                <a:cs typeface="Arial" panose="020B0604020202020204" pitchFamily="34" charset="0"/>
              </a:rPr>
              <a:t> forman parte de la flora normal, su sola presencia indica infección clínica o subclínica. </a:t>
            </a:r>
            <a:r>
              <a:rPr lang="es-AR" sz="2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AR" sz="2400" cap="none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AR" sz="2400" i="1" cap="none" dirty="0" err="1">
                <a:latin typeface="Arial" panose="020B0604020202020204" pitchFamily="34" charset="0"/>
                <a:cs typeface="Arial" panose="020B0604020202020204" pitchFamily="34" charset="0"/>
              </a:rPr>
              <a:t>Neisseria</a:t>
            </a:r>
            <a:r>
              <a:rPr lang="es-AR" sz="2400" i="1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2400" i="1" cap="none" dirty="0" err="1">
                <a:latin typeface="Arial" panose="020B0604020202020204" pitchFamily="34" charset="0"/>
                <a:cs typeface="Arial" panose="020B0604020202020204" pitchFamily="34" charset="0"/>
              </a:rPr>
              <a:t>gonorrhoeae</a:t>
            </a:r>
            <a:r>
              <a:rPr lang="es-AR" sz="2400" cap="non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AR" sz="2400" i="1" cap="none" dirty="0">
                <a:latin typeface="Arial" panose="020B0604020202020204" pitchFamily="34" charset="0"/>
                <a:cs typeface="Arial" panose="020B0604020202020204" pitchFamily="34" charset="0"/>
              </a:rPr>
              <a:t>Treponema </a:t>
            </a:r>
            <a:r>
              <a:rPr lang="es-AR" sz="2400" i="1" cap="none" dirty="0" err="1">
                <a:latin typeface="Arial" panose="020B0604020202020204" pitchFamily="34" charset="0"/>
                <a:cs typeface="Arial" panose="020B0604020202020204" pitchFamily="34" charset="0"/>
              </a:rPr>
              <a:t>pallidum</a:t>
            </a:r>
            <a:r>
              <a:rPr lang="es-AR" sz="2400" cap="none" dirty="0">
                <a:latin typeface="Arial" panose="020B0604020202020204" pitchFamily="34" charset="0"/>
                <a:cs typeface="Arial" panose="020B0604020202020204" pitchFamily="34" charset="0"/>
              </a:rPr>
              <a:t>, Salmonellas </a:t>
            </a:r>
            <a:r>
              <a:rPr lang="es-AR" sz="2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es-AR" sz="2400" cap="non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AR" sz="2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Brucella</a:t>
            </a:r>
            <a:r>
              <a:rPr lang="es-AR" sz="24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2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es-AR" sz="2400" cap="none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AR" sz="18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18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56192E6-3059-4614-BA7B-6C39BC3025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4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05"/>
    </mc:Choice>
    <mc:Fallback xmlns="">
      <p:transition spd="slow" advTm="45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13872C-8113-44F8-B618-29220BDC86E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9309" y="1108364"/>
            <a:ext cx="11619346" cy="4682835"/>
          </a:xfrm>
        </p:spPr>
        <p:txBody>
          <a:bodyPr>
            <a:normAutofit/>
          </a:bodyPr>
          <a:lstStyle/>
          <a:p>
            <a:endParaRPr lang="es-AR" sz="24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2400" cap="none" dirty="0">
                <a:latin typeface="Arial" panose="020B0604020202020204" pitchFamily="34" charset="0"/>
                <a:cs typeface="Arial" panose="020B0604020202020204" pitchFamily="34" charset="0"/>
              </a:rPr>
              <a:t>La microbiota esta constituida por 100 billones de mg, diez veces más que el número de células del cuerpo, constituyendo una verdadera BIOMASA.</a:t>
            </a:r>
          </a:p>
          <a:p>
            <a:endParaRPr lang="es-AR" sz="24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AR" sz="24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2400" cap="none" dirty="0">
                <a:latin typeface="Arial" panose="020B0604020202020204" pitchFamily="34" charset="0"/>
                <a:cs typeface="Arial" panose="020B0604020202020204" pitchFamily="34" charset="0"/>
              </a:rPr>
              <a:t>El conocimiento de las interacciones entre los mg de la flora y los seres humanos  es tan importante para los conceptos médicos como los conocimientos de la genética.</a:t>
            </a:r>
            <a:endParaRPr lang="es-MX" sz="24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1DB350F-C191-40BD-AA64-B8733DB1F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92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96"/>
    </mc:Choice>
    <mc:Fallback>
      <p:transition spd="slow" advTm="36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762124" y="764707"/>
            <a:ext cx="8798372" cy="5043959"/>
          </a:xfrm>
        </p:spPr>
        <p:txBody>
          <a:bodyPr/>
          <a:lstStyle/>
          <a:p>
            <a:pPr marL="0" indent="0" algn="ctr">
              <a:buNone/>
            </a:pPr>
            <a:r>
              <a:rPr lang="es-AR" sz="2400" dirty="0"/>
              <a:t>     </a:t>
            </a:r>
            <a:endParaRPr lang="es-AR" sz="2000" dirty="0">
              <a:solidFill>
                <a:srgbClr val="FFC00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24428" y="730855"/>
            <a:ext cx="4462555" cy="1635714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200" dirty="0" err="1">
                <a:solidFill>
                  <a:srgbClr val="FFFF00"/>
                </a:solidFill>
              </a:rPr>
              <a:t>Microbiota</a:t>
            </a:r>
            <a:r>
              <a:rPr lang="es-AR" sz="3200" dirty="0">
                <a:solidFill>
                  <a:srgbClr val="FFFF00"/>
                </a:solidFill>
              </a:rPr>
              <a:t> Humana </a:t>
            </a:r>
          </a:p>
        </p:txBody>
      </p:sp>
      <p:sp>
        <p:nvSpPr>
          <p:cNvPr id="7" name="6 Elipse"/>
          <p:cNvSpPr/>
          <p:nvPr/>
        </p:nvSpPr>
        <p:spPr>
          <a:xfrm>
            <a:off x="2741884" y="3658065"/>
            <a:ext cx="7342908" cy="1440873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200" dirty="0">
                <a:solidFill>
                  <a:srgbClr val="FFFF00"/>
                </a:solidFill>
              </a:rPr>
              <a:t>Salud - Enfermedad</a:t>
            </a:r>
          </a:p>
        </p:txBody>
      </p:sp>
      <p:sp>
        <p:nvSpPr>
          <p:cNvPr id="8" name="7 Flecha arriba y abajo"/>
          <p:cNvSpPr/>
          <p:nvPr/>
        </p:nvSpPr>
        <p:spPr>
          <a:xfrm>
            <a:off x="6036546" y="1879709"/>
            <a:ext cx="504056" cy="1340235"/>
          </a:xfrm>
          <a:prstGeom prst="up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317367" y="1095704"/>
            <a:ext cx="1942415" cy="453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400" dirty="0">
                <a:solidFill>
                  <a:schemeClr val="tx1"/>
                </a:solidFill>
              </a:rPr>
              <a:t>Interacciones</a:t>
            </a:r>
            <a:r>
              <a:rPr lang="es-AR" sz="24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7496993" y="764707"/>
            <a:ext cx="4070579" cy="1635714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3200" dirty="0">
              <a:solidFill>
                <a:srgbClr val="FFFF00"/>
              </a:solidFill>
            </a:endParaRPr>
          </a:p>
          <a:p>
            <a:pPr algn="ctr"/>
            <a:r>
              <a:rPr lang="es-AR" sz="3200" dirty="0">
                <a:solidFill>
                  <a:srgbClr val="FFFF00"/>
                </a:solidFill>
              </a:rPr>
              <a:t>Cuerpo Humano</a:t>
            </a:r>
          </a:p>
          <a:p>
            <a:pPr algn="ctr"/>
            <a:r>
              <a:rPr lang="es-AR" sz="24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844D5DE-21E9-44E7-A598-DC9509C0BE03}"/>
              </a:ext>
            </a:extLst>
          </p:cNvPr>
          <p:cNvSpPr/>
          <p:nvPr/>
        </p:nvSpPr>
        <p:spPr>
          <a:xfrm>
            <a:off x="1283855" y="5504873"/>
            <a:ext cx="10353963" cy="7953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</a:pPr>
            <a:r>
              <a:rPr lang="es-A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 una conciencia creciente del papel que juega la microbiota en el PROCESO DE SALUD – ENFERMEDAD.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829D7F1-B63A-4349-B2B2-F3A432C1B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56"/>
    </mc:Choice>
    <mc:Fallback xmlns="">
      <p:transition spd="slow" advTm="20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2ACBD6-8197-423B-90CD-13E7EA2A4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4325" y="618517"/>
            <a:ext cx="3013902" cy="3027508"/>
          </a:xfrm>
        </p:spPr>
        <p:txBody>
          <a:bodyPr/>
          <a:lstStyle/>
          <a:p>
            <a:r>
              <a:rPr lang="es-MX" dirty="0"/>
              <a:t>Higiene de manos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266638A-B2E8-4BCF-897F-EFE3D7B7B38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5"/>
          <a:stretch>
            <a:fillRect/>
          </a:stretch>
        </p:blipFill>
        <p:spPr>
          <a:xfrm>
            <a:off x="381964" y="337673"/>
            <a:ext cx="7419372" cy="6182654"/>
          </a:xfrm>
          <a:prstGeom prst="rect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E3F2EF51-CD47-48CD-932C-34AB424BDAC8}"/>
              </a:ext>
            </a:extLst>
          </p:cNvPr>
          <p:cNvSpPr/>
          <p:nvPr/>
        </p:nvSpPr>
        <p:spPr>
          <a:xfrm>
            <a:off x="8118764" y="3429000"/>
            <a:ext cx="3879272" cy="13831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/>
              <a:t>MANOS LIMPIAS </a:t>
            </a:r>
          </a:p>
          <a:p>
            <a:pPr algn="ctr"/>
            <a:r>
              <a:rPr lang="es-MX" sz="3200" b="1" dirty="0"/>
              <a:t>SALVAN VIDAS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178B14-7FFB-463D-8541-1495825B7F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996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99"/>
    </mc:Choice>
    <mc:Fallback xmlns="">
      <p:transition spd="slow" advTm="12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Microbiota">
            <a:extLst>
              <a:ext uri="{FF2B5EF4-FFF2-40B4-BE49-F238E27FC236}">
                <a16:creationId xmlns:a16="http://schemas.microsoft.com/office/drawing/2014/main" id="{B99BF854-FDF6-41B3-9FB8-C317E963B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80" y="455791"/>
            <a:ext cx="7183847" cy="5312259"/>
          </a:xfrm>
          <a:prstGeom prst="rect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CDFE1AD-179A-4292-B601-2F25B71E3655}"/>
              </a:ext>
            </a:extLst>
          </p:cNvPr>
          <p:cNvSpPr/>
          <p:nvPr/>
        </p:nvSpPr>
        <p:spPr>
          <a:xfrm>
            <a:off x="8493480" y="455791"/>
            <a:ext cx="3240911" cy="5359078"/>
          </a:xfrm>
          <a:prstGeom prst="rect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600" dirty="0">
                <a:latin typeface="Bodoni MT Black" panose="02070A03080606020203" pitchFamily="18" charset="0"/>
              </a:rPr>
              <a:t>Microbiota</a:t>
            </a:r>
          </a:p>
          <a:p>
            <a:pPr algn="ctr"/>
            <a:endParaRPr lang="es-AR" sz="3600" dirty="0">
              <a:latin typeface="Bodoni MT Black" panose="02070A03080606020203" pitchFamily="18" charset="0"/>
            </a:endParaRPr>
          </a:p>
          <a:p>
            <a:pPr algn="ctr"/>
            <a:endParaRPr lang="es-AR" sz="3600" dirty="0">
              <a:latin typeface="Bodoni MT Black" panose="02070A03080606020203" pitchFamily="18" charset="0"/>
            </a:endParaRPr>
          </a:p>
          <a:p>
            <a:pPr algn="ctr"/>
            <a:endParaRPr lang="es-AR" sz="3600" dirty="0">
              <a:latin typeface="Bodoni MT Black" panose="02070A03080606020203" pitchFamily="18" charset="0"/>
            </a:endParaRPr>
          </a:p>
          <a:p>
            <a:pPr algn="ctr"/>
            <a:endParaRPr lang="es-AR" sz="3600" dirty="0">
              <a:latin typeface="Bodoni MT Black" panose="02070A03080606020203" pitchFamily="18" charset="0"/>
            </a:endParaRPr>
          </a:p>
          <a:p>
            <a:pPr algn="ctr"/>
            <a:endParaRPr lang="es-AR" sz="2400" dirty="0">
              <a:latin typeface="Bodoni MT Black" panose="02070A03080606020203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es-MX" sz="2400" dirty="0">
              <a:latin typeface="Bodoni MT Black" panose="02070A03080606020203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5DC3EEB-ADFA-4C86-B2F4-7E2B05A9B678}"/>
              </a:ext>
            </a:extLst>
          </p:cNvPr>
          <p:cNvSpPr/>
          <p:nvPr/>
        </p:nvSpPr>
        <p:spPr>
          <a:xfrm>
            <a:off x="9042400" y="2558473"/>
            <a:ext cx="2253789" cy="678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50000"/>
              </a:lnSpc>
              <a:spcBef>
                <a:spcPts val="1200"/>
              </a:spcBef>
            </a:pPr>
            <a:r>
              <a:rPr lang="es-AR" dirty="0">
                <a:latin typeface="Arial Black" panose="020B0A04020102020204" pitchFamily="34" charset="0"/>
              </a:rPr>
              <a:t>Flora Endógena</a:t>
            </a:r>
          </a:p>
          <a:p>
            <a:pPr algn="ctr"/>
            <a:endParaRPr lang="es-MX" dirty="0">
              <a:latin typeface="Arial Black" panose="020B0A040201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F12FF7D-C38F-4FF6-AB7F-6F987A1A1319}"/>
              </a:ext>
            </a:extLst>
          </p:cNvPr>
          <p:cNvSpPr/>
          <p:nvPr/>
        </p:nvSpPr>
        <p:spPr>
          <a:xfrm>
            <a:off x="8654473" y="3362036"/>
            <a:ext cx="2793447" cy="18380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200" dirty="0">
                <a:latin typeface="Bodoni MT Black" panose="02070A03080606020203" pitchFamily="18" charset="0"/>
              </a:rPr>
              <a:t>Microbioma</a:t>
            </a:r>
            <a:endParaRPr lang="es-MX" sz="3200" dirty="0">
              <a:latin typeface="Bodoni MT Black" panose="02070A03080606020203" pitchFamily="18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5AE3DB1-5F28-4F2F-978C-B59D8A058A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422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331"/>
    </mc:Choice>
    <mc:Fallback xmlns="">
      <p:transition spd="slow" advTm="125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62188" y="260025"/>
            <a:ext cx="10593946" cy="58421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AR" sz="2400" dirty="0"/>
          </a:p>
          <a:p>
            <a:endParaRPr lang="es-AR" dirty="0"/>
          </a:p>
          <a:p>
            <a:endParaRPr lang="es-AR" sz="2400" dirty="0"/>
          </a:p>
          <a:p>
            <a:endParaRPr lang="es-AR" dirty="0"/>
          </a:p>
          <a:p>
            <a:endParaRPr lang="es-AR" sz="2400" dirty="0"/>
          </a:p>
          <a:p>
            <a:endParaRPr lang="es-AR" sz="2400" dirty="0"/>
          </a:p>
          <a:p>
            <a:endParaRPr lang="es-AR" sz="2400" dirty="0"/>
          </a:p>
          <a:p>
            <a:endParaRPr lang="es-AR" dirty="0"/>
          </a:p>
          <a:p>
            <a:pPr algn="ctr"/>
            <a:endParaRPr lang="es-AR" sz="2400" dirty="0"/>
          </a:p>
          <a:p>
            <a:pPr algn="ctr"/>
            <a:endParaRPr lang="es-AR" sz="2400" dirty="0"/>
          </a:p>
          <a:p>
            <a:endParaRPr lang="es-AR" sz="3600" dirty="0"/>
          </a:p>
        </p:txBody>
      </p:sp>
      <p:sp>
        <p:nvSpPr>
          <p:cNvPr id="5" name="4 Rectángulo"/>
          <p:cNvSpPr/>
          <p:nvPr/>
        </p:nvSpPr>
        <p:spPr>
          <a:xfrm>
            <a:off x="1049627" y="862885"/>
            <a:ext cx="9762188" cy="4056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Bacterias-</a:t>
            </a:r>
            <a:r>
              <a:rPr lang="es-A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s-A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hongos- virus – arqueas- protozoarios</a:t>
            </a:r>
            <a:r>
              <a:rPr lang="es-AR" sz="2000" dirty="0">
                <a:latin typeface="Arial" pitchFamily="34" charset="0"/>
                <a:cs typeface="Arial" pitchFamily="34" charset="0"/>
              </a:rPr>
              <a:t>                 </a:t>
            </a:r>
            <a:r>
              <a:rPr lang="es-AR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SALUD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049628" y="2041300"/>
            <a:ext cx="9762186" cy="3992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Hasta el nacimiento - ruptura de membranas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049626" y="3169403"/>
            <a:ext cx="9762188" cy="5537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Colonización  de piel y mucosas   - Nichos ecológicos        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049626" y="305102"/>
            <a:ext cx="9762188" cy="45076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sz="2400" b="1" dirty="0">
                <a:solidFill>
                  <a:schemeClr val="tx1"/>
                </a:solidFill>
              </a:rPr>
              <a:t>Que microorganismos ?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1049627" y="1403796"/>
            <a:ext cx="9762187" cy="51515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 sz="2400" b="1" dirty="0">
              <a:solidFill>
                <a:schemeClr val="tx1"/>
              </a:solidFill>
            </a:endParaRPr>
          </a:p>
          <a:p>
            <a:pPr algn="ctr"/>
            <a:r>
              <a:rPr lang="es-AR" sz="2400" b="1" dirty="0">
                <a:solidFill>
                  <a:schemeClr val="tx1"/>
                </a:solidFill>
              </a:rPr>
              <a:t>AXENICO </a:t>
            </a:r>
          </a:p>
          <a:p>
            <a:pPr algn="ctr"/>
            <a:endParaRPr lang="es-AR" sz="2400" b="1" dirty="0">
              <a:solidFill>
                <a:schemeClr val="tx1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1049628" y="2601532"/>
            <a:ext cx="9762186" cy="46364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sz="2400" b="1" dirty="0">
                <a:solidFill>
                  <a:schemeClr val="tx1"/>
                </a:solidFill>
              </a:rPr>
              <a:t>Que sucede a partir de ese momento?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1126836" y="3803266"/>
            <a:ext cx="9631088" cy="212501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s-AR" sz="2800" b="1" dirty="0">
                <a:solidFill>
                  <a:schemeClr val="accent1">
                    <a:lumMod val="75000"/>
                  </a:schemeClr>
                </a:solidFill>
              </a:rPr>
              <a:t>Fisiológico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s-AR" sz="2800" b="1" dirty="0">
                <a:solidFill>
                  <a:schemeClr val="accent1">
                    <a:lumMod val="75000"/>
                  </a:schemeClr>
                </a:solidFill>
              </a:rPr>
              <a:t>Dinámico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s-AR" sz="2800" b="1" dirty="0">
                <a:solidFill>
                  <a:schemeClr val="accent1">
                    <a:lumMod val="75000"/>
                  </a:schemeClr>
                </a:solidFill>
              </a:rPr>
              <a:t>Variable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s-AR" sz="2800" b="1" dirty="0">
                <a:solidFill>
                  <a:schemeClr val="accent1">
                    <a:lumMod val="75000"/>
                  </a:schemeClr>
                </a:solidFill>
              </a:rPr>
              <a:t>Diferentes factores</a:t>
            </a: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2C1EBB88-AAA4-4FF9-9393-8F61AD330AC0}"/>
              </a:ext>
            </a:extLst>
          </p:cNvPr>
          <p:cNvSpPr/>
          <p:nvPr/>
        </p:nvSpPr>
        <p:spPr>
          <a:xfrm>
            <a:off x="1821092" y="6147214"/>
            <a:ext cx="8174182" cy="463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Adherencia - Multiplicación</a:t>
            </a:r>
            <a:endParaRPr lang="es-MX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2A78DD9-7BE4-42C5-894F-8E3081B78C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808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233"/>
    </mc:Choice>
    <mc:Fallback>
      <p:transition spd="slow" advTm="158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11" grpId="0" animBg="1"/>
      <p:bldP spid="13" grpId="0" animBg="1"/>
      <p:bldP spid="14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http://blogs.wellesley.edu/vanarsdale/files/2012/05/microbiome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196" y="788462"/>
            <a:ext cx="7760067" cy="4728505"/>
          </a:xfrm>
          <a:prstGeom prst="rect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6" name="5 Rectángulo"/>
          <p:cNvSpPr/>
          <p:nvPr/>
        </p:nvSpPr>
        <p:spPr>
          <a:xfrm>
            <a:off x="2289096" y="5763491"/>
            <a:ext cx="8466268" cy="9058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The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Human </a:t>
            </a:r>
            <a:r>
              <a:rPr kumimoji="0" lang="es-AR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Microbiome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Project. Peter J. </a:t>
            </a:r>
            <a:r>
              <a:rPr kumimoji="0" lang="es-AR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Turnbaugh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, Ruth E. Ley, </a:t>
            </a:r>
            <a:r>
              <a:rPr kumimoji="0" lang="es-AR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Micah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s-AR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Hamady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, Claire M. </a:t>
            </a:r>
            <a:r>
              <a:rPr kumimoji="0" lang="es-AR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Fraser-Liggett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, </a:t>
            </a:r>
            <a:r>
              <a:rPr kumimoji="0" lang="es-AR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Rob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s-AR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Knight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&amp; Jeffrey I. Gordon.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 strategy to understand the microbial components of the human genetic and metabolic landscape and how they contribute to normal physiology and predisposition to disease.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NATURE|Vol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449|18 October 2007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F90A546-8BDA-4E39-B2F6-8CFABAB10380}"/>
              </a:ext>
            </a:extLst>
          </p:cNvPr>
          <p:cNvSpPr/>
          <p:nvPr/>
        </p:nvSpPr>
        <p:spPr>
          <a:xfrm>
            <a:off x="2289096" y="87504"/>
            <a:ext cx="8466269" cy="4544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Variación de la microbiota resultante de la interacción de diferentes factores 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13EE6BA-C714-4E83-BC7C-1978EA9CF3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1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35"/>
    </mc:Choice>
    <mc:Fallback xmlns="">
      <p:transition spd="slow" advTm="49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ítulo 3">
            <a:extLst>
              <a:ext uri="{FF2B5EF4-FFF2-40B4-BE49-F238E27FC236}">
                <a16:creationId xmlns:a16="http://schemas.microsoft.com/office/drawing/2014/main" id="{C00308EC-7A4F-442C-B908-804E0ACA8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800" y="623889"/>
            <a:ext cx="5523345" cy="573087"/>
          </a:xfrm>
        </p:spPr>
        <p:txBody>
          <a:bodyPr>
            <a:normAutofit fontScale="90000"/>
          </a:bodyPr>
          <a:lstStyle/>
          <a:p>
            <a:r>
              <a:rPr lang="es-MX" altLang="es-MX" dirty="0">
                <a:latin typeface="Arial" panose="020B0604020202020204" pitchFamily="34" charset="0"/>
                <a:cs typeface="Arial" panose="020B0604020202020204" pitchFamily="34" charset="0"/>
              </a:rPr>
              <a:t>               Adhesión 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E0D02206-0267-4FF2-8308-EA6B87042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8214" y="1268413"/>
            <a:ext cx="7991475" cy="1655762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Propiedad de las bacterias a fijarse </a:t>
            </a:r>
          </a:p>
          <a:p>
            <a:pPr>
              <a:defRPr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Factores Fisicoquímicos/ Biológicos</a:t>
            </a:r>
          </a:p>
          <a:p>
            <a:pPr>
              <a:defRPr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marL="0" indent="0">
              <a:buNone/>
              <a:defRPr/>
            </a:pPr>
            <a:endParaRPr lang="es-MX" dirty="0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9C96C43A-0F08-44F8-B91A-BC295F2C5205}"/>
              </a:ext>
            </a:extLst>
          </p:cNvPr>
          <p:cNvSpPr/>
          <p:nvPr/>
        </p:nvSpPr>
        <p:spPr>
          <a:xfrm>
            <a:off x="1136073" y="2671764"/>
            <a:ext cx="9411853" cy="7207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Inestable/ reversible : Fuerzas electroestáticas- Interacciones hidrofóbicas </a:t>
            </a:r>
            <a:endParaRPr lang="es-MX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BB691B39-E576-46DD-B66D-EBB3A3C69C90}"/>
              </a:ext>
            </a:extLst>
          </p:cNvPr>
          <p:cNvSpPr/>
          <p:nvPr/>
        </p:nvSpPr>
        <p:spPr>
          <a:xfrm>
            <a:off x="1136073" y="3713164"/>
            <a:ext cx="9411853" cy="7207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s-A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Unión estable e irreversible: factores de virulencia</a:t>
            </a:r>
            <a:endParaRPr lang="es-MX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BFB72904-3E2E-4612-AD1E-AA6D1E475C73}"/>
              </a:ext>
            </a:extLst>
          </p:cNvPr>
          <p:cNvSpPr/>
          <p:nvPr/>
        </p:nvSpPr>
        <p:spPr>
          <a:xfrm>
            <a:off x="2349499" y="4795840"/>
            <a:ext cx="6985000" cy="11525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s-AR" dirty="0">
                <a:solidFill>
                  <a:schemeClr val="tx1"/>
                </a:solidFill>
              </a:rPr>
              <a:t> </a:t>
            </a:r>
            <a:r>
              <a:rPr lang="es-A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TEICOICOS- LIPOTEICOICOS</a:t>
            </a:r>
          </a:p>
          <a:p>
            <a:pPr>
              <a:defRPr/>
            </a:pPr>
            <a:r>
              <a:rPr lang="es-A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FIMBRIAS </a:t>
            </a:r>
          </a:p>
          <a:p>
            <a:pPr>
              <a:defRPr/>
            </a:pPr>
            <a:r>
              <a:rPr lang="es-A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CÁPSULA- GLICOCALIX</a:t>
            </a:r>
            <a:endParaRPr lang="es-MX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5DA2CB-5AB2-4DBF-A202-5D3B26A0AF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1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29"/>
    </mc:Choice>
    <mc:Fallback xmlns="">
      <p:transition spd="slow" advTm="86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Marcador de contenido 3">
            <a:extLst>
              <a:ext uri="{FF2B5EF4-FFF2-40B4-BE49-F238E27FC236}">
                <a16:creationId xmlns:a16="http://schemas.microsoft.com/office/drawing/2014/main" id="{156A2416-F651-4F8E-AB50-74FA72A916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5164" y="157018"/>
            <a:ext cx="4821381" cy="6182539"/>
          </a:xfrm>
          <a:ln w="28575"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74A389D-BAF3-4259-AA4B-C7A15D98FD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12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64"/>
    </mc:Choice>
    <mc:Fallback>
      <p:transition spd="slow" advTm="36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dirty="0"/>
              <a:t>Constitución inicial de la </a:t>
            </a:r>
            <a:r>
              <a:rPr lang="es-AR" dirty="0" err="1"/>
              <a:t>microbiota</a:t>
            </a:r>
            <a:endParaRPr lang="es-AR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48947" y="2079972"/>
            <a:ext cx="5145310" cy="362960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Rectángulo 2"/>
          <p:cNvSpPr/>
          <p:nvPr/>
        </p:nvSpPr>
        <p:spPr>
          <a:xfrm>
            <a:off x="7001164" y="2079972"/>
            <a:ext cx="4494904" cy="3629608"/>
          </a:xfrm>
          <a:prstGeom prst="rect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s-AR" sz="2400" dirty="0"/>
              <a:t> Parto vaginal / cesárea</a:t>
            </a:r>
          </a:p>
          <a:p>
            <a:pPr marL="285750" indent="-28575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s-AR" sz="2400" dirty="0"/>
              <a:t> Lactancia materna/ artificial</a:t>
            </a:r>
          </a:p>
          <a:p>
            <a:pPr marL="285750" indent="-28575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s-AR" sz="2400" dirty="0"/>
              <a:t> Contacto con madre/ otros/ ambiente</a:t>
            </a:r>
          </a:p>
          <a:p>
            <a:pPr marL="285750" indent="-28575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s-AR" sz="2400" dirty="0"/>
              <a:t> Múltiples interacciones microbianas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51A2769-BF24-449E-91CB-D0452761B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4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50"/>
    </mc:Choice>
    <mc:Fallback xmlns="">
      <p:transition spd="slow" advTm="91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423AB8-9AF8-443F-919B-D621083F4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88913"/>
            <a:ext cx="10364451" cy="90836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s-AR" dirty="0"/>
              <a:t>Formación de una biopelícula/ </a:t>
            </a:r>
            <a:r>
              <a:rPr lang="es-AR" dirty="0" err="1"/>
              <a:t>BioFilm</a:t>
            </a:r>
            <a:r>
              <a:rPr lang="es-AR" dirty="0"/>
              <a:t>/ </a:t>
            </a:r>
            <a:r>
              <a:rPr lang="es-AR" dirty="0" err="1"/>
              <a:t>slime</a:t>
            </a:r>
            <a:endParaRPr lang="es-AR" dirty="0"/>
          </a:p>
        </p:txBody>
      </p:sp>
      <p:pic>
        <p:nvPicPr>
          <p:cNvPr id="56323" name="Marcador de contenido 6">
            <a:extLst>
              <a:ext uri="{FF2B5EF4-FFF2-40B4-BE49-F238E27FC236}">
                <a16:creationId xmlns:a16="http://schemas.microsoft.com/office/drawing/2014/main" id="{D66F3E6E-157A-4F73-9EFD-E6044F6730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8795" y="989704"/>
            <a:ext cx="9414734" cy="4131572"/>
          </a:xfrm>
          <a:ln w="28575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4380208E-0E52-4247-9735-D20FDEBE775F}"/>
              </a:ext>
            </a:extLst>
          </p:cNvPr>
          <p:cNvSpPr/>
          <p:nvPr/>
        </p:nvSpPr>
        <p:spPr>
          <a:xfrm>
            <a:off x="4082959" y="5247482"/>
            <a:ext cx="2447925" cy="792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dirty="0"/>
              <a:t>Comunidades bacterianas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E9E7B57-1281-4F21-A3B4-F5588E0E36BA}"/>
              </a:ext>
            </a:extLst>
          </p:cNvPr>
          <p:cNvSpPr/>
          <p:nvPr/>
        </p:nvSpPr>
        <p:spPr>
          <a:xfrm>
            <a:off x="4082959" y="6165850"/>
            <a:ext cx="2447925" cy="503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dirty="0"/>
              <a:t>Quorum </a:t>
            </a:r>
            <a:r>
              <a:rPr lang="es-AR" dirty="0" err="1"/>
              <a:t>sensing</a:t>
            </a:r>
            <a:endParaRPr lang="es-AR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7EB15C7-D679-4A02-B052-96FB5B544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1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737"/>
    </mc:Choice>
    <mc:Fallback xmlns="">
      <p:transition spd="slow" advTm="176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64145" y="516200"/>
            <a:ext cx="8663709" cy="4619218"/>
          </a:xfrm>
          <a:prstGeom prst="rect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F9C94DD-C6B9-4BFE-91FF-95C4F1035D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23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94"/>
    </mc:Choice>
    <mc:Fallback>
      <p:transition spd="slow" advTm="14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3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6.4|30.3|40.3|2.2|27.4|29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6|10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9.1|10.4|4.9|5.9|1.5|3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5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heme/theme1.xml><?xml version="1.0" encoding="utf-8"?>
<a:theme xmlns:a="http://schemas.openxmlformats.org/drawingml/2006/main" name="Gota">
  <a:themeElements>
    <a:clrScheme name="Gota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Got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TM04033925[[fn=Gota]]</Template>
  <TotalTime>2088</TotalTime>
  <Words>600</Words>
  <Application>Microsoft Office PowerPoint</Application>
  <PresentationFormat>Panorámica</PresentationFormat>
  <Paragraphs>146</Paragraphs>
  <Slides>18</Slides>
  <Notes>0</Notes>
  <HiddenSlides>0</HiddenSlides>
  <MMClips>18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6" baseType="lpstr">
      <vt:lpstr>Arial</vt:lpstr>
      <vt:lpstr>Arial Black</vt:lpstr>
      <vt:lpstr>Arial Rounded MT Bold</vt:lpstr>
      <vt:lpstr>Bahnschrift SemiBold</vt:lpstr>
      <vt:lpstr>Bodoni MT Black</vt:lpstr>
      <vt:lpstr>Tw Cen MT</vt:lpstr>
      <vt:lpstr>Wingdings</vt:lpstr>
      <vt:lpstr>Gota</vt:lpstr>
      <vt:lpstr> Microbiota   </vt:lpstr>
      <vt:lpstr>Presentación de PowerPoint</vt:lpstr>
      <vt:lpstr>Presentación de PowerPoint</vt:lpstr>
      <vt:lpstr>Presentación de PowerPoint</vt:lpstr>
      <vt:lpstr>               Adhesión </vt:lpstr>
      <vt:lpstr>Presentación de PowerPoint</vt:lpstr>
      <vt:lpstr>Constitución inicial de la microbiota</vt:lpstr>
      <vt:lpstr>Formación de una biopelícula/ BioFilm/ slime</vt:lpstr>
      <vt:lpstr>Presentación de PowerPoint</vt:lpstr>
      <vt:lpstr>Clasificación</vt:lpstr>
      <vt:lpstr>Funciones</vt:lpstr>
      <vt:lpstr>Sitios   normalmente   estériles</vt:lpstr>
      <vt:lpstr>Presentación de PowerPoint</vt:lpstr>
      <vt:lpstr>Por que debe conocerla el médico?</vt:lpstr>
      <vt:lpstr>Presentación de PowerPoint</vt:lpstr>
      <vt:lpstr>Presentación de PowerPoint</vt:lpstr>
      <vt:lpstr>Presentación de PowerPoint</vt:lpstr>
      <vt:lpstr>Higiene de manos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Microbiota</dc:title>
  <dc:creator>Usuario</dc:creator>
  <cp:lastModifiedBy>Usuario</cp:lastModifiedBy>
  <cp:revision>139</cp:revision>
  <dcterms:created xsi:type="dcterms:W3CDTF">2018-04-10T21:53:07Z</dcterms:created>
  <dcterms:modified xsi:type="dcterms:W3CDTF">2020-03-25T21:53:52Z</dcterms:modified>
</cp:coreProperties>
</file>