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64" r:id="rId4"/>
    <p:sldId id="265" r:id="rId5"/>
    <p:sldId id="266" r:id="rId6"/>
    <p:sldId id="267" r:id="rId7"/>
    <p:sldId id="268" r:id="rId8"/>
    <p:sldId id="257" r:id="rId9"/>
    <p:sldId id="282" r:id="rId10"/>
    <p:sldId id="258" r:id="rId11"/>
    <p:sldId id="269" r:id="rId12"/>
    <p:sldId id="277" r:id="rId13"/>
    <p:sldId id="278" r:id="rId14"/>
    <p:sldId id="279" r:id="rId15"/>
    <p:sldId id="280" r:id="rId16"/>
    <p:sldId id="281" r:id="rId17"/>
    <p:sldId id="259" r:id="rId18"/>
    <p:sldId id="260" r:id="rId19"/>
    <p:sldId id="283" r:id="rId20"/>
    <p:sldId id="284" r:id="rId21"/>
    <p:sldId id="285" r:id="rId22"/>
    <p:sldId id="286" r:id="rId23"/>
    <p:sldId id="262" r:id="rId24"/>
    <p:sldId id="270" r:id="rId25"/>
    <p:sldId id="275" r:id="rId26"/>
    <p:sldId id="261" r:id="rId27"/>
    <p:sldId id="271" r:id="rId28"/>
    <p:sldId id="272" r:id="rId29"/>
    <p:sldId id="273" r:id="rId30"/>
    <p:sldId id="274" r:id="rId31"/>
    <p:sldId id="287" r:id="rId32"/>
    <p:sldId id="263" r:id="rId33"/>
    <p:sldId id="288" r:id="rId34"/>
    <p:sldId id="291" r:id="rId35"/>
    <p:sldId id="289" r:id="rId36"/>
    <p:sldId id="290" r:id="rId37"/>
    <p:sldId id="27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432" y="2733709"/>
            <a:ext cx="10002252" cy="1373070"/>
          </a:xfrm>
        </p:spPr>
        <p:txBody>
          <a:bodyPr/>
          <a:lstStyle/>
          <a:p>
            <a:r>
              <a:rPr lang="es-AR" dirty="0" smtClean="0"/>
              <a:t>Patologías reumáticas </a:t>
            </a:r>
            <a:br>
              <a:rPr lang="es-AR" dirty="0" smtClean="0"/>
            </a:br>
            <a:r>
              <a:rPr lang="es-AR" dirty="0" smtClean="0"/>
              <a:t>en pacientes de la tercera edad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3012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ARTROSIS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47" y="2029326"/>
            <a:ext cx="11999495" cy="4660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2800" dirty="0"/>
              <a:t>Es la artropatía más frecuente en la población</a:t>
            </a:r>
            <a:r>
              <a:rPr lang="es-ES" sz="2800" dirty="0" smtClean="0"/>
              <a:t>, </a:t>
            </a:r>
            <a:r>
              <a:rPr lang="es-ES" sz="2800" dirty="0"/>
              <a:t>más del 70% de los mayores de 50 años tienen signos radiológicos de artrosis en alguna </a:t>
            </a:r>
            <a:r>
              <a:rPr lang="es-ES" sz="2800" dirty="0" smtClean="0"/>
              <a:t>localización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/>
              <a:t>E</a:t>
            </a:r>
            <a:r>
              <a:rPr lang="es-ES" sz="2800" dirty="0" smtClean="0"/>
              <a:t>ntre </a:t>
            </a:r>
            <a:r>
              <a:rPr lang="es-ES" sz="2800" dirty="0"/>
              <a:t>el 10% de los varones y el 18% de las mujeres de más de 60 años presentan algún tipo de artrosis sintomática</a:t>
            </a:r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El órgano </a:t>
            </a:r>
            <a:r>
              <a:rPr lang="es-ES" sz="2800" dirty="0"/>
              <a:t>diana es el cartílago </a:t>
            </a:r>
            <a:r>
              <a:rPr lang="es-ES" sz="2800" dirty="0" smtClean="0"/>
              <a:t>articular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/>
              <a:t>S</a:t>
            </a:r>
            <a:r>
              <a:rPr lang="es-ES" sz="2800" dirty="0" smtClean="0"/>
              <a:t>e </a:t>
            </a:r>
            <a:r>
              <a:rPr lang="es-ES" sz="2800" dirty="0"/>
              <a:t>caracteriza por un proceso de degradación y </a:t>
            </a:r>
            <a:r>
              <a:rPr lang="es-ES" sz="2800" dirty="0" smtClean="0"/>
              <a:t>envejecimiento 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/>
              <a:t>A</a:t>
            </a:r>
            <a:r>
              <a:rPr lang="es-ES" sz="2800" dirty="0" smtClean="0"/>
              <a:t>fecta </a:t>
            </a:r>
            <a:r>
              <a:rPr lang="es-ES" sz="2800" dirty="0"/>
              <a:t>fundamentalmente a las </a:t>
            </a:r>
            <a:r>
              <a:rPr lang="es-ES" sz="2800" dirty="0" smtClean="0"/>
              <a:t>articulaciones </a:t>
            </a:r>
            <a:r>
              <a:rPr lang="es-ES" sz="2800" dirty="0"/>
              <a:t>de carga como rodillas, caderas, columna y manos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Es </a:t>
            </a:r>
            <a:r>
              <a:rPr lang="es-ES" sz="2800" dirty="0"/>
              <a:t>un proceso muy prevalente, lento y </a:t>
            </a:r>
            <a:r>
              <a:rPr lang="es-ES" sz="2800" dirty="0" smtClean="0"/>
              <a:t>gradual</a:t>
            </a:r>
          </a:p>
          <a:p>
            <a:pPr algn="just"/>
            <a:r>
              <a:rPr lang="es-ES" sz="2800" dirty="0"/>
              <a:t>Es la causa más común de incapacidad en personas de edad avanzada. </a:t>
            </a:r>
            <a:endParaRPr lang="es-AR" sz="2800" dirty="0"/>
          </a:p>
          <a:p>
            <a:pPr algn="just"/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12837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ARTROSIS</a:t>
            </a:r>
            <a:endParaRPr lang="es-AR" dirty="0"/>
          </a:p>
        </p:txBody>
      </p:sp>
      <p:pic>
        <p:nvPicPr>
          <p:cNvPr id="1026" name="Picture 2" descr="Gonartrosis (Artrosis de rodilla) - Tarragona | Traumatólog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" y="2200441"/>
            <a:ext cx="2734324" cy="26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rosis de rodilla. Qué es, síntomas, diagnóstico y tratamiento. Clínica  Universidad de Nav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5" y="1992785"/>
            <a:ext cx="8673933" cy="29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7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ARTROSIS</a:t>
            </a:r>
            <a:endParaRPr lang="es-AR" dirty="0"/>
          </a:p>
        </p:txBody>
      </p:sp>
      <p:pic>
        <p:nvPicPr>
          <p:cNvPr id="2050" name="Picture 2" descr="Qué es la Artrosis de muñeca y mano?¿Cómo se diagnostica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4" y="2352843"/>
            <a:ext cx="4121274" cy="26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zartrosis, una degeneración de la articulación trapeciometacarpiana TMC.  Epidemiología, síntomas y exploración - UMA Unidad de la Mano - A Coruña,  Gali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84" y="1983218"/>
            <a:ext cx="2614863" cy="41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ARTROPSIS</a:t>
            </a:r>
            <a:endParaRPr lang="es-AR" dirty="0"/>
          </a:p>
        </p:txBody>
      </p:sp>
      <p:pic>
        <p:nvPicPr>
          <p:cNvPr id="3078" name="Picture 6" descr="Las inyecciones de esteroides en la cadera y la rodilla para tratar la  artrosis pueden dañar las articulacio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5" y="2386439"/>
            <a:ext cx="4753167" cy="257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actura de Cadera en el Anciano - Dr. Trujillo Am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25" y="2386439"/>
            <a:ext cx="4215136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6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ARTROSIS TRATAMIENTO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8799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1- </a:t>
            </a:r>
            <a:r>
              <a:rPr lang="es-ES" b="1" dirty="0"/>
              <a:t>Mantenga un peso corporal correcto.</a:t>
            </a:r>
            <a:endParaRPr lang="es-ES" dirty="0"/>
          </a:p>
          <a:p>
            <a:r>
              <a:rPr lang="es-ES" b="1" dirty="0" smtClean="0"/>
              <a:t>2- </a:t>
            </a:r>
            <a:r>
              <a:rPr lang="es-ES" b="1" dirty="0"/>
              <a:t>Calor y frío.</a:t>
            </a:r>
            <a:endParaRPr lang="es-ES" dirty="0"/>
          </a:p>
          <a:p>
            <a:r>
              <a:rPr lang="es-ES" b="1" dirty="0" smtClean="0"/>
              <a:t>3. </a:t>
            </a:r>
            <a:r>
              <a:rPr lang="es-ES" b="1" dirty="0"/>
              <a:t>Medicación</a:t>
            </a:r>
            <a:r>
              <a:rPr lang="es-ES" b="1" dirty="0" smtClean="0"/>
              <a:t>.</a:t>
            </a:r>
            <a:endParaRPr lang="es-ES" dirty="0"/>
          </a:p>
          <a:p>
            <a:r>
              <a:rPr lang="es-ES" b="1" dirty="0"/>
              <a:t>4</a:t>
            </a:r>
            <a:r>
              <a:rPr lang="es-ES" b="1" dirty="0" smtClean="0"/>
              <a:t>. </a:t>
            </a:r>
            <a:r>
              <a:rPr lang="es-ES" b="1" dirty="0"/>
              <a:t>Hábitos posturales.</a:t>
            </a:r>
            <a:endParaRPr lang="es-ES" dirty="0"/>
          </a:p>
          <a:p>
            <a:r>
              <a:rPr lang="es-ES" b="1" dirty="0" smtClean="0"/>
              <a:t>5. </a:t>
            </a:r>
            <a:r>
              <a:rPr lang="es-ES" b="1" dirty="0"/>
              <a:t>Ejercicio</a:t>
            </a:r>
            <a:r>
              <a:rPr lang="es-ES" b="1" dirty="0" smtClean="0"/>
              <a:t>.</a:t>
            </a:r>
            <a:endParaRPr lang="es-ES" dirty="0"/>
          </a:p>
          <a:p>
            <a:r>
              <a:rPr lang="es-ES" b="1" dirty="0"/>
              <a:t>6</a:t>
            </a:r>
            <a:r>
              <a:rPr lang="es-ES" b="1" dirty="0" smtClean="0"/>
              <a:t>. </a:t>
            </a:r>
            <a:r>
              <a:rPr lang="es-ES" b="1" dirty="0"/>
              <a:t>Reposo.</a:t>
            </a:r>
            <a:endParaRPr lang="es-ES" dirty="0"/>
          </a:p>
          <a:p>
            <a:r>
              <a:rPr lang="es-ES" b="1" dirty="0" smtClean="0"/>
              <a:t>7. </a:t>
            </a:r>
            <a:r>
              <a:rPr lang="es-ES" b="1" dirty="0"/>
              <a:t>Evite sobrecargar las articulaciones</a:t>
            </a:r>
            <a:r>
              <a:rPr lang="es-ES" b="1" dirty="0" smtClean="0"/>
              <a:t>.</a:t>
            </a:r>
            <a:endParaRPr lang="es-ES" dirty="0"/>
          </a:p>
          <a:p>
            <a:r>
              <a:rPr lang="es-ES" b="1" dirty="0"/>
              <a:t>8</a:t>
            </a:r>
            <a:r>
              <a:rPr lang="es-ES" b="1" dirty="0" smtClean="0"/>
              <a:t>. </a:t>
            </a:r>
            <a:r>
              <a:rPr lang="es-ES" b="1" dirty="0"/>
              <a:t>Calzado adecuado. </a:t>
            </a:r>
            <a:endParaRPr lang="es-ES" dirty="0"/>
          </a:p>
          <a:p>
            <a:r>
              <a:rPr lang="es-ES" b="1" dirty="0" smtClean="0"/>
              <a:t>9. </a:t>
            </a:r>
            <a:r>
              <a:rPr lang="es-ES" b="1" dirty="0"/>
              <a:t>Balnearios.</a:t>
            </a:r>
            <a:endParaRPr lang="es-ES" dirty="0"/>
          </a:p>
          <a:p>
            <a:r>
              <a:rPr lang="es-ES" b="1" dirty="0" smtClean="0"/>
              <a:t>10. </a:t>
            </a:r>
            <a:r>
              <a:rPr lang="es-ES" b="1" dirty="0"/>
              <a:t>Mantenga una actitud positiva.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475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ARTROSIS TRATAMIENTO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10493005" cy="4352685"/>
          </a:xfrm>
        </p:spPr>
        <p:txBody>
          <a:bodyPr/>
          <a:lstStyle/>
          <a:p>
            <a:r>
              <a:rPr lang="es-AR" sz="2800" dirty="0" smtClean="0"/>
              <a:t>Analgésicos/ antiinflamatorios. Infiltración con corticoides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b="1" dirty="0"/>
              <a:t>Drogas modificadoras de la osteoartritis (DMOA) </a:t>
            </a:r>
            <a:r>
              <a:rPr lang="es-AR" sz="2800" dirty="0" smtClean="0"/>
              <a:t>: sulfato de glucosamina, </a:t>
            </a:r>
            <a:r>
              <a:rPr lang="es-AR" sz="2800" dirty="0" err="1" smtClean="0"/>
              <a:t>condroitin</a:t>
            </a:r>
            <a:r>
              <a:rPr lang="es-AR" sz="2800" dirty="0" smtClean="0"/>
              <a:t> sulfato, </a:t>
            </a:r>
            <a:r>
              <a:rPr lang="es-AR" sz="2800" dirty="0" err="1" smtClean="0"/>
              <a:t>diacereína</a:t>
            </a:r>
            <a:r>
              <a:rPr lang="es-AR" sz="2800" dirty="0" smtClean="0"/>
              <a:t>, </a:t>
            </a:r>
            <a:r>
              <a:rPr lang="es-AR" sz="2800" dirty="0" err="1" smtClean="0"/>
              <a:t>insaponificables</a:t>
            </a:r>
            <a:r>
              <a:rPr lang="es-AR" sz="2800" dirty="0" smtClean="0"/>
              <a:t> de palta y soja, ácido hialurónico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Cirugía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349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Cómo alimentarnos para mantener a raya la osteoporosis? | CinfaSalu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28608"/>
            <a:ext cx="4692315" cy="50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6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OSTEOPOROSIS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779" y="1989220"/>
            <a:ext cx="11173326" cy="441157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una enfermedad esquelética sistémica que se caracteriza por </a:t>
            </a:r>
            <a:r>
              <a:rPr lang="es-ES" b="1" dirty="0"/>
              <a:t>una baja masa ósea</a:t>
            </a:r>
            <a:r>
              <a:rPr lang="es-ES" dirty="0"/>
              <a:t> y por un </a:t>
            </a:r>
            <a:r>
              <a:rPr lang="es-ES" b="1" dirty="0"/>
              <a:t>deterioro de la </a:t>
            </a:r>
            <a:r>
              <a:rPr lang="es-ES" b="1" dirty="0" err="1"/>
              <a:t>microarquitectura</a:t>
            </a:r>
            <a:r>
              <a:rPr lang="es-ES" b="1" dirty="0"/>
              <a:t> del hueso </a:t>
            </a:r>
            <a:r>
              <a:rPr lang="es-ES" dirty="0"/>
              <a:t>que condiciona un </a:t>
            </a:r>
            <a:r>
              <a:rPr lang="es-ES" b="1" dirty="0"/>
              <a:t>aumento de la fragilidad ósea </a:t>
            </a:r>
            <a:r>
              <a:rPr lang="es-ES" dirty="0"/>
              <a:t>y de la susceptibilidad a la </a:t>
            </a:r>
            <a:r>
              <a:rPr lang="es-ES" b="1" dirty="0"/>
              <a:t>fractura</a:t>
            </a:r>
            <a:r>
              <a:rPr lang="es-ES" b="1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prevalencia </a:t>
            </a:r>
            <a:r>
              <a:rPr lang="es-ES" dirty="0"/>
              <a:t>de osteoporosis aumenta con la edad. Aproximadamente, el 21% de las mujeres entre 50 y 84 años tiene osteoporosis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Aunque </a:t>
            </a:r>
            <a:r>
              <a:rPr lang="es-ES" dirty="0"/>
              <a:t>el diagnóstico de la enfermedad se realiza </a:t>
            </a:r>
            <a:r>
              <a:rPr lang="es-ES" dirty="0" smtClean="0"/>
              <a:t>mediante </a:t>
            </a:r>
            <a:r>
              <a:rPr lang="es-ES" dirty="0"/>
              <a:t>la cuantificación de la densidad mineral ósea (DMO</a:t>
            </a:r>
            <a:r>
              <a:rPr lang="es-ES" dirty="0" smtClean="0"/>
              <a:t>)</a:t>
            </a:r>
          </a:p>
          <a:p>
            <a:pPr algn="just"/>
            <a:r>
              <a:rPr lang="es-ES" dirty="0" smtClean="0"/>
              <a:t> </a:t>
            </a:r>
          </a:p>
          <a:p>
            <a:pPr algn="just"/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importancia clínica de la osteoporosis radica en las fracturas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35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OSTEOPOROSIS</a:t>
            </a:r>
            <a:endParaRPr lang="es-AR" dirty="0"/>
          </a:p>
        </p:txBody>
      </p:sp>
      <p:pic>
        <p:nvPicPr>
          <p:cNvPr id="6146" name="Picture 2" descr="Imágenes de huesos con osteoporosi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/>
          <a:stretch/>
        </p:blipFill>
        <p:spPr bwMode="auto">
          <a:xfrm>
            <a:off x="6002337" y="2582653"/>
            <a:ext cx="4184399" cy="28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onsejos para mejorar su salud osea. Osteoporosis. - Sust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150" name="Picture 6" descr="Fisioterapia de la Serna. Ejercicio para la columna lumbar | Fisioterapia  de la Se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582653"/>
            <a:ext cx="4386982" cy="28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2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OSTEOPOROSIS: FACTORES DE RIESGO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72" t="5943" r="24199" b="30982"/>
          <a:stretch/>
        </p:blipFill>
        <p:spPr>
          <a:xfrm>
            <a:off x="1018674" y="1728010"/>
            <a:ext cx="8975558" cy="50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20" name="Picture 4" descr="Carlitos Balá llegó a los 96 años y estallaron las re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72" y="1544126"/>
            <a:ext cx="8168133" cy="472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9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OSTEOPOROSIS: Densitometría ósea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006" t="22436" r="12414" b="53716"/>
          <a:stretch/>
        </p:blipFill>
        <p:spPr>
          <a:xfrm>
            <a:off x="3200399" y="1687194"/>
            <a:ext cx="6833938" cy="42002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789" t="34737" r="53355" b="43860"/>
          <a:stretch/>
        </p:blipFill>
        <p:spPr>
          <a:xfrm>
            <a:off x="585537" y="3077089"/>
            <a:ext cx="2253916" cy="17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6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OSTEOPOROSIS: Tratamiento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sz="2800" dirty="0" smtClean="0"/>
              <a:t>Sol-Caminar- </a:t>
            </a:r>
            <a:r>
              <a:rPr lang="es-AR" sz="2800" dirty="0" err="1"/>
              <a:t>L</a:t>
            </a:r>
            <a:r>
              <a:rPr lang="es-AR" sz="2800" dirty="0" err="1" smtClean="0"/>
              <a:t>acteos</a:t>
            </a:r>
            <a:endParaRPr lang="es-AR" sz="2800" dirty="0" smtClean="0"/>
          </a:p>
          <a:p>
            <a:r>
              <a:rPr lang="es-AR" sz="2800" dirty="0" smtClean="0"/>
              <a:t>Suplementos de calcio y/o vitamina D</a:t>
            </a:r>
          </a:p>
          <a:p>
            <a:r>
              <a:rPr lang="es-AR" sz="2800" dirty="0" err="1" smtClean="0"/>
              <a:t>Bifosfonatos</a:t>
            </a:r>
            <a:r>
              <a:rPr lang="es-AR" sz="2800" dirty="0" smtClean="0"/>
              <a:t> orales o endovenosos</a:t>
            </a:r>
          </a:p>
          <a:p>
            <a:r>
              <a:rPr lang="es-AR" sz="2800" dirty="0" err="1" smtClean="0"/>
              <a:t>Denosumab</a:t>
            </a:r>
            <a:endParaRPr lang="es-AR" sz="2800" dirty="0" smtClean="0"/>
          </a:p>
          <a:p>
            <a:r>
              <a:rPr lang="es-AR" sz="2800" dirty="0" err="1" smtClean="0"/>
              <a:t>Teriparatide</a:t>
            </a:r>
            <a:endParaRPr lang="es-AR" sz="28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536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 descr="Abuelos y nietos: qué hace a este vínculo tan especial | UNICE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14" y="1834166"/>
            <a:ext cx="6932675" cy="46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5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CAÍDAS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1909011"/>
            <a:ext cx="10910100" cy="4804610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Las </a:t>
            </a:r>
            <a:r>
              <a:rPr lang="es-ES" sz="2800" b="1" dirty="0"/>
              <a:t>caídas</a:t>
            </a:r>
            <a:r>
              <a:rPr lang="es-ES" sz="2800" dirty="0"/>
              <a:t> son sucesos involuntarios que hacen perder el equilibrio y dar con el cuerpo en el suelo o en otra superficie firme que lo detenga</a:t>
            </a:r>
            <a:r>
              <a:rPr lang="es-ES" sz="2800" dirty="0" smtClean="0"/>
              <a:t>.</a:t>
            </a:r>
          </a:p>
          <a:p>
            <a:pPr marL="0" indent="0" algn="just">
              <a:buNone/>
            </a:pPr>
            <a:endParaRPr lang="es-ES" sz="2800" dirty="0" smtClean="0"/>
          </a:p>
          <a:p>
            <a:pPr algn="just"/>
            <a:r>
              <a:rPr lang="es-ES" sz="2800" dirty="0"/>
              <a:t>L</a:t>
            </a:r>
            <a:r>
              <a:rPr lang="es-ES" sz="2800" dirty="0" smtClean="0"/>
              <a:t>as </a:t>
            </a:r>
            <a:r>
              <a:rPr lang="es-ES" sz="2800" dirty="0"/>
              <a:t>caídas pueden tener graves consecuencias a nivel de la morbilidad, mortalidad y dependencia. </a:t>
            </a:r>
            <a:endParaRPr lang="es-ES" sz="2800" dirty="0" smtClean="0"/>
          </a:p>
          <a:p>
            <a:pPr marL="0" indent="0" algn="just">
              <a:buNone/>
            </a:pPr>
            <a:endParaRPr lang="es-ES" sz="2800" dirty="0" smtClean="0"/>
          </a:p>
          <a:p>
            <a:pPr algn="just"/>
            <a:r>
              <a:rPr lang="es-ES" sz="2800" dirty="0" smtClean="0"/>
              <a:t>Se </a:t>
            </a:r>
            <a:r>
              <a:rPr lang="es-ES" sz="2800" dirty="0"/>
              <a:t>estima que uno de cada tres Adultos Mayores que vive en la comunidad sufre una o más caídas al año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64225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CAÍDAS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1941095"/>
            <a:ext cx="10765721" cy="4804610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Una caída puede ser el primer indicio de una enfermedad no detectada. </a:t>
            </a:r>
            <a:endParaRPr lang="es-ES" sz="2800" dirty="0" smtClean="0"/>
          </a:p>
          <a:p>
            <a:pPr algn="just"/>
            <a:r>
              <a:rPr lang="es-ES" sz="2800" dirty="0" smtClean="0"/>
              <a:t>La </a:t>
            </a:r>
            <a:r>
              <a:rPr lang="es-ES" sz="2800" dirty="0"/>
              <a:t>caída puede ser la manifestación de fragilidad en el Adulto Mayor, y además ser un predictor de muerte. </a:t>
            </a:r>
            <a:endParaRPr lang="es-ES" sz="2800" dirty="0" smtClean="0"/>
          </a:p>
          <a:p>
            <a:pPr algn="just"/>
            <a:r>
              <a:rPr lang="es-ES" sz="2800" dirty="0" smtClean="0"/>
              <a:t>Es </a:t>
            </a:r>
            <a:r>
              <a:rPr lang="es-ES" sz="2800" dirty="0"/>
              <a:t>frecuente que el Adulto Mayor que presenta una caída desarrolle temor de volver a caer, lo que puede provocar limitación en la realización de las actividades de la vida diaria como: levantarse, deambular al interior de la casa, salir al exterior. Este fenómeno se denomina Síndrome Post </a:t>
            </a:r>
            <a:r>
              <a:rPr lang="es-ES" sz="2800" dirty="0" smtClean="0"/>
              <a:t>Caída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82270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¿Cuál es la magnitud del problema?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10717595" cy="428851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" dirty="0" smtClean="0"/>
              <a:t>Es la </a:t>
            </a:r>
            <a:r>
              <a:rPr lang="es-ES" dirty="0"/>
              <a:t>segunda causa mundial de defunción por traumatismos involuntarios, por detrás de las colisiones de tránsito. </a:t>
            </a:r>
            <a:endParaRPr lang="es-ES" dirty="0" smtClean="0"/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Más </a:t>
            </a:r>
            <a:r>
              <a:rPr lang="es-ES" dirty="0"/>
              <a:t>del 80% de las defunciones relacionadas con caídas se registran en países de ingresos medianos y </a:t>
            </a:r>
            <a:r>
              <a:rPr lang="es-ES" dirty="0" smtClean="0"/>
              <a:t>bajos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Las </a:t>
            </a:r>
            <a:r>
              <a:rPr lang="es-ES" dirty="0"/>
              <a:t>mayores tasas de mortalidad por esta causa corresponden a los mayores de 60 años en todas las regiones.</a:t>
            </a:r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0947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¿Qué cambios asociados al envejecimiento predisponen a las caídas</a:t>
            </a:r>
            <a:r>
              <a:rPr lang="es-ES" dirty="0" smtClean="0"/>
              <a:t>?</a:t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11150732" cy="4368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Todo lo que altere la marcha y equilibrio contribuye a favorecer las </a:t>
            </a:r>
            <a:r>
              <a:rPr lang="es-ES" dirty="0" smtClean="0"/>
              <a:t>caídas: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Disminución </a:t>
            </a:r>
            <a:r>
              <a:rPr lang="es-ES" dirty="0"/>
              <a:t>de agudeza visual y alteración de la </a:t>
            </a:r>
            <a:r>
              <a:rPr lang="es-ES" dirty="0" smtClean="0"/>
              <a:t>acomodación.</a:t>
            </a:r>
          </a:p>
          <a:p>
            <a:r>
              <a:rPr lang="es-ES" dirty="0" smtClean="0"/>
              <a:t>Reducción </a:t>
            </a:r>
            <a:r>
              <a:rPr lang="es-ES" dirty="0"/>
              <a:t>de la circulación sanguínea y de la conducción nerviosa del oído interno. </a:t>
            </a:r>
          </a:p>
          <a:p>
            <a:r>
              <a:rPr lang="es-ES" dirty="0" smtClean="0"/>
              <a:t>Disminución </a:t>
            </a:r>
            <a:r>
              <a:rPr lang="es-ES" dirty="0"/>
              <a:t>de la sensibilidad propioceptiva. </a:t>
            </a:r>
            <a:endParaRPr lang="es-ES" dirty="0" smtClean="0"/>
          </a:p>
          <a:p>
            <a:r>
              <a:rPr lang="es-ES" dirty="0" smtClean="0"/>
              <a:t>Enlentecimiento </a:t>
            </a:r>
            <a:r>
              <a:rPr lang="es-ES" dirty="0"/>
              <a:t>de los </a:t>
            </a:r>
            <a:r>
              <a:rPr lang="es-ES" dirty="0" smtClean="0"/>
              <a:t>reflejos.</a:t>
            </a:r>
          </a:p>
          <a:p>
            <a:r>
              <a:rPr lang="es-ES" dirty="0" err="1" smtClean="0"/>
              <a:t>Sarcopenia</a:t>
            </a:r>
            <a:r>
              <a:rPr lang="es-ES" dirty="0"/>
              <a:t>, atrofia </a:t>
            </a:r>
            <a:r>
              <a:rPr lang="es-ES" dirty="0" smtClean="0"/>
              <a:t>muscular.</a:t>
            </a:r>
          </a:p>
          <a:p>
            <a:r>
              <a:rPr lang="es-ES" dirty="0" smtClean="0"/>
              <a:t>Atrofia </a:t>
            </a:r>
            <a:r>
              <a:rPr lang="es-ES" dirty="0"/>
              <a:t>de partes blandas (ligamentos, tendones, capsula articular, meniscos). </a:t>
            </a:r>
          </a:p>
          <a:p>
            <a:r>
              <a:rPr lang="es-ES" dirty="0" smtClean="0"/>
              <a:t>Degeneración </a:t>
            </a:r>
            <a:r>
              <a:rPr lang="es-ES" dirty="0"/>
              <a:t>de estructuras articulares (artrosis).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647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¿Quiénes presentan mayor riesgo de caer?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048115"/>
            <a:ext cx="11070521" cy="4521127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Personas </a:t>
            </a:r>
            <a:r>
              <a:rPr lang="es-ES" dirty="0"/>
              <a:t>del sexo </a:t>
            </a:r>
            <a:r>
              <a:rPr lang="es-ES" dirty="0" smtClean="0"/>
              <a:t>femenino.</a:t>
            </a:r>
          </a:p>
          <a:p>
            <a:r>
              <a:rPr lang="es-ES" dirty="0" smtClean="0"/>
              <a:t>Mayores </a:t>
            </a:r>
            <a:r>
              <a:rPr lang="es-ES" dirty="0"/>
              <a:t>de 75 años. </a:t>
            </a:r>
            <a:endParaRPr lang="es-ES" dirty="0"/>
          </a:p>
          <a:p>
            <a:r>
              <a:rPr lang="es-ES" dirty="0" smtClean="0"/>
              <a:t>Aquellas </a:t>
            </a:r>
            <a:r>
              <a:rPr lang="es-ES" dirty="0"/>
              <a:t>personas con mayor dependencia para las actividades de la vida diaria (AVD), ej. dificultad para levantarse de una </a:t>
            </a:r>
            <a:r>
              <a:rPr lang="es-ES" dirty="0" smtClean="0"/>
              <a:t>silla.</a:t>
            </a:r>
          </a:p>
          <a:p>
            <a:r>
              <a:rPr lang="es-ES" dirty="0" smtClean="0"/>
              <a:t>Quienes </a:t>
            </a:r>
            <a:r>
              <a:rPr lang="es-ES" dirty="0"/>
              <a:t>toman más de 3 medicamentos (hipotensores, </a:t>
            </a:r>
            <a:r>
              <a:rPr lang="es-ES" dirty="0" err="1"/>
              <a:t>hipoglicemiantes</a:t>
            </a:r>
            <a:r>
              <a:rPr lang="es-ES" dirty="0"/>
              <a:t> y psicofármacos) al día, asociado a presencia de patologías. </a:t>
            </a:r>
            <a:endParaRPr lang="es-ES" dirty="0"/>
          </a:p>
          <a:p>
            <a:r>
              <a:rPr lang="es-ES" dirty="0" smtClean="0"/>
              <a:t>Las </a:t>
            </a:r>
            <a:r>
              <a:rPr lang="es-ES" dirty="0"/>
              <a:t>personas que presentaban alteraciones visuales y auditivas. </a:t>
            </a:r>
            <a:endParaRPr lang="es-ES" dirty="0"/>
          </a:p>
          <a:p>
            <a:r>
              <a:rPr lang="es-ES" dirty="0" smtClean="0"/>
              <a:t>Personas </a:t>
            </a:r>
            <a:r>
              <a:rPr lang="es-ES" dirty="0"/>
              <a:t>portadoras de enfermedades crónicas, neurológicas, </a:t>
            </a:r>
            <a:r>
              <a:rPr lang="es-ES" dirty="0" err="1"/>
              <a:t>osteoarticulares</a:t>
            </a:r>
            <a:r>
              <a:rPr lang="es-ES" dirty="0"/>
              <a:t> y musculares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Aquellos </a:t>
            </a:r>
            <a:r>
              <a:rPr lang="es-ES" dirty="0"/>
              <a:t>que realizan actividades de riesgo. </a:t>
            </a:r>
            <a:endParaRPr lang="es-ES" dirty="0" smtClean="0"/>
          </a:p>
          <a:p>
            <a:r>
              <a:rPr lang="es-ES" dirty="0" smtClean="0"/>
              <a:t>Personas </a:t>
            </a:r>
            <a:r>
              <a:rPr lang="es-ES" dirty="0"/>
              <a:t>que se exponen a barreras </a:t>
            </a:r>
            <a:r>
              <a:rPr lang="es-ES" dirty="0" smtClean="0"/>
              <a:t>arquitectónicas.</a:t>
            </a:r>
          </a:p>
          <a:p>
            <a:r>
              <a:rPr lang="es-ES" dirty="0" smtClean="0"/>
              <a:t>Aquellos </a:t>
            </a:r>
            <a:r>
              <a:rPr lang="es-ES" dirty="0"/>
              <a:t>con antecedentes previos de caídas (el 75% podría sufrir una nueva caída en los siguientes seis meses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661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instrumentos utilizamos para detectar el riesgo de caída en los Adultos Mayores?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El equilibrio estático se mide con la prueba Estación </a:t>
            </a:r>
            <a:r>
              <a:rPr lang="es-ES" sz="2800" dirty="0" err="1"/>
              <a:t>Unipodal</a:t>
            </a:r>
            <a:r>
              <a:rPr lang="es-ES" sz="2800" dirty="0"/>
              <a:t> y el equilibrio dinámico con la prueba </a:t>
            </a:r>
            <a:r>
              <a:rPr lang="es-ES" sz="2800" dirty="0" err="1"/>
              <a:t>Timed</a:t>
            </a:r>
            <a:r>
              <a:rPr lang="es-ES" sz="2800" dirty="0"/>
              <a:t> Up and </a:t>
            </a:r>
            <a:r>
              <a:rPr lang="es-ES" sz="2800" dirty="0" err="1"/>
              <a:t>Go</a:t>
            </a:r>
            <a:r>
              <a:rPr lang="es-ES" sz="2800" dirty="0"/>
              <a:t>.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79104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a) Estación </a:t>
            </a:r>
            <a:r>
              <a:rPr lang="es-AR" dirty="0" err="1"/>
              <a:t>Unipodal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10677490" cy="4521127"/>
          </a:xfrm>
        </p:spPr>
        <p:txBody>
          <a:bodyPr/>
          <a:lstStyle/>
          <a:p>
            <a:pPr algn="just"/>
            <a:r>
              <a:rPr lang="es-ES" dirty="0"/>
              <a:t>Consiste en mantener el equilibrio corporal el mayor tiempo posible apoyado en una extremidad inferior. </a:t>
            </a:r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persona a evaluar deberá estar con: </a:t>
            </a:r>
            <a:r>
              <a:rPr lang="es-ES" dirty="0" smtClean="0"/>
              <a:t>Calzado </a:t>
            </a:r>
            <a:r>
              <a:rPr lang="es-ES" dirty="0"/>
              <a:t>cómodo (zapatilla, zapato cerrado, zapato c/tacón de altura fisiológica 2 a 3 cm. de altura máxima). </a:t>
            </a:r>
            <a:r>
              <a:rPr lang="es-ES" dirty="0" smtClean="0"/>
              <a:t>En </a:t>
            </a:r>
            <a:r>
              <a:rPr lang="es-ES" dirty="0"/>
              <a:t>posición de pie</a:t>
            </a:r>
            <a:r>
              <a:rPr lang="es-ES" dirty="0" smtClean="0"/>
              <a:t>. </a:t>
            </a:r>
            <a:r>
              <a:rPr lang="es-ES" dirty="0"/>
              <a:t>Los brazos cruzados delante del tórax y apoyados en los </a:t>
            </a:r>
            <a:r>
              <a:rPr lang="es-ES" dirty="0" smtClean="0"/>
              <a:t>hombros. Sin </a:t>
            </a:r>
            <a:r>
              <a:rPr lang="es-ES" dirty="0"/>
              <a:t>usar ningún tipo de ayuda técnica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173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Repasemos algunos cambios relacionados con la edad y sus </a:t>
            </a:r>
            <a:r>
              <a:rPr lang="es-AR" dirty="0" smtClean="0"/>
              <a:t>consecuencias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4560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Timed Up and Go (</a:t>
            </a:r>
            <a:r>
              <a:rPr lang="en-US" dirty="0" err="1"/>
              <a:t>Levántate</a:t>
            </a:r>
            <a:r>
              <a:rPr lang="en-US" dirty="0"/>
              <a:t> y </a:t>
            </a:r>
            <a:r>
              <a:rPr lang="en-US" dirty="0" err="1"/>
              <a:t>camina</a:t>
            </a:r>
            <a:r>
              <a:rPr lang="en-US" dirty="0"/>
              <a:t>)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9268" y="2048115"/>
            <a:ext cx="11102605" cy="3599316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Consiste en caminar, lo más rápido que pueda, sobre una pista previamente trazada entre las patas de una silla (sin apoya brazos) y un cono ubicado en línea recta a tres metros de distancia. Al inicio de la prueba la persona debe estar sentada, con la espalda apoyada contra el respaldo de la silla, con los brazos colgando a ambos costados sin tocar los muslos, y los pies colocados justo detrás de la línea de partida. El evaluador se ubica de pie, a un costado de la trayectoria de la persona, a media distancia entre la línea de partida y la marcación a tres metros de ésta. A la orden de partida, se pide que se levante de la silla y, camine lo más rápido que pueda en dirección al cono, dé la vuelta, y regrese a la silla, volviendo a retomar la posición sentado. El evaluador cronometra el tiempo desde que se da la orden de partida y despega la espalda de la silla, hasta que el sujeto tras caminar los seis metros y retornar, apoya su espalda contra el respaldo de la silla.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84074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 descr="Cómo hemos cambiado! ¿Cómo era la relación con vuestros novios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26" y="2038800"/>
            <a:ext cx="7387390" cy="42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24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SARCOPENIA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289" y="1935821"/>
            <a:ext cx="11607932" cy="3599316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la pérdida de masa muscular esquelética asociada al envejecimiento, y contribuye en gran medida a la discapacidad y la pérdida de independencia del anciano. </a:t>
            </a:r>
            <a:endParaRPr lang="es-ES" dirty="0" smtClean="0"/>
          </a:p>
          <a:p>
            <a:pPr algn="just"/>
            <a:r>
              <a:rPr lang="es-ES" dirty="0" smtClean="0"/>
              <a:t>En </a:t>
            </a:r>
            <a:r>
              <a:rPr lang="es-ES" dirty="0"/>
              <a:t>su etiopatogenia se incluyen diversos mecanismos tanto intrínsecos del propio músculo como cambios a nivel del sistema nervioso central, además de factores hormonales y de estilo de vida. Diversas hormonas y citoquinas afectan la función y la masa muscular. La reducción de testosterona y estrógenos que acompaña la vejez aceleran la pérdida de masa muscular. La </a:t>
            </a:r>
            <a:r>
              <a:rPr lang="es-ES" dirty="0" err="1"/>
              <a:t>hormonade</a:t>
            </a:r>
            <a:r>
              <a:rPr lang="es-ES" dirty="0"/>
              <a:t> crecimiento también se ha implicado en la pérdida de masa magra corporal. Aunque la </a:t>
            </a:r>
            <a:r>
              <a:rPr lang="es-ES" dirty="0" err="1"/>
              <a:t>sarcopenia</a:t>
            </a:r>
            <a:r>
              <a:rPr lang="es-ES" dirty="0"/>
              <a:t> no revierte completamente con el ejercicio, la inactividad física acelera la pérdida de la masa muscular. El diagnóstico de </a:t>
            </a:r>
            <a:r>
              <a:rPr lang="es-ES" dirty="0" err="1"/>
              <a:t>sarcopenia</a:t>
            </a:r>
            <a:r>
              <a:rPr lang="es-ES" dirty="0"/>
              <a:t> está dificultado por la falta de disponibilidad de los métodos más fiables para medir la masa muscular Se han ensayado diversas estrategias para su tratamiento: tratamiento sustitutivo con testosterona / otros andrógenos anabolizantes, estrógenos en mujeres, hormona de crecimiento, tratamiento nutricional y ejercicio físico. De todas las alternativas terapéuticas, sólo el ejercicio físico de resistencia ha demostrado su eficacia en incrementar la masa muscular esquelética, asociado o no a suplementación nutricional.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1083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SARCOPENIA: Etiopatogenia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9373" y="2269957"/>
            <a:ext cx="11343237" cy="4323347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I</a:t>
            </a:r>
            <a:r>
              <a:rPr lang="es-ES" dirty="0" smtClean="0"/>
              <a:t>ncluyen </a:t>
            </a:r>
            <a:r>
              <a:rPr lang="es-ES" dirty="0"/>
              <a:t>diversos mecanismos tanto intrínsecos del propio músculo como cambios a nivel del sistema nervioso central, además de factores hormonales y de estilo de vida</a:t>
            </a:r>
            <a:r>
              <a:rPr lang="es-ES" dirty="0" smtClean="0"/>
              <a:t>. 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reducción de testosterona y estrógenos que acompaña la vejez aceleran la pérdida de masa muscular. La </a:t>
            </a:r>
            <a:r>
              <a:rPr lang="es-ES" dirty="0" smtClean="0"/>
              <a:t>hormona de </a:t>
            </a:r>
            <a:r>
              <a:rPr lang="es-ES" dirty="0"/>
              <a:t>crecimiento también se ha implicado en la pérdida de masa magra corporal.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I</a:t>
            </a:r>
            <a:r>
              <a:rPr lang="es-ES" dirty="0" smtClean="0"/>
              <a:t>nactividad </a:t>
            </a:r>
            <a:r>
              <a:rPr lang="es-ES" dirty="0"/>
              <a:t>física acelera la pérdida de la masa muscular</a:t>
            </a:r>
            <a:r>
              <a:rPr lang="es-ES" dirty="0" smtClean="0"/>
              <a:t>..</a:t>
            </a:r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9194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67" t="54259" r="50526" b="22289"/>
          <a:stretch/>
        </p:blipFill>
        <p:spPr>
          <a:xfrm>
            <a:off x="1098885" y="1147011"/>
            <a:ext cx="83579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6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SARCOPENIA: Diagnóstico 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98" t="33475" r="32370" b="28381"/>
          <a:stretch/>
        </p:blipFill>
        <p:spPr>
          <a:xfrm>
            <a:off x="3713747" y="1625536"/>
            <a:ext cx="4299286" cy="51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29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Sarcopenia</a:t>
            </a:r>
            <a:r>
              <a:rPr lang="es-AR" dirty="0" smtClean="0"/>
              <a:t>: Tratamiento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10476963" cy="3599316"/>
          </a:xfrm>
        </p:spPr>
        <p:txBody>
          <a:bodyPr/>
          <a:lstStyle/>
          <a:p>
            <a:r>
              <a:rPr lang="es-ES" dirty="0"/>
              <a:t>De todas las alternativas terapéuticas, sólo el ejercicio físico de resistencia ha demostrado su eficacia en incrementar la masa muscular esquelética, asociado o no a suplementación </a:t>
            </a:r>
            <a:r>
              <a:rPr lang="es-ES" dirty="0" smtClean="0"/>
              <a:t>nutricional</a:t>
            </a:r>
          </a:p>
          <a:p>
            <a:pPr marL="0" indent="0">
              <a:buNone/>
            </a:pPr>
            <a:endParaRPr lang="es-AR" dirty="0"/>
          </a:p>
          <a:p>
            <a:r>
              <a:rPr lang="es-ES" dirty="0" smtClean="0"/>
              <a:t>Se ha ensayado tratamiento </a:t>
            </a:r>
            <a:r>
              <a:rPr lang="es-ES" dirty="0"/>
              <a:t>sustitutivo con testosterona / otros andrógenos anabolizantes, estrógenos en mujeres, hormona de </a:t>
            </a:r>
            <a:r>
              <a:rPr lang="es-ES" dirty="0" smtClean="0"/>
              <a:t>crecimiento.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6645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8" name="Picture 4" descr="110 Frases de vejez | La etapa vital más infravalorada [Con Imágenes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47" y="1038520"/>
            <a:ext cx="5912816" cy="53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78" t="13744" r="16927" b="12261"/>
          <a:stretch/>
        </p:blipFill>
        <p:spPr>
          <a:xfrm>
            <a:off x="364535" y="617622"/>
            <a:ext cx="11013328" cy="6240378"/>
          </a:xfrm>
          <a:prstGeom prst="rect">
            <a:avLst/>
          </a:prstGeom>
        </p:spPr>
      </p:pic>
      <p:sp>
        <p:nvSpPr>
          <p:cNvPr id="5" name="Estrella de 5 puntas 4"/>
          <p:cNvSpPr/>
          <p:nvPr/>
        </p:nvSpPr>
        <p:spPr>
          <a:xfrm>
            <a:off x="1933074" y="1532021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strella de 5 puntas 5"/>
          <p:cNvSpPr/>
          <p:nvPr/>
        </p:nvSpPr>
        <p:spPr>
          <a:xfrm>
            <a:off x="1933074" y="1683094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strella de 5 puntas 6"/>
          <p:cNvSpPr/>
          <p:nvPr/>
        </p:nvSpPr>
        <p:spPr>
          <a:xfrm>
            <a:off x="1933071" y="2060083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strella de 5 puntas 7"/>
          <p:cNvSpPr/>
          <p:nvPr/>
        </p:nvSpPr>
        <p:spPr>
          <a:xfrm>
            <a:off x="5959643" y="4081388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strella de 5 puntas 8"/>
          <p:cNvSpPr/>
          <p:nvPr/>
        </p:nvSpPr>
        <p:spPr>
          <a:xfrm>
            <a:off x="1828799" y="5927557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strella de 5 puntas 9"/>
          <p:cNvSpPr/>
          <p:nvPr/>
        </p:nvSpPr>
        <p:spPr>
          <a:xfrm>
            <a:off x="1828798" y="6313894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strella de 5 puntas 10"/>
          <p:cNvSpPr/>
          <p:nvPr/>
        </p:nvSpPr>
        <p:spPr>
          <a:xfrm>
            <a:off x="1828798" y="5427597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strella de 5 puntas 11"/>
          <p:cNvSpPr/>
          <p:nvPr/>
        </p:nvSpPr>
        <p:spPr>
          <a:xfrm flipV="1">
            <a:off x="6015789" y="2040693"/>
            <a:ext cx="208547" cy="2339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strella de 5 puntas 12"/>
          <p:cNvSpPr/>
          <p:nvPr/>
        </p:nvSpPr>
        <p:spPr>
          <a:xfrm>
            <a:off x="5959643" y="5791198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strella de 5 puntas 13"/>
          <p:cNvSpPr/>
          <p:nvPr/>
        </p:nvSpPr>
        <p:spPr>
          <a:xfrm>
            <a:off x="5959643" y="5958312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strella de 5 puntas 14"/>
          <p:cNvSpPr/>
          <p:nvPr/>
        </p:nvSpPr>
        <p:spPr>
          <a:xfrm>
            <a:off x="5959643" y="6116080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strella de 5 puntas 15"/>
          <p:cNvSpPr/>
          <p:nvPr/>
        </p:nvSpPr>
        <p:spPr>
          <a:xfrm>
            <a:off x="6015789" y="1830007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898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02" t="13521" r="17931" b="14044"/>
          <a:stretch/>
        </p:blipFill>
        <p:spPr>
          <a:xfrm>
            <a:off x="585536" y="616179"/>
            <a:ext cx="10571748" cy="6129526"/>
          </a:xfrm>
          <a:prstGeom prst="rect">
            <a:avLst/>
          </a:prstGeom>
        </p:spPr>
      </p:pic>
      <p:sp>
        <p:nvSpPr>
          <p:cNvPr id="5" name="Estrella de 5 puntas 4"/>
          <p:cNvSpPr/>
          <p:nvPr/>
        </p:nvSpPr>
        <p:spPr>
          <a:xfrm>
            <a:off x="2310062" y="5237747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strella de 5 puntas 5"/>
          <p:cNvSpPr/>
          <p:nvPr/>
        </p:nvSpPr>
        <p:spPr>
          <a:xfrm>
            <a:off x="2310063" y="4981074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strella de 5 puntas 6"/>
          <p:cNvSpPr/>
          <p:nvPr/>
        </p:nvSpPr>
        <p:spPr>
          <a:xfrm>
            <a:off x="2310061" y="5494420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strella de 5 puntas 7"/>
          <p:cNvSpPr/>
          <p:nvPr/>
        </p:nvSpPr>
        <p:spPr>
          <a:xfrm>
            <a:off x="6312569" y="5069305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strella de 5 puntas 8"/>
          <p:cNvSpPr/>
          <p:nvPr/>
        </p:nvSpPr>
        <p:spPr>
          <a:xfrm>
            <a:off x="6312569" y="5245768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877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51" t="13075" r="16927" b="10478"/>
          <a:stretch/>
        </p:blipFill>
        <p:spPr>
          <a:xfrm>
            <a:off x="312821" y="601579"/>
            <a:ext cx="10908632" cy="6054751"/>
          </a:xfrm>
          <a:prstGeom prst="rect">
            <a:avLst/>
          </a:prstGeom>
        </p:spPr>
      </p:pic>
      <p:sp>
        <p:nvSpPr>
          <p:cNvPr id="5" name="Estrella de 5 puntas 4"/>
          <p:cNvSpPr/>
          <p:nvPr/>
        </p:nvSpPr>
        <p:spPr>
          <a:xfrm>
            <a:off x="6104022" y="2534652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strella de 5 puntas 5"/>
          <p:cNvSpPr/>
          <p:nvPr/>
        </p:nvSpPr>
        <p:spPr>
          <a:xfrm>
            <a:off x="6104022" y="1572126"/>
            <a:ext cx="208547" cy="176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921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468" y="584786"/>
            <a:ext cx="9613861" cy="1080938"/>
          </a:xfrm>
        </p:spPr>
        <p:txBody>
          <a:bodyPr/>
          <a:lstStyle/>
          <a:p>
            <a:r>
              <a:rPr lang="es-AR" dirty="0" smtClean="0"/>
              <a:t>Puntos a c</a:t>
            </a:r>
            <a:r>
              <a:rPr lang="es-AR" dirty="0" smtClean="0"/>
              <a:t>onsiderar</a:t>
            </a:r>
            <a:r>
              <a:rPr lang="es-AR" dirty="0" smtClean="0"/>
              <a:t>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485" y="2029325"/>
            <a:ext cx="11614484" cy="3906863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aparato </a:t>
            </a:r>
            <a:r>
              <a:rPr lang="es-ES" dirty="0" smtClean="0"/>
              <a:t>locomotor </a:t>
            </a:r>
            <a:r>
              <a:rPr lang="es-ES" dirty="0" smtClean="0"/>
              <a:t>cumple </a:t>
            </a:r>
            <a:r>
              <a:rPr lang="es-ES" dirty="0" smtClean="0"/>
              <a:t>función </a:t>
            </a:r>
            <a:r>
              <a:rPr lang="es-ES" dirty="0"/>
              <a:t>de sostén para el </a:t>
            </a:r>
            <a:r>
              <a:rPr lang="es-ES" dirty="0" smtClean="0"/>
              <a:t>organismo, </a:t>
            </a:r>
            <a:r>
              <a:rPr lang="es-ES" dirty="0" smtClean="0"/>
              <a:t>interviene en la </a:t>
            </a:r>
            <a:r>
              <a:rPr lang="es-ES" dirty="0" smtClean="0"/>
              <a:t>movilidad</a:t>
            </a:r>
            <a:r>
              <a:rPr lang="es-ES" dirty="0"/>
              <a:t>, el desplazamiento y la interacción social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Las </a:t>
            </a:r>
            <a:r>
              <a:rPr lang="es-ES" dirty="0"/>
              <a:t>principales </a:t>
            </a:r>
            <a:r>
              <a:rPr lang="es-ES" dirty="0" smtClean="0"/>
              <a:t>características </a:t>
            </a:r>
            <a:r>
              <a:rPr lang="es-ES" dirty="0"/>
              <a:t>clínicas de las enfermedades reumáticas </a:t>
            </a:r>
            <a:r>
              <a:rPr lang="es-ES" dirty="0" smtClean="0"/>
              <a:t>en esta etapa son </a:t>
            </a:r>
            <a:r>
              <a:rPr lang="es-ES" dirty="0"/>
              <a:t>el dolor y la discapacidad, </a:t>
            </a:r>
            <a:r>
              <a:rPr lang="es-ES" dirty="0" smtClean="0"/>
              <a:t>generalmente </a:t>
            </a:r>
            <a:r>
              <a:rPr lang="es-ES" dirty="0"/>
              <a:t>causados por procesos mecánicos o degenerativos, en relación con el uso repetido, la sobrecarga o el </a:t>
            </a:r>
            <a:r>
              <a:rPr lang="es-ES" dirty="0" smtClean="0"/>
              <a:t>envejecimiento. 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El daño estructural, </a:t>
            </a:r>
            <a:r>
              <a:rPr lang="es-ES" dirty="0"/>
              <a:t>junto al dolor y la </a:t>
            </a:r>
            <a:r>
              <a:rPr lang="es-ES" dirty="0" smtClean="0"/>
              <a:t>discapacidad </a:t>
            </a:r>
            <a:r>
              <a:rPr lang="es-ES" dirty="0"/>
              <a:t>limitarán la capacidad funcional del paciente, que cuando es grave, además de reducir su movilidad, su </a:t>
            </a:r>
            <a:r>
              <a:rPr lang="es-ES" dirty="0" smtClean="0"/>
              <a:t>capacidad </a:t>
            </a:r>
            <a:r>
              <a:rPr lang="es-ES" dirty="0"/>
              <a:t>de desplazamiento y su interrelación social, llegará a disminuir su capacidad para realizar sus actividades </a:t>
            </a:r>
            <a:r>
              <a:rPr lang="es-ES" dirty="0" smtClean="0"/>
              <a:t>cotidianas </a:t>
            </a:r>
            <a:r>
              <a:rPr lang="es-ES" dirty="0"/>
              <a:t>más básicas.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04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Problemas </a:t>
            </a:r>
            <a:r>
              <a:rPr lang="es-AR" dirty="0" smtClean="0"/>
              <a:t>más </a:t>
            </a:r>
            <a:r>
              <a:rPr lang="es-AR" dirty="0" smtClean="0"/>
              <a:t>frecuentes: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ARTROSIS</a:t>
            </a:r>
          </a:p>
          <a:p>
            <a:r>
              <a:rPr lang="es-AR" sz="3200" dirty="0" smtClean="0"/>
              <a:t>OSTEOPOROSIS</a:t>
            </a:r>
          </a:p>
          <a:p>
            <a:pPr marL="0" indent="0">
              <a:buNone/>
            </a:pPr>
            <a:endParaRPr lang="es-AR" sz="3200" dirty="0" smtClean="0"/>
          </a:p>
          <a:p>
            <a:r>
              <a:rPr lang="es-AR" sz="3200" dirty="0" smtClean="0"/>
              <a:t>CAÍDAS</a:t>
            </a:r>
          </a:p>
          <a:p>
            <a:r>
              <a:rPr lang="es-AR" sz="3200" dirty="0" smtClean="0"/>
              <a:t>SARCOPENIA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17691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AutoShape 2" descr="El chiste más antiguo del mundo | Tolu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69" t="13298" r="9405" b="42349"/>
          <a:stretch/>
        </p:blipFill>
        <p:spPr>
          <a:xfrm>
            <a:off x="2927683" y="1143788"/>
            <a:ext cx="5534528" cy="53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94660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322</TotalTime>
  <Words>1472</Words>
  <Application>Microsoft Office PowerPoint</Application>
  <PresentationFormat>Panorámica</PresentationFormat>
  <Paragraphs>121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Arial</vt:lpstr>
      <vt:lpstr>Trebuchet MS</vt:lpstr>
      <vt:lpstr>Berlín</vt:lpstr>
      <vt:lpstr>Patologías reumáticas  en pacientes de la tercera edad</vt:lpstr>
      <vt:lpstr>Presentación de PowerPoint</vt:lpstr>
      <vt:lpstr>Repasemos algunos cambios relacionados con la edad y sus consecuencias</vt:lpstr>
      <vt:lpstr>Presentación de PowerPoint</vt:lpstr>
      <vt:lpstr>Presentación de PowerPoint</vt:lpstr>
      <vt:lpstr>Presentación de PowerPoint</vt:lpstr>
      <vt:lpstr>Puntos a considerar:</vt:lpstr>
      <vt:lpstr>Problemas más frecuentes:</vt:lpstr>
      <vt:lpstr>Presentación de PowerPoint</vt:lpstr>
      <vt:lpstr>ARTROSIS</vt:lpstr>
      <vt:lpstr>ARTROSIS</vt:lpstr>
      <vt:lpstr>ARTROSIS</vt:lpstr>
      <vt:lpstr>ARTROPSIS</vt:lpstr>
      <vt:lpstr>ARTROSIS TRATAMIENTO</vt:lpstr>
      <vt:lpstr>ARTROSIS TRATAMIENTO</vt:lpstr>
      <vt:lpstr>Presentación de PowerPoint</vt:lpstr>
      <vt:lpstr>OSTEOPOROSIS</vt:lpstr>
      <vt:lpstr>OSTEOPOROSIS</vt:lpstr>
      <vt:lpstr>OSTEOPOROSIS: FACTORES DE RIESGO</vt:lpstr>
      <vt:lpstr>OSTEOPOROSIS: Densitometría ósea</vt:lpstr>
      <vt:lpstr>OSTEOPOROSIS: Tratamiento</vt:lpstr>
      <vt:lpstr>Presentación de PowerPoint</vt:lpstr>
      <vt:lpstr>CAÍDAS</vt:lpstr>
      <vt:lpstr>CAÍDAS</vt:lpstr>
      <vt:lpstr>¿Cuál es la magnitud del problema? </vt:lpstr>
      <vt:lpstr>¿Qué cambios asociados al envejecimiento predisponen a las caídas? </vt:lpstr>
      <vt:lpstr>¿Quiénes presentan mayor riesgo de caer?</vt:lpstr>
      <vt:lpstr>¿Qué instrumentos utilizamos para detectar el riesgo de caída en los Adultos Mayores?</vt:lpstr>
      <vt:lpstr>a) Estación Unipodal</vt:lpstr>
      <vt:lpstr>b) Timed Up and Go (Levántate y camina) </vt:lpstr>
      <vt:lpstr>Presentación de PowerPoint</vt:lpstr>
      <vt:lpstr>SARCOPENIA</vt:lpstr>
      <vt:lpstr>SARCOPENIA: Etiopatogenia</vt:lpstr>
      <vt:lpstr>Presentación de PowerPoint</vt:lpstr>
      <vt:lpstr>SARCOPENIA: Diagnóstico </vt:lpstr>
      <vt:lpstr>Sarcopenia: Tratamiento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Patologías reumáticas  en pacientes de la tercera edad</dc:title>
  <dc:creator>Gabriela Villarreal</dc:creator>
  <cp:lastModifiedBy>Gabriela Villarreal</cp:lastModifiedBy>
  <cp:revision>19</cp:revision>
  <dcterms:created xsi:type="dcterms:W3CDTF">2021-08-27T21:44:39Z</dcterms:created>
  <dcterms:modified xsi:type="dcterms:W3CDTF">2021-08-28T19:24:47Z</dcterms:modified>
</cp:coreProperties>
</file>