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5143500" type="screen16x9"/>
  <p:notesSz cx="6858000" cy="9144000"/>
  <p:embeddedFontLst>
    <p:embeddedFont>
      <p:font typeface="Lato" panose="020B0604020202020204" charset="0"/>
      <p:regular r:id="rId39"/>
      <p:bold r:id="rId40"/>
      <p:italic r:id="rId41"/>
      <p:boldItalic r:id="rId42"/>
    </p:embeddedFont>
    <p:embeddedFont>
      <p:font typeface="Montserrat" panose="020B0604020202020204" charset="0"/>
      <p:regular r:id="rId43"/>
      <p:bold r:id="rId44"/>
      <p:italic r:id="rId45"/>
      <p:boldItalic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456" y="22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2.fntdata"/><Relationship Id="rId45"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5.fntdata"/><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73004114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0dbbed973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20dbbed973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20dbbed9738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20dbbed9738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20dbbed9738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20dbbed9738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2e2b86d003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2e2b86d003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20dbbed9738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20dbbed973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20dbbed9738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20dbbed9738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20dbbed9738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20dbbed9738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0dbbed9738_1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20dbbed9738_1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20dbbed9738_1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20dbbed9738_1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20dbbed9738_1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20dbbed9738_1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20dbbed9738_1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20dbbed9738_1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20dbbed9738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20dbbed9738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20dbbed9738_1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20dbbed9738_1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20dbbed9738_1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 name="Google Shape;255;g20dbbed9738_1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20dbbed9738_1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20dbbed9738_1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20dbbed9738_1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20dbbed9738_1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g20dbbed9738_1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3" name="Google Shape;273;g20dbbed9738_1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20dbbed9738_1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20dbbed9738_1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20dbbed9738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g20dbbed9738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2e2b86d0032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1" name="Google Shape;291;g2e2b86d0032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2e2b86d0032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 name="Google Shape;296;g2e2b86d0032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g20dbbed9738_1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2" name="Google Shape;302;g20dbbed9738_1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0dbbed9738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0dbbed9738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g20df873f4e6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 name="Google Shape;308;g20df873f4e6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20dbbed9738_1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4" name="Google Shape;314;g20dbbed9738_1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20df873f4e6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0" name="Google Shape;320;g20df873f4e6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20dbbed9738_1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6" name="Google Shape;326;g20dbbed9738_1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g20dbbed9738_1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g20dbbed9738_1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g20dbbed9738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7" name="Google Shape;337;g20dbbed9738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g20dbbed9738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3" name="Google Shape;343;g20dbbed9738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20df67a7e0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20df67a7e0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20dbbed9738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20dbbed9738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20dbbed9738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20dbbed9738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0dbbed9738_0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20dbbed9738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20df67a7e08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20df67a7e08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20dbbed9738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20dbbed9738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name="adj" fmla="val 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150" y="1145825"/>
              <a:ext cx="3996600" cy="3996900"/>
            </a:xfrm>
            <a:prstGeom prst="diagStripe">
              <a:avLst>
                <a:gd name="adj" fmla="val 58774"/>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17" name="Google Shape;17;p2"/>
          <p:cNvSpPr txBox="1">
            <a:spLocks noGrp="1"/>
          </p:cNvSpPr>
          <p:nvPr>
            <p:ph type="subTitle" idx="1"/>
          </p:nvPr>
        </p:nvSpPr>
        <p:spPr>
          <a:xfrm>
            <a:off x="5083950" y="3924925"/>
            <a:ext cx="34707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18" name="Google Shape;18;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1"/>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1"/>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1"/>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1"/>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1"/>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1"/>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125;p11"/>
          <p:cNvSpPr txBox="1">
            <a:spLocks noGrp="1"/>
          </p:cNvSpPr>
          <p:nvPr>
            <p:ph type="title" hasCustomPrompt="1"/>
          </p:nvPr>
        </p:nvSpPr>
        <p:spPr>
          <a:xfrm>
            <a:off x="823850" y="1284675"/>
            <a:ext cx="4776000" cy="1300800"/>
          </a:xfrm>
          <a:prstGeom prst="rect">
            <a:avLst/>
          </a:prstGeom>
        </p:spPr>
        <p:txBody>
          <a:bodyPr spcFirstLastPara="1" wrap="square" lIns="91425" tIns="91425" rIns="91425" bIns="91425" anchor="t" anchorCtr="0">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a:spLocks noGrp="1"/>
          </p:cNvSpPr>
          <p:nvPr>
            <p:ph type="body" idx="1"/>
          </p:nvPr>
        </p:nvSpPr>
        <p:spPr>
          <a:xfrm>
            <a:off x="823850" y="2643124"/>
            <a:ext cx="4776000" cy="1218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27" name="Google Shape;12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8"/>
        <p:cNvGrpSpPr/>
        <p:nvPr/>
      </p:nvGrpSpPr>
      <p:grpSpPr>
        <a:xfrm>
          <a:off x="0" y="0"/>
          <a:ext cx="0" cy="0"/>
          <a:chOff x="0" y="0"/>
          <a:chExt cx="0" cy="0"/>
        </a:xfrm>
      </p:grpSpPr>
      <p:sp>
        <p:nvSpPr>
          <p:cNvPr id="129" name="Google Shape;12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 name="Google Shape;39;p3"/>
          <p:cNvSpPr txBox="1">
            <a:spLocks noGrp="1"/>
          </p:cNvSpPr>
          <p:nvPr>
            <p:ph type="title"/>
          </p:nvPr>
        </p:nvSpPr>
        <p:spPr>
          <a:xfrm>
            <a:off x="823850" y="2053000"/>
            <a:ext cx="4587000" cy="11487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0" name="Google Shape;40;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3" name="Google Shape;53;p5"/>
          <p:cNvSpPr txBox="1">
            <a:spLocks noGrp="1"/>
          </p:cNvSpPr>
          <p:nvPr>
            <p:ph type="body" idx="1"/>
          </p:nvPr>
        </p:nvSpPr>
        <p:spPr>
          <a:xfrm>
            <a:off x="1297500"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5"/>
          <p:cNvSpPr txBox="1">
            <a:spLocks noGrp="1"/>
          </p:cNvSpPr>
          <p:nvPr>
            <p:ph type="body" idx="2"/>
          </p:nvPr>
        </p:nvSpPr>
        <p:spPr>
          <a:xfrm>
            <a:off x="4933221"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1" name="Google Shape;6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7"/>
          <p:cNvSpPr txBox="1">
            <a:spLocks noGrp="1"/>
          </p:cNvSpPr>
          <p:nvPr>
            <p:ph type="title"/>
          </p:nvPr>
        </p:nvSpPr>
        <p:spPr>
          <a:xfrm>
            <a:off x="1297500" y="393750"/>
            <a:ext cx="3798900" cy="1493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7" name="Google Shape;67;p7"/>
          <p:cNvSpPr txBox="1">
            <a:spLocks noGrp="1"/>
          </p:cNvSpPr>
          <p:nvPr>
            <p:ph type="body" idx="1"/>
          </p:nvPr>
        </p:nvSpPr>
        <p:spPr>
          <a:xfrm>
            <a:off x="1297500" y="1972550"/>
            <a:ext cx="3798900" cy="2415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8" name="Google Shape;6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rot="5400000">
              <a:off x="4840825" y="6000"/>
              <a:ext cx="42987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rot="-5400000">
              <a:off x="5618399" y="123664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flipH="1">
              <a:off x="5849857" y="144407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rot="-5400000">
              <a:off x="5987081" y="246974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flipH="1">
              <a:off x="6222115" y="2677179"/>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rot="-5400000">
              <a:off x="6675341" y="186224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rot="-5400000">
              <a:off x="6861141" y="247808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flipH="1">
              <a:off x="7965266" y="269319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flipH="1">
              <a:off x="8145082" y="330903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rot="-5400000">
              <a:off x="7047599" y="309534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flipH="1">
              <a:off x="7276649" y="330278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flipH="1">
              <a:off x="7462448" y="391862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rot="-5400000">
              <a:off x="8102491" y="37188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flipH="1">
              <a:off x="8334533" y="392629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5400000">
              <a:off x="8288290" y="433470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8"/>
          <p:cNvSpPr txBox="1">
            <a:spLocks noGrp="1"/>
          </p:cNvSpPr>
          <p:nvPr>
            <p:ph type="title"/>
          </p:nvPr>
        </p:nvSpPr>
        <p:spPr>
          <a:xfrm>
            <a:off x="823850" y="866775"/>
            <a:ext cx="4587000" cy="35211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9"/>
          <p:cNvSpPr txBox="1">
            <a:spLocks noGrp="1"/>
          </p:cNvSpPr>
          <p:nvPr>
            <p:ph type="title"/>
          </p:nvPr>
        </p:nvSpPr>
        <p:spPr>
          <a:xfrm>
            <a:off x="1297500" y="1658325"/>
            <a:ext cx="3036300" cy="17517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96" name="Google Shape;96;p9"/>
          <p:cNvSpPr txBox="1">
            <a:spLocks noGrp="1"/>
          </p:cNvSpPr>
          <p:nvPr>
            <p:ph type="subTitle" idx="1"/>
          </p:nvPr>
        </p:nvSpPr>
        <p:spPr>
          <a:xfrm>
            <a:off x="1297500" y="3538000"/>
            <a:ext cx="30363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97" name="Google Shape;97;p9"/>
          <p:cNvSpPr txBox="1">
            <a:spLocks noGrp="1"/>
          </p:cNvSpPr>
          <p:nvPr>
            <p:ph type="body" idx="2"/>
          </p:nvPr>
        </p:nvSpPr>
        <p:spPr>
          <a:xfrm>
            <a:off x="4648200" y="1696600"/>
            <a:ext cx="3676800" cy="234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0"/>
            <p:cNvSpPr/>
            <p:nvPr/>
          </p:nvSpPr>
          <p:spPr>
            <a:xfrm flipH="1">
              <a:off x="154125" y="3925529"/>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10"/>
          <p:cNvSpPr txBox="1">
            <a:spLocks noGrp="1"/>
          </p:cNvSpPr>
          <p:nvPr>
            <p:ph type="body" idx="1"/>
          </p:nvPr>
        </p:nvSpPr>
        <p:spPr>
          <a:xfrm>
            <a:off x="812725" y="4305375"/>
            <a:ext cx="6936000" cy="523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104" name="Google Shape;10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marL="914400" lvl="1"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marL="1371600" lvl="2"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marL="1828800" lvl="3"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marL="2286000" lvl="4"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marL="2743200" lvl="5"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marL="3200400" lvl="6"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marL="3657600" lvl="7"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marL="4114800" lvl="8"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4.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3005075" y="1017025"/>
            <a:ext cx="5850000" cy="2902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endParaRPr sz="5100" b="1" dirty="0"/>
          </a:p>
          <a:p>
            <a:pPr marL="0" lvl="0" indent="0" algn="l" rtl="0">
              <a:spcBef>
                <a:spcPts val="0"/>
              </a:spcBef>
              <a:spcAft>
                <a:spcPts val="0"/>
              </a:spcAft>
              <a:buSzPts val="990"/>
              <a:buNone/>
            </a:pPr>
            <a:r>
              <a:rPr lang="es" sz="6600" b="1" dirty="0"/>
              <a:t>Laboratorio</a:t>
            </a:r>
            <a:r>
              <a:rPr lang="es" sz="4800" b="1" dirty="0"/>
              <a:t> </a:t>
            </a:r>
            <a:endParaRPr sz="4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22"/>
          <p:cNvSpPr txBox="1">
            <a:spLocks noGrp="1"/>
          </p:cNvSpPr>
          <p:nvPr>
            <p:ph type="title"/>
          </p:nvPr>
        </p:nvSpPr>
        <p:spPr>
          <a:xfrm>
            <a:off x="1052550" y="106325"/>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ct val="37217"/>
              <a:buFont typeface="Arial"/>
              <a:buNone/>
            </a:pPr>
            <a:r>
              <a:rPr lang="es" sz="2955" b="1"/>
              <a:t>Estudios por imágenes:</a:t>
            </a:r>
            <a:endParaRPr sz="2955" b="1"/>
          </a:p>
          <a:p>
            <a:pPr marL="0" lvl="0" indent="0" algn="l" rtl="0">
              <a:spcBef>
                <a:spcPts val="0"/>
              </a:spcBef>
              <a:spcAft>
                <a:spcPts val="0"/>
              </a:spcAft>
              <a:buNone/>
            </a:pPr>
            <a:endParaRPr b="1"/>
          </a:p>
        </p:txBody>
      </p:sp>
      <p:sp>
        <p:nvSpPr>
          <p:cNvPr id="194" name="Google Shape;194;p22"/>
          <p:cNvSpPr txBox="1">
            <a:spLocks noGrp="1"/>
          </p:cNvSpPr>
          <p:nvPr>
            <p:ph type="body" idx="1"/>
          </p:nvPr>
        </p:nvSpPr>
        <p:spPr>
          <a:xfrm>
            <a:off x="1052550" y="675000"/>
            <a:ext cx="7683300" cy="4194300"/>
          </a:xfrm>
          <a:prstGeom prst="rect">
            <a:avLst/>
          </a:prstGeom>
          <a:ln>
            <a:noFill/>
          </a:ln>
        </p:spPr>
        <p:txBody>
          <a:bodyPr spcFirstLastPara="1" wrap="square" lIns="91425" tIns="91425" rIns="91425" bIns="91425" anchor="t" anchorCtr="0">
            <a:normAutofit fontScale="25000" lnSpcReduction="20000"/>
          </a:bodyPr>
          <a:lstStyle/>
          <a:p>
            <a:pPr marL="0" lvl="0" indent="0" algn="l" rtl="0">
              <a:spcBef>
                <a:spcPts val="0"/>
              </a:spcBef>
              <a:spcAft>
                <a:spcPts val="0"/>
              </a:spcAft>
              <a:buNone/>
            </a:pPr>
            <a:r>
              <a:rPr lang="es" sz="9600" b="1"/>
              <a:t>Ecografía.</a:t>
            </a:r>
            <a:endParaRPr sz="9600" b="1"/>
          </a:p>
          <a:p>
            <a:pPr marL="0" lvl="0" indent="0" algn="l" rtl="0">
              <a:spcBef>
                <a:spcPts val="1200"/>
              </a:spcBef>
              <a:spcAft>
                <a:spcPts val="0"/>
              </a:spcAft>
              <a:buNone/>
            </a:pPr>
            <a:r>
              <a:rPr lang="es" sz="9600" b="1"/>
              <a:t>Colestasis intrahepática vs. extrahepática.</a:t>
            </a:r>
            <a:endParaRPr sz="9600" b="1"/>
          </a:p>
          <a:p>
            <a:pPr marL="0" lvl="0" indent="0" algn="l" rtl="0">
              <a:spcBef>
                <a:spcPts val="1200"/>
              </a:spcBef>
              <a:spcAft>
                <a:spcPts val="0"/>
              </a:spcAft>
              <a:buNone/>
            </a:pPr>
            <a:r>
              <a:rPr lang="es" sz="9600" b="1"/>
              <a:t>Cirrosis.</a:t>
            </a:r>
            <a:endParaRPr sz="9600" b="1"/>
          </a:p>
          <a:p>
            <a:pPr marL="0" lvl="0" indent="0" algn="l" rtl="0">
              <a:spcBef>
                <a:spcPts val="1200"/>
              </a:spcBef>
              <a:spcAft>
                <a:spcPts val="0"/>
              </a:spcAft>
              <a:buNone/>
            </a:pPr>
            <a:r>
              <a:rPr lang="es" sz="9600" b="1"/>
              <a:t>Masas mayores a 1 cm.</a:t>
            </a:r>
            <a:endParaRPr sz="9600" b="1"/>
          </a:p>
          <a:p>
            <a:pPr marL="0" lvl="0" indent="0" algn="l" rtl="0">
              <a:spcBef>
                <a:spcPts val="1200"/>
              </a:spcBef>
              <a:spcAft>
                <a:spcPts val="0"/>
              </a:spcAft>
              <a:buNone/>
            </a:pPr>
            <a:r>
              <a:rPr lang="es" sz="9600" b="1"/>
              <a:t>Patrón hiperecogénico ( hígado graso ).</a:t>
            </a:r>
            <a:endParaRPr sz="9600" b="1"/>
          </a:p>
          <a:p>
            <a:pPr marL="0" lvl="0" indent="0" algn="l" rtl="0">
              <a:spcBef>
                <a:spcPts val="1200"/>
              </a:spcBef>
              <a:spcAft>
                <a:spcPts val="0"/>
              </a:spcAft>
              <a:buNone/>
            </a:pPr>
            <a:r>
              <a:rPr lang="es" sz="9600" b="1"/>
              <a:t>TAC.</a:t>
            </a:r>
            <a:endParaRPr sz="9600" b="1"/>
          </a:p>
          <a:p>
            <a:pPr marL="0" lvl="0" indent="0" algn="l" rtl="0">
              <a:spcBef>
                <a:spcPts val="1200"/>
              </a:spcBef>
              <a:spcAft>
                <a:spcPts val="0"/>
              </a:spcAft>
              <a:buNone/>
            </a:pPr>
            <a:r>
              <a:rPr lang="es" sz="9600" b="1"/>
              <a:t>Colangioresonancia magnética.</a:t>
            </a:r>
            <a:endParaRPr sz="9600" b="1"/>
          </a:p>
          <a:p>
            <a:pPr marL="0" lvl="0" indent="0" algn="l" rtl="0">
              <a:spcBef>
                <a:spcPts val="1200"/>
              </a:spcBef>
              <a:spcAft>
                <a:spcPts val="0"/>
              </a:spcAft>
              <a:buNone/>
            </a:pPr>
            <a:r>
              <a:rPr lang="es" sz="9600" b="1"/>
              <a:t>Colangiopancreatografía retrógrada endoscópica. </a:t>
            </a:r>
            <a:endParaRPr sz="9600" b="1"/>
          </a:p>
          <a:p>
            <a:pPr marL="0" lvl="0" indent="0" algn="l" rtl="0">
              <a:spcBef>
                <a:spcPts val="1200"/>
              </a:spcBef>
              <a:spcAft>
                <a:spcPts val="1200"/>
              </a:spcAft>
              <a:buNone/>
            </a:pP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3"/>
          <p:cNvSpPr txBox="1">
            <a:spLocks noGrp="1"/>
          </p:cNvSpPr>
          <p:nvPr>
            <p:ph type="title"/>
          </p:nvPr>
        </p:nvSpPr>
        <p:spPr>
          <a:xfrm>
            <a:off x="1052550" y="368250"/>
            <a:ext cx="7038900" cy="91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s" sz="3720" b="1"/>
              <a:t>Cirrosis Hepática:</a:t>
            </a:r>
            <a:endParaRPr sz="3720" b="1"/>
          </a:p>
        </p:txBody>
      </p:sp>
      <p:pic>
        <p:nvPicPr>
          <p:cNvPr id="200" name="Google Shape;200;p23" descr="Cirrosis: síntomas, causas, tratamientos e información"/>
          <p:cNvPicPr preferRelativeResize="0"/>
          <p:nvPr/>
        </p:nvPicPr>
        <p:blipFill>
          <a:blip r:embed="rId3">
            <a:alphaModFix/>
          </a:blip>
          <a:stretch>
            <a:fillRect/>
          </a:stretch>
        </p:blipFill>
        <p:spPr>
          <a:xfrm>
            <a:off x="1271750" y="1121025"/>
            <a:ext cx="6283350" cy="33242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4"/>
          <p:cNvSpPr txBox="1">
            <a:spLocks noGrp="1"/>
          </p:cNvSpPr>
          <p:nvPr>
            <p:ph type="body" idx="1"/>
          </p:nvPr>
        </p:nvSpPr>
        <p:spPr>
          <a:xfrm>
            <a:off x="1297500" y="348550"/>
            <a:ext cx="7038900" cy="4531200"/>
          </a:xfrm>
          <a:prstGeom prst="rect">
            <a:avLst/>
          </a:prstGeom>
        </p:spPr>
        <p:txBody>
          <a:bodyPr spcFirstLastPara="1" wrap="square" lIns="91425" tIns="91425" rIns="91425" bIns="91425" anchor="t" anchorCtr="0">
            <a:normAutofit fontScale="85000" lnSpcReduction="10000"/>
          </a:bodyPr>
          <a:lstStyle/>
          <a:p>
            <a:pPr marL="0" lvl="0" indent="0" algn="l" rtl="0">
              <a:spcBef>
                <a:spcPts val="0"/>
              </a:spcBef>
              <a:spcAft>
                <a:spcPts val="0"/>
              </a:spcAft>
              <a:buClr>
                <a:schemeClr val="dk1"/>
              </a:buClr>
              <a:buSzPct val="34141"/>
              <a:buFont typeface="Arial"/>
              <a:buNone/>
            </a:pPr>
            <a:r>
              <a:rPr lang="es" sz="3221" b="1"/>
              <a:t>Alteración irreversible de la arquitectura hepática que consiste en fibrosis y zonas de regeneración nodular.</a:t>
            </a:r>
            <a:endParaRPr sz="3221" b="1"/>
          </a:p>
          <a:p>
            <a:pPr marL="0" lvl="0" indent="0" algn="l" rtl="0">
              <a:spcBef>
                <a:spcPts val="1200"/>
              </a:spcBef>
              <a:spcAft>
                <a:spcPts val="0"/>
              </a:spcAft>
              <a:buNone/>
            </a:pPr>
            <a:r>
              <a:rPr lang="es" sz="3221" b="1"/>
              <a:t>Causas : Tóxicas , virales, autoinmunes, metabólicas, etc. </a:t>
            </a:r>
            <a:endParaRPr sz="3221" b="1"/>
          </a:p>
          <a:p>
            <a:pPr marL="0" lvl="0" indent="0" algn="l" rtl="0">
              <a:spcBef>
                <a:spcPts val="1200"/>
              </a:spcBef>
              <a:spcAft>
                <a:spcPts val="0"/>
              </a:spcAft>
              <a:buNone/>
            </a:pPr>
            <a:r>
              <a:rPr lang="es" sz="3221" b="1"/>
              <a:t>Alcoholismo, VHC, VHB, Cirrosis biliar 1ª, Esteatohepatitis no alcohólica asociada a obesidad mórbida o DBT II, Fcos : metotrexato, metildopa, vit A, nitrofurantoína y amiodarona.</a:t>
            </a:r>
            <a:endParaRPr sz="3221" b="1"/>
          </a:p>
          <a:p>
            <a:pPr marL="0" lvl="0" indent="0" algn="l" rtl="0">
              <a:spcBef>
                <a:spcPts val="1200"/>
              </a:spcBef>
              <a:spcAft>
                <a:spcPts val="0"/>
              </a:spcAft>
              <a:buNone/>
            </a:pPr>
            <a:endParaRPr b="1"/>
          </a:p>
          <a:p>
            <a:pPr marL="0" lvl="0" indent="0" algn="l" rtl="0">
              <a:spcBef>
                <a:spcPts val="1200"/>
              </a:spcBef>
              <a:spcAft>
                <a:spcPts val="120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5"/>
          <p:cNvSpPr txBox="1">
            <a:spLocks noGrp="1"/>
          </p:cNvSpPr>
          <p:nvPr>
            <p:ph type="title"/>
          </p:nvPr>
        </p:nvSpPr>
        <p:spPr>
          <a:xfrm>
            <a:off x="1156200" y="290125"/>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3100" b="1"/>
              <a:t>Fisiopatología:</a:t>
            </a:r>
            <a:endParaRPr sz="3100" b="1"/>
          </a:p>
        </p:txBody>
      </p:sp>
      <p:sp>
        <p:nvSpPr>
          <p:cNvPr id="211" name="Google Shape;211;p25"/>
          <p:cNvSpPr txBox="1">
            <a:spLocks noGrp="1"/>
          </p:cNvSpPr>
          <p:nvPr>
            <p:ph type="body" idx="1"/>
          </p:nvPr>
        </p:nvSpPr>
        <p:spPr>
          <a:xfrm>
            <a:off x="1156200" y="990975"/>
            <a:ext cx="7576500" cy="3832200"/>
          </a:xfrm>
          <a:prstGeom prst="rect">
            <a:avLst/>
          </a:prstGeom>
        </p:spPr>
        <p:txBody>
          <a:bodyPr spcFirstLastPara="1" wrap="square" lIns="91425" tIns="91425" rIns="91425" bIns="91425" anchor="t" anchorCtr="0">
            <a:normAutofit fontScale="85000" lnSpcReduction="10000"/>
          </a:bodyPr>
          <a:lstStyle/>
          <a:p>
            <a:pPr marL="0" lvl="0" indent="0" algn="l" rtl="0">
              <a:spcBef>
                <a:spcPts val="0"/>
              </a:spcBef>
              <a:spcAft>
                <a:spcPts val="0"/>
              </a:spcAft>
              <a:buNone/>
            </a:pPr>
            <a:r>
              <a:rPr lang="es" sz="3285" b="1"/>
              <a:t>La agresión crónica del hígado lleva a la formación de tejido fibroso constituido por matriz extracelular de colágeno tipo I y III , proteoglicanos sulfatados y  glicoproteínas .</a:t>
            </a:r>
            <a:endParaRPr sz="3285" b="1"/>
          </a:p>
          <a:p>
            <a:pPr marL="0" lvl="0" indent="0" algn="l" rtl="0">
              <a:spcBef>
                <a:spcPts val="1200"/>
              </a:spcBef>
              <a:spcAft>
                <a:spcPts val="0"/>
              </a:spcAft>
              <a:buNone/>
            </a:pPr>
            <a:r>
              <a:rPr lang="es" sz="3285" b="1"/>
              <a:t>Se producen a partir de la activación de lipocitos del espacio subendotelial por citoquinas derivadas de plaquetas y factores de crecimiento. </a:t>
            </a:r>
            <a:endParaRPr sz="3285" b="1"/>
          </a:p>
          <a:p>
            <a:pPr marL="0" lvl="0" indent="0" algn="l" rtl="0">
              <a:spcBef>
                <a:spcPts val="1200"/>
              </a:spcBef>
              <a:spcAft>
                <a:spcPts val="1200"/>
              </a:spcAft>
              <a:buNone/>
            </a:pPr>
            <a:endParaRPr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26"/>
          <p:cNvSpPr txBox="1">
            <a:spLocks noGrp="1"/>
          </p:cNvSpPr>
          <p:nvPr>
            <p:ph type="body" idx="1"/>
          </p:nvPr>
        </p:nvSpPr>
        <p:spPr>
          <a:xfrm>
            <a:off x="1297500" y="527550"/>
            <a:ext cx="7038900" cy="4190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400" b="1"/>
              <a:t>El aumento de presión en el sistema venoso porta (hipertensión portal sinusoidal), que interviene en la formación de varices esofágicas y ascitis, es consecuencia directa de esta fibrosis. </a:t>
            </a:r>
            <a:endParaRPr sz="2400" b="1"/>
          </a:p>
          <a:p>
            <a:pPr marL="0" lvl="0" indent="0" algn="l" rtl="0">
              <a:spcBef>
                <a:spcPts val="1200"/>
              </a:spcBef>
              <a:spcAft>
                <a:spcPts val="1200"/>
              </a:spcAft>
              <a:buNone/>
            </a:pPr>
            <a:r>
              <a:rPr lang="es" sz="2400" b="1"/>
              <a:t>Las estatinas pueden reducir la hipertensión portal, un efecto independiente de su acción hipolipemiante y que estaría mediado por un aumento del óxido nítrico a nivel hepático. </a:t>
            </a:r>
            <a:endParaRPr sz="24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7"/>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3400" b="1"/>
              <a:t>Clasificación:</a:t>
            </a:r>
            <a:endParaRPr sz="3400" b="1"/>
          </a:p>
          <a:p>
            <a:pPr marL="0" lvl="0" indent="0" algn="l" rtl="0">
              <a:spcBef>
                <a:spcPts val="0"/>
              </a:spcBef>
              <a:spcAft>
                <a:spcPts val="0"/>
              </a:spcAft>
              <a:buNone/>
            </a:pPr>
            <a:endParaRPr b="1"/>
          </a:p>
        </p:txBody>
      </p:sp>
      <p:sp>
        <p:nvSpPr>
          <p:cNvPr id="222" name="Google Shape;222;p27"/>
          <p:cNvSpPr txBox="1">
            <a:spLocks noGrp="1"/>
          </p:cNvSpPr>
          <p:nvPr>
            <p:ph type="body" idx="1"/>
          </p:nvPr>
        </p:nvSpPr>
        <p:spPr>
          <a:xfrm>
            <a:off x="1297500" y="1004000"/>
            <a:ext cx="7038900" cy="34749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1200"/>
              </a:spcAft>
              <a:buNone/>
            </a:pPr>
            <a:r>
              <a:rPr lang="es" sz="2100" b="1">
                <a:latin typeface="Montserrat"/>
                <a:ea typeface="Montserrat"/>
                <a:cs typeface="Montserrat"/>
                <a:sym typeface="Montserrat"/>
              </a:rPr>
              <a:t>De una manera tradicional, se ha clasificado la cirrosis como macronodular o micronodular (según el tamaño meyor o menor de 3 mm de los nódulos de los hepatocitos que quedan agrupados entre los tabiques fibrosos). Sin embargo, esta clasificación no tiene valor etiológico, pronóstico ni funcional. Por eso, la clasificación de uso más frecuente se basa en sus diferentes causas.</a:t>
            </a:r>
            <a:endParaRPr sz="2100" b="1">
              <a:latin typeface="Montserrat"/>
              <a:ea typeface="Montserrat"/>
              <a:cs typeface="Montserrat"/>
              <a:sym typeface="Montserra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8"/>
          <p:cNvSpPr txBox="1">
            <a:spLocks noGrp="1"/>
          </p:cNvSpPr>
          <p:nvPr>
            <p:ph type="title"/>
          </p:nvPr>
        </p:nvSpPr>
        <p:spPr>
          <a:xfrm>
            <a:off x="1052550" y="6850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b="1"/>
              <a:t>Presentación Clínica: </a:t>
            </a:r>
            <a:endParaRPr b="1"/>
          </a:p>
        </p:txBody>
      </p:sp>
      <p:sp>
        <p:nvSpPr>
          <p:cNvPr id="228" name="Google Shape;228;p28"/>
          <p:cNvSpPr txBox="1">
            <a:spLocks noGrp="1"/>
          </p:cNvSpPr>
          <p:nvPr>
            <p:ph type="body" idx="1"/>
          </p:nvPr>
        </p:nvSpPr>
        <p:spPr>
          <a:xfrm>
            <a:off x="1090350" y="499875"/>
            <a:ext cx="8008500" cy="45054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s" sz="1500" b="1"/>
              <a:t>Antecedentes : alcoholismo, hepatitis previa, drogadicción, transfusiones múltiples, AHF de hepatopatías o relaciones sexuales. </a:t>
            </a:r>
            <a:endParaRPr sz="1500" b="1"/>
          </a:p>
          <a:p>
            <a:pPr marL="457200" lvl="0" indent="-323850" algn="l" rtl="0">
              <a:spcBef>
                <a:spcPts val="0"/>
              </a:spcBef>
              <a:spcAft>
                <a:spcPts val="0"/>
              </a:spcAft>
              <a:buSzPts val="1500"/>
              <a:buChar char="-"/>
            </a:pPr>
            <a:r>
              <a:rPr lang="es" sz="1500" b="1"/>
              <a:t>Cutáneos : Arañas vasculares, telangiectasias , eritema palmar, ungueales hipertrofia parotídea bilateral , contractura de Dupuytren.</a:t>
            </a:r>
            <a:endParaRPr sz="1500" b="1"/>
          </a:p>
          <a:p>
            <a:pPr marL="457200" lvl="0" indent="-323850" algn="l" rtl="0">
              <a:spcBef>
                <a:spcPts val="0"/>
              </a:spcBef>
              <a:spcAft>
                <a:spcPts val="0"/>
              </a:spcAft>
              <a:buSzPts val="1500"/>
              <a:buChar char="-"/>
            </a:pPr>
            <a:r>
              <a:rPr lang="es" sz="1500" b="1"/>
              <a:t>Hepatoesplenomegalia </a:t>
            </a:r>
            <a:endParaRPr sz="1500" b="1"/>
          </a:p>
          <a:p>
            <a:pPr marL="457200" lvl="0" indent="-323850" algn="l" rtl="0">
              <a:spcBef>
                <a:spcPts val="0"/>
              </a:spcBef>
              <a:spcAft>
                <a:spcPts val="0"/>
              </a:spcAft>
              <a:buSzPts val="1500"/>
              <a:buChar char="-"/>
            </a:pPr>
            <a:r>
              <a:rPr lang="es" sz="1500" b="1"/>
              <a:t>Endocrinas : Atrofia testicular, disminución libido e impotencia. ginecomastia, alteraciones ciclo menstrual, alteraciones distribución vello  y DBT . </a:t>
            </a:r>
            <a:endParaRPr sz="1500" b="1"/>
          </a:p>
          <a:p>
            <a:pPr marL="457200" lvl="0" indent="-323850" algn="l" rtl="0">
              <a:spcBef>
                <a:spcPts val="0"/>
              </a:spcBef>
              <a:spcAft>
                <a:spcPts val="0"/>
              </a:spcAft>
              <a:buSzPts val="1500"/>
              <a:buChar char="-"/>
            </a:pPr>
            <a:r>
              <a:rPr lang="es" sz="1500" b="1"/>
              <a:t>Ictericia.</a:t>
            </a:r>
            <a:endParaRPr sz="1500" b="1"/>
          </a:p>
          <a:p>
            <a:pPr marL="457200" lvl="0" indent="-323850" algn="l" rtl="0">
              <a:spcBef>
                <a:spcPts val="0"/>
              </a:spcBef>
              <a:spcAft>
                <a:spcPts val="0"/>
              </a:spcAft>
              <a:buSzPts val="1500"/>
              <a:buChar char="-"/>
            </a:pPr>
            <a:r>
              <a:rPr lang="es" sz="1500" b="1"/>
              <a:t>Cardiovascular : Hipotensión arterial, miocardiopatía alcohólica, síndrome hepatopulmonar (hipoxemia que empeora en ortostatismo , HTP.</a:t>
            </a:r>
            <a:endParaRPr sz="1500" b="1"/>
          </a:p>
          <a:p>
            <a:pPr marL="457200" lvl="0" indent="-323850" algn="l" rtl="0">
              <a:spcBef>
                <a:spcPts val="0"/>
              </a:spcBef>
              <a:spcAft>
                <a:spcPts val="0"/>
              </a:spcAft>
              <a:buSzPts val="1500"/>
              <a:buAutoNum type="arabicParenR"/>
            </a:pPr>
            <a:r>
              <a:rPr lang="es" sz="1500" b="1"/>
              <a:t> Necrosis hepatocelular : Astenia, náuseas, ictericia, hepatoesplenomegalia.</a:t>
            </a:r>
            <a:endParaRPr sz="1500" b="1"/>
          </a:p>
          <a:p>
            <a:pPr marL="457200" lvl="0" indent="-323850" algn="l" rtl="0">
              <a:spcBef>
                <a:spcPts val="0"/>
              </a:spcBef>
              <a:spcAft>
                <a:spcPts val="0"/>
              </a:spcAft>
              <a:buSzPts val="1500"/>
              <a:buAutoNum type="arabicParenR"/>
            </a:pPr>
            <a:r>
              <a:rPr lang="es" sz="1500" b="1"/>
              <a:t> HTP: Ascitis, várices hemorrágicas, encefalopatía , ginecomastia, atrofia testicular, hipertrofia parotídea bilateral , arañas vasculares.  </a:t>
            </a:r>
            <a:endParaRPr sz="1500" b="1"/>
          </a:p>
          <a:p>
            <a:pPr marL="457200" lvl="0" indent="-323850" algn="l" rtl="0">
              <a:spcBef>
                <a:spcPts val="0"/>
              </a:spcBef>
              <a:spcAft>
                <a:spcPts val="0"/>
              </a:spcAft>
              <a:buSzPts val="1500"/>
              <a:buChar char="-"/>
            </a:pPr>
            <a:r>
              <a:rPr lang="es" sz="1500" b="1"/>
              <a:t>Cirrosis biliar primaria : xantelasmas, prurito u ojos secos asociados a Síndrome de Sjögren.</a:t>
            </a:r>
            <a:endParaRPr sz="1500" b="1"/>
          </a:p>
          <a:p>
            <a:pPr marL="457200" lvl="0" indent="-323850" algn="l" rtl="0">
              <a:spcBef>
                <a:spcPts val="0"/>
              </a:spcBef>
              <a:spcAft>
                <a:spcPts val="0"/>
              </a:spcAft>
              <a:buSzPts val="1500"/>
              <a:buChar char="-"/>
            </a:pPr>
            <a:r>
              <a:rPr lang="es" sz="1500" b="1"/>
              <a:t>Hemocromatosis : DBT o artritis.</a:t>
            </a:r>
            <a:endParaRPr sz="1500" b="1"/>
          </a:p>
          <a:p>
            <a:pPr marL="457200" lvl="0" indent="-323850" algn="l" rtl="0">
              <a:spcBef>
                <a:spcPts val="0"/>
              </a:spcBef>
              <a:spcAft>
                <a:spcPts val="0"/>
              </a:spcAft>
              <a:buSzPts val="1500"/>
              <a:buChar char="-"/>
            </a:pPr>
            <a:r>
              <a:rPr lang="es" sz="1500" b="1"/>
              <a:t>Enfermedad de Wilson : Trastornos del SNC .</a:t>
            </a:r>
            <a:endParaRPr sz="1500"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29"/>
          <p:cNvSpPr txBox="1">
            <a:spLocks noGrp="1"/>
          </p:cNvSpPr>
          <p:nvPr>
            <p:ph type="title"/>
          </p:nvPr>
        </p:nvSpPr>
        <p:spPr>
          <a:xfrm>
            <a:off x="1052550" y="15040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500" b="1"/>
              <a:t>Enfermedad hepática alcohólica:</a:t>
            </a:r>
            <a:endParaRPr sz="2500" b="1"/>
          </a:p>
        </p:txBody>
      </p:sp>
      <p:sp>
        <p:nvSpPr>
          <p:cNvPr id="234" name="Google Shape;234;p29"/>
          <p:cNvSpPr txBox="1">
            <a:spLocks noGrp="1"/>
          </p:cNvSpPr>
          <p:nvPr>
            <p:ph type="body" idx="1"/>
          </p:nvPr>
        </p:nvSpPr>
        <p:spPr>
          <a:xfrm>
            <a:off x="1052550" y="640900"/>
            <a:ext cx="7917900" cy="4432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400" b="1"/>
              <a:t>Comprende un espectro de enfermedades que incluye el hígado graso, la hepatitis alcohólica y la cirrosis. </a:t>
            </a:r>
            <a:endParaRPr sz="1400" b="1"/>
          </a:p>
          <a:p>
            <a:pPr marL="0" lvl="0" indent="0" algn="l" rtl="0">
              <a:spcBef>
                <a:spcPts val="1200"/>
              </a:spcBef>
              <a:spcAft>
                <a:spcPts val="0"/>
              </a:spcAft>
              <a:buNone/>
            </a:pPr>
            <a:r>
              <a:rPr lang="es" sz="1400" b="1"/>
              <a:t>El hígado graso o esteatosis hepatica asociado al alcohol es una alteración reversible que mejora con la supresión de la ingesta de alcohol y no predice el desarrollo de hepatitis alcohólica  o cirrosis hepática. </a:t>
            </a:r>
            <a:endParaRPr sz="1400" b="1"/>
          </a:p>
          <a:p>
            <a:pPr marL="0" lvl="0" indent="0" algn="l" rtl="0">
              <a:spcBef>
                <a:spcPts val="1200"/>
              </a:spcBef>
              <a:spcAft>
                <a:spcPts val="0"/>
              </a:spcAft>
              <a:buNone/>
            </a:pPr>
            <a:r>
              <a:rPr lang="es" sz="1400" b="1"/>
              <a:t>La presencia del hígado graso no es patognomónica de etiología alcohólica, ya que puede ser secundaria a fármacos (ej., amiodarona, estrógenos), obesidad, diabetes, hipertrigliceridemia, nutrición parenteral y embarazo.</a:t>
            </a:r>
            <a:endParaRPr sz="1400" b="1"/>
          </a:p>
          <a:p>
            <a:pPr marL="0" lvl="0" indent="0" algn="l" rtl="0">
              <a:spcBef>
                <a:spcPts val="1200"/>
              </a:spcBef>
              <a:spcAft>
                <a:spcPts val="0"/>
              </a:spcAft>
              <a:buNone/>
            </a:pPr>
            <a:r>
              <a:rPr lang="es" sz="1400" b="1"/>
              <a:t>La hepatitis alcohólica acompaña de indicios de disfunción hepática (ej., ascitis, encefalopatía, alteración del tiempo de protrombina que no responde a la administración de la vitamina K) sugiere la presencia concomitante de cirrosis. </a:t>
            </a:r>
            <a:endParaRPr sz="1400" b="1"/>
          </a:p>
          <a:p>
            <a:pPr marL="0" lvl="0" indent="0" algn="l" rtl="0">
              <a:spcBef>
                <a:spcPts val="1200"/>
              </a:spcBef>
              <a:spcAft>
                <a:spcPts val="1200"/>
              </a:spcAft>
              <a:buNone/>
            </a:pPr>
            <a:r>
              <a:rPr lang="es" sz="1400" b="1"/>
              <a:t>El riesgo de desarrollar cirrosis esta en relación con la duración y magnitud de la ingesta de alcohol (80 g de alcohol al día durante 20 años) y a algunas condiciones. sexo femenino, enfermedad hepatica coexitente (10 a 40% de los cirroticos tienen serología + VHC), desnutrición y, probablemente, factores genéticos.</a:t>
            </a:r>
            <a:endParaRPr sz="1400"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0"/>
          <p:cNvSpPr txBox="1">
            <a:spLocks noGrp="1"/>
          </p:cNvSpPr>
          <p:nvPr>
            <p:ph type="title"/>
          </p:nvPr>
        </p:nvSpPr>
        <p:spPr>
          <a:xfrm>
            <a:off x="1199150" y="333225"/>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b="1"/>
              <a:t>Cirrosis post viral:</a:t>
            </a:r>
            <a:endParaRPr b="1"/>
          </a:p>
        </p:txBody>
      </p:sp>
      <p:sp>
        <p:nvSpPr>
          <p:cNvPr id="240" name="Google Shape;240;p30"/>
          <p:cNvSpPr txBox="1">
            <a:spLocks noGrp="1"/>
          </p:cNvSpPr>
          <p:nvPr>
            <p:ph type="body" idx="1"/>
          </p:nvPr>
        </p:nvSpPr>
        <p:spPr>
          <a:xfrm>
            <a:off x="1199150" y="822450"/>
            <a:ext cx="7038900" cy="400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600" b="1"/>
              <a:t>Las hepatitis crónicas por virus B (HBV) y C (HCV) son la segunda causa de cirrosis en países occidentales.</a:t>
            </a:r>
            <a:endParaRPr sz="1600" b="1"/>
          </a:p>
          <a:p>
            <a:pPr marL="0" lvl="0" indent="0" algn="l" rtl="0">
              <a:spcBef>
                <a:spcPts val="1200"/>
              </a:spcBef>
              <a:spcAft>
                <a:spcPts val="0"/>
              </a:spcAft>
              <a:buNone/>
            </a:pPr>
            <a:r>
              <a:rPr lang="es" sz="1600" b="1"/>
              <a:t>La hepatitis B aguda progresa a hepatitis crónica en el 5% de los adultos y en el 90% de los niños infectados. El 10% de las hepatitis B crónicas progresan a cirrosis. </a:t>
            </a:r>
            <a:endParaRPr sz="1600" b="1"/>
          </a:p>
          <a:p>
            <a:pPr marL="0" lvl="0" indent="0" algn="l" rtl="0">
              <a:spcBef>
                <a:spcPts val="1200"/>
              </a:spcBef>
              <a:spcAft>
                <a:spcPts val="0"/>
              </a:spcAft>
              <a:buNone/>
            </a:pPr>
            <a:r>
              <a:rPr lang="es" sz="1600" b="1"/>
              <a:t>El 85% de las infecciones agudas (la gran mayoría de ellas asintomáticas) por HCV evolucionan a la cronicidad. El 20% de estos pacientes desarrollará cirrosis en un plazo de 20 años (o menor todavía si coexiste ingesta de alcohol).</a:t>
            </a:r>
            <a:endParaRPr sz="1600" b="1"/>
          </a:p>
          <a:p>
            <a:pPr marL="0" lvl="0" indent="0" algn="l" rtl="0">
              <a:spcBef>
                <a:spcPts val="1200"/>
              </a:spcBef>
              <a:spcAft>
                <a:spcPts val="1200"/>
              </a:spcAft>
              <a:buNone/>
            </a:pPr>
            <a:r>
              <a:rPr lang="es" sz="1600" b="1"/>
              <a:t>El interferón no tiene valor terapéutico si el paciente ya se encuentra cirrotico (si se lo ha utilizado a bajas dosis en grupos reducidos de pacientes como profilaxis de la aparición de hepatocarcinoma).</a:t>
            </a:r>
            <a:endParaRPr sz="1600"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31"/>
          <p:cNvSpPr txBox="1">
            <a:spLocks noGrp="1"/>
          </p:cNvSpPr>
          <p:nvPr>
            <p:ph type="title"/>
          </p:nvPr>
        </p:nvSpPr>
        <p:spPr>
          <a:xfrm>
            <a:off x="1214300" y="40130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b="1"/>
              <a:t>Cirrosis biliar primaria:</a:t>
            </a:r>
            <a:endParaRPr b="1"/>
          </a:p>
        </p:txBody>
      </p:sp>
      <p:sp>
        <p:nvSpPr>
          <p:cNvPr id="246" name="Google Shape;246;p31"/>
          <p:cNvSpPr txBox="1">
            <a:spLocks noGrp="1"/>
          </p:cNvSpPr>
          <p:nvPr>
            <p:ph type="body" idx="1"/>
          </p:nvPr>
        </p:nvSpPr>
        <p:spPr>
          <a:xfrm>
            <a:off x="1214300" y="879200"/>
            <a:ext cx="7831800" cy="3846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600" b="1"/>
              <a:t>Es una enfermedad con fisiopatologia autoinmunitaria, que afecta con preponderancia a las mujeres. Se caracteriza por una destrucción progresiva de los conductos biliares intrahepáticos y por la presencia de anticuerpos antimitocondriales.</a:t>
            </a:r>
            <a:endParaRPr sz="1600" b="1"/>
          </a:p>
          <a:p>
            <a:pPr marL="0" lvl="0" indent="0" algn="l" rtl="0">
              <a:spcBef>
                <a:spcPts val="1200"/>
              </a:spcBef>
              <a:spcAft>
                <a:spcPts val="0"/>
              </a:spcAft>
              <a:buNone/>
            </a:pPr>
            <a:r>
              <a:rPr lang="es" sz="1600" b="1"/>
              <a:t>Signos y síntomas : prurito y fatiga.</a:t>
            </a:r>
            <a:endParaRPr sz="1600" b="1"/>
          </a:p>
          <a:p>
            <a:pPr marL="0" lvl="0" indent="0" algn="l" rtl="0">
              <a:spcBef>
                <a:spcPts val="1200"/>
              </a:spcBef>
              <a:spcAft>
                <a:spcPts val="0"/>
              </a:spcAft>
              <a:buNone/>
            </a:pPr>
            <a:r>
              <a:rPr lang="es" sz="1600" b="1"/>
              <a:t>Enfermedad lentamente progresiva que lleva al fallo hepático en cinco a diez años. </a:t>
            </a:r>
            <a:endParaRPr sz="1600" b="1"/>
          </a:p>
          <a:p>
            <a:pPr marL="0" lvl="0" indent="0" algn="l" rtl="0">
              <a:spcBef>
                <a:spcPts val="1200"/>
              </a:spcBef>
              <a:spcAft>
                <a:spcPts val="0"/>
              </a:spcAft>
              <a:buNone/>
            </a:pPr>
            <a:r>
              <a:rPr lang="es" sz="1600" b="1"/>
              <a:t>Dx en forma temprana retrasa su evolución. </a:t>
            </a:r>
            <a:endParaRPr sz="1600" b="1"/>
          </a:p>
          <a:p>
            <a:pPr marL="0" lvl="0" indent="0" algn="l" rtl="0">
              <a:spcBef>
                <a:spcPts val="1200"/>
              </a:spcBef>
              <a:spcAft>
                <a:spcPts val="1200"/>
              </a:spcAft>
              <a:buNone/>
            </a:pPr>
            <a:r>
              <a:rPr lang="es" sz="1600" b="1"/>
              <a:t>El ácido ursodesoxicólico prolonga la supervivencia o retrasa el tiempo de necesidad de trasplante, aunque  es inefectivo en pacientes con enfermedad avanzada. También, se ha demostrado la eficacia de la colchicina y el metotrexato utilizados en forma individual. Tienen efecto sinérgico si se agregan al tratamiento con ácido ursodesoxicólico.</a:t>
            </a:r>
            <a:endParaRPr sz="16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4"/>
          <p:cNvSpPr txBox="1">
            <a:spLocks noGrp="1"/>
          </p:cNvSpPr>
          <p:nvPr>
            <p:ph type="title"/>
          </p:nvPr>
        </p:nvSpPr>
        <p:spPr>
          <a:xfrm>
            <a:off x="642425" y="1325525"/>
            <a:ext cx="3585600" cy="1751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4400" b="1"/>
              <a:t>Bilirrubina:</a:t>
            </a:r>
            <a:r>
              <a:rPr lang="es" b="1"/>
              <a:t> </a:t>
            </a:r>
            <a:endParaRPr b="1"/>
          </a:p>
        </p:txBody>
      </p:sp>
      <p:sp>
        <p:nvSpPr>
          <p:cNvPr id="140" name="Google Shape;140;p14"/>
          <p:cNvSpPr txBox="1">
            <a:spLocks noGrp="1"/>
          </p:cNvSpPr>
          <p:nvPr>
            <p:ph type="subTitle" idx="1"/>
          </p:nvPr>
        </p:nvSpPr>
        <p:spPr>
          <a:xfrm>
            <a:off x="642425" y="2095225"/>
            <a:ext cx="3036300" cy="147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800" b="1"/>
              <a:t>Valor normal : 1,1 mg/dl </a:t>
            </a:r>
            <a:endParaRPr sz="1800" b="1"/>
          </a:p>
          <a:p>
            <a:pPr marL="0" lvl="0" indent="0" algn="l" rtl="0">
              <a:spcBef>
                <a:spcPts val="0"/>
              </a:spcBef>
              <a:spcAft>
                <a:spcPts val="0"/>
              </a:spcAft>
              <a:buNone/>
            </a:pPr>
            <a:r>
              <a:rPr lang="es" sz="1800" b="1"/>
              <a:t>70 % no conjugada o indirecta </a:t>
            </a:r>
            <a:endParaRPr sz="1800" b="1"/>
          </a:p>
        </p:txBody>
      </p:sp>
      <p:sp>
        <p:nvSpPr>
          <p:cNvPr id="141" name="Google Shape;141;p14"/>
          <p:cNvSpPr txBox="1">
            <a:spLocks noGrp="1"/>
          </p:cNvSpPr>
          <p:nvPr>
            <p:ph type="body" idx="2"/>
          </p:nvPr>
        </p:nvSpPr>
        <p:spPr>
          <a:xfrm>
            <a:off x="4228025" y="504450"/>
            <a:ext cx="4159800" cy="41346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None/>
            </a:pPr>
            <a:r>
              <a:rPr lang="es" sz="2000" b="1"/>
              <a:t>No conjugada: </a:t>
            </a:r>
            <a:endParaRPr sz="2000" b="1"/>
          </a:p>
          <a:p>
            <a:pPr marL="457200" lvl="0" indent="-355600" algn="l" rtl="0">
              <a:lnSpc>
                <a:spcPct val="105000"/>
              </a:lnSpc>
              <a:spcBef>
                <a:spcPts val="1200"/>
              </a:spcBef>
              <a:spcAft>
                <a:spcPts val="0"/>
              </a:spcAft>
              <a:buSzPts val="2000"/>
              <a:buChar char="-"/>
            </a:pPr>
            <a:r>
              <a:rPr lang="es" sz="2000" b="1"/>
              <a:t>Hemólisis.</a:t>
            </a:r>
            <a:endParaRPr sz="2000" b="1"/>
          </a:p>
          <a:p>
            <a:pPr marL="457200" lvl="0" indent="-355600" algn="l" rtl="0">
              <a:lnSpc>
                <a:spcPct val="105000"/>
              </a:lnSpc>
              <a:spcBef>
                <a:spcPts val="0"/>
              </a:spcBef>
              <a:spcAft>
                <a:spcPts val="0"/>
              </a:spcAft>
              <a:buSzPts val="2000"/>
              <a:buChar char="-"/>
            </a:pPr>
            <a:r>
              <a:rPr lang="es" sz="2000" b="1"/>
              <a:t>Eritropoyesis ineficaz, Ictericia fisiológica del RN, S. de Gilbert y de Crigler-Najjar.</a:t>
            </a:r>
            <a:endParaRPr sz="2000" b="1"/>
          </a:p>
          <a:p>
            <a:pPr marL="457200" lvl="0" indent="-355600" algn="l" rtl="0">
              <a:lnSpc>
                <a:spcPct val="105000"/>
              </a:lnSpc>
              <a:spcBef>
                <a:spcPts val="0"/>
              </a:spcBef>
              <a:spcAft>
                <a:spcPts val="0"/>
              </a:spcAft>
              <a:buSzPts val="2000"/>
              <a:buChar char="-"/>
            </a:pPr>
            <a:r>
              <a:rPr lang="es" sz="2000" b="1"/>
              <a:t>Aumento de actividad física o aporte calórico insuficiente).</a:t>
            </a:r>
            <a:endParaRPr sz="2000" b="1"/>
          </a:p>
          <a:p>
            <a:pPr marL="0" lvl="0" indent="0" algn="l" rtl="0">
              <a:lnSpc>
                <a:spcPct val="105000"/>
              </a:lnSpc>
              <a:spcBef>
                <a:spcPts val="1200"/>
              </a:spcBef>
              <a:spcAft>
                <a:spcPts val="0"/>
              </a:spcAft>
              <a:buNone/>
            </a:pPr>
            <a:r>
              <a:rPr lang="es" sz="2000" b="1"/>
              <a:t>Conjugada : </a:t>
            </a:r>
            <a:endParaRPr sz="2000" b="1"/>
          </a:p>
          <a:p>
            <a:pPr marL="457200" lvl="0" indent="-355600" algn="l" rtl="0">
              <a:lnSpc>
                <a:spcPct val="105000"/>
              </a:lnSpc>
              <a:spcBef>
                <a:spcPts val="1200"/>
              </a:spcBef>
              <a:spcAft>
                <a:spcPts val="0"/>
              </a:spcAft>
              <a:buSzPts val="2000"/>
              <a:buChar char="-"/>
            </a:pPr>
            <a:r>
              <a:rPr lang="es" sz="2000" b="1"/>
              <a:t>S. Dubin- Johnson y de Rotor,</a:t>
            </a:r>
            <a:endParaRPr sz="2000" b="1"/>
          </a:p>
          <a:p>
            <a:pPr marL="457200" lvl="0" indent="-355600" algn="l" rtl="0">
              <a:lnSpc>
                <a:spcPct val="105000"/>
              </a:lnSpc>
              <a:spcBef>
                <a:spcPts val="0"/>
              </a:spcBef>
              <a:spcAft>
                <a:spcPts val="0"/>
              </a:spcAft>
              <a:buSzPts val="2000"/>
              <a:buChar char="-"/>
            </a:pPr>
            <a:r>
              <a:rPr lang="es" sz="2000" b="1"/>
              <a:t>Colestasis intra-extrahepática.</a:t>
            </a:r>
            <a:endParaRPr sz="2000" b="1"/>
          </a:p>
          <a:p>
            <a:pPr marL="0" lvl="0" indent="0" algn="l" rtl="0">
              <a:lnSpc>
                <a:spcPct val="105000"/>
              </a:lnSpc>
              <a:spcBef>
                <a:spcPts val="1200"/>
              </a:spcBef>
              <a:spcAft>
                <a:spcPts val="1200"/>
              </a:spcAft>
              <a:buNone/>
            </a:pPr>
            <a:r>
              <a:rPr lang="es" sz="1700" b="1"/>
              <a:t> </a:t>
            </a:r>
            <a:endParaRPr sz="1700"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32"/>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b="1"/>
              <a:t>Cirrosis autoinmunitaria:</a:t>
            </a:r>
            <a:endParaRPr b="1"/>
          </a:p>
        </p:txBody>
      </p:sp>
      <p:sp>
        <p:nvSpPr>
          <p:cNvPr id="252" name="Google Shape;252;p32"/>
          <p:cNvSpPr txBox="1">
            <a:spLocks noGrp="1"/>
          </p:cNvSpPr>
          <p:nvPr>
            <p:ph type="body" idx="1"/>
          </p:nvPr>
        </p:nvSpPr>
        <p:spPr>
          <a:xfrm>
            <a:off x="1232425" y="958600"/>
            <a:ext cx="7104000" cy="352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000" b="1"/>
              <a:t>Aproximadamente el 40% de los pacientes con hepatitis autoinmunitaria desarrollan cirrosis en diez años de evolución. </a:t>
            </a:r>
            <a:endParaRPr sz="2000" b="1"/>
          </a:p>
          <a:p>
            <a:pPr marL="0" lvl="0" indent="0" algn="l" rtl="0">
              <a:spcBef>
                <a:spcPts val="1200"/>
              </a:spcBef>
              <a:spcAft>
                <a:spcPts val="1200"/>
              </a:spcAft>
              <a:buNone/>
            </a:pPr>
            <a:r>
              <a:rPr lang="es" sz="2000" b="1"/>
              <a:t>La eficacia en el corto y largo plazo del tratamiento inmunosupresor con corticosteroides y azatioprina se demostró de manera incuestionable. Los pacientes que ya presentan cirrosis en el momento del diagnóstico tienen menos probabilidad de respuesta. </a:t>
            </a:r>
            <a:endParaRPr sz="2000"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33"/>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500" b="1"/>
              <a:t>Hemocromatosis:</a:t>
            </a:r>
            <a:endParaRPr sz="2500" b="1"/>
          </a:p>
        </p:txBody>
      </p:sp>
      <p:sp>
        <p:nvSpPr>
          <p:cNvPr id="258" name="Google Shape;258;p33"/>
          <p:cNvSpPr txBox="1">
            <a:spLocks noGrp="1"/>
          </p:cNvSpPr>
          <p:nvPr>
            <p:ph type="body" idx="1"/>
          </p:nvPr>
        </p:nvSpPr>
        <p:spPr>
          <a:xfrm>
            <a:off x="1217300" y="882975"/>
            <a:ext cx="7518600" cy="4182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000" b="1"/>
              <a:t>Es la enfermedad autosómica recesiva (AR) más frecuente en la etnia blanca, con una prevalencia de tres a cuatro de cada 1000 personas y cinco veces más frecuente en hombres que en mujeres. </a:t>
            </a:r>
            <a:endParaRPr sz="2000" b="1"/>
          </a:p>
          <a:p>
            <a:pPr marL="0" lvl="0" indent="0" algn="l" rtl="0">
              <a:spcBef>
                <a:spcPts val="1200"/>
              </a:spcBef>
              <a:spcAft>
                <a:spcPts val="0"/>
              </a:spcAft>
              <a:buNone/>
            </a:pPr>
            <a:r>
              <a:rPr lang="es" sz="2000" b="1"/>
              <a:t>El exceso de depósito de hierro lleva a la cirrosis en décadas.</a:t>
            </a:r>
            <a:endParaRPr sz="2000" b="1"/>
          </a:p>
          <a:p>
            <a:pPr marL="0" lvl="0" indent="0" algn="l" rtl="0">
              <a:spcBef>
                <a:spcPts val="1200"/>
              </a:spcBef>
              <a:spcAft>
                <a:spcPts val="0"/>
              </a:spcAft>
              <a:buNone/>
            </a:pPr>
            <a:r>
              <a:rPr lang="es" sz="2000" b="1"/>
              <a:t>Dx: niveles elevados de ferritina sérica o saturación de transferrina.</a:t>
            </a:r>
            <a:endParaRPr sz="2000" b="1"/>
          </a:p>
          <a:p>
            <a:pPr marL="0" lvl="0" indent="0" algn="l" rtl="0">
              <a:spcBef>
                <a:spcPts val="1200"/>
              </a:spcBef>
              <a:spcAft>
                <a:spcPts val="0"/>
              </a:spcAft>
              <a:buNone/>
            </a:pPr>
            <a:r>
              <a:rPr lang="es" sz="2000" b="1"/>
              <a:t>El diagnóstico temprano es crítico para tratar de eliminar el exceso de hierro mediante flebotomías antes que el paciente se encuentre cirrotico e impedir o retrasar la progresión de la enfermedad.</a:t>
            </a:r>
            <a:endParaRPr sz="2000" b="1"/>
          </a:p>
          <a:p>
            <a:pPr marL="0" lvl="0" indent="0" algn="l" rtl="0">
              <a:spcBef>
                <a:spcPts val="1200"/>
              </a:spcBef>
              <a:spcAft>
                <a:spcPts val="1200"/>
              </a:spcAft>
              <a:buNone/>
            </a:pPr>
            <a:endParaRPr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34"/>
          <p:cNvSpPr txBox="1">
            <a:spLocks noGrp="1"/>
          </p:cNvSpPr>
          <p:nvPr>
            <p:ph type="title"/>
          </p:nvPr>
        </p:nvSpPr>
        <p:spPr>
          <a:xfrm>
            <a:off x="1297500" y="28030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500" b="1"/>
              <a:t>Colangitis esclerosante primaria:</a:t>
            </a:r>
            <a:endParaRPr sz="2500" b="1"/>
          </a:p>
        </p:txBody>
      </p:sp>
      <p:sp>
        <p:nvSpPr>
          <p:cNvPr id="264" name="Google Shape;264;p34"/>
          <p:cNvSpPr txBox="1">
            <a:spLocks noGrp="1"/>
          </p:cNvSpPr>
          <p:nvPr>
            <p:ph type="body" idx="1"/>
          </p:nvPr>
        </p:nvSpPr>
        <p:spPr>
          <a:xfrm>
            <a:off x="1297500" y="777075"/>
            <a:ext cx="7038900" cy="3834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900" b="1"/>
              <a:t>Se caracteriza por inflamación,destrucción y fibrosis de los conductos biliares intrahepáticos y extrahepáticos. Su prevalencia es de uno a seis casos cada 100.000 personas. De manera típica, se presenta en pacientes con enfermedad inflamatoria intestinal, en general colitis ulcerosa (87%), aunque puede presentarse en forma aislada o asociada a fibrosis retroperitoneal o mediastinal. </a:t>
            </a:r>
            <a:endParaRPr sz="1900" b="1"/>
          </a:p>
          <a:p>
            <a:pPr marL="0" lvl="0" indent="0" algn="l" rtl="0">
              <a:spcBef>
                <a:spcPts val="1200"/>
              </a:spcBef>
              <a:spcAft>
                <a:spcPts val="1200"/>
              </a:spcAft>
              <a:buNone/>
            </a:pPr>
            <a:r>
              <a:rPr lang="es" sz="1900" b="1"/>
              <a:t>No se ha demostrado que el tratamiento con fármacos (ursodiol o metotrexato) mejore la supervivencia o disminuya la necesidad de trasplante. </a:t>
            </a:r>
            <a:endParaRPr sz="1900"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35"/>
          <p:cNvSpPr txBox="1">
            <a:spLocks noGrp="1"/>
          </p:cNvSpPr>
          <p:nvPr>
            <p:ph type="title"/>
          </p:nvPr>
        </p:nvSpPr>
        <p:spPr>
          <a:xfrm>
            <a:off x="1126525" y="348375"/>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500" b="1"/>
              <a:t>Hígado graso no alcohólico:</a:t>
            </a:r>
            <a:endParaRPr sz="2500" b="1"/>
          </a:p>
        </p:txBody>
      </p:sp>
      <p:sp>
        <p:nvSpPr>
          <p:cNvPr id="270" name="Google Shape;270;p35"/>
          <p:cNvSpPr txBox="1">
            <a:spLocks noGrp="1"/>
          </p:cNvSpPr>
          <p:nvPr>
            <p:ph type="body" idx="1"/>
          </p:nvPr>
        </p:nvSpPr>
        <p:spPr>
          <a:xfrm>
            <a:off x="1126525" y="920775"/>
            <a:ext cx="7677300" cy="4039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1600" b="1"/>
              <a:t>Incluye un espectro amplio de daño hepático, desde esteatosis pura hasta esteatohepatitis, fibrosis avanzada y cirrosis. </a:t>
            </a:r>
            <a:endParaRPr sz="1600" b="1"/>
          </a:p>
          <a:p>
            <a:pPr marL="0" lvl="0" indent="0" algn="l" rtl="0">
              <a:spcBef>
                <a:spcPts val="1200"/>
              </a:spcBef>
              <a:spcAft>
                <a:spcPts val="0"/>
              </a:spcAft>
              <a:buNone/>
            </a:pPr>
            <a:r>
              <a:rPr lang="es" sz="1600" b="1"/>
              <a:t>Tiene una prevalencia de 50 a 70% en obesos y es la causa más común de alteración del hepatograma en sujetos asintomáticos. </a:t>
            </a:r>
            <a:endParaRPr sz="1600" b="1"/>
          </a:p>
          <a:p>
            <a:pPr marL="0" lvl="0" indent="0" algn="l" rtl="0">
              <a:spcBef>
                <a:spcPts val="1200"/>
              </a:spcBef>
              <a:spcAft>
                <a:spcPts val="0"/>
              </a:spcAft>
              <a:buNone/>
            </a:pPr>
            <a:r>
              <a:rPr lang="es" sz="1600" b="1"/>
              <a:t>En aproximadamente una cuarta parte de los pacientes con esteatosis, la enfermedad puede progresar a esteatohepatitis y cirrosis. Existen algunos factores que pueden ayudar a identificar aquellos pacientes candidatos a ser biopsiados para determinar su pronóstico: edad mayor de 45 años, obesidad, diabetes tipo 2 y elevación de enzimas con un cociente TGO/TGP igual o mayor de 1.</a:t>
            </a:r>
            <a:endParaRPr sz="1600" b="1"/>
          </a:p>
          <a:p>
            <a:pPr marL="0" lvl="0" indent="0" algn="l" rtl="0">
              <a:spcBef>
                <a:spcPts val="1200"/>
              </a:spcBef>
              <a:spcAft>
                <a:spcPts val="1200"/>
              </a:spcAft>
              <a:buNone/>
            </a:pPr>
            <a:r>
              <a:rPr lang="es" sz="1600" b="1"/>
              <a:t>A estos pacientes debe indicarles una reducción de peso en forma sostenida y progresiva. No existe hasta el momento un tratamiento farmacológico estandarizado.</a:t>
            </a:r>
            <a:endParaRPr sz="1600"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3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ct val="40243"/>
              <a:buFont typeface="Arial"/>
              <a:buNone/>
            </a:pPr>
            <a:r>
              <a:rPr lang="es" sz="2733" b="1"/>
              <a:t>Métodos de estudio:</a:t>
            </a:r>
            <a:endParaRPr sz="2733" b="1"/>
          </a:p>
          <a:p>
            <a:pPr marL="0" lvl="0" indent="0" algn="l" rtl="0">
              <a:spcBef>
                <a:spcPts val="0"/>
              </a:spcBef>
              <a:spcAft>
                <a:spcPts val="0"/>
              </a:spcAft>
              <a:buNone/>
            </a:pPr>
            <a:endParaRPr b="1"/>
          </a:p>
        </p:txBody>
      </p:sp>
      <p:sp>
        <p:nvSpPr>
          <p:cNvPr id="276" name="Google Shape;276;p36"/>
          <p:cNvSpPr txBox="1">
            <a:spLocks noGrp="1"/>
          </p:cNvSpPr>
          <p:nvPr>
            <p:ph type="body" idx="1"/>
          </p:nvPr>
        </p:nvSpPr>
        <p:spPr>
          <a:xfrm>
            <a:off x="1297500" y="1011575"/>
            <a:ext cx="7332600" cy="3255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200" b="1"/>
              <a:t>Ecografía Abdominal : esplenomegalia y ascitis </a:t>
            </a:r>
            <a:endParaRPr sz="2200" b="1"/>
          </a:p>
          <a:p>
            <a:pPr marL="0" lvl="0" indent="0" algn="l" rtl="0">
              <a:spcBef>
                <a:spcPts val="1200"/>
              </a:spcBef>
              <a:spcAft>
                <a:spcPts val="0"/>
              </a:spcAft>
              <a:buNone/>
            </a:pPr>
            <a:r>
              <a:rPr lang="es" sz="2200" b="1"/>
              <a:t>Doppler : Dilatación vena porta , reducción e inversión el flujo, circulación portosistémica y aumento de la resistencia al flujo . </a:t>
            </a:r>
            <a:endParaRPr sz="2200" b="1"/>
          </a:p>
          <a:p>
            <a:pPr marL="0" lvl="0" indent="0" algn="l" rtl="0">
              <a:spcBef>
                <a:spcPts val="1200"/>
              </a:spcBef>
              <a:spcAft>
                <a:spcPts val="1200"/>
              </a:spcAft>
              <a:buNone/>
            </a:pPr>
            <a:r>
              <a:rPr lang="es" sz="2200" b="1"/>
              <a:t>FibroScan : detección del aumento de rigidez hepática . Limitación en ptes obesos y ascitis.</a:t>
            </a:r>
            <a:endParaRPr sz="2200" b="1"/>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37"/>
          <p:cNvSpPr txBox="1">
            <a:spLocks noGrp="1"/>
          </p:cNvSpPr>
          <p:nvPr>
            <p:ph type="title"/>
          </p:nvPr>
        </p:nvSpPr>
        <p:spPr>
          <a:xfrm>
            <a:off x="1113475" y="210075"/>
            <a:ext cx="7894800" cy="911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sz="2511" b="1"/>
              <a:t>Medidas generales, terapias específicas, educación del paciente y soporte: </a:t>
            </a:r>
            <a:endParaRPr sz="2511" b="1"/>
          </a:p>
        </p:txBody>
      </p:sp>
      <p:sp>
        <p:nvSpPr>
          <p:cNvPr id="282" name="Google Shape;282;p37"/>
          <p:cNvSpPr txBox="1">
            <a:spLocks noGrp="1"/>
          </p:cNvSpPr>
          <p:nvPr>
            <p:ph type="body" idx="1"/>
          </p:nvPr>
        </p:nvSpPr>
        <p:spPr>
          <a:xfrm>
            <a:off x="1113475" y="1121475"/>
            <a:ext cx="7864500" cy="370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000" b="1"/>
              <a:t>Ingesta calórica entre 2000 y 3000 kcal, rica en vitaminas liposolubles y Ca+2.</a:t>
            </a:r>
            <a:endParaRPr sz="2000" b="1"/>
          </a:p>
          <a:p>
            <a:pPr marL="0" lvl="0" indent="0" algn="l" rtl="0">
              <a:spcBef>
                <a:spcPts val="1200"/>
              </a:spcBef>
              <a:spcAft>
                <a:spcPts val="0"/>
              </a:spcAft>
              <a:buNone/>
            </a:pPr>
            <a:r>
              <a:rPr lang="es" sz="2000" b="1"/>
              <a:t>Debe interrumpirse la ingesta de alcohol y AINES .</a:t>
            </a:r>
            <a:endParaRPr sz="2000" b="1"/>
          </a:p>
          <a:p>
            <a:pPr marL="0" lvl="0" indent="0" algn="l" rtl="0">
              <a:spcBef>
                <a:spcPts val="1200"/>
              </a:spcBef>
              <a:spcAft>
                <a:spcPts val="0"/>
              </a:spcAft>
              <a:buNone/>
            </a:pPr>
            <a:r>
              <a:rPr lang="es" sz="2000" b="1"/>
              <a:t>Investigar asterixis en cada visita, ascitis y edema .</a:t>
            </a:r>
            <a:endParaRPr sz="2000" b="1"/>
          </a:p>
          <a:p>
            <a:pPr marL="0" lvl="0" indent="0" algn="l" rtl="0">
              <a:spcBef>
                <a:spcPts val="1200"/>
              </a:spcBef>
              <a:spcAft>
                <a:spcPts val="0"/>
              </a:spcAft>
              <a:buNone/>
            </a:pPr>
            <a:r>
              <a:rPr lang="es" sz="2000" b="1"/>
              <a:t>Pautas de alarma por melena. </a:t>
            </a:r>
            <a:endParaRPr sz="2000" b="1"/>
          </a:p>
          <a:p>
            <a:pPr marL="0" lvl="0" indent="0" algn="l" rtl="0">
              <a:spcBef>
                <a:spcPts val="1200"/>
              </a:spcBef>
              <a:spcAft>
                <a:spcPts val="0"/>
              </a:spcAft>
              <a:buNone/>
            </a:pPr>
            <a:r>
              <a:rPr lang="es" sz="2000" b="1"/>
              <a:t>Vacunación Contra VHA y VHB si tienen serología -.</a:t>
            </a:r>
            <a:endParaRPr sz="2000" b="1"/>
          </a:p>
          <a:p>
            <a:pPr marL="0" lvl="0" indent="0" algn="l" rtl="0">
              <a:spcBef>
                <a:spcPts val="1200"/>
              </a:spcBef>
              <a:spcAft>
                <a:spcPts val="1200"/>
              </a:spcAft>
              <a:buNone/>
            </a:pPr>
            <a:r>
              <a:rPr lang="es" sz="2000" b="1"/>
              <a:t>Inmunización contra gripe y neumonía.</a:t>
            </a:r>
            <a:endParaRPr sz="2000"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38"/>
          <p:cNvSpPr txBox="1">
            <a:spLocks noGrp="1"/>
          </p:cNvSpPr>
          <p:nvPr>
            <p:ph type="title"/>
          </p:nvPr>
        </p:nvSpPr>
        <p:spPr>
          <a:xfrm>
            <a:off x="986625" y="3042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b="1"/>
              <a:t>Insuficiencia Hepática:</a:t>
            </a:r>
            <a:endParaRPr b="1"/>
          </a:p>
        </p:txBody>
      </p:sp>
      <p:pic>
        <p:nvPicPr>
          <p:cNvPr id="288" name="Google Shape;288;p38" descr="Insuficiencia Hepática, Cirrosis, Hipertensión Portal, Ascitis,  Encefalopatía Hepática | PDF | Cirrosis | Sodio"/>
          <p:cNvPicPr preferRelativeResize="0"/>
          <p:nvPr/>
        </p:nvPicPr>
        <p:blipFill rotWithShape="1">
          <a:blip r:embed="rId3">
            <a:alphaModFix/>
          </a:blip>
          <a:srcRect t="55066" r="50794" b="15350"/>
          <a:stretch/>
        </p:blipFill>
        <p:spPr>
          <a:xfrm>
            <a:off x="2110150" y="932625"/>
            <a:ext cx="5402250" cy="368332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39"/>
          <p:cNvSpPr txBox="1">
            <a:spLocks noGrp="1"/>
          </p:cNvSpPr>
          <p:nvPr>
            <p:ph type="body" idx="1"/>
          </p:nvPr>
        </p:nvSpPr>
        <p:spPr>
          <a:xfrm>
            <a:off x="1212725" y="461600"/>
            <a:ext cx="7538700" cy="4512300"/>
          </a:xfrm>
          <a:prstGeom prst="rect">
            <a:avLst/>
          </a:prstGeom>
        </p:spPr>
        <p:txBody>
          <a:bodyPr spcFirstLastPara="1" wrap="square" lIns="91425" tIns="91425" rIns="91425" bIns="91425" anchor="t" anchorCtr="0">
            <a:normAutofit fontScale="32500" lnSpcReduction="20000"/>
          </a:bodyPr>
          <a:lstStyle/>
          <a:p>
            <a:pPr marL="0" lvl="0" indent="0" algn="l" rtl="0">
              <a:lnSpc>
                <a:spcPct val="115000"/>
              </a:lnSpc>
              <a:spcBef>
                <a:spcPts val="0"/>
              </a:spcBef>
              <a:spcAft>
                <a:spcPts val="0"/>
              </a:spcAft>
              <a:buNone/>
            </a:pPr>
            <a:r>
              <a:rPr lang="es" sz="7370" b="1"/>
              <a:t>E</a:t>
            </a:r>
            <a:r>
              <a:rPr lang="es" sz="7270" b="1"/>
              <a:t>s un síndrome poco frecuente que se produce como consecuencia de una necrosis masiva de las células hepáticas y se manifiesta por una claudicación brusca de todas las funciones del hígado (antiguamente se denominaba como atrofia aguda amarilla del hígado) y ahora como hepatitis fulminante y falla hepático fulminante , se reconoce por la aparición de encefalopatía hepática con un descenso importante de la tasa de protrombina durante los dos o tres primeros meses de enfermedad en un paciente con un hígado previamente sano. </a:t>
            </a:r>
            <a:endParaRPr sz="7270" b="1"/>
          </a:p>
          <a:p>
            <a:pPr marL="0" lvl="0" indent="0" algn="l" rtl="0">
              <a:lnSpc>
                <a:spcPct val="80000"/>
              </a:lnSpc>
              <a:spcBef>
                <a:spcPts val="0"/>
              </a:spcBef>
              <a:spcAft>
                <a:spcPts val="0"/>
              </a:spcAft>
              <a:buNone/>
            </a:pPr>
            <a:endParaRPr sz="5385" b="1"/>
          </a:p>
          <a:p>
            <a:pPr marL="0" lvl="0" indent="0" algn="l" rtl="0">
              <a:lnSpc>
                <a:spcPct val="95000"/>
              </a:lnSpc>
              <a:spcBef>
                <a:spcPts val="0"/>
              </a:spcBef>
              <a:spcAft>
                <a:spcPts val="0"/>
              </a:spcAft>
              <a:buNone/>
            </a:pPr>
            <a:endParaRPr sz="1400"/>
          </a:p>
          <a:p>
            <a:pPr marL="0" lvl="0" indent="0" algn="l" rtl="0">
              <a:spcBef>
                <a:spcPts val="1200"/>
              </a:spcBef>
              <a:spcAft>
                <a:spcPts val="1200"/>
              </a:spcAft>
              <a:buNone/>
            </a:pP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40"/>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lnSpc>
                <a:spcPct val="80000"/>
              </a:lnSpc>
              <a:spcBef>
                <a:spcPts val="0"/>
              </a:spcBef>
              <a:spcAft>
                <a:spcPts val="0"/>
              </a:spcAft>
              <a:buNone/>
            </a:pPr>
            <a:r>
              <a:rPr lang="es" sz="3308" b="1">
                <a:latin typeface="Lato"/>
                <a:ea typeface="Lato"/>
                <a:cs typeface="Lato"/>
                <a:sym typeface="Lato"/>
              </a:rPr>
              <a:t>Etiología:</a:t>
            </a:r>
            <a:endParaRPr sz="3800"/>
          </a:p>
        </p:txBody>
      </p:sp>
      <p:sp>
        <p:nvSpPr>
          <p:cNvPr id="299" name="Google Shape;299;p40"/>
          <p:cNvSpPr txBox="1">
            <a:spLocks noGrp="1"/>
          </p:cNvSpPr>
          <p:nvPr>
            <p:ph type="body" idx="1"/>
          </p:nvPr>
        </p:nvSpPr>
        <p:spPr>
          <a:xfrm>
            <a:off x="1193875" y="207250"/>
            <a:ext cx="7717800" cy="4541700"/>
          </a:xfrm>
          <a:prstGeom prst="rect">
            <a:avLst/>
          </a:prstGeom>
        </p:spPr>
        <p:txBody>
          <a:bodyPr spcFirstLastPara="1" wrap="square" lIns="91425" tIns="91425" rIns="91425" bIns="91425" anchor="t" anchorCtr="0">
            <a:normAutofit fontScale="70000" lnSpcReduction="20000"/>
          </a:bodyPr>
          <a:lstStyle/>
          <a:p>
            <a:pPr marL="0" lvl="0" indent="0" algn="l" rtl="0">
              <a:lnSpc>
                <a:spcPct val="115000"/>
              </a:lnSpc>
              <a:spcBef>
                <a:spcPts val="0"/>
              </a:spcBef>
              <a:spcAft>
                <a:spcPts val="0"/>
              </a:spcAft>
              <a:buNone/>
            </a:pPr>
            <a:endParaRPr sz="2050" b="1">
              <a:latin typeface="Montserrat"/>
              <a:ea typeface="Montserrat"/>
              <a:cs typeface="Montserrat"/>
              <a:sym typeface="Montserrat"/>
            </a:endParaRPr>
          </a:p>
          <a:p>
            <a:pPr marL="0" lvl="0" indent="0" algn="l" rtl="0">
              <a:lnSpc>
                <a:spcPct val="115000"/>
              </a:lnSpc>
              <a:spcBef>
                <a:spcPts val="0"/>
              </a:spcBef>
              <a:spcAft>
                <a:spcPts val="0"/>
              </a:spcAft>
              <a:buNone/>
            </a:pPr>
            <a:endParaRPr sz="2050" b="1">
              <a:latin typeface="Montserrat"/>
              <a:ea typeface="Montserrat"/>
              <a:cs typeface="Montserrat"/>
              <a:sym typeface="Montserrat"/>
            </a:endParaRPr>
          </a:p>
          <a:p>
            <a:pPr marL="0" lvl="0" indent="0" algn="l" rtl="0">
              <a:lnSpc>
                <a:spcPct val="115000"/>
              </a:lnSpc>
              <a:spcBef>
                <a:spcPts val="0"/>
              </a:spcBef>
              <a:spcAft>
                <a:spcPts val="0"/>
              </a:spcAft>
              <a:buNone/>
            </a:pPr>
            <a:endParaRPr sz="2286" b="1">
              <a:latin typeface="Montserrat"/>
              <a:ea typeface="Montserrat"/>
              <a:cs typeface="Montserrat"/>
              <a:sym typeface="Montserrat"/>
            </a:endParaRPr>
          </a:p>
          <a:p>
            <a:pPr marL="0" lvl="0" indent="0" algn="l" rtl="0">
              <a:lnSpc>
                <a:spcPct val="115000"/>
              </a:lnSpc>
              <a:spcBef>
                <a:spcPts val="0"/>
              </a:spcBef>
              <a:spcAft>
                <a:spcPts val="0"/>
              </a:spcAft>
              <a:buNone/>
            </a:pPr>
            <a:endParaRPr sz="2429" b="1">
              <a:latin typeface="Montserrat"/>
              <a:ea typeface="Montserrat"/>
              <a:cs typeface="Montserrat"/>
              <a:sym typeface="Montserrat"/>
            </a:endParaRPr>
          </a:p>
          <a:p>
            <a:pPr marL="0" lvl="0" indent="0" algn="l" rtl="0">
              <a:lnSpc>
                <a:spcPct val="115000"/>
              </a:lnSpc>
              <a:spcBef>
                <a:spcPts val="0"/>
              </a:spcBef>
              <a:spcAft>
                <a:spcPts val="0"/>
              </a:spcAft>
              <a:buNone/>
            </a:pPr>
            <a:r>
              <a:rPr lang="es" sz="3148" b="1">
                <a:latin typeface="Montserrat"/>
                <a:ea typeface="Montserrat"/>
                <a:cs typeface="Montserrat"/>
                <a:sym typeface="Montserrat"/>
              </a:rPr>
              <a:t>La hepatitis aguda por virus B es la causa más frecuente de las etiologías conocidas alrededor de un 30% , fármacos como el paracetamol con dos sobredosis o dosis terapéuticas en pacientes seleccionados , antibióticos , AINES,  setas del grupo Amanita hidrocarburos, hepatitis isquémica,  embarazo en síndrome HELLP ,  golpe de calor,  infiltración tumoral masiva , virus Epstein Barr,  herpes,   parvovirus , Coxsackie B.</a:t>
            </a:r>
            <a:endParaRPr sz="2440">
              <a:latin typeface="Montserrat"/>
              <a:ea typeface="Montserrat"/>
              <a:cs typeface="Montserrat"/>
              <a:sym typeface="Montserrat"/>
            </a:endParaRPr>
          </a:p>
          <a:p>
            <a:pPr marL="0" lvl="0" indent="0" algn="l" rtl="0">
              <a:lnSpc>
                <a:spcPct val="115000"/>
              </a:lnSpc>
              <a:spcBef>
                <a:spcPts val="0"/>
              </a:spcBef>
              <a:spcAft>
                <a:spcPts val="0"/>
              </a:spcAft>
              <a:buNone/>
            </a:pPr>
            <a:endParaRPr sz="1976">
              <a:latin typeface="Montserrat"/>
              <a:ea typeface="Montserrat"/>
              <a:cs typeface="Montserrat"/>
              <a:sym typeface="Montserrat"/>
            </a:endParaRPr>
          </a:p>
          <a:p>
            <a:pPr marL="0" lvl="0" indent="0" algn="l" rtl="0">
              <a:lnSpc>
                <a:spcPct val="115000"/>
              </a:lnSpc>
              <a:spcBef>
                <a:spcPts val="1200"/>
              </a:spcBef>
              <a:spcAft>
                <a:spcPts val="1200"/>
              </a:spcAft>
              <a:buNone/>
            </a:pPr>
            <a:endParaRPr sz="1442">
              <a:latin typeface="Montserrat"/>
              <a:ea typeface="Montserrat"/>
              <a:cs typeface="Montserrat"/>
              <a:sym typeface="Montserra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41"/>
          <p:cNvSpPr txBox="1">
            <a:spLocks noGrp="1"/>
          </p:cNvSpPr>
          <p:nvPr>
            <p:ph type="title"/>
          </p:nvPr>
        </p:nvSpPr>
        <p:spPr>
          <a:xfrm>
            <a:off x="997925" y="2251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b="1"/>
              <a:t>Signos y síntomas :</a:t>
            </a:r>
            <a:endParaRPr b="1"/>
          </a:p>
        </p:txBody>
      </p:sp>
      <p:sp>
        <p:nvSpPr>
          <p:cNvPr id="305" name="Google Shape;305;p41"/>
          <p:cNvSpPr txBox="1">
            <a:spLocks noGrp="1"/>
          </p:cNvSpPr>
          <p:nvPr>
            <p:ph type="body" idx="1"/>
          </p:nvPr>
        </p:nvSpPr>
        <p:spPr>
          <a:xfrm>
            <a:off x="997925" y="716550"/>
            <a:ext cx="8002800" cy="4326600"/>
          </a:xfrm>
          <a:prstGeom prst="rect">
            <a:avLst/>
          </a:prstGeom>
        </p:spPr>
        <p:txBody>
          <a:bodyPr spcFirstLastPara="1" wrap="square" lIns="91425" tIns="91425" rIns="91425" bIns="91425" anchor="t" anchorCtr="0">
            <a:normAutofit fontScale="25000" lnSpcReduction="20000"/>
          </a:bodyPr>
          <a:lstStyle/>
          <a:p>
            <a:pPr marL="0" lvl="0" indent="0" algn="l" rtl="0">
              <a:lnSpc>
                <a:spcPct val="100000"/>
              </a:lnSpc>
              <a:spcBef>
                <a:spcPts val="0"/>
              </a:spcBef>
              <a:spcAft>
                <a:spcPts val="0"/>
              </a:spcAft>
              <a:buNone/>
            </a:pPr>
            <a:endParaRPr sz="1100">
              <a:solidFill>
                <a:schemeClr val="dk1"/>
              </a:solidFill>
            </a:endParaRPr>
          </a:p>
          <a:p>
            <a:pPr marL="0" lvl="0" indent="0" algn="l" rtl="0">
              <a:lnSpc>
                <a:spcPct val="100000"/>
              </a:lnSpc>
              <a:spcBef>
                <a:spcPts val="0"/>
              </a:spcBef>
              <a:spcAft>
                <a:spcPts val="0"/>
              </a:spcAft>
              <a:buNone/>
            </a:pPr>
            <a:r>
              <a:rPr lang="es" sz="7050" b="1"/>
              <a:t>Ictericia es un signo precoz y rápidamente progresivo</a:t>
            </a:r>
            <a:endParaRPr sz="7050" b="1"/>
          </a:p>
          <a:p>
            <a:pPr marL="0" lvl="0" indent="0" algn="l" rtl="0">
              <a:lnSpc>
                <a:spcPct val="100000"/>
              </a:lnSpc>
              <a:spcBef>
                <a:spcPts val="0"/>
              </a:spcBef>
              <a:spcAft>
                <a:spcPts val="0"/>
              </a:spcAft>
              <a:buNone/>
            </a:pPr>
            <a:r>
              <a:rPr lang="es" sz="7050" b="1"/>
              <a:t>Encefalopatía </a:t>
            </a:r>
            <a:endParaRPr sz="7050" b="1"/>
          </a:p>
          <a:p>
            <a:pPr marL="0" lvl="0" indent="0" algn="l" rtl="0">
              <a:lnSpc>
                <a:spcPct val="100000"/>
              </a:lnSpc>
              <a:spcBef>
                <a:spcPts val="0"/>
              </a:spcBef>
              <a:spcAft>
                <a:spcPts val="0"/>
              </a:spcAft>
              <a:buNone/>
            </a:pPr>
            <a:r>
              <a:rPr lang="es" sz="7050" b="1"/>
              <a:t>Aumento en ambas fracciones de la bilirrubina aunque con mayor intensidad la conjugada, se acompaña de una elevación de transaminasas que a menudo exceden inicialmente en 50 veces los valores normales pero que con frecuencia de descienden en el curso de los primeros cinco o seis días </a:t>
            </a:r>
            <a:endParaRPr sz="7050" b="1"/>
          </a:p>
          <a:p>
            <a:pPr marL="0" lvl="0" indent="0" algn="l" rtl="0">
              <a:lnSpc>
                <a:spcPct val="100000"/>
              </a:lnSpc>
              <a:spcBef>
                <a:spcPts val="0"/>
              </a:spcBef>
              <a:spcAft>
                <a:spcPts val="0"/>
              </a:spcAft>
              <a:buNone/>
            </a:pPr>
            <a:r>
              <a:rPr lang="es" sz="7050" b="1"/>
              <a:t>Reducción progresiva del tamaño del hígado hasta llegar la desaparición de la matidez hepática habitual (signo que implica habitualmente un mal pronóstico ) el hallazgo por el contrario y una hepatomegalia es franca y dolorosa es un dato muy sugestivo del síndrome de Budd Chiari </a:t>
            </a:r>
            <a:endParaRPr sz="7050" b="1"/>
          </a:p>
          <a:p>
            <a:pPr marL="0" lvl="0" indent="0" algn="l" rtl="0">
              <a:lnSpc>
                <a:spcPct val="100000"/>
              </a:lnSpc>
              <a:spcBef>
                <a:spcPts val="0"/>
              </a:spcBef>
              <a:spcAft>
                <a:spcPts val="0"/>
              </a:spcAft>
              <a:buNone/>
            </a:pPr>
            <a:endParaRPr sz="7050" b="1"/>
          </a:p>
          <a:p>
            <a:pPr marL="0" lvl="0" indent="0" algn="l" rtl="0">
              <a:lnSpc>
                <a:spcPct val="100000"/>
              </a:lnSpc>
              <a:spcBef>
                <a:spcPts val="0"/>
              </a:spcBef>
              <a:spcAft>
                <a:spcPts val="0"/>
              </a:spcAft>
              <a:buNone/>
            </a:pPr>
            <a:r>
              <a:rPr lang="es" sz="7050" b="1"/>
              <a:t>Es el acceso de sustancias provenientes de la circulación portal al torrente circulatorio que tendrían efecto tóxico en el sistema nervioso central donde ocasionarían alteraciones de la neurotransmisión además provocar y edema cerebral y trastornos del flujo sanguíneo cerebral .</a:t>
            </a:r>
            <a:endParaRPr sz="7050" b="1"/>
          </a:p>
          <a:p>
            <a:pPr marL="0" lvl="0" indent="0" algn="l" rtl="0">
              <a:lnSpc>
                <a:spcPct val="100000"/>
              </a:lnSpc>
              <a:spcBef>
                <a:spcPts val="0"/>
              </a:spcBef>
              <a:spcAft>
                <a:spcPts val="0"/>
              </a:spcAft>
              <a:buNone/>
            </a:pPr>
            <a:r>
              <a:rPr lang="es" sz="7050" b="1"/>
              <a:t>Amoniaco </a:t>
            </a:r>
            <a:endParaRPr sz="7050" b="1"/>
          </a:p>
          <a:p>
            <a:pPr marL="0" lvl="0" indent="0" algn="l" rtl="0">
              <a:lnSpc>
                <a:spcPct val="100000"/>
              </a:lnSpc>
              <a:spcBef>
                <a:spcPts val="0"/>
              </a:spcBef>
              <a:spcAft>
                <a:spcPts val="0"/>
              </a:spcAft>
              <a:buNone/>
            </a:pPr>
            <a:r>
              <a:rPr lang="es" sz="7050" b="1"/>
              <a:t>Benzodiacepinas naturales </a:t>
            </a:r>
            <a:endParaRPr sz="7050" b="1"/>
          </a:p>
          <a:p>
            <a:pPr marL="0" lvl="0" indent="0" algn="l" rtl="0">
              <a:lnSpc>
                <a:spcPct val="100000"/>
              </a:lnSpc>
              <a:spcBef>
                <a:spcPts val="0"/>
              </a:spcBef>
              <a:spcAft>
                <a:spcPts val="0"/>
              </a:spcAft>
              <a:buClr>
                <a:schemeClr val="dk1"/>
              </a:buClr>
              <a:buSzPts val="275"/>
              <a:buFont typeface="Arial"/>
              <a:buNone/>
            </a:pPr>
            <a:r>
              <a:rPr lang="es" sz="7050" b="1"/>
              <a:t>Manganeso</a:t>
            </a:r>
            <a:endParaRPr sz="7050" b="1"/>
          </a:p>
          <a:p>
            <a:pPr marL="0" lvl="0" indent="0" algn="l" rtl="0">
              <a:spcBef>
                <a:spcPts val="0"/>
              </a:spcBef>
              <a:spcAft>
                <a:spcPts val="1200"/>
              </a:spcAft>
              <a:buNone/>
            </a:pPr>
            <a:endParaRPr sz="705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5"/>
          <p:cNvSpPr txBox="1">
            <a:spLocks noGrp="1"/>
          </p:cNvSpPr>
          <p:nvPr>
            <p:ph type="title"/>
          </p:nvPr>
        </p:nvSpPr>
        <p:spPr>
          <a:xfrm>
            <a:off x="294500" y="1537300"/>
            <a:ext cx="4152600" cy="1751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3800" b="1"/>
              <a:t>Transaminasas:</a:t>
            </a:r>
            <a:endParaRPr sz="3800" b="1"/>
          </a:p>
        </p:txBody>
      </p:sp>
      <p:sp>
        <p:nvSpPr>
          <p:cNvPr id="147" name="Google Shape;147;p15"/>
          <p:cNvSpPr txBox="1">
            <a:spLocks noGrp="1"/>
          </p:cNvSpPr>
          <p:nvPr>
            <p:ph type="subTitle" idx="1"/>
          </p:nvPr>
        </p:nvSpPr>
        <p:spPr>
          <a:xfrm>
            <a:off x="494875" y="2254625"/>
            <a:ext cx="3419100" cy="1751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700" b="1"/>
              <a:t>ASAT o GOT: Hígado, corazón, músculo esquelético, riñón y cerebro. Citosol y mitocondrias </a:t>
            </a:r>
            <a:endParaRPr sz="1700" b="1"/>
          </a:p>
          <a:p>
            <a:pPr marL="0" lvl="0" indent="0" algn="l" rtl="0">
              <a:spcBef>
                <a:spcPts val="0"/>
              </a:spcBef>
              <a:spcAft>
                <a:spcPts val="0"/>
              </a:spcAft>
              <a:buNone/>
            </a:pPr>
            <a:r>
              <a:rPr lang="es" sz="1700" b="1"/>
              <a:t>ALAT o GPT: Hígado. Citosol</a:t>
            </a:r>
            <a:endParaRPr sz="1700" b="1"/>
          </a:p>
          <a:p>
            <a:pPr marL="0" lvl="0" indent="0" algn="l" rtl="0">
              <a:spcBef>
                <a:spcPts val="0"/>
              </a:spcBef>
              <a:spcAft>
                <a:spcPts val="0"/>
              </a:spcAft>
              <a:buNone/>
            </a:pPr>
            <a:r>
              <a:rPr lang="es" sz="1700" b="1"/>
              <a:t>Cociente Normal : GOT/GPT = 1,3 </a:t>
            </a:r>
            <a:endParaRPr sz="1700" b="1"/>
          </a:p>
        </p:txBody>
      </p:sp>
      <p:sp>
        <p:nvSpPr>
          <p:cNvPr id="148" name="Google Shape;148;p15"/>
          <p:cNvSpPr txBox="1">
            <a:spLocks noGrp="1"/>
          </p:cNvSpPr>
          <p:nvPr>
            <p:ph type="body" idx="2"/>
          </p:nvPr>
        </p:nvSpPr>
        <p:spPr>
          <a:xfrm>
            <a:off x="4524900" y="306150"/>
            <a:ext cx="4330200" cy="4531200"/>
          </a:xfrm>
          <a:prstGeom prst="rect">
            <a:avLst/>
          </a:prstGeom>
        </p:spPr>
        <p:txBody>
          <a:bodyPr spcFirstLastPara="1" wrap="square" lIns="91425" tIns="91425" rIns="91425" bIns="91425" anchor="t" anchorCtr="0">
            <a:noAutofit/>
          </a:bodyPr>
          <a:lstStyle/>
          <a:p>
            <a:pPr marL="457200" lvl="0" indent="-393700" algn="l" rtl="0">
              <a:spcBef>
                <a:spcPts val="0"/>
              </a:spcBef>
              <a:spcAft>
                <a:spcPts val="0"/>
              </a:spcAft>
              <a:buSzPts val="2600"/>
              <a:buChar char="-"/>
            </a:pPr>
            <a:r>
              <a:rPr lang="es" sz="2600" b="1"/>
              <a:t>Alcoholismo.</a:t>
            </a:r>
            <a:endParaRPr sz="2600" b="1"/>
          </a:p>
          <a:p>
            <a:pPr marL="457200" lvl="0" indent="-393700" algn="l" rtl="0">
              <a:spcBef>
                <a:spcPts val="0"/>
              </a:spcBef>
              <a:spcAft>
                <a:spcPts val="0"/>
              </a:spcAft>
              <a:buSzPts val="2600"/>
              <a:buChar char="-"/>
            </a:pPr>
            <a:r>
              <a:rPr lang="es" sz="2600" b="1"/>
              <a:t>Hepatitis viral.</a:t>
            </a:r>
            <a:endParaRPr sz="2600" b="1"/>
          </a:p>
          <a:p>
            <a:pPr marL="457200" lvl="0" indent="-393700" algn="l" rtl="0">
              <a:spcBef>
                <a:spcPts val="0"/>
              </a:spcBef>
              <a:spcAft>
                <a:spcPts val="0"/>
              </a:spcAft>
              <a:buSzPts val="2600"/>
              <a:buChar char="-"/>
            </a:pPr>
            <a:r>
              <a:rPr lang="es" sz="2600" b="1"/>
              <a:t>Paracetamol.</a:t>
            </a:r>
            <a:endParaRPr sz="2600" b="1"/>
          </a:p>
          <a:p>
            <a:pPr marL="457200" lvl="0" indent="-393700" algn="l" rtl="0">
              <a:spcBef>
                <a:spcPts val="0"/>
              </a:spcBef>
              <a:spcAft>
                <a:spcPts val="0"/>
              </a:spcAft>
              <a:buSzPts val="2600"/>
              <a:buChar char="-"/>
            </a:pPr>
            <a:r>
              <a:rPr lang="es" sz="2600" b="1"/>
              <a:t>IECA.</a:t>
            </a:r>
            <a:endParaRPr sz="2600" b="1"/>
          </a:p>
          <a:p>
            <a:pPr marL="457200" lvl="0" indent="-393700" algn="l" rtl="0">
              <a:spcBef>
                <a:spcPts val="0"/>
              </a:spcBef>
              <a:spcAft>
                <a:spcPts val="0"/>
              </a:spcAft>
              <a:buSzPts val="2600"/>
              <a:buChar char="-"/>
            </a:pPr>
            <a:r>
              <a:rPr lang="es" sz="2600" b="1"/>
              <a:t>Fluconazol.</a:t>
            </a:r>
            <a:endParaRPr sz="2600" b="1"/>
          </a:p>
          <a:p>
            <a:pPr marL="457200" lvl="0" indent="-393700" algn="l" rtl="0">
              <a:spcBef>
                <a:spcPts val="0"/>
              </a:spcBef>
              <a:spcAft>
                <a:spcPts val="0"/>
              </a:spcAft>
              <a:buSzPts val="2600"/>
              <a:buChar char="-"/>
            </a:pPr>
            <a:r>
              <a:rPr lang="es" sz="2600" b="1"/>
              <a:t>Esteatosis (DBT , obesidad y amiodarona).</a:t>
            </a:r>
            <a:endParaRPr sz="2600" b="1"/>
          </a:p>
          <a:p>
            <a:pPr marL="457200" lvl="0" indent="-393700" algn="l" rtl="0">
              <a:spcBef>
                <a:spcPts val="0"/>
              </a:spcBef>
              <a:spcAft>
                <a:spcPts val="0"/>
              </a:spcAft>
              <a:buSzPts val="2600"/>
              <a:buChar char="-"/>
            </a:pPr>
            <a:r>
              <a:rPr lang="es" sz="2600" b="1"/>
              <a:t>Fallo cardíaco.</a:t>
            </a:r>
            <a:endParaRPr sz="2600" b="1"/>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42"/>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500" b="1"/>
              <a:t>Más signos y síntomas: </a:t>
            </a:r>
            <a:endParaRPr sz="2500" b="1"/>
          </a:p>
        </p:txBody>
      </p:sp>
      <p:sp>
        <p:nvSpPr>
          <p:cNvPr id="311" name="Google Shape;311;p42"/>
          <p:cNvSpPr txBox="1">
            <a:spLocks noGrp="1"/>
          </p:cNvSpPr>
          <p:nvPr>
            <p:ph type="body" idx="1"/>
          </p:nvPr>
        </p:nvSpPr>
        <p:spPr>
          <a:xfrm>
            <a:off x="1297500" y="1068325"/>
            <a:ext cx="7226700" cy="3331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400" b="1"/>
              <a:t>Hipoglucemia : no hay reservas ni gluconeogénesis. </a:t>
            </a:r>
            <a:endParaRPr sz="2400" b="1"/>
          </a:p>
          <a:p>
            <a:pPr marL="0" lvl="0" indent="0" algn="l" rtl="0">
              <a:spcBef>
                <a:spcPts val="1200"/>
              </a:spcBef>
              <a:spcAft>
                <a:spcPts val="0"/>
              </a:spcAft>
              <a:buNone/>
            </a:pPr>
            <a:r>
              <a:rPr lang="es" sz="2400" b="1"/>
              <a:t>Diátesis hemorrágica.</a:t>
            </a:r>
            <a:endParaRPr sz="2400" b="1"/>
          </a:p>
          <a:p>
            <a:pPr marL="0" lvl="0" indent="0" algn="l" rtl="0">
              <a:spcBef>
                <a:spcPts val="1200"/>
              </a:spcBef>
              <a:spcAft>
                <a:spcPts val="0"/>
              </a:spcAft>
              <a:buNone/>
            </a:pPr>
            <a:r>
              <a:rPr lang="es" sz="2400" b="1"/>
              <a:t>Insuficiencia renal : Urea, creatinina y FG.</a:t>
            </a:r>
            <a:endParaRPr sz="2400" b="1"/>
          </a:p>
          <a:p>
            <a:pPr marL="0" lvl="0" indent="0" algn="l" rtl="0">
              <a:spcBef>
                <a:spcPts val="1200"/>
              </a:spcBef>
              <a:spcAft>
                <a:spcPts val="0"/>
              </a:spcAft>
              <a:buNone/>
            </a:pPr>
            <a:r>
              <a:rPr lang="es" sz="2400" b="1"/>
              <a:t>Complicaciones infecciosas.</a:t>
            </a:r>
            <a:endParaRPr sz="2400" b="1"/>
          </a:p>
          <a:p>
            <a:pPr marL="0" lvl="0" indent="0" algn="l" rtl="0">
              <a:spcBef>
                <a:spcPts val="1200"/>
              </a:spcBef>
              <a:spcAft>
                <a:spcPts val="0"/>
              </a:spcAft>
              <a:buNone/>
            </a:pPr>
            <a:r>
              <a:rPr lang="es" sz="2400" b="1"/>
              <a:t>Alteraciones del estado ácido básico.  </a:t>
            </a:r>
            <a:endParaRPr sz="2400" b="1"/>
          </a:p>
          <a:p>
            <a:pPr marL="0" lvl="0" indent="0" algn="l" rtl="0">
              <a:spcBef>
                <a:spcPts val="1200"/>
              </a:spcBef>
              <a:spcAft>
                <a:spcPts val="1200"/>
              </a:spcAft>
              <a:buNone/>
            </a:pPr>
            <a:endParaRPr b="1"/>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43"/>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400" b="1"/>
              <a:t>DX:</a:t>
            </a:r>
            <a:endParaRPr sz="4100" b="1"/>
          </a:p>
        </p:txBody>
      </p:sp>
      <p:sp>
        <p:nvSpPr>
          <p:cNvPr id="317" name="Google Shape;317;p43"/>
          <p:cNvSpPr txBox="1">
            <a:spLocks noGrp="1"/>
          </p:cNvSpPr>
          <p:nvPr>
            <p:ph type="body" idx="1"/>
          </p:nvPr>
        </p:nvSpPr>
        <p:spPr>
          <a:xfrm>
            <a:off x="1149225" y="860275"/>
            <a:ext cx="7734900" cy="40089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s" sz="2100" b="1"/>
              <a:t>La determinación de la tasa de protrombina o del factor V es imprescindible tanto para el diagnóstico como para el seguimiento </a:t>
            </a:r>
            <a:endParaRPr sz="2100" b="1"/>
          </a:p>
          <a:p>
            <a:pPr marL="0" lvl="0" indent="0" algn="l" rtl="0">
              <a:lnSpc>
                <a:spcPct val="100000"/>
              </a:lnSpc>
              <a:spcBef>
                <a:spcPts val="0"/>
              </a:spcBef>
              <a:spcAft>
                <a:spcPts val="0"/>
              </a:spcAft>
              <a:buNone/>
            </a:pPr>
            <a:r>
              <a:rPr lang="es" sz="2100" b="1"/>
              <a:t>La administración parenteral de vitamina K</a:t>
            </a:r>
            <a:endParaRPr sz="2100" b="1"/>
          </a:p>
          <a:p>
            <a:pPr marL="0" lvl="0" indent="0" algn="l" rtl="0">
              <a:lnSpc>
                <a:spcPct val="100000"/>
              </a:lnSpc>
              <a:spcBef>
                <a:spcPts val="0"/>
              </a:spcBef>
              <a:spcAft>
                <a:spcPts val="0"/>
              </a:spcAft>
              <a:buNone/>
            </a:pPr>
            <a:r>
              <a:rPr lang="es" sz="2100" b="1"/>
              <a:t>Seriados de glucemia y ionograma , equilibrio ácido básico , gasometría y función renal. </a:t>
            </a:r>
            <a:endParaRPr sz="2100" b="1"/>
          </a:p>
          <a:p>
            <a:pPr marL="0" lvl="0" indent="0" algn="l" rtl="0">
              <a:lnSpc>
                <a:spcPct val="100000"/>
              </a:lnSpc>
              <a:spcBef>
                <a:spcPts val="0"/>
              </a:spcBef>
              <a:spcAft>
                <a:spcPts val="0"/>
              </a:spcAft>
              <a:buNone/>
            </a:pPr>
            <a:r>
              <a:rPr lang="es" sz="2100" b="1"/>
              <a:t>Cultivos la determinación de marcadores de infección aguda de los virus de la hepatitis o de otros virus no hepatotropos.</a:t>
            </a:r>
            <a:endParaRPr sz="2100" b="1"/>
          </a:p>
          <a:p>
            <a:pPr marL="0" lvl="0" indent="0" algn="l" rtl="0">
              <a:lnSpc>
                <a:spcPct val="100000"/>
              </a:lnSpc>
              <a:spcBef>
                <a:spcPts val="0"/>
              </a:spcBef>
              <a:spcAft>
                <a:spcPts val="0"/>
              </a:spcAft>
              <a:buNone/>
            </a:pPr>
            <a:r>
              <a:rPr lang="es" sz="2100" b="1"/>
              <a:t>Toxicológicos como niveles de Paracetamol en sangre o alfa amanitina en orina.</a:t>
            </a:r>
            <a:endParaRPr sz="2100" b="1"/>
          </a:p>
          <a:p>
            <a:pPr marL="0" lvl="0" indent="0" algn="l" rtl="0">
              <a:lnSpc>
                <a:spcPct val="100000"/>
              </a:lnSpc>
              <a:spcBef>
                <a:spcPts val="0"/>
              </a:spcBef>
              <a:spcAft>
                <a:spcPts val="0"/>
              </a:spcAft>
              <a:buClr>
                <a:schemeClr val="dk1"/>
              </a:buClr>
              <a:buSzPts val="1100"/>
              <a:buFont typeface="Arial"/>
              <a:buNone/>
            </a:pPr>
            <a:r>
              <a:rPr lang="es" sz="2100" b="1"/>
              <a:t>Ecografía abdominal.</a:t>
            </a:r>
            <a:endParaRPr sz="2800" b="1"/>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p4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3600" b="1"/>
              <a:t>Evolución y pronóstico:</a:t>
            </a:r>
            <a:endParaRPr sz="3600" b="1"/>
          </a:p>
        </p:txBody>
      </p:sp>
      <p:sp>
        <p:nvSpPr>
          <p:cNvPr id="323" name="Google Shape;323;p44"/>
          <p:cNvSpPr txBox="1">
            <a:spLocks noGrp="1"/>
          </p:cNvSpPr>
          <p:nvPr>
            <p:ph type="body" idx="1"/>
          </p:nvPr>
        </p:nvSpPr>
        <p:spPr>
          <a:xfrm>
            <a:off x="1297500" y="1060750"/>
            <a:ext cx="8149500" cy="4194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500" b="1"/>
              <a:t>La mortalidad asciende entre un 60 a 90 %. </a:t>
            </a:r>
            <a:endParaRPr sz="2500" b="1"/>
          </a:p>
          <a:p>
            <a:pPr marL="0" lvl="0" indent="0" algn="l" rtl="0">
              <a:lnSpc>
                <a:spcPct val="100000"/>
              </a:lnSpc>
              <a:spcBef>
                <a:spcPts val="1200"/>
              </a:spcBef>
              <a:spcAft>
                <a:spcPts val="0"/>
              </a:spcAft>
              <a:buNone/>
            </a:pPr>
            <a:r>
              <a:rPr lang="es" sz="2500" b="1"/>
              <a:t>Mejor pronóstico para los casos debidos al virus A y Paracetamol y en ptes entre los 10 y los 40 años . </a:t>
            </a:r>
            <a:endParaRPr sz="2500" b="1"/>
          </a:p>
          <a:p>
            <a:pPr marL="0" lvl="0" indent="0" algn="l" rtl="0">
              <a:lnSpc>
                <a:spcPct val="100000"/>
              </a:lnSpc>
              <a:spcBef>
                <a:spcPts val="0"/>
              </a:spcBef>
              <a:spcAft>
                <a:spcPts val="0"/>
              </a:spcAft>
              <a:buNone/>
            </a:pPr>
            <a:r>
              <a:rPr lang="es" sz="2500" b="1"/>
              <a:t>El nivel máximo del encefalopatía alcanzado,  la presencia y complicaciones como: </a:t>
            </a:r>
            <a:endParaRPr sz="2500" b="1"/>
          </a:p>
          <a:p>
            <a:pPr marL="0" lvl="0" indent="0" algn="l" rtl="0">
              <a:lnSpc>
                <a:spcPct val="100000"/>
              </a:lnSpc>
              <a:spcBef>
                <a:spcPts val="0"/>
              </a:spcBef>
              <a:spcAft>
                <a:spcPts val="0"/>
              </a:spcAft>
              <a:buNone/>
            </a:pPr>
            <a:r>
              <a:rPr lang="es" sz="2500" b="1"/>
              <a:t>Edema cerebral , infecciones bacterianas , insuficiencia renal y el inicio precoz el tratamiento específico.</a:t>
            </a:r>
            <a:endParaRPr sz="2500" b="1"/>
          </a:p>
          <a:p>
            <a:pPr marL="0" lvl="0" indent="0" algn="l" rtl="0">
              <a:lnSpc>
                <a:spcPct val="100000"/>
              </a:lnSpc>
              <a:spcBef>
                <a:spcPts val="0"/>
              </a:spcBef>
              <a:spcAft>
                <a:spcPts val="0"/>
              </a:spcAft>
              <a:buNone/>
            </a:pPr>
            <a:r>
              <a:rPr lang="es" sz="2500" b="1"/>
              <a:t>Restitución ad integrum.</a:t>
            </a:r>
            <a:endParaRPr sz="2500" b="1"/>
          </a:p>
          <a:p>
            <a:pPr marL="0" lvl="0" indent="0" algn="l" rtl="0">
              <a:lnSpc>
                <a:spcPct val="100000"/>
              </a:lnSpc>
              <a:spcBef>
                <a:spcPts val="0"/>
              </a:spcBef>
              <a:spcAft>
                <a:spcPts val="0"/>
              </a:spcAft>
              <a:buNone/>
            </a:pPr>
            <a:endParaRPr sz="2100" b="1">
              <a:solidFill>
                <a:schemeClr val="dk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45"/>
          <p:cNvSpPr txBox="1">
            <a:spLocks noGrp="1"/>
          </p:cNvSpPr>
          <p:nvPr>
            <p:ph type="title"/>
          </p:nvPr>
        </p:nvSpPr>
        <p:spPr>
          <a:xfrm>
            <a:off x="1005450" y="144025"/>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b="1"/>
              <a:t>Encefalopatía aguda:</a:t>
            </a:r>
            <a:endParaRPr b="1"/>
          </a:p>
        </p:txBody>
      </p:sp>
      <p:sp>
        <p:nvSpPr>
          <p:cNvPr id="329" name="Google Shape;329;p45"/>
          <p:cNvSpPr txBox="1">
            <a:spLocks noGrp="1"/>
          </p:cNvSpPr>
          <p:nvPr>
            <p:ph type="body" idx="1"/>
          </p:nvPr>
        </p:nvSpPr>
        <p:spPr>
          <a:xfrm>
            <a:off x="1052550" y="550125"/>
            <a:ext cx="7859100" cy="4364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s" b="1"/>
              <a:t>Es la forma más habitual de presentación , corresponden a las de un síndrome constitucional agudo que puede progresar hasta el coma.</a:t>
            </a:r>
            <a:endParaRPr b="1"/>
          </a:p>
          <a:p>
            <a:pPr marL="0" lvl="0" indent="0" algn="l" rtl="0">
              <a:lnSpc>
                <a:spcPct val="100000"/>
              </a:lnSpc>
              <a:spcBef>
                <a:spcPts val="0"/>
              </a:spcBef>
              <a:spcAft>
                <a:spcPts val="0"/>
              </a:spcAft>
              <a:buClr>
                <a:schemeClr val="dk1"/>
              </a:buClr>
              <a:buSzPts val="1100"/>
              <a:buFont typeface="Arial"/>
              <a:buNone/>
            </a:pPr>
            <a:r>
              <a:rPr lang="es" b="1"/>
              <a:t>Suele iniciarse con cambios de personalidad a los que siguen trastornos y cambios bruscos en el humor con iras repentinas y euforias injustificadas , con frecuencias se asocian a trastornos del sueño con somnolencia diurna e insomnio nocturno ; la disminución de la capacidad intelectual y la desorientación temporoespacial son frecuentes y pueden seguirse de trastornos del comportamiento , con conductas  en ocasiones grotescas( lavarse las manos en la sopa ,orinar en lugares inapropiados), en otras ocasiones predominan la ideación delirante con síntomas paranoicos,  hipomaníacos,  alucinatorios y megalomaníacos.</a:t>
            </a:r>
            <a:endParaRPr b="1"/>
          </a:p>
          <a:p>
            <a:pPr marL="0" lvl="0" indent="0" algn="l" rtl="0">
              <a:lnSpc>
                <a:spcPct val="100000"/>
              </a:lnSpc>
              <a:spcBef>
                <a:spcPts val="0"/>
              </a:spcBef>
              <a:spcAft>
                <a:spcPts val="0"/>
              </a:spcAft>
              <a:buNone/>
            </a:pPr>
            <a:r>
              <a:rPr lang="es" b="1"/>
              <a:t>Entre los cambios neuromusculares el flapping tremor o asterixis es el más frecuente y característico , también puede observarse en los pies en la lengua y un caso extremos en cualquier otro músculo sometido a tensión. </a:t>
            </a:r>
            <a:endParaRPr b="1"/>
          </a:p>
          <a:p>
            <a:pPr marL="0" lvl="0" indent="0" algn="l" rtl="0">
              <a:lnSpc>
                <a:spcPct val="100000"/>
              </a:lnSpc>
              <a:spcBef>
                <a:spcPts val="0"/>
              </a:spcBef>
              <a:spcAft>
                <a:spcPts val="0"/>
              </a:spcAft>
              <a:buNone/>
            </a:pPr>
            <a:r>
              <a:rPr lang="es" b="1"/>
              <a:t>La presencia de hiperreflexia , temblor intencional , disartria y ataxia </a:t>
            </a:r>
            <a:endParaRPr b="1"/>
          </a:p>
          <a:p>
            <a:pPr marL="0" lvl="0" indent="0" algn="l" rtl="0">
              <a:lnSpc>
                <a:spcPct val="100000"/>
              </a:lnSpc>
              <a:spcBef>
                <a:spcPts val="0"/>
              </a:spcBef>
              <a:spcAft>
                <a:spcPts val="0"/>
              </a:spcAft>
              <a:buNone/>
            </a:pPr>
            <a:r>
              <a:rPr lang="es" b="1"/>
              <a:t>El coma hepático es el grado extremo del encefalopatía hepática en donde  el nivel de conciencia disminuye hasta que se anula y el paciente entra en un sueño profundo en donde los reflejos tendinosos al principio pueden estar exaltados pero más adelante están abolidos. </a:t>
            </a:r>
            <a:endParaRPr b="1"/>
          </a:p>
          <a:p>
            <a:pPr marL="0" lvl="0" indent="0" algn="l" rtl="0">
              <a:lnSpc>
                <a:spcPct val="100000"/>
              </a:lnSpc>
              <a:spcBef>
                <a:spcPts val="0"/>
              </a:spcBef>
              <a:spcAft>
                <a:spcPts val="0"/>
              </a:spcAft>
              <a:buNone/>
            </a:pPr>
            <a:r>
              <a:rPr lang="es" b="1"/>
              <a:t>Se encuentra el signo de Babinski , el flapping desaparece y se instaura midriasis y movimientos oculares erráticos .</a:t>
            </a:r>
            <a:endParaRPr b="1"/>
          </a:p>
          <a:p>
            <a:pPr marL="0" lvl="0" indent="0" algn="l" rtl="0">
              <a:lnSpc>
                <a:spcPct val="100000"/>
              </a:lnSpc>
              <a:spcBef>
                <a:spcPts val="0"/>
              </a:spcBef>
              <a:spcAft>
                <a:spcPts val="0"/>
              </a:spcAft>
              <a:buNone/>
            </a:pPr>
            <a:r>
              <a:rPr lang="es" b="1"/>
              <a:t>Crisis convulsivas </a:t>
            </a:r>
            <a:endParaRPr b="1"/>
          </a:p>
          <a:p>
            <a:pPr marL="0" lvl="0" indent="0" algn="l" rtl="0">
              <a:lnSpc>
                <a:spcPct val="100000"/>
              </a:lnSpc>
              <a:spcBef>
                <a:spcPts val="0"/>
              </a:spcBef>
              <a:spcAft>
                <a:spcPts val="0"/>
              </a:spcAft>
              <a:buNone/>
            </a:pPr>
            <a:r>
              <a:rPr lang="es" b="1"/>
              <a:t>Respiración de Kussmaul o de Cheyne-Stokes y por último apnea.</a:t>
            </a:r>
            <a:endParaRPr b="1"/>
          </a:p>
          <a:p>
            <a:pPr marL="0" lvl="0" indent="0" algn="l" rtl="0">
              <a:lnSpc>
                <a:spcPct val="100000"/>
              </a:lnSpc>
              <a:spcBef>
                <a:spcPts val="0"/>
              </a:spcBef>
              <a:spcAft>
                <a:spcPts val="0"/>
              </a:spcAft>
              <a:buClr>
                <a:schemeClr val="dk1"/>
              </a:buClr>
              <a:buSzPts val="1100"/>
              <a:buFont typeface="Arial"/>
              <a:buNone/>
            </a:pPr>
            <a:r>
              <a:rPr lang="es" b="1"/>
              <a:t>El foetor hepático es orientativo </a:t>
            </a:r>
            <a:endParaRPr sz="1500" b="1"/>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pic>
        <p:nvPicPr>
          <p:cNvPr id="334" name="Google Shape;334;p46" descr="Insuficiencia Hepática Aguda - ppt descargar"/>
          <p:cNvPicPr preferRelativeResize="0"/>
          <p:nvPr/>
        </p:nvPicPr>
        <p:blipFill>
          <a:blip r:embed="rId3">
            <a:alphaModFix/>
          </a:blip>
          <a:stretch>
            <a:fillRect/>
          </a:stretch>
        </p:blipFill>
        <p:spPr>
          <a:xfrm>
            <a:off x="1838325" y="428975"/>
            <a:ext cx="5467351" cy="4105274"/>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47"/>
          <p:cNvSpPr txBox="1">
            <a:spLocks noGrp="1"/>
          </p:cNvSpPr>
          <p:nvPr>
            <p:ph type="title"/>
          </p:nvPr>
        </p:nvSpPr>
        <p:spPr>
          <a:xfrm>
            <a:off x="1052550" y="144125"/>
            <a:ext cx="7038900" cy="9141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b="1"/>
              <a:t>Coma Hepático o encefalopatía portosistémica </a:t>
            </a:r>
            <a:endParaRPr b="1"/>
          </a:p>
        </p:txBody>
      </p:sp>
      <p:sp>
        <p:nvSpPr>
          <p:cNvPr id="340" name="Google Shape;340;p47"/>
          <p:cNvSpPr txBox="1">
            <a:spLocks noGrp="1"/>
          </p:cNvSpPr>
          <p:nvPr>
            <p:ph type="body" idx="1"/>
          </p:nvPr>
        </p:nvSpPr>
        <p:spPr>
          <a:xfrm>
            <a:off x="1184988" y="877078"/>
            <a:ext cx="7736023" cy="4049872"/>
          </a:xfrm>
          <a:prstGeom prst="rect">
            <a:avLst/>
          </a:prstGeom>
        </p:spPr>
        <p:txBody>
          <a:bodyPr spcFirstLastPara="1" wrap="square" lIns="91425" tIns="91425" rIns="91425" bIns="91425" anchor="t" anchorCtr="0">
            <a:normAutofit fontScale="55000" lnSpcReduction="20000"/>
          </a:bodyPr>
          <a:lstStyle/>
          <a:p>
            <a:pPr marL="0" lvl="0" indent="0" algn="l" rtl="0">
              <a:lnSpc>
                <a:spcPct val="100000"/>
              </a:lnSpc>
              <a:spcBef>
                <a:spcPts val="0"/>
              </a:spcBef>
              <a:spcAft>
                <a:spcPts val="0"/>
              </a:spcAft>
              <a:buNone/>
            </a:pPr>
            <a:r>
              <a:rPr lang="es" sz="2859" b="1" dirty="0"/>
              <a:t>La Encefalopatía hepática es un tipo encefalopatía metabólica, se define como la alteración del sistema nervioso central secundario a insuficiencia hepática o a la derivación de sangre de origen portal al torrente circulatorio sistémico sin pasar por el hecho hepático (derivación porto sistémica ).</a:t>
            </a:r>
            <a:endParaRPr sz="2859" b="1" dirty="0"/>
          </a:p>
          <a:p>
            <a:pPr marL="0" lvl="0" indent="0" algn="l" rtl="0">
              <a:lnSpc>
                <a:spcPct val="100000"/>
              </a:lnSpc>
              <a:spcBef>
                <a:spcPts val="0"/>
              </a:spcBef>
              <a:spcAft>
                <a:spcPts val="0"/>
              </a:spcAft>
              <a:buNone/>
            </a:pPr>
            <a:endParaRPr sz="2859" b="1" dirty="0"/>
          </a:p>
          <a:p>
            <a:pPr marL="0" lvl="0" indent="0" algn="l" rtl="0">
              <a:lnSpc>
                <a:spcPct val="100000"/>
              </a:lnSpc>
              <a:spcBef>
                <a:spcPts val="0"/>
              </a:spcBef>
              <a:spcAft>
                <a:spcPts val="0"/>
              </a:spcAft>
              <a:buClr>
                <a:schemeClr val="dk1"/>
              </a:buClr>
              <a:buSzPct val="38461"/>
              <a:buFont typeface="Arial"/>
              <a:buNone/>
            </a:pPr>
            <a:r>
              <a:rPr lang="es" sz="2859" b="1" dirty="0"/>
              <a:t>Es de carácter reversible con la normalización de las funciones hepática,  la corrección de la derivación porto sistémica o el tratamiento de los factores desencadenantes .</a:t>
            </a:r>
            <a:endParaRPr sz="2859" b="1" dirty="0"/>
          </a:p>
          <a:p>
            <a:pPr marL="0" lvl="0" indent="0" algn="l" rtl="0">
              <a:lnSpc>
                <a:spcPct val="100000"/>
              </a:lnSpc>
              <a:spcBef>
                <a:spcPts val="0"/>
              </a:spcBef>
              <a:spcAft>
                <a:spcPts val="0"/>
              </a:spcAft>
              <a:buClr>
                <a:schemeClr val="dk1"/>
              </a:buClr>
              <a:buSzPct val="38461"/>
              <a:buFont typeface="Arial"/>
              <a:buNone/>
            </a:pPr>
            <a:endParaRPr sz="2859" b="1" dirty="0"/>
          </a:p>
          <a:p>
            <a:pPr marL="0" lvl="0" indent="0" algn="l" rtl="0">
              <a:lnSpc>
                <a:spcPct val="100000"/>
              </a:lnSpc>
              <a:spcBef>
                <a:spcPts val="0"/>
              </a:spcBef>
              <a:spcAft>
                <a:spcPts val="0"/>
              </a:spcAft>
              <a:buClr>
                <a:schemeClr val="dk1"/>
              </a:buClr>
              <a:buSzPct val="38461"/>
              <a:buFont typeface="Arial"/>
              <a:buNone/>
            </a:pPr>
            <a:r>
              <a:rPr lang="es" sz="2859" b="1" dirty="0"/>
              <a:t>La insuficiencia hepática de inicio tardío se caracterizaría por la aparición de encefalopatía más allá de las ocho semanas de inicio del cuadro y antes de la semana 24,  y la insuficiencia hepática aguda que cursará sin encefalopatía pero con signos clínicos y biológicos de insuficiencia hepatocelular importante básicamente tasa de protrombina o factor V bajos .</a:t>
            </a:r>
            <a:endParaRPr sz="2859" b="1" dirty="0"/>
          </a:p>
          <a:p>
            <a:pPr marL="0" lvl="0" indent="0" algn="l" rtl="0">
              <a:lnSpc>
                <a:spcPct val="100000"/>
              </a:lnSpc>
              <a:spcBef>
                <a:spcPts val="0"/>
              </a:spcBef>
              <a:spcAft>
                <a:spcPts val="0"/>
              </a:spcAft>
              <a:buClr>
                <a:schemeClr val="dk1"/>
              </a:buClr>
              <a:buSzPct val="38461"/>
              <a:buFont typeface="Arial"/>
              <a:buNone/>
            </a:pPr>
            <a:endParaRPr sz="2859" b="1" dirty="0"/>
          </a:p>
          <a:p>
            <a:pPr marL="0" lvl="0" indent="0" algn="l" rtl="0">
              <a:lnSpc>
                <a:spcPct val="100000"/>
              </a:lnSpc>
              <a:spcBef>
                <a:spcPts val="0"/>
              </a:spcBef>
              <a:spcAft>
                <a:spcPts val="0"/>
              </a:spcAft>
              <a:buClr>
                <a:schemeClr val="dk1"/>
              </a:buClr>
              <a:buSzPct val="38461"/>
              <a:buFont typeface="Arial"/>
              <a:buNone/>
            </a:pPr>
            <a:r>
              <a:rPr lang="es" sz="2859" b="1" dirty="0"/>
              <a:t>Los signos clínicos de edema cerebral e hipertensión endocraneana son evidentes como rigidez de de celebración,  alteraciones del tamaño pupilar , episodios de hipertensión arterial y crisis convulsivas (estas manifestaciones suelen ser tardías). </a:t>
            </a:r>
            <a:endParaRPr sz="2859" b="1" dirty="0"/>
          </a:p>
          <a:p>
            <a:pPr marL="0" lvl="0" indent="0" algn="l" rtl="0">
              <a:lnSpc>
                <a:spcPct val="100000"/>
              </a:lnSpc>
              <a:spcBef>
                <a:spcPts val="0"/>
              </a:spcBef>
              <a:spcAft>
                <a:spcPts val="0"/>
              </a:spcAft>
              <a:buClr>
                <a:schemeClr val="dk1"/>
              </a:buClr>
              <a:buSzPct val="100000"/>
              <a:buFont typeface="Arial"/>
              <a:buNone/>
            </a:pPr>
            <a:endParaRPr sz="1100" dirty="0"/>
          </a:p>
          <a:p>
            <a:pPr marL="0" lvl="0" indent="0" algn="l" rtl="0">
              <a:lnSpc>
                <a:spcPct val="100000"/>
              </a:lnSpc>
              <a:spcBef>
                <a:spcPts val="0"/>
              </a:spcBef>
              <a:spcAft>
                <a:spcPts val="0"/>
              </a:spcAft>
              <a:buClr>
                <a:schemeClr val="dk1"/>
              </a:buClr>
              <a:buSzPct val="100000"/>
              <a:buFont typeface="Arial"/>
              <a:buNone/>
            </a:pPr>
            <a:endParaRPr sz="1100" dirty="0"/>
          </a:p>
          <a:p>
            <a:pPr marL="0" lvl="0" indent="0" algn="l" rtl="0">
              <a:lnSpc>
                <a:spcPct val="100000"/>
              </a:lnSpc>
              <a:spcBef>
                <a:spcPts val="0"/>
              </a:spcBef>
              <a:spcAft>
                <a:spcPts val="0"/>
              </a:spcAft>
              <a:buClr>
                <a:schemeClr val="dk1"/>
              </a:buClr>
              <a:buSzPct val="100000"/>
              <a:buFont typeface="Arial"/>
              <a:buNone/>
            </a:pPr>
            <a:endParaRPr sz="1100" dirty="0"/>
          </a:p>
          <a:p>
            <a:pPr marL="0" lvl="0" indent="0" algn="l" rtl="0">
              <a:lnSpc>
                <a:spcPct val="100000"/>
              </a:lnSpc>
              <a:spcBef>
                <a:spcPts val="0"/>
              </a:spcBef>
              <a:spcAft>
                <a:spcPts val="0"/>
              </a:spcAft>
              <a:buClr>
                <a:schemeClr val="dk1"/>
              </a:buClr>
              <a:buSzPct val="100000"/>
              <a:buFont typeface="Arial"/>
              <a:buNone/>
            </a:pPr>
            <a:endParaRPr sz="1100" dirty="0"/>
          </a:p>
          <a:p>
            <a:pPr marL="0" lvl="0" indent="0" algn="l" rtl="0">
              <a:spcBef>
                <a:spcPts val="0"/>
              </a:spcBef>
              <a:spcAft>
                <a:spcPts val="1200"/>
              </a:spcAft>
              <a:buNone/>
            </a:pP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Google Shape;345;p48"/>
          <p:cNvSpPr txBox="1">
            <a:spLocks noGrp="1"/>
          </p:cNvSpPr>
          <p:nvPr>
            <p:ph type="title"/>
          </p:nvPr>
        </p:nvSpPr>
        <p:spPr>
          <a:xfrm>
            <a:off x="1108400" y="1693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b="1"/>
              <a:t>Anatomía patológica</a:t>
            </a:r>
            <a:endParaRPr b="1"/>
          </a:p>
        </p:txBody>
      </p:sp>
      <p:sp>
        <p:nvSpPr>
          <p:cNvPr id="346" name="Google Shape;346;p48"/>
          <p:cNvSpPr txBox="1">
            <a:spLocks noGrp="1"/>
          </p:cNvSpPr>
          <p:nvPr>
            <p:ph type="body" idx="1"/>
          </p:nvPr>
        </p:nvSpPr>
        <p:spPr>
          <a:xfrm>
            <a:off x="1108400" y="727950"/>
            <a:ext cx="7740900" cy="29112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s" sz="1600" b="1"/>
              <a:t>La alteración histológica cerebral es la presencia de astrocitosis de Alzheimer tipo II. </a:t>
            </a:r>
            <a:endParaRPr sz="1600" b="1"/>
          </a:p>
          <a:p>
            <a:pPr marL="0" lvl="0" indent="0" algn="l" rtl="0">
              <a:lnSpc>
                <a:spcPct val="100000"/>
              </a:lnSpc>
              <a:spcBef>
                <a:spcPts val="0"/>
              </a:spcBef>
              <a:spcAft>
                <a:spcPts val="0"/>
              </a:spcAft>
              <a:buNone/>
            </a:pPr>
            <a:r>
              <a:rPr lang="es" sz="1600" b="1"/>
              <a:t>En los pacientes con insuficiencia hepática aguda grave pueden desarrollar edema cerebral que puede complicarse con lesiones secundarias a hipertensión endocraneal como herniación transtentorial .</a:t>
            </a:r>
            <a:endParaRPr sz="1600" b="1"/>
          </a:p>
          <a:p>
            <a:pPr marL="0" lvl="0" indent="0" algn="l" rtl="0">
              <a:lnSpc>
                <a:spcPct val="100000"/>
              </a:lnSpc>
              <a:spcBef>
                <a:spcPts val="0"/>
              </a:spcBef>
              <a:spcAft>
                <a:spcPts val="0"/>
              </a:spcAft>
              <a:buClr>
                <a:schemeClr val="dk1"/>
              </a:buClr>
              <a:buSzPts val="1100"/>
              <a:buFont typeface="Arial"/>
              <a:buNone/>
            </a:pPr>
            <a:r>
              <a:rPr lang="es" sz="1600" b="1"/>
              <a:t>En pacientes con encefalopatía hepática crónica puede observarse atrofia cerebral y pérdida de neuronal las lesiones pueden extenderse también a la médula como una encefalomielopatía donde se acompaña de desmielinización de los cordones laterales .</a:t>
            </a:r>
            <a:endParaRPr sz="1600" b="1"/>
          </a:p>
          <a:p>
            <a:pPr marL="0" lvl="0" indent="0" algn="l" rtl="0">
              <a:spcBef>
                <a:spcPts val="0"/>
              </a:spcBef>
              <a:spcAft>
                <a:spcPts val="1200"/>
              </a:spcAft>
              <a:buNone/>
            </a:pPr>
            <a:endParaRPr sz="1800" b="1"/>
          </a:p>
        </p:txBody>
      </p:sp>
      <p:pic>
        <p:nvPicPr>
          <p:cNvPr id="347" name="Google Shape;347;p48" descr="Alzheimer type II astrocyte - Wikipedia"/>
          <p:cNvPicPr preferRelativeResize="0"/>
          <p:nvPr/>
        </p:nvPicPr>
        <p:blipFill>
          <a:blip r:embed="rId3">
            <a:alphaModFix/>
          </a:blip>
          <a:stretch>
            <a:fillRect/>
          </a:stretch>
        </p:blipFill>
        <p:spPr>
          <a:xfrm>
            <a:off x="2306413" y="2571750"/>
            <a:ext cx="4531175" cy="23880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6"/>
          <p:cNvSpPr txBox="1">
            <a:spLocks noGrp="1"/>
          </p:cNvSpPr>
          <p:nvPr>
            <p:ph type="title"/>
          </p:nvPr>
        </p:nvSpPr>
        <p:spPr>
          <a:xfrm>
            <a:off x="1032775" y="1386025"/>
            <a:ext cx="2506500" cy="1011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5100" b="1"/>
              <a:t>GGT:</a:t>
            </a:r>
            <a:endParaRPr sz="5100" b="1"/>
          </a:p>
        </p:txBody>
      </p:sp>
      <p:sp>
        <p:nvSpPr>
          <p:cNvPr id="154" name="Google Shape;154;p16"/>
          <p:cNvSpPr txBox="1">
            <a:spLocks noGrp="1"/>
          </p:cNvSpPr>
          <p:nvPr>
            <p:ph type="subTitle" idx="1"/>
          </p:nvPr>
        </p:nvSpPr>
        <p:spPr>
          <a:xfrm>
            <a:off x="762775" y="2327025"/>
            <a:ext cx="3676800" cy="1011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2200" b="1"/>
              <a:t>Riñón, páncreas, hígado, bazo y pulmón.</a:t>
            </a:r>
            <a:endParaRPr sz="2200" b="1"/>
          </a:p>
        </p:txBody>
      </p:sp>
      <p:sp>
        <p:nvSpPr>
          <p:cNvPr id="155" name="Google Shape;155;p16"/>
          <p:cNvSpPr txBox="1">
            <a:spLocks noGrp="1"/>
          </p:cNvSpPr>
          <p:nvPr>
            <p:ph type="body" idx="2"/>
          </p:nvPr>
        </p:nvSpPr>
        <p:spPr>
          <a:xfrm>
            <a:off x="4137025" y="1380225"/>
            <a:ext cx="4825800" cy="2904600"/>
          </a:xfrm>
          <a:prstGeom prst="rect">
            <a:avLst/>
          </a:prstGeom>
        </p:spPr>
        <p:txBody>
          <a:bodyPr spcFirstLastPara="1" wrap="square" lIns="91425" tIns="91425" rIns="91425" bIns="91425" anchor="t" anchorCtr="0">
            <a:noAutofit/>
          </a:bodyPr>
          <a:lstStyle/>
          <a:p>
            <a:pPr marL="457200" lvl="0" indent="-419100" algn="l" rtl="0">
              <a:spcBef>
                <a:spcPts val="0"/>
              </a:spcBef>
              <a:spcAft>
                <a:spcPts val="0"/>
              </a:spcAft>
              <a:buSzPts val="3000"/>
              <a:buChar char="-"/>
            </a:pPr>
            <a:r>
              <a:rPr lang="es" sz="3000" b="1"/>
              <a:t>Procesos tumorales</a:t>
            </a:r>
            <a:endParaRPr sz="3000" b="1"/>
          </a:p>
          <a:p>
            <a:pPr marL="457200" lvl="0" indent="-419100" algn="l" rtl="0">
              <a:spcBef>
                <a:spcPts val="0"/>
              </a:spcBef>
              <a:spcAft>
                <a:spcPts val="0"/>
              </a:spcAft>
              <a:buSzPts val="3000"/>
              <a:buChar char="-"/>
            </a:pPr>
            <a:r>
              <a:rPr lang="es" sz="3000" b="1"/>
              <a:t>Inducción enzimática por insecticidas, alcohol, fenobarbital, warfarina.</a:t>
            </a:r>
            <a:endParaRPr sz="30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7"/>
          <p:cNvSpPr txBox="1">
            <a:spLocks noGrp="1"/>
          </p:cNvSpPr>
          <p:nvPr>
            <p:ph type="title"/>
          </p:nvPr>
        </p:nvSpPr>
        <p:spPr>
          <a:xfrm>
            <a:off x="246150" y="1461675"/>
            <a:ext cx="3913500" cy="1751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3000" b="1"/>
              <a:t>Fosfatasa alcalina:</a:t>
            </a:r>
            <a:endParaRPr sz="3000" b="1"/>
          </a:p>
        </p:txBody>
      </p:sp>
      <p:sp>
        <p:nvSpPr>
          <p:cNvPr id="161" name="Google Shape;161;p17"/>
          <p:cNvSpPr txBox="1">
            <a:spLocks noGrp="1"/>
          </p:cNvSpPr>
          <p:nvPr>
            <p:ph type="subTitle" idx="1"/>
          </p:nvPr>
        </p:nvSpPr>
        <p:spPr>
          <a:xfrm>
            <a:off x="314175" y="2202700"/>
            <a:ext cx="3913500" cy="22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300" b="1"/>
              <a:t>Hígado, hueso e intestino.</a:t>
            </a:r>
            <a:endParaRPr sz="2300" b="1"/>
          </a:p>
          <a:p>
            <a:pPr marL="0" lvl="0" indent="0" algn="l" rtl="0">
              <a:spcBef>
                <a:spcPts val="0"/>
              </a:spcBef>
              <a:spcAft>
                <a:spcPts val="0"/>
              </a:spcAft>
              <a:buNone/>
            </a:pPr>
            <a:r>
              <a:rPr lang="es" sz="2300" b="1"/>
              <a:t>Placenta.</a:t>
            </a:r>
            <a:endParaRPr sz="2300" b="1"/>
          </a:p>
          <a:p>
            <a:pPr marL="0" lvl="0" indent="0" algn="l" rtl="0">
              <a:spcBef>
                <a:spcPts val="0"/>
              </a:spcBef>
              <a:spcAft>
                <a:spcPts val="0"/>
              </a:spcAft>
              <a:buNone/>
            </a:pPr>
            <a:r>
              <a:rPr lang="es" sz="2300" b="1"/>
              <a:t>En células epiteliales de conductos biliares.</a:t>
            </a:r>
            <a:endParaRPr sz="2300" b="1"/>
          </a:p>
          <a:p>
            <a:pPr marL="0" lvl="0" indent="0" algn="l" rtl="0">
              <a:spcBef>
                <a:spcPts val="0"/>
              </a:spcBef>
              <a:spcAft>
                <a:spcPts val="0"/>
              </a:spcAft>
              <a:buNone/>
            </a:pPr>
            <a:r>
              <a:rPr lang="es" sz="2300" b="1"/>
              <a:t>VN: 40-190 U/L.</a:t>
            </a:r>
            <a:endParaRPr sz="2300" b="1"/>
          </a:p>
        </p:txBody>
      </p:sp>
      <p:sp>
        <p:nvSpPr>
          <p:cNvPr id="162" name="Google Shape;162;p17"/>
          <p:cNvSpPr txBox="1">
            <a:spLocks noGrp="1"/>
          </p:cNvSpPr>
          <p:nvPr>
            <p:ph type="body" idx="2"/>
          </p:nvPr>
        </p:nvSpPr>
        <p:spPr>
          <a:xfrm>
            <a:off x="4227675" y="446475"/>
            <a:ext cx="4457700" cy="3782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900" b="1"/>
              <a:t>Colestasis Intrahepática : Obstrucción gral del hígado.Cirrosis biliar primaria , Colangitis esclerosante, Enf granulomatosa, Ca. hepatocelular o mtts, ó consecutiva a fcos.</a:t>
            </a:r>
            <a:endParaRPr sz="1900" b="1"/>
          </a:p>
          <a:p>
            <a:pPr marL="0" lvl="0" indent="0" algn="l" rtl="0">
              <a:spcBef>
                <a:spcPts val="1200"/>
              </a:spcBef>
              <a:spcAft>
                <a:spcPts val="1200"/>
              </a:spcAft>
              <a:buNone/>
            </a:pPr>
            <a:r>
              <a:rPr lang="es" sz="1900" b="1"/>
              <a:t>Colestasis Extrahepática: Obstrucción vía biliar de mayor tamaño(cálculos, tumores, o alteraciones anatómicas ), Ca de páncreas o de la vía biliar , Síndrome de Mirizzi.</a:t>
            </a:r>
            <a:endParaRPr sz="19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8"/>
          <p:cNvSpPr txBox="1">
            <a:spLocks noGrp="1"/>
          </p:cNvSpPr>
          <p:nvPr>
            <p:ph type="title"/>
          </p:nvPr>
        </p:nvSpPr>
        <p:spPr>
          <a:xfrm>
            <a:off x="657550" y="1461650"/>
            <a:ext cx="3456900" cy="1002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4200" b="1"/>
              <a:t>Albúmina: </a:t>
            </a:r>
            <a:endParaRPr sz="4200" b="1"/>
          </a:p>
        </p:txBody>
      </p:sp>
      <p:sp>
        <p:nvSpPr>
          <p:cNvPr id="168" name="Google Shape;168;p18"/>
          <p:cNvSpPr txBox="1">
            <a:spLocks noGrp="1"/>
          </p:cNvSpPr>
          <p:nvPr>
            <p:ph type="subTitle" idx="1"/>
          </p:nvPr>
        </p:nvSpPr>
        <p:spPr>
          <a:xfrm>
            <a:off x="657550" y="2267175"/>
            <a:ext cx="3729000" cy="1776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s" sz="2400" b="1"/>
              <a:t>Valor normal 3, 5 mg/dl.</a:t>
            </a:r>
            <a:endParaRPr sz="2400" b="1"/>
          </a:p>
          <a:p>
            <a:pPr marL="0" lvl="0" indent="0" algn="l" rtl="0">
              <a:spcBef>
                <a:spcPts val="0"/>
              </a:spcBef>
              <a:spcAft>
                <a:spcPts val="0"/>
              </a:spcAft>
              <a:buClr>
                <a:schemeClr val="dk1"/>
              </a:buClr>
              <a:buSzPts val="1100"/>
              <a:buFont typeface="Arial"/>
              <a:buNone/>
            </a:pPr>
            <a:r>
              <a:rPr lang="es" sz="2400" b="1"/>
              <a:t>Vida media de 3 semanas.</a:t>
            </a:r>
            <a:endParaRPr sz="2400" b="1"/>
          </a:p>
          <a:p>
            <a:pPr marL="0" lvl="0" indent="0" algn="l" rtl="0">
              <a:spcBef>
                <a:spcPts val="0"/>
              </a:spcBef>
              <a:spcAft>
                <a:spcPts val="0"/>
              </a:spcAft>
              <a:buClr>
                <a:schemeClr val="dk1"/>
              </a:buClr>
              <a:buSzPts val="1100"/>
              <a:buFont typeface="Arial"/>
              <a:buNone/>
            </a:pPr>
            <a:r>
              <a:rPr lang="es" sz="2400" b="1"/>
              <a:t>Sintetizada en el hígado </a:t>
            </a:r>
            <a:endParaRPr sz="2400" b="1"/>
          </a:p>
        </p:txBody>
      </p:sp>
      <p:sp>
        <p:nvSpPr>
          <p:cNvPr id="169" name="Google Shape;169;p18"/>
          <p:cNvSpPr txBox="1">
            <a:spLocks noGrp="1"/>
          </p:cNvSpPr>
          <p:nvPr>
            <p:ph type="body" idx="2"/>
          </p:nvPr>
        </p:nvSpPr>
        <p:spPr>
          <a:xfrm>
            <a:off x="4424500" y="983700"/>
            <a:ext cx="4659300" cy="317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800" b="1"/>
              <a:t>Descenso: Insuficiencia hepatocelular. </a:t>
            </a:r>
            <a:endParaRPr sz="2800" b="1"/>
          </a:p>
          <a:p>
            <a:pPr marL="0" lvl="0" indent="0" algn="l" rtl="0">
              <a:spcBef>
                <a:spcPts val="1200"/>
              </a:spcBef>
              <a:spcAft>
                <a:spcPts val="0"/>
              </a:spcAft>
              <a:buNone/>
            </a:pPr>
            <a:r>
              <a:rPr lang="es" sz="2800" b="1"/>
              <a:t>Cirrosis </a:t>
            </a:r>
            <a:endParaRPr sz="2800" b="1"/>
          </a:p>
          <a:p>
            <a:pPr marL="0" lvl="0" indent="0" algn="l" rtl="0">
              <a:spcBef>
                <a:spcPts val="1200"/>
              </a:spcBef>
              <a:spcAft>
                <a:spcPts val="1200"/>
              </a:spcAft>
              <a:buNone/>
            </a:pPr>
            <a:r>
              <a:rPr lang="es" sz="2800" b="1"/>
              <a:t>(no es útil para Insuf. hepática aguda ).</a:t>
            </a:r>
            <a:endParaRPr sz="28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9"/>
          <p:cNvSpPr txBox="1">
            <a:spLocks noGrp="1"/>
          </p:cNvSpPr>
          <p:nvPr>
            <p:ph type="title"/>
          </p:nvPr>
        </p:nvSpPr>
        <p:spPr>
          <a:xfrm>
            <a:off x="536550" y="1507050"/>
            <a:ext cx="3721500" cy="2235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3933" b="1"/>
              <a:t>Tiempo de protrombina:</a:t>
            </a:r>
            <a:r>
              <a:rPr lang="es" b="1"/>
              <a:t> </a:t>
            </a:r>
            <a:endParaRPr b="1"/>
          </a:p>
        </p:txBody>
      </p:sp>
      <p:sp>
        <p:nvSpPr>
          <p:cNvPr id="175" name="Google Shape;175;p19"/>
          <p:cNvSpPr txBox="1">
            <a:spLocks noGrp="1"/>
          </p:cNvSpPr>
          <p:nvPr>
            <p:ph type="subTitle" idx="1"/>
          </p:nvPr>
        </p:nvSpPr>
        <p:spPr>
          <a:xfrm>
            <a:off x="667050" y="2916725"/>
            <a:ext cx="3460500" cy="1302900"/>
          </a:xfrm>
          <a:prstGeom prst="rect">
            <a:avLst/>
          </a:prstGeom>
        </p:spPr>
        <p:txBody>
          <a:bodyPr spcFirstLastPara="1" wrap="square" lIns="91425" tIns="91425" rIns="91425" bIns="91425" anchor="t" anchorCtr="0">
            <a:normAutofit fontScale="47500" lnSpcReduction="20000"/>
          </a:bodyPr>
          <a:lstStyle/>
          <a:p>
            <a:pPr marL="0" lvl="0" indent="0" algn="l" rtl="0">
              <a:spcBef>
                <a:spcPts val="0"/>
              </a:spcBef>
              <a:spcAft>
                <a:spcPts val="0"/>
              </a:spcAft>
              <a:buNone/>
            </a:pPr>
            <a:r>
              <a:rPr lang="es" sz="4350" b="1"/>
              <a:t>Vit K </a:t>
            </a:r>
            <a:endParaRPr sz="4350" b="1"/>
          </a:p>
          <a:p>
            <a:pPr marL="0" lvl="0" indent="0" algn="l" rtl="0">
              <a:lnSpc>
                <a:spcPct val="115000"/>
              </a:lnSpc>
              <a:spcBef>
                <a:spcPts val="0"/>
              </a:spcBef>
              <a:spcAft>
                <a:spcPts val="0"/>
              </a:spcAft>
              <a:buClr>
                <a:schemeClr val="dk1"/>
              </a:buClr>
              <a:buSzPct val="25287"/>
              <a:buFont typeface="Arial"/>
              <a:buNone/>
            </a:pPr>
            <a:r>
              <a:rPr lang="es" sz="4350" b="1"/>
              <a:t>Dep: II, VII, IX y X . </a:t>
            </a:r>
            <a:endParaRPr sz="4350" b="1"/>
          </a:p>
          <a:p>
            <a:pPr marL="0" lvl="0" indent="0" algn="l" rtl="0">
              <a:lnSpc>
                <a:spcPct val="115000"/>
              </a:lnSpc>
              <a:spcBef>
                <a:spcPts val="1200"/>
              </a:spcBef>
              <a:spcAft>
                <a:spcPts val="0"/>
              </a:spcAft>
              <a:buClr>
                <a:schemeClr val="dk1"/>
              </a:buClr>
              <a:buSzPct val="25287"/>
              <a:buFont typeface="Arial"/>
              <a:buNone/>
            </a:pPr>
            <a:r>
              <a:rPr lang="es" sz="4350" b="1"/>
              <a:t>Vida media. Muy corta.</a:t>
            </a:r>
            <a:endParaRPr sz="4350" b="1"/>
          </a:p>
          <a:p>
            <a:pPr marL="0" lvl="0" indent="0" algn="l" rtl="0">
              <a:spcBef>
                <a:spcPts val="1200"/>
              </a:spcBef>
              <a:spcAft>
                <a:spcPts val="0"/>
              </a:spcAft>
              <a:buNone/>
            </a:pPr>
            <a:endParaRPr/>
          </a:p>
        </p:txBody>
      </p:sp>
      <p:sp>
        <p:nvSpPr>
          <p:cNvPr id="176" name="Google Shape;176;p19"/>
          <p:cNvSpPr txBox="1">
            <a:spLocks noGrp="1"/>
          </p:cNvSpPr>
          <p:nvPr>
            <p:ph type="body" idx="2"/>
          </p:nvPr>
        </p:nvSpPr>
        <p:spPr>
          <a:xfrm>
            <a:off x="4333675" y="446250"/>
            <a:ext cx="4220700" cy="425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800" b="1"/>
              <a:t>Prolongado si la vit K no se absorbe, ( como colestasis la causa de la ausencia de sales biliares o por enf . hepatocelular ).</a:t>
            </a:r>
            <a:endParaRPr sz="1800" b="1"/>
          </a:p>
          <a:p>
            <a:pPr marL="0" lvl="0" indent="0" algn="l" rtl="0">
              <a:spcBef>
                <a:spcPts val="1200"/>
              </a:spcBef>
              <a:spcAft>
                <a:spcPts val="0"/>
              </a:spcAft>
              <a:buNone/>
            </a:pPr>
            <a:r>
              <a:rPr lang="es" sz="1800" b="1"/>
              <a:t>Esteatorrea, Anticoagulantes orales.</a:t>
            </a:r>
            <a:endParaRPr sz="1800" b="1"/>
          </a:p>
          <a:p>
            <a:pPr marL="0" lvl="0" indent="0" algn="l" rtl="0">
              <a:spcBef>
                <a:spcPts val="1200"/>
              </a:spcBef>
              <a:spcAft>
                <a:spcPts val="0"/>
              </a:spcAft>
              <a:buNone/>
            </a:pPr>
            <a:r>
              <a:rPr lang="es" sz="1800" b="1"/>
              <a:t>Se puede dosar factor V de coagulación (de exclusiva síntesis hepática ) </a:t>
            </a:r>
            <a:endParaRPr sz="1800" b="1"/>
          </a:p>
          <a:p>
            <a:pPr marL="0" lvl="0" indent="0" algn="l" rtl="0">
              <a:spcBef>
                <a:spcPts val="1200"/>
              </a:spcBef>
              <a:spcAft>
                <a:spcPts val="0"/>
              </a:spcAft>
              <a:buNone/>
            </a:pPr>
            <a:r>
              <a:rPr lang="es" sz="1800" b="1"/>
              <a:t>Disminuido en fallo hepático </a:t>
            </a:r>
            <a:endParaRPr sz="1800" b="1"/>
          </a:p>
          <a:p>
            <a:pPr marL="0" lvl="0" indent="0" algn="l" rtl="0">
              <a:spcBef>
                <a:spcPts val="1200"/>
              </a:spcBef>
              <a:spcAft>
                <a:spcPts val="1200"/>
              </a:spcAft>
              <a:buNone/>
            </a:pPr>
            <a:r>
              <a:rPr lang="es" sz="1800" b="1"/>
              <a:t>Normal : Colestasis o malabsorción de vit K.</a:t>
            </a:r>
            <a:endParaRPr sz="18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0"/>
          <p:cNvSpPr txBox="1">
            <a:spLocks noGrp="1"/>
          </p:cNvSpPr>
          <p:nvPr>
            <p:ph type="title"/>
          </p:nvPr>
        </p:nvSpPr>
        <p:spPr>
          <a:xfrm>
            <a:off x="730200" y="1658325"/>
            <a:ext cx="3036300" cy="1751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4300" b="1"/>
              <a:t>Lípidos:</a:t>
            </a:r>
            <a:endParaRPr sz="4300" b="1"/>
          </a:p>
        </p:txBody>
      </p:sp>
      <p:sp>
        <p:nvSpPr>
          <p:cNvPr id="182" name="Google Shape;182;p20"/>
          <p:cNvSpPr txBox="1">
            <a:spLocks noGrp="1"/>
          </p:cNvSpPr>
          <p:nvPr>
            <p:ph type="body" idx="2"/>
          </p:nvPr>
        </p:nvSpPr>
        <p:spPr>
          <a:xfrm>
            <a:off x="3599950" y="866625"/>
            <a:ext cx="5067900" cy="3335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2600" b="1"/>
              <a:t>Colesterol:  Aumenta en colestasis.</a:t>
            </a:r>
            <a:endParaRPr sz="2600" b="1"/>
          </a:p>
          <a:p>
            <a:pPr marL="0" lvl="0" indent="0" algn="l" rtl="0">
              <a:spcBef>
                <a:spcPts val="1200"/>
              </a:spcBef>
              <a:spcAft>
                <a:spcPts val="0"/>
              </a:spcAft>
              <a:buNone/>
            </a:pPr>
            <a:r>
              <a:rPr lang="es" sz="2600" b="1"/>
              <a:t>Disminuye: cirrosis , malnutrición.</a:t>
            </a:r>
            <a:endParaRPr sz="2600" b="1"/>
          </a:p>
          <a:p>
            <a:pPr marL="0" lvl="0" indent="0" algn="l" rtl="0">
              <a:spcBef>
                <a:spcPts val="1200"/>
              </a:spcBef>
              <a:spcAft>
                <a:spcPts val="1200"/>
              </a:spcAft>
              <a:buNone/>
            </a:pPr>
            <a:r>
              <a:rPr lang="es" sz="2600" b="1"/>
              <a:t>Triglicéridos : colestasis, diabetes y alcoholismo.</a:t>
            </a:r>
            <a:endParaRPr sz="26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1"/>
          <p:cNvSpPr txBox="1">
            <a:spLocks noGrp="1"/>
          </p:cNvSpPr>
          <p:nvPr>
            <p:ph type="title"/>
          </p:nvPr>
        </p:nvSpPr>
        <p:spPr>
          <a:xfrm>
            <a:off x="1073600" y="348375"/>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3511" b="1"/>
              <a:t>Específicas:</a:t>
            </a:r>
            <a:endParaRPr sz="3511" b="1"/>
          </a:p>
          <a:p>
            <a:pPr marL="0" lvl="0" indent="0" algn="l" rtl="0">
              <a:spcBef>
                <a:spcPts val="0"/>
              </a:spcBef>
              <a:spcAft>
                <a:spcPts val="0"/>
              </a:spcAft>
              <a:buNone/>
            </a:pPr>
            <a:endParaRPr b="1"/>
          </a:p>
        </p:txBody>
      </p:sp>
      <p:sp>
        <p:nvSpPr>
          <p:cNvPr id="188" name="Google Shape;188;p21"/>
          <p:cNvSpPr txBox="1">
            <a:spLocks noGrp="1"/>
          </p:cNvSpPr>
          <p:nvPr>
            <p:ph type="body" idx="1"/>
          </p:nvPr>
        </p:nvSpPr>
        <p:spPr>
          <a:xfrm>
            <a:off x="1073600" y="1011550"/>
            <a:ext cx="7828800" cy="40620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None/>
            </a:pPr>
            <a:r>
              <a:rPr lang="es" sz="2000" b="1"/>
              <a:t>Anticuerpos antimitocondriales (Cirrosis biliar primaria).</a:t>
            </a:r>
            <a:endParaRPr sz="2000" b="1"/>
          </a:p>
          <a:p>
            <a:pPr marL="0" lvl="0" indent="0" algn="l" rtl="0">
              <a:lnSpc>
                <a:spcPct val="95000"/>
              </a:lnSpc>
              <a:spcBef>
                <a:spcPts val="1200"/>
              </a:spcBef>
              <a:spcAft>
                <a:spcPts val="0"/>
              </a:spcAft>
              <a:buNone/>
            </a:pPr>
            <a:r>
              <a:rPr lang="es" sz="2000" b="1"/>
              <a:t>Anticuerpo antimúsculo liso (Enfermedad Hepática autoinmune).</a:t>
            </a:r>
            <a:endParaRPr sz="2000" b="1"/>
          </a:p>
          <a:p>
            <a:pPr marL="0" lvl="0" indent="0" algn="l" rtl="0">
              <a:lnSpc>
                <a:spcPct val="95000"/>
              </a:lnSpc>
              <a:spcBef>
                <a:spcPts val="1200"/>
              </a:spcBef>
              <a:spcAft>
                <a:spcPts val="0"/>
              </a:spcAft>
              <a:buNone/>
            </a:pPr>
            <a:r>
              <a:rPr lang="es" sz="2000" b="1"/>
              <a:t>Anti LKM (Enfermedad Hepática autoinmune).</a:t>
            </a:r>
            <a:endParaRPr sz="2000" b="1"/>
          </a:p>
          <a:p>
            <a:pPr marL="0" lvl="0" indent="0" algn="l" rtl="0">
              <a:lnSpc>
                <a:spcPct val="95000"/>
              </a:lnSpc>
              <a:spcBef>
                <a:spcPts val="1200"/>
              </a:spcBef>
              <a:spcAft>
                <a:spcPts val="0"/>
              </a:spcAft>
              <a:buNone/>
            </a:pPr>
            <a:r>
              <a:rPr lang="es" sz="2000" b="1"/>
              <a:t>Sat de Transferrina: mayor 60 % en hombres y 50 % en mujeres (Hemocromatosis).</a:t>
            </a:r>
            <a:endParaRPr sz="2000" b="1"/>
          </a:p>
          <a:p>
            <a:pPr marL="0" lvl="0" indent="0" algn="l" rtl="0">
              <a:lnSpc>
                <a:spcPct val="95000"/>
              </a:lnSpc>
              <a:spcBef>
                <a:spcPts val="1200"/>
              </a:spcBef>
              <a:spcAft>
                <a:spcPts val="0"/>
              </a:spcAft>
              <a:buNone/>
            </a:pPr>
            <a:r>
              <a:rPr lang="es" sz="2000" b="1"/>
              <a:t>Ferritina : mayor a 1000 U.(Hemocromatosis).</a:t>
            </a:r>
            <a:endParaRPr sz="2000" b="1"/>
          </a:p>
          <a:p>
            <a:pPr marL="0" lvl="0" indent="0" algn="l" rtl="0">
              <a:lnSpc>
                <a:spcPct val="95000"/>
              </a:lnSpc>
              <a:spcBef>
                <a:spcPts val="1200"/>
              </a:spcBef>
              <a:spcAft>
                <a:spcPts val="0"/>
              </a:spcAft>
              <a:buNone/>
            </a:pPr>
            <a:r>
              <a:rPr lang="es" sz="2000" b="1"/>
              <a:t>Cobre sérico ( Enfermedad de Wilson).</a:t>
            </a:r>
            <a:endParaRPr sz="2000" b="1"/>
          </a:p>
          <a:p>
            <a:pPr marL="0" lvl="0" indent="0" algn="l" rtl="0">
              <a:lnSpc>
                <a:spcPct val="95000"/>
              </a:lnSpc>
              <a:spcBef>
                <a:spcPts val="1200"/>
              </a:spcBef>
              <a:spcAft>
                <a:spcPts val="0"/>
              </a:spcAft>
              <a:buNone/>
            </a:pPr>
            <a:r>
              <a:rPr lang="es" sz="2000" b="1"/>
              <a:t>ANCA (Colangitis esclerosante primaria).</a:t>
            </a:r>
            <a:endParaRPr sz="2000" b="1"/>
          </a:p>
          <a:p>
            <a:pPr marL="0" lvl="0" indent="0" algn="l" rtl="0">
              <a:lnSpc>
                <a:spcPct val="95000"/>
              </a:lnSpc>
              <a:spcBef>
                <a:spcPts val="1200"/>
              </a:spcBef>
              <a:spcAft>
                <a:spcPts val="1200"/>
              </a:spcAft>
              <a:buNone/>
            </a:pPr>
            <a:r>
              <a:rPr lang="es" sz="2000" b="1"/>
              <a:t>Citoqueratina 18 ( esteatohepatitis no alcohólica).</a:t>
            </a:r>
            <a:endParaRPr sz="2000" b="1"/>
          </a:p>
        </p:txBody>
      </p:sp>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2808</Words>
  <Application>Microsoft Office PowerPoint</Application>
  <PresentationFormat>Presentación en pantalla (16:9)</PresentationFormat>
  <Paragraphs>204</Paragraphs>
  <Slides>36</Slides>
  <Notes>36</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36</vt:i4>
      </vt:variant>
    </vt:vector>
  </HeadingPairs>
  <TitlesOfParts>
    <vt:vector size="40" baseType="lpstr">
      <vt:lpstr>Arial</vt:lpstr>
      <vt:lpstr>Lato</vt:lpstr>
      <vt:lpstr>Montserrat</vt:lpstr>
      <vt:lpstr>Focus</vt:lpstr>
      <vt:lpstr> Laboratorio </vt:lpstr>
      <vt:lpstr>Bilirrubina: </vt:lpstr>
      <vt:lpstr>Transaminasas:</vt:lpstr>
      <vt:lpstr>GGT:</vt:lpstr>
      <vt:lpstr>Fosfatasa alcalina:</vt:lpstr>
      <vt:lpstr>Albúmina: </vt:lpstr>
      <vt:lpstr>Tiempo de protrombina: </vt:lpstr>
      <vt:lpstr>Lípidos:</vt:lpstr>
      <vt:lpstr>Específicas: </vt:lpstr>
      <vt:lpstr>Estudios por imágenes: </vt:lpstr>
      <vt:lpstr>Cirrosis Hepática:</vt:lpstr>
      <vt:lpstr>Presentación de PowerPoint</vt:lpstr>
      <vt:lpstr>Fisiopatología:</vt:lpstr>
      <vt:lpstr>Presentación de PowerPoint</vt:lpstr>
      <vt:lpstr>Clasificación: </vt:lpstr>
      <vt:lpstr>Presentación Clínica: </vt:lpstr>
      <vt:lpstr>Enfermedad hepática alcohólica:</vt:lpstr>
      <vt:lpstr>Cirrosis post viral:</vt:lpstr>
      <vt:lpstr>Cirrosis biliar primaria:</vt:lpstr>
      <vt:lpstr>Cirrosis autoinmunitaria:</vt:lpstr>
      <vt:lpstr>Hemocromatosis:</vt:lpstr>
      <vt:lpstr>Colangitis esclerosante primaria:</vt:lpstr>
      <vt:lpstr>Hígado graso no alcohólico:</vt:lpstr>
      <vt:lpstr>Métodos de estudio: </vt:lpstr>
      <vt:lpstr>Medidas generales, terapias específicas, educación del paciente y soporte: </vt:lpstr>
      <vt:lpstr>Insuficiencia Hepática:</vt:lpstr>
      <vt:lpstr>Presentación de PowerPoint</vt:lpstr>
      <vt:lpstr>Etiología:</vt:lpstr>
      <vt:lpstr>Signos y síntomas :</vt:lpstr>
      <vt:lpstr>Más signos y síntomas: </vt:lpstr>
      <vt:lpstr>DX:</vt:lpstr>
      <vt:lpstr>Evolución y pronóstico:</vt:lpstr>
      <vt:lpstr>Encefalopatía aguda:</vt:lpstr>
      <vt:lpstr>Presentación de PowerPoint</vt:lpstr>
      <vt:lpstr>Coma Hepático o encefalopatía portosistémica </vt:lpstr>
      <vt:lpstr>Anatomía patológica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Laboratorio </dc:title>
  <cp:lastModifiedBy>marce</cp:lastModifiedBy>
  <cp:revision>1</cp:revision>
  <dcterms:modified xsi:type="dcterms:W3CDTF">2024-06-05T08:49:52Z</dcterms:modified>
</cp:coreProperties>
</file>