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5" r:id="rId14"/>
    <p:sldId id="272" r:id="rId15"/>
    <p:sldId id="273" r:id="rId16"/>
    <p:sldId id="274" r:id="rId17"/>
    <p:sldId id="276" r:id="rId18"/>
    <p:sldId id="279" r:id="rId19"/>
    <p:sldId id="278" r:id="rId20"/>
    <p:sldId id="280" r:id="rId21"/>
    <p:sldId id="282" r:id="rId22"/>
    <p:sldId id="258" r:id="rId23"/>
    <p:sldId id="283" r:id="rId24"/>
    <p:sldId id="284" r:id="rId25"/>
    <p:sldId id="285" r:id="rId26"/>
    <p:sldId id="286" r:id="rId27"/>
    <p:sldId id="287" r:id="rId28"/>
    <p:sldId id="289" r:id="rId29"/>
    <p:sldId id="288" r:id="rId30"/>
    <p:sldId id="290" r:id="rId31"/>
    <p:sldId id="291" r:id="rId32"/>
    <p:sldId id="257" r:id="rId33"/>
    <p:sldId id="292" r:id="rId34"/>
    <p:sldId id="318" r:id="rId35"/>
    <p:sldId id="319" r:id="rId36"/>
    <p:sldId id="305" r:id="rId37"/>
    <p:sldId id="306" r:id="rId38"/>
    <p:sldId id="307" r:id="rId39"/>
    <p:sldId id="309" r:id="rId40"/>
    <p:sldId id="310" r:id="rId41"/>
    <p:sldId id="312" r:id="rId42"/>
    <p:sldId id="313" r:id="rId43"/>
    <p:sldId id="314" r:id="rId44"/>
    <p:sldId id="317" r:id="rId45"/>
    <p:sldId id="321" r:id="rId46"/>
    <p:sldId id="322" r:id="rId47"/>
    <p:sldId id="323" r:id="rId48"/>
    <p:sldId id="324" r:id="rId49"/>
    <p:sldId id="320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83" autoAdjust="0"/>
    <p:restoredTop sz="94660"/>
  </p:normalViewPr>
  <p:slideViewPr>
    <p:cSldViewPr snapToGrid="0">
      <p:cViewPr>
        <p:scale>
          <a:sx n="48" d="100"/>
          <a:sy n="48" d="100"/>
        </p:scale>
        <p:origin x="-1350" y="-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776E56E-5CF5-4AB3-9521-4475B94F4DD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68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ARRITMIAS VENTRICULARES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385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64363" y="2007701"/>
            <a:ext cx="8382000" cy="4114800"/>
          </a:xfrm>
        </p:spPr>
        <p:txBody>
          <a:bodyPr/>
          <a:lstStyle/>
          <a:p>
            <a:pPr>
              <a:buClr>
                <a:schemeClr val="accent1"/>
              </a:buClr>
              <a:buSzPct val="60000"/>
            </a:pPr>
            <a:r>
              <a:rPr lang="es-ES" sz="3500" b="1">
                <a:latin typeface="Comic Sans MS" panose="030F0702030302020204" pitchFamily="66" charset="0"/>
              </a:rPr>
              <a:t>Pueden estar presentes en cualquier tipo de cardiopatía</a:t>
            </a:r>
          </a:p>
          <a:p>
            <a:pPr>
              <a:buClr>
                <a:schemeClr val="accent1"/>
              </a:buClr>
              <a:buSzPct val="60000"/>
            </a:pPr>
            <a:r>
              <a:rPr lang="es-ES" sz="3500" b="1">
                <a:latin typeface="Comic Sans MS" panose="030F0702030302020204" pitchFamily="66" charset="0"/>
              </a:rPr>
              <a:t>Su importancia (riesgo) esta relacionado al grado de cardiopatía</a:t>
            </a:r>
          </a:p>
          <a:p>
            <a:pPr>
              <a:buClr>
                <a:schemeClr val="accent1"/>
              </a:buClr>
              <a:buSzPct val="60000"/>
            </a:pPr>
            <a:r>
              <a:rPr lang="es-ES" sz="3500" b="1">
                <a:latin typeface="Comic Sans MS" panose="030F0702030302020204" pitchFamily="66" charset="0"/>
              </a:rPr>
              <a:t>Su frecuencia, morfología y presentación adquieren importancia en función del grado de cardiopatía</a:t>
            </a:r>
          </a:p>
          <a:p>
            <a:pPr>
              <a:buClr>
                <a:schemeClr val="accent1"/>
              </a:buClr>
              <a:buSzPct val="60000"/>
              <a:buFont typeface="Wingdings" panose="05000000000000000000" pitchFamily="2" charset="2"/>
              <a:buNone/>
            </a:pPr>
            <a:endParaRPr lang="es-ES" sz="3500" b="1">
              <a:latin typeface="Comic Sans MS" panose="030F0702030302020204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160497" y="331301"/>
            <a:ext cx="8596668" cy="1320800"/>
          </a:xfrm>
          <a:noFill/>
          <a:ln/>
        </p:spPr>
        <p:txBody>
          <a:bodyPr vert="horz" lIns="92075" tIns="46038" rIns="92075" bIns="46038" rtlCol="0" anchor="t">
            <a:normAutofit/>
          </a:bodyPr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r>
              <a:rPr lang="es-ES" b="0" dirty="0">
                <a:latin typeface="Comic Sans MS" panose="030F0702030302020204" pitchFamily="66" charset="0"/>
              </a:rPr>
              <a:t/>
            </a:r>
            <a:br>
              <a:rPr lang="es-ES" b="0" dirty="0">
                <a:latin typeface="Comic Sans MS" panose="030F0702030302020204" pitchFamily="66" charset="0"/>
              </a:rPr>
            </a:br>
            <a:r>
              <a:rPr lang="es-ES" sz="2400" dirty="0">
                <a:solidFill>
                  <a:schemeClr val="accent4"/>
                </a:solidFill>
                <a:latin typeface="Comic Sans MS" panose="030F0702030302020204" pitchFamily="66" charset="0"/>
              </a:rPr>
              <a:t>En pacientes con cardiopatía</a:t>
            </a:r>
          </a:p>
        </p:txBody>
      </p:sp>
    </p:spTree>
    <p:extLst>
      <p:ext uri="{BB962C8B-B14F-4D97-AF65-F5344CB8AC3E}">
        <p14:creationId xmlns:p14="http://schemas.microsoft.com/office/powerpoint/2010/main" val="30216227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92977" y="1581974"/>
            <a:ext cx="6292850" cy="1927225"/>
          </a:xfrm>
        </p:spPr>
        <p:txBody>
          <a:bodyPr/>
          <a:lstStyle/>
          <a:p>
            <a:pPr lvl="1"/>
            <a:r>
              <a:rPr lang="es-ES" sz="2400" b="1">
                <a:latin typeface="Comic Sans MS" panose="030F0702030302020204" pitchFamily="66" charset="0"/>
              </a:rPr>
              <a:t>EV frecuentes y/o complejas</a:t>
            </a:r>
          </a:p>
          <a:p>
            <a:pPr lvl="1"/>
            <a:r>
              <a:rPr lang="es-ES" sz="2400" b="1">
                <a:latin typeface="Comic Sans MS" panose="030F0702030302020204" pitchFamily="66" charset="0"/>
              </a:rPr>
              <a:t>Función Ventricular deteriorada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20736" y="172273"/>
            <a:ext cx="8596668" cy="1320800"/>
          </a:xfrm>
          <a:noFill/>
          <a:ln/>
        </p:spPr>
        <p:txBody>
          <a:bodyPr vert="horz" lIns="92075" tIns="46038" rIns="92075" bIns="46038" rtlCol="0" anchor="t">
            <a:normAutofit/>
          </a:bodyPr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r>
              <a:rPr lang="es-ES" dirty="0"/>
              <a:t/>
            </a:r>
            <a:br>
              <a:rPr lang="es-ES" dirty="0"/>
            </a:br>
            <a:r>
              <a:rPr lang="es-ES" sz="2400" dirty="0">
                <a:solidFill>
                  <a:schemeClr val="accent4"/>
                </a:solidFill>
                <a:latin typeface="Comic Sans MS" panose="030F0702030302020204" pitchFamily="66" charset="0"/>
              </a:rPr>
              <a:t>En pacientes con Cardiopatía Isquémica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5539402" y="3144073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348402" y="4561711"/>
            <a:ext cx="85344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ES" sz="2400" b="1">
                <a:solidFill>
                  <a:srgbClr val="0070C0"/>
                </a:solidFill>
                <a:latin typeface="Comic Sans MS" panose="030F0702030302020204" pitchFamily="66" charset="0"/>
              </a:rPr>
              <a:t>PREDICTORES INDEPENDIENTES DE RIESGO </a:t>
            </a:r>
          </a:p>
          <a:p>
            <a:endParaRPr lang="es-ES" sz="2400" b="1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000" b="1">
                <a:solidFill>
                  <a:srgbClr val="0070C0"/>
                </a:solidFill>
                <a:latin typeface="Arial" panose="020B0604020202020204" pitchFamily="34" charset="0"/>
              </a:rPr>
              <a:t>EV, duplas o TVNS en pts. Post IAM: duplica la mortalidad a 2 años</a:t>
            </a:r>
          </a:p>
          <a:p>
            <a:r>
              <a:rPr lang="es-ES" sz="2000" b="1">
                <a:solidFill>
                  <a:srgbClr val="0070C0"/>
                </a:solidFill>
                <a:latin typeface="Arial" panose="020B0604020202020204" pitchFamily="34" charset="0"/>
              </a:rPr>
              <a:t>Asociado a disfunción VI : cuadriplica la mortalidad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348402" y="5277673"/>
            <a:ext cx="8229600" cy="762000"/>
          </a:xfrm>
          <a:prstGeom prst="rect">
            <a:avLst/>
          </a:prstGeom>
          <a:noFill/>
          <a:ln w="9525">
            <a:solidFill>
              <a:srgbClr val="99FF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1899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96598"/>
            <a:ext cx="8596668" cy="1320800"/>
          </a:xfrm>
        </p:spPr>
        <p:txBody>
          <a:bodyPr/>
          <a:lstStyle/>
          <a:p>
            <a:r>
              <a:rPr lang="es-ES_tradnl" dirty="0" smtClean="0">
                <a:latin typeface="Comic Sans MS" panose="030F0702030302020204" pitchFamily="66" charset="0"/>
              </a:rPr>
              <a:t>TAQUICARDIA VENTRICULAR</a:t>
            </a:r>
            <a:endParaRPr lang="es-AR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7182" y="1283715"/>
            <a:ext cx="8928992" cy="424847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7000"/>
              </a:lnSpc>
            </a:pPr>
            <a:r>
              <a:rPr lang="es-ES_tradnl" sz="2000" b="1" dirty="0">
                <a:latin typeface="Comic Sans MS" panose="030F0702030302020204" pitchFamily="66" charset="0"/>
              </a:rPr>
              <a:t>Se define por: l</a:t>
            </a:r>
            <a:r>
              <a:rPr lang="es-AR" sz="2000" b="1" dirty="0">
                <a:latin typeface="Comic Sans MS" panose="030F0702030302020204" pitchFamily="66" charset="0"/>
              </a:rPr>
              <a:t>a presencia de tres o más extra sístoles ventriculares consecutiva corresponden a una taquicardia ventricular, se clasifica en dos categorías.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es-AR" sz="2000" b="1" dirty="0">
              <a:latin typeface="Comic Sans MS" panose="030F0702030302020204" pitchFamily="66" charset="0"/>
            </a:endParaRPr>
          </a:p>
          <a:p>
            <a:pPr algn="just">
              <a:lnSpc>
                <a:spcPct val="107000"/>
              </a:lnSpc>
            </a:pPr>
            <a:endParaRPr lang="es-ES_tradnl" sz="2000" b="1" dirty="0">
              <a:latin typeface="Comic Sans MS" panose="030F0702030302020204" pitchFamily="66" charset="0"/>
            </a:endParaRPr>
          </a:p>
          <a:p>
            <a:pPr algn="just">
              <a:lnSpc>
                <a:spcPct val="107000"/>
              </a:lnSpc>
            </a:pPr>
            <a:r>
              <a:rPr lang="es-AR" sz="2000" b="1" dirty="0">
                <a:latin typeface="Comic Sans MS" panose="030F0702030302020204" pitchFamily="66" charset="0"/>
              </a:rPr>
              <a:t>Si está dura más de 30 segundos y provoca síntomas graves como síncope o necesaria finalización mediante cardioversión o medicación </a:t>
            </a:r>
            <a:r>
              <a:rPr lang="es-AR" sz="2000" b="1" dirty="0" err="1">
                <a:latin typeface="Comic Sans MS" panose="030F0702030302020204" pitchFamily="66" charset="0"/>
              </a:rPr>
              <a:t>antiarrítmica</a:t>
            </a:r>
            <a:r>
              <a:rPr lang="es-AR" sz="2000" b="1" dirty="0">
                <a:latin typeface="Comic Sans MS" panose="030F0702030302020204" pitchFamily="66" charset="0"/>
              </a:rPr>
              <a:t> se denomina taquicardia ventricular sostenida. </a:t>
            </a:r>
          </a:p>
          <a:p>
            <a:pPr marL="0" indent="0" algn="just">
              <a:lnSpc>
                <a:spcPct val="107000"/>
              </a:lnSpc>
              <a:buNone/>
            </a:pPr>
            <a:endParaRPr lang="es-AR" sz="2000" b="1" dirty="0">
              <a:latin typeface="Comic Sans MS" panose="030F0702030302020204" pitchFamily="66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es-AR" sz="2000" b="1" dirty="0">
              <a:latin typeface="Comic Sans MS" panose="030F0702030302020204" pitchFamily="66" charset="0"/>
            </a:endParaRPr>
          </a:p>
          <a:p>
            <a:pPr algn="just">
              <a:lnSpc>
                <a:spcPct val="107000"/>
              </a:lnSpc>
            </a:pPr>
            <a:r>
              <a:rPr lang="es-AR" sz="2000" b="1" dirty="0">
                <a:latin typeface="Comic Sans MS" panose="030F0702030302020204" pitchFamily="66" charset="0"/>
              </a:rPr>
              <a:t>Si esta resuelve de manera espontánea y con una duración inferior a 30 segundos se denomina taquicardia ventricular no sostenida.</a:t>
            </a:r>
          </a:p>
        </p:txBody>
      </p:sp>
    </p:spTree>
    <p:extLst>
      <p:ext uri="{BB962C8B-B14F-4D97-AF65-F5344CB8AC3E}">
        <p14:creationId xmlns:p14="http://schemas.microsoft.com/office/powerpoint/2010/main" val="23696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962522" y="446752"/>
            <a:ext cx="826970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" sz="2400" b="1" u="sng" dirty="0">
                <a:latin typeface="Arial" panose="020B0604020202020204" pitchFamily="34" charset="0"/>
              </a:rPr>
              <a:t>Frecuencia</a:t>
            </a:r>
            <a:r>
              <a:rPr lang="es-ES" sz="2400" b="1" dirty="0">
                <a:latin typeface="Arial" panose="020B0604020202020204" pitchFamily="34" charset="0"/>
              </a:rPr>
              <a:t>	   </a:t>
            </a:r>
            <a:r>
              <a:rPr lang="es-ES" sz="2400" b="1" u="sng" dirty="0">
                <a:latin typeface="Arial" panose="020B0604020202020204" pitchFamily="34" charset="0"/>
              </a:rPr>
              <a:t>Formas</a:t>
            </a:r>
            <a:r>
              <a:rPr lang="es-ES" sz="2400" b="1" dirty="0">
                <a:latin typeface="Arial" panose="020B0604020202020204" pitchFamily="34" charset="0"/>
              </a:rPr>
              <a:t>	   </a:t>
            </a:r>
            <a:r>
              <a:rPr lang="es-ES" sz="2400" b="1" dirty="0" smtClean="0">
                <a:latin typeface="Arial" panose="020B0604020202020204" pitchFamily="34" charset="0"/>
              </a:rPr>
              <a:t>      </a:t>
            </a:r>
            <a:r>
              <a:rPr lang="es-ES" sz="2400" b="1" u="sng" dirty="0" smtClean="0">
                <a:latin typeface="Arial" panose="020B0604020202020204" pitchFamily="34" charset="0"/>
              </a:rPr>
              <a:t>Enfermedad</a:t>
            </a:r>
            <a:r>
              <a:rPr lang="es-ES" sz="2400" b="1" dirty="0">
                <a:latin typeface="Arial" panose="020B0604020202020204" pitchFamily="34" charset="0"/>
              </a:rPr>
              <a:t>	</a:t>
            </a:r>
            <a:r>
              <a:rPr lang="es-ES" sz="2400" b="1" dirty="0" smtClean="0">
                <a:latin typeface="Arial" panose="020B0604020202020204" pitchFamily="34" charset="0"/>
              </a:rPr>
              <a:t>     </a:t>
            </a:r>
            <a:r>
              <a:rPr lang="es-ES" sz="2400" b="1" u="sng" dirty="0" smtClean="0">
                <a:latin typeface="Arial" panose="020B0604020202020204" pitchFamily="34" charset="0"/>
              </a:rPr>
              <a:t>Función </a:t>
            </a:r>
            <a:r>
              <a:rPr lang="es-ES" sz="2400" b="1" u="sng" dirty="0">
                <a:latin typeface="Arial" panose="020B0604020202020204" pitchFamily="34" charset="0"/>
              </a:rPr>
              <a:t>VI</a:t>
            </a:r>
          </a:p>
          <a:p>
            <a:r>
              <a:rPr lang="es-AR" sz="2400" b="1" dirty="0" smtClean="0">
                <a:latin typeface="Arial" panose="020B0604020202020204" pitchFamily="34" charset="0"/>
              </a:rPr>
              <a:t>FF</a:t>
            </a:r>
            <a:endParaRPr lang="es-ES" sz="2400" b="1" dirty="0" smtClean="0"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</a:pPr>
            <a:r>
              <a:rPr lang="es-ES" sz="2000" b="1" dirty="0" smtClean="0">
                <a:latin typeface="Arial" panose="020B0604020202020204" pitchFamily="34" charset="0"/>
              </a:rPr>
              <a:t>	&lt; 1/h		   </a:t>
            </a:r>
            <a:r>
              <a:rPr lang="es-ES" sz="2000" b="1" dirty="0" err="1" smtClean="0">
                <a:latin typeface="Arial" panose="020B0604020202020204" pitchFamily="34" charset="0"/>
              </a:rPr>
              <a:t>Unifocal</a:t>
            </a:r>
            <a:r>
              <a:rPr lang="es-ES" sz="2000" b="1" dirty="0" smtClean="0">
                <a:latin typeface="Arial" panose="020B0604020202020204" pitchFamily="34" charset="0"/>
              </a:rPr>
              <a:t>	       	Ninguna			 Normal</a:t>
            </a:r>
          </a:p>
          <a:p>
            <a:pPr>
              <a:lnSpc>
                <a:spcPct val="70000"/>
              </a:lnSpc>
            </a:pPr>
            <a:r>
              <a:rPr lang="es-ES" sz="2000" b="1" dirty="0" smtClean="0">
                <a:latin typeface="Arial" panose="020B0604020202020204" pitchFamily="34" charset="0"/>
              </a:rPr>
              <a:t> </a:t>
            </a:r>
            <a:endParaRPr lang="es-ES" sz="2000" b="1" dirty="0"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</a:pPr>
            <a:r>
              <a:rPr lang="es-ES" sz="2000" b="1" dirty="0" smtClean="0">
                <a:latin typeface="Arial" panose="020B0604020202020204" pitchFamily="34" charset="0"/>
              </a:rPr>
              <a:t>	1-9/h</a:t>
            </a:r>
            <a:r>
              <a:rPr lang="es-ES" sz="2000" b="1" dirty="0">
                <a:latin typeface="Arial" panose="020B0604020202020204" pitchFamily="34" charset="0"/>
              </a:rPr>
              <a:t>		   Multiforme	       </a:t>
            </a:r>
            <a:r>
              <a:rPr lang="es-ES" sz="2000" b="1" dirty="0" err="1">
                <a:latin typeface="Arial" panose="020B0604020202020204" pitchFamily="34" charset="0"/>
              </a:rPr>
              <a:t>Minima</a:t>
            </a:r>
            <a:r>
              <a:rPr lang="es-ES" sz="2000" b="1" dirty="0">
                <a:latin typeface="Arial" panose="020B0604020202020204" pitchFamily="34" charset="0"/>
              </a:rPr>
              <a:t>		</a:t>
            </a:r>
            <a:r>
              <a:rPr lang="es-ES" sz="2000" b="1" dirty="0" smtClean="0">
                <a:latin typeface="Arial" panose="020B0604020202020204" pitchFamily="34" charset="0"/>
              </a:rPr>
              <a:t> 		&gt; </a:t>
            </a:r>
            <a:r>
              <a:rPr lang="es-ES" sz="2000" b="1" dirty="0">
                <a:latin typeface="Arial" panose="020B0604020202020204" pitchFamily="34" charset="0"/>
              </a:rPr>
              <a:t>40%</a:t>
            </a:r>
          </a:p>
          <a:p>
            <a:pPr>
              <a:lnSpc>
                <a:spcPct val="70000"/>
              </a:lnSpc>
            </a:pPr>
            <a:endParaRPr lang="es-ES" sz="2000" b="1" dirty="0"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</a:pPr>
            <a:r>
              <a:rPr lang="es-ES" sz="2000" b="1" dirty="0" smtClean="0">
                <a:latin typeface="Arial" panose="020B0604020202020204" pitchFamily="34" charset="0"/>
              </a:rPr>
              <a:t>	10-30/h</a:t>
            </a:r>
            <a:r>
              <a:rPr lang="es-ES" sz="2000" b="1" dirty="0">
                <a:latin typeface="Arial" panose="020B0604020202020204" pitchFamily="34" charset="0"/>
              </a:rPr>
              <a:t>	 	   Duplas	      </a:t>
            </a:r>
            <a:r>
              <a:rPr lang="es-ES" sz="2000" b="1" dirty="0" smtClean="0">
                <a:latin typeface="Arial" panose="020B0604020202020204" pitchFamily="34" charset="0"/>
              </a:rPr>
              <a:t>		Avanzada</a:t>
            </a:r>
            <a:r>
              <a:rPr lang="es-ES" sz="2000" b="1" dirty="0">
                <a:latin typeface="Arial" panose="020B0604020202020204" pitchFamily="34" charset="0"/>
              </a:rPr>
              <a:t>	   	    </a:t>
            </a:r>
            <a:r>
              <a:rPr lang="es-ES" sz="2000" b="1" dirty="0" smtClean="0">
                <a:latin typeface="Arial" panose="020B0604020202020204" pitchFamily="34" charset="0"/>
              </a:rPr>
              <a:t>	   30</a:t>
            </a:r>
            <a:r>
              <a:rPr lang="es-ES" sz="2000" b="1" dirty="0">
                <a:latin typeface="Arial" panose="020B0604020202020204" pitchFamily="34" charset="0"/>
              </a:rPr>
              <a:t>%</a:t>
            </a:r>
          </a:p>
          <a:p>
            <a:pPr>
              <a:lnSpc>
                <a:spcPct val="70000"/>
              </a:lnSpc>
            </a:pPr>
            <a:r>
              <a:rPr lang="es-ES" sz="2000" b="1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70000"/>
              </a:lnSpc>
            </a:pPr>
            <a:r>
              <a:rPr lang="es-ES" sz="2000" b="1" dirty="0" smtClean="0">
                <a:latin typeface="Arial" panose="020B0604020202020204" pitchFamily="34" charset="0"/>
              </a:rPr>
              <a:t>	+ </a:t>
            </a:r>
            <a:r>
              <a:rPr lang="es-ES" sz="2000" b="1" dirty="0">
                <a:latin typeface="Arial" panose="020B0604020202020204" pitchFamily="34" charset="0"/>
              </a:rPr>
              <a:t>30/h		   TVNS		       </a:t>
            </a:r>
            <a:r>
              <a:rPr lang="es-ES" sz="2000" b="1" dirty="0" smtClean="0">
                <a:latin typeface="Arial" panose="020B0604020202020204" pitchFamily="34" charset="0"/>
              </a:rPr>
              <a:t>	Terminal</a:t>
            </a:r>
            <a:r>
              <a:rPr lang="es-ES" sz="2000" b="1" dirty="0">
                <a:latin typeface="Arial" panose="020B0604020202020204" pitchFamily="34" charset="0"/>
              </a:rPr>
              <a:t>		</a:t>
            </a:r>
            <a:r>
              <a:rPr lang="es-ES" sz="2000" b="1" dirty="0" smtClean="0">
                <a:latin typeface="Arial" panose="020B0604020202020204" pitchFamily="34" charset="0"/>
              </a:rPr>
              <a:t> 	&lt; </a:t>
            </a:r>
            <a:r>
              <a:rPr lang="es-ES" sz="2000" b="1" dirty="0">
                <a:latin typeface="Arial" panose="020B0604020202020204" pitchFamily="34" charset="0"/>
              </a:rPr>
              <a:t>30%</a:t>
            </a:r>
          </a:p>
          <a:p>
            <a:pPr>
              <a:lnSpc>
                <a:spcPct val="70000"/>
              </a:lnSpc>
            </a:pPr>
            <a:endParaRPr lang="es-ES" sz="2000" b="1" dirty="0">
              <a:latin typeface="Arial" panose="020B0604020202020204" pitchFamily="34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374227" y="3286125"/>
            <a:ext cx="5741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2400" b="1">
                <a:latin typeface="Times New Roman" panose="02020603050405020304" pitchFamily="18" charset="0"/>
              </a:rPr>
              <a:t>Integración en categorías clínicas de riesgo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70370" y="4200525"/>
            <a:ext cx="3694113" cy="26574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2400" b="1">
                <a:solidFill>
                  <a:schemeClr val="tx2"/>
                </a:solidFill>
                <a:latin typeface="Comic Sans MS" panose="030F0702030302020204" pitchFamily="66" charset="0"/>
              </a:rPr>
              <a:t>Insignificante/Benigno</a:t>
            </a:r>
          </a:p>
          <a:p>
            <a:endParaRPr lang="es-ES" sz="2400" b="1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s-ES" sz="2400" b="1">
                <a:solidFill>
                  <a:schemeClr val="tx2"/>
                </a:solidFill>
                <a:latin typeface="Comic Sans MS" panose="030F0702030302020204" pitchFamily="66" charset="0"/>
              </a:rPr>
              <a:t>Importante/Riesgo bajo</a:t>
            </a:r>
          </a:p>
          <a:p>
            <a:endParaRPr lang="es-ES" sz="2400" b="1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s-ES" sz="2400" b="1">
                <a:solidFill>
                  <a:schemeClr val="tx2"/>
                </a:solidFill>
                <a:latin typeface="Comic Sans MS" panose="030F0702030302020204" pitchFamily="66" charset="0"/>
              </a:rPr>
              <a:t>Importante/Riesgo alto</a:t>
            </a:r>
          </a:p>
          <a:p>
            <a:endParaRPr lang="es-ES" sz="2400" b="1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s-ES" sz="2400" b="1">
                <a:solidFill>
                  <a:schemeClr val="tx2"/>
                </a:solidFill>
                <a:latin typeface="Comic Sans MS" panose="030F0702030302020204" pitchFamily="66" charset="0"/>
              </a:rPr>
              <a:t>Potencialmente Mortal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850227" y="466725"/>
            <a:ext cx="19050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831427" y="466725"/>
            <a:ext cx="1828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888827" y="466725"/>
            <a:ext cx="19812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7251027" y="466725"/>
            <a:ext cx="19812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1688427" y="2981325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669627" y="29813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803227" y="29813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7251027" y="2981325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5117427" y="374332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15" name="Rectangle 2"/>
          <p:cNvSpPr txBox="1">
            <a:spLocks noRot="1" noChangeArrowheads="1"/>
          </p:cNvSpPr>
          <p:nvPr/>
        </p:nvSpPr>
        <p:spPr>
          <a:xfrm>
            <a:off x="141317" y="-105441"/>
            <a:ext cx="8596668" cy="57467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EV y TV no-Sostenida</a:t>
            </a:r>
            <a:endParaRPr lang="es-ES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505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94865" y="66267"/>
            <a:ext cx="8915400" cy="1143000"/>
          </a:xfrm>
        </p:spPr>
        <p:txBody>
          <a:bodyPr/>
          <a:lstStyle/>
          <a:p>
            <a:r>
              <a:rPr lang="es-ES" sz="3200" dirty="0">
                <a:latin typeface="Comic Sans MS" panose="030F0702030302020204" pitchFamily="66" charset="0"/>
              </a:rPr>
              <a:t>TV no Sostenida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2400" dirty="0">
                <a:solidFill>
                  <a:schemeClr val="accent4"/>
                </a:solidFill>
                <a:latin typeface="Comic Sans MS" panose="030F0702030302020204" pitchFamily="66" charset="0"/>
              </a:rPr>
              <a:t>Pacientes con Insuficiencia Cardíaca /Miocardiopatía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4" y="1997771"/>
            <a:ext cx="7772400" cy="4114800"/>
          </a:xfrm>
        </p:spPr>
        <p:txBody>
          <a:bodyPr/>
          <a:lstStyle/>
          <a:p>
            <a:pPr>
              <a:buClr>
                <a:schemeClr val="accent1"/>
              </a:buClr>
              <a:buSzPct val="60000"/>
            </a:pPr>
            <a:r>
              <a:rPr lang="es-ES" sz="2400" b="1">
                <a:latin typeface="Comic Sans MS" panose="030F0702030302020204" pitchFamily="66" charset="0"/>
              </a:rPr>
              <a:t>Es muy frecuente en es grupo de pts.</a:t>
            </a:r>
          </a:p>
          <a:p>
            <a:pPr lvl="1">
              <a:buClr>
                <a:schemeClr val="accent1"/>
              </a:buClr>
              <a:buSzPct val="60000"/>
            </a:pPr>
            <a:r>
              <a:rPr lang="es-ES" sz="2400" b="1">
                <a:latin typeface="Comic Sans MS" panose="030F0702030302020204" pitchFamily="66" charset="0"/>
              </a:rPr>
              <a:t>Holter: 40-50% (algunos + 85%)</a:t>
            </a:r>
          </a:p>
          <a:p>
            <a:pPr lvl="1">
              <a:buClr>
                <a:schemeClr val="accent1"/>
              </a:buClr>
              <a:buSzPct val="60000"/>
              <a:buFont typeface="Wingdings" panose="05000000000000000000" pitchFamily="2" charset="2"/>
              <a:buNone/>
            </a:pPr>
            <a:endParaRPr lang="es-ES" sz="2400" b="1">
              <a:latin typeface="Comic Sans MS" panose="030F0702030302020204" pitchFamily="66" charset="0"/>
            </a:endParaRPr>
          </a:p>
          <a:p>
            <a:pPr>
              <a:buClr>
                <a:schemeClr val="accent1"/>
              </a:buClr>
              <a:buSzPct val="60000"/>
            </a:pPr>
            <a:r>
              <a:rPr lang="es-ES" sz="2400" b="1">
                <a:latin typeface="Comic Sans MS" panose="030F0702030302020204" pitchFamily="66" charset="0"/>
              </a:rPr>
              <a:t>Algunos estudios han comprobado el riesgo  aumentado de muerte súbita en estos pacientes y otros no</a:t>
            </a:r>
          </a:p>
          <a:p>
            <a:pPr>
              <a:buClr>
                <a:schemeClr val="accent1"/>
              </a:buClr>
              <a:buSzPct val="60000"/>
            </a:pPr>
            <a:r>
              <a:rPr lang="es-ES" sz="2400" b="1">
                <a:latin typeface="Comic Sans MS" panose="030F0702030302020204" pitchFamily="66" charset="0"/>
              </a:rPr>
              <a:t>El más importante predictor es el grado de disfunción ventricular</a:t>
            </a:r>
          </a:p>
        </p:txBody>
      </p:sp>
    </p:spTree>
    <p:extLst>
      <p:ext uri="{BB962C8B-B14F-4D97-AF65-F5344CB8AC3E}">
        <p14:creationId xmlns:p14="http://schemas.microsoft.com/office/powerpoint/2010/main" val="33821140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0032" y="304802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EV y TV no-Sostenida </a:t>
            </a:r>
            <a:br>
              <a:rPr lang="es-ES" dirty="0">
                <a:latin typeface="Comic Sans MS" panose="030F0702030302020204" pitchFamily="66" charset="0"/>
              </a:rPr>
            </a:br>
            <a:r>
              <a:rPr lang="es-ES" sz="3200" dirty="0">
                <a:solidFill>
                  <a:schemeClr val="accent4"/>
                </a:solidFill>
                <a:latin typeface="Comic Sans MS" panose="030F0702030302020204" pitchFamily="66" charset="0"/>
              </a:rPr>
              <a:t>Cómo Evaluarlas?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6698" y="1676402"/>
            <a:ext cx="91440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Documentación de la arritmia: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ECG – Holter – Ergometría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Valoración del Sustrato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Ecocardiograma </a:t>
            </a:r>
            <a:r>
              <a:rPr lang="es-ES" sz="24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Doppler</a:t>
            </a: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– CCG – </a:t>
            </a:r>
            <a:r>
              <a:rPr lang="es-ES" sz="24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Cardiorresonancia</a:t>
            </a:r>
            <a:endParaRPr lang="es-ES" sz="24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Disparadores de la arritmia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Ergometría – </a:t>
            </a:r>
            <a:r>
              <a:rPr lang="es-ES" sz="24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Camara</a:t>
            </a: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Gamma – Variabilidad de FC – Sensibilidad </a:t>
            </a:r>
            <a:r>
              <a:rPr lang="es-ES" sz="24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Barorefleja</a:t>
            </a: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– Dispersión </a:t>
            </a:r>
            <a:r>
              <a:rPr lang="es-ES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QT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endParaRPr lang="es-ES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Marcadores de Inestabilidad Eléctrica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Holter – Estudio Electrofisiológico</a:t>
            </a:r>
          </a:p>
        </p:txBody>
      </p:sp>
    </p:spTree>
    <p:extLst>
      <p:ext uri="{BB962C8B-B14F-4D97-AF65-F5344CB8AC3E}">
        <p14:creationId xmlns:p14="http://schemas.microsoft.com/office/powerpoint/2010/main" val="2128008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62266" y="-76200"/>
            <a:ext cx="7772400" cy="1143000"/>
          </a:xfrm>
        </p:spPr>
        <p:txBody>
          <a:bodyPr/>
          <a:lstStyle/>
          <a:p>
            <a:r>
              <a:rPr lang="es-ES" sz="3200" b="1" dirty="0">
                <a:latin typeface="Comic Sans MS" panose="030F0702030302020204" pitchFamily="66" charset="0"/>
              </a:rPr>
              <a:t>Evaluación de las EV y TVNS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986466" y="19812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EV / TVNS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986466" y="1066800"/>
            <a:ext cx="1600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ECG-Holter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757866" y="2895600"/>
            <a:ext cx="2133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Ecocardiograma</a:t>
            </a:r>
          </a:p>
          <a:p>
            <a:pPr algn="ctr"/>
            <a:r>
              <a:rPr lang="es-ES" sz="2000">
                <a:solidFill>
                  <a:schemeClr val="bg1"/>
                </a:solidFill>
                <a:latin typeface="Times New Roman" panose="02020603050405020304" pitchFamily="18" charset="0"/>
              </a:rPr>
              <a:t>(Rx de Tórax)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938466" y="40386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Sin Cardiopatía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014666" y="5181600"/>
            <a:ext cx="1828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Seguimiento</a:t>
            </a:r>
          </a:p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clínico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757866" y="4038600"/>
            <a:ext cx="2133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Con Cardiopatía </a:t>
            </a:r>
          </a:p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FE Normal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529266" y="5181600"/>
            <a:ext cx="26670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Manejo Sintomático</a:t>
            </a:r>
          </a:p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de la cardiopatía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6653466" y="4038600"/>
            <a:ext cx="2133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Con Cardiopatía </a:t>
            </a:r>
          </a:p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FE Anormal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6958266" y="5181600"/>
            <a:ext cx="1676400" cy="1447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CCG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EEF</a:t>
            </a:r>
            <a:endParaRPr lang="es-ES" sz="2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824666" y="1600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4824666" y="2514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2005266" y="3657600"/>
            <a:ext cx="1752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1852866" y="45720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4824666" y="4800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7720266" y="4800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4824666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5891466" y="3657600"/>
            <a:ext cx="1752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2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400" y="69142"/>
            <a:ext cx="7721600" cy="1143000"/>
          </a:xfrm>
        </p:spPr>
        <p:txBody>
          <a:bodyPr/>
          <a:lstStyle/>
          <a:p>
            <a:r>
              <a:rPr lang="es-ES_tradnl" sz="3200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TVNS: Cómo evaluar el riesgo?</a:t>
            </a:r>
            <a:endParaRPr lang="es-ES_tradnl" sz="3700" b="1" dirty="0">
              <a:solidFill>
                <a:schemeClr val="accent2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299287" y="1351549"/>
            <a:ext cx="98107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TVNS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937086" y="2189749"/>
            <a:ext cx="1422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FE &gt; 40%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860886" y="2875549"/>
            <a:ext cx="17668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IAM previo?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479886" y="3866149"/>
            <a:ext cx="4381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Si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732174" y="4467812"/>
            <a:ext cx="1395412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ECG-AR 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794086" y="5009149"/>
            <a:ext cx="231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accent4"/>
                </a:solidFill>
                <a:latin typeface="Times New Roman" panose="02020603050405020304" pitchFamily="18" charset="0"/>
              </a:rPr>
              <a:t>(+)                 ( - )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65486" y="5771149"/>
            <a:ext cx="1322388" cy="4699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II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156286" y="4551949"/>
            <a:ext cx="12588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0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966286" y="2875549"/>
            <a:ext cx="7254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EEF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289886" y="4018549"/>
            <a:ext cx="13335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Inducible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5442287" y="4601163"/>
            <a:ext cx="917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000" dirty="0">
                <a:solidFill>
                  <a:schemeClr val="accent4"/>
                </a:solidFill>
                <a:latin typeface="Times New Roman" panose="02020603050405020304" pitchFamily="18" charset="0"/>
              </a:rPr>
              <a:t>Drogas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451686" y="5161549"/>
            <a:ext cx="13335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Inducible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4451686" y="5771149"/>
            <a:ext cx="1428750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IV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7956886" y="4704349"/>
            <a:ext cx="1309688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II</a:t>
            </a: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3461086" y="1808749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4756486" y="1808749"/>
            <a:ext cx="1600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2622886" y="264694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 flipH="1">
            <a:off x="1937086" y="3408949"/>
            <a:ext cx="762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2699086" y="3408949"/>
            <a:ext cx="914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1632286" y="432334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H="1">
            <a:off x="1251286" y="5009149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2241886" y="5009149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1098886" y="53901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2775286" y="5390149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7271086" y="25707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 flipH="1">
            <a:off x="6280486" y="3332749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7271086" y="3332749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8642686" y="447574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>
            <a:off x="5899486" y="4399549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6509086" y="2189749"/>
            <a:ext cx="14224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FE &lt; 40%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461087" y="3866149"/>
            <a:ext cx="557213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No</a:t>
            </a:r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3689686" y="432334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7698124" y="4018549"/>
            <a:ext cx="1782762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No Inducible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2165686" y="5771149"/>
            <a:ext cx="1220788" cy="4699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I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6036012" y="5126624"/>
            <a:ext cx="1782763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No Inducible</a:t>
            </a:r>
          </a:p>
        </p:txBody>
      </p:sp>
      <p:sp>
        <p:nvSpPr>
          <p:cNvPr id="21542" name="Line 38"/>
          <p:cNvSpPr>
            <a:spLocks noChangeShapeType="1"/>
          </p:cNvSpPr>
          <p:nvPr/>
        </p:nvSpPr>
        <p:spPr bwMode="auto">
          <a:xfrm flipH="1">
            <a:off x="5061286" y="4856749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>
            <a:off x="6280486" y="4856749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44" name="Text Box 40"/>
          <p:cNvSpPr txBox="1">
            <a:spLocks noChangeArrowheads="1"/>
          </p:cNvSpPr>
          <p:nvPr/>
        </p:nvSpPr>
        <p:spPr bwMode="auto">
          <a:xfrm>
            <a:off x="6051887" y="5771149"/>
            <a:ext cx="1698625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Riesgo III/II</a:t>
            </a:r>
          </a:p>
        </p:txBody>
      </p:sp>
      <p:sp>
        <p:nvSpPr>
          <p:cNvPr id="21545" name="Line 41"/>
          <p:cNvSpPr>
            <a:spLocks noChangeShapeType="1"/>
          </p:cNvSpPr>
          <p:nvPr/>
        </p:nvSpPr>
        <p:spPr bwMode="auto">
          <a:xfrm>
            <a:off x="5061286" y="5694949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>
            <a:off x="6890086" y="5694949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7434180" y="427796"/>
            <a:ext cx="227658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s-ES" sz="2000" b="1" dirty="0">
                <a:solidFill>
                  <a:schemeClr val="accent4"/>
                </a:solidFill>
                <a:latin typeface="Times New Roman" panose="02020603050405020304" pitchFamily="18" charset="0"/>
              </a:rPr>
              <a:t>Riesgo 0</a:t>
            </a:r>
          </a:p>
          <a:p>
            <a:pPr eaLnBrk="0" hangingPunct="0"/>
            <a:r>
              <a:rPr lang="es-ES" sz="2000" b="1" dirty="0">
                <a:solidFill>
                  <a:schemeClr val="accent4"/>
                </a:solidFill>
                <a:latin typeface="Times New Roman" panose="02020603050405020304" pitchFamily="18" charset="0"/>
              </a:rPr>
              <a:t>Riesgo I: &lt;5%</a:t>
            </a:r>
          </a:p>
          <a:p>
            <a:pPr eaLnBrk="0" hangingPunct="0"/>
            <a:r>
              <a:rPr lang="es-ES" sz="2000" b="1" dirty="0">
                <a:solidFill>
                  <a:schemeClr val="accent4"/>
                </a:solidFill>
                <a:latin typeface="Times New Roman" panose="02020603050405020304" pitchFamily="18" charset="0"/>
              </a:rPr>
              <a:t>Riesgo II: 5-10%</a:t>
            </a:r>
          </a:p>
          <a:p>
            <a:pPr eaLnBrk="0" hangingPunct="0"/>
            <a:r>
              <a:rPr lang="es-ES" sz="2000" b="1" dirty="0">
                <a:solidFill>
                  <a:schemeClr val="accent4"/>
                </a:solidFill>
                <a:latin typeface="Times New Roman" panose="02020603050405020304" pitchFamily="18" charset="0"/>
              </a:rPr>
              <a:t>Riesgo III: 10-35%</a:t>
            </a:r>
          </a:p>
          <a:p>
            <a:pPr eaLnBrk="0" hangingPunct="0"/>
            <a:r>
              <a:rPr lang="es-ES" sz="2000" b="1" dirty="0">
                <a:solidFill>
                  <a:schemeClr val="accent4"/>
                </a:solidFill>
                <a:latin typeface="Times New Roman" panose="02020603050405020304" pitchFamily="18" charset="0"/>
              </a:rPr>
              <a:t>Riesgo IV: &gt;50%</a:t>
            </a:r>
          </a:p>
        </p:txBody>
      </p:sp>
    </p:spTree>
    <p:extLst>
      <p:ext uri="{BB962C8B-B14F-4D97-AF65-F5344CB8AC3E}">
        <p14:creationId xmlns:p14="http://schemas.microsoft.com/office/powerpoint/2010/main" val="2303135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10027" y="38100"/>
            <a:ext cx="7772400" cy="1143000"/>
          </a:xfrm>
        </p:spPr>
        <p:txBody>
          <a:bodyPr/>
          <a:lstStyle/>
          <a:p>
            <a:r>
              <a:rPr lang="es-ES" sz="3200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Tratamiento de las EV y TVNS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856873" y="1295400"/>
            <a:ext cx="1066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EV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581273" y="1295400"/>
            <a:ext cx="1371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TVNS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485273" y="24384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Times New Roman" panose="02020603050405020304" pitchFamily="18" charset="0"/>
              </a:rPr>
              <a:t>Asintomático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42673" y="24384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Times New Roman" panose="02020603050405020304" pitchFamily="18" charset="0"/>
              </a:rPr>
              <a:t>Sintomático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61473" y="3352800"/>
            <a:ext cx="1447800" cy="533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Times New Roman" panose="02020603050405020304" pitchFamily="18" charset="0"/>
              </a:rPr>
              <a:t>NO tratar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4752473" y="24384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Times New Roman" panose="02020603050405020304" pitchFamily="18" charset="0"/>
              </a:rPr>
              <a:t>Bajo Riesgo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7038473" y="2438400"/>
            <a:ext cx="1447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Times New Roman" panose="02020603050405020304" pitchFamily="18" charset="0"/>
              </a:rPr>
              <a:t>Alto Riesgo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3533273" y="3352800"/>
            <a:ext cx="1828800" cy="1600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a) Tranquilizar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b) B-Bloqueantes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c) Antiarrítmico</a:t>
            </a:r>
            <a:endParaRPr lang="es-ES" sz="1600" b="1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r>
              <a:rPr lang="es-ES" sz="1600" b="1">
                <a:solidFill>
                  <a:schemeClr val="bg1"/>
                </a:solidFill>
                <a:latin typeface="Times New Roman" panose="02020603050405020304" pitchFamily="18" charset="0"/>
              </a:rPr>
              <a:t>(BB)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d) Ablación RF?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6962273" y="3886200"/>
            <a:ext cx="914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400">
                <a:solidFill>
                  <a:schemeClr val="bg1"/>
                </a:solidFill>
                <a:latin typeface="Times New Roman" panose="02020603050405020304" pitchFamily="18" charset="0"/>
              </a:rPr>
              <a:t>EEF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5438273" y="5105400"/>
            <a:ext cx="1828800" cy="1143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s-ES" sz="2400" b="1">
                <a:solidFill>
                  <a:schemeClr val="bg1"/>
                </a:solidFill>
                <a:latin typeface="Times New Roman" panose="02020603050405020304" pitchFamily="18" charset="0"/>
              </a:rPr>
              <a:t>    No TVS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a)B-Bloqueantes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b)Amiodarona</a:t>
            </a: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7495673" y="5105400"/>
            <a:ext cx="1676400" cy="1143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s-ES" sz="2400" b="1">
                <a:solidFill>
                  <a:schemeClr val="bg1"/>
                </a:solidFill>
                <a:latin typeface="Times New Roman" panose="02020603050405020304" pitchFamily="18" charset="0"/>
              </a:rPr>
              <a:t>      TVS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a)CDI</a:t>
            </a:r>
          </a:p>
          <a:p>
            <a:r>
              <a:rPr lang="es-ES" b="1">
                <a:solidFill>
                  <a:schemeClr val="bg1"/>
                </a:solidFill>
                <a:latin typeface="Times New Roman" panose="02020603050405020304" pitchFamily="18" charset="0"/>
              </a:rPr>
              <a:t>b)Amiodarona</a:t>
            </a:r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H="1">
            <a:off x="1399673" y="1981200"/>
            <a:ext cx="914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2314073" y="19812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1247273" y="2819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3228473" y="28194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5666873" y="1981200"/>
            <a:ext cx="1600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7267073" y="1981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 flipH="1">
            <a:off x="4600073" y="2819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7419473" y="28194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flipH="1">
            <a:off x="6352673" y="44196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7343273" y="4419600"/>
            <a:ext cx="914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378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85726"/>
            <a:ext cx="80772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t">
            <a:normAutofit/>
          </a:bodyPr>
          <a:lstStyle/>
          <a:p>
            <a:r>
              <a:rPr lang="es-ES_tradnl" sz="2800" b="1" dirty="0">
                <a:latin typeface="Comic Sans MS" panose="030F0702030302020204" pitchFamily="66" charset="0"/>
              </a:rPr>
              <a:t>Efecto Profiláctico de las Drogas </a:t>
            </a:r>
            <a:r>
              <a:rPr lang="es-ES_tradnl" sz="2800" b="1" dirty="0" err="1">
                <a:latin typeface="Comic Sans MS" panose="030F0702030302020204" pitchFamily="66" charset="0"/>
              </a:rPr>
              <a:t>Antiarrítmicas</a:t>
            </a:r>
            <a:r>
              <a:rPr lang="es-ES_tradnl" sz="2800" b="1" dirty="0">
                <a:latin typeface="Comic Sans MS" panose="030F0702030302020204" pitchFamily="66" charset="0"/>
              </a:rPr>
              <a:t> en Pacientes post-IAM</a:t>
            </a: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501984" y="6461882"/>
            <a:ext cx="5778500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Adapted from Teo K.  JAMA.  1993;270(13):1589-1595.</a:t>
            </a:r>
          </a:p>
        </p:txBody>
      </p:sp>
      <p:sp>
        <p:nvSpPr>
          <p:cNvPr id="62" name="Line 4"/>
          <p:cNvSpPr>
            <a:spLocks noChangeShapeType="1"/>
          </p:cNvSpPr>
          <p:nvPr/>
        </p:nvSpPr>
        <p:spPr bwMode="auto">
          <a:xfrm>
            <a:off x="6422189" y="1536701"/>
            <a:ext cx="0" cy="3978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3" name="Line 5"/>
          <p:cNvSpPr>
            <a:spLocks noChangeShapeType="1"/>
          </p:cNvSpPr>
          <p:nvPr/>
        </p:nvSpPr>
        <p:spPr bwMode="auto">
          <a:xfrm>
            <a:off x="6382502" y="1927226"/>
            <a:ext cx="4714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>
            <a:off x="5347452" y="1497014"/>
            <a:ext cx="2211387" cy="115887"/>
          </a:xfrm>
          <a:custGeom>
            <a:avLst/>
            <a:gdLst>
              <a:gd name="T0" fmla="*/ 0 w 1393"/>
              <a:gd name="T1" fmla="*/ 48 h 73"/>
              <a:gd name="T2" fmla="*/ 0 w 1393"/>
              <a:gd name="T3" fmla="*/ 0 h 73"/>
              <a:gd name="T4" fmla="*/ 1392 w 1393"/>
              <a:gd name="T5" fmla="*/ 0 h 73"/>
              <a:gd name="T6" fmla="*/ 1392 w 1393"/>
              <a:gd name="T7" fmla="*/ 7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93" h="73">
                <a:moveTo>
                  <a:pt x="0" y="48"/>
                </a:moveTo>
                <a:lnTo>
                  <a:pt x="0" y="0"/>
                </a:lnTo>
                <a:lnTo>
                  <a:pt x="1392" y="0"/>
                </a:lnTo>
                <a:lnTo>
                  <a:pt x="1392" y="72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6895264" y="1887539"/>
            <a:ext cx="71438" cy="809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6" name="Line 8"/>
          <p:cNvSpPr>
            <a:spLocks noChangeShapeType="1"/>
          </p:cNvSpPr>
          <p:nvPr/>
        </p:nvSpPr>
        <p:spPr bwMode="auto">
          <a:xfrm>
            <a:off x="7014327" y="1927226"/>
            <a:ext cx="636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7" name="Line 9"/>
          <p:cNvSpPr>
            <a:spLocks noChangeShapeType="1"/>
          </p:cNvSpPr>
          <p:nvPr/>
        </p:nvSpPr>
        <p:spPr bwMode="auto">
          <a:xfrm>
            <a:off x="6076114" y="2328864"/>
            <a:ext cx="409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6522202" y="2273301"/>
            <a:ext cx="96837" cy="111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>
            <a:off x="6671427" y="2328864"/>
            <a:ext cx="411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6252327" y="2689226"/>
            <a:ext cx="992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1" name="Rectangle 13"/>
          <p:cNvSpPr>
            <a:spLocks noChangeArrowheads="1"/>
          </p:cNvSpPr>
          <p:nvPr/>
        </p:nvSpPr>
        <p:spPr bwMode="auto">
          <a:xfrm>
            <a:off x="7284202" y="2654301"/>
            <a:ext cx="61912" cy="71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" name="Line 14"/>
          <p:cNvSpPr>
            <a:spLocks noChangeShapeType="1"/>
          </p:cNvSpPr>
          <p:nvPr/>
        </p:nvSpPr>
        <p:spPr bwMode="auto">
          <a:xfrm>
            <a:off x="7392152" y="2689226"/>
            <a:ext cx="465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3" name="Rectangle 15"/>
          <p:cNvSpPr>
            <a:spLocks noChangeArrowheads="1"/>
          </p:cNvSpPr>
          <p:nvPr/>
        </p:nvSpPr>
        <p:spPr bwMode="auto">
          <a:xfrm>
            <a:off x="6774614" y="3009901"/>
            <a:ext cx="119063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4" name="Line 16"/>
          <p:cNvSpPr>
            <a:spLocks noChangeShapeType="1"/>
          </p:cNvSpPr>
          <p:nvPr/>
        </p:nvSpPr>
        <p:spPr bwMode="auto">
          <a:xfrm>
            <a:off x="6463464" y="3079751"/>
            <a:ext cx="2746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5" name="Line 17"/>
          <p:cNvSpPr>
            <a:spLocks noChangeShapeType="1"/>
          </p:cNvSpPr>
          <p:nvPr/>
        </p:nvSpPr>
        <p:spPr bwMode="auto">
          <a:xfrm>
            <a:off x="6944477" y="3079751"/>
            <a:ext cx="239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6" name="Line 18"/>
          <p:cNvSpPr>
            <a:spLocks noChangeShapeType="1"/>
          </p:cNvSpPr>
          <p:nvPr/>
        </p:nvSpPr>
        <p:spPr bwMode="auto">
          <a:xfrm>
            <a:off x="5749089" y="3797301"/>
            <a:ext cx="347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Rectangle 19" descr="90%"/>
          <p:cNvSpPr>
            <a:spLocks noChangeArrowheads="1"/>
          </p:cNvSpPr>
          <p:nvPr/>
        </p:nvSpPr>
        <p:spPr bwMode="auto">
          <a:xfrm>
            <a:off x="5803064" y="3675064"/>
            <a:ext cx="220663" cy="247650"/>
          </a:xfrm>
          <a:prstGeom prst="rect">
            <a:avLst/>
          </a:prstGeom>
          <a:pattFill prst="pct90">
            <a:fgClr>
              <a:srgbClr val="FAFD00"/>
            </a:fgClr>
            <a:bgClr>
              <a:srgbClr val="FAFD00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8" name="Line 20"/>
          <p:cNvSpPr>
            <a:spLocks noChangeShapeType="1"/>
          </p:cNvSpPr>
          <p:nvPr/>
        </p:nvSpPr>
        <p:spPr bwMode="auto">
          <a:xfrm>
            <a:off x="5026777" y="4565651"/>
            <a:ext cx="1255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9" name="Rectangle 21" descr="90%"/>
          <p:cNvSpPr>
            <a:spLocks noChangeArrowheads="1"/>
          </p:cNvSpPr>
          <p:nvPr/>
        </p:nvSpPr>
        <p:spPr bwMode="auto">
          <a:xfrm>
            <a:off x="5568114" y="4527551"/>
            <a:ext cx="84138" cy="85725"/>
          </a:xfrm>
          <a:prstGeom prst="rect">
            <a:avLst/>
          </a:prstGeom>
          <a:pattFill prst="pct90">
            <a:fgClr>
              <a:srgbClr val="FAFD00"/>
            </a:fgClr>
            <a:bgClr>
              <a:srgbClr val="FAFD00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>
            <a:off x="6285664" y="5340351"/>
            <a:ext cx="98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Line 23"/>
          <p:cNvSpPr>
            <a:spLocks noChangeShapeType="1"/>
          </p:cNvSpPr>
          <p:nvPr/>
        </p:nvSpPr>
        <p:spPr bwMode="auto">
          <a:xfrm>
            <a:off x="6633327" y="5340351"/>
            <a:ext cx="133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2" name="Rectangle 24"/>
          <p:cNvSpPr>
            <a:spLocks noChangeArrowheads="1"/>
          </p:cNvSpPr>
          <p:nvPr/>
        </p:nvSpPr>
        <p:spPr bwMode="auto">
          <a:xfrm>
            <a:off x="6426952" y="5254626"/>
            <a:ext cx="153987" cy="173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3" name="Line 25"/>
          <p:cNvSpPr>
            <a:spLocks noChangeShapeType="1"/>
          </p:cNvSpPr>
          <p:nvPr/>
        </p:nvSpPr>
        <p:spPr bwMode="auto">
          <a:xfrm>
            <a:off x="5291889" y="1828801"/>
            <a:ext cx="2311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4" name="Line 26"/>
          <p:cNvSpPr>
            <a:spLocks noChangeShapeType="1"/>
          </p:cNvSpPr>
          <p:nvPr/>
        </p:nvSpPr>
        <p:spPr bwMode="auto">
          <a:xfrm>
            <a:off x="4998202" y="5565776"/>
            <a:ext cx="28479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Line 27"/>
          <p:cNvSpPr>
            <a:spLocks noChangeShapeType="1"/>
          </p:cNvSpPr>
          <p:nvPr/>
        </p:nvSpPr>
        <p:spPr bwMode="auto">
          <a:xfrm flipV="1">
            <a:off x="4960102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6" name="Line 28"/>
          <p:cNvSpPr>
            <a:spLocks noChangeShapeType="1"/>
          </p:cNvSpPr>
          <p:nvPr/>
        </p:nvSpPr>
        <p:spPr bwMode="auto">
          <a:xfrm flipV="1">
            <a:off x="5231564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Line 29"/>
          <p:cNvSpPr>
            <a:spLocks noChangeShapeType="1"/>
          </p:cNvSpPr>
          <p:nvPr/>
        </p:nvSpPr>
        <p:spPr bwMode="auto">
          <a:xfrm flipV="1">
            <a:off x="5544302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Line 30"/>
          <p:cNvSpPr>
            <a:spLocks noChangeShapeType="1"/>
          </p:cNvSpPr>
          <p:nvPr/>
        </p:nvSpPr>
        <p:spPr bwMode="auto">
          <a:xfrm flipV="1">
            <a:off x="5836402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9" name="Line 31"/>
          <p:cNvSpPr>
            <a:spLocks noChangeShapeType="1"/>
          </p:cNvSpPr>
          <p:nvPr/>
        </p:nvSpPr>
        <p:spPr bwMode="auto">
          <a:xfrm flipV="1">
            <a:off x="6120564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0" name="Line 32"/>
          <p:cNvSpPr>
            <a:spLocks noChangeShapeType="1"/>
          </p:cNvSpPr>
          <p:nvPr/>
        </p:nvSpPr>
        <p:spPr bwMode="auto">
          <a:xfrm flipV="1">
            <a:off x="6420602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1" name="Line 33"/>
          <p:cNvSpPr>
            <a:spLocks noChangeShapeType="1"/>
          </p:cNvSpPr>
          <p:nvPr/>
        </p:nvSpPr>
        <p:spPr bwMode="auto">
          <a:xfrm flipV="1">
            <a:off x="6695239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6984164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3" name="Line 35"/>
          <p:cNvSpPr>
            <a:spLocks noChangeShapeType="1"/>
          </p:cNvSpPr>
          <p:nvPr/>
        </p:nvSpPr>
        <p:spPr bwMode="auto">
          <a:xfrm flipV="1">
            <a:off x="7279439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4" name="Line 36"/>
          <p:cNvSpPr>
            <a:spLocks noChangeShapeType="1"/>
          </p:cNvSpPr>
          <p:nvPr/>
        </p:nvSpPr>
        <p:spPr bwMode="auto">
          <a:xfrm flipV="1">
            <a:off x="7568364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5" name="Line 37"/>
          <p:cNvSpPr>
            <a:spLocks noChangeShapeType="1"/>
          </p:cNvSpPr>
          <p:nvPr/>
        </p:nvSpPr>
        <p:spPr bwMode="auto">
          <a:xfrm flipV="1">
            <a:off x="7873164" y="5537201"/>
            <a:ext cx="0" cy="127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 b="1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6" name="Rectangle 38"/>
          <p:cNvSpPr>
            <a:spLocks noChangeArrowheads="1"/>
          </p:cNvSpPr>
          <p:nvPr/>
        </p:nvSpPr>
        <p:spPr bwMode="auto">
          <a:xfrm>
            <a:off x="4305894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0.5</a:t>
            </a:r>
          </a:p>
        </p:txBody>
      </p:sp>
      <p:sp>
        <p:nvSpPr>
          <p:cNvPr id="97" name="Rectangle 39"/>
          <p:cNvSpPr>
            <a:spLocks noChangeArrowheads="1"/>
          </p:cNvSpPr>
          <p:nvPr/>
        </p:nvSpPr>
        <p:spPr bwMode="auto">
          <a:xfrm>
            <a:off x="4691227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0.6</a:t>
            </a:r>
          </a:p>
        </p:txBody>
      </p:sp>
      <p:sp>
        <p:nvSpPr>
          <p:cNvPr id="98" name="Rectangle 40"/>
          <p:cNvSpPr>
            <a:spLocks noChangeArrowheads="1"/>
          </p:cNvSpPr>
          <p:nvPr/>
        </p:nvSpPr>
        <p:spPr bwMode="auto">
          <a:xfrm>
            <a:off x="5013745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0.7</a:t>
            </a:r>
          </a:p>
        </p:txBody>
      </p:sp>
      <p:sp>
        <p:nvSpPr>
          <p:cNvPr id="99" name="Rectangle 41"/>
          <p:cNvSpPr>
            <a:spLocks noChangeArrowheads="1"/>
          </p:cNvSpPr>
          <p:nvPr/>
        </p:nvSpPr>
        <p:spPr bwMode="auto">
          <a:xfrm>
            <a:off x="5353971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0.8</a:t>
            </a:r>
          </a:p>
        </p:txBody>
      </p:sp>
      <p:sp>
        <p:nvSpPr>
          <p:cNvPr id="100" name="Rectangle 42"/>
          <p:cNvSpPr>
            <a:spLocks noChangeArrowheads="1"/>
          </p:cNvSpPr>
          <p:nvPr/>
        </p:nvSpPr>
        <p:spPr bwMode="auto">
          <a:xfrm>
            <a:off x="5795211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0.9</a:t>
            </a:r>
          </a:p>
        </p:txBody>
      </p:sp>
      <p:sp>
        <p:nvSpPr>
          <p:cNvPr id="101" name="Rectangle 43"/>
          <p:cNvSpPr>
            <a:spLocks noChangeArrowheads="1"/>
          </p:cNvSpPr>
          <p:nvPr/>
        </p:nvSpPr>
        <p:spPr bwMode="auto">
          <a:xfrm>
            <a:off x="6204368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1.0</a:t>
            </a:r>
          </a:p>
        </p:txBody>
      </p:sp>
      <p:sp>
        <p:nvSpPr>
          <p:cNvPr id="102" name="Rectangle 44"/>
          <p:cNvSpPr>
            <a:spLocks noChangeArrowheads="1"/>
          </p:cNvSpPr>
          <p:nvPr/>
        </p:nvSpPr>
        <p:spPr bwMode="auto">
          <a:xfrm>
            <a:off x="6644188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1.1</a:t>
            </a:r>
          </a:p>
        </p:txBody>
      </p:sp>
      <p:sp>
        <p:nvSpPr>
          <p:cNvPr id="103" name="Rectangle 45"/>
          <p:cNvSpPr>
            <a:spLocks noChangeArrowheads="1"/>
          </p:cNvSpPr>
          <p:nvPr/>
        </p:nvSpPr>
        <p:spPr bwMode="auto">
          <a:xfrm>
            <a:off x="7075903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1.2</a:t>
            </a:r>
          </a:p>
        </p:txBody>
      </p:sp>
      <p:sp>
        <p:nvSpPr>
          <p:cNvPr id="104" name="Rectangle 46"/>
          <p:cNvSpPr>
            <a:spLocks noChangeArrowheads="1"/>
          </p:cNvSpPr>
          <p:nvPr/>
        </p:nvSpPr>
        <p:spPr bwMode="auto">
          <a:xfrm>
            <a:off x="7504444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1.3</a:t>
            </a:r>
          </a:p>
        </p:txBody>
      </p:sp>
      <p:sp>
        <p:nvSpPr>
          <p:cNvPr id="105" name="Rectangle 47"/>
          <p:cNvSpPr>
            <a:spLocks noChangeArrowheads="1"/>
          </p:cNvSpPr>
          <p:nvPr/>
        </p:nvSpPr>
        <p:spPr bwMode="auto">
          <a:xfrm>
            <a:off x="7934591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1.4</a:t>
            </a:r>
          </a:p>
        </p:txBody>
      </p:sp>
      <p:sp>
        <p:nvSpPr>
          <p:cNvPr id="106" name="Rectangle 48"/>
          <p:cNvSpPr>
            <a:spLocks noChangeArrowheads="1"/>
          </p:cNvSpPr>
          <p:nvPr/>
        </p:nvSpPr>
        <p:spPr bwMode="auto">
          <a:xfrm>
            <a:off x="8347367" y="5603876"/>
            <a:ext cx="431209" cy="3052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1.5</a:t>
            </a:r>
          </a:p>
        </p:txBody>
      </p:sp>
      <p:sp>
        <p:nvSpPr>
          <p:cNvPr id="107" name="Rectangle 49"/>
          <p:cNvSpPr>
            <a:spLocks noChangeArrowheads="1"/>
          </p:cNvSpPr>
          <p:nvPr/>
        </p:nvSpPr>
        <p:spPr bwMode="auto">
          <a:xfrm>
            <a:off x="5836402" y="5966714"/>
            <a:ext cx="1136531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Odds Ratio</a:t>
            </a:r>
          </a:p>
        </p:txBody>
      </p:sp>
      <p:sp>
        <p:nvSpPr>
          <p:cNvPr id="108" name="Rectangle 50"/>
          <p:cNvSpPr>
            <a:spLocks noChangeArrowheads="1"/>
          </p:cNvSpPr>
          <p:nvPr/>
        </p:nvSpPr>
        <p:spPr bwMode="auto">
          <a:xfrm>
            <a:off x="7247205" y="5203826"/>
            <a:ext cx="756618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s-ES_tradnl" sz="1400" b="1" i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= NS</a:t>
            </a:r>
          </a:p>
        </p:txBody>
      </p:sp>
      <p:sp>
        <p:nvSpPr>
          <p:cNvPr id="109" name="Rectangle 51"/>
          <p:cNvSpPr>
            <a:spLocks noChangeArrowheads="1"/>
          </p:cNvSpPr>
          <p:nvPr/>
        </p:nvSpPr>
        <p:spPr bwMode="auto">
          <a:xfrm>
            <a:off x="7292139" y="4422776"/>
            <a:ext cx="755016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i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= .05</a:t>
            </a:r>
          </a:p>
        </p:txBody>
      </p:sp>
      <p:sp>
        <p:nvSpPr>
          <p:cNvPr id="110" name="Rectangle 52"/>
          <p:cNvSpPr>
            <a:spLocks noChangeArrowheads="1"/>
          </p:cNvSpPr>
          <p:nvPr/>
        </p:nvSpPr>
        <p:spPr bwMode="auto">
          <a:xfrm>
            <a:off x="7292139" y="3667126"/>
            <a:ext cx="1053174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i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= .00001</a:t>
            </a:r>
          </a:p>
        </p:txBody>
      </p:sp>
      <p:sp>
        <p:nvSpPr>
          <p:cNvPr id="111" name="Rectangle 53"/>
          <p:cNvSpPr>
            <a:spLocks noChangeArrowheads="1"/>
          </p:cNvSpPr>
          <p:nvPr/>
        </p:nvSpPr>
        <p:spPr bwMode="auto">
          <a:xfrm>
            <a:off x="7292139" y="2905126"/>
            <a:ext cx="755016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 i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 = .05</a:t>
            </a:r>
          </a:p>
        </p:txBody>
      </p:sp>
      <p:sp>
        <p:nvSpPr>
          <p:cNvPr id="112" name="Rectangle 54"/>
          <p:cNvSpPr>
            <a:spLocks noChangeArrowheads="1"/>
          </p:cNvSpPr>
          <p:nvPr/>
        </p:nvSpPr>
        <p:spPr bwMode="auto">
          <a:xfrm>
            <a:off x="7292139" y="2359026"/>
            <a:ext cx="530595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1.79</a:t>
            </a:r>
          </a:p>
        </p:txBody>
      </p:sp>
      <p:sp>
        <p:nvSpPr>
          <p:cNvPr id="113" name="Rectangle 55"/>
          <p:cNvSpPr>
            <a:spLocks noChangeArrowheads="1"/>
          </p:cNvSpPr>
          <p:nvPr/>
        </p:nvSpPr>
        <p:spPr bwMode="auto">
          <a:xfrm>
            <a:off x="6792077" y="1565276"/>
            <a:ext cx="1017908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Increased</a:t>
            </a:r>
          </a:p>
        </p:txBody>
      </p:sp>
      <p:sp>
        <p:nvSpPr>
          <p:cNvPr id="114" name="Rectangle 56"/>
          <p:cNvSpPr>
            <a:spLocks noChangeArrowheads="1"/>
          </p:cNvSpPr>
          <p:nvPr/>
        </p:nvSpPr>
        <p:spPr bwMode="auto">
          <a:xfrm>
            <a:off x="5276014" y="1565276"/>
            <a:ext cx="937758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Reduced</a:t>
            </a:r>
          </a:p>
        </p:txBody>
      </p:sp>
      <p:sp>
        <p:nvSpPr>
          <p:cNvPr id="115" name="Rectangle 57"/>
          <p:cNvSpPr>
            <a:spLocks noChangeArrowheads="1"/>
          </p:cNvSpPr>
          <p:nvPr/>
        </p:nvSpPr>
        <p:spPr bwMode="auto">
          <a:xfrm>
            <a:off x="5741738" y="1228726"/>
            <a:ext cx="1356142" cy="3052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s-ES_tradnl" sz="1400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Mortality Risk</a:t>
            </a:r>
          </a:p>
        </p:txBody>
      </p:sp>
      <p:sp>
        <p:nvSpPr>
          <p:cNvPr id="116" name="Rectangle 58"/>
          <p:cNvSpPr>
            <a:spLocks noChangeArrowheads="1"/>
          </p:cNvSpPr>
          <p:nvPr/>
        </p:nvSpPr>
        <p:spPr bwMode="auto">
          <a:xfrm>
            <a:off x="1477127" y="1733551"/>
            <a:ext cx="1093249" cy="15440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10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IA</a:t>
            </a:r>
          </a:p>
          <a:p>
            <a:pPr eaLnBrk="0" hangingPunct="0">
              <a:lnSpc>
                <a:spcPct val="10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IB</a:t>
            </a:r>
          </a:p>
          <a:p>
            <a:pPr eaLnBrk="0" hangingPunct="0">
              <a:lnSpc>
                <a:spcPct val="10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IC</a:t>
            </a:r>
          </a:p>
          <a:p>
            <a:pPr eaLnBrk="0" hangingPunct="0">
              <a:lnSpc>
                <a:spcPct val="10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Total</a:t>
            </a:r>
          </a:p>
        </p:txBody>
      </p:sp>
      <p:sp>
        <p:nvSpPr>
          <p:cNvPr id="117" name="Rectangle 59"/>
          <p:cNvSpPr>
            <a:spLocks noChangeArrowheads="1"/>
          </p:cNvSpPr>
          <p:nvPr/>
        </p:nvSpPr>
        <p:spPr bwMode="auto">
          <a:xfrm>
            <a:off x="1473952" y="3621089"/>
            <a:ext cx="3145157" cy="179331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9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II: </a:t>
            </a: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Symbol" panose="05050102010706020507" pitchFamily="18" charset="2"/>
              </a:rPr>
              <a:t></a:t>
            </a: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-Blockers</a:t>
            </a:r>
          </a:p>
          <a:p>
            <a:pPr eaLnBrk="0" hangingPunct="0">
              <a:lnSpc>
                <a:spcPct val="95000"/>
              </a:lnSpc>
              <a:spcBef>
                <a:spcPct val="35000"/>
              </a:spcBef>
            </a:pPr>
            <a:endParaRPr lang="es-ES_tradnl" b="1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eaLnBrk="0" hangingPunct="0">
              <a:lnSpc>
                <a:spcPct val="9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III: Amiodarone</a:t>
            </a:r>
          </a:p>
          <a:p>
            <a:pPr eaLnBrk="0" hangingPunct="0">
              <a:lnSpc>
                <a:spcPct val="95000"/>
              </a:lnSpc>
              <a:spcBef>
                <a:spcPct val="35000"/>
              </a:spcBef>
            </a:pPr>
            <a:endParaRPr lang="es-ES_tradnl" b="1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  <a:p>
            <a:pPr eaLnBrk="0" hangingPunct="0">
              <a:lnSpc>
                <a:spcPct val="95000"/>
              </a:lnSpc>
              <a:spcBef>
                <a:spcPct val="35000"/>
              </a:spcBef>
            </a:pPr>
            <a:r>
              <a:rPr lang="es-ES_tradnl" b="1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Class IV: Calcium Blockers</a:t>
            </a:r>
          </a:p>
        </p:txBody>
      </p:sp>
    </p:spTree>
    <p:extLst>
      <p:ext uri="{BB962C8B-B14F-4D97-AF65-F5344CB8AC3E}">
        <p14:creationId xmlns:p14="http://schemas.microsoft.com/office/powerpoint/2010/main" val="1145973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803566"/>
            <a:ext cx="11608905" cy="582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Al evaluar un paciente con ritmo cardíaco alterado deben resolverse dos preguntas clave existe onda P cuál es la relación entre la onda P y el QRS.</a:t>
            </a: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endParaRPr lang="es-AR" dirty="0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endParaRPr lang="es-A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La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diferenciación de las </a:t>
            </a:r>
            <a:r>
              <a:rPr lang="es-AR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taquiarritmias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 requiere la valoración de </a:t>
            </a: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la</a:t>
            </a: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duración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del complejo QRS la morfología y la frecuencia de las </a:t>
            </a:r>
            <a:endParaRPr lang="es-A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ondas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P la relación entre la onda P y el complejo QRS y </a:t>
            </a: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la</a:t>
            </a: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respuesta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a maniobras </a:t>
            </a: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vágales.</a:t>
            </a: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Las </a:t>
            </a: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cinco consideraciones básicas al enfrentarse un paciente con ritmo cardíaco alterado</a:t>
            </a:r>
            <a:r>
              <a:rPr lang="es-A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:</a:t>
            </a:r>
          </a:p>
          <a:p>
            <a:pPr lvl="1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endParaRPr lang="es-AR" sz="2000" b="1" dirty="0">
              <a:solidFill>
                <a:schemeClr val="tx1">
                  <a:lumMod val="75000"/>
                  <a:lumOff val="25000"/>
                </a:schemeClr>
              </a:solidFill>
              <a:latin typeface="Comic Sans MS" panose="030F0702030302020204" pitchFamily="66" charset="0"/>
            </a:endParaRPr>
          </a:p>
          <a:p>
            <a:pPr marL="742950" lvl="1" indent="-285750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1) Identificación </a:t>
            </a:r>
          </a:p>
          <a:p>
            <a:pPr marL="742950" lvl="1" indent="-285750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2) Patogenia </a:t>
            </a:r>
          </a:p>
          <a:p>
            <a:pPr marL="742950" lvl="1" indent="-285750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3) Factores Precipitantes </a:t>
            </a:r>
          </a:p>
          <a:p>
            <a:pPr marL="742950" lvl="1" indent="-285750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4) Presentación Clínica</a:t>
            </a:r>
          </a:p>
          <a:p>
            <a:pPr marL="742950" lvl="1" indent="-285750">
              <a:lnSpc>
                <a:spcPct val="7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s-A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</a:rPr>
              <a:t>5) Tratamiento. </a:t>
            </a:r>
          </a:p>
        </p:txBody>
      </p:sp>
    </p:spTree>
    <p:extLst>
      <p:ext uri="{BB962C8B-B14F-4D97-AF65-F5344CB8AC3E}">
        <p14:creationId xmlns:p14="http://schemas.microsoft.com/office/powerpoint/2010/main" val="34235803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15860" y="497305"/>
            <a:ext cx="8596668" cy="1320800"/>
          </a:xfrm>
        </p:spPr>
        <p:txBody>
          <a:bodyPr/>
          <a:lstStyle/>
          <a:p>
            <a:r>
              <a:rPr lang="es-ES_tradnl" dirty="0">
                <a:latin typeface="Comic Sans MS" panose="030F0702030302020204" pitchFamily="66" charset="0"/>
              </a:rPr>
              <a:t>EV y TV no Sostenida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860" y="1483894"/>
            <a:ext cx="9653782" cy="2767264"/>
          </a:xfrm>
        </p:spPr>
        <p:txBody>
          <a:bodyPr/>
          <a:lstStyle/>
          <a:p>
            <a:pPr>
              <a:buClr>
                <a:schemeClr val="accent1"/>
              </a:buClr>
              <a:buSzPct val="60000"/>
            </a:pPr>
            <a:r>
              <a:rPr lang="es-ES_tradnl" b="1" dirty="0">
                <a:latin typeface="Comic Sans MS" panose="030F0702030302020204" pitchFamily="66" charset="0"/>
              </a:rPr>
              <a:t>Los </a:t>
            </a:r>
            <a:r>
              <a:rPr lang="es-ES_tradnl" b="1" dirty="0" err="1" smtClean="0">
                <a:solidFill>
                  <a:schemeClr val="tx2"/>
                </a:solidFill>
                <a:latin typeface="Comic Sans MS" panose="030F0702030302020204" pitchFamily="66" charset="0"/>
              </a:rPr>
              <a:t>antiarrítmicos</a:t>
            </a:r>
            <a:r>
              <a:rPr lang="es-ES_tradnl" b="1" dirty="0" smtClean="0">
                <a:latin typeface="Comic Sans MS" panose="030F0702030302020204" pitchFamily="66" charset="0"/>
              </a:rPr>
              <a:t> </a:t>
            </a:r>
            <a:r>
              <a:rPr lang="es-ES_tradnl" b="1" dirty="0">
                <a:latin typeface="Comic Sans MS" panose="030F0702030302020204" pitchFamily="66" charset="0"/>
              </a:rPr>
              <a:t>en pacientes con Cardiopatía (isquémica - dilatada): </a:t>
            </a:r>
          </a:p>
          <a:p>
            <a:pPr lvl="1">
              <a:buClr>
                <a:schemeClr val="accent1"/>
              </a:buClr>
              <a:buSzPct val="60000"/>
            </a:pPr>
            <a:endParaRPr lang="es-ES_tradnl" b="1" dirty="0">
              <a:latin typeface="Comic Sans MS" panose="030F0702030302020204" pitchFamily="66" charset="0"/>
            </a:endParaRPr>
          </a:p>
          <a:p>
            <a:pPr lvl="1">
              <a:buClr>
                <a:schemeClr val="accent1"/>
              </a:buClr>
              <a:buSzPct val="60000"/>
            </a:pPr>
            <a:r>
              <a:rPr lang="es-ES_tradnl" b="1" dirty="0">
                <a:latin typeface="Comic Sans MS" panose="030F0702030302020204" pitchFamily="66" charset="0"/>
              </a:rPr>
              <a:t>B-BLOQUEANTES </a:t>
            </a:r>
            <a:r>
              <a:rPr lang="es-ES_tradnl" b="1" dirty="0" smtClean="0">
                <a:latin typeface="Comic Sans MS" panose="030F0702030302020204" pitchFamily="66" charset="0"/>
              </a:rPr>
              <a:t>!!!</a:t>
            </a:r>
          </a:p>
          <a:p>
            <a:pPr lvl="1">
              <a:buClr>
                <a:schemeClr val="accent1"/>
              </a:buClr>
              <a:buSzPct val="60000"/>
            </a:pPr>
            <a:r>
              <a:rPr lang="es-ES_tradnl" b="1" dirty="0" smtClean="0">
                <a:latin typeface="Comic Sans MS" panose="030F0702030302020204" pitchFamily="66" charset="0"/>
              </a:rPr>
              <a:t>AMIODARONA.</a:t>
            </a:r>
            <a:endParaRPr lang="es-ES_tradnl" b="1" dirty="0">
              <a:latin typeface="Comic Sans MS" panose="030F0702030302020204" pitchFamily="66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94372" y="5053081"/>
            <a:ext cx="3608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latin typeface="Comic Sans MS" panose="030F0702030302020204" pitchFamily="66" charset="0"/>
              </a:rPr>
              <a:t>Ablación con Radiofrecuencia</a:t>
            </a:r>
            <a:endParaRPr lang="es-AR" dirty="0"/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115860" y="4251158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sz="2800" dirty="0" smtClean="0">
                <a:latin typeface="Comic Sans MS" panose="030F0702030302020204" pitchFamily="66" charset="0"/>
              </a:rPr>
              <a:t>Terapia </a:t>
            </a:r>
            <a:r>
              <a:rPr lang="es-ES_tradnl" sz="2800" dirty="0" err="1" smtClean="0">
                <a:latin typeface="Comic Sans MS" panose="030F0702030302020204" pitchFamily="66" charset="0"/>
              </a:rPr>
              <a:t>electrica</a:t>
            </a:r>
            <a:endParaRPr lang="es-ES_tradnl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81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304421" cy="1320800"/>
          </a:xfrm>
        </p:spPr>
        <p:txBody>
          <a:bodyPr>
            <a:normAutofit/>
          </a:bodyPr>
          <a:lstStyle/>
          <a:p>
            <a:r>
              <a:rPr lang="es-ES" sz="2400" b="1" u="sng">
                <a:solidFill>
                  <a:schemeClr val="hlink"/>
                </a:solidFill>
                <a:latin typeface="Comic Sans MS" panose="030F0702030302020204" pitchFamily="66" charset="0"/>
              </a:rPr>
              <a:t>DIAGNOSTICO DIFERENCIAL DE UNA TAQUICARDIA CON QRS ANCHO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533" y="1086852"/>
            <a:ext cx="8280839" cy="54044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s-ES" sz="24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TAQUICARDIA VENTRICULAR ( TV </a:t>
            </a:r>
            <a:r>
              <a:rPr lang="es-ES" sz="2400" b="1" dirty="0" smtClean="0">
                <a:solidFill>
                  <a:schemeClr val="hlink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es-ES" sz="2400" b="1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</a:pPr>
            <a:r>
              <a:rPr lang="es-ES" sz="24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TAQUICARDIA PAROXISTICA SUPRAVENTRICULAR( TPS </a:t>
            </a:r>
            <a:r>
              <a:rPr lang="es-ES" sz="2400" b="1" dirty="0" smtClean="0">
                <a:solidFill>
                  <a:schemeClr val="hlink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" sz="2400" b="1" dirty="0" smtClean="0">
                <a:solidFill>
                  <a:schemeClr val="hlink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CON </a:t>
            </a:r>
            <a:r>
              <a:rPr lang="es-ES" sz="2400" b="1" dirty="0" smtClean="0">
                <a:solidFill>
                  <a:schemeClr val="hlink"/>
                </a:solidFill>
                <a:latin typeface="Comic Sans MS" panose="030F0702030302020204" pitchFamily="66" charset="0"/>
              </a:rPr>
              <a:t>CONDUCCION </a:t>
            </a:r>
            <a:r>
              <a:rPr lang="es-ES" sz="24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ABERRANTE</a:t>
            </a:r>
            <a:r>
              <a:rPr lang="es-ES" sz="2400" dirty="0" smtClean="0">
                <a:latin typeface="Comic Sans MS" panose="030F0702030302020204" pitchFamily="66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ES" sz="2400" dirty="0"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	</a:t>
            </a:r>
            <a:r>
              <a:rPr lang="es-E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 FAVOR DE TV</a:t>
            </a:r>
            <a:r>
              <a:rPr lang="es-E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: </a:t>
            </a:r>
            <a:endParaRPr lang="es-ES" sz="2400" dirty="0" smtClean="0">
              <a:solidFill>
                <a:schemeClr val="accent5">
                  <a:lumMod val="60000"/>
                  <a:lumOff val="40000"/>
                </a:schemeClr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arenR"/>
            </a:pPr>
            <a:r>
              <a:rPr lang="es-ES" sz="1600" b="1" dirty="0"/>
              <a:t>DURACION DEL QRS &gt; 0,14 “ </a:t>
            </a:r>
          </a:p>
          <a:p>
            <a:pPr marL="457200" indent="-457200">
              <a:buFont typeface="Wingdings" panose="05000000000000000000" pitchFamily="2" charset="2"/>
              <a:buAutoNum type="arabicParenR"/>
            </a:pPr>
            <a:r>
              <a:rPr lang="es-ES" sz="1600" b="1" dirty="0" smtClean="0"/>
              <a:t>EJE </a:t>
            </a:r>
            <a:r>
              <a:rPr lang="es-ES" sz="1600" b="1" dirty="0"/>
              <a:t>DEL QRS A LA IZQ </a:t>
            </a:r>
            <a:endParaRPr lang="es-ES" sz="1600" b="1" dirty="0" smtClean="0"/>
          </a:p>
          <a:p>
            <a:pPr marL="457200" indent="-457200">
              <a:buFont typeface="Wingdings" panose="05000000000000000000" pitchFamily="2" charset="2"/>
              <a:buAutoNum type="arabicParenR"/>
            </a:pPr>
            <a:r>
              <a:rPr lang="es-ES" sz="1600" b="1" dirty="0" smtClean="0"/>
              <a:t>3</a:t>
            </a:r>
            <a:r>
              <a:rPr lang="es-ES" sz="1600" b="1" dirty="0"/>
              <a:t>) VER DERIV.  V 1 </a:t>
            </a:r>
            <a:r>
              <a:rPr lang="es-ES" sz="1600" b="1" dirty="0" smtClean="0"/>
              <a:t>:</a:t>
            </a:r>
          </a:p>
          <a:p>
            <a:pPr marL="0" indent="0">
              <a:buNone/>
            </a:pPr>
            <a:r>
              <a:rPr lang="es-ES" sz="1600" b="1" dirty="0"/>
              <a:t>	</a:t>
            </a:r>
            <a:r>
              <a:rPr lang="es-ES" sz="1600" b="1" dirty="0" smtClean="0"/>
              <a:t>	</a:t>
            </a:r>
            <a:r>
              <a:rPr lang="es-ES" sz="1500" b="1" dirty="0" smtClean="0"/>
              <a:t> </a:t>
            </a:r>
            <a:r>
              <a:rPr lang="es-ES" sz="1500" b="1" dirty="0"/>
              <a:t>A) IMAGEN DE BCRD CON UN QRS  DE PREDOMINIO +, LA ONDA R MONOFASICA SUGIERE TV</a:t>
            </a:r>
            <a:r>
              <a:rPr lang="es-ES" sz="1500" b="1" dirty="0" smtClean="0"/>
              <a:t>.</a:t>
            </a:r>
          </a:p>
          <a:p>
            <a:pPr marL="0" indent="0">
              <a:buNone/>
            </a:pPr>
            <a:endParaRPr lang="es-ES" sz="1500" b="1" dirty="0"/>
          </a:p>
          <a:p>
            <a:pPr>
              <a:buFont typeface="Wingdings" panose="05000000000000000000" pitchFamily="2" charset="2"/>
              <a:buNone/>
            </a:pPr>
            <a:r>
              <a:rPr lang="es-ES" sz="1500" b="1" dirty="0"/>
              <a:t>   </a:t>
            </a:r>
            <a:r>
              <a:rPr lang="es-ES" sz="1500" b="1" dirty="0" smtClean="0"/>
              <a:t>			 </a:t>
            </a:r>
            <a:r>
              <a:rPr lang="es-ES" sz="1500" b="1" dirty="0"/>
              <a:t>B) IMAGEN DE BCRI  CON UN QRS DE PREDOMINIO  - CON S PROFUNDA EN V6: 4 ELEMENTOS APOYAN  TV </a:t>
            </a:r>
            <a:r>
              <a:rPr lang="es-ES" sz="1500" b="1" dirty="0" smtClean="0"/>
              <a:t>           				a</a:t>
            </a:r>
            <a:r>
              <a:rPr lang="es-ES" sz="1500" b="1" dirty="0"/>
              <a:t>) una “r” = o &gt; 60 </a:t>
            </a:r>
            <a:r>
              <a:rPr lang="es-ES" sz="1500" b="1" dirty="0" err="1"/>
              <a:t>mseg</a:t>
            </a:r>
            <a:r>
              <a:rPr lang="es-ES" sz="1500" b="1" dirty="0"/>
              <a:t> </a:t>
            </a:r>
            <a:endParaRPr lang="es-ES" sz="1500" b="1" dirty="0" smtClean="0"/>
          </a:p>
          <a:p>
            <a:pPr>
              <a:buFont typeface="Wingdings" panose="05000000000000000000" pitchFamily="2" charset="2"/>
              <a:buNone/>
            </a:pPr>
            <a:r>
              <a:rPr lang="es-ES" sz="1500" b="1" dirty="0" smtClean="0"/>
              <a:t>					b</a:t>
            </a:r>
            <a:r>
              <a:rPr lang="es-ES" sz="1500" b="1" dirty="0"/>
              <a:t>) muescas en la porción desc. de la  “s” </a:t>
            </a:r>
            <a:endParaRPr lang="es-ES" sz="1500" b="1" dirty="0" smtClean="0"/>
          </a:p>
          <a:p>
            <a:pPr>
              <a:buFont typeface="Wingdings" panose="05000000000000000000" pitchFamily="2" charset="2"/>
              <a:buNone/>
            </a:pPr>
            <a:r>
              <a:rPr lang="es-ES" sz="1500" b="1" dirty="0" smtClean="0"/>
              <a:t>					c</a:t>
            </a:r>
            <a:r>
              <a:rPr lang="es-ES" sz="1500" b="1" dirty="0"/>
              <a:t>) intervalo “r” “S”= o &gt; 70 </a:t>
            </a:r>
            <a:r>
              <a:rPr lang="es-ES" sz="1500" b="1" dirty="0" err="1"/>
              <a:t>mseg</a:t>
            </a:r>
            <a:r>
              <a:rPr lang="es-ES" sz="1500" b="1" dirty="0"/>
              <a:t>. </a:t>
            </a:r>
            <a:endParaRPr lang="es-ES" sz="1500" b="1" dirty="0" smtClean="0"/>
          </a:p>
          <a:p>
            <a:pPr>
              <a:buFont typeface="Wingdings" panose="05000000000000000000" pitchFamily="2" charset="2"/>
              <a:buNone/>
            </a:pPr>
            <a:r>
              <a:rPr lang="es-ES" sz="1500" b="1" dirty="0" smtClean="0"/>
              <a:t>					d</a:t>
            </a:r>
            <a:r>
              <a:rPr lang="es-ES" sz="1500" b="1" dirty="0"/>
              <a:t>)”q” en V6</a:t>
            </a:r>
            <a:r>
              <a:rPr lang="es-ES" sz="1500" b="1" dirty="0" smtClean="0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s-ES" sz="1500" b="1" dirty="0"/>
          </a:p>
          <a:p>
            <a:pPr>
              <a:buFont typeface="Wingdings" panose="05000000000000000000" pitchFamily="2" charset="2"/>
              <a:buNone/>
            </a:pPr>
            <a:r>
              <a:rPr lang="es-ES" sz="1500" b="1" dirty="0"/>
              <a:t>   </a:t>
            </a:r>
            <a:r>
              <a:rPr lang="es-ES" sz="1500" b="1" dirty="0" smtClean="0"/>
              <a:t>			 </a:t>
            </a:r>
            <a:r>
              <a:rPr lang="es-ES" sz="1500" b="1" dirty="0"/>
              <a:t>C) INTERVALO RS &gt; 100 </a:t>
            </a:r>
            <a:r>
              <a:rPr lang="es-ES" sz="1500" b="1" dirty="0" err="1"/>
              <a:t>mseg</a:t>
            </a:r>
            <a:r>
              <a:rPr lang="es-ES" sz="1500" b="1" dirty="0"/>
              <a:t>..DISOC.AV. (fusión-captura)</a:t>
            </a:r>
          </a:p>
        </p:txBody>
      </p:sp>
      <p:pic>
        <p:nvPicPr>
          <p:cNvPr id="5" name="Picture 2" descr="DIAGNOSTICO DIFERENCICAL DE TAQUICARDIA CON QRS ANCH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772" y="2111996"/>
            <a:ext cx="4063228" cy="3507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52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quicardia ventricu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5420" y="-152400"/>
            <a:ext cx="735247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DIAGNOSTICO DIFERENCICAL DE TAQUICARDIA CON QRS ANCHO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197" y="0"/>
            <a:ext cx="5869803" cy="455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06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TRATAMIENTO DE LA TV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34" y="2160589"/>
            <a:ext cx="9304866" cy="3880773"/>
          </a:xfrm>
        </p:spPr>
        <p:txBody>
          <a:bodyPr>
            <a:normAutofit/>
          </a:bodyPr>
          <a:lstStyle/>
          <a:p>
            <a:r>
              <a:rPr lang="es-ES" sz="2800" b="1" dirty="0">
                <a:latin typeface="Comic Sans MS" pitchFamily="66" charset="0"/>
              </a:rPr>
              <a:t>De primera elección: </a:t>
            </a:r>
            <a:r>
              <a:rPr lang="es-ES" sz="2800" b="1" dirty="0" err="1">
                <a:latin typeface="Comic Sans MS" pitchFamily="66" charset="0"/>
              </a:rPr>
              <a:t>Amiodarona</a:t>
            </a:r>
            <a:r>
              <a:rPr lang="es-ES" sz="2800" b="1" dirty="0">
                <a:latin typeface="Comic Sans MS" pitchFamily="66" charset="0"/>
              </a:rPr>
              <a:t>, </a:t>
            </a:r>
            <a:r>
              <a:rPr lang="es-ES" sz="2800" b="1" dirty="0" err="1">
                <a:latin typeface="Comic Sans MS" pitchFamily="66" charset="0"/>
              </a:rPr>
              <a:t>procainamida,o</a:t>
            </a:r>
            <a:r>
              <a:rPr lang="es-ES" sz="2800" b="1" dirty="0">
                <a:latin typeface="Comic Sans MS" pitchFamily="66" charset="0"/>
              </a:rPr>
              <a:t> </a:t>
            </a:r>
            <a:r>
              <a:rPr lang="es-ES" sz="2800" b="1" dirty="0" err="1">
                <a:latin typeface="Comic Sans MS" pitchFamily="66" charset="0"/>
              </a:rPr>
              <a:t>sotalol</a:t>
            </a:r>
            <a:r>
              <a:rPr lang="es-ES" sz="2800" b="1" dirty="0">
                <a:latin typeface="Comic Sans MS" pitchFamily="66" charset="0"/>
              </a:rPr>
              <a:t>  o  BB. EV.</a:t>
            </a:r>
          </a:p>
          <a:p>
            <a:r>
              <a:rPr lang="es-ES" sz="2800" b="1" dirty="0" err="1" smtClean="0">
                <a:latin typeface="Comic Sans MS" pitchFamily="66" charset="0"/>
              </a:rPr>
              <a:t>Lidocaina</a:t>
            </a:r>
            <a:r>
              <a:rPr lang="es-ES" sz="2800" b="1" dirty="0" smtClean="0">
                <a:latin typeface="Comic Sans MS" pitchFamily="66" charset="0"/>
              </a:rPr>
              <a:t>: Su uso es discutido.</a:t>
            </a:r>
            <a:endParaRPr lang="es-ES" sz="2800" b="1" dirty="0">
              <a:latin typeface="Comic Sans MS" pitchFamily="66" charset="0"/>
            </a:endParaRPr>
          </a:p>
          <a:p>
            <a:r>
              <a:rPr lang="es-ES" sz="2800" b="1" dirty="0" smtClean="0">
                <a:latin typeface="Comic Sans MS" pitchFamily="66" charset="0"/>
              </a:rPr>
              <a:t>CARDIOVERSION </a:t>
            </a:r>
            <a:r>
              <a:rPr lang="es-ES" sz="2800" b="1" dirty="0">
                <a:latin typeface="Comic Sans MS" pitchFamily="66" charset="0"/>
              </a:rPr>
              <a:t>ELECTRICA: iniciar con 200 </a:t>
            </a:r>
            <a:r>
              <a:rPr lang="es-ES" sz="2800" b="1" dirty="0" err="1">
                <a:latin typeface="Comic Sans MS" pitchFamily="66" charset="0"/>
              </a:rPr>
              <a:t>joules</a:t>
            </a:r>
            <a:endParaRPr lang="es-ES" sz="2800" b="1" dirty="0">
              <a:latin typeface="Comic Sans MS" pitchFamily="66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10261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TRATAMIENTO DE LA TV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70000"/>
            <a:ext cx="11163300" cy="52212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" sz="2800" dirty="0">
                <a:latin typeface="Comic Sans MS" pitchFamily="66" charset="0"/>
              </a:rPr>
              <a:t>LIDOCAINA: Dosis inicial de 1 mg por Kg. EV en </a:t>
            </a:r>
            <a:r>
              <a:rPr lang="es-ES" sz="2800" dirty="0" err="1">
                <a:latin typeface="Comic Sans MS" pitchFamily="66" charset="0"/>
              </a:rPr>
              <a:t>bolo,si</a:t>
            </a:r>
            <a:r>
              <a:rPr lang="es-ES" sz="2800" dirty="0">
                <a:latin typeface="Comic Sans MS" pitchFamily="66" charset="0"/>
              </a:rPr>
              <a:t> es refractaria se puede hacer otro bolo de 0,5 </a:t>
            </a:r>
            <a:r>
              <a:rPr lang="es-ES" sz="2800" dirty="0" err="1">
                <a:latin typeface="Comic Sans MS" pitchFamily="66" charset="0"/>
              </a:rPr>
              <a:t>mg.por</a:t>
            </a:r>
            <a:r>
              <a:rPr lang="es-ES" sz="2800" dirty="0">
                <a:latin typeface="Comic Sans MS" pitchFamily="66" charset="0"/>
              </a:rPr>
              <a:t> </a:t>
            </a:r>
            <a:r>
              <a:rPr lang="es-ES" sz="2800" dirty="0" err="1">
                <a:latin typeface="Comic Sans MS" pitchFamily="66" charset="0"/>
              </a:rPr>
              <a:t>kg.y</a:t>
            </a:r>
            <a:r>
              <a:rPr lang="es-ES" sz="2800" dirty="0">
                <a:latin typeface="Comic Sans MS" pitchFamily="66" charset="0"/>
              </a:rPr>
              <a:t> repetir a los 5 -</a:t>
            </a:r>
            <a:r>
              <a:rPr lang="es-ES" sz="2800" dirty="0" smtClean="0">
                <a:latin typeface="Comic Sans MS" pitchFamily="66" charset="0"/>
              </a:rPr>
              <a:t>10. La </a:t>
            </a:r>
            <a:r>
              <a:rPr lang="es-ES" sz="2800" dirty="0">
                <a:latin typeface="Comic Sans MS" pitchFamily="66" charset="0"/>
              </a:rPr>
              <a:t>infusión continua posterior  a 1-3 mg p/kg</a:t>
            </a:r>
            <a:r>
              <a:rPr lang="es-ES" sz="2800" dirty="0" smtClean="0">
                <a:latin typeface="Comic Sans MS" pitchFamily="66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es-ES" sz="2800" dirty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s-ES" sz="2800" dirty="0" smtClean="0">
                <a:latin typeface="Comic Sans MS" pitchFamily="66" charset="0"/>
              </a:rPr>
              <a:t>SULFATO </a:t>
            </a:r>
            <a:r>
              <a:rPr lang="es-ES" sz="2800" dirty="0">
                <a:latin typeface="Comic Sans MS" pitchFamily="66" charset="0"/>
              </a:rPr>
              <a:t>DE MG.:1-2 gr en 100 ml de dextrosa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2800" dirty="0">
                <a:latin typeface="Comic Sans MS" pitchFamily="66" charset="0"/>
              </a:rPr>
              <a:t>	en 5 a 60´,seguido de infusión de 0,5 a 1 gr. por hora 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171073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Amiodarona </a:t>
            </a:r>
            <a:br>
              <a:rPr lang="en-US" sz="4000"/>
            </a:br>
            <a:endParaRPr lang="es-AR" sz="400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752" y="1447466"/>
            <a:ext cx="9144000" cy="59499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00" b="1" dirty="0" err="1">
                <a:latin typeface="Comic Sans MS" pitchFamily="66" charset="0"/>
                <a:cs typeface="Arial" panose="020B0604020202020204" pitchFamily="34" charset="0"/>
              </a:rPr>
              <a:t>Indicaciones</a:t>
            </a:r>
            <a:r>
              <a:rPr lang="en-US" sz="2400" b="1" dirty="0">
                <a:latin typeface="Comic Sans MS" pitchFamily="66" charset="0"/>
                <a:cs typeface="Arial" panose="020B0604020202020204" pitchFamily="34" charset="0"/>
              </a:rPr>
              <a:t>: </a:t>
            </a:r>
          </a:p>
          <a:p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Taquiarritmias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ventriculares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TV y FV. </a:t>
            </a:r>
            <a:endParaRPr lang="en-US" sz="2400" dirty="0" smtClean="0">
              <a:latin typeface="Comic Sans MS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Comic Sans MS" pitchFamily="66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Comic Sans MS" pitchFamily="66" charset="0"/>
                <a:cs typeface="Arial" panose="020B0604020202020204" pitchFamily="34" charset="0"/>
              </a:rPr>
              <a:t>Mejora</a:t>
            </a:r>
            <a:r>
              <a:rPr lang="en-US" sz="2400" dirty="0" smtClean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la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supervivencia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pacientes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miocardiopatía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hipertrófica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dilatada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no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isquémica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arritmioas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ventriculares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asintomáticas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post IAM. </a:t>
            </a:r>
            <a:endParaRPr lang="en-US" sz="2400" dirty="0" smtClean="0">
              <a:latin typeface="Comic Sans MS" pitchFamily="66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Comic Sans MS" pitchFamily="66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Comic Sans MS" pitchFamily="66" charset="0"/>
                <a:cs typeface="Arial" panose="020B0604020202020204" pitchFamily="34" charset="0"/>
              </a:rPr>
              <a:t>Mejora</a:t>
            </a:r>
            <a:r>
              <a:rPr lang="en-US" sz="2400" dirty="0" smtClean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la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supervivencia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pacientes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con </a:t>
            </a:r>
            <a:r>
              <a:rPr lang="en-US" sz="2400" dirty="0" smtClean="0">
                <a:latin typeface="Comic Sans MS" pitchFamily="66" charset="0"/>
                <a:cs typeface="Arial" panose="020B0604020202020204" pitchFamily="34" charset="0"/>
              </a:rPr>
              <a:t>ICC.</a:t>
            </a:r>
          </a:p>
          <a:p>
            <a:pPr marL="0" indent="0">
              <a:buNone/>
            </a:pPr>
            <a:endParaRPr lang="en-US" sz="2400" dirty="0" smtClean="0">
              <a:latin typeface="Comic Sans MS" pitchFamily="66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latin typeface="Comic Sans MS" pitchFamily="66" charset="0"/>
                <a:cs typeface="Arial" panose="020B0604020202020204" pitchFamily="34" charset="0"/>
              </a:rPr>
              <a:t>Pacientes</a:t>
            </a:r>
            <a:r>
              <a:rPr lang="en-US" sz="2400" dirty="0" smtClean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con CDI,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reciben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menos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Comic Sans MS" pitchFamily="66" charset="0"/>
                <a:cs typeface="Arial" panose="020B0604020202020204" pitchFamily="34" charset="0"/>
              </a:rPr>
              <a:t>choques</a:t>
            </a:r>
            <a:r>
              <a:rPr lang="en-US" sz="2400" dirty="0">
                <a:latin typeface="Comic Sans MS" pitchFamily="66" charset="0"/>
                <a:cs typeface="Arial" panose="020B0604020202020204" pitchFamily="34" charset="0"/>
              </a:rPr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022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Comic Sans MS" pitchFamily="66" charset="0"/>
              </a:rPr>
              <a:t>Amiodarona </a:t>
            </a:r>
            <a:br>
              <a:rPr lang="en-US">
                <a:latin typeface="Comic Sans MS" pitchFamily="66" charset="0"/>
              </a:rPr>
            </a:br>
            <a:r>
              <a:rPr lang="en-US">
                <a:latin typeface="Comic Sans MS" pitchFamily="66" charset="0"/>
              </a:rPr>
              <a:t>(Atlansil comp 200 mg, amp 150 mg) </a:t>
            </a:r>
            <a:br>
              <a:rPr lang="en-US">
                <a:latin typeface="Comic Sans MS" pitchFamily="66" charset="0"/>
              </a:rPr>
            </a:br>
            <a:endParaRPr lang="es-AR">
              <a:latin typeface="Comic Sans MS" pitchFamily="66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706" y="1774575"/>
            <a:ext cx="8893175" cy="55165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800" b="1" dirty="0" err="1">
                <a:latin typeface="Comic Sans MS" pitchFamily="66" charset="0"/>
              </a:rPr>
              <a:t>Dosis</a:t>
            </a:r>
            <a:r>
              <a:rPr lang="en-US" sz="2800" b="1" dirty="0">
                <a:latin typeface="Comic Sans MS" pitchFamily="66" charset="0"/>
              </a:rPr>
              <a:t>:</a:t>
            </a:r>
            <a:r>
              <a:rPr lang="en-US" sz="2800" dirty="0">
                <a:latin typeface="Comic Sans MS" pitchFamily="66" charset="0"/>
              </a:rPr>
              <a:t> </a:t>
            </a:r>
          </a:p>
          <a:p>
            <a:r>
              <a:rPr lang="en-US" sz="2800" dirty="0">
                <a:latin typeface="Comic Sans MS" pitchFamily="66" charset="0"/>
              </a:rPr>
              <a:t>VO - </a:t>
            </a:r>
            <a:r>
              <a:rPr lang="en-US" sz="2800" dirty="0" err="1">
                <a:latin typeface="Comic Sans MS" pitchFamily="66" charset="0"/>
              </a:rPr>
              <a:t>carga</a:t>
            </a:r>
            <a:r>
              <a:rPr lang="en-US" sz="2800" dirty="0">
                <a:latin typeface="Comic Sans MS" pitchFamily="66" charset="0"/>
              </a:rPr>
              <a:t> 800-1600 mg/</a:t>
            </a:r>
            <a:r>
              <a:rPr lang="en-US" sz="2800" dirty="0" err="1">
                <a:latin typeface="Comic Sans MS" pitchFamily="66" charset="0"/>
              </a:rPr>
              <a:t>día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durante</a:t>
            </a:r>
            <a:r>
              <a:rPr lang="en-US" sz="2800" dirty="0">
                <a:latin typeface="Comic Sans MS" pitchFamily="66" charset="0"/>
              </a:rPr>
              <a:t> 1-3 </a:t>
            </a:r>
            <a:r>
              <a:rPr lang="en-US" sz="2800" dirty="0" err="1">
                <a:latin typeface="Comic Sans MS" pitchFamily="66" charset="0"/>
              </a:rPr>
              <a:t>sem</a:t>
            </a:r>
            <a:r>
              <a:rPr lang="en-US" sz="2800" dirty="0">
                <a:latin typeface="Comic Sans MS" pitchFamily="66" charset="0"/>
              </a:rPr>
              <a:t>, 800 mg/ </a:t>
            </a:r>
            <a:r>
              <a:rPr lang="en-US" sz="2800" dirty="0" err="1">
                <a:latin typeface="Comic Sans MS" pitchFamily="66" charset="0"/>
              </a:rPr>
              <a:t>día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durante</a:t>
            </a:r>
            <a:r>
              <a:rPr lang="en-US" sz="2800" dirty="0">
                <a:latin typeface="Comic Sans MS" pitchFamily="66" charset="0"/>
              </a:rPr>
              <a:t> 4-8 sem.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 dirty="0">
                <a:latin typeface="Comic Sans MS" pitchFamily="66" charset="0"/>
              </a:rPr>
              <a:t>           - mantenimiento100-300 mg/</a:t>
            </a:r>
            <a:r>
              <a:rPr lang="en-US" sz="2800" dirty="0" err="1">
                <a:latin typeface="Comic Sans MS" pitchFamily="66" charset="0"/>
              </a:rPr>
              <a:t>día</a:t>
            </a:r>
            <a:endParaRPr lang="en-US" sz="2800" dirty="0">
              <a:latin typeface="Comic Sans MS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sz="2800" dirty="0">
                <a:latin typeface="Comic Sans MS" pitchFamily="66" charset="0"/>
              </a:rPr>
              <a:t>               </a:t>
            </a:r>
          </a:p>
          <a:p>
            <a:r>
              <a:rPr lang="en-US" sz="2800" dirty="0">
                <a:latin typeface="Comic Sans MS" pitchFamily="66" charset="0"/>
              </a:rPr>
              <a:t>EV - TV o FV 150mg en 10’ (</a:t>
            </a:r>
            <a:r>
              <a:rPr lang="en-US" sz="2800" dirty="0" err="1">
                <a:latin typeface="Comic Sans MS" pitchFamily="66" charset="0"/>
              </a:rPr>
              <a:t>hipotensión</a:t>
            </a:r>
            <a:r>
              <a:rPr lang="en-US" sz="2800" dirty="0">
                <a:latin typeface="Comic Sans MS" pitchFamily="66" charset="0"/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 dirty="0">
                <a:latin typeface="Comic Sans MS" pitchFamily="66" charset="0"/>
              </a:rPr>
              <a:t>          - </a:t>
            </a:r>
            <a:r>
              <a:rPr lang="en-US" sz="2800" dirty="0" err="1">
                <a:latin typeface="Comic Sans MS" pitchFamily="66" charset="0"/>
              </a:rPr>
              <a:t>carga</a:t>
            </a:r>
            <a:r>
              <a:rPr lang="en-US" sz="2800" dirty="0">
                <a:latin typeface="Comic Sans MS" pitchFamily="66" charset="0"/>
              </a:rPr>
              <a:t> 5 mg/Kg en 200cc </a:t>
            </a:r>
            <a:r>
              <a:rPr lang="en-US" sz="2800" dirty="0" err="1">
                <a:latin typeface="Comic Sans MS" pitchFamily="66" charset="0"/>
              </a:rPr>
              <a:t>Dx</a:t>
            </a:r>
            <a:r>
              <a:rPr lang="en-US" sz="2800" dirty="0">
                <a:latin typeface="Comic Sans MS" pitchFamily="66" charset="0"/>
              </a:rPr>
              <a:t> 5% en 45-60’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 dirty="0">
                <a:latin typeface="Comic Sans MS" pitchFamily="66" charset="0"/>
              </a:rPr>
              <a:t>          - </a:t>
            </a:r>
            <a:r>
              <a:rPr lang="en-US" sz="2800" dirty="0" err="1">
                <a:latin typeface="Comic Sans MS" pitchFamily="66" charset="0"/>
              </a:rPr>
              <a:t>mantenimiento</a:t>
            </a:r>
            <a:r>
              <a:rPr lang="en-US" sz="2800" dirty="0">
                <a:latin typeface="Comic Sans MS" pitchFamily="66" charset="0"/>
              </a:rPr>
              <a:t> 10 mg/ Kg en 500 cc </a:t>
            </a:r>
            <a:r>
              <a:rPr lang="en-US" sz="2800" dirty="0" err="1">
                <a:latin typeface="Comic Sans MS" pitchFamily="66" charset="0"/>
              </a:rPr>
              <a:t>Dx</a:t>
            </a:r>
            <a:r>
              <a:rPr lang="en-US" sz="2800" dirty="0">
                <a:latin typeface="Comic Sans MS" pitchFamily="66" charset="0"/>
              </a:rPr>
              <a:t> 5%</a:t>
            </a:r>
            <a:endParaRPr lang="es-A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0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n-US" sz="4000" dirty="0" err="1">
                <a:latin typeface="Comic Sans MS" pitchFamily="66" charset="0"/>
              </a:rPr>
              <a:t>Amiodarona</a:t>
            </a:r>
            <a:r>
              <a:rPr lang="en-US" sz="4000" dirty="0">
                <a:latin typeface="Comic Sans MS" pitchFamily="66" charset="0"/>
              </a:rPr>
              <a:t> </a:t>
            </a:r>
            <a:br>
              <a:rPr lang="en-US" sz="4000" dirty="0">
                <a:latin typeface="Comic Sans MS" pitchFamily="66" charset="0"/>
              </a:rPr>
            </a:br>
            <a:endParaRPr lang="es-AR" sz="4000" dirty="0">
              <a:latin typeface="Comic Sans MS" pitchFamily="66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6666" y="658814"/>
            <a:ext cx="10183284" cy="60213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400" b="1" dirty="0" err="1">
                <a:latin typeface="Comic Sans MS" pitchFamily="66" charset="0"/>
              </a:rPr>
              <a:t>Farmacocinética</a:t>
            </a:r>
            <a:r>
              <a:rPr lang="en-US" sz="2400" b="1" dirty="0">
                <a:latin typeface="Comic Sans MS" pitchFamily="66" charset="0"/>
              </a:rPr>
              <a:t>: </a:t>
            </a:r>
          </a:p>
          <a:p>
            <a:r>
              <a:rPr lang="en-US" sz="2400" dirty="0" err="1">
                <a:latin typeface="Comic Sans MS" pitchFamily="66" charset="0"/>
              </a:rPr>
              <a:t>Absorción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lenta</a:t>
            </a:r>
            <a:r>
              <a:rPr lang="en-US" sz="2400" dirty="0">
                <a:latin typeface="Comic Sans MS" pitchFamily="66" charset="0"/>
              </a:rPr>
              <a:t> y variable → </a:t>
            </a:r>
            <a:r>
              <a:rPr lang="en-US" sz="2400" dirty="0" err="1">
                <a:latin typeface="Comic Sans MS" pitchFamily="66" charset="0"/>
              </a:rPr>
              <a:t>biodisponibilidad</a:t>
            </a:r>
            <a:r>
              <a:rPr lang="en-US" sz="2400" dirty="0">
                <a:latin typeface="Comic Sans MS" pitchFamily="66" charset="0"/>
              </a:rPr>
              <a:t> 50%</a:t>
            </a:r>
          </a:p>
          <a:p>
            <a:r>
              <a:rPr lang="en-US" sz="2400" dirty="0">
                <a:latin typeface="Comic Sans MS" pitchFamily="66" charset="0"/>
              </a:rPr>
              <a:t>Pico </a:t>
            </a:r>
            <a:r>
              <a:rPr lang="en-US" sz="2400" dirty="0" err="1">
                <a:latin typeface="Comic Sans MS" pitchFamily="66" charset="0"/>
              </a:rPr>
              <a:t>plasm</a:t>
            </a:r>
            <a:r>
              <a:rPr lang="en-US" sz="2400" dirty="0">
                <a:latin typeface="Comic Sans MS" pitchFamily="66" charset="0"/>
              </a:rPr>
              <a:t> 3-7 </a:t>
            </a:r>
            <a:r>
              <a:rPr lang="en-US" sz="2400" dirty="0" err="1">
                <a:latin typeface="Comic Sans MS" pitchFamily="66" charset="0"/>
              </a:rPr>
              <a:t>hs</a:t>
            </a:r>
            <a:r>
              <a:rPr lang="en-US" sz="2400" dirty="0">
                <a:latin typeface="Comic Sans MS" pitchFamily="66" charset="0"/>
              </a:rPr>
              <a:t> VO, 1-2 </a:t>
            </a:r>
            <a:r>
              <a:rPr lang="en-US" sz="2400" dirty="0" err="1">
                <a:latin typeface="Comic Sans MS" pitchFamily="66" charset="0"/>
              </a:rPr>
              <a:t>hs</a:t>
            </a:r>
            <a:r>
              <a:rPr lang="en-US" sz="2400" dirty="0">
                <a:latin typeface="Comic Sans MS" pitchFamily="66" charset="0"/>
              </a:rPr>
              <a:t> EV. </a:t>
            </a:r>
          </a:p>
          <a:p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 err="1">
                <a:latin typeface="Comic Sans MS" pitchFamily="66" charset="0"/>
              </a:rPr>
              <a:t>alcanzar</a:t>
            </a:r>
            <a:r>
              <a:rPr lang="en-US" sz="2400" dirty="0">
                <a:latin typeface="Comic Sans MS" pitchFamily="66" charset="0"/>
              </a:rPr>
              <a:t> el </a:t>
            </a:r>
            <a:r>
              <a:rPr lang="en-US" sz="2400" dirty="0" err="1">
                <a:latin typeface="Comic Sans MS" pitchFamily="66" charset="0"/>
              </a:rPr>
              <a:t>estado</a:t>
            </a:r>
            <a:r>
              <a:rPr lang="en-US" sz="2400" dirty="0">
                <a:latin typeface="Comic Sans MS" pitchFamily="66" charset="0"/>
              </a:rPr>
              <a:t> de </a:t>
            </a:r>
            <a:r>
              <a:rPr lang="en-US" sz="2400" dirty="0" err="1">
                <a:latin typeface="Comic Sans MS" pitchFamily="66" charset="0"/>
              </a:rPr>
              <a:t>equilibrio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constante</a:t>
            </a:r>
            <a:r>
              <a:rPr lang="en-US" sz="2400" dirty="0">
                <a:latin typeface="Comic Sans MS" pitchFamily="66" charset="0"/>
              </a:rPr>
              <a:t> sin </a:t>
            </a:r>
            <a:r>
              <a:rPr lang="en-US" sz="2400" dirty="0" err="1">
                <a:latin typeface="Comic Sans MS" pitchFamily="66" charset="0"/>
              </a:rPr>
              <a:t>dosis</a:t>
            </a:r>
            <a:r>
              <a:rPr lang="en-US" sz="2400" dirty="0">
                <a:latin typeface="Comic Sans MS" pitchFamily="66" charset="0"/>
              </a:rPr>
              <a:t> de </a:t>
            </a:r>
            <a:r>
              <a:rPr lang="en-US" sz="2400" dirty="0" err="1">
                <a:latin typeface="Comic Sans MS" pitchFamily="66" charset="0"/>
              </a:rPr>
              <a:t>carga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requiere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alrededor</a:t>
            </a:r>
            <a:r>
              <a:rPr lang="en-US" sz="2400" dirty="0">
                <a:latin typeface="Comic Sans MS" pitchFamily="66" charset="0"/>
              </a:rPr>
              <a:t> de 265 </a:t>
            </a:r>
            <a:r>
              <a:rPr lang="en-US" sz="2400" dirty="0" err="1">
                <a:latin typeface="Comic Sans MS" pitchFamily="66" charset="0"/>
              </a:rPr>
              <a:t>días</a:t>
            </a:r>
            <a:r>
              <a:rPr lang="en-US" sz="2400" dirty="0">
                <a:latin typeface="Comic Sans MS" pitchFamily="66" charset="0"/>
              </a:rPr>
              <a:t>)</a:t>
            </a:r>
          </a:p>
          <a:p>
            <a:r>
              <a:rPr lang="en-US" sz="2400" dirty="0">
                <a:latin typeface="Comic Sans MS" pitchFamily="66" charset="0"/>
              </a:rPr>
              <a:t>Unión a </a:t>
            </a:r>
            <a:r>
              <a:rPr lang="en-US" sz="2400" dirty="0" err="1">
                <a:latin typeface="Comic Sans MS" pitchFamily="66" charset="0"/>
              </a:rPr>
              <a:t>prot</a:t>
            </a:r>
            <a:r>
              <a:rPr lang="en-US" sz="2400" dirty="0">
                <a:latin typeface="Comic Sans MS" pitchFamily="66" charset="0"/>
              </a:rPr>
              <a:t> 96 %</a:t>
            </a:r>
          </a:p>
          <a:p>
            <a:r>
              <a:rPr lang="en-US" sz="2400" dirty="0" err="1">
                <a:latin typeface="Comic Sans MS" pitchFamily="66" charset="0"/>
              </a:rPr>
              <a:t>Metabolismo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hepático</a:t>
            </a:r>
            <a:r>
              <a:rPr lang="en-US" sz="2400" dirty="0">
                <a:latin typeface="Comic Sans MS" pitchFamily="66" charset="0"/>
              </a:rPr>
              <a:t> a </a:t>
            </a:r>
            <a:r>
              <a:rPr lang="en-US" sz="2400" dirty="0" err="1">
                <a:latin typeface="Comic Sans MS" pitchFamily="66" charset="0"/>
              </a:rPr>
              <a:t>desetilamiodarona</a:t>
            </a:r>
            <a:endParaRPr lang="en-US" sz="2400" dirty="0">
              <a:latin typeface="Comic Sans MS" pitchFamily="66" charset="0"/>
            </a:endParaRPr>
          </a:p>
          <a:p>
            <a:r>
              <a:rPr lang="en-US" sz="2400" dirty="0" err="1">
                <a:latin typeface="Comic Sans MS" pitchFamily="66" charset="0"/>
              </a:rPr>
              <a:t>Acumulación</a:t>
            </a:r>
            <a:r>
              <a:rPr lang="en-US" sz="2400" dirty="0">
                <a:latin typeface="Comic Sans MS" pitchFamily="66" charset="0"/>
              </a:rPr>
              <a:t> en </a:t>
            </a:r>
            <a:r>
              <a:rPr lang="en-US" sz="2400" dirty="0" err="1">
                <a:latin typeface="Comic Sans MS" pitchFamily="66" charset="0"/>
              </a:rPr>
              <a:t>hígado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pulmón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miocardio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grasa</a:t>
            </a:r>
            <a:r>
              <a:rPr lang="en-US" sz="2400" dirty="0">
                <a:latin typeface="Comic Sans MS" pitchFamily="66" charset="0"/>
              </a:rPr>
              <a:t>, </a:t>
            </a:r>
            <a:r>
              <a:rPr lang="en-US" sz="2400" dirty="0" err="1">
                <a:latin typeface="Comic Sans MS" pitchFamily="66" charset="0"/>
              </a:rPr>
              <a:t>piel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azulada</a:t>
            </a:r>
            <a:r>
              <a:rPr lang="en-US" sz="2400" dirty="0">
                <a:latin typeface="Comic Sans MS" pitchFamily="66" charset="0"/>
              </a:rPr>
              <a:t>, placenta y </a:t>
            </a:r>
            <a:r>
              <a:rPr lang="en-US" sz="2400" dirty="0" err="1">
                <a:latin typeface="Comic Sans MS" pitchFamily="66" charset="0"/>
              </a:rPr>
              <a:t>leche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materna</a:t>
            </a:r>
            <a:r>
              <a:rPr lang="en-US" sz="2400" dirty="0">
                <a:latin typeface="Comic Sans MS" pitchFamily="66" charset="0"/>
              </a:rPr>
              <a:t>.</a:t>
            </a:r>
          </a:p>
          <a:p>
            <a:r>
              <a:rPr lang="en-US" sz="2400" dirty="0" err="1">
                <a:latin typeface="Comic Sans MS" pitchFamily="66" charset="0"/>
              </a:rPr>
              <a:t>Eliminación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hepática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por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bilis</a:t>
            </a:r>
            <a:r>
              <a:rPr lang="en-US" sz="2400" dirty="0">
                <a:latin typeface="Comic Sans MS" pitchFamily="66" charset="0"/>
              </a:rPr>
              <a:t> (la </a:t>
            </a:r>
            <a:r>
              <a:rPr lang="en-US" sz="2400" dirty="0" err="1">
                <a:latin typeface="Comic Sans MS" pitchFamily="66" charset="0"/>
              </a:rPr>
              <a:t>dosis</a:t>
            </a:r>
            <a:r>
              <a:rPr lang="en-US" sz="2400" dirty="0">
                <a:latin typeface="Comic Sans MS" pitchFamily="66" charset="0"/>
              </a:rPr>
              <a:t> no </a:t>
            </a:r>
            <a:r>
              <a:rPr lang="en-US" sz="2400" dirty="0" err="1">
                <a:latin typeface="Comic Sans MS" pitchFamily="66" charset="0"/>
              </a:rPr>
              <a:t>requiere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ajuste</a:t>
            </a:r>
            <a:r>
              <a:rPr lang="en-US" sz="2400" dirty="0">
                <a:latin typeface="Comic Sans MS" pitchFamily="66" charset="0"/>
              </a:rPr>
              <a:t> en IR)</a:t>
            </a:r>
          </a:p>
          <a:p>
            <a:r>
              <a:rPr lang="en-US" sz="2400" dirty="0" err="1">
                <a:latin typeface="Comic Sans MS" pitchFamily="66" charset="0"/>
              </a:rPr>
              <a:t>Eficacia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clínica</a:t>
            </a:r>
            <a:r>
              <a:rPr lang="en-US" sz="2400" dirty="0">
                <a:latin typeface="Comic Sans MS" pitchFamily="66" charset="0"/>
              </a:rPr>
              <a:t>: 1- 2.5 mg/l</a:t>
            </a:r>
          </a:p>
          <a:p>
            <a:endParaRPr lang="es-A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65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2034" y="228600"/>
            <a:ext cx="8596668" cy="1320800"/>
          </a:xfrm>
        </p:spPr>
        <p:txBody>
          <a:bodyPr/>
          <a:lstStyle/>
          <a:p>
            <a:r>
              <a:rPr lang="en-US" sz="4000" dirty="0" err="1">
                <a:latin typeface="Comic Sans MS" pitchFamily="66" charset="0"/>
              </a:rPr>
              <a:t>Amiodarona</a:t>
            </a:r>
            <a:r>
              <a:rPr lang="en-US" sz="4000" dirty="0">
                <a:latin typeface="Comic Sans MS" pitchFamily="66" charset="0"/>
              </a:rPr>
              <a:t> </a:t>
            </a:r>
            <a:br>
              <a:rPr lang="en-US" sz="4000" dirty="0">
                <a:latin typeface="Comic Sans MS" pitchFamily="66" charset="0"/>
              </a:rPr>
            </a:br>
            <a:endParaRPr lang="es-AR" sz="4000" dirty="0">
              <a:latin typeface="Comic Sans MS" pitchFamily="66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196975"/>
            <a:ext cx="9867900" cy="60213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800" dirty="0" err="1">
                <a:latin typeface="Comic Sans MS" pitchFamily="66" charset="0"/>
              </a:rPr>
              <a:t>Reacciones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adversas</a:t>
            </a:r>
            <a:r>
              <a:rPr lang="en-US" sz="2800" dirty="0">
                <a:latin typeface="Comic Sans MS" pitchFamily="66" charset="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</a:rPr>
              <a:t>Disfunción</a:t>
            </a:r>
            <a:r>
              <a:rPr lang="en-US" sz="2800" u="sng" dirty="0">
                <a:latin typeface="Comic Sans MS" pitchFamily="66" charset="0"/>
              </a:rPr>
              <a:t> </a:t>
            </a:r>
            <a:r>
              <a:rPr lang="en-US" sz="2800" u="sng" dirty="0" err="1">
                <a:latin typeface="Comic Sans MS" pitchFamily="66" charset="0"/>
              </a:rPr>
              <a:t>tiroidea</a:t>
            </a:r>
            <a:r>
              <a:rPr lang="en-US" sz="2800" u="sng" dirty="0">
                <a:latin typeface="Comic Sans MS" pitchFamily="66" charset="0"/>
              </a:rPr>
              <a:t>: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hipertiroidismo</a:t>
            </a:r>
            <a:r>
              <a:rPr lang="en-US" sz="2800" dirty="0">
                <a:latin typeface="Comic Sans MS" pitchFamily="66" charset="0"/>
              </a:rPr>
              <a:t> (1-2%), </a:t>
            </a:r>
            <a:r>
              <a:rPr lang="en-US" sz="2800" dirty="0" err="1">
                <a:latin typeface="Comic Sans MS" pitchFamily="66" charset="0"/>
              </a:rPr>
              <a:t>hipotiroidismo</a:t>
            </a:r>
            <a:r>
              <a:rPr lang="en-US" sz="2800" dirty="0">
                <a:latin typeface="Comic Sans MS" pitchFamily="66" charset="0"/>
              </a:rPr>
              <a:t> (2-4%).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</a:rPr>
              <a:t>Cardíacos</a:t>
            </a:r>
            <a:r>
              <a:rPr lang="en-US" sz="2800" u="sng" dirty="0">
                <a:latin typeface="Comic Sans MS" pitchFamily="66" charset="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Comic Sans MS" pitchFamily="66" charset="0"/>
              </a:rPr>
              <a:t>Bradicardia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sinusal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sintomática</a:t>
            </a:r>
            <a:r>
              <a:rPr lang="en-US" sz="2800" dirty="0">
                <a:latin typeface="Comic Sans MS" pitchFamily="66" charset="0"/>
              </a:rPr>
              <a:t> 2%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Comic Sans MS" pitchFamily="66" charset="0"/>
              </a:rPr>
              <a:t>Prolongación</a:t>
            </a:r>
            <a:r>
              <a:rPr lang="en-US" sz="2800" dirty="0">
                <a:latin typeface="Comic Sans MS" pitchFamily="66" charset="0"/>
              </a:rPr>
              <a:t> de la </a:t>
            </a:r>
            <a:r>
              <a:rPr lang="en-US" sz="2800" dirty="0" err="1">
                <a:latin typeface="Comic Sans MS" pitchFamily="66" charset="0"/>
              </a:rPr>
              <a:t>conducción</a:t>
            </a:r>
            <a:r>
              <a:rPr lang="en-US" sz="2800" dirty="0">
                <a:latin typeface="Comic Sans MS" pitchFamily="66" charset="0"/>
              </a:rPr>
              <a:t> del NAV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TV (</a:t>
            </a:r>
            <a:r>
              <a:rPr lang="en-US" sz="2800" dirty="0" err="1">
                <a:latin typeface="Comic Sans MS" pitchFamily="66" charset="0"/>
              </a:rPr>
              <a:t>torsades</a:t>
            </a:r>
            <a:r>
              <a:rPr lang="en-US" sz="2800" dirty="0">
                <a:latin typeface="Comic Sans MS" pitchFamily="66" charset="0"/>
              </a:rPr>
              <a:t> de pointes 1-2%). No se </a:t>
            </a:r>
            <a:r>
              <a:rPr lang="en-US" sz="2800" dirty="0" err="1">
                <a:latin typeface="Comic Sans MS" pitchFamily="66" charset="0"/>
              </a:rPr>
              <a:t>debe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administrar</a:t>
            </a:r>
            <a:r>
              <a:rPr lang="en-US" sz="2800" dirty="0">
                <a:latin typeface="Comic Sans MS" pitchFamily="66" charset="0"/>
              </a:rPr>
              <a:t> con </a:t>
            </a:r>
            <a:r>
              <a:rPr lang="en-US" sz="2800" dirty="0" err="1">
                <a:latin typeface="Comic Sans MS" pitchFamily="66" charset="0"/>
              </a:rPr>
              <a:t>otros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fármacos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que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prolonguen</a:t>
            </a:r>
            <a:r>
              <a:rPr lang="en-US" sz="2800" dirty="0">
                <a:latin typeface="Comic Sans MS" pitchFamily="66" charset="0"/>
              </a:rPr>
              <a:t> el QT </a:t>
            </a:r>
          </a:p>
          <a:p>
            <a:pPr>
              <a:lnSpc>
                <a:spcPct val="90000"/>
              </a:lnSpc>
            </a:pPr>
            <a:r>
              <a:rPr lang="en-US" sz="2800" dirty="0" err="1">
                <a:latin typeface="Comic Sans MS" pitchFamily="66" charset="0"/>
              </a:rPr>
              <a:t>Empeoramiento</a:t>
            </a:r>
            <a:r>
              <a:rPr lang="en-US" sz="2800" dirty="0">
                <a:latin typeface="Comic Sans MS" pitchFamily="66" charset="0"/>
              </a:rPr>
              <a:t> de ICC 2%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Comic Sans MS" pitchFamily="66" charset="0"/>
              </a:rPr>
              <a:t>Las </a:t>
            </a:r>
            <a:r>
              <a:rPr lang="en-US" sz="2800" dirty="0" err="1">
                <a:latin typeface="Comic Sans MS" pitchFamily="66" charset="0"/>
              </a:rPr>
              <a:t>dosis</a:t>
            </a:r>
            <a:r>
              <a:rPr lang="en-US" sz="2800" dirty="0">
                <a:latin typeface="Comic Sans MS" pitchFamily="66" charset="0"/>
              </a:rPr>
              <a:t> de </a:t>
            </a:r>
            <a:r>
              <a:rPr lang="en-US" sz="2800" dirty="0" err="1">
                <a:latin typeface="Comic Sans MS" pitchFamily="66" charset="0"/>
              </a:rPr>
              <a:t>warfarina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 err="1">
                <a:latin typeface="Comic Sans MS" pitchFamily="66" charset="0"/>
              </a:rPr>
              <a:t>digoxina</a:t>
            </a:r>
            <a:r>
              <a:rPr lang="en-US" sz="2800" dirty="0">
                <a:latin typeface="Comic Sans MS" pitchFamily="66" charset="0"/>
              </a:rPr>
              <a:t> y </a:t>
            </a:r>
            <a:r>
              <a:rPr lang="en-US" sz="2800" dirty="0" err="1">
                <a:latin typeface="Comic Sans MS" pitchFamily="66" charset="0"/>
              </a:rPr>
              <a:t>otros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antiarrítmicos</a:t>
            </a:r>
            <a:r>
              <a:rPr lang="en-US" sz="2800" dirty="0">
                <a:latin typeface="Comic Sans MS" pitchFamily="66" charset="0"/>
              </a:rPr>
              <a:t> se </a:t>
            </a:r>
            <a:r>
              <a:rPr lang="en-US" sz="2800" dirty="0" err="1">
                <a:latin typeface="Comic Sans MS" pitchFamily="66" charset="0"/>
              </a:rPr>
              <a:t>debe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disminuir</a:t>
            </a:r>
            <a:r>
              <a:rPr lang="en-US" sz="2800" dirty="0">
                <a:latin typeface="Comic Sans MS" pitchFamily="66" charset="0"/>
              </a:rPr>
              <a:t> a la </a:t>
            </a:r>
            <a:r>
              <a:rPr lang="en-US" sz="2800" dirty="0" err="1">
                <a:latin typeface="Comic Sans MS" pitchFamily="66" charset="0"/>
              </a:rPr>
              <a:t>mitad</a:t>
            </a:r>
            <a:r>
              <a:rPr lang="en-US" sz="2800" dirty="0">
                <a:latin typeface="Comic Sans MS" pitchFamily="66" charset="0"/>
              </a:rPr>
              <a:t>.</a:t>
            </a:r>
            <a:endParaRPr lang="es-A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48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n-US" sz="4000" dirty="0" err="1">
                <a:latin typeface="Comic Sans MS" pitchFamily="66" charset="0"/>
              </a:rPr>
              <a:t>Amiodarona</a:t>
            </a:r>
            <a:r>
              <a:rPr lang="en-US" sz="4000" dirty="0">
                <a:latin typeface="Comic Sans MS" pitchFamily="66" charset="0"/>
              </a:rPr>
              <a:t> </a:t>
            </a:r>
            <a:br>
              <a:rPr lang="en-US" sz="4000" dirty="0">
                <a:latin typeface="Comic Sans MS" pitchFamily="66" charset="0"/>
              </a:rPr>
            </a:br>
            <a:endParaRPr lang="es-AR" sz="4000" dirty="0">
              <a:latin typeface="Comic Sans MS" pitchFamily="66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881064"/>
            <a:ext cx="10458450" cy="60928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800" b="1" dirty="0" err="1">
                <a:latin typeface="Comic Sans MS" pitchFamily="66" charset="0"/>
              </a:rPr>
              <a:t>Reacciones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adversas</a:t>
            </a:r>
            <a:r>
              <a:rPr lang="en-US" sz="2800" dirty="0">
                <a:latin typeface="Comic Sans MS" pitchFamily="66" charset="0"/>
              </a:rPr>
              <a:t> (75% de los </a:t>
            </a:r>
            <a:r>
              <a:rPr lang="en-US" sz="2800" dirty="0" err="1">
                <a:latin typeface="Comic Sans MS" pitchFamily="66" charset="0"/>
              </a:rPr>
              <a:t>pacientes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tratados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por</a:t>
            </a:r>
            <a:r>
              <a:rPr lang="en-US" sz="2800" dirty="0">
                <a:latin typeface="Comic Sans MS" pitchFamily="66" charset="0"/>
              </a:rPr>
              <a:t> 5 </a:t>
            </a:r>
            <a:r>
              <a:rPr lang="en-US" sz="2800" dirty="0" err="1">
                <a:latin typeface="Comic Sans MS" pitchFamily="66" charset="0"/>
              </a:rPr>
              <a:t>años</a:t>
            </a:r>
            <a:r>
              <a:rPr lang="en-US" sz="2800" dirty="0">
                <a:latin typeface="Comic Sans MS" pitchFamily="66" charset="0"/>
              </a:rPr>
              <a:t>, 18-37% </a:t>
            </a:r>
            <a:r>
              <a:rPr lang="en-US" sz="2800" dirty="0" err="1">
                <a:latin typeface="Comic Sans MS" pitchFamily="66" charset="0"/>
              </a:rPr>
              <a:t>obligan</a:t>
            </a:r>
            <a:r>
              <a:rPr lang="en-US" sz="2800" dirty="0">
                <a:latin typeface="Comic Sans MS" pitchFamily="66" charset="0"/>
              </a:rPr>
              <a:t> a suspender el </a:t>
            </a:r>
            <a:r>
              <a:rPr lang="en-US" sz="2800" dirty="0" err="1">
                <a:latin typeface="Comic Sans MS" pitchFamily="66" charset="0"/>
              </a:rPr>
              <a:t>fármaco</a:t>
            </a:r>
            <a:r>
              <a:rPr lang="en-US" sz="2800" dirty="0">
                <a:latin typeface="Comic Sans MS" pitchFamily="66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800" u="sng" dirty="0">
                <a:latin typeface="Comic Sans MS" pitchFamily="66" charset="0"/>
              </a:rPr>
              <a:t>Fibrosis </a:t>
            </a:r>
            <a:r>
              <a:rPr lang="en-US" sz="2800" u="sng" dirty="0" err="1">
                <a:latin typeface="Comic Sans MS" pitchFamily="66" charset="0"/>
              </a:rPr>
              <a:t>pulmonar</a:t>
            </a:r>
            <a:r>
              <a:rPr lang="en-US" sz="2800" dirty="0">
                <a:latin typeface="Comic Sans MS" pitchFamily="66" charset="0"/>
              </a:rPr>
              <a:t> (1-15%) </a:t>
            </a:r>
            <a:r>
              <a:rPr lang="en-US" sz="2800" dirty="0" err="1">
                <a:latin typeface="Comic Sans MS" pitchFamily="66" charset="0"/>
              </a:rPr>
              <a:t>favorecida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por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↑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edad</a:t>
            </a:r>
            <a:r>
              <a:rPr lang="en-US" sz="2800" dirty="0">
                <a:latin typeface="Comic Sans MS" pitchFamily="66" charset="0"/>
              </a:rPr>
              <a:t>, 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↑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dosis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mantenimiento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, ↓ de la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capacidad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de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difusión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previa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Alteraciones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 GI: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náuseas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, anorexia.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Elevación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asintomática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 de </a:t>
            </a: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enzimas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hepáticas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Cirrosis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Disfunción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neurológica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Cutáneo</a:t>
            </a:r>
            <a:r>
              <a:rPr lang="en-US" sz="2800" u="sng" dirty="0">
                <a:latin typeface="Comic Sans MS" pitchFamily="66" charset="0"/>
                <a:cs typeface="Arial" panose="020B0604020202020204" pitchFamily="34" charset="0"/>
              </a:rPr>
              <a:t>: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fotosensibilidad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coloración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azulada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de la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piel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en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zonas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expuestas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al sol</a:t>
            </a:r>
          </a:p>
          <a:p>
            <a:pPr>
              <a:lnSpc>
                <a:spcPct val="90000"/>
              </a:lnSpc>
            </a:pPr>
            <a:r>
              <a:rPr lang="en-US" sz="2800" u="sng" dirty="0" err="1">
                <a:latin typeface="Comic Sans MS" pitchFamily="66" charset="0"/>
                <a:cs typeface="Arial" panose="020B0604020202020204" pitchFamily="34" charset="0"/>
              </a:rPr>
              <a:t>Oculares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microdepósitos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corneales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 (100%), neuritis </a:t>
            </a:r>
            <a:r>
              <a:rPr lang="en-US" sz="2800" dirty="0" err="1">
                <a:latin typeface="Comic Sans MS" pitchFamily="66" charset="0"/>
                <a:cs typeface="Arial" panose="020B0604020202020204" pitchFamily="34" charset="0"/>
              </a:rPr>
              <a:t>óptica</a:t>
            </a:r>
            <a:r>
              <a:rPr lang="en-US" sz="2800" dirty="0">
                <a:latin typeface="Comic Sans MS" pitchFamily="66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s-AR" sz="2800" dirty="0">
              <a:latin typeface="Comic Sans MS" pitchFamily="66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5530850" y="6491288"/>
            <a:ext cx="54345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Comic Sans MS" pitchFamily="66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405238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4410" y="96256"/>
            <a:ext cx="8596668" cy="1320800"/>
          </a:xfrm>
        </p:spPr>
        <p:txBody>
          <a:bodyPr/>
          <a:lstStyle/>
          <a:p>
            <a:r>
              <a:rPr lang="es-ES">
                <a:latin typeface="Comic Sans MS" panose="030F0702030302020204" pitchFamily="66" charset="0"/>
              </a:rPr>
              <a:t>Extrasístoles Ventriculares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7944" y="1417056"/>
            <a:ext cx="8229600" cy="4114800"/>
          </a:xfrm>
        </p:spPr>
        <p:txBody>
          <a:bodyPr>
            <a:normAutofit/>
          </a:bodyPr>
          <a:lstStyle/>
          <a:p>
            <a:pPr marL="0" indent="0">
              <a:buClr>
                <a:schemeClr val="accent1"/>
              </a:buClr>
              <a:buSzPct val="60000"/>
              <a:buNone/>
            </a:pPr>
            <a:r>
              <a:rPr lang="es-ES" sz="2000" b="1" dirty="0">
                <a:latin typeface="Comic Sans MS" panose="030F0702030302020204" pitchFamily="66" charset="0"/>
              </a:rPr>
              <a:t>Incidencia</a:t>
            </a:r>
            <a:r>
              <a:rPr lang="es-ES" sz="2000" b="1" dirty="0" smtClean="0">
                <a:latin typeface="Comic Sans MS" panose="030F0702030302020204" pitchFamily="66" charset="0"/>
              </a:rPr>
              <a:t>:</a:t>
            </a:r>
          </a:p>
          <a:p>
            <a:pPr marL="0" indent="0">
              <a:buClr>
                <a:schemeClr val="accent1"/>
              </a:buClr>
              <a:buSzPct val="60000"/>
              <a:buNone/>
            </a:pPr>
            <a:endParaRPr lang="es-ES" sz="2000" b="1" dirty="0">
              <a:latin typeface="Comic Sans MS" panose="030F0702030302020204" pitchFamily="66" charset="0"/>
            </a:endParaRPr>
          </a:p>
          <a:p>
            <a:pPr lvl="1"/>
            <a:r>
              <a:rPr lang="es-ES" sz="2000" b="1" dirty="0">
                <a:latin typeface="Comic Sans MS" panose="030F0702030302020204" pitchFamily="66" charset="0"/>
              </a:rPr>
              <a:t>Muy variable según el método</a:t>
            </a:r>
          </a:p>
          <a:p>
            <a:pPr lvl="1"/>
            <a:r>
              <a:rPr lang="es-ES" sz="2000" b="1" dirty="0">
                <a:latin typeface="Comic Sans MS" panose="030F0702030302020204" pitchFamily="66" charset="0"/>
              </a:rPr>
              <a:t>Probablemente la arritmia más frecuente en individuos sanos y/o enfermos</a:t>
            </a:r>
          </a:p>
          <a:p>
            <a:pPr lvl="1"/>
            <a:r>
              <a:rPr lang="es-ES" sz="2000" b="1" dirty="0">
                <a:latin typeface="Comic Sans MS" panose="030F0702030302020204" pitchFamily="66" charset="0"/>
              </a:rPr>
              <a:t>Se incrementan con la edad</a:t>
            </a:r>
          </a:p>
          <a:p>
            <a:pPr lvl="1"/>
            <a:r>
              <a:rPr lang="es-ES" sz="2000" b="1" dirty="0">
                <a:latin typeface="Comic Sans MS" panose="030F0702030302020204" pitchFamily="66" charset="0"/>
              </a:rPr>
              <a:t>Se incrementan en presencia de Cardiopatía</a:t>
            </a:r>
          </a:p>
        </p:txBody>
      </p:sp>
    </p:spTree>
    <p:extLst>
      <p:ext uri="{BB962C8B-B14F-4D97-AF65-F5344CB8AC3E}">
        <p14:creationId xmlns:p14="http://schemas.microsoft.com/office/powerpoint/2010/main" val="2764402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Picture 8" descr="Marcadores electrocardiográficos de riesgo de muerte súbita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720" y="540520"/>
            <a:ext cx="7021986" cy="407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323" y="21408"/>
            <a:ext cx="7772400" cy="1143000"/>
          </a:xfrm>
        </p:spPr>
        <p:txBody>
          <a:bodyPr/>
          <a:lstStyle/>
          <a:p>
            <a:r>
              <a:rPr lang="es-ES_tradnl" dirty="0"/>
              <a:t>MEDICION DEL </a:t>
            </a:r>
            <a:r>
              <a:rPr lang="es-ES_tradnl" dirty="0" err="1"/>
              <a:t>QTc</a:t>
            </a:r>
            <a:endParaRPr lang="es-ES_tradnl" dirty="0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106460" y="4610894"/>
            <a:ext cx="3270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Fórmula de Bazett</a:t>
            </a:r>
          </a:p>
        </p:txBody>
      </p:sp>
      <p:sp>
        <p:nvSpPr>
          <p:cNvPr id="63606" name="Text Box 118"/>
          <p:cNvSpPr txBox="1">
            <a:spLocks noChangeArrowheads="1"/>
          </p:cNvSpPr>
          <p:nvPr/>
        </p:nvSpPr>
        <p:spPr bwMode="auto">
          <a:xfrm>
            <a:off x="2877861" y="5145881"/>
            <a:ext cx="2031325" cy="652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QTc = </a:t>
            </a:r>
            <a:r>
              <a:rPr lang="es-ES_tradnl" sz="28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</a:t>
            </a:r>
          </a:p>
        </p:txBody>
      </p:sp>
      <p:sp>
        <p:nvSpPr>
          <p:cNvPr id="63607" name="Line 119"/>
          <p:cNvSpPr>
            <a:spLocks noChangeShapeType="1"/>
          </p:cNvSpPr>
          <p:nvPr/>
        </p:nvSpPr>
        <p:spPr bwMode="auto">
          <a:xfrm>
            <a:off x="3944660" y="5707856"/>
            <a:ext cx="914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63608" name="Text Box 120"/>
          <p:cNvSpPr txBox="1">
            <a:spLocks noChangeArrowheads="1"/>
          </p:cNvSpPr>
          <p:nvPr/>
        </p:nvSpPr>
        <p:spPr bwMode="auto">
          <a:xfrm>
            <a:off x="4104998" y="5136356"/>
            <a:ext cx="67786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QT</a:t>
            </a:r>
          </a:p>
        </p:txBody>
      </p:sp>
      <p:grpSp>
        <p:nvGrpSpPr>
          <p:cNvPr id="63609" name="Group 121"/>
          <p:cNvGrpSpPr>
            <a:grpSpLocks/>
          </p:cNvGrpSpPr>
          <p:nvPr/>
        </p:nvGrpSpPr>
        <p:grpSpPr bwMode="auto">
          <a:xfrm>
            <a:off x="3944660" y="5631656"/>
            <a:ext cx="914400" cy="647700"/>
            <a:chOff x="2448" y="3264"/>
            <a:chExt cx="576" cy="408"/>
          </a:xfrm>
        </p:grpSpPr>
        <p:grpSp>
          <p:nvGrpSpPr>
            <p:cNvPr id="63610" name="Group 122"/>
            <p:cNvGrpSpPr>
              <a:grpSpLocks/>
            </p:cNvGrpSpPr>
            <p:nvPr/>
          </p:nvGrpSpPr>
          <p:grpSpPr bwMode="auto">
            <a:xfrm>
              <a:off x="2448" y="3360"/>
              <a:ext cx="576" cy="192"/>
              <a:chOff x="2400" y="3360"/>
              <a:chExt cx="576" cy="192"/>
            </a:xfrm>
          </p:grpSpPr>
          <p:sp>
            <p:nvSpPr>
              <p:cNvPr id="63611" name="Line 123"/>
              <p:cNvSpPr>
                <a:spLocks noChangeShapeType="1"/>
              </p:cNvSpPr>
              <p:nvPr/>
            </p:nvSpPr>
            <p:spPr bwMode="auto">
              <a:xfrm>
                <a:off x="2400" y="3456"/>
                <a:ext cx="4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63612" name="Line 124"/>
              <p:cNvSpPr>
                <a:spLocks noChangeShapeType="1"/>
              </p:cNvSpPr>
              <p:nvPr/>
            </p:nvSpPr>
            <p:spPr bwMode="auto">
              <a:xfrm flipV="1">
                <a:off x="2448" y="3360"/>
                <a:ext cx="48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63613" name="Line 125"/>
              <p:cNvSpPr>
                <a:spLocks noChangeShapeType="1"/>
              </p:cNvSpPr>
              <p:nvPr/>
            </p:nvSpPr>
            <p:spPr bwMode="auto">
              <a:xfrm>
                <a:off x="2496" y="3360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</p:grpSp>
        <p:sp>
          <p:nvSpPr>
            <p:cNvPr id="63614" name="Text Box 126"/>
            <p:cNvSpPr txBox="1">
              <a:spLocks noChangeArrowheads="1"/>
            </p:cNvSpPr>
            <p:nvPr/>
          </p:nvSpPr>
          <p:spPr bwMode="auto">
            <a:xfrm>
              <a:off x="2536" y="3264"/>
              <a:ext cx="440" cy="4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s-ES_tradnl" sz="28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RR</a:t>
              </a:r>
            </a:p>
          </p:txBody>
        </p:sp>
      </p:grpSp>
      <p:sp>
        <p:nvSpPr>
          <p:cNvPr id="63615" name="Text Box 127"/>
          <p:cNvSpPr txBox="1">
            <a:spLocks noChangeArrowheads="1"/>
          </p:cNvSpPr>
          <p:nvPr/>
        </p:nvSpPr>
        <p:spPr bwMode="auto">
          <a:xfrm>
            <a:off x="5011460" y="5326856"/>
            <a:ext cx="1107996" cy="652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</a:t>
            </a:r>
          </a:p>
        </p:txBody>
      </p:sp>
      <p:sp>
        <p:nvSpPr>
          <p:cNvPr id="63616" name="Text Box 128"/>
          <p:cNvSpPr txBox="1">
            <a:spLocks noChangeArrowheads="1"/>
          </p:cNvSpPr>
          <p:nvPr/>
        </p:nvSpPr>
        <p:spPr bwMode="auto">
          <a:xfrm>
            <a:off x="4859060" y="5139532"/>
            <a:ext cx="3429000" cy="120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= 400 - 440 mseg. </a:t>
            </a:r>
            <a:r>
              <a:rPr lang="es-ES_tradnl" sz="28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s-ES_tradnl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</a:t>
            </a:r>
          </a:p>
        </p:txBody>
      </p:sp>
      <p:sp>
        <p:nvSpPr>
          <p:cNvPr id="63626" name="Text Box 138"/>
          <p:cNvSpPr txBox="1">
            <a:spLocks noChangeArrowheads="1"/>
          </p:cNvSpPr>
          <p:nvPr/>
        </p:nvSpPr>
        <p:spPr bwMode="auto">
          <a:xfrm>
            <a:off x="6194069" y="6352383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dirty="0">
                <a:latin typeface="Arial" panose="020B0604020202020204" pitchFamily="34" charset="0"/>
              </a:rPr>
              <a:t>Arritmias cardíacas. </a:t>
            </a:r>
            <a:r>
              <a:rPr lang="es-ES" dirty="0" err="1">
                <a:latin typeface="Arial" panose="020B0604020202020204" pitchFamily="34" charset="0"/>
              </a:rPr>
              <a:t>Elizari</a:t>
            </a:r>
            <a:r>
              <a:rPr lang="es-ES" dirty="0">
                <a:latin typeface="Arial" panose="020B0604020202020204" pitchFamily="34" charset="0"/>
              </a:rPr>
              <a:t> MB, </a:t>
            </a:r>
            <a:r>
              <a:rPr lang="es-ES" dirty="0" err="1">
                <a:latin typeface="Arial" panose="020B0604020202020204" pitchFamily="34" charset="0"/>
              </a:rPr>
              <a:t>Chiale</a:t>
            </a:r>
            <a:r>
              <a:rPr lang="es-ES" dirty="0">
                <a:latin typeface="Arial" panose="020B0604020202020204" pitchFamily="34" charset="0"/>
              </a:rPr>
              <a:t> PA.  2004</a:t>
            </a:r>
          </a:p>
        </p:txBody>
      </p:sp>
    </p:spTree>
    <p:extLst>
      <p:ext uri="{BB962C8B-B14F-4D97-AF65-F5344CB8AC3E}">
        <p14:creationId xmlns:p14="http://schemas.microsoft.com/office/powerpoint/2010/main" val="3104634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555876" y="682626"/>
            <a:ext cx="7508875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PROLONGACION DEL INTERVALO QT</a:t>
            </a:r>
            <a:endParaRPr lang="es-E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4515" name="Line 3"/>
          <p:cNvSpPr>
            <a:spLocks noChangeShapeType="1"/>
          </p:cNvSpPr>
          <p:nvPr/>
        </p:nvSpPr>
        <p:spPr bwMode="auto">
          <a:xfrm>
            <a:off x="6019800" y="1341438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016376" y="2273301"/>
            <a:ext cx="3440113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Torsión de puntas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6019800" y="2865438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179763" y="3797301"/>
            <a:ext cx="5726112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FIBRILACION VENTRICULAR</a:t>
            </a:r>
            <a:endParaRPr lang="es-E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>
            <a:off x="6019800" y="4410075"/>
            <a:ext cx="0" cy="914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s-AR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5164138" y="5321301"/>
            <a:ext cx="1909762" cy="588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MUERTE</a:t>
            </a:r>
            <a:endParaRPr lang="es-ES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grpSp>
        <p:nvGrpSpPr>
          <p:cNvPr id="64521" name="Group 9"/>
          <p:cNvGrpSpPr>
            <a:grpSpLocks/>
          </p:cNvGrpSpPr>
          <p:nvPr/>
        </p:nvGrpSpPr>
        <p:grpSpPr bwMode="auto">
          <a:xfrm>
            <a:off x="2057400" y="3048000"/>
            <a:ext cx="8229600" cy="1646238"/>
            <a:chOff x="336" y="1920"/>
            <a:chExt cx="5184" cy="1037"/>
          </a:xfrm>
        </p:grpSpPr>
        <p:pic>
          <p:nvPicPr>
            <p:cNvPr id="64522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920"/>
              <a:ext cx="5184" cy="10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523" name="Oval 11"/>
            <p:cNvSpPr>
              <a:spLocks noChangeArrowheads="1"/>
            </p:cNvSpPr>
            <p:nvPr/>
          </p:nvSpPr>
          <p:spPr bwMode="auto">
            <a:xfrm>
              <a:off x="1296" y="2064"/>
              <a:ext cx="1296" cy="81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</p:grpSp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2133600" y="3048000"/>
          <a:ext cx="8077200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Imagen de mapa de bits" r:id="rId4" imgW="6335009" imgH="1371429" progId="Paint.Picture">
                  <p:embed/>
                </p:oleObj>
              </mc:Choice>
              <mc:Fallback>
                <p:oleObj name="Imagen de mapa de bits" r:id="rId4" imgW="6335009" imgH="1371429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48000"/>
                        <a:ext cx="8077200" cy="157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/>
        </p:nvGraphicFramePr>
        <p:xfrm>
          <a:off x="2057400" y="4495800"/>
          <a:ext cx="8229600" cy="139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Imagen de mapa de bits" r:id="rId6" imgW="6133333" imgH="1933333" progId="Paint.Picture">
                  <p:embed/>
                </p:oleObj>
              </mc:Choice>
              <mc:Fallback>
                <p:oleObj name="Imagen de mapa de bits" r:id="rId6" imgW="6133333" imgH="19333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495800"/>
                        <a:ext cx="8229600" cy="139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78304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 autoUpdateAnimBg="0"/>
      <p:bldP spid="64515" grpId="0" animBg="1"/>
      <p:bldP spid="64516" grpId="0" animBg="1" autoUpdateAnimBg="0"/>
      <p:bldP spid="64517" grpId="0" animBg="1"/>
      <p:bldP spid="64518" grpId="0" animBg="1" autoUpdateAnimBg="0"/>
      <p:bldP spid="64519" grpId="0" animBg="1"/>
      <p:bldP spid="64520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8968" y="208547"/>
            <a:ext cx="9432757" cy="2842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AR" sz="2400" b="1" u="sng" dirty="0" err="1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Torsades</a:t>
            </a:r>
            <a:r>
              <a:rPr lang="es-AR" sz="2400" b="1" u="sng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AR" sz="2400" b="1" u="sng" dirty="0" err="1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pointes</a:t>
            </a:r>
            <a:r>
              <a:rPr lang="es-AR" sz="2400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AR" sz="2400" b="1" dirty="0" smtClean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s-AR" b="1" dirty="0" smtClean="0">
              <a:solidFill>
                <a:srgbClr val="222222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trata de una variedad volar polimórfica en que el QRS muestra una amplitud variable, Como si los complejos estuvieran girando en torno a la línea isoeléctrica. Esto se produce en personas con 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prolongación del intervalo QT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bradicardia persistente 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trastornos electrolíticos 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fármacos que bloquean las corrientes cardíacas de potasio.</a:t>
            </a:r>
            <a:endParaRPr lang="es-AR" sz="1600" b="1" dirty="0" smtClean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68967" y="5168670"/>
            <a:ext cx="9432757" cy="1376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AR" sz="2400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torcida de punta suele provocar: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Inestabilidad </a:t>
            </a:r>
            <a:r>
              <a:rPr lang="es-AR" b="1" dirty="0" err="1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Hemodinamica</a:t>
            </a:r>
            <a:endParaRPr lang="es-AR" b="1" dirty="0" smtClean="0">
              <a:solidFill>
                <a:srgbClr val="222222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Síncope </a:t>
            </a:r>
          </a:p>
          <a:p>
            <a:pPr marL="742950" lvl="1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Principal riesgo es que evolucione rápidamente a </a:t>
            </a:r>
            <a:r>
              <a:rPr lang="es-AR" b="1" i="1" u="sng" dirty="0" smtClean="0">
                <a:solidFill>
                  <a:srgbClr val="222222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Fibrilación Ventricular.</a:t>
            </a:r>
            <a:endParaRPr lang="es-AR" sz="1600" b="1" i="1" u="sng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6" name="Picture 4" descr="MSTC Paramedic Program / Torsades de Poin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994" y="2929389"/>
            <a:ext cx="5906505" cy="2239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04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42461" y="76200"/>
            <a:ext cx="7772400" cy="1143000"/>
          </a:xfrm>
        </p:spPr>
        <p:txBody>
          <a:bodyPr/>
          <a:lstStyle/>
          <a:p>
            <a:r>
              <a:rPr lang="es-ES_tradnl" dirty="0">
                <a:latin typeface="Comic Sans MS" pitchFamily="66" charset="0"/>
              </a:rPr>
              <a:t>CAUSAS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461" y="700709"/>
            <a:ext cx="7772400" cy="1828800"/>
          </a:xfrm>
        </p:spPr>
        <p:txBody>
          <a:bodyPr>
            <a:normAutofit fontScale="92500"/>
          </a:bodyPr>
          <a:lstStyle/>
          <a:p>
            <a:pPr>
              <a:lnSpc>
                <a:spcPct val="125000"/>
              </a:lnSpc>
              <a:buClrTx/>
            </a:pPr>
            <a:r>
              <a:rPr lang="es-ES_tradnl" dirty="0">
                <a:latin typeface="Comic Sans MS" pitchFamily="66" charset="0"/>
              </a:rPr>
              <a:t>Congénito:</a:t>
            </a: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>
                <a:latin typeface="Comic Sans MS" pitchFamily="66" charset="0"/>
              </a:rPr>
              <a:t>Síndrome Romano-Ward. </a:t>
            </a: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>
                <a:latin typeface="Comic Sans MS" pitchFamily="66" charset="0"/>
              </a:rPr>
              <a:t>Síndrome </a:t>
            </a:r>
            <a:r>
              <a:rPr lang="es-ES_tradnl" sz="3200" dirty="0" err="1">
                <a:latin typeface="Comic Sans MS" pitchFamily="66" charset="0"/>
              </a:rPr>
              <a:t>Jervell</a:t>
            </a:r>
            <a:r>
              <a:rPr lang="es-ES_tradnl" sz="3200" dirty="0">
                <a:latin typeface="Comic Sans MS" pitchFamily="66" charset="0"/>
              </a:rPr>
              <a:t> and </a:t>
            </a:r>
            <a:r>
              <a:rPr lang="es-ES_tradnl" sz="3200" dirty="0" err="1">
                <a:latin typeface="Comic Sans MS" pitchFamily="66" charset="0"/>
              </a:rPr>
              <a:t>Lange-Nielsen</a:t>
            </a:r>
            <a:r>
              <a:rPr lang="es-ES_tradnl" sz="3200" dirty="0">
                <a:latin typeface="Comic Sans MS" pitchFamily="66" charset="0"/>
              </a:rPr>
              <a:t>.</a:t>
            </a:r>
          </a:p>
          <a:p>
            <a:pPr lvl="1">
              <a:lnSpc>
                <a:spcPct val="125000"/>
              </a:lnSpc>
              <a:buClr>
                <a:srgbClr val="CC66FF"/>
              </a:buClr>
            </a:pPr>
            <a:endParaRPr lang="es-ES_tradnl" sz="3200" dirty="0">
              <a:latin typeface="Comic Sans MS" pitchFamily="66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327025" y="2415209"/>
            <a:ext cx="7772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</a:defRPr>
            </a:lvl9pPr>
          </a:lstStyle>
          <a:p>
            <a:pPr>
              <a:lnSpc>
                <a:spcPct val="125000"/>
              </a:lnSpc>
              <a:buClrTx/>
            </a:pPr>
            <a:r>
              <a:rPr lang="es-ES_tradnl" dirty="0" err="1">
                <a:latin typeface="Comic Sans MS" pitchFamily="66" charset="0"/>
              </a:rPr>
              <a:t>Adquirido:</a:t>
            </a:r>
            <a:r>
              <a:rPr lang="es-ES_tradnl" sz="3600" dirty="0" err="1">
                <a:latin typeface="Comic Sans MS" pitchFamily="66" charset="0"/>
              </a:rPr>
              <a:t>Tóxicos</a:t>
            </a:r>
            <a:r>
              <a:rPr lang="es-ES_tradnl" sz="3600" dirty="0">
                <a:latin typeface="Comic Sans MS" pitchFamily="66" charset="0"/>
              </a:rPr>
              <a:t>.</a:t>
            </a:r>
            <a:endParaRPr lang="es-ES_tradnl" dirty="0">
              <a:latin typeface="Comic Sans MS" pitchFamily="66" charset="0"/>
            </a:endParaRP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 smtClean="0">
                <a:latin typeface="Comic Sans MS" pitchFamily="66" charset="0"/>
              </a:rPr>
              <a:t>Metabólicas</a:t>
            </a:r>
            <a:r>
              <a:rPr lang="es-ES_tradnl" sz="3200" dirty="0">
                <a:latin typeface="Comic Sans MS" pitchFamily="66" charset="0"/>
              </a:rPr>
              <a:t>.</a:t>
            </a: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>
                <a:latin typeface="Comic Sans MS" pitchFamily="66" charset="0"/>
              </a:rPr>
              <a:t>Cardíacas.</a:t>
            </a: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>
                <a:latin typeface="Comic Sans MS" pitchFamily="66" charset="0"/>
              </a:rPr>
              <a:t>Neurológicas.</a:t>
            </a:r>
          </a:p>
          <a:p>
            <a:pPr lvl="1">
              <a:lnSpc>
                <a:spcPct val="125000"/>
              </a:lnSpc>
              <a:buClrTx/>
            </a:pPr>
            <a:r>
              <a:rPr lang="es-ES_tradnl" sz="3200" dirty="0">
                <a:latin typeface="Comic Sans MS" pitchFamily="66" charset="0"/>
              </a:rPr>
              <a:t>Medicamentos.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5530850" y="6491288"/>
            <a:ext cx="54345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Comic Sans MS" pitchFamily="66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261003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  <p:bldP spid="65540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2478157" cy="596348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causas</a:t>
            </a:r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95471"/>
              </p:ext>
            </p:extLst>
          </p:nvPr>
        </p:nvGraphicFramePr>
        <p:xfrm>
          <a:off x="238540" y="1176781"/>
          <a:ext cx="2822712" cy="4304860"/>
        </p:xfrm>
        <a:graphic>
          <a:graphicData uri="http://schemas.openxmlformats.org/drawingml/2006/table">
            <a:tbl>
              <a:tblPr firstRow="1" firstCol="1" bandRow="1"/>
              <a:tblGrid>
                <a:gridCol w="2822712"/>
              </a:tblGrid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TOXICOS: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Organofosforados.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Fluoracetato</a:t>
                      </a: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sodio.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Cocaína.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Arsénico.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METABOLICAS: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Hipokalemia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Hipomagnesemia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9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Hipocalcemia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552190"/>
              </p:ext>
            </p:extLst>
          </p:nvPr>
        </p:nvGraphicFramePr>
        <p:xfrm>
          <a:off x="3472070" y="1203289"/>
          <a:ext cx="3922643" cy="3522158"/>
        </p:xfrm>
        <a:graphic>
          <a:graphicData uri="http://schemas.openxmlformats.org/drawingml/2006/table">
            <a:tbl>
              <a:tblPr firstRow="1" firstCol="1" bandRow="1"/>
              <a:tblGrid>
                <a:gridCol w="3922643"/>
              </a:tblGrid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CARDIACAS: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Bloqueo AV completo.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Enfermedad coronaria.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Miocardiopatías.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 cirugía cardiaca. 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78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 resucitación. 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571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Inyección de medios de contraste en arterias coronarias.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598890"/>
              </p:ext>
            </p:extLst>
          </p:nvPr>
        </p:nvGraphicFramePr>
        <p:xfrm>
          <a:off x="7646505" y="1187930"/>
          <a:ext cx="3101009" cy="2739455"/>
        </p:xfrm>
        <a:graphic>
          <a:graphicData uri="http://schemas.openxmlformats.org/drawingml/2006/table">
            <a:tbl>
              <a:tblPr firstRow="1" firstCol="1" bandRow="1"/>
              <a:tblGrid>
                <a:gridCol w="3101009"/>
              </a:tblGrid>
              <a:tr h="372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NEUROLOGICAS: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72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Hemorragia </a:t>
                      </a:r>
                      <a:r>
                        <a:rPr lang="es-MX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subaracnoidea</a:t>
                      </a: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72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Enfermedad cerebrovascular.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72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Encefalitis.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372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Trauma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874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7234214" cy="689113"/>
          </a:xfrm>
        </p:spPr>
        <p:txBody>
          <a:bodyPr/>
          <a:lstStyle/>
          <a:p>
            <a:r>
              <a:rPr lang="es-ES_tradnl" dirty="0" smtClean="0"/>
              <a:t>Causas Medicamentosas</a:t>
            </a:r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847982"/>
              </p:ext>
            </p:extLst>
          </p:nvPr>
        </p:nvGraphicFramePr>
        <p:xfrm>
          <a:off x="-3" y="689112"/>
          <a:ext cx="12192002" cy="6168888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207536"/>
                <a:gridCol w="1547466"/>
                <a:gridCol w="1423524"/>
                <a:gridCol w="1247634"/>
                <a:gridCol w="1607616"/>
                <a:gridCol w="1134627"/>
                <a:gridCol w="1462714"/>
                <a:gridCol w="1397095"/>
                <a:gridCol w="1163790"/>
              </a:tblGrid>
              <a:tr h="471441">
                <a:tc>
                  <a:txBody>
                    <a:bodyPr/>
                    <a:lstStyle/>
                    <a:p>
                      <a:pPr marL="111760" algn="ctr">
                        <a:spcAft>
                          <a:spcPts val="0"/>
                        </a:spcAft>
                      </a:pPr>
                      <a:r>
                        <a:rPr lang="es-AR" sz="1400" dirty="0" err="1">
                          <a:effectLst/>
                        </a:rPr>
                        <a:t>Migrañosos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>
                          <a:effectLst/>
                        </a:rPr>
                        <a:t>Psiquiatricos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 smtClean="0">
                          <a:effectLst/>
                        </a:rPr>
                        <a:t>Antibioticos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>
                          <a:effectLst/>
                        </a:rPr>
                        <a:t>Fungicos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>
                          <a:effectLst/>
                        </a:rPr>
                        <a:t>Emeticos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 smtClean="0">
                          <a:effectLst/>
                        </a:rPr>
                        <a:t>Broncodilat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 err="1">
                          <a:effectLst/>
                        </a:rPr>
                        <a:t>Antialergicos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Anti neo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Anti HTA</a:t>
                      </a:r>
                      <a:endParaRPr lang="es-A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</a:tr>
              <a:tr h="56974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Sumatriptan</a:t>
                      </a:r>
                      <a:endParaRPr lang="es-AR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Noratriptan</a:t>
                      </a:r>
                      <a:endParaRPr lang="es-AR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Zolmitriptan</a:t>
                      </a:r>
                      <a:endParaRPr lang="es-AR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 </a:t>
                      </a:r>
                      <a:endParaRPr lang="es-A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Clorpromazina</a:t>
                      </a:r>
                      <a:r>
                        <a:rPr lang="es-MX" sz="1400" dirty="0">
                          <a:effectLst/>
                        </a:rPr>
                        <a:t>.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Tioridazina</a:t>
                      </a:r>
                      <a:r>
                        <a:rPr lang="es-MX" sz="1400" dirty="0">
                          <a:effectLst/>
                        </a:rPr>
                        <a:t>.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Trifluorperazina</a:t>
                      </a:r>
                      <a:r>
                        <a:rPr lang="es-MX" sz="1400" dirty="0">
                          <a:effectLst/>
                        </a:rPr>
                        <a:t>.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Haloperidol.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Amitriptilina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Clomipramina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Imipramina</a:t>
                      </a:r>
                      <a:r>
                        <a:rPr lang="es-MX" sz="1400" dirty="0">
                          <a:effectLst/>
                        </a:rPr>
                        <a:t>. 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Doxepina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Nortriptilina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Risperidona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Pimozide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r>
                        <a:rPr lang="es-MX" sz="1400" dirty="0" err="1">
                          <a:effectLst/>
                        </a:rPr>
                        <a:t>Ziprasidone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Fluoxetina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Panoxetina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Sertralina</a:t>
                      </a:r>
                      <a:r>
                        <a:rPr lang="es-MX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 err="1">
                          <a:effectLst/>
                        </a:rPr>
                        <a:t>Venlafaxina</a:t>
                      </a:r>
                      <a:r>
                        <a:rPr lang="es-MX" sz="1400" dirty="0">
                          <a:effectLst/>
                        </a:rPr>
                        <a:t>.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Litio.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     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Ampicilina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Eritromicina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Claritromicina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>
                          <a:effectLst/>
                        </a:rPr>
                        <a:t>TMP-SMX.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Levofloxacina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Gatifloxacina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Moxifloxacina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Esparfloxacina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Clindamicina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Pentamidina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Ketoconazol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Fluconazol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Itraconazol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Metoclopramida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Cisapride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Dolosetrón</a:t>
                      </a:r>
                      <a:r>
                        <a:rPr lang="es-ES_tradnl" sz="1400" dirty="0">
                          <a:effectLst/>
                        </a:rPr>
                        <a:t>.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Salmeterol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Teofilina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Astemizol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Difenhidramina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Hidroxicina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_tradnl" sz="1400" dirty="0" err="1">
                          <a:effectLst/>
                        </a:rPr>
                        <a:t>Terfenadina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Trióxido</a:t>
                      </a:r>
                      <a:r>
                        <a:rPr lang="en-US" sz="1400" dirty="0">
                          <a:effectLst/>
                        </a:rPr>
                        <a:t> de </a:t>
                      </a:r>
                      <a:r>
                        <a:rPr lang="en-US" sz="1400" dirty="0" err="1">
                          <a:effectLst/>
                        </a:rPr>
                        <a:t>arsénico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Tamoxifeno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Tacrolimus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Ciclofosfamida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Indapamida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Nicardipina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Isradipina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Moexipril</a:t>
                      </a:r>
                      <a:r>
                        <a:rPr lang="en-US" sz="1400" dirty="0">
                          <a:effectLst/>
                        </a:rPr>
                        <a:t> / HCT</a:t>
                      </a:r>
                      <a:endParaRPr lang="es-A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4407" marR="644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9168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/>
          <a:lstStyle/>
          <a:p>
            <a:r>
              <a:rPr lang="es-ES_tradnl" dirty="0">
                <a:latin typeface="Comic Sans MS" pitchFamily="66" charset="0"/>
              </a:rPr>
              <a:t>FACTORES DE RIESGO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04850"/>
            <a:ext cx="7924800" cy="48768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Sexo femenino.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Uso de diuréticos. 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Uso de medicamentos involucrados.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Bradicardia.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ICC o hipertrofia cardiaca.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Anorexia nerviosa.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Inanición.</a:t>
            </a:r>
          </a:p>
          <a:p>
            <a:pPr algn="just">
              <a:lnSpc>
                <a:spcPct val="140000"/>
              </a:lnSpc>
              <a:buClr>
                <a:schemeClr val="tx1"/>
              </a:buClr>
            </a:pPr>
            <a:r>
              <a:rPr lang="es-MX" sz="2600" dirty="0">
                <a:latin typeface="Comic Sans MS" pitchFamily="66" charset="0"/>
              </a:rPr>
              <a:t>Prolapso de válvula mitral??	 </a:t>
            </a:r>
            <a:endParaRPr lang="es-ES" sz="2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26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/>
          <a:lstStyle/>
          <a:p>
            <a:r>
              <a:rPr lang="es-ES_tradnl">
                <a:latin typeface="Comic Sans MS" pitchFamily="66" charset="0"/>
              </a:rPr>
              <a:t>DIAGNOSTICO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7924800" cy="4572000"/>
          </a:xfrm>
        </p:spPr>
        <p:txBody>
          <a:bodyPr/>
          <a:lstStyle/>
          <a:p>
            <a:pPr algn="just">
              <a:lnSpc>
                <a:spcPct val="150000"/>
              </a:lnSpc>
              <a:buClrTx/>
            </a:pPr>
            <a:r>
              <a:rPr lang="es-MX" sz="3000" dirty="0">
                <a:latin typeface="Comic Sans MS" pitchFamily="66" charset="0"/>
              </a:rPr>
              <a:t>Historia clínica.</a:t>
            </a:r>
          </a:p>
          <a:p>
            <a:pPr algn="just">
              <a:lnSpc>
                <a:spcPct val="150000"/>
              </a:lnSpc>
              <a:buClrTx/>
            </a:pPr>
            <a:r>
              <a:rPr lang="es-MX" sz="3000" dirty="0">
                <a:latin typeface="Comic Sans MS" pitchFamily="66" charset="0"/>
              </a:rPr>
              <a:t>ECG.</a:t>
            </a:r>
          </a:p>
          <a:p>
            <a:pPr algn="just">
              <a:lnSpc>
                <a:spcPct val="150000"/>
              </a:lnSpc>
              <a:buClrTx/>
            </a:pPr>
            <a:r>
              <a:rPr lang="es-MX" sz="3000" dirty="0">
                <a:latin typeface="Comic Sans MS" pitchFamily="66" charset="0"/>
              </a:rPr>
              <a:t>Registro </a:t>
            </a:r>
            <a:r>
              <a:rPr lang="es-MX" sz="3000" dirty="0" err="1">
                <a:latin typeface="Comic Sans MS" pitchFamily="66" charset="0"/>
              </a:rPr>
              <a:t>Holter</a:t>
            </a:r>
            <a:r>
              <a:rPr lang="es-MX" sz="3000" dirty="0">
                <a:latin typeface="Comic Sans MS" pitchFamily="66" charset="0"/>
              </a:rPr>
              <a:t>.</a:t>
            </a:r>
          </a:p>
          <a:p>
            <a:pPr algn="just">
              <a:lnSpc>
                <a:spcPct val="150000"/>
              </a:lnSpc>
              <a:buClrTx/>
            </a:pPr>
            <a:r>
              <a:rPr lang="es-MX" sz="3000" dirty="0">
                <a:latin typeface="Comic Sans MS" pitchFamily="66" charset="0"/>
              </a:rPr>
              <a:t>Buscar causa asociada o desencadenante.</a:t>
            </a:r>
          </a:p>
          <a:p>
            <a:pPr algn="just">
              <a:lnSpc>
                <a:spcPct val="150000"/>
              </a:lnSpc>
              <a:buClrTx/>
            </a:pPr>
            <a:r>
              <a:rPr lang="es-MX" sz="3000" dirty="0">
                <a:latin typeface="Comic Sans MS" pitchFamily="66" charset="0"/>
              </a:rPr>
              <a:t>Determinación genotípica.	 </a:t>
            </a:r>
            <a:endParaRPr lang="es-ES" sz="3000" dirty="0">
              <a:latin typeface="Comic Sans MS" pitchFamily="66" charset="0"/>
            </a:endParaRP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5530850" y="6491288"/>
            <a:ext cx="54345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Comic Sans MS" pitchFamily="66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15535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s-ES_tradnl">
                <a:latin typeface="Comic Sans MS" pitchFamily="66" charset="0"/>
              </a:rPr>
              <a:t>TRATAMIENTO</a:t>
            </a:r>
            <a:endParaRPr lang="es-ES_tradnl" sz="3200">
              <a:latin typeface="Comic Sans MS" pitchFamily="66" charset="0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8566" y="838200"/>
            <a:ext cx="7924800" cy="4876800"/>
          </a:xfrm>
        </p:spPr>
        <p:txBody>
          <a:bodyPr/>
          <a:lstStyle/>
          <a:p>
            <a:pPr algn="just">
              <a:lnSpc>
                <a:spcPct val="145000"/>
              </a:lnSpc>
              <a:buClrTx/>
            </a:pPr>
            <a:r>
              <a:rPr lang="es-MX" sz="2800" dirty="0">
                <a:latin typeface="Comic Sans MS" pitchFamily="66" charset="0"/>
              </a:rPr>
              <a:t>Identificar,   suspender 	y/o corregir  causa.</a:t>
            </a:r>
          </a:p>
          <a:p>
            <a:pPr algn="just">
              <a:lnSpc>
                <a:spcPct val="145000"/>
              </a:lnSpc>
              <a:buClrTx/>
            </a:pPr>
            <a:r>
              <a:rPr lang="es-MX" sz="2800" dirty="0">
                <a:latin typeface="Comic Sans MS" pitchFamily="66" charset="0"/>
              </a:rPr>
              <a:t>Bloquear canales de </a:t>
            </a:r>
            <a:r>
              <a:rPr lang="es-MX" sz="2800" dirty="0" err="1">
                <a:latin typeface="Comic Sans MS" pitchFamily="66" charset="0"/>
              </a:rPr>
              <a:t>Na</a:t>
            </a:r>
            <a:r>
              <a:rPr lang="es-MX" sz="2800" baseline="30000" dirty="0">
                <a:latin typeface="Comic Sans MS" pitchFamily="66" charset="0"/>
              </a:rPr>
              <a:t>+</a:t>
            </a:r>
            <a:r>
              <a:rPr lang="es-MX" sz="2800" dirty="0">
                <a:latin typeface="Comic Sans MS" pitchFamily="66" charset="0"/>
              </a:rPr>
              <a:t> y Ca </a:t>
            </a:r>
            <a:r>
              <a:rPr lang="es-MX" sz="2800" baseline="30000" dirty="0">
                <a:latin typeface="Comic Sans MS" pitchFamily="66" charset="0"/>
              </a:rPr>
              <a:t>++</a:t>
            </a:r>
            <a:r>
              <a:rPr lang="es-MX" sz="2800" dirty="0">
                <a:latin typeface="Comic Sans MS" pitchFamily="66" charset="0"/>
              </a:rPr>
              <a:t> : </a:t>
            </a:r>
          </a:p>
          <a:p>
            <a:pPr lvl="1" algn="just">
              <a:lnSpc>
                <a:spcPct val="145000"/>
              </a:lnSpc>
              <a:buClrTx/>
            </a:pPr>
            <a:r>
              <a:rPr lang="es-MX" dirty="0">
                <a:latin typeface="Comic Sans MS" pitchFamily="66" charset="0"/>
              </a:rPr>
              <a:t>Sulfato de magnesio:</a:t>
            </a:r>
          </a:p>
          <a:p>
            <a:pPr lvl="2" algn="just">
              <a:lnSpc>
                <a:spcPct val="145000"/>
              </a:lnSpc>
              <a:buClrTx/>
            </a:pPr>
            <a:r>
              <a:rPr lang="es-MX" dirty="0">
                <a:latin typeface="Comic Sans MS" pitchFamily="66" charset="0"/>
              </a:rPr>
              <a:t>4 gramos (20 ml de ampolla al 20%).</a:t>
            </a:r>
          </a:p>
          <a:p>
            <a:pPr lvl="2" algn="just">
              <a:lnSpc>
                <a:spcPct val="145000"/>
              </a:lnSpc>
              <a:buClrTx/>
            </a:pPr>
            <a:r>
              <a:rPr lang="es-MX" dirty="0">
                <a:latin typeface="Comic Sans MS" pitchFamily="66" charset="0"/>
              </a:rPr>
              <a:t>Repetir si es necesario.</a:t>
            </a:r>
          </a:p>
          <a:p>
            <a:pPr lvl="2" algn="just">
              <a:lnSpc>
                <a:spcPct val="145000"/>
              </a:lnSpc>
              <a:buClrTx/>
            </a:pPr>
            <a:r>
              <a:rPr lang="es-MX" dirty="0">
                <a:latin typeface="Comic Sans MS" pitchFamily="66" charset="0"/>
              </a:rPr>
              <a:t>Control </a:t>
            </a:r>
            <a:r>
              <a:rPr lang="es-MX" dirty="0" err="1">
                <a:latin typeface="Comic Sans MS" pitchFamily="66" charset="0"/>
              </a:rPr>
              <a:t>electrolítos</a:t>
            </a:r>
            <a:r>
              <a:rPr lang="es-MX" dirty="0">
                <a:latin typeface="Comic Sans MS" pitchFamily="66" charset="0"/>
              </a:rPr>
              <a:t>.</a:t>
            </a:r>
          </a:p>
          <a:p>
            <a:pPr lvl="1">
              <a:lnSpc>
                <a:spcPct val="145000"/>
              </a:lnSpc>
              <a:buClrTx/>
            </a:pPr>
            <a:r>
              <a:rPr lang="es-MX" dirty="0">
                <a:latin typeface="Comic Sans MS" pitchFamily="66" charset="0"/>
              </a:rPr>
              <a:t>Lidocaína ??.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5530850" y="6491288"/>
            <a:ext cx="54345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Comic Sans MS" pitchFamily="66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77517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4624" y="971550"/>
            <a:ext cx="9407525" cy="4876800"/>
          </a:xfrm>
        </p:spPr>
        <p:txBody>
          <a:bodyPr/>
          <a:lstStyle/>
          <a:p>
            <a:pPr algn="just">
              <a:lnSpc>
                <a:spcPct val="180000"/>
              </a:lnSpc>
              <a:buClrTx/>
            </a:pPr>
            <a:r>
              <a:rPr lang="es-MX" sz="2400" dirty="0">
                <a:solidFill>
                  <a:schemeClr val="tx2"/>
                </a:solidFill>
                <a:latin typeface="Comic Sans MS" pitchFamily="66" charset="0"/>
              </a:rPr>
              <a:t>Contraindicado</a:t>
            </a:r>
            <a:r>
              <a:rPr lang="es-MX" sz="2400" dirty="0">
                <a:latin typeface="Comic Sans MS" pitchFamily="66" charset="0"/>
              </a:rPr>
              <a:t> inhibir la actividad simpática por su efecto </a:t>
            </a:r>
            <a:r>
              <a:rPr lang="es-MX" sz="2400" dirty="0" err="1">
                <a:latin typeface="Comic Sans MS" pitchFamily="66" charset="0"/>
              </a:rPr>
              <a:t>cronotrópico</a:t>
            </a:r>
            <a:r>
              <a:rPr lang="es-MX" sz="2400" dirty="0">
                <a:latin typeface="Comic Sans MS" pitchFamily="66" charset="0"/>
              </a:rPr>
              <a:t> negativo.</a:t>
            </a:r>
          </a:p>
          <a:p>
            <a:pPr algn="just">
              <a:lnSpc>
                <a:spcPct val="180000"/>
              </a:lnSpc>
              <a:buClrTx/>
            </a:pPr>
            <a:r>
              <a:rPr lang="es-MX" sz="2400" dirty="0">
                <a:latin typeface="Comic Sans MS" pitchFamily="66" charset="0"/>
              </a:rPr>
              <a:t>Marcapaso.</a:t>
            </a:r>
          </a:p>
          <a:p>
            <a:pPr algn="just">
              <a:lnSpc>
                <a:spcPct val="180000"/>
              </a:lnSpc>
              <a:buClrTx/>
            </a:pPr>
            <a:endParaRPr lang="es-ES" dirty="0">
              <a:latin typeface="Comic Sans MS" pitchFamily="66" charset="0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6512"/>
            <a:ext cx="8596668" cy="1320800"/>
          </a:xfrm>
          <a:noFill/>
          <a:ln/>
        </p:spPr>
        <p:txBody>
          <a:bodyPr vert="horz" lIns="92075" tIns="46038" rIns="92075" bIns="46038" rtlCol="0" anchor="t">
            <a:normAutofit/>
          </a:bodyPr>
          <a:lstStyle/>
          <a:p>
            <a:pPr>
              <a:buClr>
                <a:srgbClr val="CC66FF"/>
              </a:buClr>
            </a:pPr>
            <a:r>
              <a:rPr lang="es-ES_tradnl" dirty="0">
                <a:latin typeface="Comic Sans MS" pitchFamily="66" charset="0"/>
              </a:rPr>
              <a:t>TRATAMIENTO</a:t>
            </a:r>
            <a:endParaRPr lang="es-ES_tradnl" sz="3200" dirty="0">
              <a:latin typeface="Comic Sans MS" pitchFamily="66" charset="0"/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351560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56494" y="96256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494" y="1000717"/>
            <a:ext cx="9092832" cy="41148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buClr>
                <a:schemeClr val="accent1"/>
              </a:buClr>
              <a:buSzPct val="60000"/>
              <a:buNone/>
            </a:pPr>
            <a:r>
              <a:rPr lang="es-ES" sz="2800" b="1" dirty="0">
                <a:latin typeface="Comic Sans MS" panose="030F0702030302020204" pitchFamily="66" charset="0"/>
              </a:rPr>
              <a:t>Incidencia (pts. Sin cardiopatía</a:t>
            </a:r>
            <a:r>
              <a:rPr lang="es-ES" sz="2800" b="1" dirty="0" smtClean="0">
                <a:latin typeface="Comic Sans MS" panose="030F0702030302020204" pitchFamily="66" charset="0"/>
              </a:rPr>
              <a:t>):</a:t>
            </a:r>
          </a:p>
          <a:p>
            <a:pPr marL="0" indent="0">
              <a:lnSpc>
                <a:spcPct val="90000"/>
              </a:lnSpc>
              <a:buClr>
                <a:schemeClr val="accent1"/>
              </a:buClr>
              <a:buSzPct val="60000"/>
              <a:buNone/>
            </a:pPr>
            <a:endParaRPr lang="es-ES" sz="28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Niños: 1-3%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4-17 años: 24%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18-29 años: 2,2% - 4,7%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50-69 años: 33,8%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17-60 % en la población general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2400" b="1" dirty="0">
              <a:latin typeface="Comic Sans MS" panose="030F0702030302020204" pitchFamily="66" charset="0"/>
            </a:endParaRPr>
          </a:p>
          <a:p>
            <a:pPr marL="0" indent="0">
              <a:lnSpc>
                <a:spcPct val="90000"/>
              </a:lnSpc>
              <a:buClr>
                <a:schemeClr val="accent1"/>
              </a:buClr>
              <a:buSzPct val="60000"/>
              <a:buNone/>
            </a:pPr>
            <a:r>
              <a:rPr lang="es-ES" sz="2800" b="1" dirty="0">
                <a:latin typeface="Comic Sans MS" panose="030F0702030302020204" pitchFamily="66" charset="0"/>
              </a:rPr>
              <a:t>Incidencia (pts. Con cardiopatía</a:t>
            </a:r>
            <a:r>
              <a:rPr lang="es-ES" sz="2800" b="1" dirty="0" smtClean="0">
                <a:latin typeface="Comic Sans MS" panose="030F0702030302020204" pitchFamily="66" charset="0"/>
              </a:rPr>
              <a:t>)</a:t>
            </a:r>
          </a:p>
          <a:p>
            <a:pPr marL="0" indent="0">
              <a:lnSpc>
                <a:spcPct val="90000"/>
              </a:lnSpc>
              <a:buClr>
                <a:schemeClr val="accent1"/>
              </a:buClr>
              <a:buSzPct val="60000"/>
              <a:buNone/>
            </a:pPr>
            <a:endParaRPr lang="es-ES" sz="28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Cardiopatía Isquémica post-IAM: 20%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Miocardiopatía / ICC / </a:t>
            </a:r>
            <a:r>
              <a:rPr lang="es-ES" sz="2400" b="1" dirty="0" err="1">
                <a:latin typeface="Comic Sans MS" panose="030F0702030302020204" pitchFamily="66" charset="0"/>
              </a:rPr>
              <a:t>Valvulopatías</a:t>
            </a:r>
            <a:r>
              <a:rPr lang="es-ES" sz="2400" b="1" dirty="0">
                <a:latin typeface="Comic Sans MS" panose="030F0702030302020204" pitchFamily="66" charset="0"/>
              </a:rPr>
              <a:t>: dependen del grado evolutivo</a:t>
            </a:r>
          </a:p>
          <a:p>
            <a:pPr lvl="1">
              <a:lnSpc>
                <a:spcPct val="90000"/>
              </a:lnSpc>
            </a:pPr>
            <a:endParaRPr lang="es-ES" sz="24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60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itchFamily="66" charset="0"/>
              </a:rPr>
              <a:t>SINDROME DE BRUGADA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41389"/>
            <a:ext cx="9791700" cy="48498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2400" dirty="0">
                <a:latin typeface="Comic Sans MS" pitchFamily="66" charset="0"/>
              </a:rPr>
              <a:t>	Es la asociación de imagen de BCRD en V1, elevación del </a:t>
            </a:r>
            <a:r>
              <a:rPr lang="es-ES" sz="2400" dirty="0" err="1">
                <a:latin typeface="Comic Sans MS" pitchFamily="66" charset="0"/>
              </a:rPr>
              <a:t>St</a:t>
            </a:r>
            <a:r>
              <a:rPr lang="es-ES" sz="2400" dirty="0">
                <a:latin typeface="Comic Sans MS" pitchFamily="66" charset="0"/>
              </a:rPr>
              <a:t> en precordiales V1-V3 y cuadro sincopal con muerte súbita.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2400" dirty="0">
                <a:latin typeface="Comic Sans MS" pitchFamily="66" charset="0"/>
              </a:rPr>
              <a:t>	Los defectos genéticos asientan en el cromosoma 3 y  afectan la función del canal de </a:t>
            </a:r>
            <a:r>
              <a:rPr lang="es-ES" sz="2400" dirty="0" err="1">
                <a:latin typeface="Comic Sans MS" pitchFamily="66" charset="0"/>
              </a:rPr>
              <a:t>Na</a:t>
            </a:r>
            <a:endParaRPr lang="es-ES" sz="2400" dirty="0"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2400" dirty="0">
                <a:latin typeface="Comic Sans MS" pitchFamily="66" charset="0"/>
              </a:rPr>
              <a:t>	Transmisión autosómica dominante y &gt; en sexo masculino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2400" dirty="0">
                <a:latin typeface="Comic Sans MS" pitchFamily="66" charset="0"/>
              </a:rPr>
              <a:t>	Incidencia </a:t>
            </a:r>
            <a:r>
              <a:rPr lang="es-ES" sz="2400" dirty="0" err="1">
                <a:latin typeface="Comic Sans MS" pitchFamily="66" charset="0"/>
              </a:rPr>
              <a:t>alta,.es</a:t>
            </a:r>
            <a:r>
              <a:rPr lang="es-ES" sz="2400" dirty="0">
                <a:latin typeface="Comic Sans MS" pitchFamily="66" charset="0"/>
              </a:rPr>
              <a:t> la causa más frecuente de muerte súbita en hombres &lt; 50 años sin cardiopatía, con antecedentes familiares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2400" dirty="0">
                <a:latin typeface="Comic Sans MS" pitchFamily="66" charset="0"/>
              </a:rPr>
              <a:t>	El ECG puede ser normal, y alterarse en forma espontánea, o con el uso de </a:t>
            </a:r>
            <a:r>
              <a:rPr lang="es-ES" sz="2400" dirty="0" err="1">
                <a:latin typeface="Comic Sans MS" pitchFamily="66" charset="0"/>
              </a:rPr>
              <a:t>antiarrítmicos</a:t>
            </a:r>
            <a:r>
              <a:rPr lang="es-ES" sz="2400" dirty="0">
                <a:latin typeface="Comic Sans MS" pitchFamily="66" charset="0"/>
              </a:rPr>
              <a:t>.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5530850" y="6491288"/>
            <a:ext cx="54345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Comic Sans MS" pitchFamily="66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7911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20700" y="0"/>
            <a:ext cx="8229600" cy="1143000"/>
          </a:xfrm>
        </p:spPr>
        <p:txBody>
          <a:bodyPr/>
          <a:lstStyle/>
          <a:p>
            <a:r>
              <a:rPr lang="es-ES"/>
              <a:t>Desfibrilación de FV en  V1</a:t>
            </a:r>
          </a:p>
        </p:txBody>
      </p:sp>
      <p:pic>
        <p:nvPicPr>
          <p:cNvPr id="86019" name="Picture 3" descr="6 brugad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8650" y="1684339"/>
            <a:ext cx="7848600" cy="36909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1045924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7bru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026" y="374650"/>
            <a:ext cx="8640763" cy="5189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8182789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490" y="0"/>
            <a:ext cx="8596668" cy="1320800"/>
          </a:xfrm>
        </p:spPr>
        <p:txBody>
          <a:bodyPr/>
          <a:lstStyle/>
          <a:p>
            <a:r>
              <a:rPr lang="es-ES"/>
              <a:t>SNA y Brugada</a:t>
            </a:r>
          </a:p>
        </p:txBody>
      </p:sp>
      <p:pic>
        <p:nvPicPr>
          <p:cNvPr id="88067" name="Picture 3" descr="8br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8544" y="1339851"/>
            <a:ext cx="8964612" cy="3927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193006" y="4114801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solidFill>
                  <a:srgbClr val="000000"/>
                </a:solidFill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5530850" y="6491288"/>
            <a:ext cx="513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>
                <a:latin typeface="Arial" panose="020B0604020202020204" pitchFamily="34" charset="0"/>
              </a:rPr>
              <a:t>Arritmias cardíacas. Elizari MB, Chiale PA.  2004</a:t>
            </a:r>
          </a:p>
        </p:txBody>
      </p:sp>
    </p:spTree>
    <p:extLst>
      <p:ext uri="{BB962C8B-B14F-4D97-AF65-F5344CB8AC3E}">
        <p14:creationId xmlns:p14="http://schemas.microsoft.com/office/powerpoint/2010/main" val="224786641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r>
              <a:rPr lang="es-ES"/>
              <a:t>Pronóstico</a:t>
            </a:r>
          </a:p>
        </p:txBody>
      </p:sp>
      <p:pic>
        <p:nvPicPr>
          <p:cNvPr id="91139" name="Picture 3" descr="Scan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5663" y="892176"/>
            <a:ext cx="7848600" cy="5121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3372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Fibrilación Ventricular.</a:t>
            </a:r>
            <a:endParaRPr lang="es-ES" dirty="0"/>
          </a:p>
        </p:txBody>
      </p:sp>
      <p:pic>
        <p:nvPicPr>
          <p:cNvPr id="2050" name="Picture 2" descr="ECG 7.8 Arritmias ventriculares - Cardio Scie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619250"/>
            <a:ext cx="8773424" cy="440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3194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omic Sans MS" pitchFamily="66" charset="0"/>
              </a:rPr>
              <a:t>Definición  de FV.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5884" y="1741489"/>
            <a:ext cx="9781116" cy="3880773"/>
          </a:xfrm>
        </p:spPr>
        <p:txBody>
          <a:bodyPr>
            <a:noAutofit/>
          </a:bodyPr>
          <a:lstStyle/>
          <a:p>
            <a:r>
              <a:rPr lang="es-ES" sz="2800" dirty="0">
                <a:latin typeface="Comic Sans MS" pitchFamily="66" charset="0"/>
              </a:rPr>
              <a:t>actividad eléctrica cardíaca «turbulenta»</a:t>
            </a:r>
            <a:r>
              <a:rPr lang="es-ES" sz="2800" baseline="30000" dirty="0">
                <a:latin typeface="Comic Sans MS" pitchFamily="66" charset="0"/>
              </a:rPr>
              <a:t>4</a:t>
            </a:r>
            <a:r>
              <a:rPr lang="es-ES" sz="2800" dirty="0">
                <a:latin typeface="Comic Sans MS" pitchFamily="66" charset="0"/>
              </a:rPr>
              <a:t>, lo que implica que la excitación ventricular está formada por una gran cantidad de ondas eléctricas complejas y no lineales. </a:t>
            </a:r>
            <a:endParaRPr lang="es-ES" sz="2800" dirty="0" smtClean="0">
              <a:latin typeface="Comic Sans MS" pitchFamily="66" charset="0"/>
            </a:endParaRPr>
          </a:p>
          <a:p>
            <a:r>
              <a:rPr lang="es-ES" sz="2800" dirty="0" smtClean="0">
                <a:latin typeface="Comic Sans MS" pitchFamily="66" charset="0"/>
              </a:rPr>
              <a:t>La </a:t>
            </a:r>
            <a:r>
              <a:rPr lang="es-ES" sz="2800" dirty="0">
                <a:latin typeface="Comic Sans MS" pitchFamily="66" charset="0"/>
              </a:rPr>
              <a:t>frecuencia cardíaca es tan alta (&gt;= 500 </a:t>
            </a:r>
            <a:r>
              <a:rPr lang="es-ES" sz="2800" dirty="0" err="1">
                <a:latin typeface="Comic Sans MS" pitchFamily="66" charset="0"/>
              </a:rPr>
              <a:t>lat</a:t>
            </a:r>
            <a:r>
              <a:rPr lang="es-ES" sz="2800" dirty="0">
                <a:latin typeface="Comic Sans MS" pitchFamily="66" charset="0"/>
              </a:rPr>
              <a:t>/min) que imposibilita un adecuado bombeo de sangre y su ECG se caracteriza por complejos ventriculares que cambian continuamente de frecuencia, forma y amplitud.</a:t>
            </a:r>
            <a:endParaRPr lang="es-ES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126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Fibrilación Ventricular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7334" y="2160589"/>
            <a:ext cx="9362016" cy="1382711"/>
          </a:xfrm>
        </p:spPr>
        <p:txBody>
          <a:bodyPr>
            <a:noAutofit/>
          </a:bodyPr>
          <a:lstStyle/>
          <a:p>
            <a:r>
              <a:rPr lang="es-ES" sz="2800" dirty="0">
                <a:latin typeface="Comic Sans MS" pitchFamily="66" charset="0"/>
              </a:rPr>
              <a:t>La fibrilación ventricular es la principal arritmia causante de muerte súbita cardíaca; sin embargo, su mecanismo detallado es aún difícil de explicar. </a:t>
            </a:r>
            <a:endParaRPr lang="es-ES" sz="2800" dirty="0" smtClean="0">
              <a:latin typeface="Comic Sans MS" pitchFamily="66" charset="0"/>
            </a:endParaRPr>
          </a:p>
          <a:p>
            <a:endParaRPr lang="es-ES" sz="2800" dirty="0">
              <a:latin typeface="Comic Sans MS" pitchFamily="66" charset="0"/>
            </a:endParaRPr>
          </a:p>
          <a:p>
            <a:r>
              <a:rPr lang="es-ES" sz="2800" dirty="0" smtClean="0">
                <a:latin typeface="Comic Sans MS" pitchFamily="66" charset="0"/>
              </a:rPr>
              <a:t>Se plantea como mecanismo principal, la Reentrada</a:t>
            </a:r>
          </a:p>
        </p:txBody>
      </p:sp>
    </p:spTree>
    <p:extLst>
      <p:ext uri="{BB962C8B-B14F-4D97-AF65-F5344CB8AC3E}">
        <p14:creationId xmlns:p14="http://schemas.microsoft.com/office/powerpoint/2010/main" val="30676012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29684" y="209550"/>
            <a:ext cx="4694766" cy="62865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Fibrilación Ventricular</a:t>
            </a:r>
            <a:br>
              <a:rPr lang="es-ES" dirty="0" smtClean="0"/>
            </a:b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20134" y="952500"/>
            <a:ext cx="4694766" cy="6286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err="1" smtClean="0"/>
              <a:t>Clinica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220134" y="2752725"/>
            <a:ext cx="2504016" cy="6286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Diagnostico</a:t>
            </a:r>
            <a:endParaRPr lang="es-ES" dirty="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220134" y="4419600"/>
            <a:ext cx="4694766" cy="6286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Tratamiento </a:t>
            </a:r>
            <a:endParaRPr lang="es-ES" dirty="0"/>
          </a:p>
        </p:txBody>
      </p:sp>
      <p:sp>
        <p:nvSpPr>
          <p:cNvPr id="9" name="2 Marcador de contenido"/>
          <p:cNvSpPr>
            <a:spLocks noGrp="1"/>
          </p:cNvSpPr>
          <p:nvPr>
            <p:ph idx="1"/>
          </p:nvPr>
        </p:nvSpPr>
        <p:spPr>
          <a:xfrm>
            <a:off x="220134" y="3381375"/>
            <a:ext cx="11114616" cy="685800"/>
          </a:xfrm>
        </p:spPr>
        <p:txBody>
          <a:bodyPr>
            <a:noAutofit/>
          </a:bodyPr>
          <a:lstStyle/>
          <a:p>
            <a:r>
              <a:rPr lang="es-ES" sz="3200" dirty="0" err="1" smtClean="0">
                <a:latin typeface="Comic Sans MS" pitchFamily="66" charset="0"/>
              </a:rPr>
              <a:t>Clinica</a:t>
            </a:r>
            <a:r>
              <a:rPr lang="es-ES" sz="3200" dirty="0" smtClean="0">
                <a:latin typeface="Comic Sans MS" pitchFamily="66" charset="0"/>
              </a:rPr>
              <a:t>+ ECG </a:t>
            </a:r>
            <a:r>
              <a:rPr lang="es-ES" sz="3200" dirty="0" err="1" smtClean="0">
                <a:latin typeface="Comic Sans MS" pitchFamily="66" charset="0"/>
              </a:rPr>
              <a:t>Caracteristico</a:t>
            </a:r>
            <a:r>
              <a:rPr lang="es-ES" sz="32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220134" y="5038725"/>
            <a:ext cx="11114616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 smtClean="0">
                <a:latin typeface="Comic Sans MS" pitchFamily="66" charset="0"/>
              </a:rPr>
              <a:t>RCP- CVE.</a:t>
            </a:r>
            <a:endParaRPr lang="es-ES" sz="3200" dirty="0" smtClean="0">
              <a:latin typeface="Comic Sans MS" pitchFamily="66" charset="0"/>
            </a:endParaRP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372534" y="1781175"/>
            <a:ext cx="11114616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 smtClean="0">
                <a:latin typeface="Comic Sans MS" pitchFamily="66" charset="0"/>
              </a:rPr>
              <a:t>Parada cardiaca- Sincope.</a:t>
            </a:r>
            <a:endParaRPr lang="es-ES" sz="32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688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5434" y="2628900"/>
            <a:ext cx="8596668" cy="1320800"/>
          </a:xfrm>
        </p:spPr>
        <p:txBody>
          <a:bodyPr>
            <a:normAutofit/>
          </a:bodyPr>
          <a:lstStyle/>
          <a:p>
            <a:r>
              <a:rPr lang="es-ES" sz="6000" dirty="0" smtClean="0">
                <a:latin typeface="Comic Sans MS" pitchFamily="66" charset="0"/>
              </a:rPr>
              <a:t>Gracias</a:t>
            </a:r>
            <a:endParaRPr lang="es-ES" sz="6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73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3780" y="96256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br>
              <a:rPr lang="es-ES" dirty="0">
                <a:latin typeface="Comic Sans MS" panose="030F0702030302020204" pitchFamily="66" charset="0"/>
              </a:rPr>
            </a:b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“latido anticipado que se origina por debajo del haz de </a:t>
            </a:r>
            <a:r>
              <a:rPr lang="es-ES" sz="2000" b="1" dirty="0" err="1">
                <a:solidFill>
                  <a:schemeClr val="accent4"/>
                </a:solidFill>
                <a:latin typeface="Comic Sans MS" panose="030F0702030302020204" pitchFamily="66" charset="0"/>
              </a:rPr>
              <a:t>his</a:t>
            </a: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”</a:t>
            </a:r>
            <a:endParaRPr lang="es-ES" b="1" dirty="0">
              <a:solidFill>
                <a:schemeClr val="accent4"/>
              </a:solidFill>
              <a:latin typeface="Comic Sans MS" panose="030F0702030302020204" pitchFamily="66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6246" y="1696456"/>
            <a:ext cx="7772400" cy="4114800"/>
          </a:xfrm>
        </p:spPr>
        <p:txBody>
          <a:bodyPr/>
          <a:lstStyle/>
          <a:p>
            <a:pPr>
              <a:buClr>
                <a:schemeClr val="accent1"/>
              </a:buClr>
              <a:buSzPct val="50000"/>
            </a:pPr>
            <a:r>
              <a:rPr lang="es-ES" sz="2800" b="1" dirty="0">
                <a:latin typeface="Comic Sans MS" panose="030F0702030302020204" pitchFamily="66" charset="0"/>
              </a:rPr>
              <a:t>Aisladas – Agrupadas (duplas o triplos)</a:t>
            </a:r>
          </a:p>
          <a:p>
            <a:pPr>
              <a:buClr>
                <a:schemeClr val="accent1"/>
              </a:buClr>
              <a:buSzPct val="50000"/>
            </a:pPr>
            <a:r>
              <a:rPr lang="es-ES" sz="2800" b="1" dirty="0" err="1">
                <a:latin typeface="Comic Sans MS" panose="030F0702030302020204" pitchFamily="66" charset="0"/>
              </a:rPr>
              <a:t>Monomorfas</a:t>
            </a:r>
            <a:r>
              <a:rPr lang="es-ES" sz="2800" b="1" dirty="0">
                <a:latin typeface="Comic Sans MS" panose="030F0702030302020204" pitchFamily="66" charset="0"/>
              </a:rPr>
              <a:t> – Polimorfas</a:t>
            </a:r>
          </a:p>
          <a:p>
            <a:pPr>
              <a:buClr>
                <a:schemeClr val="accent1"/>
              </a:buClr>
              <a:buSzPct val="50000"/>
            </a:pPr>
            <a:r>
              <a:rPr lang="es-ES" sz="2800" b="1" dirty="0" err="1">
                <a:latin typeface="Comic Sans MS" panose="030F0702030302020204" pitchFamily="66" charset="0"/>
              </a:rPr>
              <a:t>Bigeminia-Trigeminia-Cuadrigeminia</a:t>
            </a:r>
            <a:endParaRPr lang="es-ES" sz="2800" b="1" dirty="0">
              <a:latin typeface="Comic Sans MS" panose="030F0702030302020204" pitchFamily="66" charset="0"/>
            </a:endParaRPr>
          </a:p>
          <a:p>
            <a:pPr>
              <a:buClr>
                <a:schemeClr val="accent1"/>
              </a:buClr>
              <a:buSzPct val="50000"/>
            </a:pPr>
            <a:endParaRPr lang="es-ES" sz="2800" b="1" dirty="0">
              <a:latin typeface="Comic Sans MS" panose="030F0702030302020204" pitchFamily="66" charset="0"/>
            </a:endParaRPr>
          </a:p>
          <a:p>
            <a:pPr>
              <a:buClr>
                <a:schemeClr val="accent1"/>
              </a:buClr>
              <a:buSzPct val="50000"/>
            </a:pPr>
            <a:r>
              <a:rPr lang="es-ES" sz="2800" b="1" dirty="0">
                <a:latin typeface="Comic Sans MS" panose="030F0702030302020204" pitchFamily="66" charset="0"/>
              </a:rPr>
              <a:t>Poco Frecuentes (– 10 ò –30 / hora)</a:t>
            </a:r>
          </a:p>
          <a:p>
            <a:pPr>
              <a:buClr>
                <a:schemeClr val="accent1"/>
              </a:buClr>
              <a:buSzPct val="50000"/>
            </a:pPr>
            <a:r>
              <a:rPr lang="es-ES" sz="2800" b="1" dirty="0">
                <a:latin typeface="Comic Sans MS" panose="030F0702030302020204" pitchFamily="66" charset="0"/>
              </a:rPr>
              <a:t>Frecuentes (+10 ò +30-60 / hora)</a:t>
            </a:r>
          </a:p>
          <a:p>
            <a:pPr>
              <a:buClr>
                <a:schemeClr val="accent1"/>
              </a:buClr>
              <a:buSzPct val="50000"/>
            </a:pPr>
            <a:r>
              <a:rPr lang="es-ES" sz="2800" b="1" dirty="0">
                <a:latin typeface="Comic Sans MS" panose="030F0702030302020204" pitchFamily="66" charset="0"/>
              </a:rPr>
              <a:t>Muy Frecuentes (+60 / hora)</a:t>
            </a:r>
          </a:p>
          <a:p>
            <a:endParaRPr lang="es-ES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631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30" y="1895061"/>
            <a:ext cx="8915400" cy="426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977355" y="1023524"/>
            <a:ext cx="2052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sz="2800" b="1">
                <a:solidFill>
                  <a:schemeClr val="tx2"/>
                </a:solidFill>
                <a:latin typeface="Comic Sans MS" panose="030F0702030302020204" pitchFamily="66" charset="0"/>
              </a:rPr>
              <a:t>EV, Duplas</a:t>
            </a:r>
          </a:p>
        </p:txBody>
      </p:sp>
      <p:sp>
        <p:nvSpPr>
          <p:cNvPr id="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0700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br>
              <a:rPr lang="es-ES" dirty="0">
                <a:latin typeface="Comic Sans MS" panose="030F0702030302020204" pitchFamily="66" charset="0"/>
              </a:rPr>
            </a:b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“latido anticipado que se origina por debajo del haz de </a:t>
            </a:r>
            <a:r>
              <a:rPr lang="es-ES" sz="2000" b="1" dirty="0" err="1">
                <a:solidFill>
                  <a:schemeClr val="accent4"/>
                </a:solidFill>
                <a:latin typeface="Comic Sans MS" panose="030F0702030302020204" pitchFamily="66" charset="0"/>
              </a:rPr>
              <a:t>his</a:t>
            </a: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”</a:t>
            </a:r>
            <a:endParaRPr lang="es-ES" b="1" dirty="0">
              <a:solidFill>
                <a:schemeClr val="accent4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171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v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79" y="998621"/>
            <a:ext cx="8629650" cy="570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60239" y="0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br>
              <a:rPr lang="es-ES" dirty="0">
                <a:latin typeface="Comic Sans MS" panose="030F0702030302020204" pitchFamily="66" charset="0"/>
              </a:rPr>
            </a:b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“latido anticipado que se origina por debajo del haz de </a:t>
            </a:r>
            <a:r>
              <a:rPr lang="es-ES" sz="2000" b="1" dirty="0" err="1">
                <a:solidFill>
                  <a:schemeClr val="accent4"/>
                </a:solidFill>
                <a:latin typeface="Comic Sans MS" panose="030F0702030302020204" pitchFamily="66" charset="0"/>
              </a:rPr>
              <a:t>his</a:t>
            </a:r>
            <a:r>
              <a:rPr lang="es-ES" sz="2000" b="1" dirty="0">
                <a:solidFill>
                  <a:schemeClr val="accent4"/>
                </a:solidFill>
                <a:latin typeface="Comic Sans MS" panose="030F0702030302020204" pitchFamily="66" charset="0"/>
              </a:rPr>
              <a:t>”</a:t>
            </a:r>
            <a:endParaRPr lang="es-ES" b="1" dirty="0">
              <a:solidFill>
                <a:schemeClr val="accent4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833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latin typeface="Comic Sans MS" panose="030F0702030302020204" pitchFamily="66" charset="0"/>
              </a:rPr>
              <a:t>Extrasístoles Ventriculares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0705" y="1768641"/>
            <a:ext cx="9926054" cy="49048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 err="1">
                <a:latin typeface="Comic Sans MS" panose="030F0702030302020204" pitchFamily="66" charset="0"/>
              </a:rPr>
              <a:t>Etiologia</a:t>
            </a:r>
            <a:r>
              <a:rPr lang="es-ES" sz="2800" b="1" dirty="0">
                <a:latin typeface="Comic Sans MS" panose="030F0702030302020204" pitchFamily="66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Pueden estar presentes en personas sanas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Pueden ser resultado de cualquier cardiopatía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Trastornos Metabólicos</a:t>
            </a:r>
          </a:p>
          <a:p>
            <a:pPr lvl="2">
              <a:lnSpc>
                <a:spcPct val="90000"/>
              </a:lnSpc>
            </a:pPr>
            <a:r>
              <a:rPr lang="es-ES" sz="2000" b="1" dirty="0" err="1">
                <a:latin typeface="Comic Sans MS" panose="030F0702030302020204" pitchFamily="66" charset="0"/>
              </a:rPr>
              <a:t>Hipokalemia</a:t>
            </a:r>
            <a:endParaRPr lang="es-ES" sz="2000" b="1" dirty="0">
              <a:latin typeface="Comic Sans MS" panose="030F0702030302020204" pitchFamily="66" charset="0"/>
            </a:endParaRPr>
          </a:p>
          <a:p>
            <a:pPr lvl="2">
              <a:lnSpc>
                <a:spcPct val="90000"/>
              </a:lnSpc>
            </a:pPr>
            <a:r>
              <a:rPr lang="es-ES" sz="2000" b="1" dirty="0">
                <a:latin typeface="Comic Sans MS" panose="030F0702030302020204" pitchFamily="66" charset="0"/>
              </a:rPr>
              <a:t>Hipocalcemia</a:t>
            </a:r>
          </a:p>
          <a:p>
            <a:pPr lvl="2">
              <a:lnSpc>
                <a:spcPct val="90000"/>
              </a:lnSpc>
            </a:pPr>
            <a:r>
              <a:rPr lang="es-ES" sz="2000" b="1" dirty="0">
                <a:latin typeface="Comic Sans MS" panose="030F0702030302020204" pitchFamily="66" charset="0"/>
              </a:rPr>
              <a:t>Hipoxia, etc</a:t>
            </a:r>
            <a:r>
              <a:rPr lang="es-ES" sz="2000" b="1" dirty="0" smtClean="0">
                <a:latin typeface="Comic Sans MS" panose="030F0702030302020204" pitchFamily="66" charset="0"/>
              </a:rPr>
              <a:t>.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es-ES" sz="20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Tóxicos – Estimulantes : café, alcohol, tabaco, etc.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Drogas </a:t>
            </a:r>
            <a:r>
              <a:rPr lang="es-ES" sz="2400" b="1" dirty="0" err="1">
                <a:latin typeface="Comic Sans MS" panose="030F0702030302020204" pitchFamily="66" charset="0"/>
              </a:rPr>
              <a:t>Simpaticomiméticas</a:t>
            </a:r>
            <a:endParaRPr lang="es-ES" sz="24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Estimulación </a:t>
            </a:r>
            <a:r>
              <a:rPr lang="es-ES" sz="2400" b="1" dirty="0" err="1">
                <a:latin typeface="Comic Sans MS" panose="030F0702030302020204" pitchFamily="66" charset="0"/>
              </a:rPr>
              <a:t>Vagal</a:t>
            </a:r>
            <a:endParaRPr lang="es-ES" sz="2400" b="1" dirty="0">
              <a:latin typeface="Comic Sans MS" panose="030F0702030302020204" pitchFamily="66" charset="0"/>
            </a:endParaRPr>
          </a:p>
          <a:p>
            <a:pPr lvl="2">
              <a:lnSpc>
                <a:spcPct val="90000"/>
              </a:lnSpc>
            </a:pPr>
            <a:r>
              <a:rPr lang="es-ES" sz="2000" b="1" dirty="0">
                <a:latin typeface="Comic Sans MS" panose="030F0702030302020204" pitchFamily="66" charset="0"/>
              </a:rPr>
              <a:t>Ejercicio: 33% hombres / 19% mujeres</a:t>
            </a:r>
          </a:p>
        </p:txBody>
      </p:sp>
    </p:spTree>
    <p:extLst>
      <p:ext uri="{BB962C8B-B14F-4D97-AF65-F5344CB8AC3E}">
        <p14:creationId xmlns:p14="http://schemas.microsoft.com/office/powerpoint/2010/main" val="404061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0253" y="291544"/>
            <a:ext cx="8596668" cy="1320800"/>
          </a:xfrm>
        </p:spPr>
        <p:txBody>
          <a:bodyPr/>
          <a:lstStyle/>
          <a:p>
            <a:r>
              <a:rPr lang="es-ES" dirty="0">
                <a:latin typeface="Comic Sans MS" panose="030F0702030302020204" pitchFamily="66" charset="0"/>
              </a:rPr>
              <a:t>Extrasístoles Ventriculares</a:t>
            </a:r>
            <a:br>
              <a:rPr lang="es-ES" dirty="0">
                <a:latin typeface="Comic Sans MS" panose="030F0702030302020204" pitchFamily="66" charset="0"/>
              </a:rPr>
            </a:br>
            <a:r>
              <a:rPr lang="es-ES" sz="2400" dirty="0">
                <a:solidFill>
                  <a:schemeClr val="accent4"/>
                </a:solidFill>
                <a:latin typeface="Comic Sans MS" panose="030F0702030302020204" pitchFamily="66" charset="0"/>
              </a:rPr>
              <a:t>En pacientes sin cardiopatía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2719" y="1382158"/>
            <a:ext cx="7772400" cy="4624387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Tienen Riesgo??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solidFill>
                  <a:schemeClr val="tx2"/>
                </a:solidFill>
                <a:latin typeface="Comic Sans MS" panose="030F0702030302020204" pitchFamily="66" charset="0"/>
              </a:rPr>
              <a:t>NO!!! (no modifican el pronóstico de vida)</a:t>
            </a:r>
          </a:p>
          <a:p>
            <a:pPr lvl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s-ES" sz="24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0000"/>
            </a:pPr>
            <a:r>
              <a:rPr lang="es-ES" sz="2800" b="1" dirty="0">
                <a:latin typeface="Comic Sans MS" panose="030F0702030302020204" pitchFamily="66" charset="0"/>
              </a:rPr>
              <a:t>Que hacer?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solidFill>
                  <a:schemeClr val="tx2"/>
                </a:solidFill>
                <a:latin typeface="Comic Sans MS" panose="030F0702030302020204" pitchFamily="66" charset="0"/>
              </a:rPr>
              <a:t>Asintomáticos: NO TRATAR!!!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2400" b="1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Síntomas Leves: tranquilizantes, Magnesio,   ß-Bloqueantes</a:t>
            </a:r>
          </a:p>
          <a:p>
            <a:pPr lvl="1">
              <a:lnSpc>
                <a:spcPct val="90000"/>
              </a:lnSpc>
            </a:pPr>
            <a:r>
              <a:rPr lang="es-ES" sz="2400" b="1" dirty="0">
                <a:latin typeface="Comic Sans MS" panose="030F0702030302020204" pitchFamily="66" charset="0"/>
              </a:rPr>
              <a:t>Muy Sintomáticos: ß-Bloqueantes(</a:t>
            </a:r>
            <a:r>
              <a:rPr lang="es-ES" sz="2400" b="1" dirty="0" err="1">
                <a:latin typeface="Comic Sans MS" panose="030F0702030302020204" pitchFamily="66" charset="0"/>
              </a:rPr>
              <a:t>sotalol</a:t>
            </a:r>
            <a:r>
              <a:rPr lang="es-ES" sz="2400" b="1" dirty="0">
                <a:latin typeface="Comic Sans MS" panose="030F0702030302020204" pitchFamily="66" charset="0"/>
              </a:rPr>
              <a:t>) / </a:t>
            </a:r>
            <a:r>
              <a:rPr lang="es-ES" sz="2400" b="1" dirty="0" err="1">
                <a:latin typeface="Comic Sans MS" panose="030F0702030302020204" pitchFamily="66" charset="0"/>
              </a:rPr>
              <a:t>Antiarrítmicos</a:t>
            </a:r>
            <a:r>
              <a:rPr lang="es-ES" sz="2400" b="1" dirty="0">
                <a:latin typeface="Comic Sans MS" panose="030F0702030302020204" pitchFamily="66" charset="0"/>
              </a:rPr>
              <a:t>?? (</a:t>
            </a:r>
            <a:r>
              <a:rPr lang="es-ES" sz="2400" b="1" dirty="0" err="1">
                <a:latin typeface="Comic Sans MS" panose="030F0702030302020204" pitchFamily="66" charset="0"/>
              </a:rPr>
              <a:t>amiodarona</a:t>
            </a:r>
            <a:r>
              <a:rPr lang="es-ES" sz="2400" b="1" dirty="0">
                <a:latin typeface="Comic Sans MS" panose="030F0702030302020204" pitchFamily="66" charset="0"/>
              </a:rPr>
              <a:t>, </a:t>
            </a:r>
            <a:r>
              <a:rPr lang="es-ES" sz="2400" b="1" dirty="0" err="1">
                <a:latin typeface="Comic Sans MS" panose="030F0702030302020204" pitchFamily="66" charset="0"/>
              </a:rPr>
              <a:t>propafenona</a:t>
            </a:r>
            <a:r>
              <a:rPr lang="es-ES" sz="2400" b="1" dirty="0">
                <a:latin typeface="Comic Sans MS" panose="030F0702030302020204" pitchFamily="66" charset="0"/>
              </a:rPr>
              <a:t>) </a:t>
            </a:r>
          </a:p>
          <a:p>
            <a:pPr lvl="1">
              <a:lnSpc>
                <a:spcPct val="90000"/>
              </a:lnSpc>
            </a:pPr>
            <a:endParaRPr lang="es-ES" sz="2400" b="1" dirty="0">
              <a:latin typeface="Comic Sans MS" panose="030F0702030302020204" pitchFamily="66" charset="0"/>
            </a:endParaRPr>
          </a:p>
          <a:p>
            <a:pPr lvl="1">
              <a:lnSpc>
                <a:spcPct val="90000"/>
              </a:lnSpc>
            </a:pPr>
            <a:endParaRPr lang="es-ES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918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268</TotalTime>
  <Words>1918</Words>
  <Application>Microsoft Office PowerPoint</Application>
  <PresentationFormat>Personalizado</PresentationFormat>
  <Paragraphs>484</Paragraphs>
  <Slides>49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49</vt:i4>
      </vt:variant>
    </vt:vector>
  </HeadingPairs>
  <TitlesOfParts>
    <vt:vector size="51" baseType="lpstr">
      <vt:lpstr>Faceta</vt:lpstr>
      <vt:lpstr>Imagen de mapa de bits</vt:lpstr>
      <vt:lpstr>ARRITMIAS VENTRICULARES</vt:lpstr>
      <vt:lpstr>Presentación de PowerPoint</vt:lpstr>
      <vt:lpstr>Extrasístoles Ventriculares</vt:lpstr>
      <vt:lpstr>Extrasístoles Ventriculares</vt:lpstr>
      <vt:lpstr>Extrasístoles Ventriculares “latido anticipado que se origina por debajo del haz de his”</vt:lpstr>
      <vt:lpstr>Extrasístoles Ventriculares “latido anticipado que se origina por debajo del haz de his”</vt:lpstr>
      <vt:lpstr>Extrasístoles Ventriculares “latido anticipado que se origina por debajo del haz de his”</vt:lpstr>
      <vt:lpstr>Extrasístoles Ventriculares</vt:lpstr>
      <vt:lpstr>Extrasístoles Ventriculares En pacientes sin cardiopatía</vt:lpstr>
      <vt:lpstr>Extrasístoles Ventriculares En pacientes con cardiopatía</vt:lpstr>
      <vt:lpstr>Extrasístoles Ventriculares En pacientes con Cardiopatía Isquémica</vt:lpstr>
      <vt:lpstr>TAQUICARDIA VENTRICULAR</vt:lpstr>
      <vt:lpstr>Presentación de PowerPoint</vt:lpstr>
      <vt:lpstr>TV no Sostenida Pacientes con Insuficiencia Cardíaca /Miocardiopatía</vt:lpstr>
      <vt:lpstr>EV y TV no-Sostenida  Cómo Evaluarlas?</vt:lpstr>
      <vt:lpstr>Evaluación de las EV y TVNS</vt:lpstr>
      <vt:lpstr>TVNS: Cómo evaluar el riesgo?</vt:lpstr>
      <vt:lpstr>Tratamiento de las EV y TVNS</vt:lpstr>
      <vt:lpstr>Efecto Profiláctico de las Drogas Antiarrítmicas en Pacientes post-IAM</vt:lpstr>
      <vt:lpstr>EV y TV no Sostenida</vt:lpstr>
      <vt:lpstr>DIAGNOSTICO DIFERENCIAL DE UNA TAQUICARDIA CON QRS ANCHO</vt:lpstr>
      <vt:lpstr>Presentación de PowerPoint</vt:lpstr>
      <vt:lpstr>TRATAMIENTO DE LA TV</vt:lpstr>
      <vt:lpstr>TRATAMIENTO DE LA TV</vt:lpstr>
      <vt:lpstr>Amiodarona  </vt:lpstr>
      <vt:lpstr>Amiodarona  (Atlansil comp 200 mg, amp 150 mg)  </vt:lpstr>
      <vt:lpstr>Amiodarona  </vt:lpstr>
      <vt:lpstr>Amiodarona  </vt:lpstr>
      <vt:lpstr>Amiodarona  </vt:lpstr>
      <vt:lpstr>MEDICION DEL QTc</vt:lpstr>
      <vt:lpstr>Presentación de PowerPoint</vt:lpstr>
      <vt:lpstr>Presentación de PowerPoint</vt:lpstr>
      <vt:lpstr>CAUSAS</vt:lpstr>
      <vt:lpstr>causas</vt:lpstr>
      <vt:lpstr>Causas Medicamentosas</vt:lpstr>
      <vt:lpstr>FACTORES DE RIESGO</vt:lpstr>
      <vt:lpstr>DIAGNOSTICO</vt:lpstr>
      <vt:lpstr>TRATAMIENTO</vt:lpstr>
      <vt:lpstr>TRATAMIENTO</vt:lpstr>
      <vt:lpstr>SINDROME DE BRUGADA</vt:lpstr>
      <vt:lpstr>Desfibrilación de FV en  V1</vt:lpstr>
      <vt:lpstr>Presentación de PowerPoint</vt:lpstr>
      <vt:lpstr>SNA y Brugada</vt:lpstr>
      <vt:lpstr>Pronóstico</vt:lpstr>
      <vt:lpstr>Fibrilación Ventricular.</vt:lpstr>
      <vt:lpstr>Definición  de FV.</vt:lpstr>
      <vt:lpstr>Fibrilación Ventricular</vt:lpstr>
      <vt:lpstr>Fibrilación Ventricular .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27</cp:revision>
  <dcterms:created xsi:type="dcterms:W3CDTF">2020-04-25T23:45:48Z</dcterms:created>
  <dcterms:modified xsi:type="dcterms:W3CDTF">2020-04-28T11:38:34Z</dcterms:modified>
</cp:coreProperties>
</file>