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" Target="slides/slide15.xml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enturyGothic-bold.fntdata"/><Relationship Id="rId16" Type="http://schemas.openxmlformats.org/officeDocument/2006/relationships/slide" Target="slides/slide11.xml"/><Relationship Id="rId38" Type="http://schemas.openxmlformats.org/officeDocument/2006/relationships/font" Target="fonts/CenturyGothic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a7b7547e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9a7b7547e7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a7b7547e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9a7b7547e7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9a7b7547e7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9a7b7547e7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9a7b7547e7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9a7b7547e7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9a7b7547e7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9a7b7547e7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a7b7547e7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9a7b7547e7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9a7b7547e7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9a7b7547e7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9a7b7547e7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9a7b7547e7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9a7b7547e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9a7b7547e7_0_2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a7b7547e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9a7b7547e7_0_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9a7b7547e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39a7b7547e7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9a7b7547e7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9a7b7547e7_0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a7b7547e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9a7b7547e7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a7b7547e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9a7b7547e7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a7b7547e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9a7b7547e7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a7b7547e7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9a7b7547e7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9a7b7547e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9a7b7547e7_0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827700" y="2052925"/>
            <a:ext cx="6711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65656" y="1854192"/>
            <a:ext cx="38208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5213517" y="1143000"/>
            <a:ext cx="24009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40"/>
              </a:srgbClr>
            </a:outerShdw>
          </a:effectLst>
        </p:spPr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866441" y="3657600"/>
            <a:ext cx="381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866443" y="4800587"/>
            <a:ext cx="6621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866442" y="685800"/>
            <a:ext cx="6621000" cy="36408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40"/>
              </a:srgbClr>
            </a:outerShdw>
          </a:effectLst>
        </p:spPr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866443" y="5367325"/>
            <a:ext cx="66210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866442" y="1447800"/>
            <a:ext cx="6621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866442" y="3657600"/>
            <a:ext cx="6621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181409" y="1447800"/>
            <a:ext cx="6000900" cy="23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448177" y="3771174"/>
            <a:ext cx="5461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866442" y="4350657"/>
            <a:ext cx="6621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6" name="Google Shape;96;p14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73897" y="971253"/>
            <a:ext cx="6015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999690" y="2613787"/>
            <a:ext cx="6015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866441" y="3124201"/>
            <a:ext cx="6621000" cy="16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866442" y="4777381"/>
            <a:ext cx="66210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74834" y="1981200"/>
            <a:ext cx="22107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489475" y="2667000"/>
            <a:ext cx="21960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2913504" y="1981200"/>
            <a:ext cx="2202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2905586" y="2667000"/>
            <a:ext cx="22107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3" name="Google Shape;113;p16"/>
          <p:cNvSpPr txBox="1"/>
          <p:nvPr>
            <p:ph idx="5" type="body"/>
          </p:nvPr>
        </p:nvSpPr>
        <p:spPr>
          <a:xfrm>
            <a:off x="5344917" y="1981200"/>
            <a:ext cx="2199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5344917" y="2667000"/>
            <a:ext cx="21996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5" name="Google Shape;115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5223030" y="2133600"/>
            <a:ext cx="0" cy="39669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6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89475" y="4250949"/>
            <a:ext cx="220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3" name="Google Shape;123;p17"/>
          <p:cNvSpPr/>
          <p:nvPr>
            <p:ph idx="2" type="pic"/>
          </p:nvPr>
        </p:nvSpPr>
        <p:spPr>
          <a:xfrm>
            <a:off x="489475" y="2209800"/>
            <a:ext cx="22056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40"/>
              </a:srgbClr>
            </a:outerShdw>
          </a:effectLst>
        </p:spPr>
      </p:sp>
      <p:sp>
        <p:nvSpPr>
          <p:cNvPr id="124" name="Google Shape;124;p17"/>
          <p:cNvSpPr txBox="1"/>
          <p:nvPr>
            <p:ph idx="3" type="body"/>
          </p:nvPr>
        </p:nvSpPr>
        <p:spPr>
          <a:xfrm>
            <a:off x="489475" y="4827212"/>
            <a:ext cx="2205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5" name="Google Shape;125;p17"/>
          <p:cNvSpPr txBox="1"/>
          <p:nvPr>
            <p:ph idx="4" type="body"/>
          </p:nvPr>
        </p:nvSpPr>
        <p:spPr>
          <a:xfrm>
            <a:off x="2917792" y="4250949"/>
            <a:ext cx="219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6" name="Google Shape;126;p17"/>
          <p:cNvSpPr/>
          <p:nvPr>
            <p:ph idx="5" type="pic"/>
          </p:nvPr>
        </p:nvSpPr>
        <p:spPr>
          <a:xfrm>
            <a:off x="2917791" y="2209800"/>
            <a:ext cx="21984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40"/>
              </a:srgbClr>
            </a:outerShdw>
          </a:effectLst>
        </p:spPr>
      </p:sp>
      <p:sp>
        <p:nvSpPr>
          <p:cNvPr id="127" name="Google Shape;127;p17"/>
          <p:cNvSpPr txBox="1"/>
          <p:nvPr>
            <p:ph idx="6" type="body"/>
          </p:nvPr>
        </p:nvSpPr>
        <p:spPr>
          <a:xfrm>
            <a:off x="2916776" y="4827211"/>
            <a:ext cx="22014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8" name="Google Shape;128;p17"/>
          <p:cNvSpPr txBox="1"/>
          <p:nvPr>
            <p:ph idx="7" type="body"/>
          </p:nvPr>
        </p:nvSpPr>
        <p:spPr>
          <a:xfrm>
            <a:off x="5344917" y="4250949"/>
            <a:ext cx="2199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9" name="Google Shape;129;p17"/>
          <p:cNvSpPr/>
          <p:nvPr>
            <p:ph idx="8" type="pic"/>
          </p:nvPr>
        </p:nvSpPr>
        <p:spPr>
          <a:xfrm>
            <a:off x="5344916" y="2209800"/>
            <a:ext cx="21996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40"/>
              </a:srgbClr>
            </a:outerShdw>
          </a:effectLst>
        </p:spPr>
      </p:sp>
      <p:sp>
        <p:nvSpPr>
          <p:cNvPr id="130" name="Google Shape;130;p17"/>
          <p:cNvSpPr txBox="1"/>
          <p:nvPr>
            <p:ph idx="9" type="body"/>
          </p:nvPr>
        </p:nvSpPr>
        <p:spPr>
          <a:xfrm>
            <a:off x="5344824" y="4827209"/>
            <a:ext cx="22026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1" name="Google Shape;131;p17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5223030" y="2133600"/>
            <a:ext cx="0" cy="39669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17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 rot="5400000">
            <a:off x="2085804" y="794875"/>
            <a:ext cx="4195500" cy="6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 rot="5400000">
            <a:off x="3974125" y="2685764"/>
            <a:ext cx="58260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 rot="5400000">
            <a:off x="532287" y="730305"/>
            <a:ext cx="5483100" cy="55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9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01625" y="228600"/>
            <a:ext cx="8540700" cy="5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304800" y="6245225"/>
            <a:ext cx="2286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5225"/>
            <a:ext cx="2286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ctrTitle"/>
          </p:nvPr>
        </p:nvSpPr>
        <p:spPr>
          <a:xfrm>
            <a:off x="866442" y="1447801"/>
            <a:ext cx="66210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866442" y="4777380"/>
            <a:ext cx="66210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66443" y="2861734"/>
            <a:ext cx="66210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66442" y="4777381"/>
            <a:ext cx="66210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27700" y="2060576"/>
            <a:ext cx="32982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241975" y="2056093"/>
            <a:ext cx="3298200" cy="4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27700" y="1905000"/>
            <a:ext cx="3298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827700" y="2514600"/>
            <a:ext cx="32982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4241976" y="1905000"/>
            <a:ext cx="3298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4241976" y="2514600"/>
            <a:ext cx="32982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66441" y="1447800"/>
            <a:ext cx="25515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89397" y="1447800"/>
            <a:ext cx="38979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20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866441" y="3129281"/>
            <a:ext cx="25515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7058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4117"/>
                </a:srgbClr>
              </a:gs>
              <a:gs pos="36000">
                <a:srgbClr val="4CB9C3">
                  <a:alpha val="7058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9019"/>
                </a:srgbClr>
              </a:gs>
              <a:gs pos="36000">
                <a:srgbClr val="4CB9C3">
                  <a:alpha val="5098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10196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45644" y="0"/>
            <a:ext cx="685800" cy="109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1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7700" y="2052925"/>
            <a:ext cx="6711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20" lvl="3" marL="18288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7495018" y="1828801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6233363" y="3263404"/>
            <a:ext cx="3859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766431" y="295736"/>
            <a:ext cx="628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28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02400" y="0"/>
            <a:ext cx="7283400" cy="111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5700">
                <a:solidFill>
                  <a:srgbClr val="FF0000"/>
                </a:solidFill>
              </a:rPr>
              <a:t>SARCOIDOSIS</a:t>
            </a:r>
            <a:endParaRPr b="1" sz="5700">
              <a:solidFill>
                <a:srgbClr val="FF0000"/>
              </a:solidFill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01650" y="4027400"/>
            <a:ext cx="85407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6" lvl="0" marL="342906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6" lvl="0" marL="342906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AR"/>
              <a:t>Clínica Médica II</a:t>
            </a:r>
            <a:endParaRPr/>
          </a:p>
          <a:p>
            <a:pPr indent="-342906" lvl="0" marL="342906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AR"/>
              <a:t>FCM. UNC</a:t>
            </a:r>
            <a:endParaRPr/>
          </a:p>
          <a:p>
            <a:pPr indent="-342906" lvl="0" marL="342906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AR"/>
              <a:t>Ubal, Leonardo</a:t>
            </a:r>
            <a:endParaRPr/>
          </a:p>
          <a:p>
            <a:pPr indent="-342906" lvl="0" marL="342906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AR"/>
              <a:t>2026</a:t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013" y="1284026"/>
            <a:ext cx="5141974" cy="34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422300" y="1520250"/>
            <a:ext cx="8293800" cy="5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 txBox="1"/>
          <p:nvPr>
            <p:ph type="title"/>
          </p:nvPr>
        </p:nvSpPr>
        <p:spPr>
          <a:xfrm>
            <a:off x="484700" y="452723"/>
            <a:ext cx="70554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COMPROMISO RESPIRATORIO (90%)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04" y="1156825"/>
            <a:ext cx="7679396" cy="30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313" y="4356225"/>
            <a:ext cx="5815775" cy="2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422300" y="1165525"/>
            <a:ext cx="8293800" cy="55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9322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b="1" lang="es-AR" sz="3050" u="sng"/>
              <a:t>TCAR TÓRAX: </a:t>
            </a:r>
            <a:r>
              <a:rPr lang="es-AR" sz="3050">
                <a:highlight>
                  <a:srgbClr val="FF0000"/>
                </a:highlight>
              </a:rPr>
              <a:t>“campos superiores y medios”</a:t>
            </a:r>
            <a:endParaRPr sz="3050">
              <a:highlight>
                <a:srgbClr val="FF00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0"/>
          </a:p>
          <a:p>
            <a:pPr indent="-393224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►"/>
            </a:pPr>
            <a:r>
              <a:rPr b="1" lang="es-AR" sz="3050">
                <a:solidFill>
                  <a:srgbClr val="FFFF00"/>
                </a:solidFill>
              </a:rPr>
              <a:t>NODULARES</a:t>
            </a:r>
            <a:endParaRPr b="1" sz="3050"/>
          </a:p>
          <a:p>
            <a:pPr indent="-39322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3050"/>
              <a:t>Distribución perilinfática</a:t>
            </a:r>
            <a:endParaRPr sz="3050"/>
          </a:p>
          <a:p>
            <a:pPr indent="-39322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3050"/>
              <a:t>Peribroncovascular, subpleural, septal</a:t>
            </a:r>
            <a:endParaRPr sz="3050"/>
          </a:p>
          <a:p>
            <a:pPr indent="-393224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►"/>
            </a:pPr>
            <a:r>
              <a:rPr b="1" lang="es-AR" sz="3050">
                <a:solidFill>
                  <a:srgbClr val="FFFF00"/>
                </a:solidFill>
              </a:rPr>
              <a:t>CONSOLIDACIÓN</a:t>
            </a:r>
            <a:endParaRPr b="1" sz="3050"/>
          </a:p>
          <a:p>
            <a:pPr indent="-39322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3050"/>
              <a:t>En parches y bilateral</a:t>
            </a:r>
            <a:endParaRPr sz="3050"/>
          </a:p>
          <a:p>
            <a:pPr indent="-39322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3050"/>
              <a:t>Peribroncovascular y subpleural</a:t>
            </a:r>
            <a:endParaRPr sz="3050"/>
          </a:p>
          <a:p>
            <a:pPr indent="-393224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►"/>
            </a:pPr>
            <a:r>
              <a:rPr b="1" lang="es-AR" sz="3050">
                <a:solidFill>
                  <a:srgbClr val="FFFF00"/>
                </a:solidFill>
              </a:rPr>
              <a:t>VÍA AÉREA</a:t>
            </a:r>
            <a:endParaRPr b="1" sz="3050"/>
          </a:p>
          <a:p>
            <a:pPr indent="-39322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3050"/>
              <a:t>Broncoestenosis y atelectasias</a:t>
            </a:r>
            <a:endParaRPr sz="3050"/>
          </a:p>
          <a:p>
            <a:pPr indent="-39322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3050"/>
              <a:t>Perfusión en mosaico</a:t>
            </a:r>
            <a:endParaRPr sz="3050"/>
          </a:p>
          <a:p>
            <a:pPr indent="-39322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b="1" lang="es-AR" sz="3050">
                <a:solidFill>
                  <a:srgbClr val="FFFF00"/>
                </a:solidFill>
              </a:rPr>
              <a:t>FIBROSIS</a:t>
            </a:r>
            <a:endParaRPr b="1" sz="3050">
              <a:solidFill>
                <a:srgbClr val="FFFF00"/>
              </a:solidFill>
            </a:endParaRPr>
          </a:p>
          <a:p>
            <a:pPr indent="-39322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3050"/>
              <a:t>Reticulación irregular/ BQ por tracción/ Masas fibróticas parahiliares/ Panalización</a:t>
            </a:r>
            <a:endParaRPr sz="30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 txBox="1"/>
          <p:nvPr>
            <p:ph type="title"/>
          </p:nvPr>
        </p:nvSpPr>
        <p:spPr>
          <a:xfrm>
            <a:off x="484700" y="452723"/>
            <a:ext cx="70554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COMPROMISO RESPIRATORIO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vorkof050602 (36)" id="223" name="Google Shape;22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4616" y="228600"/>
            <a:ext cx="4914768" cy="58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nieve, tabla, diferente, blanco&#10;&#10;Descripción generada automáticamente" id="228" name="Google Shape;228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865" y="228600"/>
            <a:ext cx="7258269" cy="58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to, hombre, negro, blanco&#10;&#10;Descripción generada automáticamente" id="233" name="Google Shape;233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55" y="21991"/>
            <a:ext cx="4398344" cy="58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/>
          <p:nvPr/>
        </p:nvSpPr>
        <p:spPr>
          <a:xfrm>
            <a:off x="4860032" y="1556792"/>
            <a:ext cx="4032448" cy="3024336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Nódulos peribroncovascular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Flecha roja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Nódulos subpleurales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Flecha amarilla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to, hombre, blanco, tabla&#10;&#10;Descripción generada automáticamente" id="239" name="Google Shape;23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32966"/>
            <a:ext cx="8540750" cy="5415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/>
          <p:nvPr/>
        </p:nvSpPr>
        <p:spPr>
          <a:xfrm>
            <a:off x="2771800" y="5589240"/>
            <a:ext cx="3960440" cy="108012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Sarcoidosis nodular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Flecha amarilla con Nódulos en cisura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la&#10;&#10;Descripción generada automáticamente" id="245" name="Google Shape;245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8640"/>
            <a:ext cx="8540750" cy="463373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/>
          <p:nvPr/>
        </p:nvSpPr>
        <p:spPr>
          <a:xfrm>
            <a:off x="539552" y="5085184"/>
            <a:ext cx="3024336" cy="144016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Engrosamiento nodular septal (amarillo) y rojo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4860032" y="5085184"/>
            <a:ext cx="3240360" cy="144016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Engrosamiento nodular septales (amarillo) y subpleural rojo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vorkof050602 (6)" id="252" name="Google Shape;252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379106"/>
            <a:ext cx="8540750" cy="556956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 txBox="1"/>
          <p:nvPr/>
        </p:nvSpPr>
        <p:spPr>
          <a:xfrm>
            <a:off x="250825" y="6308725"/>
            <a:ext cx="50419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Alveolar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irmar, reloj, esquiando, pájaro&#10;&#10;Descripción generada automáticamente" id="258" name="Google Shape;258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82" y="228600"/>
            <a:ext cx="8521036" cy="58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/>
          <p:nvPr/>
        </p:nvSpPr>
        <p:spPr>
          <a:xfrm>
            <a:off x="4067944" y="5877272"/>
            <a:ext cx="1800200" cy="467602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Masa fibrótica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vorkof050602 (4)" id="264" name="Google Shape;264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489707"/>
            <a:ext cx="8540750" cy="534836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/>
          <p:nvPr/>
        </p:nvSpPr>
        <p:spPr>
          <a:xfrm>
            <a:off x="303213" y="6302375"/>
            <a:ext cx="10604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Fibrótica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422300" y="1216200"/>
            <a:ext cx="8293800" cy="53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6" lvl="0" marL="342906" rtl="0" algn="l">
              <a:spcBef>
                <a:spcPts val="0"/>
              </a:spcBef>
              <a:spcAft>
                <a:spcPts val="0"/>
              </a:spcAft>
              <a:buSzPts val="2200"/>
              <a:buChar char="►"/>
            </a:pPr>
            <a:r>
              <a:rPr lang="es-AR" sz="2600">
                <a:solidFill>
                  <a:srgbClr val="FFFF00"/>
                </a:solidFill>
              </a:rPr>
              <a:t>Enf. Granulomatosa sistémica </a:t>
            </a:r>
            <a:r>
              <a:rPr lang="es-AR" sz="2600"/>
              <a:t>de etiología desconocida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Existe una respuesta exagerada de la </a:t>
            </a:r>
            <a:r>
              <a:rPr lang="es-AR" sz="2600">
                <a:solidFill>
                  <a:srgbClr val="FFFF00"/>
                </a:solidFill>
              </a:rPr>
              <a:t>inmunidad celular</a:t>
            </a:r>
            <a:endParaRPr sz="2600">
              <a:solidFill>
                <a:srgbClr val="FFFF00"/>
              </a:solidFill>
            </a:endParaRPr>
          </a:p>
          <a:p>
            <a:pPr indent="0" lvl="0" marL="3429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81006" lvl="0" marL="342906" rtl="0" algn="l"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s-AR" sz="2600"/>
              <a:t>Adultos </a:t>
            </a:r>
            <a:r>
              <a:rPr lang="es-AR" sz="2600">
                <a:solidFill>
                  <a:srgbClr val="FFFF00"/>
                </a:solidFill>
              </a:rPr>
              <a:t>jóvenes &lt;45 años</a:t>
            </a:r>
            <a:endParaRPr sz="2600">
              <a:solidFill>
                <a:srgbClr val="FFFF00"/>
              </a:solidFill>
            </a:endParaRPr>
          </a:p>
          <a:p>
            <a:pPr indent="0" lvl="0" marL="34290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C000"/>
              </a:solidFill>
            </a:endParaRPr>
          </a:p>
          <a:p>
            <a:pPr indent="-381006" lvl="0" marL="342906" rtl="0" algn="l"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s-AR" sz="2600">
                <a:solidFill>
                  <a:srgbClr val="FFFF00"/>
                </a:solidFill>
              </a:rPr>
              <a:t>Pulmón </a:t>
            </a:r>
            <a:r>
              <a:rPr lang="es-AR" sz="2600"/>
              <a:t>(90%), Piel, Ganglios Linfáticos, Globos oculares</a:t>
            </a:r>
            <a:endParaRPr sz="2600"/>
          </a:p>
          <a:p>
            <a:pPr indent="0" lvl="0" marL="34290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81006" lvl="0" marL="342906" rtl="0" algn="l"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s-AR" sz="2600"/>
              <a:t>Hasta un 50% de Sarcoidosis son asintomáticos y su diagnóstico es casual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Generalidades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vorkof050602 (5)" id="270" name="Google Shape;270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418445"/>
            <a:ext cx="8540750" cy="549088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/>
          <p:nvPr/>
        </p:nvSpPr>
        <p:spPr>
          <a:xfrm>
            <a:off x="1403648" y="5941184"/>
            <a:ext cx="3024336" cy="728176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Fibrosis. BQ tracción . Nodulillos Sub Pleural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63" y="228600"/>
            <a:ext cx="7829473" cy="58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301625" y="228601"/>
            <a:ext cx="8510588" cy="8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COMPROMISO CUTÁNEO (20%)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301625" y="1052738"/>
            <a:ext cx="8540750" cy="504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440"/>
              <a:buChar char="⮚"/>
            </a:pPr>
            <a:r>
              <a:rPr lang="es-AR"/>
              <a:t> </a:t>
            </a:r>
            <a:r>
              <a:rPr b="1" lang="es-AR" sz="2600">
                <a:solidFill>
                  <a:srgbClr val="FFFF00"/>
                </a:solidFill>
              </a:rPr>
              <a:t>ESPECÍFICAS</a:t>
            </a:r>
            <a:r>
              <a:rPr lang="es-AR" sz="2600"/>
              <a:t> (con granulomas en Bx)</a:t>
            </a:r>
            <a:endParaRPr sz="2600"/>
          </a:p>
          <a:p>
            <a:pPr indent="-359414" lvl="1" marL="742961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Sarcoidosis papular: </a:t>
            </a:r>
            <a:r>
              <a:rPr lang="es-AR" sz="2600"/>
              <a:t>(cara y párpados) máculo papular, nodular, placas </a:t>
            </a:r>
            <a:endParaRPr sz="2600"/>
          </a:p>
          <a:p>
            <a:pPr indent="-359414" lvl="1" marL="742961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Lupus Pernio: </a:t>
            </a:r>
            <a:r>
              <a:rPr lang="es-AR" sz="2600"/>
              <a:t>cicatrizal</a:t>
            </a:r>
            <a:endParaRPr sz="2600"/>
          </a:p>
          <a:p>
            <a:pPr indent="0" lvl="0" marL="34290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16566" lvl="0" marL="342906" rtl="0" algn="l">
              <a:spcBef>
                <a:spcPts val="1000"/>
              </a:spcBef>
              <a:spcAft>
                <a:spcPts val="0"/>
              </a:spcAft>
              <a:buSzPts val="2600"/>
              <a:buChar char="⮚"/>
            </a:pPr>
            <a:r>
              <a:rPr b="1" lang="es-AR" sz="2600">
                <a:solidFill>
                  <a:srgbClr val="FFFF00"/>
                </a:solidFill>
              </a:rPr>
              <a:t>NO ESPECÍFICAS</a:t>
            </a:r>
            <a:r>
              <a:rPr lang="es-AR" sz="2600"/>
              <a:t> (sin granulomas en Bx)</a:t>
            </a:r>
            <a:endParaRPr sz="2600"/>
          </a:p>
          <a:p>
            <a:pPr indent="-359414" lvl="1" marL="742961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Eritema nodoso:</a:t>
            </a:r>
            <a:r>
              <a:rPr lang="es-AR" sz="2600"/>
              <a:t> con resolución en 6-8 semanas</a:t>
            </a:r>
            <a:endParaRPr sz="2600"/>
          </a:p>
          <a:p>
            <a:pPr indent="-359414" lvl="1" marL="742961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Erupciones máculo-papulares:</a:t>
            </a:r>
            <a:r>
              <a:rPr lang="es-AR" sz="2600"/>
              <a:t> tronco, cuero cabelludo. No causan: dolor, prurito ni úlceras</a:t>
            </a:r>
            <a:endParaRPr sz="2600"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descr="C:\Users\gregorio\Pictures\imagesCAVLK6SD.jpg" id="283" name="Google Shape;28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075" y="5087850"/>
            <a:ext cx="2441700" cy="168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4663" y="2016475"/>
            <a:ext cx="1800225" cy="1676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COMPROMISO OCULAR (20%) 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290" name="Google Shape;290;p42"/>
          <p:cNvSpPr txBox="1"/>
          <p:nvPr>
            <p:ph idx="1" type="body"/>
          </p:nvPr>
        </p:nvSpPr>
        <p:spPr>
          <a:xfrm>
            <a:off x="301625" y="1148625"/>
            <a:ext cx="8540700" cy="5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UVEÍTIS ANTERIOR AGUDA</a:t>
            </a:r>
            <a:r>
              <a:rPr b="1" lang="es-AR" sz="2600"/>
              <a:t> </a:t>
            </a:r>
            <a:r>
              <a:rPr b="1" lang="es-AR" sz="2600">
                <a:solidFill>
                  <a:srgbClr val="FFFF00"/>
                </a:solidFill>
              </a:rPr>
              <a:t>(IRIDOCICLITIS)</a:t>
            </a:r>
            <a:endParaRPr b="1" sz="2600">
              <a:solidFill>
                <a:srgbClr val="FFFF00"/>
              </a:solidFill>
            </a:endParaRPr>
          </a:p>
          <a:p>
            <a:pPr indent="0" lvl="0" marL="34290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00"/>
              </a:solidFill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UVEíTIS ANTERIOR CRÓNICA:</a:t>
            </a:r>
            <a:r>
              <a:rPr lang="es-AR" sz="2600"/>
              <a:t>  glaucoma y ceguera</a:t>
            </a:r>
            <a:endParaRPr sz="2600"/>
          </a:p>
          <a:p>
            <a:pPr indent="-200666" lvl="0" marL="34290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342906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2600"/>
              <a:t>“Todo paciente con Sarcoidosis debe tener controles oftalmológicos”</a:t>
            </a:r>
            <a:endParaRPr sz="2600"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675" y="4552950"/>
            <a:ext cx="34766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OTRAS MANIFESTACIONES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297" name="Google Shape;297;p43"/>
          <p:cNvSpPr txBox="1"/>
          <p:nvPr>
            <p:ph idx="1" type="body"/>
          </p:nvPr>
        </p:nvSpPr>
        <p:spPr>
          <a:xfrm>
            <a:off x="301625" y="1148625"/>
            <a:ext cx="8540700" cy="55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SISTEMA RETÍCULO-ENDOTELIAL</a:t>
            </a:r>
            <a:r>
              <a:rPr lang="es-AR" sz="2600"/>
              <a:t>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Linfo- adenopatías periféricas</a:t>
            </a:r>
            <a:r>
              <a:rPr lang="es-AR" sz="2600"/>
              <a:t> 40%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Cuello, axilas, epitroclear, inguinal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>
                <a:solidFill>
                  <a:srgbClr val="FFFF00"/>
                </a:solidFill>
              </a:rPr>
              <a:t>T</a:t>
            </a:r>
            <a:r>
              <a:rPr b="1" lang="es-AR" sz="2600">
                <a:solidFill>
                  <a:srgbClr val="FFFF00"/>
                </a:solidFill>
              </a:rPr>
              <a:t>RACTO DIGESTIVO</a:t>
            </a:r>
            <a:r>
              <a:rPr lang="es-AR" sz="2600"/>
              <a:t>: &lt;1 %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Dolor, pirosis, diarrea</a:t>
            </a:r>
            <a:endParaRPr b="1"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Hepatomegalia</a:t>
            </a:r>
            <a:r>
              <a:rPr lang="es-AR" sz="2600"/>
              <a:t>: colestasis (granulomas periportales)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MÚSCULO ESQUELÉTICO</a:t>
            </a:r>
            <a:r>
              <a:rPr lang="es-AR" sz="2600">
                <a:solidFill>
                  <a:srgbClr val="FFFF00"/>
                </a:solidFill>
              </a:rPr>
              <a:t>: </a:t>
            </a:r>
            <a:r>
              <a:rPr lang="es-AR" sz="2600"/>
              <a:t>10%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Poliartritis aguda</a:t>
            </a:r>
            <a:r>
              <a:rPr lang="es-AR" sz="2600"/>
              <a:t>: rodillas, tobillos, codo y muñeca. “migratorias de grandes arts”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Artritis crónica</a:t>
            </a:r>
            <a:r>
              <a:rPr lang="es-AR" sz="2600"/>
              <a:t> (raro): reabsorción del periostio y lesiones quísticas </a:t>
            </a:r>
            <a:endParaRPr b="1" sz="26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OTRAS MANIFESTACIONES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03" name="Google Shape;303;p44"/>
          <p:cNvSpPr txBox="1"/>
          <p:nvPr>
            <p:ph idx="1" type="body"/>
          </p:nvPr>
        </p:nvSpPr>
        <p:spPr>
          <a:xfrm>
            <a:off x="301625" y="1148625"/>
            <a:ext cx="8540700" cy="5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GLÁNDULAS EXÓCRINAS</a:t>
            </a:r>
            <a:r>
              <a:rPr b="1" lang="es-AR" sz="2600"/>
              <a:t>: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Síndrome de Heerfordt</a:t>
            </a:r>
            <a:r>
              <a:rPr lang="es-AR" sz="2600"/>
              <a:t>: Uveítis anterior, parotiditis, parálisis facial, fiebre.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GLÁNDULAS ENDÓCRINAS</a:t>
            </a:r>
            <a:r>
              <a:rPr lang="es-AR" sz="2600"/>
              <a:t>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Hipercalcemia </a:t>
            </a:r>
            <a:r>
              <a:rPr lang="es-AR" sz="2600"/>
              <a:t>(10%) e </a:t>
            </a:r>
            <a:r>
              <a:rPr b="1" lang="es-AR" sz="2600"/>
              <a:t>Hipercalciuria</a:t>
            </a:r>
            <a:endParaRPr b="1"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Por calcitriol de macrófagos del granuloma</a:t>
            </a:r>
            <a:endParaRPr b="1" sz="26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OTRAS MANIFESTACIONES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09" name="Google Shape;309;p45"/>
          <p:cNvSpPr txBox="1"/>
          <p:nvPr>
            <p:ph idx="1" type="body"/>
          </p:nvPr>
        </p:nvSpPr>
        <p:spPr>
          <a:xfrm>
            <a:off x="301625" y="1148625"/>
            <a:ext cx="8540700" cy="5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CARDIOVASCULAR</a:t>
            </a:r>
            <a:r>
              <a:rPr lang="es-AR" sz="2600"/>
              <a:t>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HTP</a:t>
            </a:r>
            <a:r>
              <a:rPr lang="es-AR" sz="2600"/>
              <a:t> 6-23%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Arritmias</a:t>
            </a:r>
            <a:r>
              <a:rPr lang="es-AR" sz="2600"/>
              <a:t>: BAV, Síncope, palpitaciones, angor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SISTEMA NERVIOSO</a:t>
            </a:r>
            <a:r>
              <a:rPr lang="es-AR" sz="2600"/>
              <a:t>: 5% 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Granulomas en la base</a:t>
            </a:r>
            <a:r>
              <a:rPr lang="es-AR" sz="2600"/>
              <a:t>: parálisis de pares craneales</a:t>
            </a:r>
            <a:endParaRPr b="1" sz="26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DIAGNÓSTICO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15" name="Google Shape;315;p46"/>
          <p:cNvSpPr txBox="1"/>
          <p:nvPr>
            <p:ph idx="1" type="body"/>
          </p:nvPr>
        </p:nvSpPr>
        <p:spPr>
          <a:xfrm>
            <a:off x="301625" y="895250"/>
            <a:ext cx="8540700" cy="5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ANAMNESIS</a:t>
            </a:r>
            <a:r>
              <a:rPr lang="es-AR" sz="2600"/>
              <a:t>: síntomas y exposición ambiental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EXAMEN FÍSICO</a:t>
            </a:r>
            <a:r>
              <a:rPr lang="es-AR" sz="2600"/>
              <a:t>: adenopatías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RX Y TC TÓRAX</a:t>
            </a:r>
            <a:r>
              <a:rPr lang="es-AR" sz="2600"/>
              <a:t>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PET-TC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PFP</a:t>
            </a:r>
            <a:r>
              <a:rPr lang="es-AR" sz="2600"/>
              <a:t>:  restrictivo 65% / obstructivo 45%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ECG</a:t>
            </a:r>
            <a:endParaRPr b="1" sz="2600">
              <a:solidFill>
                <a:srgbClr val="FFFF00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EXAMEN OFTALMOLÓGICO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LABORATORIO</a:t>
            </a:r>
            <a:r>
              <a:rPr lang="es-AR" sz="2600"/>
              <a:t>: 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Anemia/ Leucopenia</a:t>
            </a:r>
            <a:endParaRPr b="1"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VSG </a:t>
            </a:r>
            <a:r>
              <a:rPr lang="es-AR" sz="2600"/>
              <a:t>elevada 5-10%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Hipercalcemia/hipercalciuria</a:t>
            </a:r>
            <a:endParaRPr b="1"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FAL</a:t>
            </a:r>
            <a:endParaRPr b="1"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ECA</a:t>
            </a:r>
            <a:r>
              <a:rPr lang="es-AR" sz="2600"/>
              <a:t> aumenta 60%. Uso controvertido para actividad</a:t>
            </a:r>
            <a:endParaRPr b="1" sz="26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316" name="Google Shape;31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850" y="2856500"/>
            <a:ext cx="2911000" cy="21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DIAGNÓSTICO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22" name="Google Shape;322;p47"/>
          <p:cNvSpPr txBox="1"/>
          <p:nvPr>
            <p:ph idx="1" type="body"/>
          </p:nvPr>
        </p:nvSpPr>
        <p:spPr>
          <a:xfrm>
            <a:off x="301625" y="895250"/>
            <a:ext cx="8540700" cy="5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BIOPSIA</a:t>
            </a:r>
            <a:r>
              <a:rPr lang="es-AR" sz="2600"/>
              <a:t>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Ganglios linfáticos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Lesiones cutáneas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Parótida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BRONCOFIBROSCOPÍA</a:t>
            </a:r>
            <a:r>
              <a:rPr lang="es-AR" sz="2600"/>
              <a:t>: 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S 80-90% 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BAL linfocitosis &gt;16% 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Triada dx: 100% VP+</a:t>
            </a:r>
            <a:endParaRPr sz="2600"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BAL </a:t>
            </a:r>
            <a:r>
              <a:rPr b="1" lang="es-AR" sz="2600"/>
              <a:t>linfocitosis</a:t>
            </a:r>
            <a:endParaRPr b="1" sz="2600"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Relación </a:t>
            </a:r>
            <a:r>
              <a:rPr b="1" lang="es-AR" sz="2600"/>
              <a:t>CD4/CD8 &gt;4 </a:t>
            </a:r>
            <a:endParaRPr b="1" sz="2600"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BX/BFC granulomas </a:t>
            </a:r>
            <a:endParaRPr b="1" sz="32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TRATAMIENTO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28" name="Google Shape;328;p48"/>
          <p:cNvSpPr txBox="1"/>
          <p:nvPr>
            <p:ph idx="1" type="body"/>
          </p:nvPr>
        </p:nvSpPr>
        <p:spPr>
          <a:xfrm>
            <a:off x="301625" y="895250"/>
            <a:ext cx="8540700" cy="5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Compromiso Respiratorio</a:t>
            </a:r>
            <a:r>
              <a:rPr lang="es-AR" sz="2600"/>
              <a:t>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/>
              <a:t>El Estadio I </a:t>
            </a:r>
            <a:r>
              <a:rPr lang="es-AR" sz="2600"/>
              <a:t>remisión espontánea 60-90%</a:t>
            </a:r>
            <a:endParaRPr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Estadio II</a:t>
            </a:r>
            <a:r>
              <a:rPr b="1" lang="es-AR" sz="2600"/>
              <a:t> </a:t>
            </a:r>
            <a:r>
              <a:rPr lang="es-AR" sz="2600"/>
              <a:t>60% (+ alteración clínica y funcional)</a:t>
            </a:r>
            <a:endParaRPr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Estadíos III y IV</a:t>
            </a:r>
            <a:endParaRPr b="1"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Indicación absoluta: </a:t>
            </a:r>
            <a:endParaRPr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Cardíaca</a:t>
            </a:r>
            <a:endParaRPr b="1"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Renal</a:t>
            </a:r>
            <a:endParaRPr b="1"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Neuro Sarcoidosis</a:t>
            </a:r>
            <a:endParaRPr b="1"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Uveítis</a:t>
            </a:r>
            <a:r>
              <a:rPr b="1" lang="es-AR" sz="2600"/>
              <a:t> </a:t>
            </a:r>
            <a:endParaRPr b="1"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Hipercalcemia</a:t>
            </a:r>
            <a:endParaRPr b="1" sz="2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422300" y="1216200"/>
            <a:ext cx="8293800" cy="53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Generalidades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13" y="997975"/>
            <a:ext cx="8457575" cy="55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TRATAMIENTO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34" name="Google Shape;334;p49"/>
          <p:cNvSpPr txBox="1"/>
          <p:nvPr>
            <p:ph idx="1" type="body"/>
          </p:nvPr>
        </p:nvSpPr>
        <p:spPr>
          <a:xfrm>
            <a:off x="301625" y="895250"/>
            <a:ext cx="8540700" cy="5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Corticoides</a:t>
            </a:r>
            <a:r>
              <a:rPr lang="es-AR" sz="2600"/>
              <a:t>: 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0,5 a 1 mg/kg día: 40 mg 6 semanas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Reducir 10 mg por mes, hasta un mantenimiento de 15 a 30 mg por día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Mantenimiento 10 mg día un año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Hidroxicloroquina</a:t>
            </a:r>
            <a:r>
              <a:rPr lang="es-AR" sz="2600"/>
              <a:t>: </a:t>
            </a:r>
            <a:endParaRPr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400 mg día </a:t>
            </a:r>
            <a:endParaRPr sz="2600"/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Afección cutánea, neurológica, hipercalcemia</a:t>
            </a:r>
            <a:endParaRPr b="1" sz="26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type="title"/>
          </p:nvPr>
        </p:nvSpPr>
        <p:spPr>
          <a:xfrm>
            <a:off x="301625" y="228601"/>
            <a:ext cx="8510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FACTORES MAL PX Y PROGRESIÓN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40" name="Google Shape;340;p50"/>
          <p:cNvSpPr txBox="1"/>
          <p:nvPr>
            <p:ph idx="1" type="body"/>
          </p:nvPr>
        </p:nvSpPr>
        <p:spPr>
          <a:xfrm>
            <a:off x="301625" y="895250"/>
            <a:ext cx="8540700" cy="5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08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es-AR" sz="2800"/>
              <a:t>40 años</a:t>
            </a:r>
            <a:endParaRPr b="1"/>
          </a:p>
          <a:p>
            <a:pPr indent="-3708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es-AR" sz="2800"/>
              <a:t>Raza negra</a:t>
            </a:r>
            <a:endParaRPr b="1"/>
          </a:p>
          <a:p>
            <a:pPr indent="-3708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es-AR" sz="2800"/>
              <a:t>Síntomas &gt;6 meses</a:t>
            </a:r>
            <a:endParaRPr b="1"/>
          </a:p>
          <a:p>
            <a:pPr indent="-3708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es-AR" sz="2800"/>
              <a:t>Uveítis crónica/ Neuro Sarcoidosis</a:t>
            </a:r>
            <a:endParaRPr b="1"/>
          </a:p>
          <a:p>
            <a:pPr indent="-3708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es-AR" sz="2800"/>
              <a:t>Lupus Pernio </a:t>
            </a:r>
            <a:endParaRPr b="1"/>
          </a:p>
          <a:p>
            <a:pPr indent="-3708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es-AR" sz="2800"/>
              <a:t>Nefrocalcinosis / hipercalcemia sostenida</a:t>
            </a:r>
            <a:endParaRPr b="1"/>
          </a:p>
          <a:p>
            <a:pPr indent="-3708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es-AR" sz="2800"/>
              <a:t>Fibrosis pulmonar</a:t>
            </a:r>
            <a:endParaRPr b="1"/>
          </a:p>
          <a:p>
            <a:pPr indent="-3708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s-AR"/>
              <a:t> </a:t>
            </a:r>
            <a:r>
              <a:rPr lang="es-AR" sz="2800"/>
              <a:t>70 % cura sin secuelas</a:t>
            </a:r>
            <a:endParaRPr sz="2800"/>
          </a:p>
          <a:p>
            <a:pPr indent="-3708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s-AR" sz="2800"/>
              <a:t>30 % con evolución a la cronicidad</a:t>
            </a:r>
            <a:endParaRPr sz="2800"/>
          </a:p>
          <a:p>
            <a:pPr indent="-3708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s-AR" sz="2800"/>
              <a:t>Mortalidad global &lt;5% /fibrosis </a:t>
            </a:r>
            <a:endParaRPr b="1" sz="2600">
              <a:solidFill>
                <a:srgbClr val="FFFF00"/>
              </a:solidFill>
            </a:endParaRPr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/>
          <p:nvPr>
            <p:ph type="title"/>
          </p:nvPr>
        </p:nvSpPr>
        <p:spPr>
          <a:xfrm>
            <a:off x="1365775" y="1968450"/>
            <a:ext cx="8510700" cy="50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-AR"/>
              <a:t>GRACIAS. </a:t>
            </a:r>
            <a:br>
              <a:rPr lang="es-AR"/>
            </a:br>
            <a:endParaRPr/>
          </a:p>
        </p:txBody>
      </p:sp>
      <p:sp>
        <p:nvSpPr>
          <p:cNvPr id="346" name="Google Shape;346;p51"/>
          <p:cNvSpPr txBox="1"/>
          <p:nvPr>
            <p:ph idx="1" type="body"/>
          </p:nvPr>
        </p:nvSpPr>
        <p:spPr>
          <a:xfrm>
            <a:off x="320950" y="380650"/>
            <a:ext cx="8428800" cy="59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6" lvl="0" marL="342906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422300" y="1520250"/>
            <a:ext cx="8293800" cy="5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Prevalencia: </a:t>
            </a:r>
            <a:r>
              <a:rPr lang="es-AR" sz="2600">
                <a:solidFill>
                  <a:srgbClr val="FFFF00"/>
                </a:solidFill>
              </a:rPr>
              <a:t>5 a 20 casos c/100.000 pers x año</a:t>
            </a:r>
            <a:r>
              <a:rPr lang="es-AR" sz="2600"/>
              <a:t>.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Relación </a:t>
            </a:r>
            <a:r>
              <a:rPr b="1" lang="es-AR" sz="2600"/>
              <a:t>hombre: </a:t>
            </a:r>
            <a:r>
              <a:rPr b="1" lang="es-AR" sz="2600">
                <a:solidFill>
                  <a:srgbClr val="FFFF00"/>
                </a:solidFill>
              </a:rPr>
              <a:t>mujer </a:t>
            </a:r>
            <a:r>
              <a:rPr b="1" lang="es-AR" sz="2600"/>
              <a:t>1/1.5</a:t>
            </a:r>
            <a:endParaRPr b="1"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Edad pico: </a:t>
            </a:r>
            <a:r>
              <a:rPr b="1" lang="es-AR" sz="2600">
                <a:solidFill>
                  <a:srgbClr val="FFFF00"/>
                </a:solidFill>
              </a:rPr>
              <a:t>20-40 años</a:t>
            </a:r>
            <a:r>
              <a:rPr b="1" lang="es-AR" sz="2600"/>
              <a:t> </a:t>
            </a:r>
            <a:r>
              <a:rPr lang="es-AR" sz="2600"/>
              <a:t>(2do pico 60 años)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Más frecuente en: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 países </a:t>
            </a:r>
            <a:r>
              <a:rPr lang="es-AR" sz="2600">
                <a:solidFill>
                  <a:srgbClr val="FFFF00"/>
                </a:solidFill>
              </a:rPr>
              <a:t>escandinavos </a:t>
            </a:r>
            <a:endParaRPr sz="2600">
              <a:solidFill>
                <a:srgbClr val="FFFF00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raza negra</a:t>
            </a:r>
            <a:endParaRPr b="1"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>
            <p:ph type="title"/>
          </p:nvPr>
        </p:nvSpPr>
        <p:spPr>
          <a:xfrm>
            <a:off x="484700" y="452723"/>
            <a:ext cx="70554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Epidemiología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422300" y="1520250"/>
            <a:ext cx="8293800" cy="5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6566" lvl="0" marL="342906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lang="es-AR" sz="2600"/>
              <a:t>Medio ambiental o infecciosa / inhalatoria</a:t>
            </a:r>
            <a:endParaRPr sz="2600"/>
          </a:p>
          <a:p>
            <a:pPr indent="0" lvl="0" marL="34290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16566" lvl="0" marL="342906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lang="es-AR" sz="2600">
                <a:solidFill>
                  <a:srgbClr val="FFFF00"/>
                </a:solidFill>
              </a:rPr>
              <a:t>Propionibacterium acnes. Otros: Herpes Virus</a:t>
            </a:r>
            <a:r>
              <a:rPr lang="es-AR" sz="2600"/>
              <a:t>, </a:t>
            </a:r>
            <a:r>
              <a:rPr lang="es-AR" sz="2600">
                <a:solidFill>
                  <a:srgbClr val="FFFF00"/>
                </a:solidFill>
              </a:rPr>
              <a:t>Yersinia enterocolítica</a:t>
            </a:r>
            <a:r>
              <a:rPr lang="es-AR" sz="2600"/>
              <a:t>, </a:t>
            </a:r>
            <a:r>
              <a:rPr lang="es-AR" sz="2600">
                <a:solidFill>
                  <a:srgbClr val="FFFF00"/>
                </a:solidFill>
              </a:rPr>
              <a:t>MB-TBC</a:t>
            </a:r>
            <a:endParaRPr sz="2600">
              <a:solidFill>
                <a:srgbClr val="FFFF00"/>
              </a:solidFill>
            </a:endParaRPr>
          </a:p>
          <a:p>
            <a:pPr indent="0" lvl="0" marL="342906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16566" lvl="0" marL="342906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lang="es-AR" sz="2600"/>
              <a:t>Predisposición Genética: </a:t>
            </a:r>
            <a:endParaRPr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lang="es-AR" sz="2600"/>
              <a:t>Agregación familiar</a:t>
            </a:r>
            <a:endParaRPr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lang="es-AR" sz="2600"/>
              <a:t>Raza Negra </a:t>
            </a:r>
            <a:endParaRPr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►"/>
            </a:pPr>
            <a:r>
              <a:rPr lang="es-AR" sz="2600"/>
              <a:t>HLA – A1, DR3, B27 y B8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 txBox="1"/>
          <p:nvPr>
            <p:ph type="title"/>
          </p:nvPr>
        </p:nvSpPr>
        <p:spPr>
          <a:xfrm>
            <a:off x="484700" y="452723"/>
            <a:ext cx="70554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Etiología: desconocida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422300" y="1165525"/>
            <a:ext cx="8293800" cy="53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16566" lvl="0" marL="342906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GRANULOMA NO CASEIFICANTE</a:t>
            </a:r>
            <a:endParaRPr b="1" sz="2600">
              <a:solidFill>
                <a:srgbClr val="FFFF00"/>
              </a:solidFill>
            </a:endParaRPr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Alveolitis Linfocítica</a:t>
            </a:r>
            <a:endParaRPr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Mediada por respuesta</a:t>
            </a:r>
            <a:r>
              <a:rPr b="1" lang="es-AR" sz="2600"/>
              <a:t> Linfocitos Th1 CD4</a:t>
            </a:r>
            <a:endParaRPr b="1"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Activación de </a:t>
            </a:r>
            <a:r>
              <a:rPr b="1" lang="es-AR" sz="2600"/>
              <a:t>macrófagos</a:t>
            </a:r>
            <a:r>
              <a:rPr lang="es-AR" sz="2600"/>
              <a:t>: IL-2/ IFN gamma/TNF alfa</a:t>
            </a:r>
            <a:endParaRPr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Formación del Granuloma</a:t>
            </a:r>
            <a:endParaRPr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Cronifica: IL-8 /TGF beta: Fibrosis pulmonar 20%</a:t>
            </a:r>
            <a:endParaRPr sz="2600"/>
          </a:p>
          <a:p>
            <a:pPr indent="-359414" lvl="1" marL="742961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s-AR" sz="2600"/>
              <a:t>Distribución: Nódulos </a:t>
            </a:r>
            <a:r>
              <a:rPr lang="es-AR" sz="2600">
                <a:solidFill>
                  <a:srgbClr val="FFFF00"/>
                </a:solidFill>
              </a:rPr>
              <a:t>perilinfáticos</a:t>
            </a:r>
            <a:r>
              <a:rPr lang="es-AR" sz="2600"/>
              <a:t>. Intersticio para-hiliar peribroncovascular, peribroncovascular, subpleural y septal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>
            <p:ph type="title"/>
          </p:nvPr>
        </p:nvSpPr>
        <p:spPr>
          <a:xfrm>
            <a:off x="484700" y="452723"/>
            <a:ext cx="70554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INMUNOPATOGENIA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xto&#10;&#10;Descripción generada automáticamente" id="190" name="Google Shape;1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>
            <a:off x="4678975" y="5996525"/>
            <a:ext cx="2094600" cy="3885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422300" y="1131750"/>
            <a:ext cx="8293800" cy="5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04184" lvl="0" marL="342906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HALLAZGO CASUAL:</a:t>
            </a:r>
            <a:r>
              <a:rPr lang="es-AR" sz="2600"/>
              <a:t> en más de la mitad de los casos </a:t>
            </a:r>
            <a:endParaRPr sz="2600"/>
          </a:p>
          <a:p>
            <a:pPr indent="0" lvl="0" marL="3429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04184" lvl="0" marL="342906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PRESENTACIÓN</a:t>
            </a:r>
            <a:r>
              <a:rPr lang="es-AR" sz="2600"/>
              <a:t>:</a:t>
            </a:r>
            <a:endParaRPr sz="2600"/>
          </a:p>
          <a:p>
            <a:pPr indent="-347031" lvl="1" marL="742961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2600"/>
              <a:t>1/3</a:t>
            </a:r>
            <a:r>
              <a:rPr lang="es-AR" sz="2600"/>
              <a:t> forma </a:t>
            </a:r>
            <a:r>
              <a:rPr b="1" lang="es-AR" sz="2600"/>
              <a:t>aguda </a:t>
            </a:r>
            <a:r>
              <a:rPr lang="es-AR" sz="2600"/>
              <a:t>(semanas)</a:t>
            </a:r>
            <a:endParaRPr sz="2600"/>
          </a:p>
          <a:p>
            <a:pPr indent="-347031" lvl="1" marL="742961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s-AR" sz="2600"/>
              <a:t>2/3 forma </a:t>
            </a:r>
            <a:r>
              <a:rPr b="1" lang="es-AR" sz="2600"/>
              <a:t>insidiosa </a:t>
            </a:r>
            <a:r>
              <a:rPr lang="es-AR" sz="2600"/>
              <a:t>(meses)</a:t>
            </a:r>
            <a:endParaRPr sz="2600"/>
          </a:p>
          <a:p>
            <a:pPr indent="0" lvl="0" marL="34290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04184" lvl="0" marL="342906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MANIFESTACIONES SISTÉMICAS</a:t>
            </a:r>
            <a:r>
              <a:rPr b="1" lang="es-AR" sz="2600"/>
              <a:t>: </a:t>
            </a:r>
            <a:endParaRPr b="1" sz="2600"/>
          </a:p>
          <a:p>
            <a:pPr indent="-347031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2600"/>
              <a:t>Astenia, pérdida de peso, fiebre no alta</a:t>
            </a:r>
            <a:endParaRPr sz="2600"/>
          </a:p>
          <a:p>
            <a:pPr indent="0" lvl="0" marL="742961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04184" lvl="0" marL="342906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►"/>
            </a:pPr>
            <a:r>
              <a:rPr b="1" lang="es-AR" sz="2600">
                <a:solidFill>
                  <a:srgbClr val="FFFF00"/>
                </a:solidFill>
              </a:rPr>
              <a:t>COMPROMISO RESPIRATORIO </a:t>
            </a:r>
            <a:r>
              <a:rPr lang="es-AR" sz="2600"/>
              <a:t>(</a:t>
            </a:r>
            <a:r>
              <a:rPr b="1" lang="es-AR" sz="2600">
                <a:solidFill>
                  <a:srgbClr val="FF0000"/>
                </a:solidFill>
                <a:highlight>
                  <a:srgbClr val="FF9900"/>
                </a:highlight>
              </a:rPr>
              <a:t>90%</a:t>
            </a:r>
            <a:r>
              <a:rPr lang="es-AR" sz="2600"/>
              <a:t>):</a:t>
            </a:r>
            <a:endParaRPr sz="2600"/>
          </a:p>
          <a:p>
            <a:pPr indent="-347031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2600"/>
              <a:t>Disnea esfuerzo y tos seca </a:t>
            </a:r>
            <a:endParaRPr sz="2600"/>
          </a:p>
          <a:p>
            <a:pPr indent="-347031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2600"/>
              <a:t>⅓ remite, ⅓ prograsa y ⅓ se estabiliza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>
            <p:ph type="title"/>
          </p:nvPr>
        </p:nvSpPr>
        <p:spPr>
          <a:xfrm>
            <a:off x="484700" y="452723"/>
            <a:ext cx="70554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MANIFESTACIONES CLÍNICAS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422300" y="1047275"/>
            <a:ext cx="8293800" cy="5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18870" lvl="0" marL="342906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b="1" lang="es-AR" sz="3102">
                <a:solidFill>
                  <a:srgbClr val="FFFF00"/>
                </a:solidFill>
              </a:rPr>
              <a:t>Síndrome de Löfgren:</a:t>
            </a:r>
            <a:r>
              <a:rPr lang="es-AR" sz="3102">
                <a:solidFill>
                  <a:srgbClr val="FFFF00"/>
                </a:solidFill>
              </a:rPr>
              <a:t> </a:t>
            </a:r>
            <a:r>
              <a:rPr lang="es-AR" sz="3102"/>
              <a:t>85% remisión espontánea</a:t>
            </a:r>
            <a:endParaRPr sz="3102"/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Fiebre </a:t>
            </a:r>
            <a:endParaRPr sz="3102"/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Artralgias </a:t>
            </a:r>
            <a:endParaRPr sz="3102"/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Eritema nodoso</a:t>
            </a:r>
            <a:endParaRPr sz="3102"/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Adenopatías hiliares bilaterales simétricas </a:t>
            </a:r>
            <a:endParaRPr sz="3102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102"/>
          </a:p>
          <a:p>
            <a:pPr indent="-418870" lvl="0" marL="342906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b="1" lang="es-AR" sz="3102">
                <a:solidFill>
                  <a:srgbClr val="FFFF00"/>
                </a:solidFill>
              </a:rPr>
              <a:t>Síndrome de Heerfordt: </a:t>
            </a:r>
            <a:endParaRPr b="1" sz="3102">
              <a:solidFill>
                <a:srgbClr val="FFFF00"/>
              </a:solidFill>
            </a:endParaRPr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Fiebre</a:t>
            </a:r>
            <a:endParaRPr sz="3102"/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Uveítis anterior </a:t>
            </a:r>
            <a:endParaRPr sz="3102"/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Parotiditis</a:t>
            </a:r>
            <a:endParaRPr sz="3102"/>
          </a:p>
          <a:p>
            <a:pPr indent="-361718" lvl="1" marL="742961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s-AR" sz="3102"/>
              <a:t>Parálisis facial</a:t>
            </a:r>
            <a:endParaRPr b="1" sz="3102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484700" y="452723"/>
            <a:ext cx="70554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s-AR" sz="3000">
                <a:solidFill>
                  <a:srgbClr val="FF0000"/>
                </a:solidFill>
              </a:rPr>
              <a:t>SARCOIDOSIS AGUDA (⅓)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04" name="Google Shape;20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3875" y="3429000"/>
            <a:ext cx="3665400" cy="27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